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</p:sldIdLst>
  <p:sldSz cx="9144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
	<Relationship Id="rId3" Type="http://schemas.openxmlformats.org/officeDocument/2006/relationships/printerSettings" Target="printerSettings/printerSettings1.bin"/>
	<Relationship Id="rId4" Type="http://schemas.openxmlformats.org/officeDocument/2006/relationships/presProps" Target="presProps.xml"/>
	<Relationship Id="rId5" Type="http://schemas.openxmlformats.org/officeDocument/2006/relationships/viewProps" Target="viewProps.xml"/>
	<Relationship Id="rId6" Type="http://schemas.openxmlformats.org/officeDocument/2006/relationships/theme" Target="theme/theme1.xml"/>
	<Relationship Id="rId7" Type="http://schemas.openxmlformats.org/officeDocument/2006/relationships/tableStyles" Target="tableStyles.xml"/>
	<Relationship Id="rId1" Type="http://schemas.openxmlformats.org/officeDocument/2006/relationships/slideMaster" Target="slideMasters/slideMaster1.xml"/>
	<Relationship Id="rId8" Type="http://schemas.openxmlformats.org/officeDocument/2006/relationships/slide" Target="slides/slide1.xml"/>
	<Relationship Id="rId9" Type="http://schemas.openxmlformats.org/officeDocument/2006/relationships/slide" Target="slides/slide2.xml"/>
	<Relationship Id="rId10" Type="http://schemas.openxmlformats.org/officeDocument/2006/relationships/slide" Target="slides/slide3.xml"/>
	<Relationship Id="rId11" Type="http://schemas.openxmlformats.org/officeDocument/2006/relationships/slide" Target="slides/slide4.xml"/>
	<Relationship Id="rId12" Type="http://schemas.openxmlformats.org/officeDocument/2006/relationships/slide" Target="slides/slide5.xml"/>
	<Relationship Id="rId13" Type="http://schemas.openxmlformats.org/officeDocument/2006/relationships/slide" Target="slides/slide6.xml"/>
	<Relationship Id="rId14" Type="http://schemas.openxmlformats.org/officeDocument/2006/relationships/slide" Target="slides/slide7.xml"/>
	<Relationship Id="rId15" Type="http://schemas.openxmlformats.org/officeDocument/2006/relationships/slide" Target="slides/slide8.xml"/>
	<Relationship Id="rId16" Type="http://schemas.openxmlformats.org/officeDocument/2006/relationships/slide" Target="slides/slide9.xml"/>
	<Relationship Id="rId17" Type="http://schemas.openxmlformats.org/officeDocument/2006/relationships/slide" Target="slides/slide10.xml"/>
	<Relationship Id="rId18" Type="http://schemas.openxmlformats.org/officeDocument/2006/relationships/slide" Target="slides/slide11.xml"/>
	<Relationship Id="rId19" Type="http://schemas.openxmlformats.org/officeDocument/2006/relationships/slide" Target="slides/slide12.xml"/>
	<Relationship Id="rId20" Type="http://schemas.openxmlformats.org/officeDocument/2006/relationships/slide" Target="slides/slide13.xml"/>
	<Relationship Id="rId21" Type="http://schemas.openxmlformats.org/officeDocument/2006/relationships/slide" Target="slides/slide14.xml"/>
	<Relationship Id="rId22" Type="http://schemas.openxmlformats.org/officeDocument/2006/relationships/slide" Target="slides/slide15.xml"/>
	<Relationship Id="rId23" Type="http://schemas.openxmlformats.org/officeDocument/2006/relationships/slide" Target="slides/slide16.xml"/>
	<Relationship Id="rId24" Type="http://schemas.openxmlformats.org/officeDocument/2006/relationships/slide" Target="slides/slide17.xml"/>
	<Relationship Id="rId25" Type="http://schemas.openxmlformats.org/officeDocument/2006/relationships/slide" Target="slides/slide18.xml"/>
	<Relationship Id="rId26" Type="http://schemas.openxmlformats.org/officeDocument/2006/relationships/slide" Target="slides/slide19.xml"/>
	<Relationship Id="rId27" Type="http://schemas.openxmlformats.org/officeDocument/2006/relationships/slide" Target="slides/slide20.xml"/>
	<Relationship Id="rId28" Type="http://schemas.openxmlformats.org/officeDocument/2006/relationships/slide" Target="slides/slide21.xml"/>
	<Relationship Id="rId29" Type="http://schemas.openxmlformats.org/officeDocument/2006/relationships/slide" Target="slides/slide22.xml"/>
	<Relationship Id="rId30" Type="http://schemas.openxmlformats.org/officeDocument/2006/relationships/slide" Target="slides/slide23.xml"/>
	<Relationship Id="rId31" Type="http://schemas.openxmlformats.org/officeDocument/2006/relationships/slide" Target="slides/slide24.xml"/>
	<Relationship Id="rId32" Type="http://schemas.openxmlformats.org/officeDocument/2006/relationships/slide" Target="slides/slide25.xml"/>
	<Relationship Id="rId33" Type="http://schemas.openxmlformats.org/officeDocument/2006/relationships/slide" Target="slides/slide26.xml"/>
	<Relationship Id="rId34" Type="http://schemas.openxmlformats.org/officeDocument/2006/relationships/slide" Target="slides/slide27.xml"/>
	<Relationship Id="rId35" Type="http://schemas.openxmlformats.org/officeDocument/2006/relationships/slide" Target="slides/slide28.xml"/>
	<Relationship Id="rId36" Type="http://schemas.openxmlformats.org/officeDocument/2006/relationships/slide" Target="slides/slide29.xml"/>
	<Relationship Id="rId37" Type="http://schemas.openxmlformats.org/officeDocument/2006/relationships/slide" Target="slides/slide30.xml"/>
	<Relationship Id="rId38" Type="http://schemas.openxmlformats.org/officeDocument/2006/relationships/slide" Target="slides/slide31.xml"/>
	<Relationship Id="rId39" Type="http://schemas.openxmlformats.org/officeDocument/2006/relationships/slide" Target="slides/slide32.xml"/>
	<Relationship Id="rId40" Type="http://schemas.openxmlformats.org/officeDocument/2006/relationships/slide" Target="slides/slide33.xml"/>
	<Relationship Id="rId41" Type="http://schemas.openxmlformats.org/officeDocument/2006/relationships/slide" Target="slides/slide34.xml"/>
	<Relationship Id="rId42" Type="http://schemas.openxmlformats.org/officeDocument/2006/relationships/slide" Target="slides/slide35.xml"/>
	<Relationship Id="rId43" Type="http://schemas.openxmlformats.org/officeDocument/2006/relationships/slide" Target="slides/slide36.xml"/>
	<Relationship Id="rId44" Type="http://schemas.openxmlformats.org/officeDocument/2006/relationships/slide" Target="slides/slide37.xml"/>
	<Relationship Id="rId45" Type="http://schemas.openxmlformats.org/officeDocument/2006/relationships/slide" Target="slides/slide38.xml"/>
	<Relationship Id="rId46" Type="http://schemas.openxmlformats.org/officeDocument/2006/relationships/slide" Target="slides/slide39.xml"/>
	<Relationship Id="rId47" Type="http://schemas.openxmlformats.org/officeDocument/2006/relationships/slide" Target="slides/slide40.xml"/>
	<Relationship Id="rId48" Type="http://schemas.openxmlformats.org/officeDocument/2006/relationships/slide" Target="slides/slide41.xml"/>
	<Relationship Id="rId49" Type="http://schemas.openxmlformats.org/officeDocument/2006/relationships/slide" Target="slides/slide42.xml"/>
	<Relationship Id="rId50" Type="http://schemas.openxmlformats.org/officeDocument/2006/relationships/slide" Target="slides/slide43.xml"/>
	<Relationship Id="rId51" Type="http://schemas.openxmlformats.org/officeDocument/2006/relationships/slide" Target="slides/slide44.xml"/>
	<Relationship Id="rId52" Type="http://schemas.openxmlformats.org/officeDocument/2006/relationships/slide" Target="slides/slide45.xml"/>
	<Relationship Id="rId53" Type="http://schemas.openxmlformats.org/officeDocument/2006/relationships/slide" Target="slides/slide46.xml"/>
	<Relationship Id="rId54" Type="http://schemas.openxmlformats.org/officeDocument/2006/relationships/slide" Target="slides/slide47.xml"/>
	<Relationship Id="rId55" Type="http://schemas.openxmlformats.org/officeDocument/2006/relationships/slide" Target="slides/slide48.xml"/>
	<Relationship Id="rId56" Type="http://schemas.openxmlformats.org/officeDocument/2006/relationships/slide" Target="slides/slide49.xml"/>
	<Relationship Id="rId57" Type="http://schemas.openxmlformats.org/officeDocument/2006/relationships/slide" Target="slides/slide50.xml"/>
	<Relationship Id="rId58" Type="http://schemas.openxmlformats.org/officeDocument/2006/relationships/slide" Target="slides/slide51.xml"/>
	<Relationship Id="rId59" Type="http://schemas.openxmlformats.org/officeDocument/2006/relationships/slide" Target="slides/slide52.xml"/>
	<Relationship Id="rId60" Type="http://schemas.openxmlformats.org/officeDocument/2006/relationships/slide" Target="slides/slide53.xml"/>
	<Relationship Id="rId61" Type="http://schemas.openxmlformats.org/officeDocument/2006/relationships/slide" Target="slides/slide54.xml"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10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11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12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13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14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24image.jpeg"/>
	<Relationship Id="rId3" Type="http://schemas.openxmlformats.org/officeDocument/2006/relationships/image" Target="../media/25image.jpeg"/>
</Relationships>
</file>

<file path=ppt/slides/_rels/slide15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26image.jpeg"/>
</Relationships>
</file>

<file path=ppt/slides/_rels/slide16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27image.jpeg"/>
</Relationships>
</file>

<file path=ppt/slides/_rels/slide17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28image.jpeg"/>
</Relationships>
</file>

<file path=ppt/slides/_rels/slide18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19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2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20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21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22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29image.jpeg"/>
</Relationships>
</file>

<file path=ppt/slides/_rels/slide23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24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25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26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30image.jpeg"/>
</Relationships>
</file>

<file path=ppt/slides/_rels/slide27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31image.jpeg"/>
</Relationships>
</file>

<file path=ppt/slides/_rels/slide28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32image.jpeg"/>
</Relationships>
</file>

<file path=ppt/slides/_rels/slide29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3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image.jpeg"/>
	<Relationship Id="rId3" Type="http://schemas.openxmlformats.org/officeDocument/2006/relationships/image" Target="../media/2image.jpeg"/>
</Relationships>
</file>

<file path=ppt/slides/_rels/slide30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31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32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33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34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35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36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37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38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39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33image.jpeg"/>
</Relationships>
</file>

<file path=ppt/slides/_rels/slide4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3image.jpeg"/>
	<Relationship Id="rId3" Type="http://schemas.openxmlformats.org/officeDocument/2006/relationships/image" Target="../media/4image.jpeg"/>
	<Relationship Id="rId4" Type="http://schemas.openxmlformats.org/officeDocument/2006/relationships/image" Target="../media/5image.jpeg"/>
	<Relationship Id="rId5" Type="http://schemas.openxmlformats.org/officeDocument/2006/relationships/image" Target="../media/6image.jpeg"/>
	<Relationship Id="rId6" Type="http://schemas.openxmlformats.org/officeDocument/2006/relationships/image" Target="../media/7image.jpeg"/>
	<Relationship Id="rId7" Type="http://schemas.openxmlformats.org/officeDocument/2006/relationships/image" Target="../media/8image.jpeg"/>
	<Relationship Id="rId8" Type="http://schemas.openxmlformats.org/officeDocument/2006/relationships/image" Target="../media/9image.jpeg"/>
	<Relationship Id="rId9" Type="http://schemas.openxmlformats.org/officeDocument/2006/relationships/image" Target="../media/10image.jpeg"/>
	<Relationship Id="rId10" Type="http://schemas.openxmlformats.org/officeDocument/2006/relationships/image" Target="../media/11image.jpeg"/>
</Relationships>
</file>

<file path=ppt/slides/_rels/slide40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41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42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43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34image.jpeg"/>
</Relationships>
</file>

<file path=ppt/slides/_rels/slide44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45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35image.jpeg"/>
</Relationships>
</file>

<file path=ppt/slides/_rels/slide46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47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36image.jpeg"/>
	<Relationship Id="rId3" Type="http://schemas.openxmlformats.org/officeDocument/2006/relationships/image" Target="../media/37image.jpeg"/>
	<Relationship Id="rId4" Type="http://schemas.openxmlformats.org/officeDocument/2006/relationships/image" Target="../media/38image.jpeg"/>
</Relationships>
</file>

<file path=ppt/slides/_rels/slide48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39image.jpeg"/>
	<Relationship Id="rId3" Type="http://schemas.openxmlformats.org/officeDocument/2006/relationships/image" Target="../media/40image.jpeg"/>
	<Relationship Id="rId4" Type="http://schemas.openxmlformats.org/officeDocument/2006/relationships/image" Target="../media/41image.jpeg"/>
</Relationships>
</file>

<file path=ppt/slides/_rels/slide49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42image.jpeg"/>
</Relationships>
</file>

<file path=ppt/slides/_rels/slide5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50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43image.jpeg"/>
</Relationships>
</file>

<file path=ppt/slides/_rels/slide51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52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53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54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6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2image.jpeg"/>
	<Relationship Id="rId3" Type="http://schemas.openxmlformats.org/officeDocument/2006/relationships/image" Target="../media/13image.jpeg"/>
	<Relationship Id="rId4" Type="http://schemas.openxmlformats.org/officeDocument/2006/relationships/image" Target="../media/14image.jpeg"/>
	<Relationship Id="rId5" Type="http://schemas.openxmlformats.org/officeDocument/2006/relationships/image" Target="../media/15image.jpeg"/>
</Relationships>
</file>

<file path=ppt/slides/_rels/slide7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6image.jpeg"/>
	<Relationship Id="rId3" Type="http://schemas.openxmlformats.org/officeDocument/2006/relationships/image" Target="../media/17image.jpeg"/>
	<Relationship Id="rId4" Type="http://schemas.openxmlformats.org/officeDocument/2006/relationships/image" Target="../media/18image.jpeg"/>
	<Relationship Id="rId5" Type="http://schemas.openxmlformats.org/officeDocument/2006/relationships/image" Target="../media/19image.jpeg"/>
	<Relationship Id="rId6" Type="http://schemas.openxmlformats.org/officeDocument/2006/relationships/image" Target="../media/20image.jpeg"/>
	<Relationship Id="rId7" Type="http://schemas.openxmlformats.org/officeDocument/2006/relationships/image" Target="../media/21image.jpeg"/>
	<Relationship Id="rId8" Type="http://schemas.openxmlformats.org/officeDocument/2006/relationships/image" Target="../media/22image.jpeg"/>
</Relationships>
</file>

<file path=ppt/slides/_rels/slide8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9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23image.jpeg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Freeform 0"> 
				</p:cNvPr>
          <p:cNvSpPr/>
          <p:nvPr/>
        </p:nvSpPr>
        <p:spPr>
          <a:xfrm>
            <a:off x="6965950" y="1593850"/>
            <a:ext cx="1530350" cy="1530350"/>
          </a:xfrm>
          <a:custGeom>
            <a:avLst/>
            <a:gdLst>
              <a:gd name="connsiteX0" fmla="*/ 1530350 w 1530350"/>
              <a:gd name="connsiteY0" fmla="*/ 768350 h 1530350"/>
              <a:gd name="connsiteX1" fmla="*/ 768350 w 1530350"/>
              <a:gd name="connsiteY1" fmla="*/ 6350 h 1530350"/>
              <a:gd name="connsiteX2" fmla="*/ 6350 w 1530350"/>
              <a:gd name="connsiteY2" fmla="*/ 768350 h 1530350"/>
              <a:gd name="connsiteX3" fmla="*/ 768350 w 1530350"/>
              <a:gd name="connsiteY3" fmla="*/ 1530350 h 1530350"/>
              <a:gd name="connsiteX4" fmla="*/ 1530350 w 1530350"/>
              <a:gd name="connsiteY4" fmla="*/ 768350 h 1530350"/>
              <a:gd name="connsiteX5" fmla="*/ 1530350 w 1530350"/>
              <a:gd name="connsiteY5" fmla="*/ 768350 h 153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0350" h="1530350">
                <a:moveTo>
                  <a:pt x="1530350" y="768350"/>
                </a:moveTo>
                <a:cubicBezTo>
                  <a:pt x="1530350" y="347472"/>
                  <a:pt x="1189228" y="6350"/>
                  <a:pt x="768350" y="6350"/>
                </a:cubicBezTo>
                <a:cubicBezTo>
                  <a:pt x="347471" y="6350"/>
                  <a:pt x="6350" y="347472"/>
                  <a:pt x="6350" y="768350"/>
                </a:cubicBezTo>
                <a:cubicBezTo>
                  <a:pt x="6350" y="1189228"/>
                  <a:pt x="347471" y="1530350"/>
                  <a:pt x="768350" y="1530350"/>
                </a:cubicBezTo>
                <a:cubicBezTo>
                  <a:pt x="1189228" y="1530350"/>
                  <a:pt x="1530350" y="1189228"/>
                  <a:pt x="1530350" y="768350"/>
                </a:cubicBezTo>
                <a:lnTo>
                  <a:pt x="1530350" y="76835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" name="Freeform 1"> 
				</p:cNvPr>
          <p:cNvSpPr/>
          <p:nvPr/>
        </p:nvSpPr>
        <p:spPr>
          <a:xfrm>
            <a:off x="5175250" y="1593850"/>
            <a:ext cx="1530350" cy="1530350"/>
          </a:xfrm>
          <a:custGeom>
            <a:avLst/>
            <a:gdLst>
              <a:gd name="connsiteX0" fmla="*/ 1530350 w 1530350"/>
              <a:gd name="connsiteY0" fmla="*/ 768350 h 1530350"/>
              <a:gd name="connsiteX1" fmla="*/ 768350 w 1530350"/>
              <a:gd name="connsiteY1" fmla="*/ 6350 h 1530350"/>
              <a:gd name="connsiteX2" fmla="*/ 6350 w 1530350"/>
              <a:gd name="connsiteY2" fmla="*/ 768350 h 1530350"/>
              <a:gd name="connsiteX3" fmla="*/ 768350 w 1530350"/>
              <a:gd name="connsiteY3" fmla="*/ 1530350 h 1530350"/>
              <a:gd name="connsiteX4" fmla="*/ 1530350 w 1530350"/>
              <a:gd name="connsiteY4" fmla="*/ 768350 h 1530350"/>
              <a:gd name="connsiteX5" fmla="*/ 1530350 w 1530350"/>
              <a:gd name="connsiteY5" fmla="*/ 768350 h 153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0350" h="1530350">
                <a:moveTo>
                  <a:pt x="1530350" y="768350"/>
                </a:moveTo>
                <a:cubicBezTo>
                  <a:pt x="1530350" y="347472"/>
                  <a:pt x="1189228" y="6350"/>
                  <a:pt x="768350" y="6350"/>
                </a:cubicBezTo>
                <a:cubicBezTo>
                  <a:pt x="347471" y="6350"/>
                  <a:pt x="6350" y="347472"/>
                  <a:pt x="6350" y="768350"/>
                </a:cubicBezTo>
                <a:cubicBezTo>
                  <a:pt x="6350" y="1189228"/>
                  <a:pt x="347471" y="1530350"/>
                  <a:pt x="768350" y="1530350"/>
                </a:cubicBezTo>
                <a:cubicBezTo>
                  <a:pt x="1189228" y="1530350"/>
                  <a:pt x="1530350" y="1189228"/>
                  <a:pt x="1530350" y="768350"/>
                </a:cubicBezTo>
                <a:lnTo>
                  <a:pt x="1530350" y="76835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> 
				</p:cNvPr>
          <p:cNvSpPr/>
          <p:nvPr/>
        </p:nvSpPr>
        <p:spPr>
          <a:xfrm>
            <a:off x="3376680" y="1585979"/>
            <a:ext cx="1538220" cy="1538220"/>
          </a:xfrm>
          <a:custGeom>
            <a:avLst/>
            <a:gdLst>
              <a:gd name="connsiteX0" fmla="*/ 1538220 w 1538220"/>
              <a:gd name="connsiteY0" fmla="*/ 776220 h 1538220"/>
              <a:gd name="connsiteX1" fmla="*/ 776220 w 1538220"/>
              <a:gd name="connsiteY1" fmla="*/ 14220 h 1538220"/>
              <a:gd name="connsiteX2" fmla="*/ 14220 w 1538220"/>
              <a:gd name="connsiteY2" fmla="*/ 776220 h 1538220"/>
              <a:gd name="connsiteX3" fmla="*/ 776220 w 1538220"/>
              <a:gd name="connsiteY3" fmla="*/ 1538220 h 1538220"/>
              <a:gd name="connsiteX4" fmla="*/ 1538220 w 1538220"/>
              <a:gd name="connsiteY4" fmla="*/ 776220 h 1538220"/>
              <a:gd name="connsiteX5" fmla="*/ 1538220 w 1538220"/>
              <a:gd name="connsiteY5" fmla="*/ 776220 h 153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8220" h="1538220">
                <a:moveTo>
                  <a:pt x="1538220" y="776220"/>
                </a:moveTo>
                <a:cubicBezTo>
                  <a:pt x="1538220" y="355342"/>
                  <a:pt x="1197098" y="14220"/>
                  <a:pt x="776220" y="14220"/>
                </a:cubicBezTo>
                <a:cubicBezTo>
                  <a:pt x="355341" y="14220"/>
                  <a:pt x="14220" y="355342"/>
                  <a:pt x="14220" y="776220"/>
                </a:cubicBezTo>
                <a:cubicBezTo>
                  <a:pt x="14220" y="1197098"/>
                  <a:pt x="355341" y="1538220"/>
                  <a:pt x="776220" y="1538220"/>
                </a:cubicBezTo>
                <a:cubicBezTo>
                  <a:pt x="1197098" y="1538220"/>
                  <a:pt x="1538220" y="1197098"/>
                  <a:pt x="1538220" y="776220"/>
                </a:cubicBezTo>
                <a:lnTo>
                  <a:pt x="1538220" y="776220"/>
                </a:lnTo>
                <a:close/>
              </a:path>
            </a:pathLst>
          </a:custGeom>
          <a:solidFill>
            <a:srgbClr val="000001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3"> 
				</p:cNvPr>
          <p:cNvSpPr/>
          <p:nvPr/>
        </p:nvSpPr>
        <p:spPr>
          <a:xfrm>
            <a:off x="3376680" y="3262380"/>
            <a:ext cx="1538220" cy="1538220"/>
          </a:xfrm>
          <a:custGeom>
            <a:avLst/>
            <a:gdLst>
              <a:gd name="connsiteX0" fmla="*/ 1538220 w 1538220"/>
              <a:gd name="connsiteY0" fmla="*/ 776220 h 1538220"/>
              <a:gd name="connsiteX1" fmla="*/ 776220 w 1538220"/>
              <a:gd name="connsiteY1" fmla="*/ 14220 h 1538220"/>
              <a:gd name="connsiteX2" fmla="*/ 14220 w 1538220"/>
              <a:gd name="connsiteY2" fmla="*/ 776220 h 1538220"/>
              <a:gd name="connsiteX3" fmla="*/ 776220 w 1538220"/>
              <a:gd name="connsiteY3" fmla="*/ 1538220 h 1538220"/>
              <a:gd name="connsiteX4" fmla="*/ 1538220 w 1538220"/>
              <a:gd name="connsiteY4" fmla="*/ 776220 h 1538220"/>
              <a:gd name="connsiteX5" fmla="*/ 1538220 w 1538220"/>
              <a:gd name="connsiteY5" fmla="*/ 776220 h 153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8220" h="1538220">
                <a:moveTo>
                  <a:pt x="1538220" y="776220"/>
                </a:moveTo>
                <a:cubicBezTo>
                  <a:pt x="1538220" y="355342"/>
                  <a:pt x="1197098" y="14220"/>
                  <a:pt x="776220" y="14220"/>
                </a:cubicBezTo>
                <a:cubicBezTo>
                  <a:pt x="355341" y="14220"/>
                  <a:pt x="14220" y="355342"/>
                  <a:pt x="14220" y="776220"/>
                </a:cubicBezTo>
                <a:cubicBezTo>
                  <a:pt x="14220" y="1197098"/>
                  <a:pt x="355341" y="1538220"/>
                  <a:pt x="776220" y="1538220"/>
                </a:cubicBezTo>
                <a:cubicBezTo>
                  <a:pt x="1197098" y="1538220"/>
                  <a:pt x="1538220" y="1197098"/>
                  <a:pt x="1538220" y="776220"/>
                </a:cubicBezTo>
                <a:lnTo>
                  <a:pt x="1538220" y="77622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4"> 
				</p:cNvPr>
          <p:cNvSpPr/>
          <p:nvPr/>
        </p:nvSpPr>
        <p:spPr>
          <a:xfrm>
            <a:off x="1636779" y="3262380"/>
            <a:ext cx="1538220" cy="1538220"/>
          </a:xfrm>
          <a:custGeom>
            <a:avLst/>
            <a:gdLst>
              <a:gd name="connsiteX0" fmla="*/ 1546221 w 1538220"/>
              <a:gd name="connsiteY0" fmla="*/ 776220 h 1538220"/>
              <a:gd name="connsiteX1" fmla="*/ 784221 w 1538220"/>
              <a:gd name="connsiteY1" fmla="*/ 14220 h 1538220"/>
              <a:gd name="connsiteX2" fmla="*/ 784094 w 1538220"/>
              <a:gd name="connsiteY2" fmla="*/ 14220 h 1538220"/>
              <a:gd name="connsiteX3" fmla="*/ 22221 w 1538220"/>
              <a:gd name="connsiteY3" fmla="*/ 776220 h 1538220"/>
              <a:gd name="connsiteX4" fmla="*/ 784094 w 1538220"/>
              <a:gd name="connsiteY4" fmla="*/ 1538220 h 1538220"/>
              <a:gd name="connsiteX5" fmla="*/ 784221 w 1538220"/>
              <a:gd name="connsiteY5" fmla="*/ 1538220 h 1538220"/>
              <a:gd name="connsiteX6" fmla="*/ 1546094 w 1538220"/>
              <a:gd name="connsiteY6" fmla="*/ 776220 h 1538220"/>
              <a:gd name="connsiteX7" fmla="*/ 1546221 w 1538220"/>
              <a:gd name="connsiteY7" fmla="*/ 776220 h 153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8220" h="1538220">
                <a:moveTo>
                  <a:pt x="1546221" y="776220"/>
                </a:moveTo>
                <a:cubicBezTo>
                  <a:pt x="1546221" y="355342"/>
                  <a:pt x="1204972" y="14220"/>
                  <a:pt x="784221" y="14220"/>
                </a:cubicBezTo>
                <a:lnTo>
                  <a:pt x="784094" y="14220"/>
                </a:lnTo>
                <a:cubicBezTo>
                  <a:pt x="363343" y="14220"/>
                  <a:pt x="22094" y="355342"/>
                  <a:pt x="22221" y="776220"/>
                </a:cubicBezTo>
                <a:cubicBezTo>
                  <a:pt x="22221" y="1197098"/>
                  <a:pt x="363343" y="1538220"/>
                  <a:pt x="784094" y="1538220"/>
                </a:cubicBezTo>
                <a:lnTo>
                  <a:pt x="784221" y="1538220"/>
                </a:lnTo>
                <a:cubicBezTo>
                  <a:pt x="1204972" y="1538220"/>
                  <a:pt x="1546221" y="1197098"/>
                  <a:pt x="1546094" y="776220"/>
                </a:cubicBezTo>
                <a:lnTo>
                  <a:pt x="1546221" y="77622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> 
				</p:cNvPr>
          <p:cNvSpPr/>
          <p:nvPr/>
        </p:nvSpPr>
        <p:spPr>
          <a:xfrm>
            <a:off x="6958080" y="3262380"/>
            <a:ext cx="1538220" cy="1538220"/>
          </a:xfrm>
          <a:custGeom>
            <a:avLst/>
            <a:gdLst>
              <a:gd name="connsiteX0" fmla="*/ 1538220 w 1538220"/>
              <a:gd name="connsiteY0" fmla="*/ 776220 h 1538220"/>
              <a:gd name="connsiteX1" fmla="*/ 776220 w 1538220"/>
              <a:gd name="connsiteY1" fmla="*/ 14220 h 1538220"/>
              <a:gd name="connsiteX2" fmla="*/ 14220 w 1538220"/>
              <a:gd name="connsiteY2" fmla="*/ 776220 h 1538220"/>
              <a:gd name="connsiteX3" fmla="*/ 776220 w 1538220"/>
              <a:gd name="connsiteY3" fmla="*/ 1538220 h 1538220"/>
              <a:gd name="connsiteX4" fmla="*/ 1538220 w 1538220"/>
              <a:gd name="connsiteY4" fmla="*/ 776220 h 1538220"/>
              <a:gd name="connsiteX5" fmla="*/ 1538220 w 1538220"/>
              <a:gd name="connsiteY5" fmla="*/ 776220 h 153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8220" h="1538220">
                <a:moveTo>
                  <a:pt x="1538220" y="776220"/>
                </a:moveTo>
                <a:cubicBezTo>
                  <a:pt x="1538220" y="355342"/>
                  <a:pt x="1197098" y="14220"/>
                  <a:pt x="776220" y="14220"/>
                </a:cubicBezTo>
                <a:cubicBezTo>
                  <a:pt x="355341" y="14220"/>
                  <a:pt x="14220" y="355342"/>
                  <a:pt x="14220" y="776220"/>
                </a:cubicBezTo>
                <a:cubicBezTo>
                  <a:pt x="14220" y="1197098"/>
                  <a:pt x="355341" y="1538220"/>
                  <a:pt x="776220" y="1538220"/>
                </a:cubicBezTo>
                <a:cubicBezTo>
                  <a:pt x="1197098" y="1538220"/>
                  <a:pt x="1538220" y="1197098"/>
                  <a:pt x="1538220" y="776220"/>
                </a:cubicBezTo>
                <a:lnTo>
                  <a:pt x="1538220" y="77622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092325" y="1255142"/>
            <a:ext cx="6521291" cy="52018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449451">
              <a:lnSpc>
                <a:spcPct val="100000"/>
              </a:lnSpc>
            </a:pPr>
            <a:r>
              <a:rPr lang="en-US" altLang="zh-CN" sz="3950" spc="200" dirty="0">
                <a:solidFill>
                  <a:srgbClr val="000000"/>
                </a:solidFill>
                <a:latin typeface="Times New Roman"/>
                <a:ea typeface="Times New Roman"/>
              </a:rPr>
              <a:t>Social</a:t>
            </a:r>
            <a:r>
              <a:rPr lang="en-US" altLang="zh-CN" sz="3950" spc="16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950" spc="255" dirty="0">
                <a:solidFill>
                  <a:srgbClr val="000000"/>
                </a:solidFill>
                <a:latin typeface="Times New Roman"/>
                <a:ea typeface="Times New Roman"/>
              </a:rPr>
              <a:t>Aware</a:t>
            </a:r>
            <a:r>
              <a:rPr lang="en-US" altLang="zh-CN" sz="3950" spc="2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950" spc="220" dirty="0">
                <a:solidFill>
                  <a:srgbClr val="000000"/>
                </a:solidFill>
                <a:latin typeface="Times New Roman"/>
                <a:ea typeface="Times New Roman"/>
              </a:rPr>
              <a:t>Routing</a:t>
            </a:r>
          </a:p>
          <a:p>
            <a:pPr marL="0">
              <a:lnSpc>
                <a:spcPct val="100000"/>
              </a:lnSpc>
              <a:spcBef>
                <a:spcPts val="250"/>
              </a:spcBef>
            </a:pPr>
            <a:r>
              <a:rPr lang="en-US" altLang="zh-CN" sz="3950" spc="240" dirty="0">
                <a:solidFill>
                  <a:srgbClr val="000000"/>
                </a:solidFill>
                <a:latin typeface="Times New Roman"/>
                <a:ea typeface="Times New Roman"/>
              </a:rPr>
              <a:t>in</a:t>
            </a:r>
            <a:r>
              <a:rPr lang="en-US" altLang="zh-CN" sz="3950" spc="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950" spc="295" dirty="0">
                <a:solidFill>
                  <a:srgbClr val="000000"/>
                </a:solidFill>
                <a:latin typeface="Times New Roman"/>
                <a:ea typeface="Times New Roman"/>
              </a:rPr>
              <a:t>Delay</a:t>
            </a:r>
            <a:r>
              <a:rPr lang="en-US" altLang="zh-CN" sz="3950" spc="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950" spc="265" dirty="0">
                <a:solidFill>
                  <a:srgbClr val="000000"/>
                </a:solidFill>
                <a:latin typeface="Times New Roman"/>
                <a:ea typeface="Times New Roman"/>
              </a:rPr>
              <a:t>Tolerant</a:t>
            </a:r>
            <a:r>
              <a:rPr lang="en-US" altLang="zh-CN" sz="3950" spc="1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950" spc="300" dirty="0">
                <a:solidFill>
                  <a:srgbClr val="000000"/>
                </a:solidFill>
                <a:latin typeface="Times New Roman"/>
                <a:ea typeface="Times New Roman"/>
              </a:rPr>
              <a:t>Networks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04"/>
              </a:lnSpc>
            </a:pPr>
            <a:endParaRPr lang="en-US" dirty="0" smtClean="0"/>
          </a:p>
          <a:p>
            <a:pPr marL="0" indent="5186934">
              <a:lnSpc>
                <a:spcPct val="117083"/>
              </a:lnSpc>
            </a:pPr>
            <a:r>
              <a:rPr lang="en-US" altLang="zh-CN" sz="2750" spc="190" dirty="0">
                <a:solidFill>
                  <a:srgbClr val="006ebf"/>
                </a:solidFill>
                <a:latin typeface="Times New Roman"/>
                <a:ea typeface="Times New Roman"/>
              </a:rPr>
              <a:t>Jie</a:t>
            </a:r>
            <a:r>
              <a:rPr lang="en-US" altLang="zh-CN" sz="2750" spc="19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380" dirty="0">
                <a:solidFill>
                  <a:srgbClr val="006ebf"/>
                </a:solidFill>
                <a:latin typeface="Times New Roman"/>
                <a:ea typeface="Times New Roman"/>
              </a:rPr>
              <a:t>Wu</a:t>
            </a:r>
          </a:p>
          <a:p>
            <a:pPr>
              <a:lnSpc>
                <a:spcPts val="450"/>
              </a:lnSpc>
            </a:pPr>
            <a:endParaRPr lang="en-US" dirty="0" smtClean="0"/>
          </a:p>
          <a:p>
            <a:pPr marL="0" indent="991870">
              <a:lnSpc>
                <a:spcPct val="116250"/>
              </a:lnSpc>
            </a:pPr>
            <a:r>
              <a:rPr lang="en-US" altLang="zh-CN" sz="2400" spc="170" dirty="0">
                <a:solidFill>
                  <a:srgbClr val="000000"/>
                </a:solidFill>
                <a:latin typeface="Times New Roman"/>
                <a:ea typeface="Times New Roman"/>
              </a:rPr>
              <a:t>Dept.</a:t>
            </a:r>
            <a:r>
              <a:rPr lang="en-US" altLang="zh-CN" sz="24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0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24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90" dirty="0">
                <a:solidFill>
                  <a:srgbClr val="000000"/>
                </a:solidFill>
                <a:latin typeface="Times New Roman"/>
                <a:ea typeface="Times New Roman"/>
              </a:rPr>
              <a:t>Computer</a:t>
            </a:r>
            <a:r>
              <a:rPr lang="en-US" altLang="zh-CN" sz="24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95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24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50" dirty="0">
                <a:solidFill>
                  <a:srgbClr val="000000"/>
                </a:solidFill>
                <a:latin typeface="Times New Roman"/>
                <a:ea typeface="Times New Roman"/>
              </a:rPr>
              <a:t>Info.</a:t>
            </a:r>
            <a:r>
              <a:rPr lang="en-US" altLang="zh-CN" sz="24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5" dirty="0">
                <a:solidFill>
                  <a:srgbClr val="000000"/>
                </a:solidFill>
                <a:latin typeface="Times New Roman"/>
                <a:ea typeface="Times New Roman"/>
              </a:rPr>
              <a:t>Sciences</a:t>
            </a:r>
          </a:p>
          <a:p>
            <a:pPr>
              <a:lnSpc>
                <a:spcPts val="405"/>
              </a:lnSpc>
            </a:pPr>
            <a:endParaRPr lang="en-US" dirty="0" smtClean="0"/>
          </a:p>
          <a:p>
            <a:pPr marL="0" indent="3766565">
              <a:lnSpc>
                <a:spcPct val="116250"/>
              </a:lnSpc>
            </a:pPr>
            <a:r>
              <a:rPr lang="en-US" altLang="zh-CN" sz="2400" spc="160" dirty="0">
                <a:solidFill>
                  <a:srgbClr val="000000"/>
                </a:solidFill>
                <a:latin typeface="Times New Roman"/>
                <a:ea typeface="Times New Roman"/>
              </a:rPr>
              <a:t>Temple</a:t>
            </a:r>
            <a:r>
              <a:rPr lang="en-US" altLang="zh-CN" sz="24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35" dirty="0">
                <a:solidFill>
                  <a:srgbClr val="000000"/>
                </a:solidFill>
                <a:latin typeface="Times New Roman"/>
                <a:ea typeface="Times New Roman"/>
              </a:rPr>
              <a:t>University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54"/>
              </a:lnSpc>
            </a:pPr>
            <a:endParaRPr lang="en-US" dirty="0" smtClean="0"/>
          </a:p>
          <a:p>
            <a:pPr marL="0" indent="2212721">
              <a:lnSpc>
                <a:spcPct val="100000"/>
              </a:lnSpc>
            </a:pPr>
            <a:r>
              <a:rPr lang="en-US" altLang="zh-CN" sz="950" spc="10" dirty="0">
                <a:solidFill>
                  <a:srgbClr val="000000"/>
                </a:solidFill>
                <a:latin typeface="Times New Roman"/>
                <a:ea typeface="Times New Roman"/>
              </a:rPr>
              <a:t>D</a:t>
            </a:r>
            <a:r>
              <a:rPr lang="en-US" altLang="zh-CN" sz="950" spc="5" dirty="0">
                <a:solidFill>
                  <a:srgbClr val="000000"/>
                </a:solidFill>
                <a:latin typeface="Times New Roman"/>
                <a:ea typeface="Times New Roman"/>
              </a:rPr>
              <a:t>ySON'14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reeform 91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2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3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4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5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6"/>
          <p:cNvSpPr txBox="1"/>
          <p:nvPr/>
        </p:nvSpPr>
        <p:spPr>
          <a:xfrm>
            <a:off x="395287" y="708038"/>
            <a:ext cx="8466803" cy="57773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250"/>
              </a:lnSpc>
            </a:pPr>
            <a:r>
              <a:rPr lang="en-US" altLang="zh-CN" sz="3600" spc="205" dirty="0">
                <a:solidFill>
                  <a:srgbClr val="000000"/>
                </a:solidFill>
                <a:latin typeface="Times New Roman"/>
                <a:ea typeface="Times New Roman"/>
              </a:rPr>
              <a:t>Delegation</a:t>
            </a:r>
            <a:r>
              <a:rPr lang="en-US" altLang="zh-CN" sz="36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225" dirty="0">
                <a:solidFill>
                  <a:srgbClr val="000000"/>
                </a:solidFill>
                <a:latin typeface="Times New Roman"/>
                <a:ea typeface="Times New Roman"/>
              </a:rPr>
              <a:t>Forwarding</a:t>
            </a:r>
            <a:r>
              <a:rPr lang="en-US" altLang="zh-CN" sz="3600" spc="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150" dirty="0">
                <a:solidFill>
                  <a:srgbClr val="7d7d7d"/>
                </a:solidFill>
                <a:latin typeface="Times New Roman"/>
                <a:ea typeface="Times New Roman"/>
              </a:rPr>
              <a:t>(</a:t>
            </a:r>
            <a:r>
              <a:rPr lang="en-US" altLang="zh-CN" sz="2750" spc="145" dirty="0">
                <a:solidFill>
                  <a:srgbClr val="7d7d7d"/>
                </a:solidFill>
                <a:latin typeface="Times New Roman"/>
                <a:ea typeface="Times New Roman"/>
              </a:rPr>
              <a:t>Erramilli</a:t>
            </a:r>
            <a:r>
              <a:rPr lang="en-US" altLang="zh-CN" sz="2750" spc="9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140" dirty="0">
                <a:solidFill>
                  <a:srgbClr val="7d7d7d"/>
                </a:solidFill>
                <a:latin typeface="Times New Roman"/>
                <a:ea typeface="Times New Roman"/>
              </a:rPr>
              <a:t>et</a:t>
            </a:r>
            <a:r>
              <a:rPr lang="en-US" altLang="zh-CN" sz="2750" spc="9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115" dirty="0">
                <a:solidFill>
                  <a:srgbClr val="7d7d7d"/>
                </a:solidFill>
                <a:latin typeface="Times New Roman"/>
                <a:ea typeface="Times New Roman"/>
              </a:rPr>
              <a:t>al.</a:t>
            </a:r>
            <a:r>
              <a:rPr lang="en-US" altLang="zh-CN" sz="2750" spc="9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150" dirty="0">
                <a:solidFill>
                  <a:srgbClr val="7d7d7d"/>
                </a:solidFill>
                <a:latin typeface="Times New Roman"/>
                <a:ea typeface="Times New Roman"/>
              </a:rPr>
              <a:t>‘08)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75"/>
              </a:lnSpc>
            </a:pPr>
            <a:endParaRPr lang="en-US" dirty="0" smtClean="0"/>
          </a:p>
          <a:p>
            <a:pPr hangingPunct="0" marL="343217" indent="-343217">
              <a:lnSpc>
                <a:spcPct val="110000"/>
              </a:lnSpc>
            </a:pPr>
            <a:r>
              <a:rPr lang="en-US" altLang="zh-CN" sz="1950" spc="220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950" spc="29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19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4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55" dirty="0">
                <a:solidFill>
                  <a:srgbClr val="000000"/>
                </a:solidFill>
                <a:latin typeface="Times New Roman"/>
                <a:ea typeface="Times New Roman"/>
              </a:rPr>
              <a:t>holder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0" dirty="0">
                <a:solidFill>
                  <a:srgbClr val="000000"/>
                </a:solidFill>
                <a:latin typeface="Times New Roman"/>
                <a:ea typeface="Times New Roman"/>
              </a:rPr>
              <a:t>forwards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5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4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75" dirty="0">
                <a:solidFill>
                  <a:srgbClr val="000000"/>
                </a:solidFill>
                <a:latin typeface="Times New Roman"/>
                <a:ea typeface="Times New Roman"/>
              </a:rPr>
              <a:t>message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55" dirty="0">
                <a:solidFill>
                  <a:srgbClr val="000000"/>
                </a:solidFill>
                <a:latin typeface="Times New Roman"/>
                <a:ea typeface="Times New Roman"/>
              </a:rPr>
              <a:t>to</a:t>
            </a:r>
            <a:r>
              <a:rPr lang="en-US" altLang="zh-CN" sz="24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75" dirty="0">
                <a:solidFill>
                  <a:srgbClr val="000000"/>
                </a:solidFill>
                <a:latin typeface="Times New Roman"/>
                <a:ea typeface="Times New Roman"/>
              </a:rPr>
              <a:t>an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0" dirty="0">
                <a:solidFill>
                  <a:srgbClr val="000000"/>
                </a:solidFill>
                <a:latin typeface="Times New Roman"/>
                <a:ea typeface="Times New Roman"/>
              </a:rPr>
              <a:t>encounter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0" dirty="0">
                <a:solidFill>
                  <a:srgbClr val="000000"/>
                </a:solidFill>
                <a:latin typeface="Times New Roman"/>
                <a:ea typeface="Times New Roman"/>
              </a:rPr>
              <a:t>with</a:t>
            </a:r>
            <a:r>
              <a:rPr lang="en-US" altLang="zh-CN" sz="24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75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55" dirty="0">
                <a:solidFill>
                  <a:srgbClr val="000000"/>
                </a:solidFill>
                <a:latin typeface="Times New Roman"/>
                <a:ea typeface="Times New Roman"/>
              </a:rPr>
              <a:t>higher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45" dirty="0">
                <a:solidFill>
                  <a:srgbClr val="000000"/>
                </a:solidFill>
                <a:latin typeface="Times New Roman"/>
                <a:ea typeface="Times New Roman"/>
              </a:rPr>
              <a:t>quality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0" dirty="0">
                <a:solidFill>
                  <a:srgbClr val="000000"/>
                </a:solidFill>
                <a:latin typeface="Times New Roman"/>
                <a:ea typeface="Times New Roman"/>
              </a:rPr>
              <a:t>than</a:t>
            </a:r>
            <a:r>
              <a:rPr lang="en-US" altLang="zh-CN" sz="24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50" dirty="0">
                <a:solidFill>
                  <a:srgbClr val="000000"/>
                </a:solidFill>
                <a:latin typeface="Times New Roman"/>
                <a:ea typeface="Times New Roman"/>
              </a:rPr>
              <a:t>those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50" dirty="0">
                <a:solidFill>
                  <a:srgbClr val="000000"/>
                </a:solidFill>
                <a:latin typeface="Times New Roman"/>
                <a:ea typeface="Times New Roman"/>
              </a:rPr>
              <a:t>in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25" dirty="0">
                <a:solidFill>
                  <a:srgbClr val="000000"/>
                </a:solidFill>
                <a:latin typeface="Times New Roman"/>
                <a:ea typeface="Times New Roman"/>
              </a:rPr>
              <a:t>all</a:t>
            </a:r>
            <a:r>
              <a:rPr lang="en-US" altLang="zh-CN" sz="24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55" dirty="0">
                <a:solidFill>
                  <a:srgbClr val="000000"/>
                </a:solidFill>
                <a:latin typeface="Times New Roman"/>
                <a:ea typeface="Times New Roman"/>
              </a:rPr>
              <a:t>previous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75" dirty="0">
                <a:solidFill>
                  <a:srgbClr val="000000"/>
                </a:solidFill>
                <a:latin typeface="Times New Roman"/>
                <a:ea typeface="Times New Roman"/>
              </a:rPr>
              <a:t>nodes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0" dirty="0">
                <a:solidFill>
                  <a:srgbClr val="000000"/>
                </a:solidFill>
                <a:latin typeface="Times New Roman"/>
                <a:ea typeface="Times New Roman"/>
              </a:rPr>
              <a:t>seen</a:t>
            </a:r>
            <a:r>
              <a:rPr lang="en-US" altLang="zh-CN" sz="24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70" dirty="0">
                <a:solidFill>
                  <a:srgbClr val="000000"/>
                </a:solidFill>
                <a:latin typeface="Times New Roman"/>
                <a:ea typeface="Times New Roman"/>
              </a:rPr>
              <a:t>so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br/>
            <a:r>
              <a:rPr lang="en-US" altLang="zh-CN" sz="2400" spc="290" dirty="0">
                <a:solidFill>
                  <a:srgbClr val="000000"/>
                </a:solidFill>
                <a:latin typeface="Times New Roman"/>
                <a:ea typeface="Times New Roman"/>
              </a:rPr>
              <a:t>far</a:t>
            </a:r>
          </a:p>
          <a:p>
            <a:pPr>
              <a:lnSpc>
                <a:spcPts val="875"/>
              </a:lnSpc>
            </a:pPr>
            <a:endParaRPr lang="en-US" dirty="0" smtClean="0"/>
          </a:p>
          <a:p>
            <a:pPr marL="0">
              <a:lnSpc>
                <a:spcPct val="116250"/>
              </a:lnSpc>
            </a:pPr>
            <a:r>
              <a:rPr lang="en-US" altLang="zh-CN" sz="1950" spc="230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950" spc="31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19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4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70" dirty="0">
                <a:solidFill>
                  <a:srgbClr val="000000"/>
                </a:solidFill>
                <a:latin typeface="Times New Roman"/>
                <a:ea typeface="Times New Roman"/>
              </a:rPr>
              <a:t>expected</a:t>
            </a:r>
            <a:r>
              <a:rPr lang="en-US" altLang="zh-CN" sz="24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50" dirty="0">
                <a:solidFill>
                  <a:srgbClr val="000000"/>
                </a:solidFill>
                <a:latin typeface="Times New Roman"/>
                <a:ea typeface="Times New Roman"/>
              </a:rPr>
              <a:t>cost</a:t>
            </a:r>
            <a:r>
              <a:rPr lang="en-US" altLang="zh-CN" sz="24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5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24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5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4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0" dirty="0">
                <a:solidFill>
                  <a:srgbClr val="000000"/>
                </a:solidFill>
                <a:latin typeface="Times New Roman"/>
                <a:ea typeface="Times New Roman"/>
              </a:rPr>
              <a:t>algorithms</a:t>
            </a:r>
          </a:p>
          <a:p>
            <a:pPr>
              <a:lnSpc>
                <a:spcPts val="820"/>
              </a:lnSpc>
            </a:pPr>
            <a:endParaRPr lang="en-US" dirty="0" smtClean="0"/>
          </a:p>
          <a:p>
            <a:pPr marL="0" indent="457517">
              <a:lnSpc>
                <a:spcPct val="117499"/>
              </a:lnSpc>
            </a:pPr>
            <a:r>
              <a:rPr lang="en-US" altLang="zh-CN" sz="1400" spc="4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400" spc="6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35" dirty="0">
                <a:solidFill>
                  <a:srgbClr val="000000"/>
                </a:solidFill>
                <a:latin typeface="Times New Roman"/>
                <a:ea typeface="Times New Roman"/>
              </a:rPr>
              <a:t>Flooding:</a:t>
            </a:r>
            <a:r>
              <a:rPr lang="en-US" altLang="zh-CN" sz="20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35" dirty="0">
                <a:solidFill>
                  <a:srgbClr val="006ebf"/>
                </a:solidFill>
                <a:latin typeface="Times New Roman"/>
                <a:ea typeface="Times New Roman"/>
              </a:rPr>
              <a:t>O(n)</a:t>
            </a:r>
          </a:p>
          <a:p>
            <a:pPr>
              <a:lnSpc>
                <a:spcPts val="705"/>
              </a:lnSpc>
            </a:pPr>
            <a:endParaRPr lang="en-US" dirty="0" smtClean="0"/>
          </a:p>
          <a:p>
            <a:pPr marL="0" indent="457517">
              <a:lnSpc>
                <a:spcPct val="117499"/>
              </a:lnSpc>
            </a:pPr>
            <a:r>
              <a:rPr lang="en-US" altLang="zh-CN" sz="1400" spc="15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400" spc="17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104" dirty="0">
                <a:solidFill>
                  <a:srgbClr val="000000"/>
                </a:solidFill>
                <a:latin typeface="Times New Roman"/>
                <a:ea typeface="Times New Roman"/>
              </a:rPr>
              <a:t>Delegation</a:t>
            </a:r>
            <a:r>
              <a:rPr lang="en-US" altLang="zh-CN" sz="20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4" dirty="0">
                <a:solidFill>
                  <a:srgbClr val="000000"/>
                </a:solidFill>
                <a:latin typeface="Times New Roman"/>
                <a:ea typeface="Times New Roman"/>
              </a:rPr>
              <a:t>forwarding: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40" dirty="0">
                <a:solidFill>
                  <a:srgbClr val="006ebf"/>
                </a:solidFill>
                <a:latin typeface="Times New Roman"/>
                <a:ea typeface="Times New Roman"/>
              </a:rPr>
              <a:t>O(</a:t>
            </a:r>
            <a:r>
              <a:rPr lang="en-US" altLang="zh-CN" sz="2000" spc="130" dirty="0">
                <a:solidFill>
                  <a:srgbClr val="006ebf"/>
                </a:solidFill>
                <a:latin typeface="Times New Roman"/>
                <a:ea typeface="Times New Roman"/>
              </a:rPr>
              <a:t>√n</a:t>
            </a:r>
            <a:r>
              <a:rPr lang="en-US" altLang="zh-CN" sz="2000" spc="85" dirty="0">
                <a:solidFill>
                  <a:srgbClr val="006ebf"/>
                </a:solidFill>
                <a:latin typeface="Times New Roman"/>
                <a:ea typeface="Times New Roman"/>
              </a:rPr>
              <a:t>)</a:t>
            </a:r>
          </a:p>
          <a:p>
            <a:pPr>
              <a:lnSpc>
                <a:spcPts val="895"/>
              </a:lnSpc>
            </a:pPr>
            <a:endParaRPr lang="en-US" dirty="0" smtClean="0"/>
          </a:p>
          <a:p>
            <a:pPr marL="0">
              <a:lnSpc>
                <a:spcPct val="116250"/>
              </a:lnSpc>
            </a:pPr>
            <a:r>
              <a:rPr lang="en-US" altLang="zh-CN" sz="1950" spc="205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950" spc="-69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150" dirty="0">
                <a:solidFill>
                  <a:srgbClr val="000000"/>
                </a:solidFill>
                <a:latin typeface="Times New Roman"/>
                <a:ea typeface="Times New Roman"/>
              </a:rPr>
              <a:t>Extensions</a:t>
            </a:r>
          </a:p>
          <a:p>
            <a:pPr>
              <a:lnSpc>
                <a:spcPts val="814"/>
              </a:lnSpc>
            </a:pPr>
            <a:endParaRPr lang="en-US" dirty="0" smtClean="0"/>
          </a:p>
          <a:p>
            <a:pPr marL="0" indent="457517">
              <a:lnSpc>
                <a:spcPct val="117499"/>
              </a:lnSpc>
            </a:pPr>
            <a:r>
              <a:rPr lang="en-US" altLang="zh-CN" sz="1400" spc="14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400" spc="16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ea typeface="Times New Roman"/>
              </a:rPr>
              <a:t>Probabilistic</a:t>
            </a:r>
            <a:r>
              <a:rPr lang="en-US" altLang="zh-CN" sz="20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ea typeface="Times New Roman"/>
              </a:rPr>
              <a:t>delegation</a:t>
            </a:r>
            <a:r>
              <a:rPr lang="en-US" altLang="zh-CN" sz="20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4" dirty="0">
                <a:solidFill>
                  <a:srgbClr val="000000"/>
                </a:solidFill>
                <a:latin typeface="Times New Roman"/>
                <a:ea typeface="Times New Roman"/>
              </a:rPr>
              <a:t>forwarding</a:t>
            </a:r>
            <a:r>
              <a:rPr lang="en-US" altLang="zh-CN" sz="20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7d7d7d"/>
                </a:solidFill>
                <a:latin typeface="Times New Roman"/>
                <a:ea typeface="Times New Roman"/>
              </a:rPr>
              <a:t>(Chen,</a:t>
            </a:r>
            <a:r>
              <a:rPr lang="en-US" altLang="zh-CN" sz="1800" spc="5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0" dirty="0">
                <a:solidFill>
                  <a:srgbClr val="7d7d7d"/>
                </a:solidFill>
                <a:latin typeface="Times New Roman"/>
                <a:ea typeface="Times New Roman"/>
              </a:rPr>
              <a:t>Jian,</a:t>
            </a:r>
            <a:r>
              <a:rPr lang="en-US" altLang="zh-CN" sz="1800" spc="5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7d7d7d"/>
                </a:solidFill>
                <a:latin typeface="Times New Roman"/>
                <a:ea typeface="Times New Roman"/>
              </a:rPr>
              <a:t>Graves</a:t>
            </a:r>
            <a:r>
              <a:rPr lang="en-US" altLang="zh-CN" sz="1800" spc="5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65" dirty="0">
                <a:solidFill>
                  <a:srgbClr val="7d7d7d"/>
                </a:solidFill>
                <a:latin typeface="Times New Roman"/>
                <a:ea typeface="Times New Roman"/>
              </a:rPr>
              <a:t>&amp;</a:t>
            </a:r>
            <a:r>
              <a:rPr lang="en-US" altLang="zh-CN" sz="1800" spc="5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50" dirty="0">
                <a:solidFill>
                  <a:srgbClr val="7d7d7d"/>
                </a:solidFill>
                <a:latin typeface="Times New Roman"/>
                <a:ea typeface="Times New Roman"/>
              </a:rPr>
              <a:t>Wu</a:t>
            </a:r>
            <a:r>
              <a:rPr lang="en-US" altLang="zh-CN" sz="1800" spc="5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7d7d7d"/>
                </a:solidFill>
                <a:latin typeface="Times New Roman"/>
                <a:ea typeface="Times New Roman"/>
              </a:rPr>
              <a:t>‘09)</a:t>
            </a:r>
          </a:p>
          <a:p>
            <a:pPr>
              <a:lnSpc>
                <a:spcPts val="785"/>
              </a:lnSpc>
            </a:pPr>
            <a:endParaRPr lang="en-US" dirty="0" smtClean="0"/>
          </a:p>
          <a:p>
            <a:pPr marL="0" indent="457517">
              <a:lnSpc>
                <a:spcPct val="117499"/>
              </a:lnSpc>
            </a:pPr>
            <a:r>
              <a:rPr lang="en-US" altLang="zh-CN" sz="1400" spc="11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400" spc="13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ea typeface="Times New Roman"/>
              </a:rPr>
              <a:t>Delegation</a:t>
            </a:r>
            <a:r>
              <a:rPr lang="en-US" altLang="zh-CN" sz="20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85" dirty="0">
                <a:solidFill>
                  <a:srgbClr val="000000"/>
                </a:solidFill>
                <a:latin typeface="Times New Roman"/>
                <a:ea typeface="Times New Roman"/>
              </a:rPr>
              <a:t>forwarding</a:t>
            </a:r>
            <a:r>
              <a:rPr lang="en-US" altLang="zh-CN" sz="200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85" dirty="0">
                <a:solidFill>
                  <a:srgbClr val="000000"/>
                </a:solidFill>
                <a:latin typeface="Times New Roman"/>
                <a:ea typeface="Times New Roman"/>
              </a:rPr>
              <a:t>in</a:t>
            </a:r>
            <a:r>
              <a:rPr lang="en-US" altLang="zh-CN" sz="20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ea typeface="Times New Roman"/>
              </a:rPr>
              <a:t>multicasting</a:t>
            </a:r>
            <a:r>
              <a:rPr lang="en-US" altLang="zh-CN" sz="20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7d7d7d"/>
                </a:solidFill>
                <a:latin typeface="Times New Roman"/>
                <a:ea typeface="Times New Roman"/>
              </a:rPr>
              <a:t>(Wang</a:t>
            </a:r>
            <a:r>
              <a:rPr lang="en-US" altLang="zh-CN" sz="1800" spc="4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0" dirty="0">
                <a:solidFill>
                  <a:srgbClr val="7d7d7d"/>
                </a:solidFill>
                <a:latin typeface="Times New Roman"/>
                <a:ea typeface="Times New Roman"/>
              </a:rPr>
              <a:t>&amp;</a:t>
            </a:r>
            <a:r>
              <a:rPr lang="en-US" altLang="zh-CN" sz="1800" spc="4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7d7d7d"/>
                </a:solidFill>
                <a:latin typeface="Times New Roman"/>
                <a:ea typeface="Times New Roman"/>
              </a:rPr>
              <a:t>Wu</a:t>
            </a:r>
            <a:r>
              <a:rPr lang="en-US" altLang="zh-CN" sz="1800" spc="4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70" dirty="0">
                <a:solidFill>
                  <a:srgbClr val="7d7d7d"/>
                </a:solidFill>
                <a:latin typeface="Times New Roman"/>
                <a:ea typeface="Times New Roman"/>
              </a:rPr>
              <a:t>‘10)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55"/>
              </a:lnSpc>
            </a:pPr>
            <a:endParaRPr lang="en-US" dirty="0" smtClean="0"/>
          </a:p>
          <a:p>
            <a:pPr marL="0" indent="3833177">
              <a:lnSpc>
                <a:spcPct val="100000"/>
              </a:lnSpc>
            </a:pPr>
            <a:r>
              <a:rPr lang="en-US" altLang="zh-CN" sz="1200" spc="15" dirty="0">
                <a:solidFill>
                  <a:srgbClr val="000000"/>
                </a:solidFill>
                <a:latin typeface="Times New Roman"/>
                <a:ea typeface="Times New Roman"/>
              </a:rPr>
              <a:t>DySON</a:t>
            </a:r>
            <a:r>
              <a:rPr lang="en-US" altLang="zh-CN" sz="1200" spc="10" dirty="0">
                <a:solidFill>
                  <a:srgbClr val="000000"/>
                </a:solidFill>
                <a:latin typeface="Times New Roman"/>
                <a:ea typeface="Times New Roman"/>
              </a:rPr>
              <a:t>'14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Freeform 97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8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9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100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1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2"/>
          <p:cNvSpPr txBox="1"/>
          <p:nvPr/>
        </p:nvSpPr>
        <p:spPr>
          <a:xfrm>
            <a:off x="879792" y="529576"/>
            <a:ext cx="7458009" cy="59557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>
              <a:lnSpc>
                <a:spcPct val="104999"/>
              </a:lnSpc>
            </a:pPr>
            <a:r>
              <a:rPr lang="en-US" altLang="zh-CN" sz="3600" spc="295" dirty="0">
                <a:solidFill>
                  <a:srgbClr val="000000"/>
                </a:solidFill>
                <a:latin typeface="Times New Roman"/>
                <a:ea typeface="Times New Roman"/>
              </a:rPr>
              <a:t>Spray</a:t>
            </a:r>
            <a:r>
              <a:rPr lang="en-US" altLang="zh-CN" sz="3600" spc="234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600" spc="310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3600" spc="215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600" spc="310" dirty="0">
                <a:solidFill>
                  <a:srgbClr val="000000"/>
                </a:solidFill>
                <a:latin typeface="Times New Roman"/>
                <a:ea typeface="Times New Roman"/>
              </a:rPr>
              <a:t>Wait</a:t>
            </a:r>
            <a:r>
              <a:rPr lang="en-US" altLang="zh-CN" sz="3600" spc="-3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220" dirty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en-US" altLang="zh-CN" sz="3600" spc="215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600" spc="290" dirty="0">
                <a:solidFill>
                  <a:srgbClr val="000000"/>
                </a:solidFill>
                <a:latin typeface="Times New Roman"/>
                <a:ea typeface="Times New Roman"/>
              </a:rPr>
              <a:t>Focus)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65" dirty="0">
                <a:solidFill>
                  <a:srgbClr val="7d7d7d"/>
                </a:solidFill>
                <a:latin typeface="Times New Roman"/>
                <a:ea typeface="Times New Roman"/>
              </a:rPr>
              <a:t>(</a:t>
            </a:r>
            <a:r>
              <a:rPr lang="en-US" altLang="zh-CN" sz="2400" spc="90" dirty="0">
                <a:solidFill>
                  <a:srgbClr val="7d7d7d"/>
                </a:solidFill>
                <a:latin typeface="Times New Roman"/>
                <a:ea typeface="Times New Roman"/>
              </a:rPr>
              <a:t>Spyropoulous</a:t>
            </a:r>
            <a:r>
              <a:rPr lang="en-US" altLang="zh-CN" sz="2400" spc="80" dirty="0">
                <a:solidFill>
                  <a:srgbClr val="7d7d7d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2400" spc="5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85" dirty="0">
                <a:solidFill>
                  <a:srgbClr val="7d7d7d"/>
                </a:solidFill>
                <a:latin typeface="Times New Roman"/>
                <a:ea typeface="Times New Roman"/>
              </a:rPr>
              <a:t>Psounis</a:t>
            </a:r>
            <a:r>
              <a:rPr lang="en-US" altLang="zh-CN" sz="2400" spc="5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85" dirty="0">
                <a:solidFill>
                  <a:srgbClr val="7d7d7d"/>
                </a:solidFill>
                <a:latin typeface="Times New Roman"/>
                <a:ea typeface="Times New Roman"/>
              </a:rPr>
              <a:t>&amp;</a:t>
            </a:r>
            <a:r>
              <a:rPr lang="en-US" altLang="zh-CN" sz="2400" spc="5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95" dirty="0">
                <a:solidFill>
                  <a:srgbClr val="7d7d7d"/>
                </a:solidFill>
                <a:latin typeface="Times New Roman"/>
                <a:ea typeface="Times New Roman"/>
              </a:rPr>
              <a:t>Raghavendra</a:t>
            </a:r>
            <a:r>
              <a:rPr lang="en-US" altLang="zh-CN" sz="2400" spc="5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90" dirty="0">
                <a:solidFill>
                  <a:srgbClr val="7d7d7d"/>
                </a:solidFill>
                <a:latin typeface="Times New Roman"/>
                <a:ea typeface="Times New Roman"/>
              </a:rPr>
              <a:t>‘05</a:t>
            </a:r>
            <a:r>
              <a:rPr lang="en-US" altLang="zh-CN" sz="2400" spc="5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0" dirty="0">
                <a:solidFill>
                  <a:srgbClr val="7d7d7d"/>
                </a:solidFill>
                <a:latin typeface="Times New Roman"/>
                <a:ea typeface="Times New Roman"/>
              </a:rPr>
              <a:t>&amp;</a:t>
            </a:r>
            <a:r>
              <a:rPr lang="en-US" altLang="zh-CN" sz="2400" spc="5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80" dirty="0">
                <a:solidFill>
                  <a:srgbClr val="7d7d7d"/>
                </a:solidFill>
                <a:latin typeface="Times New Roman"/>
                <a:ea typeface="Times New Roman"/>
              </a:rPr>
              <a:t>‘07)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45"/>
              </a:lnSpc>
            </a:pPr>
            <a:endParaRPr lang="en-US" dirty="0" smtClean="0"/>
          </a:p>
          <a:p>
            <a:pPr marL="0" indent="49530">
              <a:lnSpc>
                <a:spcPct val="117083"/>
              </a:lnSpc>
            </a:pPr>
            <a:r>
              <a:rPr lang="en-US" altLang="zh-CN" sz="2750" spc="205" dirty="0">
                <a:solidFill>
                  <a:srgbClr val="0c0c0c"/>
                </a:solidFill>
                <a:latin typeface="Times New Roman"/>
                <a:ea typeface="Times New Roman"/>
              </a:rPr>
              <a:t>Two</a:t>
            </a:r>
            <a:r>
              <a:rPr lang="en-US" altLang="zh-CN" sz="2750" spc="19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150" dirty="0">
                <a:solidFill>
                  <a:srgbClr val="0c0c0c"/>
                </a:solidFill>
                <a:latin typeface="Times New Roman"/>
                <a:ea typeface="Times New Roman"/>
              </a:rPr>
              <a:t>phases</a:t>
            </a:r>
          </a:p>
          <a:p>
            <a:pPr>
              <a:lnSpc>
                <a:spcPts val="1885"/>
              </a:lnSpc>
            </a:pPr>
            <a:endParaRPr lang="en-US" dirty="0" smtClean="0"/>
          </a:p>
          <a:p>
            <a:pPr marL="0" indent="49530">
              <a:lnSpc>
                <a:spcPct val="116250"/>
              </a:lnSpc>
            </a:pPr>
            <a:r>
              <a:rPr lang="en-US" altLang="zh-CN" sz="1950" spc="255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2400" spc="190" dirty="0">
                <a:solidFill>
                  <a:srgbClr val="006ebf"/>
                </a:solidFill>
                <a:latin typeface="Times New Roman"/>
                <a:ea typeface="Times New Roman"/>
              </a:rPr>
              <a:t>Sprays</a:t>
            </a:r>
            <a:r>
              <a:rPr lang="en-US" altLang="zh-CN" sz="2400" spc="104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05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24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15" dirty="0">
                <a:solidFill>
                  <a:srgbClr val="000000"/>
                </a:solidFill>
                <a:latin typeface="Times New Roman"/>
                <a:ea typeface="Times New Roman"/>
              </a:rPr>
              <a:t>number</a:t>
            </a:r>
            <a:r>
              <a:rPr lang="en-US" altLang="zh-CN" sz="24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80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24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80" dirty="0">
                <a:solidFill>
                  <a:srgbClr val="000000"/>
                </a:solidFill>
                <a:latin typeface="Times New Roman"/>
                <a:ea typeface="Times New Roman"/>
              </a:rPr>
              <a:t>copies</a:t>
            </a:r>
            <a:r>
              <a:rPr lang="en-US" altLang="zh-CN" sz="24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5" dirty="0">
                <a:solidFill>
                  <a:srgbClr val="000000"/>
                </a:solidFill>
                <a:latin typeface="Times New Roman"/>
                <a:ea typeface="Times New Roman"/>
              </a:rPr>
              <a:t>into</a:t>
            </a:r>
            <a:r>
              <a:rPr lang="en-US" altLang="zh-CN" sz="24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7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4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00" dirty="0">
                <a:solidFill>
                  <a:srgbClr val="000000"/>
                </a:solidFill>
                <a:latin typeface="Times New Roman"/>
                <a:ea typeface="Times New Roman"/>
              </a:rPr>
              <a:t>network</a:t>
            </a:r>
          </a:p>
          <a:p>
            <a:pPr>
              <a:lnSpc>
                <a:spcPts val="1754"/>
              </a:lnSpc>
            </a:pPr>
            <a:endParaRPr lang="en-US" dirty="0" smtClean="0"/>
          </a:p>
          <a:p>
            <a:pPr marL="0" indent="49530">
              <a:lnSpc>
                <a:spcPct val="116250"/>
              </a:lnSpc>
            </a:pPr>
            <a:r>
              <a:rPr lang="en-US" altLang="zh-CN" sz="1950" spc="234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2400" spc="195" dirty="0">
                <a:solidFill>
                  <a:srgbClr val="006ebf"/>
                </a:solidFill>
                <a:latin typeface="Times New Roman"/>
                <a:ea typeface="Times New Roman"/>
              </a:rPr>
              <a:t>Each</a:t>
            </a:r>
            <a:r>
              <a:rPr lang="en-US" altLang="zh-CN" sz="2400" spc="10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90" dirty="0">
                <a:solidFill>
                  <a:srgbClr val="006ebf"/>
                </a:solidFill>
                <a:latin typeface="Times New Roman"/>
                <a:ea typeface="Times New Roman"/>
              </a:rPr>
              <a:t>copy</a:t>
            </a:r>
            <a:r>
              <a:rPr lang="en-US" altLang="zh-CN" sz="2400" spc="10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5" dirty="0">
                <a:solidFill>
                  <a:srgbClr val="006ebf"/>
                </a:solidFill>
                <a:latin typeface="Times New Roman"/>
                <a:ea typeface="Times New Roman"/>
              </a:rPr>
              <a:t>waits</a:t>
            </a:r>
            <a:r>
              <a:rPr lang="en-US" altLang="zh-CN" sz="2400" spc="10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45" dirty="0">
                <a:solidFill>
                  <a:srgbClr val="000000"/>
                </a:solidFill>
                <a:latin typeface="Times New Roman"/>
                <a:ea typeface="Times New Roman"/>
              </a:rPr>
              <a:t>until</a:t>
            </a:r>
            <a:r>
              <a:rPr lang="en-US" altLang="zh-CN" sz="24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80" dirty="0">
                <a:solidFill>
                  <a:srgbClr val="000000"/>
                </a:solidFill>
                <a:latin typeface="Times New Roman"/>
                <a:ea typeface="Times New Roman"/>
              </a:rPr>
              <a:t>meeting</a:t>
            </a:r>
            <a:r>
              <a:rPr lang="en-US" altLang="zh-CN" sz="24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75" dirty="0">
                <a:solidFill>
                  <a:srgbClr val="000000"/>
                </a:solidFill>
                <a:latin typeface="Times New Roman"/>
                <a:ea typeface="Times New Roman"/>
              </a:rPr>
              <a:t>with</a:t>
            </a:r>
            <a:r>
              <a:rPr lang="en-US" altLang="zh-CN" sz="24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4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55" dirty="0">
                <a:solidFill>
                  <a:srgbClr val="000000"/>
                </a:solidFill>
                <a:latin typeface="Times New Roman"/>
                <a:ea typeface="Times New Roman"/>
              </a:rPr>
              <a:t>destination</a:t>
            </a:r>
          </a:p>
          <a:p>
            <a:pPr>
              <a:lnSpc>
                <a:spcPts val="1570"/>
              </a:lnSpc>
            </a:pPr>
            <a:endParaRPr lang="en-US" dirty="0" smtClean="0"/>
          </a:p>
          <a:p>
            <a:pPr marL="0" indent="507047">
              <a:lnSpc>
                <a:spcPct val="117499"/>
              </a:lnSpc>
            </a:pPr>
            <a:r>
              <a:rPr lang="en-US" altLang="zh-CN" sz="1400" spc="19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400" spc="22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155" dirty="0">
                <a:solidFill>
                  <a:srgbClr val="006ebf"/>
                </a:solidFill>
                <a:latin typeface="Times New Roman"/>
                <a:ea typeface="Times New Roman"/>
              </a:rPr>
              <a:t>Wait</a:t>
            </a:r>
            <a:r>
              <a:rPr lang="en-US" altLang="zh-CN" sz="2000" spc="8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r>
              <a:rPr lang="en-US" altLang="zh-CN" sz="20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40" dirty="0">
                <a:solidFill>
                  <a:srgbClr val="000000"/>
                </a:solidFill>
                <a:latin typeface="Times New Roman"/>
                <a:ea typeface="Times New Roman"/>
              </a:rPr>
              <a:t>forward</a:t>
            </a:r>
            <a:r>
              <a:rPr lang="en-US" altLang="zh-CN" sz="20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50" dirty="0">
                <a:solidFill>
                  <a:srgbClr val="000000"/>
                </a:solidFill>
                <a:latin typeface="Times New Roman"/>
                <a:ea typeface="Times New Roman"/>
              </a:rPr>
              <a:t>only</a:t>
            </a:r>
            <a:r>
              <a:rPr lang="en-US" altLang="zh-CN" sz="20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ea typeface="Times New Roman"/>
              </a:rPr>
              <a:t>to</a:t>
            </a:r>
            <a:r>
              <a:rPr lang="en-US" altLang="zh-CN" sz="20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ea typeface="Times New Roman"/>
              </a:rPr>
              <a:t>its</a:t>
            </a:r>
            <a:r>
              <a:rPr lang="en-US" altLang="zh-CN" sz="20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5" dirty="0">
                <a:solidFill>
                  <a:srgbClr val="000000"/>
                </a:solidFill>
                <a:latin typeface="Times New Roman"/>
                <a:ea typeface="Times New Roman"/>
              </a:rPr>
              <a:t>destination</a:t>
            </a:r>
          </a:p>
          <a:p>
            <a:pPr>
              <a:lnSpc>
                <a:spcPts val="1460"/>
              </a:lnSpc>
            </a:pPr>
            <a:endParaRPr lang="en-US" dirty="0" smtClean="0"/>
          </a:p>
          <a:p>
            <a:pPr hangingPunct="0" marL="793178" indent="-286131">
              <a:lnSpc>
                <a:spcPct val="150000"/>
              </a:lnSpc>
            </a:pPr>
            <a:r>
              <a:rPr lang="en-US" altLang="zh-CN" sz="1400" spc="19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400" spc="21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145" dirty="0">
                <a:solidFill>
                  <a:srgbClr val="006ebf"/>
                </a:solidFill>
                <a:latin typeface="Times New Roman"/>
                <a:ea typeface="Times New Roman"/>
              </a:rPr>
              <a:t>Focus</a:t>
            </a:r>
            <a:r>
              <a:rPr lang="en-US" altLang="zh-CN" sz="2000" spc="8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0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40" dirty="0">
                <a:solidFill>
                  <a:srgbClr val="000000"/>
                </a:solidFill>
                <a:latin typeface="Times New Roman"/>
                <a:ea typeface="Times New Roman"/>
              </a:rPr>
              <a:t>forward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5" dirty="0">
                <a:solidFill>
                  <a:srgbClr val="000000"/>
                </a:solidFill>
                <a:latin typeface="Times New Roman"/>
                <a:ea typeface="Times New Roman"/>
              </a:rPr>
              <a:t>to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ea typeface="Times New Roman"/>
              </a:rPr>
              <a:t>destination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55" dirty="0">
                <a:solidFill>
                  <a:srgbClr val="000000"/>
                </a:solidFill>
                <a:latin typeface="Times New Roman"/>
                <a:ea typeface="Times New Roman"/>
              </a:rPr>
              <a:t>or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50" dirty="0">
                <a:solidFill>
                  <a:srgbClr val="000000"/>
                </a:solidFill>
                <a:latin typeface="Times New Roman"/>
                <a:ea typeface="Times New Roman"/>
              </a:rPr>
              <a:t>node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5" dirty="0">
                <a:solidFill>
                  <a:srgbClr val="000000"/>
                </a:solidFill>
                <a:latin typeface="Times New Roman"/>
                <a:ea typeface="Times New Roman"/>
              </a:rPr>
              <a:t>“closer”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to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75" dirty="0">
                <a:solidFill>
                  <a:srgbClr val="000000"/>
                </a:solidFill>
                <a:latin typeface="Times New Roman"/>
                <a:ea typeface="Times New Roman"/>
              </a:rPr>
              <a:t>desti</a:t>
            </a:r>
            <a:r>
              <a:rPr lang="en-US" altLang="zh-CN" sz="2000" spc="165" dirty="0">
                <a:solidFill>
                  <a:srgbClr val="000000"/>
                </a:solidFill>
                <a:latin typeface="Times New Roman"/>
                <a:ea typeface="Times New Roman"/>
              </a:rPr>
              <a:t>nation</a:t>
            </a:r>
          </a:p>
          <a:p>
            <a:pPr>
              <a:lnSpc>
                <a:spcPts val="945"/>
              </a:lnSpc>
            </a:pPr>
            <a:endParaRPr lang="en-US" dirty="0" smtClean="0"/>
          </a:p>
          <a:p>
            <a:pPr marL="0" indent="49530">
              <a:lnSpc>
                <a:spcPct val="116250"/>
              </a:lnSpc>
            </a:pPr>
            <a:r>
              <a:rPr lang="en-US" altLang="zh-CN" sz="1950" spc="80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950" spc="11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60" dirty="0">
                <a:solidFill>
                  <a:srgbClr val="000000"/>
                </a:solidFill>
                <a:latin typeface="Times New Roman"/>
                <a:ea typeface="Times New Roman"/>
              </a:rPr>
              <a:t>Mobility</a:t>
            </a:r>
            <a:r>
              <a:rPr lang="en-US" altLang="zh-CN" sz="240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60" dirty="0">
                <a:solidFill>
                  <a:srgbClr val="000000"/>
                </a:solidFill>
                <a:latin typeface="Times New Roman"/>
                <a:ea typeface="Times New Roman"/>
              </a:rPr>
              <a:t>model:</a:t>
            </a:r>
            <a:r>
              <a:rPr lang="en-US" altLang="zh-CN" sz="240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70" dirty="0">
                <a:solidFill>
                  <a:srgbClr val="000000"/>
                </a:solidFill>
                <a:latin typeface="Times New Roman"/>
                <a:ea typeface="Times New Roman"/>
              </a:rPr>
              <a:t>random</a:t>
            </a:r>
            <a:r>
              <a:rPr lang="en-US" altLang="zh-CN" sz="240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70" dirty="0">
                <a:solidFill>
                  <a:srgbClr val="000000"/>
                </a:solidFill>
                <a:latin typeface="Times New Roman"/>
                <a:ea typeface="Times New Roman"/>
              </a:rPr>
              <a:t>walk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90"/>
              </a:lnSpc>
            </a:pPr>
            <a:endParaRPr lang="en-US" dirty="0" smtClean="0"/>
          </a:p>
          <a:p>
            <a:pPr marL="0" indent="3348672">
              <a:lnSpc>
                <a:spcPct val="100000"/>
              </a:lnSpc>
            </a:pPr>
            <a:r>
              <a:rPr lang="en-US" altLang="zh-CN" sz="1200" spc="15" dirty="0">
                <a:solidFill>
                  <a:srgbClr val="000000"/>
                </a:solidFill>
                <a:latin typeface="Times New Roman"/>
                <a:ea typeface="Times New Roman"/>
              </a:rPr>
              <a:t>DySON</a:t>
            </a:r>
            <a:r>
              <a:rPr lang="en-US" altLang="zh-CN" sz="1200" spc="10" dirty="0">
                <a:solidFill>
                  <a:srgbClr val="000000"/>
                </a:solidFill>
                <a:latin typeface="Times New Roman"/>
                <a:ea typeface="Times New Roman"/>
              </a:rPr>
              <a:t>'14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reeform 103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4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5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6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7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8"/>
          <p:cNvSpPr txBox="1"/>
          <p:nvPr/>
        </p:nvSpPr>
        <p:spPr>
          <a:xfrm>
            <a:off x="395287" y="708038"/>
            <a:ext cx="5627123" cy="57773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250"/>
              </a:lnSpc>
            </a:pPr>
            <a:r>
              <a:rPr lang="en-US" altLang="zh-CN" sz="3600" spc="135" dirty="0">
                <a:solidFill>
                  <a:srgbClr val="000000"/>
                </a:solidFill>
                <a:latin typeface="Times New Roman"/>
                <a:ea typeface="Times New Roman"/>
              </a:rPr>
              <a:t>Key</a:t>
            </a:r>
            <a:r>
              <a:rPr lang="en-US" altLang="zh-CN" sz="3600" spc="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110" dirty="0">
                <a:solidFill>
                  <a:srgbClr val="000000"/>
                </a:solidFill>
                <a:latin typeface="Times New Roman"/>
                <a:ea typeface="Times New Roman"/>
              </a:rPr>
              <a:t>Challenges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40"/>
              </a:lnSpc>
            </a:pPr>
            <a:endParaRPr lang="en-US" dirty="0" smtClean="0"/>
          </a:p>
          <a:p>
            <a:pPr marL="0" indent="152400">
              <a:lnSpc>
                <a:spcPct val="116250"/>
              </a:lnSpc>
            </a:pPr>
            <a:r>
              <a:rPr lang="en-US" altLang="zh-CN" sz="1950" spc="145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950" spc="20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100" dirty="0">
                <a:solidFill>
                  <a:srgbClr val="000000"/>
                </a:solidFill>
                <a:latin typeface="Times New Roman"/>
                <a:ea typeface="Times New Roman"/>
              </a:rPr>
              <a:t>Existing</a:t>
            </a:r>
            <a:r>
              <a:rPr lang="en-US" altLang="zh-CN" sz="24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75" dirty="0">
                <a:solidFill>
                  <a:srgbClr val="000000"/>
                </a:solidFill>
                <a:latin typeface="Times New Roman"/>
                <a:ea typeface="Times New Roman"/>
              </a:rPr>
              <a:t>DTN</a:t>
            </a:r>
            <a:r>
              <a:rPr lang="en-US" altLang="zh-CN" sz="24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00" dirty="0">
                <a:solidFill>
                  <a:srgbClr val="000000"/>
                </a:solidFill>
                <a:latin typeface="Times New Roman"/>
                <a:ea typeface="Times New Roman"/>
              </a:rPr>
              <a:t>routing</a:t>
            </a:r>
            <a:r>
              <a:rPr lang="en-US" altLang="zh-CN" sz="24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ea typeface="Times New Roman"/>
              </a:rPr>
              <a:t>relies</a:t>
            </a:r>
            <a:r>
              <a:rPr lang="en-US" altLang="zh-CN" sz="24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30" dirty="0">
                <a:solidFill>
                  <a:srgbClr val="000000"/>
                </a:solidFill>
                <a:latin typeface="Times New Roman"/>
                <a:ea typeface="Times New Roman"/>
              </a:rPr>
              <a:t>on</a:t>
            </a:r>
          </a:p>
          <a:p>
            <a:pPr>
              <a:lnSpc>
                <a:spcPts val="610"/>
              </a:lnSpc>
            </a:pPr>
            <a:endParaRPr lang="en-US" dirty="0" smtClean="0"/>
          </a:p>
          <a:p>
            <a:pPr marL="0" indent="610235">
              <a:lnSpc>
                <a:spcPct val="117499"/>
              </a:lnSpc>
            </a:pPr>
            <a:r>
              <a:rPr lang="en-US" altLang="zh-CN" sz="1350" spc="16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350" spc="19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1850" spc="110" dirty="0">
                <a:solidFill>
                  <a:srgbClr val="000000"/>
                </a:solidFill>
                <a:latin typeface="Times New Roman"/>
                <a:ea typeface="Times New Roman"/>
              </a:rPr>
              <a:t>Contact</a:t>
            </a:r>
            <a:r>
              <a:rPr lang="en-US" altLang="zh-CN" sz="185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50" spc="104" dirty="0">
                <a:solidFill>
                  <a:srgbClr val="000000"/>
                </a:solidFill>
                <a:latin typeface="Times New Roman"/>
                <a:ea typeface="Times New Roman"/>
              </a:rPr>
              <a:t>history</a:t>
            </a:r>
          </a:p>
          <a:p>
            <a:pPr>
              <a:lnSpc>
                <a:spcPts val="545"/>
              </a:lnSpc>
            </a:pPr>
            <a:endParaRPr lang="en-US" dirty="0" smtClean="0"/>
          </a:p>
          <a:p>
            <a:pPr marL="0" indent="610235">
              <a:lnSpc>
                <a:spcPct val="117499"/>
              </a:lnSpc>
            </a:pPr>
            <a:r>
              <a:rPr lang="en-US" altLang="zh-CN" sz="1350" spc="17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350" spc="20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1850" spc="115" dirty="0">
                <a:solidFill>
                  <a:srgbClr val="000000"/>
                </a:solidFill>
                <a:latin typeface="Times New Roman"/>
                <a:ea typeface="Times New Roman"/>
              </a:rPr>
              <a:t>Mobility</a:t>
            </a:r>
            <a:r>
              <a:rPr lang="en-US" altLang="zh-CN" sz="185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50" spc="104" dirty="0">
                <a:solidFill>
                  <a:srgbClr val="000000"/>
                </a:solidFill>
                <a:latin typeface="Times New Roman"/>
                <a:ea typeface="Times New Roman"/>
              </a:rPr>
              <a:t>pattern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20"/>
              </a:lnSpc>
            </a:pPr>
            <a:endParaRPr lang="en-US" dirty="0" smtClean="0"/>
          </a:p>
          <a:p>
            <a:pPr marL="0" indent="152400">
              <a:lnSpc>
                <a:spcPct val="116250"/>
              </a:lnSpc>
            </a:pPr>
            <a:r>
              <a:rPr lang="en-US" altLang="zh-CN" sz="1950" spc="150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950" spc="20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104" dirty="0">
                <a:solidFill>
                  <a:srgbClr val="000000"/>
                </a:solidFill>
                <a:latin typeface="Times New Roman"/>
                <a:ea typeface="Times New Roman"/>
              </a:rPr>
              <a:t>Collecting</a:t>
            </a:r>
            <a:r>
              <a:rPr lang="en-US" altLang="zh-CN" sz="24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20" dirty="0">
                <a:solidFill>
                  <a:srgbClr val="000000"/>
                </a:solidFill>
                <a:latin typeface="Times New Roman"/>
                <a:ea typeface="Times New Roman"/>
              </a:rPr>
              <a:t>such</a:t>
            </a:r>
            <a:r>
              <a:rPr lang="en-US" altLang="zh-CN" sz="24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04" dirty="0">
                <a:solidFill>
                  <a:srgbClr val="000000"/>
                </a:solidFill>
                <a:latin typeface="Times New Roman"/>
                <a:ea typeface="Times New Roman"/>
              </a:rPr>
              <a:t>information</a:t>
            </a:r>
            <a:r>
              <a:rPr lang="en-US" altLang="zh-CN" sz="24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10" dirty="0">
                <a:solidFill>
                  <a:srgbClr val="000000"/>
                </a:solidFill>
                <a:latin typeface="Times New Roman"/>
                <a:ea typeface="Times New Roman"/>
              </a:rPr>
              <a:t>is</a:t>
            </a:r>
            <a:r>
              <a:rPr lang="en-US" altLang="zh-CN" sz="24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00" dirty="0">
                <a:solidFill>
                  <a:srgbClr val="000000"/>
                </a:solidFill>
                <a:latin typeface="Times New Roman"/>
                <a:ea typeface="Times New Roman"/>
              </a:rPr>
              <a:t>costly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10"/>
              </a:lnSpc>
            </a:pPr>
            <a:endParaRPr lang="en-US" dirty="0" smtClean="0"/>
          </a:p>
          <a:p>
            <a:pPr marL="0" indent="152400">
              <a:lnSpc>
                <a:spcPct val="116250"/>
              </a:lnSpc>
            </a:pPr>
            <a:r>
              <a:rPr lang="en-US" altLang="zh-CN" sz="1950" spc="175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950" spc="234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140" dirty="0">
                <a:solidFill>
                  <a:srgbClr val="000000"/>
                </a:solidFill>
                <a:latin typeface="Times New Roman"/>
                <a:ea typeface="Times New Roman"/>
              </a:rPr>
              <a:t>Both</a:t>
            </a:r>
            <a:r>
              <a:rPr lang="en-US" altLang="zh-CN" sz="24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15" dirty="0">
                <a:solidFill>
                  <a:srgbClr val="000000"/>
                </a:solidFill>
                <a:latin typeface="Times New Roman"/>
                <a:ea typeface="Times New Roman"/>
              </a:rPr>
              <a:t>contact</a:t>
            </a:r>
            <a:r>
              <a:rPr lang="en-US" altLang="zh-CN" sz="24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50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24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20" dirty="0">
                <a:solidFill>
                  <a:srgbClr val="000000"/>
                </a:solidFill>
                <a:latin typeface="Times New Roman"/>
                <a:ea typeface="Times New Roman"/>
              </a:rPr>
              <a:t>mobility</a:t>
            </a:r>
            <a:r>
              <a:rPr lang="en-US" altLang="zh-CN" sz="24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25" dirty="0">
                <a:solidFill>
                  <a:srgbClr val="000000"/>
                </a:solidFill>
                <a:latin typeface="Times New Roman"/>
                <a:ea typeface="Times New Roman"/>
              </a:rPr>
              <a:t>are</a:t>
            </a:r>
          </a:p>
          <a:p>
            <a:pPr>
              <a:lnSpc>
                <a:spcPts val="610"/>
              </a:lnSpc>
            </a:pPr>
            <a:endParaRPr lang="en-US" dirty="0" smtClean="0"/>
          </a:p>
          <a:p>
            <a:pPr marL="0" indent="610235">
              <a:lnSpc>
                <a:spcPct val="117499"/>
              </a:lnSpc>
            </a:pPr>
            <a:r>
              <a:rPr lang="en-US" altLang="zh-CN" sz="1350" spc="6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350" spc="8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1850" spc="45" dirty="0">
                <a:solidFill>
                  <a:srgbClr val="000000"/>
                </a:solidFill>
                <a:latin typeface="Times New Roman"/>
                <a:ea typeface="Times New Roman"/>
              </a:rPr>
              <a:t>Highly</a:t>
            </a:r>
            <a:r>
              <a:rPr lang="en-US" altLang="zh-CN" sz="185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50" spc="45" dirty="0">
                <a:solidFill>
                  <a:srgbClr val="000000"/>
                </a:solidFill>
                <a:latin typeface="Times New Roman"/>
                <a:ea typeface="Times New Roman"/>
              </a:rPr>
              <a:t>dynamic</a:t>
            </a:r>
          </a:p>
          <a:p>
            <a:pPr>
              <a:lnSpc>
                <a:spcPts val="620"/>
              </a:lnSpc>
            </a:pPr>
            <a:endParaRPr lang="en-US" dirty="0" smtClean="0"/>
          </a:p>
          <a:p>
            <a:pPr marL="0" indent="610235">
              <a:lnSpc>
                <a:spcPct val="117499"/>
              </a:lnSpc>
            </a:pPr>
            <a:r>
              <a:rPr lang="en-US" altLang="zh-CN" sz="1350" spc="24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350" spc="-27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1850" spc="165" dirty="0">
                <a:solidFill>
                  <a:srgbClr val="000000"/>
                </a:solidFill>
                <a:latin typeface="Times New Roman"/>
                <a:ea typeface="Times New Roman"/>
              </a:rPr>
              <a:t>Unstructured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75"/>
              </a:lnSpc>
            </a:pPr>
            <a:endParaRPr lang="en-US" dirty="0" smtClean="0"/>
          </a:p>
          <a:p>
            <a:pPr marL="0" indent="3833177">
              <a:lnSpc>
                <a:spcPct val="100000"/>
              </a:lnSpc>
            </a:pPr>
            <a:r>
              <a:rPr lang="en-US" altLang="zh-CN" sz="1200" spc="15" dirty="0">
                <a:solidFill>
                  <a:srgbClr val="000000"/>
                </a:solidFill>
                <a:latin typeface="Times New Roman"/>
                <a:ea typeface="Times New Roman"/>
              </a:rPr>
              <a:t>DySON</a:t>
            </a:r>
            <a:r>
              <a:rPr lang="en-US" altLang="zh-CN" sz="1200" spc="10" dirty="0">
                <a:solidFill>
                  <a:srgbClr val="000000"/>
                </a:solidFill>
                <a:latin typeface="Times New Roman"/>
                <a:ea typeface="Times New Roman"/>
              </a:rPr>
              <a:t>'14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reeform 109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10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1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2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3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4"> 
				</p:cNvPr>
          <p:cNvSpPr/>
          <p:nvPr/>
        </p:nvSpPr>
        <p:spPr>
          <a:xfrm>
            <a:off x="1509779" y="3262380"/>
            <a:ext cx="6186420" cy="852420"/>
          </a:xfrm>
          <a:custGeom>
            <a:avLst/>
            <a:gdLst>
              <a:gd name="connsiteX0" fmla="*/ 14220 w 6186420"/>
              <a:gd name="connsiteY0" fmla="*/ 153920 h 852420"/>
              <a:gd name="connsiteX1" fmla="*/ 153920 w 6186420"/>
              <a:gd name="connsiteY1" fmla="*/ 14220 h 852420"/>
              <a:gd name="connsiteX2" fmla="*/ 6046720 w 6186420"/>
              <a:gd name="connsiteY2" fmla="*/ 14220 h 852420"/>
              <a:gd name="connsiteX3" fmla="*/ 6186420 w 6186420"/>
              <a:gd name="connsiteY3" fmla="*/ 153920 h 852420"/>
              <a:gd name="connsiteX4" fmla="*/ 6186420 w 6186420"/>
              <a:gd name="connsiteY4" fmla="*/ 712720 h 852420"/>
              <a:gd name="connsiteX5" fmla="*/ 6046720 w 6186420"/>
              <a:gd name="connsiteY5" fmla="*/ 852420 h 852420"/>
              <a:gd name="connsiteX6" fmla="*/ 153920 w 6186420"/>
              <a:gd name="connsiteY6" fmla="*/ 852420 h 852420"/>
              <a:gd name="connsiteX7" fmla="*/ 14220 w 6186420"/>
              <a:gd name="connsiteY7" fmla="*/ 712720 h 852420"/>
              <a:gd name="connsiteX8" fmla="*/ 14220 w 6186420"/>
              <a:gd name="connsiteY8" fmla="*/ 153920 h 85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86420" h="852420">
                <a:moveTo>
                  <a:pt x="14220" y="153920"/>
                </a:moveTo>
                <a:cubicBezTo>
                  <a:pt x="14220" y="76704"/>
                  <a:pt x="76704" y="14220"/>
                  <a:pt x="153920" y="14220"/>
                </a:cubicBezTo>
                <a:lnTo>
                  <a:pt x="6046720" y="14220"/>
                </a:lnTo>
                <a:cubicBezTo>
                  <a:pt x="6123809" y="14220"/>
                  <a:pt x="6186420" y="76704"/>
                  <a:pt x="6186420" y="153920"/>
                </a:cubicBezTo>
                <a:lnTo>
                  <a:pt x="6186420" y="712720"/>
                </a:lnTo>
                <a:cubicBezTo>
                  <a:pt x="6186420" y="789809"/>
                  <a:pt x="6123809" y="852420"/>
                  <a:pt x="6046720" y="852420"/>
                </a:cubicBezTo>
                <a:lnTo>
                  <a:pt x="153920" y="852420"/>
                </a:lnTo>
                <a:cubicBezTo>
                  <a:pt x="76704" y="852420"/>
                  <a:pt x="14220" y="789809"/>
                  <a:pt x="14220" y="712720"/>
                </a:cubicBezTo>
                <a:lnTo>
                  <a:pt x="14220" y="153920"/>
                </a:lnTo>
                <a:close/>
              </a:path>
            </a:pathLst>
          </a:custGeom>
          <a:solidFill>
            <a:srgbClr val="abab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5"> 
				</p:cNvPr>
          <p:cNvSpPr/>
          <p:nvPr/>
        </p:nvSpPr>
        <p:spPr>
          <a:xfrm>
            <a:off x="1509779" y="3262380"/>
            <a:ext cx="6186420" cy="852420"/>
          </a:xfrm>
          <a:custGeom>
            <a:avLst/>
            <a:gdLst>
              <a:gd name="connsiteX0" fmla="*/ 14220 w 6186420"/>
              <a:gd name="connsiteY0" fmla="*/ 153920 h 852420"/>
              <a:gd name="connsiteX1" fmla="*/ 153920 w 6186420"/>
              <a:gd name="connsiteY1" fmla="*/ 14220 h 852420"/>
              <a:gd name="connsiteX2" fmla="*/ 6046720 w 6186420"/>
              <a:gd name="connsiteY2" fmla="*/ 14220 h 852420"/>
              <a:gd name="connsiteX3" fmla="*/ 6186420 w 6186420"/>
              <a:gd name="connsiteY3" fmla="*/ 153920 h 852420"/>
              <a:gd name="connsiteX4" fmla="*/ 6186420 w 6186420"/>
              <a:gd name="connsiteY4" fmla="*/ 712720 h 852420"/>
              <a:gd name="connsiteX5" fmla="*/ 6046720 w 6186420"/>
              <a:gd name="connsiteY5" fmla="*/ 852420 h 852420"/>
              <a:gd name="connsiteX6" fmla="*/ 153920 w 6186420"/>
              <a:gd name="connsiteY6" fmla="*/ 852420 h 852420"/>
              <a:gd name="connsiteX7" fmla="*/ 14220 w 6186420"/>
              <a:gd name="connsiteY7" fmla="*/ 712720 h 852420"/>
              <a:gd name="connsiteX8" fmla="*/ 14220 w 6186420"/>
              <a:gd name="connsiteY8" fmla="*/ 153920 h 85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86420" h="852420">
                <a:moveTo>
                  <a:pt x="14220" y="153920"/>
                </a:moveTo>
                <a:cubicBezTo>
                  <a:pt x="14220" y="76704"/>
                  <a:pt x="76704" y="14220"/>
                  <a:pt x="153920" y="14220"/>
                </a:cubicBezTo>
                <a:lnTo>
                  <a:pt x="6046720" y="14220"/>
                </a:lnTo>
                <a:cubicBezTo>
                  <a:pt x="6123809" y="14220"/>
                  <a:pt x="6186420" y="76704"/>
                  <a:pt x="6186420" y="153920"/>
                </a:cubicBezTo>
                <a:lnTo>
                  <a:pt x="6186420" y="712720"/>
                </a:lnTo>
                <a:cubicBezTo>
                  <a:pt x="6186420" y="789809"/>
                  <a:pt x="6123809" y="852420"/>
                  <a:pt x="6046720" y="852420"/>
                </a:cubicBezTo>
                <a:lnTo>
                  <a:pt x="153920" y="852420"/>
                </a:lnTo>
                <a:cubicBezTo>
                  <a:pt x="76704" y="852420"/>
                  <a:pt x="14220" y="789809"/>
                  <a:pt x="14220" y="712720"/>
                </a:cubicBezTo>
                <a:lnTo>
                  <a:pt x="14220" y="15392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3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6"> 
				</p:cNvPr>
          <p:cNvSpPr/>
          <p:nvPr/>
        </p:nvSpPr>
        <p:spPr>
          <a:xfrm>
            <a:off x="1509779" y="2119379"/>
            <a:ext cx="6186420" cy="852420"/>
          </a:xfrm>
          <a:custGeom>
            <a:avLst/>
            <a:gdLst>
              <a:gd name="connsiteX0" fmla="*/ 14220 w 6186420"/>
              <a:gd name="connsiteY0" fmla="*/ 153920 h 852420"/>
              <a:gd name="connsiteX1" fmla="*/ 153920 w 6186420"/>
              <a:gd name="connsiteY1" fmla="*/ 14220 h 852420"/>
              <a:gd name="connsiteX2" fmla="*/ 6046720 w 6186420"/>
              <a:gd name="connsiteY2" fmla="*/ 14220 h 852420"/>
              <a:gd name="connsiteX3" fmla="*/ 6186420 w 6186420"/>
              <a:gd name="connsiteY3" fmla="*/ 153920 h 852420"/>
              <a:gd name="connsiteX4" fmla="*/ 6186420 w 6186420"/>
              <a:gd name="connsiteY4" fmla="*/ 712720 h 852420"/>
              <a:gd name="connsiteX5" fmla="*/ 6046720 w 6186420"/>
              <a:gd name="connsiteY5" fmla="*/ 852420 h 852420"/>
              <a:gd name="connsiteX6" fmla="*/ 153920 w 6186420"/>
              <a:gd name="connsiteY6" fmla="*/ 852420 h 852420"/>
              <a:gd name="connsiteX7" fmla="*/ 14220 w 6186420"/>
              <a:gd name="connsiteY7" fmla="*/ 712720 h 852420"/>
              <a:gd name="connsiteX8" fmla="*/ 14220 w 6186420"/>
              <a:gd name="connsiteY8" fmla="*/ 153920 h 85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86420" h="852420">
                <a:moveTo>
                  <a:pt x="14220" y="153920"/>
                </a:moveTo>
                <a:cubicBezTo>
                  <a:pt x="14220" y="76704"/>
                  <a:pt x="76704" y="14220"/>
                  <a:pt x="153920" y="14220"/>
                </a:cubicBezTo>
                <a:lnTo>
                  <a:pt x="6046720" y="14220"/>
                </a:lnTo>
                <a:cubicBezTo>
                  <a:pt x="6123809" y="14220"/>
                  <a:pt x="6186420" y="76704"/>
                  <a:pt x="6186420" y="153920"/>
                </a:cubicBezTo>
                <a:lnTo>
                  <a:pt x="6186420" y="712720"/>
                </a:lnTo>
                <a:cubicBezTo>
                  <a:pt x="6186420" y="789936"/>
                  <a:pt x="6123809" y="852420"/>
                  <a:pt x="6046720" y="852420"/>
                </a:cubicBezTo>
                <a:lnTo>
                  <a:pt x="153920" y="852420"/>
                </a:lnTo>
                <a:cubicBezTo>
                  <a:pt x="76704" y="852420"/>
                  <a:pt x="14220" y="789936"/>
                  <a:pt x="14220" y="712720"/>
                </a:cubicBezTo>
                <a:lnTo>
                  <a:pt x="14220" y="153920"/>
                </a:lnTo>
                <a:close/>
              </a:path>
            </a:pathLst>
          </a:custGeom>
          <a:solidFill>
            <a:srgbClr val="abab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7"> 
				</p:cNvPr>
          <p:cNvSpPr/>
          <p:nvPr/>
        </p:nvSpPr>
        <p:spPr>
          <a:xfrm>
            <a:off x="1509779" y="2119379"/>
            <a:ext cx="6186420" cy="852420"/>
          </a:xfrm>
          <a:custGeom>
            <a:avLst/>
            <a:gdLst>
              <a:gd name="connsiteX0" fmla="*/ 14220 w 6186420"/>
              <a:gd name="connsiteY0" fmla="*/ 153920 h 852420"/>
              <a:gd name="connsiteX1" fmla="*/ 153920 w 6186420"/>
              <a:gd name="connsiteY1" fmla="*/ 14220 h 852420"/>
              <a:gd name="connsiteX2" fmla="*/ 6046720 w 6186420"/>
              <a:gd name="connsiteY2" fmla="*/ 14220 h 852420"/>
              <a:gd name="connsiteX3" fmla="*/ 6186420 w 6186420"/>
              <a:gd name="connsiteY3" fmla="*/ 153920 h 852420"/>
              <a:gd name="connsiteX4" fmla="*/ 6186420 w 6186420"/>
              <a:gd name="connsiteY4" fmla="*/ 712720 h 852420"/>
              <a:gd name="connsiteX5" fmla="*/ 6046720 w 6186420"/>
              <a:gd name="connsiteY5" fmla="*/ 852420 h 852420"/>
              <a:gd name="connsiteX6" fmla="*/ 153920 w 6186420"/>
              <a:gd name="connsiteY6" fmla="*/ 852420 h 852420"/>
              <a:gd name="connsiteX7" fmla="*/ 14220 w 6186420"/>
              <a:gd name="connsiteY7" fmla="*/ 712720 h 852420"/>
              <a:gd name="connsiteX8" fmla="*/ 14220 w 6186420"/>
              <a:gd name="connsiteY8" fmla="*/ 153920 h 85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86420" h="852420">
                <a:moveTo>
                  <a:pt x="14220" y="153920"/>
                </a:moveTo>
                <a:cubicBezTo>
                  <a:pt x="14220" y="76704"/>
                  <a:pt x="76704" y="14220"/>
                  <a:pt x="153920" y="14220"/>
                </a:cubicBezTo>
                <a:lnTo>
                  <a:pt x="6046720" y="14220"/>
                </a:lnTo>
                <a:cubicBezTo>
                  <a:pt x="6123809" y="14220"/>
                  <a:pt x="6186420" y="76704"/>
                  <a:pt x="6186420" y="153920"/>
                </a:cubicBezTo>
                <a:lnTo>
                  <a:pt x="6186420" y="712720"/>
                </a:lnTo>
                <a:cubicBezTo>
                  <a:pt x="6186420" y="789936"/>
                  <a:pt x="6123809" y="852420"/>
                  <a:pt x="6046720" y="852420"/>
                </a:cubicBezTo>
                <a:lnTo>
                  <a:pt x="153920" y="852420"/>
                </a:lnTo>
                <a:cubicBezTo>
                  <a:pt x="76704" y="852420"/>
                  <a:pt x="14220" y="789936"/>
                  <a:pt x="14220" y="712720"/>
                </a:cubicBezTo>
                <a:lnTo>
                  <a:pt x="14220" y="15392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3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8"/>
          <p:cNvSpPr txBox="1"/>
          <p:nvPr/>
        </p:nvSpPr>
        <p:spPr>
          <a:xfrm>
            <a:off x="547687" y="506108"/>
            <a:ext cx="7928329" cy="59792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250"/>
              </a:lnSpc>
            </a:pPr>
            <a:r>
              <a:rPr lang="en-US" altLang="zh-CN" sz="3600" spc="160" dirty="0">
                <a:solidFill>
                  <a:srgbClr val="000000"/>
                </a:solidFill>
                <a:latin typeface="Times New Roman"/>
                <a:ea typeface="Times New Roman"/>
              </a:rPr>
              <a:t>Social</a:t>
            </a:r>
            <a:r>
              <a:rPr lang="en-US" altLang="zh-CN" sz="3600" spc="15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600" spc="205" dirty="0">
                <a:solidFill>
                  <a:srgbClr val="000000"/>
                </a:solidFill>
                <a:latin typeface="Times New Roman"/>
                <a:ea typeface="Times New Roman"/>
              </a:rPr>
              <a:t>Aware</a:t>
            </a:r>
            <a:r>
              <a:rPr lang="en-US" altLang="zh-CN" sz="36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180" dirty="0">
                <a:solidFill>
                  <a:srgbClr val="000000"/>
                </a:solidFill>
                <a:latin typeface="Times New Roman"/>
                <a:ea typeface="Times New Roman"/>
              </a:rPr>
              <a:t>Routing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85"/>
              </a:lnSpc>
            </a:pPr>
            <a:endParaRPr lang="en-US" dirty="0" smtClean="0"/>
          </a:p>
          <a:p>
            <a:pPr marL="0" indent="305117">
              <a:lnSpc>
                <a:spcPct val="116250"/>
              </a:lnSpc>
            </a:pPr>
            <a:r>
              <a:rPr lang="en-US" altLang="zh-CN" sz="1950" spc="175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950" spc="24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140" dirty="0">
                <a:solidFill>
                  <a:srgbClr val="000000"/>
                </a:solidFill>
                <a:latin typeface="Times New Roman"/>
                <a:ea typeface="Times New Roman"/>
              </a:rPr>
              <a:t>Based</a:t>
            </a:r>
            <a:r>
              <a:rPr lang="en-US" altLang="zh-CN" sz="24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50" dirty="0">
                <a:solidFill>
                  <a:srgbClr val="000000"/>
                </a:solidFill>
                <a:latin typeface="Times New Roman"/>
                <a:ea typeface="Times New Roman"/>
              </a:rPr>
              <a:t>on</a:t>
            </a:r>
            <a:r>
              <a:rPr lang="en-US" altLang="zh-CN" sz="24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20" dirty="0">
                <a:solidFill>
                  <a:srgbClr val="006ebf"/>
                </a:solidFill>
                <a:latin typeface="Times New Roman"/>
                <a:ea typeface="Times New Roman"/>
              </a:rPr>
              <a:t>coarse</a:t>
            </a:r>
            <a:r>
              <a:rPr lang="en-US" altLang="zh-CN" sz="2400" spc="125" dirty="0">
                <a:solidFill>
                  <a:srgbClr val="006ebf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400" spc="115" dirty="0">
                <a:solidFill>
                  <a:srgbClr val="006ebf"/>
                </a:solidFill>
                <a:latin typeface="Times New Roman"/>
                <a:ea typeface="Times New Roman"/>
              </a:rPr>
              <a:t>grain</a:t>
            </a:r>
            <a:r>
              <a:rPr lang="en-US" altLang="zh-CN" sz="2400" spc="7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15" dirty="0">
                <a:solidFill>
                  <a:srgbClr val="006ebf"/>
                </a:solidFill>
                <a:latin typeface="Times New Roman"/>
                <a:ea typeface="Times New Roman"/>
              </a:rPr>
              <a:t>social</a:t>
            </a:r>
            <a:r>
              <a:rPr lang="en-US" altLang="zh-CN" sz="2400" spc="110" dirty="0">
                <a:solidFill>
                  <a:srgbClr val="006ebf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400" spc="135" dirty="0">
                <a:solidFill>
                  <a:srgbClr val="006ebf"/>
                </a:solidFill>
                <a:latin typeface="Times New Roman"/>
                <a:ea typeface="Times New Roman"/>
              </a:rPr>
              <a:t>aware</a:t>
            </a:r>
            <a:r>
              <a:rPr lang="en-US" altLang="zh-CN" sz="2400" spc="8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30" dirty="0">
                <a:solidFill>
                  <a:srgbClr val="006ebf"/>
                </a:solidFill>
                <a:latin typeface="Times New Roman"/>
                <a:ea typeface="Times New Roman"/>
              </a:rPr>
              <a:t>approaches</a:t>
            </a:r>
          </a:p>
          <a:p>
            <a:pPr hangingPunct="0" marL="1058481" indent="-295529">
              <a:lnSpc>
                <a:spcPct val="127916"/>
              </a:lnSpc>
              <a:spcBef>
                <a:spcPts val="295"/>
              </a:spcBef>
            </a:pPr>
            <a:r>
              <a:rPr lang="en-US" altLang="zh-CN" sz="1400" spc="24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400" spc="27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160" dirty="0">
                <a:solidFill>
                  <a:srgbClr val="000000"/>
                </a:solidFill>
                <a:latin typeface="Times New Roman"/>
                <a:ea typeface="Times New Roman"/>
              </a:rPr>
              <a:t>Social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55" dirty="0">
                <a:solidFill>
                  <a:srgbClr val="000000"/>
                </a:solidFill>
                <a:latin typeface="Times New Roman"/>
                <a:ea typeface="Times New Roman"/>
              </a:rPr>
              <a:t>features</a:t>
            </a:r>
            <a:r>
              <a:rPr lang="en-US" altLang="zh-CN" sz="2000" spc="14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000" spc="165" dirty="0">
                <a:solidFill>
                  <a:srgbClr val="000000"/>
                </a:solidFill>
                <a:latin typeface="Times New Roman"/>
                <a:ea typeface="Times New Roman"/>
              </a:rPr>
              <a:t>based: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85" dirty="0">
                <a:solidFill>
                  <a:srgbClr val="000000"/>
                </a:solidFill>
                <a:latin typeface="Times New Roman"/>
                <a:ea typeface="Times New Roman"/>
              </a:rPr>
              <a:t>semi</a:t>
            </a:r>
            <a:r>
              <a:rPr lang="en-US" altLang="zh-CN" sz="2000" spc="13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000" spc="155" dirty="0">
                <a:solidFill>
                  <a:srgbClr val="000000"/>
                </a:solidFill>
                <a:latin typeface="Times New Roman"/>
                <a:ea typeface="Times New Roman"/>
              </a:rPr>
              <a:t>structured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60" dirty="0">
                <a:solidFill>
                  <a:srgbClr val="000000"/>
                </a:solidFill>
                <a:latin typeface="Times New Roman"/>
                <a:ea typeface="Times New Roman"/>
              </a:rPr>
              <a:t>contacts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br/>
            <a:r>
              <a:rPr lang="en-US" altLang="zh-CN" sz="2000" spc="100" dirty="0">
                <a:solidFill>
                  <a:srgbClr val="7d7d7d"/>
                </a:solidFill>
                <a:latin typeface="Times New Roman"/>
                <a:ea typeface="Times New Roman"/>
              </a:rPr>
              <a:t>(Wu</a:t>
            </a:r>
            <a:r>
              <a:rPr lang="en-US" altLang="zh-CN" sz="2000" spc="4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7d7d7d"/>
                </a:solidFill>
                <a:latin typeface="Times New Roman"/>
                <a:ea typeface="Times New Roman"/>
              </a:rPr>
              <a:t>&amp;</a:t>
            </a:r>
            <a:r>
              <a:rPr lang="en-US" altLang="zh-CN" sz="2000" spc="4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0" dirty="0">
                <a:solidFill>
                  <a:srgbClr val="7d7d7d"/>
                </a:solidFill>
                <a:latin typeface="Times New Roman"/>
                <a:ea typeface="Times New Roman"/>
              </a:rPr>
              <a:t>Wang</a:t>
            </a:r>
            <a:r>
              <a:rPr lang="en-US" altLang="zh-CN" sz="2000" spc="4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65" dirty="0">
                <a:solidFill>
                  <a:srgbClr val="7d7d7d"/>
                </a:solidFill>
                <a:latin typeface="Times New Roman"/>
                <a:ea typeface="Times New Roman"/>
              </a:rPr>
              <a:t>’12,</a:t>
            </a:r>
            <a:r>
              <a:rPr lang="en-US" altLang="zh-CN" sz="2000" spc="4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5" dirty="0">
                <a:solidFill>
                  <a:srgbClr val="7d7d7d"/>
                </a:solidFill>
                <a:latin typeface="Times New Roman"/>
                <a:ea typeface="Times New Roman"/>
              </a:rPr>
              <a:t>INFOCOM</a:t>
            </a:r>
            <a:r>
              <a:rPr lang="en-US" altLang="zh-CN" sz="2000" spc="4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80" dirty="0">
                <a:solidFill>
                  <a:srgbClr val="7d7d7d"/>
                </a:solidFill>
                <a:latin typeface="Times New Roman"/>
                <a:ea typeface="Times New Roman"/>
              </a:rPr>
              <a:t>2012)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70"/>
              </a:lnSpc>
            </a:pPr>
            <a:endParaRPr lang="en-US" dirty="0" smtClean="0"/>
          </a:p>
          <a:p>
            <a:pPr hangingPunct="0" marL="1058481" indent="-295529">
              <a:lnSpc>
                <a:spcPct val="127916"/>
              </a:lnSpc>
            </a:pPr>
            <a:r>
              <a:rPr lang="en-US" altLang="zh-CN" sz="1400" spc="17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400" spc="20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115" dirty="0">
                <a:solidFill>
                  <a:srgbClr val="000000"/>
                </a:solidFill>
                <a:latin typeface="Times New Roman"/>
                <a:ea typeface="Times New Roman"/>
              </a:rPr>
              <a:t>Social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65" dirty="0">
                <a:solidFill>
                  <a:srgbClr val="000000"/>
                </a:solidFill>
                <a:latin typeface="Times New Roman"/>
                <a:ea typeface="Times New Roman"/>
              </a:rPr>
              <a:t>home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ea typeface="Times New Roman"/>
              </a:rPr>
              <a:t>based: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semi</a:t>
            </a:r>
            <a:r>
              <a:rPr lang="en-US" altLang="zh-CN" sz="2000" spc="104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000" spc="110" dirty="0">
                <a:solidFill>
                  <a:srgbClr val="000000"/>
                </a:solidFill>
                <a:latin typeface="Times New Roman"/>
                <a:ea typeface="Times New Roman"/>
              </a:rPr>
              <a:t>structured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5" dirty="0">
                <a:solidFill>
                  <a:srgbClr val="000000"/>
                </a:solidFill>
                <a:latin typeface="Times New Roman"/>
                <a:ea typeface="Times New Roman"/>
              </a:rPr>
              <a:t>mobility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br/>
            <a:r>
              <a:rPr lang="en-US" altLang="zh-CN" sz="2000" spc="80" dirty="0">
                <a:solidFill>
                  <a:srgbClr val="7d7d7d"/>
                </a:solidFill>
                <a:latin typeface="Times New Roman"/>
                <a:ea typeface="Times New Roman"/>
              </a:rPr>
              <a:t>(Wu,</a:t>
            </a:r>
            <a:r>
              <a:rPr lang="en-US" altLang="zh-CN" sz="2000" spc="4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75" dirty="0">
                <a:solidFill>
                  <a:srgbClr val="7d7d7d"/>
                </a:solidFill>
                <a:latin typeface="Times New Roman"/>
                <a:ea typeface="Times New Roman"/>
              </a:rPr>
              <a:t>Xiao</a:t>
            </a:r>
            <a:r>
              <a:rPr lang="en-US" altLang="zh-CN" sz="2000" spc="4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0" dirty="0">
                <a:solidFill>
                  <a:srgbClr val="7d7d7d"/>
                </a:solidFill>
                <a:latin typeface="Times New Roman"/>
                <a:ea typeface="Times New Roman"/>
              </a:rPr>
              <a:t>&amp;</a:t>
            </a:r>
            <a:r>
              <a:rPr lang="en-US" altLang="zh-CN" sz="2000" spc="4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85" dirty="0">
                <a:solidFill>
                  <a:srgbClr val="7d7d7d"/>
                </a:solidFill>
                <a:latin typeface="Times New Roman"/>
                <a:ea typeface="Times New Roman"/>
              </a:rPr>
              <a:t>Huang</a:t>
            </a:r>
            <a:r>
              <a:rPr lang="en-US" altLang="zh-CN" sz="2000" spc="4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60" dirty="0">
                <a:solidFill>
                  <a:srgbClr val="7d7d7d"/>
                </a:solidFill>
                <a:latin typeface="Times New Roman"/>
                <a:ea typeface="Times New Roman"/>
              </a:rPr>
              <a:t>’13,</a:t>
            </a:r>
            <a:r>
              <a:rPr lang="en-US" altLang="zh-CN" sz="2000" spc="4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4" dirty="0">
                <a:solidFill>
                  <a:srgbClr val="7d7d7d"/>
                </a:solidFill>
                <a:latin typeface="Times New Roman"/>
                <a:ea typeface="Times New Roman"/>
              </a:rPr>
              <a:t>INFOCOM</a:t>
            </a:r>
            <a:r>
              <a:rPr lang="en-US" altLang="zh-CN" sz="2000" spc="4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75" dirty="0">
                <a:solidFill>
                  <a:srgbClr val="7d7d7d"/>
                </a:solidFill>
                <a:latin typeface="Times New Roman"/>
                <a:ea typeface="Times New Roman"/>
              </a:rPr>
              <a:t>2013)</a:t>
            </a:r>
          </a:p>
          <a:p>
            <a:pPr marL="0" indent="305117">
              <a:lnSpc>
                <a:spcPct val="116250"/>
              </a:lnSpc>
              <a:spcBef>
                <a:spcPts val="130"/>
              </a:spcBef>
            </a:pPr>
            <a:r>
              <a:rPr lang="en-US" altLang="zh-CN" sz="1950" spc="205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950" spc="28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135" dirty="0">
                <a:solidFill>
                  <a:srgbClr val="000000"/>
                </a:solidFill>
                <a:latin typeface="Times New Roman"/>
                <a:ea typeface="Times New Roman"/>
              </a:rPr>
              <a:t>Differ</a:t>
            </a:r>
            <a:r>
              <a:rPr lang="en-US" altLang="zh-CN" sz="24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5" dirty="0">
                <a:solidFill>
                  <a:srgbClr val="000000"/>
                </a:solidFill>
                <a:latin typeface="Times New Roman"/>
                <a:ea typeface="Times New Roman"/>
              </a:rPr>
              <a:t>from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35" dirty="0">
                <a:solidFill>
                  <a:srgbClr val="000000"/>
                </a:solidFill>
                <a:latin typeface="Times New Roman"/>
                <a:ea typeface="Times New Roman"/>
              </a:rPr>
              <a:t>fine</a:t>
            </a:r>
            <a:r>
              <a:rPr lang="en-US" altLang="zh-CN" sz="2400" spc="115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400" spc="140" dirty="0">
                <a:solidFill>
                  <a:srgbClr val="000000"/>
                </a:solidFill>
                <a:latin typeface="Times New Roman"/>
                <a:ea typeface="Times New Roman"/>
              </a:rPr>
              <a:t>grain</a:t>
            </a:r>
            <a:r>
              <a:rPr lang="en-US" altLang="zh-CN" sz="24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30" dirty="0">
                <a:solidFill>
                  <a:srgbClr val="000000"/>
                </a:solidFill>
                <a:latin typeface="Times New Roman"/>
                <a:ea typeface="Times New Roman"/>
              </a:rPr>
              <a:t>social</a:t>
            </a:r>
            <a:r>
              <a:rPr lang="en-US" altLang="zh-CN" sz="2400" spc="125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400" spc="160" dirty="0">
                <a:solidFill>
                  <a:srgbClr val="000000"/>
                </a:solidFill>
                <a:latin typeface="Times New Roman"/>
                <a:ea typeface="Times New Roman"/>
              </a:rPr>
              <a:t>aware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50" dirty="0">
                <a:solidFill>
                  <a:srgbClr val="000000"/>
                </a:solidFill>
                <a:latin typeface="Times New Roman"/>
                <a:ea typeface="Times New Roman"/>
              </a:rPr>
              <a:t>approaches</a:t>
            </a:r>
          </a:p>
          <a:p>
            <a:pPr marL="0" indent="762952">
              <a:lnSpc>
                <a:spcPct val="116250"/>
              </a:lnSpc>
              <a:spcBef>
                <a:spcPts val="315"/>
              </a:spcBef>
            </a:pPr>
            <a:r>
              <a:rPr lang="en-US" altLang="zh-CN" sz="1250" spc="13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250" spc="15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1800" spc="110" dirty="0">
                <a:solidFill>
                  <a:srgbClr val="000000"/>
                </a:solidFill>
                <a:latin typeface="Times New Roman"/>
                <a:ea typeface="Times New Roman"/>
              </a:rPr>
              <a:t>Community,</a:t>
            </a:r>
            <a:r>
              <a:rPr lang="en-US" altLang="zh-CN" sz="18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000000"/>
                </a:solidFill>
                <a:latin typeface="Times New Roman"/>
                <a:ea typeface="Times New Roman"/>
              </a:rPr>
              <a:t>centrality,</a:t>
            </a:r>
            <a:r>
              <a:rPr lang="en-US" altLang="zh-CN" sz="18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5" dirty="0">
                <a:solidFill>
                  <a:srgbClr val="000000"/>
                </a:solidFill>
                <a:latin typeface="Times New Roman"/>
                <a:ea typeface="Times New Roman"/>
              </a:rPr>
              <a:t>betweenness,</a:t>
            </a:r>
            <a:r>
              <a:rPr lang="en-US" altLang="zh-CN" sz="18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18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5" dirty="0">
                <a:solidFill>
                  <a:srgbClr val="000000"/>
                </a:solidFill>
                <a:latin typeface="Times New Roman"/>
                <a:ea typeface="Times New Roman"/>
              </a:rPr>
              <a:t>strong</a:t>
            </a:r>
            <a:r>
              <a:rPr lang="en-US" altLang="zh-CN" sz="18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18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000000"/>
                </a:solidFill>
                <a:latin typeface="Times New Roman"/>
                <a:ea typeface="Times New Roman"/>
              </a:rPr>
              <a:t>weak</a:t>
            </a:r>
            <a:r>
              <a:rPr lang="en-US" altLang="zh-CN" sz="18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75" dirty="0">
                <a:solidFill>
                  <a:srgbClr val="000000"/>
                </a:solidFill>
                <a:latin typeface="Times New Roman"/>
                <a:ea typeface="Times New Roman"/>
              </a:rPr>
              <a:t>ties,</a:t>
            </a:r>
            <a:r>
              <a:rPr lang="en-US" altLang="zh-CN" sz="18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225" dirty="0">
                <a:solidFill>
                  <a:srgbClr val="000000"/>
                </a:solidFill>
                <a:latin typeface="Times New Roman"/>
                <a:ea typeface="Times New Roman"/>
              </a:rPr>
              <a:t>…</a:t>
            </a:r>
          </a:p>
          <a:p>
            <a:pPr marL="0" indent="762952">
              <a:lnSpc>
                <a:spcPct val="116250"/>
              </a:lnSpc>
              <a:spcBef>
                <a:spcPts val="340"/>
              </a:spcBef>
            </a:pPr>
            <a:r>
              <a:rPr lang="en-US" altLang="zh-CN" sz="1250" spc="-22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250" spc="-134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1800" spc="-350" dirty="0">
                <a:solidFill>
                  <a:srgbClr val="000000"/>
                </a:solidFill>
                <a:latin typeface="Times New Roman"/>
                <a:ea typeface="Times New Roman"/>
              </a:rPr>
              <a:t>…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75"/>
              </a:lnSpc>
            </a:pPr>
            <a:endParaRPr lang="en-US" dirty="0" smtClean="0"/>
          </a:p>
          <a:p>
            <a:pPr marL="0" indent="3680777">
              <a:lnSpc>
                <a:spcPct val="100000"/>
              </a:lnSpc>
            </a:pPr>
            <a:r>
              <a:rPr lang="en-US" altLang="zh-CN" sz="1200" spc="15" dirty="0">
                <a:solidFill>
                  <a:srgbClr val="000000"/>
                </a:solidFill>
                <a:latin typeface="Times New Roman"/>
                <a:ea typeface="Times New Roman"/>
              </a:rPr>
              <a:t>DySON</a:t>
            </a:r>
            <a:r>
              <a:rPr lang="en-US" altLang="zh-CN" sz="1200" spc="10" dirty="0">
                <a:solidFill>
                  <a:srgbClr val="000000"/>
                </a:solidFill>
                <a:latin typeface="Times New Roman"/>
                <a:ea typeface="Times New Roman"/>
              </a:rPr>
              <a:t>'14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reeform 119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20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1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2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3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5" name="Picture 125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874520"/>
            <a:ext cx="548640" cy="198120"/>
          </a:xfrm>
          <a:prstGeom prst="rect">
            <a:avLst/>
          </a:prstGeom>
        </p:spPr>
      </p:pic>
      <p:pic>
        <p:nvPicPr>
          <p:cNvPr id="126" name="Picture 126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819400"/>
            <a:ext cx="4587240" cy="2240280"/>
          </a:xfrm>
          <a:prstGeom prst="rect">
            <a:avLst/>
          </a:prstGeom>
        </p:spPr>
      </p:pic>
      <p:sp>
        <p:nvSpPr>
          <p:cNvPr id="126" name="TextBox 126"/>
          <p:cNvSpPr txBox="1"/>
          <p:nvPr/>
        </p:nvSpPr>
        <p:spPr>
          <a:xfrm>
            <a:off x="547687" y="506108"/>
            <a:ext cx="7988587" cy="59792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250"/>
              </a:lnSpc>
            </a:pPr>
            <a:r>
              <a:rPr lang="en-US" altLang="zh-CN" sz="3600" spc="185" dirty="0">
                <a:solidFill>
                  <a:srgbClr val="000000"/>
                </a:solidFill>
                <a:latin typeface="Times New Roman"/>
                <a:ea typeface="Times New Roman"/>
              </a:rPr>
              <a:t>Social</a:t>
            </a:r>
            <a:r>
              <a:rPr lang="en-US" altLang="zh-CN" sz="36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190" dirty="0">
                <a:solidFill>
                  <a:srgbClr val="000000"/>
                </a:solidFill>
                <a:latin typeface="Times New Roman"/>
                <a:ea typeface="Times New Roman"/>
              </a:rPr>
              <a:t>Feature</a:t>
            </a:r>
            <a:r>
              <a:rPr lang="en-US" altLang="zh-CN" sz="3600" spc="17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600" spc="215" dirty="0">
                <a:solidFill>
                  <a:srgbClr val="000000"/>
                </a:solidFill>
                <a:latin typeface="Times New Roman"/>
                <a:ea typeface="Times New Roman"/>
              </a:rPr>
              <a:t>Based</a:t>
            </a:r>
            <a:r>
              <a:rPr lang="en-US" altLang="zh-CN" sz="3600" spc="1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80" dirty="0">
                <a:solidFill>
                  <a:srgbClr val="7d7d7d"/>
                </a:solidFill>
                <a:latin typeface="Times New Roman"/>
                <a:ea typeface="Times New Roman"/>
              </a:rPr>
              <a:t>(Wu</a:t>
            </a:r>
            <a:r>
              <a:rPr lang="en-US" altLang="zh-CN" sz="2400" spc="8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40" dirty="0">
                <a:solidFill>
                  <a:srgbClr val="7d7d7d"/>
                </a:solidFill>
                <a:latin typeface="Times New Roman"/>
                <a:ea typeface="Times New Roman"/>
              </a:rPr>
              <a:t>&amp;</a:t>
            </a:r>
            <a:r>
              <a:rPr lang="en-US" altLang="zh-CN" sz="2400" spc="7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75" dirty="0">
                <a:solidFill>
                  <a:srgbClr val="7d7d7d"/>
                </a:solidFill>
                <a:latin typeface="Times New Roman"/>
                <a:ea typeface="Times New Roman"/>
              </a:rPr>
              <a:t>Wang</a:t>
            </a:r>
            <a:r>
              <a:rPr lang="en-US" altLang="zh-CN" sz="2400" spc="7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25" dirty="0">
                <a:solidFill>
                  <a:srgbClr val="7d7d7d"/>
                </a:solidFill>
                <a:latin typeface="Times New Roman"/>
                <a:ea typeface="Times New Roman"/>
              </a:rPr>
              <a:t>‘12)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60"/>
              </a:lnSpc>
            </a:pPr>
            <a:endParaRPr lang="en-US" dirty="0" smtClean="0"/>
          </a:p>
          <a:p>
            <a:pPr hangingPunct="0" marL="352742" indent="-352742">
              <a:lnSpc>
                <a:spcPct val="177083"/>
              </a:lnSpc>
            </a:pPr>
            <a:r>
              <a:rPr lang="en-US" altLang="zh-CN" sz="1950" spc="180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950" spc="25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145" dirty="0">
                <a:solidFill>
                  <a:srgbClr val="000000"/>
                </a:solidFill>
                <a:latin typeface="Times New Roman"/>
                <a:ea typeface="Times New Roman"/>
              </a:rPr>
              <a:t>Mobile</a:t>
            </a:r>
            <a:r>
              <a:rPr lang="en-US" altLang="zh-CN" sz="24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45" dirty="0">
                <a:solidFill>
                  <a:srgbClr val="000000"/>
                </a:solidFill>
                <a:latin typeface="Times New Roman"/>
                <a:ea typeface="Times New Roman"/>
              </a:rPr>
              <a:t>&amp;</a:t>
            </a:r>
            <a:r>
              <a:rPr lang="en-US" altLang="zh-CN" sz="24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25" dirty="0">
                <a:solidFill>
                  <a:srgbClr val="000000"/>
                </a:solidFill>
                <a:latin typeface="Times New Roman"/>
                <a:ea typeface="Times New Roman"/>
              </a:rPr>
              <a:t>unstructured</a:t>
            </a:r>
            <a:r>
              <a:rPr lang="en-US" altLang="zh-CN" sz="24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25" dirty="0">
                <a:solidFill>
                  <a:srgbClr val="000000"/>
                </a:solidFill>
                <a:latin typeface="Times New Roman"/>
                <a:ea typeface="Times New Roman"/>
              </a:rPr>
              <a:t>contact</a:t>
            </a:r>
            <a:r>
              <a:rPr lang="en-US" altLang="zh-CN" sz="24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35" dirty="0">
                <a:solidFill>
                  <a:srgbClr val="000000"/>
                </a:solidFill>
                <a:latin typeface="Times New Roman"/>
                <a:ea typeface="Times New Roman"/>
              </a:rPr>
              <a:t>space</a:t>
            </a:r>
            <a:r>
              <a:rPr lang="en-US" altLang="zh-CN" sz="24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95" dirty="0">
                <a:solidFill>
                  <a:srgbClr val="000000"/>
                </a:solidFill>
                <a:latin typeface="Times New Roman"/>
                <a:ea typeface="Times New Roman"/>
              </a:rPr>
              <a:t>(M</a:t>
            </a:r>
            <a:r>
              <a:rPr lang="en-US" altLang="zh-CN" sz="2400" spc="104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400" spc="125" dirty="0">
                <a:solidFill>
                  <a:srgbClr val="000000"/>
                </a:solidFill>
                <a:latin typeface="Times New Roman"/>
                <a:ea typeface="Times New Roman"/>
              </a:rPr>
              <a:t>space)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br/>
            <a:r>
              <a:rPr lang="en-US" altLang="zh-CN" sz="2400" spc="185" dirty="0">
                <a:solidFill>
                  <a:srgbClr val="000000"/>
                </a:solidFill>
                <a:latin typeface="Times New Roman"/>
                <a:ea typeface="Times New Roman"/>
              </a:rPr>
              <a:t>Static</a:t>
            </a:r>
            <a:r>
              <a:rPr lang="en-US" altLang="zh-CN" sz="2400" spc="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415" dirty="0">
                <a:solidFill>
                  <a:srgbClr val="000000"/>
                </a:solidFill>
                <a:latin typeface="Times New Roman"/>
                <a:ea typeface="Times New Roman"/>
              </a:rPr>
              <a:t>&amp;</a:t>
            </a:r>
            <a:r>
              <a:rPr lang="en-US" altLang="zh-CN" sz="2400"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00" dirty="0">
                <a:solidFill>
                  <a:srgbClr val="000000"/>
                </a:solidFill>
                <a:latin typeface="Times New Roman"/>
                <a:ea typeface="Times New Roman"/>
              </a:rPr>
              <a:t>structured</a:t>
            </a:r>
            <a:r>
              <a:rPr lang="en-US" altLang="zh-CN" sz="2400"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95" dirty="0">
                <a:solidFill>
                  <a:srgbClr val="000000"/>
                </a:solidFill>
                <a:latin typeface="Times New Roman"/>
                <a:ea typeface="Times New Roman"/>
              </a:rPr>
              <a:t>feature</a:t>
            </a:r>
            <a:r>
              <a:rPr lang="en-US" altLang="zh-CN" sz="2400"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25" dirty="0">
                <a:solidFill>
                  <a:srgbClr val="000000"/>
                </a:solidFill>
                <a:latin typeface="Times New Roman"/>
                <a:ea typeface="Times New Roman"/>
              </a:rPr>
              <a:t>space</a:t>
            </a:r>
            <a:r>
              <a:rPr lang="en-US" altLang="zh-CN" sz="2400"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25" dirty="0">
                <a:solidFill>
                  <a:srgbClr val="000000"/>
                </a:solidFill>
                <a:latin typeface="Times New Roman"/>
                <a:ea typeface="Times New Roman"/>
              </a:rPr>
              <a:t>(F</a:t>
            </a:r>
            <a:r>
              <a:rPr lang="en-US" altLang="zh-CN" sz="2400" spc="175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400" spc="209" dirty="0">
                <a:solidFill>
                  <a:srgbClr val="000000"/>
                </a:solidFill>
                <a:latin typeface="Times New Roman"/>
                <a:ea typeface="Times New Roman"/>
              </a:rPr>
              <a:t>space)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80"/>
              </a:lnSpc>
            </a:pPr>
            <a:endParaRPr lang="en-US" dirty="0" smtClean="0"/>
          </a:p>
          <a:p>
            <a:pPr marL="0">
              <a:lnSpc>
                <a:spcPct val="125833"/>
              </a:lnSpc>
            </a:pPr>
            <a:r>
              <a:rPr lang="en-US" altLang="zh-CN" sz="1950" spc="165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950" spc="22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140" dirty="0">
                <a:solidFill>
                  <a:srgbClr val="000000"/>
                </a:solidFill>
                <a:latin typeface="Times New Roman"/>
                <a:ea typeface="Times New Roman"/>
              </a:rPr>
              <a:t>Each</a:t>
            </a:r>
            <a:r>
              <a:rPr lang="en-US" altLang="zh-CN" sz="24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10" dirty="0">
                <a:solidFill>
                  <a:srgbClr val="000000"/>
                </a:solidFill>
                <a:latin typeface="Times New Roman"/>
                <a:ea typeface="Times New Roman"/>
              </a:rPr>
              <a:t>individual</a:t>
            </a:r>
            <a:r>
              <a:rPr lang="en-US" altLang="zh-CN" sz="24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30" dirty="0">
                <a:solidFill>
                  <a:srgbClr val="000000"/>
                </a:solidFill>
                <a:latin typeface="Times New Roman"/>
                <a:ea typeface="Times New Roman"/>
              </a:rPr>
              <a:t>with</a:t>
            </a:r>
            <a:r>
              <a:rPr lang="en-US" altLang="zh-CN" sz="24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35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24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04" dirty="0">
                <a:solidFill>
                  <a:srgbClr val="000000"/>
                </a:solidFill>
                <a:latin typeface="Times New Roman"/>
                <a:ea typeface="Times New Roman"/>
              </a:rPr>
              <a:t>social</a:t>
            </a:r>
            <a:r>
              <a:rPr lang="en-US" altLang="zh-CN" sz="24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10" dirty="0">
                <a:solidFill>
                  <a:srgbClr val="000000"/>
                </a:solidFill>
                <a:latin typeface="Times New Roman"/>
                <a:ea typeface="Times New Roman"/>
              </a:rPr>
              <a:t>feature</a:t>
            </a:r>
            <a:r>
              <a:rPr lang="en-US" altLang="zh-CN" sz="24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10" dirty="0">
                <a:solidFill>
                  <a:srgbClr val="000000"/>
                </a:solidFill>
                <a:latin typeface="Times New Roman"/>
                <a:ea typeface="Times New Roman"/>
              </a:rPr>
              <a:t>profile</a:t>
            </a:r>
            <a:r>
              <a:rPr lang="en-US" altLang="zh-CN" sz="24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45" dirty="0">
                <a:solidFill>
                  <a:srgbClr val="000000"/>
                </a:solidFill>
                <a:latin typeface="Times New Roman"/>
                <a:ea typeface="Times New Roman"/>
              </a:rPr>
              <a:t>{F</a:t>
            </a:r>
            <a:r>
              <a:rPr lang="en-US" altLang="zh-CN" sz="1550" spc="90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en-US" altLang="zh-CN" sz="2400" spc="7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2400" spc="155" dirty="0">
                <a:solidFill>
                  <a:srgbClr val="000000"/>
                </a:solidFill>
                <a:latin typeface="Times New Roman"/>
                <a:ea typeface="Times New Roman"/>
              </a:rPr>
              <a:t>F</a:t>
            </a:r>
            <a:r>
              <a:rPr lang="en-US" altLang="zh-CN" sz="1550" spc="9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altLang="zh-CN" sz="2400" spc="160" dirty="0">
                <a:solidFill>
                  <a:srgbClr val="000000"/>
                </a:solidFill>
                <a:latin typeface="Times New Roman"/>
                <a:ea typeface="Times New Roman"/>
              </a:rPr>
              <a:t>,…}</a:t>
            </a:r>
          </a:p>
          <a:p>
            <a:pPr>
              <a:lnSpc>
                <a:spcPts val="1480"/>
              </a:lnSpc>
            </a:pPr>
            <a:endParaRPr lang="en-US" dirty="0" smtClean="0"/>
          </a:p>
          <a:p>
            <a:pPr marL="0">
              <a:lnSpc>
                <a:spcPct val="116250"/>
              </a:lnSpc>
            </a:pPr>
            <a:r>
              <a:rPr lang="en-US" altLang="zh-CN" sz="1950" spc="205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950" spc="28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140" dirty="0">
                <a:solidFill>
                  <a:srgbClr val="000000"/>
                </a:solidFill>
                <a:latin typeface="Times New Roman"/>
                <a:ea typeface="Times New Roman"/>
              </a:rPr>
              <a:t>Individuals</a:t>
            </a:r>
            <a:r>
              <a:rPr lang="en-US" altLang="zh-CN" sz="24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55" dirty="0">
                <a:solidFill>
                  <a:srgbClr val="000000"/>
                </a:solidFill>
                <a:latin typeface="Times New Roman"/>
                <a:ea typeface="Times New Roman"/>
              </a:rPr>
              <a:t>with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4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4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75" dirty="0">
                <a:solidFill>
                  <a:srgbClr val="000000"/>
                </a:solidFill>
                <a:latin typeface="Times New Roman"/>
                <a:ea typeface="Times New Roman"/>
              </a:rPr>
              <a:t>same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35" dirty="0">
                <a:solidFill>
                  <a:srgbClr val="000000"/>
                </a:solidFill>
                <a:latin typeface="Times New Roman"/>
                <a:ea typeface="Times New Roman"/>
              </a:rPr>
              <a:t>features</a:t>
            </a:r>
            <a:r>
              <a:rPr lang="en-US" altLang="zh-CN" sz="24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85" dirty="0">
                <a:solidFill>
                  <a:srgbClr val="000000"/>
                </a:solidFill>
                <a:latin typeface="Times New Roman"/>
                <a:ea typeface="Times New Roman"/>
              </a:rPr>
              <a:t>mapped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40" dirty="0">
                <a:solidFill>
                  <a:srgbClr val="000000"/>
                </a:solidFill>
                <a:latin typeface="Times New Roman"/>
                <a:ea typeface="Times New Roman"/>
              </a:rPr>
              <a:t>to</a:t>
            </a:r>
            <a:r>
              <a:rPr lang="en-US" altLang="zh-CN" sz="24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55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0" dirty="0">
                <a:solidFill>
                  <a:srgbClr val="2b2bb7"/>
                </a:solidFill>
                <a:latin typeface="Times New Roman"/>
                <a:ea typeface="Times New Roman"/>
              </a:rPr>
              <a:t>group</a:t>
            </a:r>
          </a:p>
          <a:p>
            <a:pPr>
              <a:lnSpc>
                <a:spcPts val="1915"/>
              </a:lnSpc>
            </a:pPr>
            <a:endParaRPr lang="en-US" dirty="0" smtClean="0"/>
          </a:p>
          <a:p>
            <a:pPr marL="0" indent="3680777">
              <a:lnSpc>
                <a:spcPct val="100000"/>
              </a:lnSpc>
            </a:pPr>
            <a:r>
              <a:rPr lang="en-US" altLang="zh-CN" sz="1200" spc="15" dirty="0">
                <a:solidFill>
                  <a:srgbClr val="000000"/>
                </a:solidFill>
                <a:latin typeface="Times New Roman"/>
                <a:ea typeface="Times New Roman"/>
              </a:rPr>
              <a:t>DySON</a:t>
            </a:r>
            <a:r>
              <a:rPr lang="en-US" altLang="zh-CN" sz="1200" spc="10" dirty="0">
                <a:solidFill>
                  <a:srgbClr val="000000"/>
                </a:solidFill>
                <a:latin typeface="Times New Roman"/>
                <a:ea typeface="Times New Roman"/>
              </a:rPr>
              <a:t>'14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Freeform 127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8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9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30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1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" name="Picture 133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514600"/>
            <a:ext cx="4800600" cy="3139440"/>
          </a:xfrm>
          <a:prstGeom prst="rect">
            <a:avLst/>
          </a:prstGeom>
        </p:spPr>
      </p:pic>
      <p:sp>
        <p:nvSpPr>
          <p:cNvPr id="133" name="TextBox 133"/>
          <p:cNvSpPr txBox="1"/>
          <p:nvPr/>
        </p:nvSpPr>
        <p:spPr>
          <a:xfrm>
            <a:off x="547687" y="506108"/>
            <a:ext cx="5918704" cy="59792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250"/>
              </a:lnSpc>
            </a:pPr>
            <a:r>
              <a:rPr lang="en-US" altLang="zh-CN" sz="3600" spc="285" dirty="0">
                <a:solidFill>
                  <a:srgbClr val="000000"/>
                </a:solidFill>
                <a:latin typeface="Times New Roman"/>
                <a:ea typeface="Times New Roman"/>
              </a:rPr>
              <a:t>Resolve</a:t>
            </a:r>
            <a:r>
              <a:rPr lang="en-US" altLang="zh-CN" sz="36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270" dirty="0">
                <a:solidFill>
                  <a:srgbClr val="000000"/>
                </a:solidFill>
                <a:latin typeface="Times New Roman"/>
                <a:ea typeface="Times New Roman"/>
              </a:rPr>
              <a:t>Feature</a:t>
            </a:r>
            <a:r>
              <a:rPr lang="en-US" altLang="zh-CN" sz="3600" spc="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270" dirty="0">
                <a:solidFill>
                  <a:srgbClr val="000000"/>
                </a:solidFill>
                <a:latin typeface="Times New Roman"/>
                <a:ea typeface="Times New Roman"/>
              </a:rPr>
              <a:t>Difference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85"/>
              </a:lnSpc>
            </a:pPr>
            <a:endParaRPr lang="en-US" dirty="0" smtClean="0"/>
          </a:p>
          <a:p>
            <a:pPr marL="0">
              <a:lnSpc>
                <a:spcPct val="116250"/>
              </a:lnSpc>
            </a:pPr>
            <a:r>
              <a:rPr lang="en-US" altLang="zh-CN" sz="1950" spc="90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950" spc="13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80" dirty="0">
                <a:solidFill>
                  <a:srgbClr val="000000"/>
                </a:solidFill>
                <a:latin typeface="Times New Roman"/>
                <a:ea typeface="Times New Roman"/>
              </a:rPr>
              <a:t>Our</a:t>
            </a:r>
            <a:r>
              <a:rPr lang="en-US" altLang="zh-CN" sz="24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70" dirty="0">
                <a:solidFill>
                  <a:srgbClr val="000000"/>
                </a:solidFill>
                <a:latin typeface="Times New Roman"/>
                <a:ea typeface="Times New Roman"/>
              </a:rPr>
              <a:t>approach</a:t>
            </a:r>
          </a:p>
          <a:p>
            <a:pPr>
              <a:lnSpc>
                <a:spcPts val="505"/>
              </a:lnSpc>
            </a:pPr>
            <a:endParaRPr lang="en-US" dirty="0" smtClean="0"/>
          </a:p>
          <a:p>
            <a:pPr hangingPunct="0" marL="743902" indent="-286067">
              <a:lnSpc>
                <a:spcPct val="104166"/>
              </a:lnSpc>
            </a:pPr>
            <a:r>
              <a:rPr lang="en-US" altLang="zh-CN" sz="1400" spc="20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400" spc="23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140" dirty="0">
                <a:solidFill>
                  <a:srgbClr val="000000"/>
                </a:solidFill>
                <a:latin typeface="Times New Roman"/>
                <a:ea typeface="Times New Roman"/>
              </a:rPr>
              <a:t>Feature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000" spc="150" dirty="0">
                <a:solidFill>
                  <a:srgbClr val="000000"/>
                </a:solidFill>
                <a:latin typeface="Times New Roman"/>
                <a:ea typeface="Times New Roman"/>
              </a:rPr>
              <a:t>based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5" dirty="0">
                <a:solidFill>
                  <a:srgbClr val="000000"/>
                </a:solidFill>
                <a:latin typeface="Times New Roman"/>
                <a:ea typeface="Times New Roman"/>
              </a:rPr>
              <a:t>(race,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br/>
            <a:r>
              <a:rPr lang="en-US" altLang="zh-CN" sz="2000" spc="65" dirty="0">
                <a:solidFill>
                  <a:srgbClr val="000000"/>
                </a:solidFill>
                <a:latin typeface="Times New Roman"/>
                <a:ea typeface="Times New Roman"/>
              </a:rPr>
              <a:t>gender,</a:t>
            </a:r>
            <a:r>
              <a:rPr lang="en-US" altLang="zh-CN" sz="20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ea typeface="Times New Roman"/>
              </a:rPr>
              <a:t>language,</a:t>
            </a:r>
            <a:r>
              <a:rPr lang="en-US" altLang="zh-CN" sz="200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5" dirty="0">
                <a:solidFill>
                  <a:srgbClr val="000000"/>
                </a:solidFill>
                <a:latin typeface="Times New Roman"/>
                <a:ea typeface="Times New Roman"/>
              </a:rPr>
              <a:t>…)</a:t>
            </a:r>
          </a:p>
          <a:p>
            <a:pPr>
              <a:lnSpc>
                <a:spcPts val="480"/>
              </a:lnSpc>
            </a:pPr>
            <a:endParaRPr lang="en-US" dirty="0" smtClean="0"/>
          </a:p>
          <a:p>
            <a:pPr hangingPunct="0" marL="743902" indent="-286067">
              <a:lnSpc>
                <a:spcPct val="104166"/>
              </a:lnSpc>
            </a:pPr>
            <a:r>
              <a:rPr lang="en-US" altLang="zh-CN" sz="1400" spc="16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400" spc="19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120" dirty="0">
                <a:solidFill>
                  <a:srgbClr val="006ebf"/>
                </a:solidFill>
                <a:latin typeface="Times New Roman"/>
                <a:ea typeface="Times New Roman"/>
              </a:rPr>
              <a:t>Resolve</a:t>
            </a:r>
            <a:r>
              <a:rPr lang="en-US" altLang="zh-CN" sz="2000" spc="7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0" dirty="0">
                <a:solidFill>
                  <a:srgbClr val="006ebf"/>
                </a:solidFill>
                <a:latin typeface="Times New Roman"/>
                <a:ea typeface="Times New Roman"/>
              </a:rPr>
              <a:t>feature</a:t>
            </a:r>
            <a:r>
              <a:rPr lang="en-US" altLang="zh-CN" sz="200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br/>
            <a:r>
              <a:rPr lang="en-US" altLang="zh-CN" sz="2000" spc="145" dirty="0">
                <a:solidFill>
                  <a:srgbClr val="006ebf"/>
                </a:solidFill>
                <a:latin typeface="Times New Roman"/>
                <a:ea typeface="Times New Roman"/>
              </a:rPr>
              <a:t>difference</a:t>
            </a:r>
            <a:r>
              <a:rPr lang="en-US" altLang="zh-CN" sz="2000" spc="9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90" dirty="0">
                <a:solidFill>
                  <a:srgbClr val="006ebf"/>
                </a:solidFill>
                <a:latin typeface="Times New Roman"/>
                <a:ea typeface="Times New Roman"/>
              </a:rPr>
              <a:t>one</a:t>
            </a:r>
            <a:r>
              <a:rPr lang="en-US" altLang="zh-CN" sz="2000" spc="9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6ebf"/>
                </a:solidFill>
                <a:latin typeface="Times New Roman"/>
                <a:ea typeface="Times New Roman"/>
              </a:rPr>
              <a:t>at</a:t>
            </a:r>
            <a:r>
              <a:rPr lang="en-US" altLang="zh-CN" sz="2000" spc="9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70" dirty="0">
                <a:solidFill>
                  <a:srgbClr val="006ebf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2000" spc="9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60" dirty="0">
                <a:solidFill>
                  <a:srgbClr val="006ebf"/>
                </a:solidFill>
                <a:latin typeface="Times New Roman"/>
                <a:ea typeface="Times New Roman"/>
              </a:rPr>
              <a:t>time</a:t>
            </a:r>
            <a:r>
              <a:rPr lang="en-US" altLang="zh-CN" sz="2000" spc="9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40" dirty="0">
                <a:solidFill>
                  <a:srgbClr val="006ebf"/>
                </a:solidFill>
                <a:latin typeface="Times New Roman"/>
                <a:ea typeface="Times New Roman"/>
              </a:rPr>
              <a:t>!</a:t>
            </a:r>
          </a:p>
          <a:p>
            <a:pPr>
              <a:lnSpc>
                <a:spcPts val="510"/>
              </a:lnSpc>
            </a:pPr>
            <a:endParaRPr lang="en-US" dirty="0" smtClean="0"/>
          </a:p>
          <a:p>
            <a:pPr hangingPunct="0" marL="343217" indent="-343217">
              <a:lnSpc>
                <a:spcPct val="104999"/>
              </a:lnSpc>
            </a:pPr>
            <a:r>
              <a:rPr lang="en-US" altLang="zh-CN" sz="1950" spc="215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950" spc="29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150" dirty="0">
                <a:solidFill>
                  <a:srgbClr val="000000"/>
                </a:solidFill>
                <a:latin typeface="Times New Roman"/>
                <a:ea typeface="Times New Roman"/>
              </a:rPr>
              <a:t>Increase</a:t>
            </a:r>
            <a:r>
              <a:rPr lang="en-US" altLang="zh-CN" sz="24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45" dirty="0">
                <a:solidFill>
                  <a:srgbClr val="000000"/>
                </a:solidFill>
                <a:latin typeface="Times New Roman"/>
                <a:ea typeface="Times New Roman"/>
              </a:rPr>
              <a:t>delivery</a:t>
            </a:r>
            <a:r>
              <a:rPr lang="en-US" altLang="zh-CN" sz="24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30" dirty="0">
                <a:solidFill>
                  <a:srgbClr val="000000"/>
                </a:solidFill>
                <a:latin typeface="Times New Roman"/>
                <a:ea typeface="Times New Roman"/>
              </a:rPr>
              <a:t>rate: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br/>
            <a:r>
              <a:rPr lang="en-US" altLang="zh-CN" sz="2400" spc="95" dirty="0">
                <a:solidFill>
                  <a:srgbClr val="000000"/>
                </a:solidFill>
                <a:latin typeface="Times New Roman"/>
                <a:ea typeface="Times New Roman"/>
              </a:rPr>
              <a:t>multiple</a:t>
            </a:r>
            <a:r>
              <a:rPr lang="en-US" altLang="zh-CN" sz="24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15" dirty="0">
                <a:solidFill>
                  <a:srgbClr val="000000"/>
                </a:solidFill>
                <a:latin typeface="Times New Roman"/>
                <a:ea typeface="Times New Roman"/>
              </a:rPr>
              <a:t>copy</a:t>
            </a:r>
          </a:p>
          <a:p>
            <a:pPr marL="0" indent="457835">
              <a:lnSpc>
                <a:spcPct val="117499"/>
              </a:lnSpc>
              <a:spcBef>
                <a:spcPts val="315"/>
              </a:spcBef>
            </a:pPr>
            <a:r>
              <a:rPr lang="en-US" altLang="zh-CN" sz="1400" spc="11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400" spc="13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ea typeface="Times New Roman"/>
              </a:rPr>
              <a:t>Flooding:</a:t>
            </a:r>
            <a:r>
              <a:rPr lang="en-US" altLang="zh-CN" sz="20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ea typeface="Times New Roman"/>
              </a:rPr>
              <a:t>O(n)</a:t>
            </a:r>
          </a:p>
          <a:p>
            <a:pPr>
              <a:lnSpc>
                <a:spcPts val="545"/>
              </a:lnSpc>
            </a:pPr>
            <a:endParaRPr lang="en-US" dirty="0" smtClean="0"/>
          </a:p>
          <a:p>
            <a:pPr hangingPunct="0" marL="718854" indent="-261019">
              <a:lnSpc>
                <a:spcPct val="104166"/>
              </a:lnSpc>
            </a:pPr>
            <a:r>
              <a:rPr lang="en-US" altLang="zh-CN" sz="1400" spc="13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400" spc="16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ea typeface="Times New Roman"/>
              </a:rPr>
              <a:t>Delegation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ea typeface="Times New Roman"/>
              </a:rPr>
              <a:t>forwarding: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br/>
            <a:r>
              <a:rPr lang="en-US" altLang="zh-CN" sz="2000" spc="295" dirty="0">
                <a:solidFill>
                  <a:srgbClr val="000000"/>
                </a:solidFill>
                <a:latin typeface="Times New Roman"/>
                <a:ea typeface="Times New Roman"/>
              </a:rPr>
              <a:t>O(</a:t>
            </a:r>
            <a:r>
              <a:rPr lang="en-US" altLang="zh-CN" sz="2000" spc="290" dirty="0">
                <a:solidFill>
                  <a:srgbClr val="000000"/>
                </a:solidFill>
                <a:latin typeface="Times New Roman"/>
                <a:ea typeface="Times New Roman"/>
              </a:rPr>
              <a:t>√n)</a:t>
            </a:r>
          </a:p>
          <a:p>
            <a:pPr marL="0" indent="457835">
              <a:lnSpc>
                <a:spcPct val="117499"/>
              </a:lnSpc>
              <a:spcBef>
                <a:spcPts val="270"/>
              </a:spcBef>
            </a:pPr>
            <a:r>
              <a:rPr lang="en-US" altLang="zh-CN" sz="1400" spc="18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400" spc="209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155" dirty="0">
                <a:solidFill>
                  <a:srgbClr val="000000"/>
                </a:solidFill>
                <a:latin typeface="Times New Roman"/>
                <a:ea typeface="Times New Roman"/>
              </a:rPr>
              <a:t>Our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0" dirty="0">
                <a:solidFill>
                  <a:srgbClr val="000000"/>
                </a:solidFill>
                <a:latin typeface="Times New Roman"/>
                <a:ea typeface="Times New Roman"/>
              </a:rPr>
              <a:t>approach: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0" dirty="0">
                <a:solidFill>
                  <a:srgbClr val="000000"/>
                </a:solidFill>
                <a:latin typeface="Times New Roman"/>
                <a:ea typeface="Times New Roman"/>
              </a:rPr>
              <a:t>log</a:t>
            </a:r>
            <a:r>
              <a:rPr lang="en-US" altLang="zh-CN" sz="2000" spc="155" dirty="0">
                <a:solidFill>
                  <a:srgbClr val="000000"/>
                </a:solidFill>
                <a:latin typeface="Times New Roman"/>
                <a:ea typeface="Times New Roman"/>
              </a:rPr>
              <a:t>n*</a:t>
            </a:r>
          </a:p>
          <a:p>
            <a:pPr marL="0" indent="457835">
              <a:lnSpc>
                <a:spcPct val="117499"/>
              </a:lnSpc>
              <a:spcBef>
                <a:spcPts val="260"/>
              </a:spcBef>
            </a:pPr>
            <a:r>
              <a:rPr lang="en-US" altLang="zh-CN" sz="1400" spc="19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400" spc="22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160" dirty="0">
                <a:solidFill>
                  <a:srgbClr val="000000"/>
                </a:solidFill>
                <a:latin typeface="Times New Roman"/>
                <a:ea typeface="Times New Roman"/>
              </a:rPr>
              <a:t>n*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4" dirty="0">
                <a:solidFill>
                  <a:srgbClr val="000000"/>
                </a:solidFill>
                <a:latin typeface="Times New Roman"/>
                <a:ea typeface="Times New Roman"/>
              </a:rPr>
              <a:t>is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5" dirty="0">
                <a:solidFill>
                  <a:srgbClr val="000000"/>
                </a:solidFill>
                <a:latin typeface="Times New Roman"/>
                <a:ea typeface="Times New Roman"/>
              </a:rPr>
              <a:t>feature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40" dirty="0">
                <a:solidFill>
                  <a:srgbClr val="000000"/>
                </a:solidFill>
                <a:latin typeface="Times New Roman"/>
                <a:ea typeface="Times New Roman"/>
              </a:rPr>
              <a:t>space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0" dirty="0">
                <a:solidFill>
                  <a:srgbClr val="000000"/>
                </a:solidFill>
                <a:latin typeface="Times New Roman"/>
                <a:ea typeface="Times New Roman"/>
              </a:rPr>
              <a:t>size</a:t>
            </a:r>
          </a:p>
          <a:p>
            <a:pPr>
              <a:lnSpc>
                <a:spcPts val="1280"/>
              </a:lnSpc>
            </a:pPr>
            <a:endParaRPr lang="en-US" dirty="0" smtClean="0"/>
          </a:p>
          <a:p>
            <a:pPr marL="0" indent="3680777">
              <a:lnSpc>
                <a:spcPct val="100000"/>
              </a:lnSpc>
            </a:pPr>
            <a:r>
              <a:rPr lang="en-US" altLang="zh-CN" sz="1200" spc="15" dirty="0">
                <a:solidFill>
                  <a:srgbClr val="000000"/>
                </a:solidFill>
                <a:latin typeface="Times New Roman"/>
                <a:ea typeface="Times New Roman"/>
              </a:rPr>
              <a:t>DySON</a:t>
            </a:r>
            <a:r>
              <a:rPr lang="en-US" altLang="zh-CN" sz="1200" spc="10" dirty="0">
                <a:solidFill>
                  <a:srgbClr val="000000"/>
                </a:solidFill>
                <a:latin typeface="Times New Roman"/>
                <a:ea typeface="Times New Roman"/>
              </a:rPr>
              <a:t>'14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Freeform 134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5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6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7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8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0" name="Picture 140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676400"/>
            <a:ext cx="3215640" cy="2529840"/>
          </a:xfrm>
          <a:prstGeom prst="rect">
            <a:avLst/>
          </a:prstGeom>
        </p:spPr>
      </p:pic>
      <p:sp>
        <p:nvSpPr>
          <p:cNvPr id="140" name="TextBox 140"/>
          <p:cNvSpPr txBox="1"/>
          <p:nvPr/>
        </p:nvSpPr>
        <p:spPr>
          <a:xfrm>
            <a:off x="776605" y="765188"/>
            <a:ext cx="7213339" cy="5720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250"/>
              </a:lnSpc>
            </a:pPr>
            <a:r>
              <a:rPr lang="en-US" altLang="zh-CN" sz="3600" spc="209" dirty="0">
                <a:solidFill>
                  <a:srgbClr val="000000"/>
                </a:solidFill>
                <a:latin typeface="Times New Roman"/>
                <a:ea typeface="Times New Roman"/>
              </a:rPr>
              <a:t>Feature</a:t>
            </a:r>
            <a:r>
              <a:rPr lang="en-US" altLang="zh-CN" sz="3600" spc="17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600" spc="225" dirty="0">
                <a:solidFill>
                  <a:srgbClr val="000000"/>
                </a:solidFill>
                <a:latin typeface="Times New Roman"/>
                <a:ea typeface="Times New Roman"/>
              </a:rPr>
              <a:t>based</a:t>
            </a:r>
            <a:r>
              <a:rPr lang="en-US" altLang="zh-CN" sz="3600"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234" dirty="0">
                <a:solidFill>
                  <a:srgbClr val="000000"/>
                </a:solidFill>
                <a:latin typeface="Times New Roman"/>
                <a:ea typeface="Times New Roman"/>
              </a:rPr>
              <a:t>Grouping</a:t>
            </a:r>
            <a:r>
              <a:rPr lang="en-US" altLang="zh-CN" sz="3600"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250" dirty="0">
                <a:solidFill>
                  <a:srgbClr val="000000"/>
                </a:solidFill>
                <a:latin typeface="Times New Roman"/>
                <a:ea typeface="Times New Roman"/>
              </a:rPr>
              <a:t>Example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50"/>
              </a:lnSpc>
            </a:pPr>
            <a:endParaRPr lang="en-US" dirty="0" smtClean="0"/>
          </a:p>
          <a:p>
            <a:pPr hangingPunct="0" marL="2137409" indent="762635">
              <a:lnSpc>
                <a:spcPct val="138750"/>
              </a:lnSpc>
            </a:pPr>
            <a:r>
              <a:rPr lang="en-US" altLang="zh-CN" sz="1800" spc="-30" i="1" dirty="0">
                <a:solidFill>
                  <a:srgbClr val="000000"/>
                </a:solidFill>
                <a:latin typeface="Arial"/>
                <a:ea typeface="Arial"/>
              </a:rPr>
              <a:t>P</a:t>
            </a:r>
            <a:r>
              <a:rPr lang="en-US" altLang="zh-CN" sz="1200" spc="-20" i="1" dirty="0">
                <a:solidFill>
                  <a:srgbClr val="000000"/>
                </a:solidFill>
                <a:latin typeface="Arial"/>
                <a:ea typeface="Arial"/>
              </a:rPr>
              <a:t>3</a:t>
            </a:r>
            <a:r>
              <a:rPr lang="en-US" altLang="zh-CN" sz="12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br/>
            <a:r>
              <a:rPr lang="en-US" altLang="zh-CN" sz="1800" spc="-5" i="1" dirty="0">
                <a:solidFill>
                  <a:srgbClr val="000000"/>
                </a:solidFill>
                <a:latin typeface="Arial"/>
                <a:ea typeface="Arial"/>
              </a:rPr>
              <a:t>P</a:t>
            </a:r>
            <a:r>
              <a:rPr lang="en-US" altLang="zh-CN" sz="1200" spc="-10" i="1" dirty="0">
                <a:solidFill>
                  <a:srgbClr val="000000"/>
                </a:solidFill>
                <a:latin typeface="Arial"/>
                <a:ea typeface="Arial"/>
              </a:rPr>
              <a:t>1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15"/>
              </a:lnSpc>
            </a:pPr>
            <a:endParaRPr lang="en-US" dirty="0" smtClean="0"/>
          </a:p>
          <a:p>
            <a:pPr marL="0" indent="2900045">
              <a:lnSpc>
                <a:spcPct val="108750"/>
              </a:lnSpc>
            </a:pPr>
            <a:r>
              <a:rPr lang="en-US" altLang="zh-CN" sz="1800" spc="-5" i="1" dirty="0">
                <a:solidFill>
                  <a:srgbClr val="000000"/>
                </a:solidFill>
                <a:latin typeface="Arial"/>
                <a:ea typeface="Arial"/>
              </a:rPr>
              <a:t>P</a:t>
            </a:r>
            <a:r>
              <a:rPr lang="en-US" altLang="zh-CN" sz="1200" spc="-5" i="1" dirty="0">
                <a:solidFill>
                  <a:srgbClr val="000000"/>
                </a:solidFill>
                <a:latin typeface="Arial"/>
                <a:ea typeface="Arial"/>
              </a:rPr>
              <a:t>2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75"/>
              </a:lnSpc>
            </a:pPr>
            <a:endParaRPr lang="en-US" dirty="0" smtClean="0"/>
          </a:p>
          <a:p>
            <a:pPr hangingPunct="0" marL="495934" indent="-343217">
              <a:lnSpc>
                <a:spcPct val="106250"/>
              </a:lnSpc>
            </a:pPr>
            <a:r>
              <a:rPr lang="en-US" altLang="zh-CN" sz="1950" spc="180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950" spc="24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135" dirty="0">
                <a:solidFill>
                  <a:srgbClr val="000000"/>
                </a:solidFill>
                <a:latin typeface="Times New Roman"/>
                <a:ea typeface="Times New Roman"/>
              </a:rPr>
              <a:t>People</a:t>
            </a:r>
            <a:r>
              <a:rPr lang="en-US" altLang="zh-CN" sz="24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70" dirty="0">
                <a:solidFill>
                  <a:srgbClr val="000000"/>
                </a:solidFill>
                <a:latin typeface="Times New Roman"/>
                <a:ea typeface="Times New Roman"/>
              </a:rPr>
              <a:t>come</a:t>
            </a:r>
            <a:r>
              <a:rPr lang="en-US" altLang="zh-CN" sz="24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20" dirty="0">
                <a:solidFill>
                  <a:srgbClr val="000000"/>
                </a:solidFill>
                <a:latin typeface="Times New Roman"/>
                <a:ea typeface="Times New Roman"/>
              </a:rPr>
              <a:t>in</a:t>
            </a:r>
            <a:r>
              <a:rPr lang="en-US" altLang="zh-CN" sz="24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25" dirty="0">
                <a:solidFill>
                  <a:srgbClr val="000000"/>
                </a:solidFill>
                <a:latin typeface="Times New Roman"/>
                <a:ea typeface="Times New Roman"/>
              </a:rPr>
              <a:t>contact</a:t>
            </a:r>
            <a:r>
              <a:rPr lang="en-US" altLang="zh-CN" sz="24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35" dirty="0">
                <a:solidFill>
                  <a:srgbClr val="000000"/>
                </a:solidFill>
                <a:latin typeface="Times New Roman"/>
                <a:ea typeface="Times New Roman"/>
              </a:rPr>
              <a:t>with</a:t>
            </a:r>
            <a:r>
              <a:rPr lang="en-US" altLang="zh-CN" sz="24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40" dirty="0">
                <a:solidFill>
                  <a:srgbClr val="000000"/>
                </a:solidFill>
                <a:latin typeface="Times New Roman"/>
                <a:ea typeface="Times New Roman"/>
              </a:rPr>
              <a:t>each</a:t>
            </a:r>
            <a:r>
              <a:rPr lang="en-US" altLang="zh-CN" sz="24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25" dirty="0">
                <a:solidFill>
                  <a:srgbClr val="000000"/>
                </a:solidFill>
                <a:latin typeface="Times New Roman"/>
                <a:ea typeface="Times New Roman"/>
              </a:rPr>
              <a:t>other</a:t>
            </a:r>
            <a:r>
              <a:rPr lang="en-US" altLang="zh-CN" sz="24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55" dirty="0">
                <a:solidFill>
                  <a:srgbClr val="000000"/>
                </a:solidFill>
                <a:latin typeface="Times New Roman"/>
                <a:ea typeface="Times New Roman"/>
              </a:rPr>
              <a:t>more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75" dirty="0">
                <a:solidFill>
                  <a:srgbClr val="000000"/>
                </a:solidFill>
                <a:latin typeface="Times New Roman"/>
                <a:ea typeface="Times New Roman"/>
              </a:rPr>
              <a:t>frequently</a:t>
            </a:r>
            <a:r>
              <a:rPr lang="en-US" altLang="zh-CN" sz="24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45" dirty="0">
                <a:solidFill>
                  <a:srgbClr val="000000"/>
                </a:solidFill>
                <a:latin typeface="Times New Roman"/>
                <a:ea typeface="Times New Roman"/>
              </a:rPr>
              <a:t>if</a:t>
            </a:r>
            <a:r>
              <a:rPr lang="en-US" altLang="zh-CN" sz="24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85" dirty="0">
                <a:solidFill>
                  <a:srgbClr val="000000"/>
                </a:solidFill>
                <a:latin typeface="Times New Roman"/>
                <a:ea typeface="Times New Roman"/>
              </a:rPr>
              <a:t>they</a:t>
            </a:r>
            <a:r>
              <a:rPr lang="en-US" altLang="zh-CN" sz="24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05" dirty="0">
                <a:solidFill>
                  <a:srgbClr val="000000"/>
                </a:solidFill>
                <a:latin typeface="Times New Roman"/>
                <a:ea typeface="Times New Roman"/>
              </a:rPr>
              <a:t>have</a:t>
            </a:r>
            <a:r>
              <a:rPr lang="en-US" altLang="zh-CN" sz="24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20" dirty="0">
                <a:solidFill>
                  <a:srgbClr val="000000"/>
                </a:solidFill>
                <a:latin typeface="Times New Roman"/>
                <a:ea typeface="Times New Roman"/>
              </a:rPr>
              <a:t>more</a:t>
            </a:r>
            <a:r>
              <a:rPr lang="en-US" altLang="zh-CN" sz="24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5" dirty="0">
                <a:solidFill>
                  <a:srgbClr val="000000"/>
                </a:solidFill>
                <a:latin typeface="Times New Roman"/>
                <a:ea typeface="Times New Roman"/>
              </a:rPr>
              <a:t>social</a:t>
            </a:r>
            <a:r>
              <a:rPr lang="en-US" altLang="zh-CN" sz="24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70" dirty="0">
                <a:solidFill>
                  <a:srgbClr val="000000"/>
                </a:solidFill>
                <a:latin typeface="Times New Roman"/>
                <a:ea typeface="Times New Roman"/>
              </a:rPr>
              <a:t>features</a:t>
            </a:r>
            <a:r>
              <a:rPr lang="en-US" altLang="zh-CN" sz="24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85" dirty="0">
                <a:solidFill>
                  <a:srgbClr val="000000"/>
                </a:solidFill>
                <a:latin typeface="Times New Roman"/>
                <a:ea typeface="Times New Roman"/>
              </a:rPr>
              <a:t>in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common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(P</a:t>
            </a:r>
            <a:r>
              <a:rPr lang="en-US" altLang="zh-CN" sz="1550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&gt;P</a:t>
            </a:r>
            <a:r>
              <a:rPr lang="en-US" altLang="zh-CN" sz="1550" dirty="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2400" spc="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P</a:t>
            </a:r>
            <a:r>
              <a:rPr lang="en-US" altLang="zh-CN" sz="155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&gt;P</a:t>
            </a:r>
            <a:r>
              <a:rPr lang="en-US" altLang="zh-CN" sz="1550" dirty="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05"/>
              </a:lnSpc>
            </a:pPr>
            <a:endParaRPr lang="en-US" dirty="0" smtClean="0"/>
          </a:p>
          <a:p>
            <a:pPr marL="0" indent="3451860">
              <a:lnSpc>
                <a:spcPct val="100000"/>
              </a:lnSpc>
            </a:pPr>
            <a:r>
              <a:rPr lang="en-US" altLang="zh-CN" sz="1200" spc="15" dirty="0">
                <a:solidFill>
                  <a:srgbClr val="000000"/>
                </a:solidFill>
                <a:latin typeface="Times New Roman"/>
                <a:ea typeface="Times New Roman"/>
              </a:rPr>
              <a:t>DySON</a:t>
            </a:r>
            <a:r>
              <a:rPr lang="en-US" altLang="zh-CN" sz="1200" spc="10" dirty="0">
                <a:solidFill>
                  <a:srgbClr val="000000"/>
                </a:solidFill>
                <a:latin typeface="Times New Roman"/>
                <a:ea typeface="Times New Roman"/>
              </a:rPr>
              <a:t>'14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 141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2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3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4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5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6"> 
				</p:cNvPr>
          <p:cNvSpPr/>
          <p:nvPr/>
        </p:nvSpPr>
        <p:spPr>
          <a:xfrm>
            <a:off x="773179" y="3935480"/>
            <a:ext cx="293620" cy="306320"/>
          </a:xfrm>
          <a:custGeom>
            <a:avLst/>
            <a:gdLst>
              <a:gd name="connsiteX0" fmla="*/ 300139 w 293620"/>
              <a:gd name="connsiteY0" fmla="*/ 166942 h 306320"/>
              <a:gd name="connsiteX1" fmla="*/ 158055 w 293620"/>
              <a:gd name="connsiteY1" fmla="*/ 24715 h 306320"/>
              <a:gd name="connsiteX2" fmla="*/ 15986 w 293620"/>
              <a:gd name="connsiteY2" fmla="*/ 166942 h 306320"/>
              <a:gd name="connsiteX3" fmla="*/ 158055 w 293620"/>
              <a:gd name="connsiteY3" fmla="*/ 309311 h 306320"/>
              <a:gd name="connsiteX4" fmla="*/ 300139 w 293620"/>
              <a:gd name="connsiteY4" fmla="*/ 166942 h 306320"/>
              <a:gd name="connsiteX5" fmla="*/ 300139 w 293620"/>
              <a:gd name="connsiteY5" fmla="*/ 166942 h 30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620" h="306320">
                <a:moveTo>
                  <a:pt x="300139" y="166942"/>
                </a:moveTo>
                <a:cubicBezTo>
                  <a:pt x="300139" y="88432"/>
                  <a:pt x="236529" y="24715"/>
                  <a:pt x="158055" y="24715"/>
                </a:cubicBezTo>
                <a:cubicBezTo>
                  <a:pt x="79596" y="24715"/>
                  <a:pt x="15986" y="88432"/>
                  <a:pt x="15986" y="166942"/>
                </a:cubicBezTo>
                <a:cubicBezTo>
                  <a:pt x="15986" y="245593"/>
                  <a:pt x="79596" y="309311"/>
                  <a:pt x="158055" y="309311"/>
                </a:cubicBezTo>
                <a:cubicBezTo>
                  <a:pt x="236529" y="309311"/>
                  <a:pt x="300139" y="245593"/>
                  <a:pt x="300139" y="166942"/>
                </a:cubicBezTo>
                <a:lnTo>
                  <a:pt x="300139" y="16694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7"> 
				</p:cNvPr>
          <p:cNvSpPr/>
          <p:nvPr/>
        </p:nvSpPr>
        <p:spPr>
          <a:xfrm>
            <a:off x="1357379" y="4506980"/>
            <a:ext cx="293620" cy="306320"/>
          </a:xfrm>
          <a:custGeom>
            <a:avLst/>
            <a:gdLst>
              <a:gd name="connsiteX0" fmla="*/ 298484 w 293620"/>
              <a:gd name="connsiteY0" fmla="*/ 164932 h 306320"/>
              <a:gd name="connsiteX1" fmla="*/ 156400 w 293620"/>
              <a:gd name="connsiteY1" fmla="*/ 22577 h 306320"/>
              <a:gd name="connsiteX2" fmla="*/ 14316 w 293620"/>
              <a:gd name="connsiteY2" fmla="*/ 164932 h 306320"/>
              <a:gd name="connsiteX3" fmla="*/ 156400 w 293620"/>
              <a:gd name="connsiteY3" fmla="*/ 307287 h 306320"/>
              <a:gd name="connsiteX4" fmla="*/ 298484 w 293620"/>
              <a:gd name="connsiteY4" fmla="*/ 164932 h 306320"/>
              <a:gd name="connsiteX5" fmla="*/ 298484 w 293620"/>
              <a:gd name="connsiteY5" fmla="*/ 164932 h 30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620" h="306320">
                <a:moveTo>
                  <a:pt x="298484" y="164932"/>
                </a:moveTo>
                <a:cubicBezTo>
                  <a:pt x="298484" y="86309"/>
                  <a:pt x="234873" y="22577"/>
                  <a:pt x="156400" y="22577"/>
                </a:cubicBezTo>
                <a:cubicBezTo>
                  <a:pt x="77927" y="22577"/>
                  <a:pt x="14316" y="86309"/>
                  <a:pt x="14316" y="164932"/>
                </a:cubicBezTo>
                <a:cubicBezTo>
                  <a:pt x="14316" y="243541"/>
                  <a:pt x="77927" y="307287"/>
                  <a:pt x="156400" y="307287"/>
                </a:cubicBezTo>
                <a:cubicBezTo>
                  <a:pt x="234873" y="307287"/>
                  <a:pt x="298484" y="243541"/>
                  <a:pt x="298484" y="164932"/>
                </a:cubicBezTo>
                <a:lnTo>
                  <a:pt x="298484" y="16493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8"> 
				</p:cNvPr>
          <p:cNvSpPr/>
          <p:nvPr/>
        </p:nvSpPr>
        <p:spPr>
          <a:xfrm>
            <a:off x="2627379" y="4506980"/>
            <a:ext cx="306320" cy="306320"/>
          </a:xfrm>
          <a:custGeom>
            <a:avLst/>
            <a:gdLst>
              <a:gd name="connsiteX0" fmla="*/ 307266 w 306320"/>
              <a:gd name="connsiteY0" fmla="*/ 164932 h 306320"/>
              <a:gd name="connsiteX1" fmla="*/ 165168 w 306320"/>
              <a:gd name="connsiteY1" fmla="*/ 22577 h 306320"/>
              <a:gd name="connsiteX2" fmla="*/ 23070 w 306320"/>
              <a:gd name="connsiteY2" fmla="*/ 164932 h 306320"/>
              <a:gd name="connsiteX3" fmla="*/ 165168 w 306320"/>
              <a:gd name="connsiteY3" fmla="*/ 307287 h 306320"/>
              <a:gd name="connsiteX4" fmla="*/ 307266 w 306320"/>
              <a:gd name="connsiteY4" fmla="*/ 164932 h 306320"/>
              <a:gd name="connsiteX5" fmla="*/ 307266 w 306320"/>
              <a:gd name="connsiteY5" fmla="*/ 164932 h 30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320" h="306320">
                <a:moveTo>
                  <a:pt x="307266" y="164932"/>
                </a:moveTo>
                <a:cubicBezTo>
                  <a:pt x="307266" y="86309"/>
                  <a:pt x="243670" y="22577"/>
                  <a:pt x="165168" y="22577"/>
                </a:cubicBezTo>
                <a:cubicBezTo>
                  <a:pt x="86667" y="22577"/>
                  <a:pt x="23070" y="86309"/>
                  <a:pt x="23070" y="164932"/>
                </a:cubicBezTo>
                <a:cubicBezTo>
                  <a:pt x="23070" y="243541"/>
                  <a:pt x="86667" y="307287"/>
                  <a:pt x="165168" y="307287"/>
                </a:cubicBezTo>
                <a:cubicBezTo>
                  <a:pt x="243670" y="307287"/>
                  <a:pt x="307266" y="243541"/>
                  <a:pt x="307266" y="164932"/>
                </a:cubicBezTo>
                <a:lnTo>
                  <a:pt x="307266" y="16493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9"> 
				</p:cNvPr>
          <p:cNvSpPr/>
          <p:nvPr/>
        </p:nvSpPr>
        <p:spPr>
          <a:xfrm>
            <a:off x="2627379" y="3224279"/>
            <a:ext cx="306320" cy="306320"/>
          </a:xfrm>
          <a:custGeom>
            <a:avLst/>
            <a:gdLst>
              <a:gd name="connsiteX0" fmla="*/ 307266 w 306320"/>
              <a:gd name="connsiteY0" fmla="*/ 166439 h 306320"/>
              <a:gd name="connsiteX1" fmla="*/ 165168 w 306320"/>
              <a:gd name="connsiteY1" fmla="*/ 24070 h 306320"/>
              <a:gd name="connsiteX2" fmla="*/ 23070 w 306320"/>
              <a:gd name="connsiteY2" fmla="*/ 166439 h 306320"/>
              <a:gd name="connsiteX3" fmla="*/ 165168 w 306320"/>
              <a:gd name="connsiteY3" fmla="*/ 308808 h 306320"/>
              <a:gd name="connsiteX4" fmla="*/ 307266 w 306320"/>
              <a:gd name="connsiteY4" fmla="*/ 166439 h 306320"/>
              <a:gd name="connsiteX5" fmla="*/ 307266 w 306320"/>
              <a:gd name="connsiteY5" fmla="*/ 166439 h 30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320" h="306320">
                <a:moveTo>
                  <a:pt x="307266" y="166439"/>
                </a:moveTo>
                <a:cubicBezTo>
                  <a:pt x="307266" y="87788"/>
                  <a:pt x="243670" y="24070"/>
                  <a:pt x="165168" y="24070"/>
                </a:cubicBezTo>
                <a:cubicBezTo>
                  <a:pt x="86667" y="24070"/>
                  <a:pt x="23070" y="87788"/>
                  <a:pt x="23070" y="166439"/>
                </a:cubicBezTo>
                <a:cubicBezTo>
                  <a:pt x="23070" y="245091"/>
                  <a:pt x="86667" y="308808"/>
                  <a:pt x="165168" y="308808"/>
                </a:cubicBezTo>
                <a:cubicBezTo>
                  <a:pt x="243670" y="308808"/>
                  <a:pt x="307266" y="245091"/>
                  <a:pt x="307266" y="166439"/>
                </a:cubicBezTo>
                <a:lnTo>
                  <a:pt x="307266" y="16643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50"> 
				</p:cNvPr>
          <p:cNvSpPr/>
          <p:nvPr/>
        </p:nvSpPr>
        <p:spPr>
          <a:xfrm>
            <a:off x="1357379" y="3224279"/>
            <a:ext cx="293620" cy="306320"/>
          </a:xfrm>
          <a:custGeom>
            <a:avLst/>
            <a:gdLst>
              <a:gd name="connsiteX0" fmla="*/ 298484 w 293620"/>
              <a:gd name="connsiteY0" fmla="*/ 166439 h 306320"/>
              <a:gd name="connsiteX1" fmla="*/ 156400 w 293620"/>
              <a:gd name="connsiteY1" fmla="*/ 24070 h 306320"/>
              <a:gd name="connsiteX2" fmla="*/ 14316 w 293620"/>
              <a:gd name="connsiteY2" fmla="*/ 166439 h 306320"/>
              <a:gd name="connsiteX3" fmla="*/ 156400 w 293620"/>
              <a:gd name="connsiteY3" fmla="*/ 308808 h 306320"/>
              <a:gd name="connsiteX4" fmla="*/ 298484 w 293620"/>
              <a:gd name="connsiteY4" fmla="*/ 166439 h 306320"/>
              <a:gd name="connsiteX5" fmla="*/ 298484 w 293620"/>
              <a:gd name="connsiteY5" fmla="*/ 166439 h 30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620" h="306320">
                <a:moveTo>
                  <a:pt x="298484" y="166439"/>
                </a:moveTo>
                <a:cubicBezTo>
                  <a:pt x="298484" y="87788"/>
                  <a:pt x="234873" y="24070"/>
                  <a:pt x="156400" y="24070"/>
                </a:cubicBezTo>
                <a:cubicBezTo>
                  <a:pt x="77927" y="24070"/>
                  <a:pt x="14316" y="87788"/>
                  <a:pt x="14316" y="166439"/>
                </a:cubicBezTo>
                <a:cubicBezTo>
                  <a:pt x="14316" y="245091"/>
                  <a:pt x="77927" y="308808"/>
                  <a:pt x="156400" y="308808"/>
                </a:cubicBezTo>
                <a:cubicBezTo>
                  <a:pt x="234873" y="308808"/>
                  <a:pt x="298484" y="245091"/>
                  <a:pt x="298484" y="166439"/>
                </a:cubicBezTo>
                <a:lnTo>
                  <a:pt x="298484" y="16643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1"> 
				</p:cNvPr>
          <p:cNvSpPr/>
          <p:nvPr/>
        </p:nvSpPr>
        <p:spPr>
          <a:xfrm>
            <a:off x="2043179" y="5218180"/>
            <a:ext cx="306320" cy="306320"/>
          </a:xfrm>
          <a:custGeom>
            <a:avLst/>
            <a:gdLst>
              <a:gd name="connsiteX0" fmla="*/ 308879 w 306320"/>
              <a:gd name="connsiteY0" fmla="*/ 165492 h 306320"/>
              <a:gd name="connsiteX1" fmla="*/ 166781 w 306320"/>
              <a:gd name="connsiteY1" fmla="*/ 23137 h 306320"/>
              <a:gd name="connsiteX2" fmla="*/ 24683 w 306320"/>
              <a:gd name="connsiteY2" fmla="*/ 165492 h 306320"/>
              <a:gd name="connsiteX3" fmla="*/ 166781 w 306320"/>
              <a:gd name="connsiteY3" fmla="*/ 307847 h 306320"/>
              <a:gd name="connsiteX4" fmla="*/ 308879 w 306320"/>
              <a:gd name="connsiteY4" fmla="*/ 165492 h 306320"/>
              <a:gd name="connsiteX5" fmla="*/ 308879 w 306320"/>
              <a:gd name="connsiteY5" fmla="*/ 165492 h 30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320" h="306320">
                <a:moveTo>
                  <a:pt x="308879" y="165492"/>
                </a:moveTo>
                <a:cubicBezTo>
                  <a:pt x="308879" y="86883"/>
                  <a:pt x="245282" y="23137"/>
                  <a:pt x="166781" y="23137"/>
                </a:cubicBezTo>
                <a:cubicBezTo>
                  <a:pt x="88279" y="23137"/>
                  <a:pt x="24683" y="86883"/>
                  <a:pt x="24683" y="165492"/>
                </a:cubicBezTo>
                <a:cubicBezTo>
                  <a:pt x="24683" y="244115"/>
                  <a:pt x="88279" y="307847"/>
                  <a:pt x="166781" y="307847"/>
                </a:cubicBezTo>
                <a:cubicBezTo>
                  <a:pt x="245282" y="307847"/>
                  <a:pt x="308879" y="244115"/>
                  <a:pt x="308879" y="165492"/>
                </a:cubicBezTo>
                <a:lnTo>
                  <a:pt x="308879" y="165492"/>
                </a:lnTo>
                <a:close/>
              </a:path>
            </a:pathLst>
          </a:custGeom>
          <a:solidFill>
            <a:srgbClr val="94949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2"> 
				</p:cNvPr>
          <p:cNvSpPr/>
          <p:nvPr/>
        </p:nvSpPr>
        <p:spPr>
          <a:xfrm>
            <a:off x="2043179" y="5218180"/>
            <a:ext cx="306320" cy="306320"/>
          </a:xfrm>
          <a:custGeom>
            <a:avLst/>
            <a:gdLst>
              <a:gd name="connsiteX0" fmla="*/ 308879 w 306320"/>
              <a:gd name="connsiteY0" fmla="*/ 165492 h 306320"/>
              <a:gd name="connsiteX1" fmla="*/ 166781 w 306320"/>
              <a:gd name="connsiteY1" fmla="*/ 23137 h 306320"/>
              <a:gd name="connsiteX2" fmla="*/ 24683 w 306320"/>
              <a:gd name="connsiteY2" fmla="*/ 165492 h 306320"/>
              <a:gd name="connsiteX3" fmla="*/ 166781 w 306320"/>
              <a:gd name="connsiteY3" fmla="*/ 307847 h 306320"/>
              <a:gd name="connsiteX4" fmla="*/ 308879 w 306320"/>
              <a:gd name="connsiteY4" fmla="*/ 165492 h 306320"/>
              <a:gd name="connsiteX5" fmla="*/ 308879 w 306320"/>
              <a:gd name="connsiteY5" fmla="*/ 165492 h 30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320" h="306320">
                <a:moveTo>
                  <a:pt x="308879" y="165492"/>
                </a:moveTo>
                <a:cubicBezTo>
                  <a:pt x="308879" y="86883"/>
                  <a:pt x="245282" y="23137"/>
                  <a:pt x="166781" y="23137"/>
                </a:cubicBezTo>
                <a:cubicBezTo>
                  <a:pt x="88279" y="23137"/>
                  <a:pt x="24683" y="86883"/>
                  <a:pt x="24683" y="165492"/>
                </a:cubicBezTo>
                <a:cubicBezTo>
                  <a:pt x="24683" y="244115"/>
                  <a:pt x="88279" y="307847"/>
                  <a:pt x="166781" y="307847"/>
                </a:cubicBezTo>
                <a:cubicBezTo>
                  <a:pt x="245282" y="307847"/>
                  <a:pt x="308879" y="244115"/>
                  <a:pt x="308879" y="165492"/>
                </a:cubicBezTo>
                <a:lnTo>
                  <a:pt x="308879" y="16549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3"> 
				</p:cNvPr>
          <p:cNvSpPr/>
          <p:nvPr/>
        </p:nvSpPr>
        <p:spPr>
          <a:xfrm>
            <a:off x="2043179" y="3935480"/>
            <a:ext cx="306320" cy="306320"/>
          </a:xfrm>
          <a:custGeom>
            <a:avLst/>
            <a:gdLst>
              <a:gd name="connsiteX0" fmla="*/ 308879 w 306320"/>
              <a:gd name="connsiteY0" fmla="*/ 166942 h 306320"/>
              <a:gd name="connsiteX1" fmla="*/ 166781 w 306320"/>
              <a:gd name="connsiteY1" fmla="*/ 24715 h 306320"/>
              <a:gd name="connsiteX2" fmla="*/ 24683 w 306320"/>
              <a:gd name="connsiteY2" fmla="*/ 166942 h 306320"/>
              <a:gd name="connsiteX3" fmla="*/ 166781 w 306320"/>
              <a:gd name="connsiteY3" fmla="*/ 309311 h 306320"/>
              <a:gd name="connsiteX4" fmla="*/ 308879 w 306320"/>
              <a:gd name="connsiteY4" fmla="*/ 166942 h 306320"/>
              <a:gd name="connsiteX5" fmla="*/ 308879 w 306320"/>
              <a:gd name="connsiteY5" fmla="*/ 166942 h 30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320" h="306320">
                <a:moveTo>
                  <a:pt x="308879" y="166942"/>
                </a:moveTo>
                <a:cubicBezTo>
                  <a:pt x="308879" y="88432"/>
                  <a:pt x="245282" y="24715"/>
                  <a:pt x="166781" y="24715"/>
                </a:cubicBezTo>
                <a:cubicBezTo>
                  <a:pt x="88279" y="24715"/>
                  <a:pt x="24683" y="88432"/>
                  <a:pt x="24683" y="166942"/>
                </a:cubicBezTo>
                <a:cubicBezTo>
                  <a:pt x="24683" y="245593"/>
                  <a:pt x="88279" y="309311"/>
                  <a:pt x="166781" y="309311"/>
                </a:cubicBezTo>
                <a:cubicBezTo>
                  <a:pt x="245282" y="309311"/>
                  <a:pt x="308879" y="245593"/>
                  <a:pt x="308879" y="166942"/>
                </a:cubicBezTo>
                <a:lnTo>
                  <a:pt x="308879" y="166942"/>
                </a:lnTo>
                <a:close/>
              </a:path>
            </a:pathLst>
          </a:custGeom>
          <a:solidFill>
            <a:srgbClr val="0000ea">
              <a:alpha val="0"/>
            </a:srgbClr>
          </a:solidFill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4"> 
				</p:cNvPr>
          <p:cNvSpPr/>
          <p:nvPr/>
        </p:nvSpPr>
        <p:spPr>
          <a:xfrm>
            <a:off x="773179" y="5218180"/>
            <a:ext cx="293620" cy="306320"/>
          </a:xfrm>
          <a:custGeom>
            <a:avLst/>
            <a:gdLst>
              <a:gd name="connsiteX0" fmla="*/ 300139 w 293620"/>
              <a:gd name="connsiteY0" fmla="*/ 165492 h 306320"/>
              <a:gd name="connsiteX1" fmla="*/ 158055 w 293620"/>
              <a:gd name="connsiteY1" fmla="*/ 23137 h 306320"/>
              <a:gd name="connsiteX2" fmla="*/ 15986 w 293620"/>
              <a:gd name="connsiteY2" fmla="*/ 165492 h 306320"/>
              <a:gd name="connsiteX3" fmla="*/ 158055 w 293620"/>
              <a:gd name="connsiteY3" fmla="*/ 307847 h 306320"/>
              <a:gd name="connsiteX4" fmla="*/ 300139 w 293620"/>
              <a:gd name="connsiteY4" fmla="*/ 165492 h 306320"/>
              <a:gd name="connsiteX5" fmla="*/ 300139 w 293620"/>
              <a:gd name="connsiteY5" fmla="*/ 165492 h 30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620" h="306320">
                <a:moveTo>
                  <a:pt x="300139" y="165492"/>
                </a:moveTo>
                <a:cubicBezTo>
                  <a:pt x="300139" y="86883"/>
                  <a:pt x="236529" y="23137"/>
                  <a:pt x="158055" y="23137"/>
                </a:cubicBezTo>
                <a:cubicBezTo>
                  <a:pt x="79596" y="23137"/>
                  <a:pt x="15986" y="86883"/>
                  <a:pt x="15986" y="165492"/>
                </a:cubicBezTo>
                <a:cubicBezTo>
                  <a:pt x="15986" y="244115"/>
                  <a:pt x="79596" y="307847"/>
                  <a:pt x="158055" y="307847"/>
                </a:cubicBezTo>
                <a:cubicBezTo>
                  <a:pt x="236529" y="307847"/>
                  <a:pt x="300139" y="244115"/>
                  <a:pt x="300139" y="165492"/>
                </a:cubicBezTo>
                <a:lnTo>
                  <a:pt x="300139" y="165492"/>
                </a:lnTo>
                <a:close/>
              </a:path>
            </a:pathLst>
          </a:custGeom>
          <a:solidFill>
            <a:srgbClr val="94949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5"> 
				</p:cNvPr>
          <p:cNvSpPr/>
          <p:nvPr/>
        </p:nvSpPr>
        <p:spPr>
          <a:xfrm>
            <a:off x="773179" y="5218180"/>
            <a:ext cx="293620" cy="306320"/>
          </a:xfrm>
          <a:custGeom>
            <a:avLst/>
            <a:gdLst>
              <a:gd name="connsiteX0" fmla="*/ 300139 w 293620"/>
              <a:gd name="connsiteY0" fmla="*/ 165492 h 306320"/>
              <a:gd name="connsiteX1" fmla="*/ 158055 w 293620"/>
              <a:gd name="connsiteY1" fmla="*/ 23137 h 306320"/>
              <a:gd name="connsiteX2" fmla="*/ 15986 w 293620"/>
              <a:gd name="connsiteY2" fmla="*/ 165492 h 306320"/>
              <a:gd name="connsiteX3" fmla="*/ 158055 w 293620"/>
              <a:gd name="connsiteY3" fmla="*/ 307847 h 306320"/>
              <a:gd name="connsiteX4" fmla="*/ 300139 w 293620"/>
              <a:gd name="connsiteY4" fmla="*/ 165492 h 306320"/>
              <a:gd name="connsiteX5" fmla="*/ 300139 w 293620"/>
              <a:gd name="connsiteY5" fmla="*/ 165492 h 30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620" h="306320">
                <a:moveTo>
                  <a:pt x="300139" y="165492"/>
                </a:moveTo>
                <a:cubicBezTo>
                  <a:pt x="300139" y="86883"/>
                  <a:pt x="236529" y="23137"/>
                  <a:pt x="158055" y="23137"/>
                </a:cubicBezTo>
                <a:cubicBezTo>
                  <a:pt x="79596" y="23137"/>
                  <a:pt x="15986" y="86883"/>
                  <a:pt x="15986" y="165492"/>
                </a:cubicBezTo>
                <a:cubicBezTo>
                  <a:pt x="15986" y="244115"/>
                  <a:pt x="79596" y="307847"/>
                  <a:pt x="158055" y="307847"/>
                </a:cubicBezTo>
                <a:cubicBezTo>
                  <a:pt x="236529" y="307847"/>
                  <a:pt x="300139" y="244115"/>
                  <a:pt x="300139" y="165492"/>
                </a:cubicBezTo>
                <a:lnTo>
                  <a:pt x="300139" y="165492"/>
                </a:lnTo>
                <a:close/>
              </a:path>
            </a:pathLst>
          </a:custGeom>
          <a:solidFill>
            <a:srgbClr val="0000ea">
              <a:alpha val="0"/>
            </a:srgbClr>
          </a:solidFill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6"> 
				</p:cNvPr>
          <p:cNvSpPr/>
          <p:nvPr/>
        </p:nvSpPr>
        <p:spPr>
          <a:xfrm>
            <a:off x="1052579" y="5370580"/>
            <a:ext cx="1004820" cy="14220"/>
          </a:xfrm>
          <a:custGeom>
            <a:avLst/>
            <a:gdLst>
              <a:gd name="connsiteX0" fmla="*/ 20455 w 1004820"/>
              <a:gd name="connsiteY0" fmla="*/ 22464 h 14220"/>
              <a:gd name="connsiteX1" fmla="*/ 1010598 w 1004820"/>
              <a:gd name="connsiteY1" fmla="*/ 22464 h 1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4820" h="14220">
                <a:moveTo>
                  <a:pt x="20455" y="22464"/>
                </a:moveTo>
                <a:lnTo>
                  <a:pt x="1010598" y="22464"/>
                </a:lnTo>
              </a:path>
            </a:pathLst>
          </a:custGeom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7"> 
				</p:cNvPr>
          <p:cNvSpPr/>
          <p:nvPr/>
        </p:nvSpPr>
        <p:spPr>
          <a:xfrm>
            <a:off x="887479" y="4214880"/>
            <a:ext cx="14220" cy="1017520"/>
          </a:xfrm>
          <a:custGeom>
            <a:avLst/>
            <a:gdLst>
              <a:gd name="connsiteX0" fmla="*/ 25855 w 14220"/>
              <a:gd name="connsiteY0" fmla="*/ 26071 h 1017520"/>
              <a:gd name="connsiteX1" fmla="*/ 25855 w 14220"/>
              <a:gd name="connsiteY1" fmla="*/ 1028827 h 1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20" h="1017520">
                <a:moveTo>
                  <a:pt x="25855" y="26071"/>
                </a:moveTo>
                <a:lnTo>
                  <a:pt x="25855" y="1028827"/>
                </a:lnTo>
              </a:path>
            </a:pathLst>
          </a:custGeom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8"> 
				</p:cNvPr>
          <p:cNvSpPr/>
          <p:nvPr/>
        </p:nvSpPr>
        <p:spPr>
          <a:xfrm>
            <a:off x="2208279" y="4214880"/>
            <a:ext cx="14220" cy="1017520"/>
          </a:xfrm>
          <a:custGeom>
            <a:avLst/>
            <a:gdLst>
              <a:gd name="connsiteX0" fmla="*/ 14599 w 14220"/>
              <a:gd name="connsiteY0" fmla="*/ 1028827 h 1017520"/>
              <a:gd name="connsiteX1" fmla="*/ 14599 w 14220"/>
              <a:gd name="connsiteY1" fmla="*/ 26071 h 1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20" h="1017520">
                <a:moveTo>
                  <a:pt x="14599" y="1028827"/>
                </a:moveTo>
                <a:lnTo>
                  <a:pt x="14599" y="26071"/>
                </a:lnTo>
              </a:path>
            </a:pathLst>
          </a:custGeom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9"> 
				</p:cNvPr>
          <p:cNvSpPr/>
          <p:nvPr/>
        </p:nvSpPr>
        <p:spPr>
          <a:xfrm>
            <a:off x="1052579" y="4087880"/>
            <a:ext cx="1004820" cy="14220"/>
          </a:xfrm>
          <a:custGeom>
            <a:avLst/>
            <a:gdLst>
              <a:gd name="connsiteX0" fmla="*/ 20455 w 1004820"/>
              <a:gd name="connsiteY0" fmla="*/ 25067 h 14220"/>
              <a:gd name="connsiteX1" fmla="*/ 1010598 w 1004820"/>
              <a:gd name="connsiteY1" fmla="*/ 25067 h 1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4820" h="14220">
                <a:moveTo>
                  <a:pt x="20455" y="25067"/>
                </a:moveTo>
                <a:lnTo>
                  <a:pt x="1010598" y="25067"/>
                </a:lnTo>
              </a:path>
            </a:pathLst>
          </a:custGeom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reeform 160"> 
				</p:cNvPr>
          <p:cNvSpPr/>
          <p:nvPr/>
        </p:nvSpPr>
        <p:spPr>
          <a:xfrm>
            <a:off x="1636779" y="3363980"/>
            <a:ext cx="1004820" cy="14220"/>
          </a:xfrm>
          <a:custGeom>
            <a:avLst/>
            <a:gdLst>
              <a:gd name="connsiteX0" fmla="*/ 21824 w 1004820"/>
              <a:gd name="connsiteY0" fmla="*/ 23610 h 14220"/>
              <a:gd name="connsiteX1" fmla="*/ 1011967 w 1004820"/>
              <a:gd name="connsiteY1" fmla="*/ 23610 h 1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4820" h="14220">
                <a:moveTo>
                  <a:pt x="21824" y="23610"/>
                </a:moveTo>
                <a:lnTo>
                  <a:pt x="1011967" y="23610"/>
                </a:lnTo>
              </a:path>
            </a:pathLst>
          </a:custGeom>
          <a:ln w="10230">
            <a:solidFill>
              <a:srgbClr val="000000">
                <a:alpha val="100000"/>
              </a:srgb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1"> 
				</p:cNvPr>
          <p:cNvSpPr/>
          <p:nvPr/>
        </p:nvSpPr>
        <p:spPr>
          <a:xfrm>
            <a:off x="2779779" y="3516380"/>
            <a:ext cx="14220" cy="1004820"/>
          </a:xfrm>
          <a:custGeom>
            <a:avLst/>
            <a:gdLst>
              <a:gd name="connsiteX0" fmla="*/ 18021 w 14220"/>
              <a:gd name="connsiteY0" fmla="*/ 20548 h 1004820"/>
              <a:gd name="connsiteX1" fmla="*/ 18021 w 14220"/>
              <a:gd name="connsiteY1" fmla="*/ 1012637 h 100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20" h="1004820">
                <a:moveTo>
                  <a:pt x="18021" y="20548"/>
                </a:moveTo>
                <a:lnTo>
                  <a:pt x="18021" y="1012637"/>
                </a:lnTo>
              </a:path>
            </a:pathLst>
          </a:custGeom>
          <a:ln w="10230">
            <a:solidFill>
              <a:srgbClr val="000000">
                <a:alpha val="100000"/>
              </a:srgb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162"> 
				</p:cNvPr>
          <p:cNvSpPr/>
          <p:nvPr/>
        </p:nvSpPr>
        <p:spPr>
          <a:xfrm>
            <a:off x="1636779" y="4672080"/>
            <a:ext cx="1004820" cy="14220"/>
          </a:xfrm>
          <a:custGeom>
            <a:avLst/>
            <a:gdLst>
              <a:gd name="connsiteX0" fmla="*/ 21824 w 1004820"/>
              <a:gd name="connsiteY0" fmla="*/ 16942 h 14220"/>
              <a:gd name="connsiteX1" fmla="*/ 1011967 w 1004820"/>
              <a:gd name="connsiteY1" fmla="*/ 16942 h 1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4820" h="14220">
                <a:moveTo>
                  <a:pt x="21824" y="16942"/>
                </a:moveTo>
                <a:lnTo>
                  <a:pt x="1011967" y="16942"/>
                </a:lnTo>
              </a:path>
            </a:pathLst>
          </a:custGeom>
          <a:ln w="10230">
            <a:solidFill>
              <a:srgbClr val="000000">
                <a:alpha val="100000"/>
              </a:srgb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3"> 
				</p:cNvPr>
          <p:cNvSpPr/>
          <p:nvPr/>
        </p:nvSpPr>
        <p:spPr>
          <a:xfrm>
            <a:off x="963679" y="3452880"/>
            <a:ext cx="420620" cy="509520"/>
          </a:xfrm>
          <a:custGeom>
            <a:avLst/>
            <a:gdLst>
              <a:gd name="connsiteX0" fmla="*/ 24182 w 420620"/>
              <a:gd name="connsiteY0" fmla="*/ 521395 h 509520"/>
              <a:gd name="connsiteX1" fmla="*/ 428756 w 420620"/>
              <a:gd name="connsiteY1" fmla="*/ 20046 h 50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0620" h="509520">
                <a:moveTo>
                  <a:pt x="24182" y="521395"/>
                </a:moveTo>
                <a:lnTo>
                  <a:pt x="428756" y="20046"/>
                </a:lnTo>
              </a:path>
            </a:pathLst>
          </a:custGeom>
          <a:ln w="10230">
            <a:solidFill>
              <a:srgbClr val="000000">
                <a:alpha val="100000"/>
              </a:srgb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reeform 164"> 
				</p:cNvPr>
          <p:cNvSpPr/>
          <p:nvPr/>
        </p:nvSpPr>
        <p:spPr>
          <a:xfrm>
            <a:off x="2297179" y="3490980"/>
            <a:ext cx="420620" cy="509520"/>
          </a:xfrm>
          <a:custGeom>
            <a:avLst/>
            <a:gdLst>
              <a:gd name="connsiteX0" fmla="*/ 21519 w 420620"/>
              <a:gd name="connsiteY0" fmla="*/ 515297 h 509520"/>
              <a:gd name="connsiteX1" fmla="*/ 426094 w 420620"/>
              <a:gd name="connsiteY1" fmla="*/ 24614 h 50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0620" h="509520">
                <a:moveTo>
                  <a:pt x="21519" y="515297"/>
                </a:moveTo>
                <a:lnTo>
                  <a:pt x="426094" y="24614"/>
                </a:lnTo>
              </a:path>
            </a:pathLst>
          </a:custGeom>
          <a:ln w="10230">
            <a:solidFill>
              <a:srgbClr val="000000">
                <a:alpha val="100000"/>
              </a:srgb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5"> 
				</p:cNvPr>
          <p:cNvSpPr/>
          <p:nvPr/>
        </p:nvSpPr>
        <p:spPr>
          <a:xfrm>
            <a:off x="1509779" y="3516380"/>
            <a:ext cx="14220" cy="1004820"/>
          </a:xfrm>
          <a:custGeom>
            <a:avLst/>
            <a:gdLst>
              <a:gd name="connsiteX0" fmla="*/ 21063 w 14220"/>
              <a:gd name="connsiteY0" fmla="*/ 20548 h 1004820"/>
              <a:gd name="connsiteX1" fmla="*/ 21063 w 14220"/>
              <a:gd name="connsiteY1" fmla="*/ 1012637 h 100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20" h="1004820">
                <a:moveTo>
                  <a:pt x="21063" y="20548"/>
                </a:moveTo>
                <a:lnTo>
                  <a:pt x="21063" y="1012637"/>
                </a:lnTo>
              </a:path>
            </a:pathLst>
          </a:custGeom>
          <a:ln w="10230">
            <a:solidFill>
              <a:srgbClr val="000000">
                <a:alpha val="100000"/>
              </a:srgb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66"> 
				</p:cNvPr>
          <p:cNvSpPr/>
          <p:nvPr/>
        </p:nvSpPr>
        <p:spPr>
          <a:xfrm>
            <a:off x="963679" y="4735580"/>
            <a:ext cx="420620" cy="509520"/>
          </a:xfrm>
          <a:custGeom>
            <a:avLst/>
            <a:gdLst>
              <a:gd name="connsiteX0" fmla="*/ 428756 w 420620"/>
              <a:gd name="connsiteY0" fmla="*/ 17444 h 509520"/>
              <a:gd name="connsiteX1" fmla="*/ 24182 w 420620"/>
              <a:gd name="connsiteY1" fmla="*/ 518793 h 50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0620" h="509520">
                <a:moveTo>
                  <a:pt x="428756" y="17444"/>
                </a:moveTo>
                <a:lnTo>
                  <a:pt x="24182" y="518793"/>
                </a:lnTo>
              </a:path>
            </a:pathLst>
          </a:custGeom>
          <a:ln w="10230">
            <a:solidFill>
              <a:srgbClr val="000000">
                <a:alpha val="100000"/>
              </a:srgb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 167"> 
				</p:cNvPr>
          <p:cNvSpPr/>
          <p:nvPr/>
        </p:nvSpPr>
        <p:spPr>
          <a:xfrm>
            <a:off x="2297179" y="4773680"/>
            <a:ext cx="407920" cy="509520"/>
          </a:xfrm>
          <a:custGeom>
            <a:avLst/>
            <a:gdLst>
              <a:gd name="connsiteX0" fmla="*/ 21519 w 407920"/>
              <a:gd name="connsiteY0" fmla="*/ 512694 h 509520"/>
              <a:gd name="connsiteX1" fmla="*/ 415447 w 407920"/>
              <a:gd name="connsiteY1" fmla="*/ 22012 h 50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7920" h="509520">
                <a:moveTo>
                  <a:pt x="21519" y="512694"/>
                </a:moveTo>
                <a:lnTo>
                  <a:pt x="415447" y="22012"/>
                </a:lnTo>
              </a:path>
            </a:pathLst>
          </a:custGeom>
          <a:ln w="10230">
            <a:solidFill>
              <a:srgbClr val="000000">
                <a:alpha val="100000"/>
              </a:srgb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 168"> 
				</p:cNvPr>
          <p:cNvSpPr/>
          <p:nvPr/>
        </p:nvSpPr>
        <p:spPr>
          <a:xfrm>
            <a:off x="3402080" y="3935480"/>
            <a:ext cx="293620" cy="306320"/>
          </a:xfrm>
          <a:custGeom>
            <a:avLst/>
            <a:gdLst>
              <a:gd name="connsiteX0" fmla="*/ 300548 w 293620"/>
              <a:gd name="connsiteY0" fmla="*/ 166942 h 306320"/>
              <a:gd name="connsiteX1" fmla="*/ 158450 w 293620"/>
              <a:gd name="connsiteY1" fmla="*/ 24715 h 306320"/>
              <a:gd name="connsiteX2" fmla="*/ 16352 w 293620"/>
              <a:gd name="connsiteY2" fmla="*/ 166942 h 306320"/>
              <a:gd name="connsiteX3" fmla="*/ 158450 w 293620"/>
              <a:gd name="connsiteY3" fmla="*/ 309311 h 306320"/>
              <a:gd name="connsiteX4" fmla="*/ 300548 w 293620"/>
              <a:gd name="connsiteY4" fmla="*/ 166942 h 306320"/>
              <a:gd name="connsiteX5" fmla="*/ 300548 w 293620"/>
              <a:gd name="connsiteY5" fmla="*/ 166942 h 30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620" h="306320">
                <a:moveTo>
                  <a:pt x="300548" y="166942"/>
                </a:moveTo>
                <a:cubicBezTo>
                  <a:pt x="300548" y="88432"/>
                  <a:pt x="236952" y="24715"/>
                  <a:pt x="158450" y="24715"/>
                </a:cubicBezTo>
                <a:cubicBezTo>
                  <a:pt x="79948" y="24715"/>
                  <a:pt x="16352" y="88432"/>
                  <a:pt x="16352" y="166942"/>
                </a:cubicBezTo>
                <a:cubicBezTo>
                  <a:pt x="16352" y="245593"/>
                  <a:pt x="79948" y="309311"/>
                  <a:pt x="158450" y="309311"/>
                </a:cubicBezTo>
                <a:cubicBezTo>
                  <a:pt x="236952" y="309311"/>
                  <a:pt x="300548" y="245593"/>
                  <a:pt x="300548" y="166942"/>
                </a:cubicBezTo>
                <a:lnTo>
                  <a:pt x="300548" y="16694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9"> 
				</p:cNvPr>
          <p:cNvSpPr/>
          <p:nvPr/>
        </p:nvSpPr>
        <p:spPr>
          <a:xfrm>
            <a:off x="3986280" y="4506980"/>
            <a:ext cx="293620" cy="306320"/>
          </a:xfrm>
          <a:custGeom>
            <a:avLst/>
            <a:gdLst>
              <a:gd name="connsiteX0" fmla="*/ 298936 w 293620"/>
              <a:gd name="connsiteY0" fmla="*/ 164932 h 306320"/>
              <a:gd name="connsiteX1" fmla="*/ 156837 w 293620"/>
              <a:gd name="connsiteY1" fmla="*/ 22577 h 306320"/>
              <a:gd name="connsiteX2" fmla="*/ 14740 w 293620"/>
              <a:gd name="connsiteY2" fmla="*/ 164932 h 306320"/>
              <a:gd name="connsiteX3" fmla="*/ 156837 w 293620"/>
              <a:gd name="connsiteY3" fmla="*/ 307287 h 306320"/>
              <a:gd name="connsiteX4" fmla="*/ 298936 w 293620"/>
              <a:gd name="connsiteY4" fmla="*/ 164932 h 306320"/>
              <a:gd name="connsiteX5" fmla="*/ 298936 w 293620"/>
              <a:gd name="connsiteY5" fmla="*/ 164932 h 30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620" h="306320">
                <a:moveTo>
                  <a:pt x="298936" y="164932"/>
                </a:moveTo>
                <a:cubicBezTo>
                  <a:pt x="298936" y="86309"/>
                  <a:pt x="235339" y="22577"/>
                  <a:pt x="156837" y="22577"/>
                </a:cubicBezTo>
                <a:cubicBezTo>
                  <a:pt x="78336" y="22577"/>
                  <a:pt x="14740" y="86309"/>
                  <a:pt x="14740" y="164932"/>
                </a:cubicBezTo>
                <a:cubicBezTo>
                  <a:pt x="14740" y="243541"/>
                  <a:pt x="78336" y="307287"/>
                  <a:pt x="156837" y="307287"/>
                </a:cubicBezTo>
                <a:cubicBezTo>
                  <a:pt x="235339" y="307287"/>
                  <a:pt x="298936" y="243541"/>
                  <a:pt x="298936" y="164932"/>
                </a:cubicBezTo>
                <a:lnTo>
                  <a:pt x="298936" y="16493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reeform 170"> 
				</p:cNvPr>
          <p:cNvSpPr/>
          <p:nvPr/>
        </p:nvSpPr>
        <p:spPr>
          <a:xfrm>
            <a:off x="5256280" y="4506980"/>
            <a:ext cx="306320" cy="306320"/>
          </a:xfrm>
          <a:custGeom>
            <a:avLst/>
            <a:gdLst>
              <a:gd name="connsiteX0" fmla="*/ 307675 w 306320"/>
              <a:gd name="connsiteY0" fmla="*/ 164932 h 306320"/>
              <a:gd name="connsiteX1" fmla="*/ 165577 w 306320"/>
              <a:gd name="connsiteY1" fmla="*/ 22577 h 306320"/>
              <a:gd name="connsiteX2" fmla="*/ 23479 w 306320"/>
              <a:gd name="connsiteY2" fmla="*/ 164932 h 306320"/>
              <a:gd name="connsiteX3" fmla="*/ 165577 w 306320"/>
              <a:gd name="connsiteY3" fmla="*/ 307287 h 306320"/>
              <a:gd name="connsiteX4" fmla="*/ 307675 w 306320"/>
              <a:gd name="connsiteY4" fmla="*/ 164932 h 306320"/>
              <a:gd name="connsiteX5" fmla="*/ 307675 w 306320"/>
              <a:gd name="connsiteY5" fmla="*/ 164932 h 30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320" h="306320">
                <a:moveTo>
                  <a:pt x="307675" y="164932"/>
                </a:moveTo>
                <a:cubicBezTo>
                  <a:pt x="307675" y="86309"/>
                  <a:pt x="244079" y="22577"/>
                  <a:pt x="165577" y="22577"/>
                </a:cubicBezTo>
                <a:cubicBezTo>
                  <a:pt x="87076" y="22577"/>
                  <a:pt x="23479" y="86309"/>
                  <a:pt x="23479" y="164932"/>
                </a:cubicBezTo>
                <a:cubicBezTo>
                  <a:pt x="23479" y="243541"/>
                  <a:pt x="87076" y="307287"/>
                  <a:pt x="165577" y="307287"/>
                </a:cubicBezTo>
                <a:cubicBezTo>
                  <a:pt x="244079" y="307287"/>
                  <a:pt x="307675" y="243541"/>
                  <a:pt x="307675" y="164932"/>
                </a:cubicBezTo>
                <a:lnTo>
                  <a:pt x="307675" y="16493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reeform 171"> 
				</p:cNvPr>
          <p:cNvSpPr/>
          <p:nvPr/>
        </p:nvSpPr>
        <p:spPr>
          <a:xfrm>
            <a:off x="5256280" y="3224279"/>
            <a:ext cx="306320" cy="306320"/>
          </a:xfrm>
          <a:custGeom>
            <a:avLst/>
            <a:gdLst>
              <a:gd name="connsiteX0" fmla="*/ 307675 w 306320"/>
              <a:gd name="connsiteY0" fmla="*/ 166439 h 306320"/>
              <a:gd name="connsiteX1" fmla="*/ 165577 w 306320"/>
              <a:gd name="connsiteY1" fmla="*/ 24070 h 306320"/>
              <a:gd name="connsiteX2" fmla="*/ 23479 w 306320"/>
              <a:gd name="connsiteY2" fmla="*/ 166439 h 306320"/>
              <a:gd name="connsiteX3" fmla="*/ 165577 w 306320"/>
              <a:gd name="connsiteY3" fmla="*/ 308808 h 306320"/>
              <a:gd name="connsiteX4" fmla="*/ 307675 w 306320"/>
              <a:gd name="connsiteY4" fmla="*/ 166439 h 306320"/>
              <a:gd name="connsiteX5" fmla="*/ 307675 w 306320"/>
              <a:gd name="connsiteY5" fmla="*/ 166439 h 30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320" h="306320">
                <a:moveTo>
                  <a:pt x="307675" y="166439"/>
                </a:moveTo>
                <a:cubicBezTo>
                  <a:pt x="307675" y="87788"/>
                  <a:pt x="244079" y="24070"/>
                  <a:pt x="165577" y="24070"/>
                </a:cubicBezTo>
                <a:cubicBezTo>
                  <a:pt x="87076" y="24070"/>
                  <a:pt x="23479" y="87788"/>
                  <a:pt x="23479" y="166439"/>
                </a:cubicBezTo>
                <a:cubicBezTo>
                  <a:pt x="23479" y="245091"/>
                  <a:pt x="87076" y="308808"/>
                  <a:pt x="165577" y="308808"/>
                </a:cubicBezTo>
                <a:cubicBezTo>
                  <a:pt x="244079" y="308808"/>
                  <a:pt x="307675" y="245091"/>
                  <a:pt x="307675" y="166439"/>
                </a:cubicBezTo>
                <a:lnTo>
                  <a:pt x="307675" y="16643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reeform 172"> 
				</p:cNvPr>
          <p:cNvSpPr/>
          <p:nvPr/>
        </p:nvSpPr>
        <p:spPr>
          <a:xfrm>
            <a:off x="3986280" y="3224279"/>
            <a:ext cx="293620" cy="306320"/>
          </a:xfrm>
          <a:custGeom>
            <a:avLst/>
            <a:gdLst>
              <a:gd name="connsiteX0" fmla="*/ 298936 w 293620"/>
              <a:gd name="connsiteY0" fmla="*/ 166439 h 306320"/>
              <a:gd name="connsiteX1" fmla="*/ 156837 w 293620"/>
              <a:gd name="connsiteY1" fmla="*/ 24070 h 306320"/>
              <a:gd name="connsiteX2" fmla="*/ 14740 w 293620"/>
              <a:gd name="connsiteY2" fmla="*/ 166439 h 306320"/>
              <a:gd name="connsiteX3" fmla="*/ 156837 w 293620"/>
              <a:gd name="connsiteY3" fmla="*/ 308808 h 306320"/>
              <a:gd name="connsiteX4" fmla="*/ 298936 w 293620"/>
              <a:gd name="connsiteY4" fmla="*/ 166439 h 306320"/>
              <a:gd name="connsiteX5" fmla="*/ 298936 w 293620"/>
              <a:gd name="connsiteY5" fmla="*/ 166439 h 30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620" h="306320">
                <a:moveTo>
                  <a:pt x="298936" y="166439"/>
                </a:moveTo>
                <a:cubicBezTo>
                  <a:pt x="298936" y="87788"/>
                  <a:pt x="235339" y="24070"/>
                  <a:pt x="156837" y="24070"/>
                </a:cubicBezTo>
                <a:cubicBezTo>
                  <a:pt x="78336" y="24070"/>
                  <a:pt x="14740" y="87788"/>
                  <a:pt x="14740" y="166439"/>
                </a:cubicBezTo>
                <a:cubicBezTo>
                  <a:pt x="14740" y="245091"/>
                  <a:pt x="78336" y="308808"/>
                  <a:pt x="156837" y="308808"/>
                </a:cubicBezTo>
                <a:cubicBezTo>
                  <a:pt x="235339" y="308808"/>
                  <a:pt x="298936" y="245091"/>
                  <a:pt x="298936" y="166439"/>
                </a:cubicBezTo>
                <a:lnTo>
                  <a:pt x="298936" y="16643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reeform 173"> 
				</p:cNvPr>
          <p:cNvSpPr/>
          <p:nvPr/>
        </p:nvSpPr>
        <p:spPr>
          <a:xfrm>
            <a:off x="4672080" y="5218180"/>
            <a:ext cx="306320" cy="306320"/>
          </a:xfrm>
          <a:custGeom>
            <a:avLst/>
            <a:gdLst>
              <a:gd name="connsiteX0" fmla="*/ 309288 w 306320"/>
              <a:gd name="connsiteY0" fmla="*/ 165492 h 306320"/>
              <a:gd name="connsiteX1" fmla="*/ 167190 w 306320"/>
              <a:gd name="connsiteY1" fmla="*/ 23137 h 306320"/>
              <a:gd name="connsiteX2" fmla="*/ 25092 w 306320"/>
              <a:gd name="connsiteY2" fmla="*/ 165492 h 306320"/>
              <a:gd name="connsiteX3" fmla="*/ 167190 w 306320"/>
              <a:gd name="connsiteY3" fmla="*/ 307847 h 306320"/>
              <a:gd name="connsiteX4" fmla="*/ 309288 w 306320"/>
              <a:gd name="connsiteY4" fmla="*/ 165492 h 306320"/>
              <a:gd name="connsiteX5" fmla="*/ 309288 w 306320"/>
              <a:gd name="connsiteY5" fmla="*/ 165492 h 30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320" h="306320">
                <a:moveTo>
                  <a:pt x="309288" y="165492"/>
                </a:moveTo>
                <a:cubicBezTo>
                  <a:pt x="309288" y="86883"/>
                  <a:pt x="245691" y="23137"/>
                  <a:pt x="167190" y="23137"/>
                </a:cubicBezTo>
                <a:cubicBezTo>
                  <a:pt x="88688" y="23137"/>
                  <a:pt x="25092" y="86883"/>
                  <a:pt x="25092" y="165492"/>
                </a:cubicBezTo>
                <a:cubicBezTo>
                  <a:pt x="25092" y="244115"/>
                  <a:pt x="88688" y="307847"/>
                  <a:pt x="167190" y="307847"/>
                </a:cubicBezTo>
                <a:cubicBezTo>
                  <a:pt x="245691" y="307847"/>
                  <a:pt x="309288" y="244115"/>
                  <a:pt x="309288" y="165492"/>
                </a:cubicBezTo>
                <a:lnTo>
                  <a:pt x="309288" y="165492"/>
                </a:lnTo>
                <a:close/>
              </a:path>
            </a:pathLst>
          </a:custGeom>
          <a:solidFill>
            <a:srgbClr val="94949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reeform 174"> 
				</p:cNvPr>
          <p:cNvSpPr/>
          <p:nvPr/>
        </p:nvSpPr>
        <p:spPr>
          <a:xfrm>
            <a:off x="4672080" y="5218180"/>
            <a:ext cx="306320" cy="306320"/>
          </a:xfrm>
          <a:custGeom>
            <a:avLst/>
            <a:gdLst>
              <a:gd name="connsiteX0" fmla="*/ 309288 w 306320"/>
              <a:gd name="connsiteY0" fmla="*/ 165492 h 306320"/>
              <a:gd name="connsiteX1" fmla="*/ 167190 w 306320"/>
              <a:gd name="connsiteY1" fmla="*/ 23137 h 306320"/>
              <a:gd name="connsiteX2" fmla="*/ 25092 w 306320"/>
              <a:gd name="connsiteY2" fmla="*/ 165492 h 306320"/>
              <a:gd name="connsiteX3" fmla="*/ 167190 w 306320"/>
              <a:gd name="connsiteY3" fmla="*/ 307847 h 306320"/>
              <a:gd name="connsiteX4" fmla="*/ 309288 w 306320"/>
              <a:gd name="connsiteY4" fmla="*/ 165492 h 306320"/>
              <a:gd name="connsiteX5" fmla="*/ 309288 w 306320"/>
              <a:gd name="connsiteY5" fmla="*/ 165492 h 30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320" h="306320">
                <a:moveTo>
                  <a:pt x="309288" y="165492"/>
                </a:moveTo>
                <a:cubicBezTo>
                  <a:pt x="309288" y="86883"/>
                  <a:pt x="245691" y="23137"/>
                  <a:pt x="167190" y="23137"/>
                </a:cubicBezTo>
                <a:cubicBezTo>
                  <a:pt x="88688" y="23137"/>
                  <a:pt x="25092" y="86883"/>
                  <a:pt x="25092" y="165492"/>
                </a:cubicBezTo>
                <a:cubicBezTo>
                  <a:pt x="25092" y="244115"/>
                  <a:pt x="88688" y="307847"/>
                  <a:pt x="167190" y="307847"/>
                </a:cubicBezTo>
                <a:cubicBezTo>
                  <a:pt x="245691" y="307847"/>
                  <a:pt x="309288" y="244115"/>
                  <a:pt x="309288" y="165492"/>
                </a:cubicBezTo>
                <a:lnTo>
                  <a:pt x="309288" y="16549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reeform 175"> 
				</p:cNvPr>
          <p:cNvSpPr/>
          <p:nvPr/>
        </p:nvSpPr>
        <p:spPr>
          <a:xfrm>
            <a:off x="4672080" y="3935480"/>
            <a:ext cx="306320" cy="306320"/>
          </a:xfrm>
          <a:custGeom>
            <a:avLst/>
            <a:gdLst>
              <a:gd name="connsiteX0" fmla="*/ 309288 w 306320"/>
              <a:gd name="connsiteY0" fmla="*/ 166942 h 306320"/>
              <a:gd name="connsiteX1" fmla="*/ 167190 w 306320"/>
              <a:gd name="connsiteY1" fmla="*/ 24715 h 306320"/>
              <a:gd name="connsiteX2" fmla="*/ 25092 w 306320"/>
              <a:gd name="connsiteY2" fmla="*/ 166942 h 306320"/>
              <a:gd name="connsiteX3" fmla="*/ 167190 w 306320"/>
              <a:gd name="connsiteY3" fmla="*/ 309311 h 306320"/>
              <a:gd name="connsiteX4" fmla="*/ 309288 w 306320"/>
              <a:gd name="connsiteY4" fmla="*/ 166942 h 306320"/>
              <a:gd name="connsiteX5" fmla="*/ 309288 w 306320"/>
              <a:gd name="connsiteY5" fmla="*/ 166942 h 30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320" h="306320">
                <a:moveTo>
                  <a:pt x="309288" y="166942"/>
                </a:moveTo>
                <a:cubicBezTo>
                  <a:pt x="309288" y="88432"/>
                  <a:pt x="245691" y="24715"/>
                  <a:pt x="167190" y="24715"/>
                </a:cubicBezTo>
                <a:cubicBezTo>
                  <a:pt x="88688" y="24715"/>
                  <a:pt x="25092" y="88432"/>
                  <a:pt x="25092" y="166942"/>
                </a:cubicBezTo>
                <a:cubicBezTo>
                  <a:pt x="25092" y="245593"/>
                  <a:pt x="88688" y="309311"/>
                  <a:pt x="167190" y="309311"/>
                </a:cubicBezTo>
                <a:cubicBezTo>
                  <a:pt x="245691" y="309311"/>
                  <a:pt x="309288" y="245593"/>
                  <a:pt x="309288" y="166942"/>
                </a:cubicBezTo>
                <a:lnTo>
                  <a:pt x="309288" y="16694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reeform 176"> 
				</p:cNvPr>
          <p:cNvSpPr/>
          <p:nvPr/>
        </p:nvSpPr>
        <p:spPr>
          <a:xfrm>
            <a:off x="3402080" y="5218180"/>
            <a:ext cx="293620" cy="306320"/>
          </a:xfrm>
          <a:custGeom>
            <a:avLst/>
            <a:gdLst>
              <a:gd name="connsiteX0" fmla="*/ 300548 w 293620"/>
              <a:gd name="connsiteY0" fmla="*/ 165492 h 306320"/>
              <a:gd name="connsiteX1" fmla="*/ 158450 w 293620"/>
              <a:gd name="connsiteY1" fmla="*/ 23137 h 306320"/>
              <a:gd name="connsiteX2" fmla="*/ 16352 w 293620"/>
              <a:gd name="connsiteY2" fmla="*/ 165492 h 306320"/>
              <a:gd name="connsiteX3" fmla="*/ 158450 w 293620"/>
              <a:gd name="connsiteY3" fmla="*/ 307847 h 306320"/>
              <a:gd name="connsiteX4" fmla="*/ 300548 w 293620"/>
              <a:gd name="connsiteY4" fmla="*/ 165492 h 306320"/>
              <a:gd name="connsiteX5" fmla="*/ 300548 w 293620"/>
              <a:gd name="connsiteY5" fmla="*/ 165492 h 30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620" h="306320">
                <a:moveTo>
                  <a:pt x="300548" y="165492"/>
                </a:moveTo>
                <a:cubicBezTo>
                  <a:pt x="300548" y="86883"/>
                  <a:pt x="236952" y="23137"/>
                  <a:pt x="158450" y="23137"/>
                </a:cubicBezTo>
                <a:cubicBezTo>
                  <a:pt x="79948" y="23137"/>
                  <a:pt x="16352" y="86883"/>
                  <a:pt x="16352" y="165492"/>
                </a:cubicBezTo>
                <a:cubicBezTo>
                  <a:pt x="16352" y="244115"/>
                  <a:pt x="79948" y="307847"/>
                  <a:pt x="158450" y="307847"/>
                </a:cubicBezTo>
                <a:cubicBezTo>
                  <a:pt x="236952" y="307847"/>
                  <a:pt x="300548" y="244115"/>
                  <a:pt x="300548" y="165492"/>
                </a:cubicBezTo>
                <a:lnTo>
                  <a:pt x="300548" y="165492"/>
                </a:lnTo>
                <a:close/>
              </a:path>
            </a:pathLst>
          </a:custGeom>
          <a:solidFill>
            <a:srgbClr val="94949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reeform 177"> 
				</p:cNvPr>
          <p:cNvSpPr/>
          <p:nvPr/>
        </p:nvSpPr>
        <p:spPr>
          <a:xfrm>
            <a:off x="3402080" y="5218180"/>
            <a:ext cx="293620" cy="306320"/>
          </a:xfrm>
          <a:custGeom>
            <a:avLst/>
            <a:gdLst>
              <a:gd name="connsiteX0" fmla="*/ 300548 w 293620"/>
              <a:gd name="connsiteY0" fmla="*/ 165492 h 306320"/>
              <a:gd name="connsiteX1" fmla="*/ 158450 w 293620"/>
              <a:gd name="connsiteY1" fmla="*/ 23137 h 306320"/>
              <a:gd name="connsiteX2" fmla="*/ 16352 w 293620"/>
              <a:gd name="connsiteY2" fmla="*/ 165492 h 306320"/>
              <a:gd name="connsiteX3" fmla="*/ 158450 w 293620"/>
              <a:gd name="connsiteY3" fmla="*/ 307847 h 306320"/>
              <a:gd name="connsiteX4" fmla="*/ 300548 w 293620"/>
              <a:gd name="connsiteY4" fmla="*/ 165492 h 306320"/>
              <a:gd name="connsiteX5" fmla="*/ 300548 w 293620"/>
              <a:gd name="connsiteY5" fmla="*/ 165492 h 30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620" h="306320">
                <a:moveTo>
                  <a:pt x="300548" y="165492"/>
                </a:moveTo>
                <a:cubicBezTo>
                  <a:pt x="300548" y="86883"/>
                  <a:pt x="236952" y="23137"/>
                  <a:pt x="158450" y="23137"/>
                </a:cubicBezTo>
                <a:cubicBezTo>
                  <a:pt x="79948" y="23137"/>
                  <a:pt x="16352" y="86883"/>
                  <a:pt x="16352" y="165492"/>
                </a:cubicBezTo>
                <a:cubicBezTo>
                  <a:pt x="16352" y="244115"/>
                  <a:pt x="79948" y="307847"/>
                  <a:pt x="158450" y="307847"/>
                </a:cubicBezTo>
                <a:cubicBezTo>
                  <a:pt x="236952" y="307847"/>
                  <a:pt x="300548" y="244115"/>
                  <a:pt x="300548" y="165492"/>
                </a:cubicBezTo>
                <a:lnTo>
                  <a:pt x="300548" y="16549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reeform 178"> 
				</p:cNvPr>
          <p:cNvSpPr/>
          <p:nvPr/>
        </p:nvSpPr>
        <p:spPr>
          <a:xfrm>
            <a:off x="3681480" y="5370580"/>
            <a:ext cx="1004820" cy="14220"/>
          </a:xfrm>
          <a:custGeom>
            <a:avLst/>
            <a:gdLst>
              <a:gd name="connsiteX0" fmla="*/ 21290 w 1004820"/>
              <a:gd name="connsiteY0" fmla="*/ 22464 h 14220"/>
              <a:gd name="connsiteX1" fmla="*/ 1011433 w 1004820"/>
              <a:gd name="connsiteY1" fmla="*/ 22464 h 1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4820" h="14220">
                <a:moveTo>
                  <a:pt x="21290" y="22464"/>
                </a:moveTo>
                <a:lnTo>
                  <a:pt x="1011433" y="22464"/>
                </a:lnTo>
              </a:path>
            </a:pathLst>
          </a:custGeom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Freeform 179"> 
				</p:cNvPr>
          <p:cNvSpPr/>
          <p:nvPr/>
        </p:nvSpPr>
        <p:spPr>
          <a:xfrm>
            <a:off x="3516380" y="4214880"/>
            <a:ext cx="14220" cy="1017520"/>
          </a:xfrm>
          <a:custGeom>
            <a:avLst/>
            <a:gdLst>
              <a:gd name="connsiteX0" fmla="*/ 26689 w 14220"/>
              <a:gd name="connsiteY0" fmla="*/ 26071 h 1017520"/>
              <a:gd name="connsiteX1" fmla="*/ 26689 w 14220"/>
              <a:gd name="connsiteY1" fmla="*/ 1028827 h 1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20" h="1017520">
                <a:moveTo>
                  <a:pt x="26689" y="26071"/>
                </a:moveTo>
                <a:lnTo>
                  <a:pt x="26689" y="1028827"/>
                </a:lnTo>
              </a:path>
            </a:pathLst>
          </a:custGeom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Freeform 180"> 
				</p:cNvPr>
          <p:cNvSpPr/>
          <p:nvPr/>
        </p:nvSpPr>
        <p:spPr>
          <a:xfrm>
            <a:off x="4837180" y="4214880"/>
            <a:ext cx="14220" cy="1017520"/>
          </a:xfrm>
          <a:custGeom>
            <a:avLst/>
            <a:gdLst>
              <a:gd name="connsiteX0" fmla="*/ 15434 w 14220"/>
              <a:gd name="connsiteY0" fmla="*/ 1028827 h 1017520"/>
              <a:gd name="connsiteX1" fmla="*/ 15434 w 14220"/>
              <a:gd name="connsiteY1" fmla="*/ 26071 h 1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20" h="1017520">
                <a:moveTo>
                  <a:pt x="15434" y="1028827"/>
                </a:moveTo>
                <a:lnTo>
                  <a:pt x="15434" y="26071"/>
                </a:lnTo>
              </a:path>
            </a:pathLst>
          </a:custGeom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reeform 181"> 
				</p:cNvPr>
          <p:cNvSpPr/>
          <p:nvPr/>
        </p:nvSpPr>
        <p:spPr>
          <a:xfrm>
            <a:off x="3681480" y="4087880"/>
            <a:ext cx="1004820" cy="14220"/>
          </a:xfrm>
          <a:custGeom>
            <a:avLst/>
            <a:gdLst>
              <a:gd name="connsiteX0" fmla="*/ 21290 w 1004820"/>
              <a:gd name="connsiteY0" fmla="*/ 25067 h 14220"/>
              <a:gd name="connsiteX1" fmla="*/ 1011433 w 1004820"/>
              <a:gd name="connsiteY1" fmla="*/ 25067 h 1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4820" h="14220">
                <a:moveTo>
                  <a:pt x="21290" y="25067"/>
                </a:moveTo>
                <a:lnTo>
                  <a:pt x="1011433" y="25067"/>
                </a:lnTo>
              </a:path>
            </a:pathLst>
          </a:custGeom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Freeform 182"> 
				</p:cNvPr>
          <p:cNvSpPr/>
          <p:nvPr/>
        </p:nvSpPr>
        <p:spPr>
          <a:xfrm>
            <a:off x="4265680" y="3363980"/>
            <a:ext cx="1004820" cy="14220"/>
          </a:xfrm>
          <a:custGeom>
            <a:avLst/>
            <a:gdLst>
              <a:gd name="connsiteX0" fmla="*/ 22659 w 1004820"/>
              <a:gd name="connsiteY0" fmla="*/ 23610 h 14220"/>
              <a:gd name="connsiteX1" fmla="*/ 1012802 w 1004820"/>
              <a:gd name="connsiteY1" fmla="*/ 23610 h 1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4820" h="14220">
                <a:moveTo>
                  <a:pt x="22659" y="23610"/>
                </a:moveTo>
                <a:lnTo>
                  <a:pt x="1012802" y="23610"/>
                </a:lnTo>
              </a:path>
            </a:pathLst>
          </a:custGeom>
          <a:ln w="10230">
            <a:solidFill>
              <a:srgbClr val="000000">
                <a:alpha val="100000"/>
              </a:srgb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Freeform 183"> 
				</p:cNvPr>
          <p:cNvSpPr/>
          <p:nvPr/>
        </p:nvSpPr>
        <p:spPr>
          <a:xfrm>
            <a:off x="5408680" y="3516380"/>
            <a:ext cx="14220" cy="1004820"/>
          </a:xfrm>
          <a:custGeom>
            <a:avLst/>
            <a:gdLst>
              <a:gd name="connsiteX0" fmla="*/ 18855 w 14220"/>
              <a:gd name="connsiteY0" fmla="*/ 20548 h 1004820"/>
              <a:gd name="connsiteX1" fmla="*/ 18855 w 14220"/>
              <a:gd name="connsiteY1" fmla="*/ 1012637 h 100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20" h="1004820">
                <a:moveTo>
                  <a:pt x="18855" y="20548"/>
                </a:moveTo>
                <a:lnTo>
                  <a:pt x="18855" y="1012637"/>
                </a:lnTo>
              </a:path>
            </a:pathLst>
          </a:custGeom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reeform 184"> 
				</p:cNvPr>
          <p:cNvSpPr/>
          <p:nvPr/>
        </p:nvSpPr>
        <p:spPr>
          <a:xfrm>
            <a:off x="4265680" y="4672080"/>
            <a:ext cx="1004820" cy="14220"/>
          </a:xfrm>
          <a:custGeom>
            <a:avLst/>
            <a:gdLst>
              <a:gd name="connsiteX0" fmla="*/ 22659 w 1004820"/>
              <a:gd name="connsiteY0" fmla="*/ 16942 h 14220"/>
              <a:gd name="connsiteX1" fmla="*/ 1012802 w 1004820"/>
              <a:gd name="connsiteY1" fmla="*/ 16942 h 1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4820" h="14220">
                <a:moveTo>
                  <a:pt x="22659" y="16942"/>
                </a:moveTo>
                <a:lnTo>
                  <a:pt x="1012802" y="16942"/>
                </a:lnTo>
              </a:path>
            </a:pathLst>
          </a:custGeom>
          <a:ln w="10230">
            <a:solidFill>
              <a:srgbClr val="000000">
                <a:alpha val="100000"/>
              </a:srgb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Freeform 185"> 
				</p:cNvPr>
          <p:cNvSpPr/>
          <p:nvPr/>
        </p:nvSpPr>
        <p:spPr>
          <a:xfrm>
            <a:off x="3592580" y="3452880"/>
            <a:ext cx="420620" cy="509520"/>
          </a:xfrm>
          <a:custGeom>
            <a:avLst/>
            <a:gdLst>
              <a:gd name="connsiteX0" fmla="*/ 25016 w 420620"/>
              <a:gd name="connsiteY0" fmla="*/ 521395 h 509520"/>
              <a:gd name="connsiteX1" fmla="*/ 429591 w 420620"/>
              <a:gd name="connsiteY1" fmla="*/ 20046 h 50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0620" h="509520">
                <a:moveTo>
                  <a:pt x="25016" y="521395"/>
                </a:moveTo>
                <a:lnTo>
                  <a:pt x="429591" y="20046"/>
                </a:lnTo>
              </a:path>
            </a:pathLst>
          </a:custGeom>
          <a:ln w="10230">
            <a:solidFill>
              <a:srgbClr val="000000">
                <a:alpha val="100000"/>
              </a:srgb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reeform 186"> 
				</p:cNvPr>
          <p:cNvSpPr/>
          <p:nvPr/>
        </p:nvSpPr>
        <p:spPr>
          <a:xfrm>
            <a:off x="4926080" y="3490980"/>
            <a:ext cx="420620" cy="509520"/>
          </a:xfrm>
          <a:custGeom>
            <a:avLst/>
            <a:gdLst>
              <a:gd name="connsiteX0" fmla="*/ 22354 w 420620"/>
              <a:gd name="connsiteY0" fmla="*/ 515297 h 509520"/>
              <a:gd name="connsiteX1" fmla="*/ 426928 w 420620"/>
              <a:gd name="connsiteY1" fmla="*/ 24614 h 50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0620" h="509520">
                <a:moveTo>
                  <a:pt x="22354" y="515297"/>
                </a:moveTo>
                <a:lnTo>
                  <a:pt x="426928" y="24614"/>
                </a:lnTo>
              </a:path>
            </a:pathLst>
          </a:custGeom>
          <a:ln w="10230">
            <a:solidFill>
              <a:srgbClr val="000000">
                <a:alpha val="100000"/>
              </a:srgb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Freeform 187"> 
				</p:cNvPr>
          <p:cNvSpPr/>
          <p:nvPr/>
        </p:nvSpPr>
        <p:spPr>
          <a:xfrm>
            <a:off x="4138680" y="3516380"/>
            <a:ext cx="14220" cy="1004820"/>
          </a:xfrm>
          <a:custGeom>
            <a:avLst/>
            <a:gdLst>
              <a:gd name="connsiteX0" fmla="*/ 21898 w 14220"/>
              <a:gd name="connsiteY0" fmla="*/ 20548 h 1004820"/>
              <a:gd name="connsiteX1" fmla="*/ 21898 w 14220"/>
              <a:gd name="connsiteY1" fmla="*/ 1012637 h 100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20" h="1004820">
                <a:moveTo>
                  <a:pt x="21898" y="20548"/>
                </a:moveTo>
                <a:lnTo>
                  <a:pt x="21898" y="1012637"/>
                </a:lnTo>
              </a:path>
            </a:pathLst>
          </a:custGeom>
          <a:ln w="10230">
            <a:solidFill>
              <a:srgbClr val="000000">
                <a:alpha val="100000"/>
              </a:srgb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8"> 
				</p:cNvPr>
          <p:cNvSpPr/>
          <p:nvPr/>
        </p:nvSpPr>
        <p:spPr>
          <a:xfrm>
            <a:off x="3630680" y="4773680"/>
            <a:ext cx="433320" cy="496820"/>
          </a:xfrm>
          <a:custGeom>
            <a:avLst/>
            <a:gdLst>
              <a:gd name="connsiteX0" fmla="*/ 434078 w 433320"/>
              <a:gd name="connsiteY0" fmla="*/ 22012 h 496820"/>
              <a:gd name="connsiteX1" fmla="*/ 18856 w 433320"/>
              <a:gd name="connsiteY1" fmla="*/ 502027 h 49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3320" h="496820">
                <a:moveTo>
                  <a:pt x="434078" y="22012"/>
                </a:moveTo>
                <a:lnTo>
                  <a:pt x="18856" y="502027"/>
                </a:lnTo>
              </a:path>
            </a:pathLst>
          </a:custGeom>
          <a:ln w="10230">
            <a:solidFill>
              <a:srgbClr val="000000">
                <a:alpha val="100000"/>
              </a:srgb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reeform 189"> 
				</p:cNvPr>
          <p:cNvSpPr/>
          <p:nvPr/>
        </p:nvSpPr>
        <p:spPr>
          <a:xfrm>
            <a:off x="4913380" y="4773680"/>
            <a:ext cx="420620" cy="496820"/>
          </a:xfrm>
          <a:custGeom>
            <a:avLst/>
            <a:gdLst>
              <a:gd name="connsiteX0" fmla="*/ 24407 w 420620"/>
              <a:gd name="connsiteY0" fmla="*/ 502027 h 496820"/>
              <a:gd name="connsiteX1" fmla="*/ 428982 w 420620"/>
              <a:gd name="connsiteY1" fmla="*/ 22012 h 49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0620" h="496820">
                <a:moveTo>
                  <a:pt x="24407" y="502027"/>
                </a:moveTo>
                <a:lnTo>
                  <a:pt x="428982" y="22012"/>
                </a:lnTo>
              </a:path>
            </a:pathLst>
          </a:custGeom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Freeform 190"> 
				</p:cNvPr>
          <p:cNvSpPr/>
          <p:nvPr/>
        </p:nvSpPr>
        <p:spPr>
          <a:xfrm>
            <a:off x="2335279" y="5383280"/>
            <a:ext cx="1068320" cy="14220"/>
          </a:xfrm>
          <a:custGeom>
            <a:avLst/>
            <a:gdLst>
              <a:gd name="connsiteX0" fmla="*/ 15359 w 1068320"/>
              <a:gd name="connsiteY0" fmla="*/ 20432 h 14220"/>
              <a:gd name="connsiteX1" fmla="*/ 1080030 w 1068320"/>
              <a:gd name="connsiteY1" fmla="*/ 20432 h 1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8320" h="14220">
                <a:moveTo>
                  <a:pt x="15359" y="20432"/>
                </a:moveTo>
                <a:lnTo>
                  <a:pt x="1080030" y="20432"/>
                </a:lnTo>
              </a:path>
            </a:pathLst>
          </a:custGeom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reeform 191"> 
				</p:cNvPr>
          <p:cNvSpPr/>
          <p:nvPr/>
        </p:nvSpPr>
        <p:spPr>
          <a:xfrm>
            <a:off x="2919479" y="4659380"/>
            <a:ext cx="1081020" cy="14220"/>
          </a:xfrm>
          <a:custGeom>
            <a:avLst/>
            <a:gdLst>
              <a:gd name="connsiteX0" fmla="*/ 16728 w 1081020"/>
              <a:gd name="connsiteY0" fmla="*/ 18975 h 14220"/>
              <a:gd name="connsiteX1" fmla="*/ 1081398 w 1081020"/>
              <a:gd name="connsiteY1" fmla="*/ 18975 h 1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1020" h="14220">
                <a:moveTo>
                  <a:pt x="16728" y="18975"/>
                </a:moveTo>
                <a:lnTo>
                  <a:pt x="1081398" y="18975"/>
                </a:lnTo>
              </a:path>
            </a:pathLst>
          </a:custGeom>
          <a:ln w="10230">
            <a:solidFill>
              <a:srgbClr val="000000">
                <a:alpha val="100000"/>
              </a:srgb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reeform 192"> 
				</p:cNvPr>
          <p:cNvSpPr/>
          <p:nvPr/>
        </p:nvSpPr>
        <p:spPr>
          <a:xfrm>
            <a:off x="2335279" y="4113280"/>
            <a:ext cx="1081020" cy="14220"/>
          </a:xfrm>
          <a:custGeom>
            <a:avLst/>
            <a:gdLst>
              <a:gd name="connsiteX0" fmla="*/ 15359 w 1081020"/>
              <a:gd name="connsiteY0" fmla="*/ 21001 h 14220"/>
              <a:gd name="connsiteX1" fmla="*/ 1090676 w 1081020"/>
              <a:gd name="connsiteY1" fmla="*/ 21001 h 1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1020" h="14220">
                <a:moveTo>
                  <a:pt x="15359" y="21001"/>
                </a:moveTo>
                <a:lnTo>
                  <a:pt x="1090676" y="21001"/>
                </a:lnTo>
              </a:path>
            </a:pathLst>
          </a:custGeom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 193"> 
				</p:cNvPr>
          <p:cNvSpPr/>
          <p:nvPr/>
        </p:nvSpPr>
        <p:spPr>
          <a:xfrm>
            <a:off x="2919479" y="3363980"/>
            <a:ext cx="1081020" cy="14220"/>
          </a:xfrm>
          <a:custGeom>
            <a:avLst/>
            <a:gdLst>
              <a:gd name="connsiteX0" fmla="*/ 16728 w 1081020"/>
              <a:gd name="connsiteY0" fmla="*/ 23610 h 14220"/>
              <a:gd name="connsiteX1" fmla="*/ 1081398 w 1081020"/>
              <a:gd name="connsiteY1" fmla="*/ 23610 h 1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1020" h="14220">
                <a:moveTo>
                  <a:pt x="16728" y="23610"/>
                </a:moveTo>
                <a:lnTo>
                  <a:pt x="1081398" y="23610"/>
                </a:lnTo>
              </a:path>
            </a:pathLst>
          </a:custGeom>
          <a:ln w="10230">
            <a:solidFill>
              <a:srgbClr val="000000">
                <a:alpha val="100000"/>
              </a:srgb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Freeform 194"> 
				</p:cNvPr>
          <p:cNvSpPr/>
          <p:nvPr/>
        </p:nvSpPr>
        <p:spPr>
          <a:xfrm>
            <a:off x="773179" y="2652779"/>
            <a:ext cx="293620" cy="293620"/>
          </a:xfrm>
          <a:custGeom>
            <a:avLst/>
            <a:gdLst>
              <a:gd name="connsiteX0" fmla="*/ 300139 w 293620"/>
              <a:gd name="connsiteY0" fmla="*/ 159645 h 293620"/>
              <a:gd name="connsiteX1" fmla="*/ 158055 w 293620"/>
              <a:gd name="connsiteY1" fmla="*/ 17276 h 293620"/>
              <a:gd name="connsiteX2" fmla="*/ 15986 w 293620"/>
              <a:gd name="connsiteY2" fmla="*/ 159645 h 293620"/>
              <a:gd name="connsiteX3" fmla="*/ 158055 w 293620"/>
              <a:gd name="connsiteY3" fmla="*/ 302014 h 293620"/>
              <a:gd name="connsiteX4" fmla="*/ 300139 w 293620"/>
              <a:gd name="connsiteY4" fmla="*/ 159645 h 293620"/>
              <a:gd name="connsiteX5" fmla="*/ 300139 w 293620"/>
              <a:gd name="connsiteY5" fmla="*/ 159645 h 29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620" h="293620">
                <a:moveTo>
                  <a:pt x="300139" y="159645"/>
                </a:moveTo>
                <a:cubicBezTo>
                  <a:pt x="300139" y="80994"/>
                  <a:pt x="236529" y="17276"/>
                  <a:pt x="158055" y="17276"/>
                </a:cubicBezTo>
                <a:cubicBezTo>
                  <a:pt x="79596" y="17276"/>
                  <a:pt x="15986" y="80994"/>
                  <a:pt x="15986" y="159645"/>
                </a:cubicBezTo>
                <a:cubicBezTo>
                  <a:pt x="15986" y="238154"/>
                  <a:pt x="79596" y="302014"/>
                  <a:pt x="158055" y="302014"/>
                </a:cubicBezTo>
                <a:cubicBezTo>
                  <a:pt x="236529" y="302014"/>
                  <a:pt x="300139" y="238154"/>
                  <a:pt x="300139" y="159645"/>
                </a:cubicBezTo>
                <a:lnTo>
                  <a:pt x="300139" y="15964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Freeform 195"> 
				</p:cNvPr>
          <p:cNvSpPr/>
          <p:nvPr/>
        </p:nvSpPr>
        <p:spPr>
          <a:xfrm>
            <a:off x="2627379" y="1941579"/>
            <a:ext cx="306320" cy="293620"/>
          </a:xfrm>
          <a:custGeom>
            <a:avLst/>
            <a:gdLst>
              <a:gd name="connsiteX0" fmla="*/ 307266 w 306320"/>
              <a:gd name="connsiteY0" fmla="*/ 159000 h 293620"/>
              <a:gd name="connsiteX1" fmla="*/ 165168 w 306320"/>
              <a:gd name="connsiteY1" fmla="*/ 16630 h 293620"/>
              <a:gd name="connsiteX2" fmla="*/ 23070 w 306320"/>
              <a:gd name="connsiteY2" fmla="*/ 159000 h 293620"/>
              <a:gd name="connsiteX3" fmla="*/ 165168 w 306320"/>
              <a:gd name="connsiteY3" fmla="*/ 301369 h 293620"/>
              <a:gd name="connsiteX4" fmla="*/ 307266 w 306320"/>
              <a:gd name="connsiteY4" fmla="*/ 159000 h 293620"/>
              <a:gd name="connsiteX5" fmla="*/ 307266 w 306320"/>
              <a:gd name="connsiteY5" fmla="*/ 159000 h 29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320" h="293620">
                <a:moveTo>
                  <a:pt x="307266" y="159000"/>
                </a:moveTo>
                <a:cubicBezTo>
                  <a:pt x="307266" y="80348"/>
                  <a:pt x="243670" y="16630"/>
                  <a:pt x="165168" y="16630"/>
                </a:cubicBezTo>
                <a:cubicBezTo>
                  <a:pt x="86667" y="16630"/>
                  <a:pt x="23070" y="80348"/>
                  <a:pt x="23070" y="159000"/>
                </a:cubicBezTo>
                <a:cubicBezTo>
                  <a:pt x="23070" y="237651"/>
                  <a:pt x="86667" y="301369"/>
                  <a:pt x="165168" y="301369"/>
                </a:cubicBezTo>
                <a:cubicBezTo>
                  <a:pt x="243670" y="301369"/>
                  <a:pt x="307266" y="237651"/>
                  <a:pt x="307266" y="159000"/>
                </a:cubicBezTo>
                <a:lnTo>
                  <a:pt x="307266" y="1590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Freeform 196"> 
				</p:cNvPr>
          <p:cNvSpPr/>
          <p:nvPr/>
        </p:nvSpPr>
        <p:spPr>
          <a:xfrm>
            <a:off x="1357379" y="1941579"/>
            <a:ext cx="293620" cy="293620"/>
          </a:xfrm>
          <a:custGeom>
            <a:avLst/>
            <a:gdLst>
              <a:gd name="connsiteX0" fmla="*/ 298484 w 293620"/>
              <a:gd name="connsiteY0" fmla="*/ 159000 h 293620"/>
              <a:gd name="connsiteX1" fmla="*/ 156400 w 293620"/>
              <a:gd name="connsiteY1" fmla="*/ 16630 h 293620"/>
              <a:gd name="connsiteX2" fmla="*/ 14316 w 293620"/>
              <a:gd name="connsiteY2" fmla="*/ 159000 h 293620"/>
              <a:gd name="connsiteX3" fmla="*/ 156400 w 293620"/>
              <a:gd name="connsiteY3" fmla="*/ 301369 h 293620"/>
              <a:gd name="connsiteX4" fmla="*/ 298484 w 293620"/>
              <a:gd name="connsiteY4" fmla="*/ 159000 h 293620"/>
              <a:gd name="connsiteX5" fmla="*/ 298484 w 293620"/>
              <a:gd name="connsiteY5" fmla="*/ 159000 h 29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620" h="293620">
                <a:moveTo>
                  <a:pt x="298484" y="159000"/>
                </a:moveTo>
                <a:cubicBezTo>
                  <a:pt x="298484" y="80348"/>
                  <a:pt x="234873" y="16630"/>
                  <a:pt x="156400" y="16630"/>
                </a:cubicBezTo>
                <a:cubicBezTo>
                  <a:pt x="77927" y="16630"/>
                  <a:pt x="14316" y="80348"/>
                  <a:pt x="14316" y="159000"/>
                </a:cubicBezTo>
                <a:cubicBezTo>
                  <a:pt x="14316" y="237651"/>
                  <a:pt x="77927" y="301369"/>
                  <a:pt x="156400" y="301369"/>
                </a:cubicBezTo>
                <a:cubicBezTo>
                  <a:pt x="234873" y="301369"/>
                  <a:pt x="298484" y="237651"/>
                  <a:pt x="298484" y="159000"/>
                </a:cubicBezTo>
                <a:lnTo>
                  <a:pt x="298484" y="1590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Freeform 197"> 
				</p:cNvPr>
          <p:cNvSpPr/>
          <p:nvPr/>
        </p:nvSpPr>
        <p:spPr>
          <a:xfrm>
            <a:off x="2043179" y="2652779"/>
            <a:ext cx="306320" cy="293620"/>
          </a:xfrm>
          <a:custGeom>
            <a:avLst/>
            <a:gdLst>
              <a:gd name="connsiteX0" fmla="*/ 308879 w 306320"/>
              <a:gd name="connsiteY0" fmla="*/ 159645 h 293620"/>
              <a:gd name="connsiteX1" fmla="*/ 166781 w 306320"/>
              <a:gd name="connsiteY1" fmla="*/ 17276 h 293620"/>
              <a:gd name="connsiteX2" fmla="*/ 24683 w 306320"/>
              <a:gd name="connsiteY2" fmla="*/ 159645 h 293620"/>
              <a:gd name="connsiteX3" fmla="*/ 166781 w 306320"/>
              <a:gd name="connsiteY3" fmla="*/ 302014 h 293620"/>
              <a:gd name="connsiteX4" fmla="*/ 308879 w 306320"/>
              <a:gd name="connsiteY4" fmla="*/ 159645 h 293620"/>
              <a:gd name="connsiteX5" fmla="*/ 308879 w 306320"/>
              <a:gd name="connsiteY5" fmla="*/ 159645 h 29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320" h="293620">
                <a:moveTo>
                  <a:pt x="308879" y="159645"/>
                </a:moveTo>
                <a:cubicBezTo>
                  <a:pt x="308879" y="80994"/>
                  <a:pt x="245282" y="17276"/>
                  <a:pt x="166781" y="17276"/>
                </a:cubicBezTo>
                <a:cubicBezTo>
                  <a:pt x="88279" y="17276"/>
                  <a:pt x="24683" y="80994"/>
                  <a:pt x="24683" y="159645"/>
                </a:cubicBezTo>
                <a:cubicBezTo>
                  <a:pt x="24683" y="238154"/>
                  <a:pt x="88279" y="302014"/>
                  <a:pt x="166781" y="302014"/>
                </a:cubicBezTo>
                <a:cubicBezTo>
                  <a:pt x="245282" y="302014"/>
                  <a:pt x="308879" y="238154"/>
                  <a:pt x="308879" y="159645"/>
                </a:cubicBezTo>
                <a:lnTo>
                  <a:pt x="308879" y="15964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Freeform 198"> 
				</p:cNvPr>
          <p:cNvSpPr/>
          <p:nvPr/>
        </p:nvSpPr>
        <p:spPr>
          <a:xfrm>
            <a:off x="887479" y="2932179"/>
            <a:ext cx="14220" cy="1017520"/>
          </a:xfrm>
          <a:custGeom>
            <a:avLst/>
            <a:gdLst>
              <a:gd name="connsiteX0" fmla="*/ 25855 w 14220"/>
              <a:gd name="connsiteY0" fmla="*/ 18063 h 1017520"/>
              <a:gd name="connsiteX1" fmla="*/ 25855 w 14220"/>
              <a:gd name="connsiteY1" fmla="*/ 1020762 h 1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20" h="1017520">
                <a:moveTo>
                  <a:pt x="25855" y="18063"/>
                </a:moveTo>
                <a:lnTo>
                  <a:pt x="25855" y="1020762"/>
                </a:lnTo>
              </a:path>
            </a:pathLst>
          </a:custGeom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 199"> 
				</p:cNvPr>
          <p:cNvSpPr/>
          <p:nvPr/>
        </p:nvSpPr>
        <p:spPr>
          <a:xfrm>
            <a:off x="2208279" y="2932179"/>
            <a:ext cx="14220" cy="1017520"/>
          </a:xfrm>
          <a:custGeom>
            <a:avLst/>
            <a:gdLst>
              <a:gd name="connsiteX0" fmla="*/ 14599 w 14220"/>
              <a:gd name="connsiteY0" fmla="*/ 1020762 h 1017520"/>
              <a:gd name="connsiteX1" fmla="*/ 14599 w 14220"/>
              <a:gd name="connsiteY1" fmla="*/ 18063 h 1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20" h="1017520">
                <a:moveTo>
                  <a:pt x="14599" y="1020762"/>
                </a:moveTo>
                <a:lnTo>
                  <a:pt x="14599" y="18063"/>
                </a:lnTo>
              </a:path>
            </a:pathLst>
          </a:custGeom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Freeform 200"> 
				</p:cNvPr>
          <p:cNvSpPr/>
          <p:nvPr/>
        </p:nvSpPr>
        <p:spPr>
          <a:xfrm>
            <a:off x="1052579" y="2805179"/>
            <a:ext cx="1004820" cy="14220"/>
          </a:xfrm>
          <a:custGeom>
            <a:avLst/>
            <a:gdLst>
              <a:gd name="connsiteX0" fmla="*/ 20455 w 1004820"/>
              <a:gd name="connsiteY0" fmla="*/ 17059 h 14220"/>
              <a:gd name="connsiteX1" fmla="*/ 1010598 w 1004820"/>
              <a:gd name="connsiteY1" fmla="*/ 17059 h 1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4820" h="14220">
                <a:moveTo>
                  <a:pt x="20455" y="17059"/>
                </a:moveTo>
                <a:lnTo>
                  <a:pt x="1010598" y="17059"/>
                </a:lnTo>
              </a:path>
            </a:pathLst>
          </a:custGeom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Freeform 201"> 
				</p:cNvPr>
          <p:cNvSpPr/>
          <p:nvPr/>
        </p:nvSpPr>
        <p:spPr>
          <a:xfrm>
            <a:off x="1636779" y="2081279"/>
            <a:ext cx="1004820" cy="14220"/>
          </a:xfrm>
          <a:custGeom>
            <a:avLst/>
            <a:gdLst>
              <a:gd name="connsiteX0" fmla="*/ 21824 w 1004820"/>
              <a:gd name="connsiteY0" fmla="*/ 15602 h 14220"/>
              <a:gd name="connsiteX1" fmla="*/ 1011967 w 1004820"/>
              <a:gd name="connsiteY1" fmla="*/ 15602 h 1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4820" h="14220">
                <a:moveTo>
                  <a:pt x="21824" y="15602"/>
                </a:moveTo>
                <a:lnTo>
                  <a:pt x="1011967" y="15602"/>
                </a:lnTo>
              </a:path>
            </a:pathLst>
          </a:custGeom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reeform 202"> 
				</p:cNvPr>
          <p:cNvSpPr/>
          <p:nvPr/>
        </p:nvSpPr>
        <p:spPr>
          <a:xfrm>
            <a:off x="2779779" y="2220979"/>
            <a:ext cx="14220" cy="1004820"/>
          </a:xfrm>
          <a:custGeom>
            <a:avLst/>
            <a:gdLst>
              <a:gd name="connsiteX0" fmla="*/ 18021 w 14220"/>
              <a:gd name="connsiteY0" fmla="*/ 25240 h 1004820"/>
              <a:gd name="connsiteX1" fmla="*/ 18021 w 14220"/>
              <a:gd name="connsiteY1" fmla="*/ 1017272 h 100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20" h="1004820">
                <a:moveTo>
                  <a:pt x="18021" y="25240"/>
                </a:moveTo>
                <a:lnTo>
                  <a:pt x="18021" y="1017272"/>
                </a:lnTo>
              </a:path>
            </a:pathLst>
          </a:custGeom>
          <a:ln w="10230">
            <a:solidFill>
              <a:srgbClr val="000000">
                <a:alpha val="100000"/>
              </a:srgb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Freeform 203"> 
				</p:cNvPr>
          <p:cNvSpPr/>
          <p:nvPr/>
        </p:nvSpPr>
        <p:spPr>
          <a:xfrm>
            <a:off x="963679" y="2157479"/>
            <a:ext cx="420620" cy="522220"/>
          </a:xfrm>
          <a:custGeom>
            <a:avLst/>
            <a:gdLst>
              <a:gd name="connsiteX0" fmla="*/ 24182 w 420620"/>
              <a:gd name="connsiteY0" fmla="*/ 526088 h 522220"/>
              <a:gd name="connsiteX1" fmla="*/ 428756 w 420620"/>
              <a:gd name="connsiteY1" fmla="*/ 24738 h 52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0620" h="522220">
                <a:moveTo>
                  <a:pt x="24182" y="526088"/>
                </a:moveTo>
                <a:lnTo>
                  <a:pt x="428756" y="24738"/>
                </a:lnTo>
              </a:path>
            </a:pathLst>
          </a:custGeom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Freeform 204"> 
				</p:cNvPr>
          <p:cNvSpPr/>
          <p:nvPr/>
        </p:nvSpPr>
        <p:spPr>
          <a:xfrm>
            <a:off x="2271779" y="2182879"/>
            <a:ext cx="420620" cy="509520"/>
          </a:xfrm>
          <a:custGeom>
            <a:avLst/>
            <a:gdLst>
              <a:gd name="connsiteX0" fmla="*/ 25626 w 420620"/>
              <a:gd name="connsiteY0" fmla="*/ 522022 h 509520"/>
              <a:gd name="connsiteX1" fmla="*/ 430201 w 420620"/>
              <a:gd name="connsiteY1" fmla="*/ 20672 h 50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0620" h="509520">
                <a:moveTo>
                  <a:pt x="25626" y="522022"/>
                </a:moveTo>
                <a:lnTo>
                  <a:pt x="430201" y="20672"/>
                </a:lnTo>
              </a:path>
            </a:pathLst>
          </a:custGeom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Freeform 205"> 
				</p:cNvPr>
          <p:cNvSpPr/>
          <p:nvPr/>
        </p:nvSpPr>
        <p:spPr>
          <a:xfrm>
            <a:off x="1509779" y="2220979"/>
            <a:ext cx="14220" cy="1004820"/>
          </a:xfrm>
          <a:custGeom>
            <a:avLst/>
            <a:gdLst>
              <a:gd name="connsiteX0" fmla="*/ 21063 w 14220"/>
              <a:gd name="connsiteY0" fmla="*/ 25240 h 1004820"/>
              <a:gd name="connsiteX1" fmla="*/ 21063 w 14220"/>
              <a:gd name="connsiteY1" fmla="*/ 1017272 h 100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20" h="1004820">
                <a:moveTo>
                  <a:pt x="21063" y="25240"/>
                </a:moveTo>
                <a:lnTo>
                  <a:pt x="21063" y="1017272"/>
                </a:lnTo>
              </a:path>
            </a:pathLst>
          </a:custGeom>
          <a:ln w="10230">
            <a:solidFill>
              <a:srgbClr val="000000">
                <a:alpha val="100000"/>
              </a:srgb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Freeform 206"> 
				</p:cNvPr>
          <p:cNvSpPr/>
          <p:nvPr/>
        </p:nvSpPr>
        <p:spPr>
          <a:xfrm>
            <a:off x="3402080" y="2652779"/>
            <a:ext cx="293620" cy="293620"/>
          </a:xfrm>
          <a:custGeom>
            <a:avLst/>
            <a:gdLst>
              <a:gd name="connsiteX0" fmla="*/ 300548 w 293620"/>
              <a:gd name="connsiteY0" fmla="*/ 159645 h 293620"/>
              <a:gd name="connsiteX1" fmla="*/ 158450 w 293620"/>
              <a:gd name="connsiteY1" fmla="*/ 17276 h 293620"/>
              <a:gd name="connsiteX2" fmla="*/ 16352 w 293620"/>
              <a:gd name="connsiteY2" fmla="*/ 159645 h 293620"/>
              <a:gd name="connsiteX3" fmla="*/ 158450 w 293620"/>
              <a:gd name="connsiteY3" fmla="*/ 302014 h 293620"/>
              <a:gd name="connsiteX4" fmla="*/ 300548 w 293620"/>
              <a:gd name="connsiteY4" fmla="*/ 159645 h 293620"/>
              <a:gd name="connsiteX5" fmla="*/ 300548 w 293620"/>
              <a:gd name="connsiteY5" fmla="*/ 159645 h 29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620" h="293620">
                <a:moveTo>
                  <a:pt x="300548" y="159645"/>
                </a:moveTo>
                <a:cubicBezTo>
                  <a:pt x="300548" y="80994"/>
                  <a:pt x="236952" y="17276"/>
                  <a:pt x="158450" y="17276"/>
                </a:cubicBezTo>
                <a:cubicBezTo>
                  <a:pt x="79948" y="17276"/>
                  <a:pt x="16352" y="80994"/>
                  <a:pt x="16352" y="159645"/>
                </a:cubicBezTo>
                <a:cubicBezTo>
                  <a:pt x="16352" y="238154"/>
                  <a:pt x="79948" y="302014"/>
                  <a:pt x="158450" y="302014"/>
                </a:cubicBezTo>
                <a:cubicBezTo>
                  <a:pt x="236952" y="302014"/>
                  <a:pt x="300548" y="238154"/>
                  <a:pt x="300548" y="159645"/>
                </a:cubicBezTo>
                <a:lnTo>
                  <a:pt x="300548" y="15964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Freeform 207"> 
				</p:cNvPr>
          <p:cNvSpPr/>
          <p:nvPr/>
        </p:nvSpPr>
        <p:spPr>
          <a:xfrm>
            <a:off x="5256280" y="1941579"/>
            <a:ext cx="306320" cy="293620"/>
          </a:xfrm>
          <a:custGeom>
            <a:avLst/>
            <a:gdLst>
              <a:gd name="connsiteX0" fmla="*/ 307675 w 306320"/>
              <a:gd name="connsiteY0" fmla="*/ 159000 h 293620"/>
              <a:gd name="connsiteX1" fmla="*/ 165577 w 306320"/>
              <a:gd name="connsiteY1" fmla="*/ 16630 h 293620"/>
              <a:gd name="connsiteX2" fmla="*/ 23479 w 306320"/>
              <a:gd name="connsiteY2" fmla="*/ 159000 h 293620"/>
              <a:gd name="connsiteX3" fmla="*/ 165577 w 306320"/>
              <a:gd name="connsiteY3" fmla="*/ 301369 h 293620"/>
              <a:gd name="connsiteX4" fmla="*/ 307675 w 306320"/>
              <a:gd name="connsiteY4" fmla="*/ 159000 h 293620"/>
              <a:gd name="connsiteX5" fmla="*/ 307675 w 306320"/>
              <a:gd name="connsiteY5" fmla="*/ 159000 h 29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320" h="293620">
                <a:moveTo>
                  <a:pt x="307675" y="159000"/>
                </a:moveTo>
                <a:cubicBezTo>
                  <a:pt x="307675" y="80348"/>
                  <a:pt x="244079" y="16630"/>
                  <a:pt x="165577" y="16630"/>
                </a:cubicBezTo>
                <a:cubicBezTo>
                  <a:pt x="87076" y="16630"/>
                  <a:pt x="23479" y="80348"/>
                  <a:pt x="23479" y="159000"/>
                </a:cubicBezTo>
                <a:cubicBezTo>
                  <a:pt x="23479" y="237651"/>
                  <a:pt x="87076" y="301369"/>
                  <a:pt x="165577" y="301369"/>
                </a:cubicBezTo>
                <a:cubicBezTo>
                  <a:pt x="244079" y="301369"/>
                  <a:pt x="307675" y="237651"/>
                  <a:pt x="307675" y="159000"/>
                </a:cubicBezTo>
                <a:lnTo>
                  <a:pt x="307675" y="1590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Freeform 208"> 
				</p:cNvPr>
          <p:cNvSpPr/>
          <p:nvPr/>
        </p:nvSpPr>
        <p:spPr>
          <a:xfrm>
            <a:off x="3986280" y="1941579"/>
            <a:ext cx="293620" cy="293620"/>
          </a:xfrm>
          <a:custGeom>
            <a:avLst/>
            <a:gdLst>
              <a:gd name="connsiteX0" fmla="*/ 298936 w 293620"/>
              <a:gd name="connsiteY0" fmla="*/ 159000 h 293620"/>
              <a:gd name="connsiteX1" fmla="*/ 156837 w 293620"/>
              <a:gd name="connsiteY1" fmla="*/ 16630 h 293620"/>
              <a:gd name="connsiteX2" fmla="*/ 14740 w 293620"/>
              <a:gd name="connsiteY2" fmla="*/ 159000 h 293620"/>
              <a:gd name="connsiteX3" fmla="*/ 156837 w 293620"/>
              <a:gd name="connsiteY3" fmla="*/ 301369 h 293620"/>
              <a:gd name="connsiteX4" fmla="*/ 298936 w 293620"/>
              <a:gd name="connsiteY4" fmla="*/ 159000 h 293620"/>
              <a:gd name="connsiteX5" fmla="*/ 298936 w 293620"/>
              <a:gd name="connsiteY5" fmla="*/ 159000 h 29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620" h="293620">
                <a:moveTo>
                  <a:pt x="298936" y="159000"/>
                </a:moveTo>
                <a:cubicBezTo>
                  <a:pt x="298936" y="80348"/>
                  <a:pt x="235339" y="16630"/>
                  <a:pt x="156837" y="16630"/>
                </a:cubicBezTo>
                <a:cubicBezTo>
                  <a:pt x="78336" y="16630"/>
                  <a:pt x="14740" y="80348"/>
                  <a:pt x="14740" y="159000"/>
                </a:cubicBezTo>
                <a:cubicBezTo>
                  <a:pt x="14740" y="237651"/>
                  <a:pt x="78336" y="301369"/>
                  <a:pt x="156837" y="301369"/>
                </a:cubicBezTo>
                <a:cubicBezTo>
                  <a:pt x="235339" y="301369"/>
                  <a:pt x="298936" y="237651"/>
                  <a:pt x="298936" y="159000"/>
                </a:cubicBezTo>
                <a:lnTo>
                  <a:pt x="298936" y="1590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Freeform 209"> 
				</p:cNvPr>
          <p:cNvSpPr/>
          <p:nvPr/>
        </p:nvSpPr>
        <p:spPr>
          <a:xfrm>
            <a:off x="4672080" y="2652779"/>
            <a:ext cx="306320" cy="293620"/>
          </a:xfrm>
          <a:custGeom>
            <a:avLst/>
            <a:gdLst>
              <a:gd name="connsiteX0" fmla="*/ 309288 w 306320"/>
              <a:gd name="connsiteY0" fmla="*/ 159645 h 293620"/>
              <a:gd name="connsiteX1" fmla="*/ 167190 w 306320"/>
              <a:gd name="connsiteY1" fmla="*/ 17276 h 293620"/>
              <a:gd name="connsiteX2" fmla="*/ 25092 w 306320"/>
              <a:gd name="connsiteY2" fmla="*/ 159645 h 293620"/>
              <a:gd name="connsiteX3" fmla="*/ 167190 w 306320"/>
              <a:gd name="connsiteY3" fmla="*/ 302014 h 293620"/>
              <a:gd name="connsiteX4" fmla="*/ 309288 w 306320"/>
              <a:gd name="connsiteY4" fmla="*/ 159645 h 293620"/>
              <a:gd name="connsiteX5" fmla="*/ 309288 w 306320"/>
              <a:gd name="connsiteY5" fmla="*/ 159645 h 29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320" h="293620">
                <a:moveTo>
                  <a:pt x="309288" y="159645"/>
                </a:moveTo>
                <a:cubicBezTo>
                  <a:pt x="309288" y="80994"/>
                  <a:pt x="245691" y="17276"/>
                  <a:pt x="167190" y="17276"/>
                </a:cubicBezTo>
                <a:cubicBezTo>
                  <a:pt x="88688" y="17276"/>
                  <a:pt x="25092" y="80994"/>
                  <a:pt x="25092" y="159645"/>
                </a:cubicBezTo>
                <a:cubicBezTo>
                  <a:pt x="25092" y="238154"/>
                  <a:pt x="88688" y="302014"/>
                  <a:pt x="167190" y="302014"/>
                </a:cubicBezTo>
                <a:cubicBezTo>
                  <a:pt x="245691" y="302014"/>
                  <a:pt x="309288" y="238154"/>
                  <a:pt x="309288" y="159645"/>
                </a:cubicBezTo>
                <a:lnTo>
                  <a:pt x="309288" y="15964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reeform 210"> 
				</p:cNvPr>
          <p:cNvSpPr/>
          <p:nvPr/>
        </p:nvSpPr>
        <p:spPr>
          <a:xfrm>
            <a:off x="3516380" y="2932179"/>
            <a:ext cx="14220" cy="1017520"/>
          </a:xfrm>
          <a:custGeom>
            <a:avLst/>
            <a:gdLst>
              <a:gd name="connsiteX0" fmla="*/ 26689 w 14220"/>
              <a:gd name="connsiteY0" fmla="*/ 18063 h 1017520"/>
              <a:gd name="connsiteX1" fmla="*/ 26689 w 14220"/>
              <a:gd name="connsiteY1" fmla="*/ 1020762 h 1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20" h="1017520">
                <a:moveTo>
                  <a:pt x="26689" y="18063"/>
                </a:moveTo>
                <a:lnTo>
                  <a:pt x="26689" y="1020762"/>
                </a:lnTo>
              </a:path>
            </a:pathLst>
          </a:custGeom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Freeform 211"> 
				</p:cNvPr>
          <p:cNvSpPr/>
          <p:nvPr/>
        </p:nvSpPr>
        <p:spPr>
          <a:xfrm>
            <a:off x="4837180" y="2932179"/>
            <a:ext cx="14220" cy="1017520"/>
          </a:xfrm>
          <a:custGeom>
            <a:avLst/>
            <a:gdLst>
              <a:gd name="connsiteX0" fmla="*/ 15434 w 14220"/>
              <a:gd name="connsiteY0" fmla="*/ 1020762 h 1017520"/>
              <a:gd name="connsiteX1" fmla="*/ 15434 w 14220"/>
              <a:gd name="connsiteY1" fmla="*/ 18063 h 1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20" h="1017520">
                <a:moveTo>
                  <a:pt x="15434" y="1020762"/>
                </a:moveTo>
                <a:lnTo>
                  <a:pt x="15434" y="18063"/>
                </a:lnTo>
              </a:path>
            </a:pathLst>
          </a:custGeom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Freeform 212"> 
				</p:cNvPr>
          <p:cNvSpPr/>
          <p:nvPr/>
        </p:nvSpPr>
        <p:spPr>
          <a:xfrm>
            <a:off x="3681480" y="2805179"/>
            <a:ext cx="1004820" cy="14220"/>
          </a:xfrm>
          <a:custGeom>
            <a:avLst/>
            <a:gdLst>
              <a:gd name="connsiteX0" fmla="*/ 21290 w 1004820"/>
              <a:gd name="connsiteY0" fmla="*/ 17059 h 14220"/>
              <a:gd name="connsiteX1" fmla="*/ 1011433 w 1004820"/>
              <a:gd name="connsiteY1" fmla="*/ 17059 h 1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4820" h="14220">
                <a:moveTo>
                  <a:pt x="21290" y="17059"/>
                </a:moveTo>
                <a:lnTo>
                  <a:pt x="1011433" y="17059"/>
                </a:lnTo>
              </a:path>
            </a:pathLst>
          </a:custGeom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Freeform 213"> 
				</p:cNvPr>
          <p:cNvSpPr/>
          <p:nvPr/>
        </p:nvSpPr>
        <p:spPr>
          <a:xfrm>
            <a:off x="4265680" y="2081279"/>
            <a:ext cx="1004820" cy="14220"/>
          </a:xfrm>
          <a:custGeom>
            <a:avLst/>
            <a:gdLst>
              <a:gd name="connsiteX0" fmla="*/ 22659 w 1004820"/>
              <a:gd name="connsiteY0" fmla="*/ 15602 h 14220"/>
              <a:gd name="connsiteX1" fmla="*/ 1012802 w 1004820"/>
              <a:gd name="connsiteY1" fmla="*/ 15602 h 1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4820" h="14220">
                <a:moveTo>
                  <a:pt x="22659" y="15602"/>
                </a:moveTo>
                <a:lnTo>
                  <a:pt x="1012802" y="15602"/>
                </a:lnTo>
              </a:path>
            </a:pathLst>
          </a:custGeom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Freeform 214"> 
				</p:cNvPr>
          <p:cNvSpPr/>
          <p:nvPr/>
        </p:nvSpPr>
        <p:spPr>
          <a:xfrm>
            <a:off x="5408680" y="2220979"/>
            <a:ext cx="14220" cy="1004820"/>
          </a:xfrm>
          <a:custGeom>
            <a:avLst/>
            <a:gdLst>
              <a:gd name="connsiteX0" fmla="*/ 18855 w 14220"/>
              <a:gd name="connsiteY0" fmla="*/ 25240 h 1004820"/>
              <a:gd name="connsiteX1" fmla="*/ 18855 w 14220"/>
              <a:gd name="connsiteY1" fmla="*/ 1017272 h 100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20" h="1004820">
                <a:moveTo>
                  <a:pt x="18855" y="25240"/>
                </a:moveTo>
                <a:lnTo>
                  <a:pt x="18855" y="1017272"/>
                </a:lnTo>
              </a:path>
            </a:pathLst>
          </a:custGeom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Freeform 215"> 
				</p:cNvPr>
          <p:cNvSpPr/>
          <p:nvPr/>
        </p:nvSpPr>
        <p:spPr>
          <a:xfrm>
            <a:off x="3592580" y="2157479"/>
            <a:ext cx="420620" cy="522220"/>
          </a:xfrm>
          <a:custGeom>
            <a:avLst/>
            <a:gdLst>
              <a:gd name="connsiteX0" fmla="*/ 25016 w 420620"/>
              <a:gd name="connsiteY0" fmla="*/ 526088 h 522220"/>
              <a:gd name="connsiteX1" fmla="*/ 429591 w 420620"/>
              <a:gd name="connsiteY1" fmla="*/ 24738 h 52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0620" h="522220">
                <a:moveTo>
                  <a:pt x="25016" y="526088"/>
                </a:moveTo>
                <a:lnTo>
                  <a:pt x="429591" y="24738"/>
                </a:lnTo>
              </a:path>
            </a:pathLst>
          </a:custGeom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Freeform 216"> 
				</p:cNvPr>
          <p:cNvSpPr/>
          <p:nvPr/>
        </p:nvSpPr>
        <p:spPr>
          <a:xfrm>
            <a:off x="4913380" y="2182879"/>
            <a:ext cx="395220" cy="522220"/>
          </a:xfrm>
          <a:custGeom>
            <a:avLst/>
            <a:gdLst>
              <a:gd name="connsiteX0" fmla="*/ 24407 w 395220"/>
              <a:gd name="connsiteY0" fmla="*/ 532689 h 522220"/>
              <a:gd name="connsiteX1" fmla="*/ 407689 w 395220"/>
              <a:gd name="connsiteY1" fmla="*/ 20672 h 52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5220" h="522220">
                <a:moveTo>
                  <a:pt x="24407" y="532689"/>
                </a:moveTo>
                <a:lnTo>
                  <a:pt x="407689" y="20672"/>
                </a:lnTo>
              </a:path>
            </a:pathLst>
          </a:custGeom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Freeform 217"> 
				</p:cNvPr>
          <p:cNvSpPr/>
          <p:nvPr/>
        </p:nvSpPr>
        <p:spPr>
          <a:xfrm>
            <a:off x="4138680" y="2220979"/>
            <a:ext cx="14220" cy="1004820"/>
          </a:xfrm>
          <a:custGeom>
            <a:avLst/>
            <a:gdLst>
              <a:gd name="connsiteX0" fmla="*/ 21898 w 14220"/>
              <a:gd name="connsiteY0" fmla="*/ 25240 h 1004820"/>
              <a:gd name="connsiteX1" fmla="*/ 21898 w 14220"/>
              <a:gd name="connsiteY1" fmla="*/ 1017272 h 100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20" h="1004820">
                <a:moveTo>
                  <a:pt x="21898" y="25240"/>
                </a:moveTo>
                <a:lnTo>
                  <a:pt x="21898" y="1017272"/>
                </a:lnTo>
              </a:path>
            </a:pathLst>
          </a:custGeom>
          <a:ln w="10230">
            <a:solidFill>
              <a:srgbClr val="000000">
                <a:alpha val="100000"/>
              </a:srgb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Freeform 218"> 
				</p:cNvPr>
          <p:cNvSpPr/>
          <p:nvPr/>
        </p:nvSpPr>
        <p:spPr>
          <a:xfrm>
            <a:off x="2335279" y="2817879"/>
            <a:ext cx="1081020" cy="14220"/>
          </a:xfrm>
          <a:custGeom>
            <a:avLst/>
            <a:gdLst>
              <a:gd name="connsiteX0" fmla="*/ 15359 w 1081020"/>
              <a:gd name="connsiteY0" fmla="*/ 25693 h 14220"/>
              <a:gd name="connsiteX1" fmla="*/ 1090676 w 1081020"/>
              <a:gd name="connsiteY1" fmla="*/ 25693 h 1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1020" h="14220">
                <a:moveTo>
                  <a:pt x="15359" y="25693"/>
                </a:moveTo>
                <a:lnTo>
                  <a:pt x="1090676" y="25693"/>
                </a:lnTo>
              </a:path>
            </a:pathLst>
          </a:custGeom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Freeform 219"> 
				</p:cNvPr>
          <p:cNvSpPr/>
          <p:nvPr/>
        </p:nvSpPr>
        <p:spPr>
          <a:xfrm>
            <a:off x="2919479" y="2081279"/>
            <a:ext cx="1081020" cy="14220"/>
          </a:xfrm>
          <a:custGeom>
            <a:avLst/>
            <a:gdLst>
              <a:gd name="connsiteX0" fmla="*/ 16728 w 1081020"/>
              <a:gd name="connsiteY0" fmla="*/ 15602 h 14220"/>
              <a:gd name="connsiteX1" fmla="*/ 1081398 w 1081020"/>
              <a:gd name="connsiteY1" fmla="*/ 15602 h 1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1020" h="14220">
                <a:moveTo>
                  <a:pt x="16728" y="15602"/>
                </a:moveTo>
                <a:lnTo>
                  <a:pt x="1081398" y="15602"/>
                </a:lnTo>
              </a:path>
            </a:pathLst>
          </a:custGeom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Freeform 220"> 
				</p:cNvPr>
          <p:cNvSpPr/>
          <p:nvPr/>
        </p:nvSpPr>
        <p:spPr>
          <a:xfrm>
            <a:off x="1014479" y="2690879"/>
            <a:ext cx="2439920" cy="26920"/>
          </a:xfrm>
          <a:custGeom>
            <a:avLst/>
            <a:gdLst>
              <a:gd name="connsiteX0" fmla="*/ 26573 w 2439920"/>
              <a:gd name="connsiteY0" fmla="*/ 31231 h 26920"/>
              <a:gd name="connsiteX1" fmla="*/ 2445119 w 2439920"/>
              <a:gd name="connsiteY1" fmla="*/ 21417 h 2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39920" h="26920">
                <a:moveTo>
                  <a:pt x="26573" y="31231"/>
                </a:moveTo>
                <a:cubicBezTo>
                  <a:pt x="808225" y="-246964"/>
                  <a:pt x="1661097" y="-250377"/>
                  <a:pt x="2445119" y="21417"/>
                </a:cubicBezTo>
              </a:path>
            </a:pathLst>
          </a:custGeom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Freeform 221"> 
				</p:cNvPr>
          <p:cNvSpPr/>
          <p:nvPr/>
        </p:nvSpPr>
        <p:spPr>
          <a:xfrm>
            <a:off x="1585979" y="1966979"/>
            <a:ext cx="2465320" cy="14220"/>
          </a:xfrm>
          <a:custGeom>
            <a:avLst/>
            <a:gdLst>
              <a:gd name="connsiteX0" fmla="*/ 15841 w 2465320"/>
              <a:gd name="connsiteY0" fmla="*/ 21952 h 14220"/>
              <a:gd name="connsiteX1" fmla="*/ 2471538 w 2465320"/>
              <a:gd name="connsiteY1" fmla="*/ 19961 h 1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65320" h="14220">
                <a:moveTo>
                  <a:pt x="15841" y="21952"/>
                </a:moveTo>
                <a:cubicBezTo>
                  <a:pt x="807104" y="-276581"/>
                  <a:pt x="1679708" y="-277292"/>
                  <a:pt x="2471538" y="19961"/>
                </a:cubicBezTo>
              </a:path>
            </a:pathLst>
          </a:custGeom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Freeform 222"> 
				</p:cNvPr>
          <p:cNvSpPr/>
          <p:nvPr/>
        </p:nvSpPr>
        <p:spPr>
          <a:xfrm>
            <a:off x="2843279" y="1954279"/>
            <a:ext cx="2490720" cy="14220"/>
          </a:xfrm>
          <a:custGeom>
            <a:avLst/>
            <a:gdLst>
              <a:gd name="connsiteX0" fmla="*/ 19678 w 2490720"/>
              <a:gd name="connsiteY0" fmla="*/ 22705 h 14220"/>
              <a:gd name="connsiteX1" fmla="*/ 2502206 w 2490720"/>
              <a:gd name="connsiteY1" fmla="*/ 26260 h 1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90720" h="14220">
                <a:moveTo>
                  <a:pt x="19678" y="22705"/>
                </a:moveTo>
                <a:cubicBezTo>
                  <a:pt x="821162" y="-272273"/>
                  <a:pt x="1701432" y="-270993"/>
                  <a:pt x="2502206" y="26260"/>
                </a:cubicBezTo>
              </a:path>
            </a:pathLst>
          </a:custGeom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Freeform 223"> 
				</p:cNvPr>
          <p:cNvSpPr/>
          <p:nvPr/>
        </p:nvSpPr>
        <p:spPr>
          <a:xfrm>
            <a:off x="2322579" y="2716279"/>
            <a:ext cx="2389120" cy="39620"/>
          </a:xfrm>
          <a:custGeom>
            <a:avLst/>
            <a:gdLst>
              <a:gd name="connsiteX0" fmla="*/ 20394 w 2389120"/>
              <a:gd name="connsiteY0" fmla="*/ 45939 h 39620"/>
              <a:gd name="connsiteX1" fmla="*/ 2392762 w 2389120"/>
              <a:gd name="connsiteY1" fmla="*/ 26454 h 3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9120" h="39620">
                <a:moveTo>
                  <a:pt x="20394" y="45939"/>
                </a:moveTo>
                <a:cubicBezTo>
                  <a:pt x="778865" y="-267955"/>
                  <a:pt x="1629323" y="-274924"/>
                  <a:pt x="2392762" y="26454"/>
                </a:cubicBezTo>
              </a:path>
            </a:pathLst>
          </a:custGeom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Freeform 224"> 
				</p:cNvPr>
          <p:cNvSpPr/>
          <p:nvPr/>
        </p:nvSpPr>
        <p:spPr>
          <a:xfrm>
            <a:off x="1585979" y="1954279"/>
            <a:ext cx="3748020" cy="26920"/>
          </a:xfrm>
          <a:custGeom>
            <a:avLst/>
            <a:gdLst>
              <a:gd name="connsiteX0" fmla="*/ 15841 w 3748020"/>
              <a:gd name="connsiteY0" fmla="*/ 34652 h 26920"/>
              <a:gd name="connsiteX1" fmla="*/ 3759505 w 3748020"/>
              <a:gd name="connsiteY1" fmla="*/ 26260 h 2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8020" h="26920">
                <a:moveTo>
                  <a:pt x="15841" y="34652"/>
                </a:moveTo>
                <a:cubicBezTo>
                  <a:pt x="1142546" y="-757266"/>
                  <a:pt x="2629252" y="-760537"/>
                  <a:pt x="3759505" y="26260"/>
                </a:cubicBezTo>
              </a:path>
            </a:pathLst>
          </a:custGeom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Freeform 225"> 
				</p:cNvPr>
          <p:cNvSpPr/>
          <p:nvPr/>
        </p:nvSpPr>
        <p:spPr>
          <a:xfrm>
            <a:off x="1014479" y="2703579"/>
            <a:ext cx="3697220" cy="26920"/>
          </a:xfrm>
          <a:custGeom>
            <a:avLst/>
            <a:gdLst>
              <a:gd name="connsiteX0" fmla="*/ 26573 w 3697220"/>
              <a:gd name="connsiteY0" fmla="*/ 18531 h 26920"/>
              <a:gd name="connsiteX1" fmla="*/ 3700862 w 3697220"/>
              <a:gd name="connsiteY1" fmla="*/ 39154 h 2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97220" h="26920">
                <a:moveTo>
                  <a:pt x="26573" y="18531"/>
                </a:moveTo>
                <a:cubicBezTo>
                  <a:pt x="1167232" y="-632298"/>
                  <a:pt x="2567627" y="-624476"/>
                  <a:pt x="3700862" y="39154"/>
                </a:cubicBezTo>
              </a:path>
            </a:pathLst>
          </a:custGeom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Freeform 226"> 
				</p:cNvPr>
          <p:cNvSpPr/>
          <p:nvPr/>
        </p:nvSpPr>
        <p:spPr>
          <a:xfrm>
            <a:off x="1052579" y="4049780"/>
            <a:ext cx="2363720" cy="14220"/>
          </a:xfrm>
          <a:custGeom>
            <a:avLst/>
            <a:gdLst>
              <a:gd name="connsiteX0" fmla="*/ 17957 w 2363720"/>
              <a:gd name="connsiteY0" fmla="*/ 24623 h 14220"/>
              <a:gd name="connsiteX1" fmla="*/ 2368691 w 2363720"/>
              <a:gd name="connsiteY1" fmla="*/ 24623 h 1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63720" h="14220">
                <a:moveTo>
                  <a:pt x="17957" y="24623"/>
                </a:moveTo>
                <a:cubicBezTo>
                  <a:pt x="775945" y="-262959"/>
                  <a:pt x="1610647" y="-262959"/>
                  <a:pt x="2368691" y="24623"/>
                </a:cubicBezTo>
              </a:path>
            </a:pathLst>
          </a:custGeom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Freeform 227"> 
				</p:cNvPr>
          <p:cNvSpPr/>
          <p:nvPr/>
        </p:nvSpPr>
        <p:spPr>
          <a:xfrm>
            <a:off x="2322579" y="4049780"/>
            <a:ext cx="2376420" cy="14220"/>
          </a:xfrm>
          <a:custGeom>
            <a:avLst/>
            <a:gdLst>
              <a:gd name="connsiteX0" fmla="*/ 24794 w 2376420"/>
              <a:gd name="connsiteY0" fmla="*/ 16659 h 14220"/>
              <a:gd name="connsiteX1" fmla="*/ 2379277 w 2376420"/>
              <a:gd name="connsiteY1" fmla="*/ 16659 h 1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76420" h="14220">
                <a:moveTo>
                  <a:pt x="24794" y="16659"/>
                </a:moveTo>
                <a:cubicBezTo>
                  <a:pt x="785962" y="-269359"/>
                  <a:pt x="1618109" y="-269359"/>
                  <a:pt x="2379277" y="16659"/>
                </a:cubicBezTo>
              </a:path>
            </a:pathLst>
          </a:custGeom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Freeform 228"> 
				</p:cNvPr>
          <p:cNvSpPr/>
          <p:nvPr/>
        </p:nvSpPr>
        <p:spPr>
          <a:xfrm>
            <a:off x="1052579" y="4049780"/>
            <a:ext cx="3646420" cy="14220"/>
          </a:xfrm>
          <a:custGeom>
            <a:avLst/>
            <a:gdLst>
              <a:gd name="connsiteX0" fmla="*/ 17957 w 3646420"/>
              <a:gd name="connsiteY0" fmla="*/ 24623 h 14220"/>
              <a:gd name="connsiteX1" fmla="*/ 3649276 w 3646420"/>
              <a:gd name="connsiteY1" fmla="*/ 16659 h 1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46420" h="14220">
                <a:moveTo>
                  <a:pt x="17957" y="24623"/>
                </a:moveTo>
                <a:cubicBezTo>
                  <a:pt x="1157665" y="-568177"/>
                  <a:pt x="2506957" y="-571164"/>
                  <a:pt x="3649276" y="16659"/>
                </a:cubicBezTo>
              </a:path>
            </a:pathLst>
          </a:custGeom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Freeform 229"> 
				</p:cNvPr>
          <p:cNvSpPr/>
          <p:nvPr/>
        </p:nvSpPr>
        <p:spPr>
          <a:xfrm>
            <a:off x="1039879" y="5421380"/>
            <a:ext cx="2389120" cy="14220"/>
          </a:xfrm>
          <a:custGeom>
            <a:avLst/>
            <a:gdLst>
              <a:gd name="connsiteX0" fmla="*/ 18108 w 2389120"/>
              <a:gd name="connsiteY0" fmla="*/ 26621 h 14220"/>
              <a:gd name="connsiteX1" fmla="*/ 2393883 w 2389120"/>
              <a:gd name="connsiteY1" fmla="*/ 26621 h 1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9120" h="14220">
                <a:moveTo>
                  <a:pt x="18108" y="26621"/>
                </a:moveTo>
                <a:cubicBezTo>
                  <a:pt x="796311" y="319082"/>
                  <a:pt x="1615681" y="319082"/>
                  <a:pt x="2393883" y="26621"/>
                </a:cubicBezTo>
              </a:path>
            </a:pathLst>
          </a:custGeom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Freeform 230"> 
				</p:cNvPr>
          <p:cNvSpPr/>
          <p:nvPr/>
        </p:nvSpPr>
        <p:spPr>
          <a:xfrm>
            <a:off x="2309879" y="5434080"/>
            <a:ext cx="2401820" cy="26920"/>
          </a:xfrm>
          <a:custGeom>
            <a:avLst/>
            <a:gdLst>
              <a:gd name="connsiteX0" fmla="*/ 15633 w 2401820"/>
              <a:gd name="connsiteY0" fmla="*/ 32368 h 26920"/>
              <a:gd name="connsiteX1" fmla="*/ 2405462 w 2401820"/>
              <a:gd name="connsiteY1" fmla="*/ 19283 h 2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01820" h="26920">
                <a:moveTo>
                  <a:pt x="15633" y="32368"/>
                </a:moveTo>
                <a:cubicBezTo>
                  <a:pt x="793126" y="290012"/>
                  <a:pt x="1630951" y="285432"/>
                  <a:pt x="2405462" y="19283"/>
                </a:cubicBezTo>
              </a:path>
            </a:pathLst>
          </a:custGeom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Freeform 231"> 
				</p:cNvPr>
          <p:cNvSpPr/>
          <p:nvPr/>
        </p:nvSpPr>
        <p:spPr>
          <a:xfrm>
            <a:off x="1039879" y="5421380"/>
            <a:ext cx="3671820" cy="26920"/>
          </a:xfrm>
          <a:custGeom>
            <a:avLst/>
            <a:gdLst>
              <a:gd name="connsiteX0" fmla="*/ 18108 w 3671820"/>
              <a:gd name="connsiteY0" fmla="*/ 26621 h 26920"/>
              <a:gd name="connsiteX1" fmla="*/ 3675462 w 3671820"/>
              <a:gd name="connsiteY1" fmla="*/ 31983 h 2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71820" h="26920">
                <a:moveTo>
                  <a:pt x="18108" y="26621"/>
                </a:moveTo>
                <a:cubicBezTo>
                  <a:pt x="1172920" y="586006"/>
                  <a:pt x="2519088" y="587983"/>
                  <a:pt x="3675462" y="31983"/>
                </a:cubicBezTo>
              </a:path>
            </a:pathLst>
          </a:custGeom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Freeform 232"> 
				</p:cNvPr>
          <p:cNvSpPr/>
          <p:nvPr/>
        </p:nvSpPr>
        <p:spPr>
          <a:xfrm>
            <a:off x="2081279" y="2906779"/>
            <a:ext cx="39620" cy="2363720"/>
          </a:xfrm>
          <a:custGeom>
            <a:avLst/>
            <a:gdLst>
              <a:gd name="connsiteX0" fmla="*/ 24485 w 39620"/>
              <a:gd name="connsiteY0" fmla="*/ 2370123 h 2363720"/>
              <a:gd name="connsiteX1" fmla="*/ 46063 w 39620"/>
              <a:gd name="connsiteY1" fmla="*/ 21418 h 236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620" h="2363720">
                <a:moveTo>
                  <a:pt x="24485" y="2370123"/>
                </a:moveTo>
                <a:cubicBezTo>
                  <a:pt x="-462962" y="1614543"/>
                  <a:pt x="-455169" y="767824"/>
                  <a:pt x="46063" y="21418"/>
                </a:cubicBezTo>
              </a:path>
            </a:pathLst>
          </a:custGeom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Freeform 233"> 
				</p:cNvPr>
          <p:cNvSpPr/>
          <p:nvPr/>
        </p:nvSpPr>
        <p:spPr>
          <a:xfrm>
            <a:off x="3440180" y="2906779"/>
            <a:ext cx="39620" cy="2363720"/>
          </a:xfrm>
          <a:custGeom>
            <a:avLst/>
            <a:gdLst>
              <a:gd name="connsiteX0" fmla="*/ 24104 w 39620"/>
              <a:gd name="connsiteY0" fmla="*/ 2372142 h 2363720"/>
              <a:gd name="connsiteX1" fmla="*/ 45823 w 39620"/>
              <a:gd name="connsiteY1" fmla="*/ 26822 h 236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620" h="2363720">
                <a:moveTo>
                  <a:pt x="24104" y="2372142"/>
                </a:moveTo>
                <a:cubicBezTo>
                  <a:pt x="-463230" y="1617615"/>
                  <a:pt x="-455564" y="772091"/>
                  <a:pt x="45823" y="26822"/>
                </a:cubicBezTo>
              </a:path>
            </a:pathLst>
          </a:custGeom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Freeform 234"> 
				</p:cNvPr>
          <p:cNvSpPr/>
          <p:nvPr/>
        </p:nvSpPr>
        <p:spPr>
          <a:xfrm>
            <a:off x="823979" y="2906779"/>
            <a:ext cx="14220" cy="2351020"/>
          </a:xfrm>
          <a:custGeom>
            <a:avLst/>
            <a:gdLst>
              <a:gd name="connsiteX0" fmla="*/ 22025 w 14220"/>
              <a:gd name="connsiteY0" fmla="*/ 2363011 h 2351020"/>
              <a:gd name="connsiteX1" fmla="*/ 22025 w 14220"/>
              <a:gd name="connsiteY1" fmla="*/ 19426 h 235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20" h="2351020">
                <a:moveTo>
                  <a:pt x="22025" y="2363011"/>
                </a:moveTo>
                <a:cubicBezTo>
                  <a:pt x="-569872" y="1613646"/>
                  <a:pt x="-569875" y="768819"/>
                  <a:pt x="22025" y="19426"/>
                </a:cubicBezTo>
              </a:path>
            </a:pathLst>
          </a:custGeom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Freeform 235"> 
				</p:cNvPr>
          <p:cNvSpPr/>
          <p:nvPr/>
        </p:nvSpPr>
        <p:spPr>
          <a:xfrm>
            <a:off x="4735580" y="2932179"/>
            <a:ext cx="39620" cy="2325620"/>
          </a:xfrm>
          <a:custGeom>
            <a:avLst/>
            <a:gdLst>
              <a:gd name="connsiteX0" fmla="*/ 23485 w 39620"/>
              <a:gd name="connsiteY0" fmla="*/ 2332007 h 2325620"/>
              <a:gd name="connsiteX1" fmla="*/ 44920 w 39620"/>
              <a:gd name="connsiteY1" fmla="*/ 14365 h 232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620" h="2325620">
                <a:moveTo>
                  <a:pt x="23485" y="2332007"/>
                </a:moveTo>
                <a:cubicBezTo>
                  <a:pt x="-463991" y="1586355"/>
                  <a:pt x="-456326" y="750816"/>
                  <a:pt x="44920" y="14365"/>
                </a:cubicBezTo>
              </a:path>
            </a:pathLst>
          </a:custGeom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Freeform 236"> 
				</p:cNvPr>
          <p:cNvSpPr/>
          <p:nvPr/>
        </p:nvSpPr>
        <p:spPr>
          <a:xfrm>
            <a:off x="5472180" y="2195579"/>
            <a:ext cx="14220" cy="2351020"/>
          </a:xfrm>
          <a:custGeom>
            <a:avLst/>
            <a:gdLst>
              <a:gd name="connsiteX0" fmla="*/ 24630 w 14220"/>
              <a:gd name="connsiteY0" fmla="*/ 25893 h 2351020"/>
              <a:gd name="connsiteX1" fmla="*/ 24630 w 14220"/>
              <a:gd name="connsiteY1" fmla="*/ 2355439 h 235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20" h="2351020">
                <a:moveTo>
                  <a:pt x="24630" y="25893"/>
                </a:moveTo>
                <a:cubicBezTo>
                  <a:pt x="597139" y="763196"/>
                  <a:pt x="597139" y="1618122"/>
                  <a:pt x="24630" y="2355439"/>
                </a:cubicBezTo>
              </a:path>
            </a:pathLst>
          </a:custGeom>
          <a:ln w="1023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8" name="Picture 238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620" y="2804160"/>
            <a:ext cx="1516380" cy="1272540"/>
          </a:xfrm>
          <a:prstGeom prst="rect">
            <a:avLst/>
          </a:prstGeom>
        </p:spPr>
      </p:pic>
      <p:sp>
        <p:nvSpPr>
          <p:cNvPr id="238" name="TextBox 238"/>
          <p:cNvSpPr txBox="1"/>
          <p:nvPr/>
        </p:nvSpPr>
        <p:spPr>
          <a:xfrm>
            <a:off x="547687" y="506108"/>
            <a:ext cx="7203765" cy="6377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250"/>
              </a:lnSpc>
            </a:pPr>
            <a:r>
              <a:rPr lang="en-US" altLang="zh-CN" sz="3600" spc="315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3600" spc="1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215" dirty="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  <a:r>
              <a:rPr lang="en-US" altLang="zh-CN" sz="3600" spc="145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600" spc="190" dirty="0">
                <a:solidFill>
                  <a:srgbClr val="000000"/>
                </a:solidFill>
                <a:latin typeface="Times New Roman"/>
                <a:ea typeface="Times New Roman"/>
              </a:rPr>
              <a:t>dimensional</a:t>
            </a:r>
            <a:r>
              <a:rPr lang="en-US" altLang="zh-CN" sz="36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205" dirty="0">
                <a:solidFill>
                  <a:srgbClr val="000000"/>
                </a:solidFill>
                <a:latin typeface="Times New Roman"/>
                <a:ea typeface="Times New Roman"/>
              </a:rPr>
              <a:t>(3</a:t>
            </a:r>
            <a:r>
              <a:rPr lang="en-US" altLang="zh-CN" sz="3600" spc="145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600" spc="230" dirty="0">
                <a:solidFill>
                  <a:srgbClr val="000000"/>
                </a:solidFill>
                <a:latin typeface="Times New Roman"/>
                <a:ea typeface="Times New Roman"/>
              </a:rPr>
              <a:t>D)</a:t>
            </a:r>
            <a:r>
              <a:rPr lang="en-US" altLang="zh-CN" sz="36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209" dirty="0">
                <a:solidFill>
                  <a:srgbClr val="000000"/>
                </a:solidFill>
                <a:latin typeface="Times New Roman"/>
                <a:ea typeface="Times New Roman"/>
              </a:rPr>
              <a:t>Hypercube</a:t>
            </a:r>
          </a:p>
        </p:txBody>
      </p:sp>
      <p:sp>
        <p:nvSpPr>
          <p:cNvPr id="239" name="TextBox 239"/>
          <p:cNvSpPr txBox="1"/>
          <p:nvPr/>
        </p:nvSpPr>
        <p:spPr>
          <a:xfrm>
            <a:off x="1090283" y="1812994"/>
            <a:ext cx="4808923" cy="2331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333"/>
              </a:lnSpc>
              <a:tabLst>
                <a:tab pos="1287611" algn="l"/>
                <a:tab pos="3299696" algn="l"/>
                <a:tab pos="4426401" algn="l"/>
              </a:tabLst>
            </a:pPr>
            <a:r>
              <a:rPr lang="en-US" altLang="zh-CN" sz="1350" spc="-5" dirty="0">
                <a:solidFill>
                  <a:srgbClr val="000000"/>
                </a:solidFill>
                <a:latin typeface="Times New Roman"/>
                <a:ea typeface="Times New Roman"/>
              </a:rPr>
              <a:t>021	</a:t>
            </a:r>
            <a:r>
              <a:rPr lang="en-US" altLang="zh-CN" sz="1350" spc="-5" dirty="0">
                <a:solidFill>
                  <a:srgbClr val="000000"/>
                </a:solidFill>
                <a:latin typeface="Times New Roman"/>
                <a:ea typeface="Times New Roman"/>
              </a:rPr>
              <a:t>121	</a:t>
            </a:r>
            <a:r>
              <a:rPr lang="en-US" altLang="zh-CN" sz="1350" spc="-5" dirty="0">
                <a:solidFill>
                  <a:srgbClr val="000000"/>
                </a:solidFill>
                <a:latin typeface="Times New Roman"/>
                <a:ea typeface="Times New Roman"/>
              </a:rPr>
              <a:t>221	</a:t>
            </a:r>
            <a:r>
              <a:rPr lang="en-US" altLang="zh-CN" sz="1350" spc="-20" dirty="0">
                <a:solidFill>
                  <a:srgbClr val="000000"/>
                </a:solidFill>
                <a:latin typeface="Times New Roman"/>
                <a:ea typeface="Times New Roman"/>
              </a:rPr>
              <a:t>321</a:t>
            </a:r>
          </a:p>
        </p:txBody>
      </p:sp>
      <p:sp>
        <p:nvSpPr>
          <p:cNvPr id="240" name="TextBox 240"/>
          <p:cNvSpPr txBox="1"/>
          <p:nvPr/>
        </p:nvSpPr>
        <p:spPr>
          <a:xfrm>
            <a:off x="446457" y="2653488"/>
            <a:ext cx="268222" cy="2057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350" spc="-10" dirty="0">
                <a:solidFill>
                  <a:srgbClr val="000000"/>
                </a:solidFill>
                <a:latin typeface="Times New Roman"/>
                <a:ea typeface="Times New Roman"/>
              </a:rPr>
              <a:t>020</a:t>
            </a:r>
          </a:p>
        </p:txBody>
      </p:sp>
      <p:sp>
        <p:nvSpPr>
          <p:cNvPr id="241" name="TextBox 241"/>
          <p:cNvSpPr txBox="1"/>
          <p:nvPr/>
        </p:nvSpPr>
        <p:spPr>
          <a:xfrm>
            <a:off x="6193790" y="2268266"/>
            <a:ext cx="2547011" cy="518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>
              <a:lnSpc>
                <a:spcPct val="106250"/>
              </a:lnSpc>
            </a:pPr>
            <a:r>
              <a:rPr lang="en-US" altLang="zh-CN" sz="1800" spc="115" b="1" dirty="0">
                <a:solidFill>
                  <a:srgbClr val="000000"/>
                </a:solidFill>
                <a:latin typeface="Times New Roman"/>
                <a:ea typeface="Times New Roman"/>
              </a:rPr>
              <a:t>Position</a:t>
            </a:r>
            <a:r>
              <a:rPr lang="en-US" altLang="zh-CN" sz="1800" spc="7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00" b="1" dirty="0">
                <a:solidFill>
                  <a:srgbClr val="000000"/>
                </a:solidFill>
                <a:latin typeface="Times New Roman"/>
                <a:ea typeface="Times New Roman"/>
              </a:rPr>
              <a:t>(2)</a:t>
            </a:r>
            <a:r>
              <a:rPr lang="en-US" altLang="zh-CN" sz="1800" spc="85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r>
              <a:rPr lang="en-US" altLang="zh-CN" sz="18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85" dirty="0">
                <a:solidFill>
                  <a:srgbClr val="000000"/>
                </a:solidFill>
                <a:latin typeface="Times New Roman"/>
                <a:ea typeface="Times New Roman"/>
              </a:rPr>
              <a:t>professor</a:t>
            </a:r>
            <a:r>
              <a:rPr lang="en-US" altLang="zh-CN" sz="14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85" dirty="0">
                <a:solidFill>
                  <a:srgbClr val="000000"/>
                </a:solidFill>
                <a:latin typeface="Times New Roman"/>
                <a:ea typeface="Times New Roman"/>
              </a:rPr>
              <a:t>(0),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115" dirty="0">
                <a:solidFill>
                  <a:srgbClr val="000000"/>
                </a:solidFill>
                <a:latin typeface="Times New Roman"/>
                <a:ea typeface="Times New Roman"/>
              </a:rPr>
              <a:t>researcher</a:t>
            </a:r>
            <a:r>
              <a:rPr lang="en-US" altLang="zh-CN" sz="14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110" dirty="0">
                <a:solidFill>
                  <a:srgbClr val="000000"/>
                </a:solidFill>
                <a:latin typeface="Times New Roman"/>
                <a:ea typeface="Times New Roman"/>
              </a:rPr>
              <a:t>(1),</a:t>
            </a:r>
            <a:r>
              <a:rPr lang="en-US" altLang="zh-CN" sz="14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120" dirty="0">
                <a:solidFill>
                  <a:srgbClr val="000000"/>
                </a:solidFill>
                <a:latin typeface="Times New Roman"/>
                <a:ea typeface="Times New Roman"/>
              </a:rPr>
              <a:t>student</a:t>
            </a:r>
            <a:r>
              <a:rPr lang="en-US" altLang="zh-CN" sz="14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115" dirty="0">
                <a:solidFill>
                  <a:srgbClr val="000000"/>
                </a:solidFill>
                <a:latin typeface="Times New Roman"/>
                <a:ea typeface="Times New Roman"/>
              </a:rPr>
              <a:t>(2)</a:t>
            </a:r>
          </a:p>
        </p:txBody>
      </p:sp>
      <p:sp>
        <p:nvSpPr>
          <p:cNvPr id="242" name="TextBox 242"/>
          <p:cNvSpPr txBox="1"/>
          <p:nvPr/>
        </p:nvSpPr>
        <p:spPr>
          <a:xfrm>
            <a:off x="5597173" y="3177593"/>
            <a:ext cx="382522" cy="2057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350" spc="-10" dirty="0">
                <a:solidFill>
                  <a:srgbClr val="000000"/>
                </a:solidFill>
                <a:latin typeface="Times New Roman"/>
                <a:ea typeface="Times New Roman"/>
              </a:rPr>
              <a:t>311</a:t>
            </a:r>
          </a:p>
        </p:txBody>
      </p:sp>
      <p:sp>
        <p:nvSpPr>
          <p:cNvPr id="243" name="TextBox 243"/>
          <p:cNvSpPr txBox="1"/>
          <p:nvPr/>
        </p:nvSpPr>
        <p:spPr>
          <a:xfrm>
            <a:off x="7490460" y="3230037"/>
            <a:ext cx="1607207" cy="518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>
              <a:lnSpc>
                <a:spcPct val="106250"/>
              </a:lnSpc>
            </a:pPr>
            <a:r>
              <a:rPr lang="en-US" altLang="zh-CN" sz="1800" spc="130" b="1" dirty="0">
                <a:solidFill>
                  <a:srgbClr val="000000"/>
                </a:solidFill>
                <a:latin typeface="Times New Roman"/>
                <a:ea typeface="Times New Roman"/>
              </a:rPr>
              <a:t>Gender</a:t>
            </a:r>
            <a:r>
              <a:rPr lang="en-US" altLang="zh-CN" sz="1800" spc="-5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90" b="1" dirty="0">
                <a:solidFill>
                  <a:srgbClr val="000000"/>
                </a:solidFill>
                <a:latin typeface="Times New Roman"/>
                <a:ea typeface="Times New Roman"/>
              </a:rPr>
              <a:t>(1)</a:t>
            </a:r>
            <a:r>
              <a:rPr lang="en-US" altLang="zh-CN" sz="1800" spc="65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75" dirty="0">
                <a:solidFill>
                  <a:srgbClr val="000000"/>
                </a:solidFill>
                <a:latin typeface="Times New Roman"/>
                <a:ea typeface="Times New Roman"/>
              </a:rPr>
              <a:t>male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0" dirty="0">
                <a:solidFill>
                  <a:srgbClr val="000000"/>
                </a:solidFill>
                <a:latin typeface="Times New Roman"/>
                <a:ea typeface="Times New Roman"/>
              </a:rPr>
              <a:t>(0),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70" dirty="0">
                <a:solidFill>
                  <a:srgbClr val="000000"/>
                </a:solidFill>
                <a:latin typeface="Times New Roman"/>
                <a:ea typeface="Times New Roman"/>
              </a:rPr>
              <a:t>female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70" dirty="0">
                <a:solidFill>
                  <a:srgbClr val="000000"/>
                </a:solidFill>
                <a:latin typeface="Times New Roman"/>
                <a:ea typeface="Times New Roman"/>
              </a:rPr>
              <a:t>(1)</a:t>
            </a:r>
          </a:p>
        </p:txBody>
      </p:sp>
      <p:sp>
        <p:nvSpPr>
          <p:cNvPr id="244" name="TextBox 244"/>
          <p:cNvSpPr txBox="1"/>
          <p:nvPr/>
        </p:nvSpPr>
        <p:spPr>
          <a:xfrm>
            <a:off x="446457" y="3983877"/>
            <a:ext cx="382522" cy="2057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350" spc="-10" dirty="0">
                <a:solidFill>
                  <a:srgbClr val="000000"/>
                </a:solidFill>
                <a:latin typeface="Times New Roman"/>
                <a:ea typeface="Times New Roman"/>
              </a:rPr>
              <a:t>010</a:t>
            </a:r>
          </a:p>
        </p:txBody>
      </p:sp>
      <p:sp>
        <p:nvSpPr>
          <p:cNvPr id="245" name="TextBox 245"/>
          <p:cNvSpPr txBox="1"/>
          <p:nvPr/>
        </p:nvSpPr>
        <p:spPr>
          <a:xfrm>
            <a:off x="5577015" y="4467662"/>
            <a:ext cx="268222" cy="2057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350" spc="-10" dirty="0">
                <a:solidFill>
                  <a:srgbClr val="000000"/>
                </a:solidFill>
                <a:latin typeface="Times New Roman"/>
                <a:ea typeface="Times New Roman"/>
              </a:rPr>
              <a:t>301</a:t>
            </a:r>
          </a:p>
        </p:txBody>
      </p:sp>
      <p:sp>
        <p:nvSpPr>
          <p:cNvPr id="246" name="TextBox 246"/>
          <p:cNvSpPr txBox="1"/>
          <p:nvPr/>
        </p:nvSpPr>
        <p:spPr>
          <a:xfrm>
            <a:off x="6117590" y="4380911"/>
            <a:ext cx="2791596" cy="518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>
              <a:lnSpc>
                <a:spcPct val="106250"/>
              </a:lnSpc>
            </a:pPr>
            <a:r>
              <a:rPr lang="en-US" altLang="zh-CN" sz="1800" spc="95" b="1" dirty="0">
                <a:solidFill>
                  <a:srgbClr val="000000"/>
                </a:solidFill>
                <a:latin typeface="Times New Roman"/>
                <a:ea typeface="Times New Roman"/>
              </a:rPr>
              <a:t>City</a:t>
            </a:r>
            <a:r>
              <a:rPr lang="en-US" altLang="zh-CN" sz="1800" spc="6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75" b="1" dirty="0">
                <a:solidFill>
                  <a:srgbClr val="000000"/>
                </a:solidFill>
                <a:latin typeface="Times New Roman"/>
                <a:ea typeface="Times New Roman"/>
              </a:rPr>
              <a:t>(3)</a:t>
            </a:r>
            <a:r>
              <a:rPr lang="en-US" altLang="zh-CN" sz="1800" spc="65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r>
              <a:rPr lang="en-US" altLang="zh-CN" sz="18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104" dirty="0">
                <a:solidFill>
                  <a:srgbClr val="000000"/>
                </a:solidFill>
                <a:latin typeface="Times New Roman"/>
                <a:ea typeface="Times New Roman"/>
              </a:rPr>
              <a:t>New</a:t>
            </a:r>
            <a:r>
              <a:rPr lang="en-US" altLang="zh-CN" sz="14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70" dirty="0">
                <a:solidFill>
                  <a:srgbClr val="000000"/>
                </a:solidFill>
                <a:latin typeface="Times New Roman"/>
                <a:ea typeface="Times New Roman"/>
              </a:rPr>
              <a:t>York(0),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80" dirty="0">
                <a:solidFill>
                  <a:srgbClr val="000000"/>
                </a:solidFill>
                <a:latin typeface="Times New Roman"/>
                <a:ea typeface="Times New Roman"/>
              </a:rPr>
              <a:t>London(1),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70" dirty="0">
                <a:solidFill>
                  <a:srgbClr val="000000"/>
                </a:solidFill>
                <a:latin typeface="Times New Roman"/>
                <a:ea typeface="Times New Roman"/>
              </a:rPr>
              <a:t>Paris</a:t>
            </a:r>
            <a:r>
              <a:rPr lang="en-US" altLang="zh-CN" sz="140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0" dirty="0">
                <a:solidFill>
                  <a:srgbClr val="000000"/>
                </a:solidFill>
                <a:latin typeface="Times New Roman"/>
                <a:ea typeface="Times New Roman"/>
              </a:rPr>
              <a:t>(2),</a:t>
            </a:r>
            <a:r>
              <a:rPr lang="en-US" altLang="zh-CN" sz="140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80" dirty="0">
                <a:solidFill>
                  <a:srgbClr val="000000"/>
                </a:solidFill>
                <a:latin typeface="Times New Roman"/>
                <a:ea typeface="Times New Roman"/>
              </a:rPr>
              <a:t>Shanghai</a:t>
            </a:r>
            <a:r>
              <a:rPr lang="en-US" altLang="zh-CN" sz="140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80" dirty="0">
                <a:solidFill>
                  <a:srgbClr val="000000"/>
                </a:solidFill>
                <a:latin typeface="Times New Roman"/>
                <a:ea typeface="Times New Roman"/>
              </a:rPr>
              <a:t>(3)</a:t>
            </a:r>
          </a:p>
        </p:txBody>
      </p:sp>
      <p:sp>
        <p:nvSpPr>
          <p:cNvPr id="247" name="TextBox 247"/>
          <p:cNvSpPr txBox="1"/>
          <p:nvPr/>
        </p:nvSpPr>
        <p:spPr>
          <a:xfrm>
            <a:off x="446457" y="5199528"/>
            <a:ext cx="5050304" cy="4346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211250"/>
              </a:lnSpc>
              <a:tabLst>
                <a:tab pos="1706721" algn="l"/>
                <a:tab pos="3057291" algn="l"/>
                <a:tab pos="4331346" algn="l"/>
                <a:tab pos="4667781" algn="l"/>
              </a:tabLst>
            </a:pPr>
            <a:r>
              <a:rPr lang="en-US" altLang="zh-CN" sz="1350" dirty="0">
                <a:solidFill>
                  <a:srgbClr val="000000"/>
                </a:solidFill>
                <a:latin typeface="Times New Roman"/>
                <a:ea typeface="Times New Roman"/>
              </a:rPr>
              <a:t>000</a:t>
            </a:r>
            <a:r>
              <a:rPr lang="en-US" altLang="zh-CN" sz="1350" spc="95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1350" dirty="0">
                <a:solidFill>
                  <a:srgbClr val="000000"/>
                </a:solidFill>
                <a:latin typeface="Times New Roman"/>
                <a:ea typeface="Times New Roman"/>
              </a:rPr>
              <a:t>A	</a:t>
            </a:r>
            <a:r>
              <a:rPr lang="en-US" altLang="zh-CN" sz="1350" dirty="0">
                <a:solidFill>
                  <a:srgbClr val="000000"/>
                </a:solidFill>
                <a:latin typeface="Times New Roman"/>
                <a:ea typeface="Times New Roman"/>
              </a:rPr>
              <a:t>B</a:t>
            </a:r>
            <a:r>
              <a:rPr lang="en-US" altLang="zh-CN" sz="1350" spc="9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350" dirty="0">
                <a:solidFill>
                  <a:srgbClr val="000000"/>
                </a:solidFill>
                <a:latin typeface="Times New Roman"/>
                <a:ea typeface="Times New Roman"/>
              </a:rPr>
              <a:t>100	</a:t>
            </a:r>
            <a:r>
              <a:rPr lang="en-US" altLang="zh-CN" sz="1350" dirty="0">
                <a:solidFill>
                  <a:srgbClr val="000000"/>
                </a:solidFill>
                <a:latin typeface="Times New Roman"/>
                <a:ea typeface="Times New Roman"/>
              </a:rPr>
              <a:t>C</a:t>
            </a:r>
            <a:r>
              <a:rPr lang="en-US" altLang="zh-CN" sz="1350" spc="-1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1350" dirty="0">
                <a:solidFill>
                  <a:srgbClr val="000000"/>
                </a:solidFill>
                <a:latin typeface="Times New Roman"/>
                <a:ea typeface="Times New Roman"/>
              </a:rPr>
              <a:t>200	</a:t>
            </a:r>
            <a:r>
              <a:rPr lang="en-US" altLang="zh-CN" sz="1350" spc="-10" dirty="0">
                <a:solidFill>
                  <a:srgbClr val="000000"/>
                </a:solidFill>
                <a:latin typeface="Times New Roman"/>
                <a:ea typeface="Times New Roman"/>
              </a:rPr>
              <a:t>D	</a:t>
            </a:r>
            <a:r>
              <a:rPr lang="en-US" altLang="zh-CN" sz="1350" spc="-20" dirty="0">
                <a:solidFill>
                  <a:srgbClr val="000000"/>
                </a:solidFill>
                <a:latin typeface="Times New Roman"/>
                <a:ea typeface="Times New Roman"/>
              </a:rPr>
              <a:t>300</a:t>
            </a:r>
          </a:p>
        </p:txBody>
      </p:sp>
      <p:sp>
        <p:nvSpPr>
          <p:cNvPr id="248" name="TextBox 248"/>
          <p:cNvSpPr txBox="1"/>
          <p:nvPr/>
        </p:nvSpPr>
        <p:spPr>
          <a:xfrm>
            <a:off x="1388364" y="5969451"/>
            <a:ext cx="5807785" cy="5159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250"/>
              </a:lnSpc>
            </a:pPr>
            <a:r>
              <a:rPr lang="en-US" altLang="zh-CN" sz="1800" spc="135" dirty="0">
                <a:solidFill>
                  <a:srgbClr val="000000"/>
                </a:solidFill>
                <a:latin typeface="Times New Roman"/>
                <a:ea typeface="Times New Roman"/>
              </a:rPr>
              <a:t>Example:</a:t>
            </a:r>
            <a:r>
              <a:rPr lang="en-US" altLang="zh-CN" sz="18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000000"/>
                </a:solidFill>
                <a:latin typeface="Times New Roman"/>
                <a:ea typeface="Times New Roman"/>
              </a:rPr>
              <a:t>“</a:t>
            </a:r>
            <a:r>
              <a:rPr lang="en-US" altLang="zh-CN" sz="1800" spc="140" dirty="0">
                <a:solidFill>
                  <a:srgbClr val="006ebf"/>
                </a:solidFill>
                <a:latin typeface="Times New Roman"/>
                <a:ea typeface="Times New Roman"/>
              </a:rPr>
              <a:t>311</a:t>
            </a:r>
            <a:r>
              <a:rPr lang="en-US" altLang="zh-CN" sz="1800" spc="130" dirty="0">
                <a:solidFill>
                  <a:srgbClr val="000000"/>
                </a:solidFill>
                <a:latin typeface="Times New Roman"/>
                <a:ea typeface="Times New Roman"/>
              </a:rPr>
              <a:t>”</a:t>
            </a:r>
            <a:r>
              <a:rPr lang="en-US" altLang="zh-CN" sz="1800" spc="80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r>
              <a:rPr lang="en-US" altLang="zh-CN" sz="18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18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000000"/>
                </a:solidFill>
                <a:latin typeface="Times New Roman"/>
                <a:ea typeface="Times New Roman"/>
              </a:rPr>
              <a:t>female</a:t>
            </a:r>
            <a:r>
              <a:rPr lang="en-US" altLang="zh-CN" sz="18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5" dirty="0">
                <a:solidFill>
                  <a:srgbClr val="000000"/>
                </a:solidFill>
                <a:latin typeface="Times New Roman"/>
                <a:ea typeface="Times New Roman"/>
              </a:rPr>
              <a:t>researcher</a:t>
            </a:r>
            <a:r>
              <a:rPr lang="en-US" altLang="zh-CN" sz="18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000000"/>
                </a:solidFill>
                <a:latin typeface="Times New Roman"/>
                <a:ea typeface="Times New Roman"/>
              </a:rPr>
              <a:t>lives</a:t>
            </a:r>
            <a:r>
              <a:rPr lang="en-US" altLang="zh-CN" sz="18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5" dirty="0">
                <a:solidFill>
                  <a:srgbClr val="000000"/>
                </a:solidFill>
                <a:latin typeface="Times New Roman"/>
                <a:ea typeface="Times New Roman"/>
              </a:rPr>
              <a:t>in</a:t>
            </a:r>
            <a:r>
              <a:rPr lang="en-US" altLang="zh-CN" sz="18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0" dirty="0">
                <a:solidFill>
                  <a:srgbClr val="000000"/>
                </a:solidFill>
                <a:latin typeface="Times New Roman"/>
                <a:ea typeface="Times New Roman"/>
              </a:rPr>
              <a:t>Shanghai</a:t>
            </a:r>
          </a:p>
          <a:p>
            <a:pPr marL="0" indent="2840101">
              <a:lnSpc>
                <a:spcPct val="100000"/>
              </a:lnSpc>
              <a:spcBef>
                <a:spcPts val="110"/>
              </a:spcBef>
            </a:pPr>
            <a:r>
              <a:rPr lang="en-US" altLang="zh-CN" sz="1200" spc="15" dirty="0">
                <a:solidFill>
                  <a:srgbClr val="000000"/>
                </a:solidFill>
                <a:latin typeface="Times New Roman"/>
                <a:ea typeface="Times New Roman"/>
              </a:rPr>
              <a:t>DySON</a:t>
            </a:r>
            <a:r>
              <a:rPr lang="en-US" altLang="zh-CN" sz="1200" spc="10" dirty="0">
                <a:solidFill>
                  <a:srgbClr val="000000"/>
                </a:solidFill>
                <a:latin typeface="Times New Roman"/>
                <a:ea typeface="Times New Roman"/>
              </a:rPr>
              <a:t>'14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Freeform 249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Freeform 250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Freeform 251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Freeform 252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Freeform 253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TextBox 254"/>
          <p:cNvSpPr txBox="1"/>
          <p:nvPr/>
        </p:nvSpPr>
        <p:spPr>
          <a:xfrm>
            <a:off x="547687" y="506108"/>
            <a:ext cx="6799989" cy="1890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250"/>
              </a:lnSpc>
            </a:pPr>
            <a:r>
              <a:rPr lang="en-US" altLang="zh-CN" sz="3600" spc="330" dirty="0">
                <a:solidFill>
                  <a:srgbClr val="000000"/>
                </a:solidFill>
                <a:latin typeface="Times New Roman"/>
                <a:ea typeface="Times New Roman"/>
              </a:rPr>
              <a:t>Feature</a:t>
            </a:r>
            <a:r>
              <a:rPr lang="en-US" altLang="zh-CN" sz="36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320" dirty="0">
                <a:solidFill>
                  <a:srgbClr val="000000"/>
                </a:solidFill>
                <a:latin typeface="Times New Roman"/>
                <a:ea typeface="Times New Roman"/>
              </a:rPr>
              <a:t>Extraction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95"/>
              </a:lnSpc>
            </a:pPr>
            <a:endParaRPr lang="en-US" dirty="0" smtClean="0"/>
          </a:p>
          <a:p>
            <a:pPr hangingPunct="0" marL="343217" indent="-343217">
              <a:lnSpc>
                <a:spcPct val="104999"/>
              </a:lnSpc>
            </a:pPr>
            <a:r>
              <a:rPr lang="en-US" altLang="zh-CN" sz="1950" spc="265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950" spc="35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180" dirty="0">
                <a:solidFill>
                  <a:srgbClr val="000000"/>
                </a:solidFill>
                <a:latin typeface="Times New Roman"/>
                <a:ea typeface="Times New Roman"/>
              </a:rPr>
              <a:t>Extract</a:t>
            </a:r>
            <a:r>
              <a:rPr lang="en-US" altLang="zh-CN" sz="24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340" dirty="0">
                <a:solidFill>
                  <a:srgbClr val="000000"/>
                </a:solidFill>
                <a:latin typeface="Times New Roman"/>
                <a:ea typeface="Times New Roman"/>
              </a:rPr>
              <a:t>m</a:t>
            </a:r>
            <a:r>
              <a:rPr lang="en-US" altLang="zh-CN" sz="2400" spc="209" dirty="0">
                <a:solidFill>
                  <a:srgbClr val="000000"/>
                </a:solidFill>
                <a:latin typeface="Times New Roman"/>
                <a:ea typeface="Times New Roman"/>
              </a:rPr>
              <a:t>most</a:t>
            </a:r>
            <a:r>
              <a:rPr lang="en-US" altLang="zh-CN" sz="24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90" dirty="0">
                <a:solidFill>
                  <a:srgbClr val="000000"/>
                </a:solidFill>
                <a:latin typeface="Times New Roman"/>
                <a:ea typeface="Times New Roman"/>
              </a:rPr>
              <a:t>important</a:t>
            </a:r>
            <a:r>
              <a:rPr lang="en-US" altLang="zh-CN" sz="24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70" dirty="0">
                <a:solidFill>
                  <a:srgbClr val="000000"/>
                </a:solidFill>
                <a:latin typeface="Times New Roman"/>
                <a:ea typeface="Times New Roman"/>
              </a:rPr>
              <a:t>features</a:t>
            </a:r>
            <a:r>
              <a:rPr lang="en-US" altLang="zh-CN" sz="24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00" dirty="0">
                <a:solidFill>
                  <a:srgbClr val="000000"/>
                </a:solidFill>
                <a:latin typeface="Times New Roman"/>
                <a:ea typeface="Times New Roman"/>
              </a:rPr>
              <a:t>based</a:t>
            </a:r>
            <a:r>
              <a:rPr lang="en-US" altLang="zh-CN" sz="24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25" dirty="0">
                <a:solidFill>
                  <a:srgbClr val="000000"/>
                </a:solidFill>
                <a:latin typeface="Times New Roman"/>
                <a:ea typeface="Times New Roman"/>
              </a:rPr>
              <a:t>on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35" dirty="0">
                <a:solidFill>
                  <a:srgbClr val="000000"/>
                </a:solidFill>
                <a:latin typeface="Times New Roman"/>
                <a:ea typeface="Times New Roman"/>
              </a:rPr>
              <a:t>Shannon’s</a:t>
            </a:r>
            <a:r>
              <a:rPr lang="en-US" altLang="zh-CN" sz="240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30" dirty="0">
                <a:solidFill>
                  <a:srgbClr val="006ebf"/>
                </a:solidFill>
                <a:latin typeface="Times New Roman"/>
                <a:ea typeface="Times New Roman"/>
              </a:rPr>
              <a:t>entropy</a:t>
            </a:r>
          </a:p>
        </p:txBody>
      </p:sp>
      <p:sp>
        <p:nvSpPr>
          <p:cNvPr id="255" name="TextBox 255"/>
          <p:cNvSpPr txBox="1"/>
          <p:nvPr/>
        </p:nvSpPr>
        <p:spPr>
          <a:xfrm>
            <a:off x="2383655" y="2864712"/>
            <a:ext cx="214238" cy="449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950" spc="-260" i="1" dirty="0">
                <a:solidFill>
                  <a:srgbClr val="000000"/>
                </a:solidFill>
                <a:latin typeface="Times New Roman"/>
                <a:ea typeface="Times New Roman"/>
              </a:rPr>
              <a:t>E</a:t>
            </a:r>
          </a:p>
        </p:txBody>
      </p:sp>
      <p:sp>
        <p:nvSpPr>
          <p:cNvPr id="256" name="TextBox 256"/>
          <p:cNvSpPr txBox="1"/>
          <p:nvPr/>
        </p:nvSpPr>
        <p:spPr>
          <a:xfrm>
            <a:off x="2602924" y="2862828"/>
            <a:ext cx="122539" cy="449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950" spc="-159" dirty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</a:p>
        </p:txBody>
      </p:sp>
      <p:sp>
        <p:nvSpPr>
          <p:cNvPr id="257" name="TextBox 257"/>
          <p:cNvSpPr txBox="1"/>
          <p:nvPr/>
        </p:nvSpPr>
        <p:spPr>
          <a:xfrm>
            <a:off x="2733043" y="2864712"/>
            <a:ext cx="214238" cy="449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950" spc="-260" i="1" dirty="0">
                <a:solidFill>
                  <a:srgbClr val="000000"/>
                </a:solidFill>
                <a:latin typeface="Times New Roman"/>
                <a:ea typeface="Times New Roman"/>
              </a:rPr>
              <a:t>F</a:t>
            </a:r>
          </a:p>
        </p:txBody>
      </p:sp>
      <p:sp>
        <p:nvSpPr>
          <p:cNvPr id="258" name="TextBox 258"/>
          <p:cNvSpPr txBox="1"/>
          <p:nvPr/>
        </p:nvSpPr>
        <p:spPr>
          <a:xfrm>
            <a:off x="2967892" y="2862828"/>
            <a:ext cx="122539" cy="449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950" spc="-130" dirty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</a:p>
        </p:txBody>
      </p:sp>
      <p:sp>
        <p:nvSpPr>
          <p:cNvPr id="259" name="TextBox 259"/>
          <p:cNvSpPr txBox="1"/>
          <p:nvPr/>
        </p:nvSpPr>
        <p:spPr>
          <a:xfrm>
            <a:off x="3152683" y="2840031"/>
            <a:ext cx="193742" cy="4608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2500"/>
              </a:lnSpc>
            </a:pPr>
            <a:r>
              <a:rPr lang="zh-CN" altLang="en-US" sz="2950" spc="-1535" dirty="0">
                <a:solidFill>
                  <a:srgbClr val="000000"/>
                </a:solidFill>
                <a:latin typeface="Arial Unicode MS"/>
                <a:ea typeface="Arial Unicode MS"/>
              </a:rPr>
              <a:t></a:t>
            </a:r>
          </a:p>
        </p:txBody>
      </p:sp>
      <p:sp>
        <p:nvSpPr>
          <p:cNvPr id="260" name="TextBox 260"/>
          <p:cNvSpPr txBox="1"/>
          <p:nvPr/>
        </p:nvSpPr>
        <p:spPr>
          <a:xfrm>
            <a:off x="3409027" y="2585957"/>
            <a:ext cx="365205" cy="10872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35319">
              <a:lnSpc>
                <a:spcPct val="100000"/>
              </a:lnSpc>
            </a:pPr>
            <a:r>
              <a:rPr lang="en-US" altLang="zh-CN" sz="1750" spc="-75" i="1" dirty="0">
                <a:solidFill>
                  <a:srgbClr val="000000"/>
                </a:solidFill>
                <a:latin typeface="Times New Roman"/>
                <a:ea typeface="Times New Roman"/>
              </a:rPr>
              <a:t>l</a:t>
            </a:r>
          </a:p>
          <a:p>
            <a:pPr marL="0">
              <a:lnSpc>
                <a:spcPct val="81666"/>
              </a:lnSpc>
            </a:pPr>
            <a:r>
              <a:rPr lang="zh-CN" altLang="en-US" sz="4450" spc="-1684" dirty="0">
                <a:solidFill>
                  <a:srgbClr val="000000"/>
                </a:solidFill>
                <a:latin typeface="Arial Unicode MS"/>
                <a:ea typeface="Arial Unicode MS"/>
              </a:rPr>
              <a:t></a:t>
            </a:r>
          </a:p>
          <a:p>
            <a:pPr marL="0" indent="45524">
              <a:lnSpc>
                <a:spcPct val="100000"/>
              </a:lnSpc>
            </a:pPr>
            <a:r>
              <a:rPr lang="en-US" altLang="zh-CN" sz="1750" spc="-190" i="1" dirty="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zh-CN" sz="1750" spc="-34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zh-CN" altLang="en-US" sz="1750" spc="-675" dirty="0">
                <a:solidFill>
                  <a:srgbClr val="000000"/>
                </a:solidFill>
                <a:latin typeface="Arial Unicode MS"/>
                <a:ea typeface="Arial Unicode MS"/>
              </a:rPr>
              <a:t></a:t>
            </a:r>
            <a:r>
              <a:rPr lang="en-US" altLang="zh-CN" sz="1750" spc="-340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</a:p>
        </p:txBody>
      </p:sp>
      <p:sp>
        <p:nvSpPr>
          <p:cNvPr id="261" name="TextBox 261"/>
          <p:cNvSpPr txBox="1"/>
          <p:nvPr/>
        </p:nvSpPr>
        <p:spPr>
          <a:xfrm>
            <a:off x="3826720" y="2862828"/>
            <a:ext cx="292982" cy="449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950" spc="-175" i="1" dirty="0">
                <a:solidFill>
                  <a:srgbClr val="000000"/>
                </a:solidFill>
                <a:latin typeface="Times New Roman"/>
                <a:ea typeface="Times New Roman"/>
              </a:rPr>
              <a:t>p</a:t>
            </a:r>
            <a:r>
              <a:rPr lang="en-US" altLang="zh-CN" sz="2950" spc="-119" dirty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</a:p>
        </p:txBody>
      </p:sp>
      <p:sp>
        <p:nvSpPr>
          <p:cNvPr id="262" name="TextBox 262"/>
          <p:cNvSpPr txBox="1"/>
          <p:nvPr/>
        </p:nvSpPr>
        <p:spPr>
          <a:xfrm>
            <a:off x="4135096" y="2731290"/>
            <a:ext cx="205475" cy="7162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950" spc="-170" i="1" dirty="0">
                <a:solidFill>
                  <a:srgbClr val="000000"/>
                </a:solidFill>
                <a:latin typeface="Times New Roman"/>
                <a:ea typeface="Times New Roman"/>
              </a:rPr>
              <a:t>x</a:t>
            </a:r>
          </a:p>
          <a:p>
            <a:pPr marL="0" indent="139240">
              <a:lnSpc>
                <a:spcPct val="100000"/>
              </a:lnSpc>
            </a:pPr>
            <a:r>
              <a:rPr lang="en-US" altLang="zh-CN" sz="1750" spc="-75" i="1" dirty="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</a:p>
        </p:txBody>
      </p:sp>
      <p:sp>
        <p:nvSpPr>
          <p:cNvPr id="263" name="TextBox 263"/>
          <p:cNvSpPr txBox="1"/>
          <p:nvPr/>
        </p:nvSpPr>
        <p:spPr>
          <a:xfrm>
            <a:off x="4368025" y="2862828"/>
            <a:ext cx="122539" cy="449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950" spc="-159" dirty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</a:p>
        </p:txBody>
      </p:sp>
      <p:sp>
        <p:nvSpPr>
          <p:cNvPr id="264" name="TextBox 264"/>
          <p:cNvSpPr txBox="1"/>
          <p:nvPr/>
        </p:nvSpPr>
        <p:spPr>
          <a:xfrm>
            <a:off x="4511799" y="2862828"/>
            <a:ext cx="419751" cy="449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950" spc="-195" dirty="0">
                <a:solidFill>
                  <a:srgbClr val="000000"/>
                </a:solidFill>
                <a:latin typeface="Times New Roman"/>
                <a:ea typeface="Times New Roman"/>
              </a:rPr>
              <a:t>log</a:t>
            </a:r>
          </a:p>
        </p:txBody>
      </p:sp>
      <p:sp>
        <p:nvSpPr>
          <p:cNvPr id="265" name="TextBox 265"/>
          <p:cNvSpPr txBox="1"/>
          <p:nvPr/>
        </p:nvSpPr>
        <p:spPr>
          <a:xfrm>
            <a:off x="5001739" y="2862828"/>
            <a:ext cx="292956" cy="449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950" spc="-175" i="1" dirty="0">
                <a:solidFill>
                  <a:srgbClr val="000000"/>
                </a:solidFill>
                <a:latin typeface="Times New Roman"/>
                <a:ea typeface="Times New Roman"/>
              </a:rPr>
              <a:t>p</a:t>
            </a:r>
            <a:r>
              <a:rPr lang="en-US" altLang="zh-CN" sz="2950" spc="-119" dirty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</a:p>
        </p:txBody>
      </p:sp>
      <p:sp>
        <p:nvSpPr>
          <p:cNvPr id="266" name="TextBox 266"/>
          <p:cNvSpPr txBox="1"/>
          <p:nvPr/>
        </p:nvSpPr>
        <p:spPr>
          <a:xfrm>
            <a:off x="5310035" y="2731290"/>
            <a:ext cx="205447" cy="7162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950" spc="-170" i="1" dirty="0">
                <a:solidFill>
                  <a:srgbClr val="000000"/>
                </a:solidFill>
                <a:latin typeface="Times New Roman"/>
                <a:ea typeface="Times New Roman"/>
              </a:rPr>
              <a:t>x</a:t>
            </a:r>
          </a:p>
          <a:p>
            <a:pPr marL="0" indent="139213">
              <a:lnSpc>
                <a:spcPct val="100000"/>
              </a:lnSpc>
            </a:pPr>
            <a:r>
              <a:rPr lang="en-US" altLang="zh-CN" sz="1750" spc="-75" i="1" dirty="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</a:p>
        </p:txBody>
      </p:sp>
      <p:sp>
        <p:nvSpPr>
          <p:cNvPr id="267" name="TextBox 267"/>
          <p:cNvSpPr txBox="1"/>
          <p:nvPr/>
        </p:nvSpPr>
        <p:spPr>
          <a:xfrm>
            <a:off x="5543124" y="2862828"/>
            <a:ext cx="122539" cy="449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950" spc="-130" dirty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</a:p>
        </p:txBody>
      </p:sp>
      <p:sp>
        <p:nvSpPr>
          <p:cNvPr id="268" name="TextBox 268"/>
          <p:cNvSpPr txBox="1"/>
          <p:nvPr/>
        </p:nvSpPr>
        <p:spPr>
          <a:xfrm>
            <a:off x="1005522" y="3917597"/>
            <a:ext cx="5288245" cy="2567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7499"/>
              </a:lnSpc>
            </a:pPr>
            <a:r>
              <a:rPr lang="en-US" altLang="zh-CN" sz="1550" spc="33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2300" spc="255" dirty="0">
                <a:solidFill>
                  <a:srgbClr val="000000"/>
                </a:solidFill>
                <a:latin typeface="Times New Roman"/>
                <a:ea typeface="Times New Roman"/>
              </a:rPr>
              <a:t>E(F)</a:t>
            </a:r>
            <a:r>
              <a:rPr lang="en-US" altLang="zh-CN" sz="2300" spc="155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r>
              <a:rPr lang="en-US" altLang="zh-CN" sz="2300" spc="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spc="240" dirty="0">
                <a:solidFill>
                  <a:srgbClr val="000000"/>
                </a:solidFill>
                <a:latin typeface="Times New Roman"/>
                <a:ea typeface="Times New Roman"/>
              </a:rPr>
              <a:t>entropy</a:t>
            </a:r>
            <a:r>
              <a:rPr lang="en-US" altLang="zh-CN" sz="2300" spc="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spc="245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2300" spc="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spc="220" dirty="0">
                <a:solidFill>
                  <a:srgbClr val="000000"/>
                </a:solidFill>
                <a:latin typeface="Times New Roman"/>
                <a:ea typeface="Times New Roman"/>
              </a:rPr>
              <a:t>feature</a:t>
            </a:r>
            <a:r>
              <a:rPr lang="en-US" altLang="zh-CN" sz="2300" spc="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spc="320" dirty="0">
                <a:solidFill>
                  <a:srgbClr val="000000"/>
                </a:solidFill>
                <a:latin typeface="Times New Roman"/>
                <a:ea typeface="Times New Roman"/>
              </a:rPr>
              <a:t>F</a:t>
            </a:r>
          </a:p>
          <a:p>
            <a:pPr marL="0">
              <a:lnSpc>
                <a:spcPct val="117499"/>
              </a:lnSpc>
              <a:spcBef>
                <a:spcPts val="209"/>
              </a:spcBef>
            </a:pPr>
            <a:r>
              <a:rPr lang="en-US" altLang="zh-CN" sz="1550" spc="29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2300" spc="190" dirty="0">
                <a:solidFill>
                  <a:srgbClr val="000000"/>
                </a:solidFill>
                <a:latin typeface="Times New Roman"/>
                <a:ea typeface="Times New Roman"/>
              </a:rPr>
              <a:t>p:</a:t>
            </a:r>
            <a:r>
              <a:rPr lang="en-US" altLang="zh-CN" sz="23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spc="195" dirty="0">
                <a:solidFill>
                  <a:srgbClr val="000000"/>
                </a:solidFill>
                <a:latin typeface="Times New Roman"/>
                <a:ea typeface="Times New Roman"/>
              </a:rPr>
              <a:t>feature</a:t>
            </a:r>
            <a:r>
              <a:rPr lang="en-US" altLang="zh-CN" sz="2300" spc="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spc="195" dirty="0">
                <a:solidFill>
                  <a:srgbClr val="000000"/>
                </a:solidFill>
                <a:latin typeface="Times New Roman"/>
                <a:ea typeface="Times New Roman"/>
              </a:rPr>
              <a:t>probability</a:t>
            </a:r>
            <a:r>
              <a:rPr lang="en-US" altLang="zh-CN" sz="2300" spc="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spc="250" dirty="0">
                <a:solidFill>
                  <a:srgbClr val="000000"/>
                </a:solidFill>
                <a:latin typeface="Times New Roman"/>
                <a:ea typeface="Times New Roman"/>
              </a:rPr>
              <a:t>mass</a:t>
            </a:r>
            <a:r>
              <a:rPr lang="en-US" altLang="zh-CN" sz="23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spc="205" dirty="0">
                <a:solidFill>
                  <a:srgbClr val="000000"/>
                </a:solidFill>
                <a:latin typeface="Times New Roman"/>
                <a:ea typeface="Times New Roman"/>
              </a:rPr>
              <a:t>function</a:t>
            </a:r>
          </a:p>
          <a:p>
            <a:pPr marL="0">
              <a:lnSpc>
                <a:spcPct val="127500"/>
              </a:lnSpc>
              <a:spcBef>
                <a:spcPts val="285"/>
              </a:spcBef>
            </a:pPr>
            <a:r>
              <a:rPr lang="en-US" altLang="zh-CN" sz="1550" spc="20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2300" spc="165" dirty="0">
                <a:solidFill>
                  <a:srgbClr val="000000"/>
                </a:solidFill>
                <a:latin typeface="Times New Roman"/>
                <a:ea typeface="Times New Roman"/>
              </a:rPr>
              <a:t>{x</a:t>
            </a:r>
            <a:r>
              <a:rPr lang="en-US" altLang="zh-CN" sz="1500" spc="120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en-US" altLang="zh-CN" sz="2300" spc="85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23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spc="170" dirty="0">
                <a:solidFill>
                  <a:srgbClr val="000000"/>
                </a:solidFill>
                <a:latin typeface="Times New Roman"/>
                <a:ea typeface="Times New Roman"/>
              </a:rPr>
              <a:t>x</a:t>
            </a:r>
            <a:r>
              <a:rPr lang="en-US" altLang="zh-CN" sz="1500" spc="115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altLang="zh-CN" sz="2300" spc="85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23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spc="215" dirty="0">
                <a:solidFill>
                  <a:srgbClr val="000000"/>
                </a:solidFill>
                <a:latin typeface="Times New Roman"/>
                <a:ea typeface="Times New Roman"/>
              </a:rPr>
              <a:t>…,</a:t>
            </a:r>
            <a:r>
              <a:rPr lang="en-US" altLang="zh-CN" sz="23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spc="175" dirty="0">
                <a:solidFill>
                  <a:srgbClr val="000000"/>
                </a:solidFill>
                <a:latin typeface="Times New Roman"/>
                <a:ea typeface="Times New Roman"/>
              </a:rPr>
              <a:t>x</a:t>
            </a:r>
            <a:r>
              <a:rPr lang="en-US" altLang="zh-CN" sz="1500" spc="60" dirty="0">
                <a:solidFill>
                  <a:srgbClr val="000000"/>
                </a:solidFill>
                <a:latin typeface="Times New Roman"/>
                <a:ea typeface="Times New Roman"/>
              </a:rPr>
              <a:t>l</a:t>
            </a:r>
            <a:r>
              <a:rPr lang="en-US" altLang="zh-CN" sz="2300" spc="130" dirty="0">
                <a:solidFill>
                  <a:srgbClr val="000000"/>
                </a:solidFill>
                <a:latin typeface="Times New Roman"/>
                <a:ea typeface="Times New Roman"/>
              </a:rPr>
              <a:t>}:</a:t>
            </a:r>
            <a:r>
              <a:rPr lang="en-US" altLang="zh-CN" sz="23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spc="145" dirty="0">
                <a:solidFill>
                  <a:srgbClr val="000000"/>
                </a:solidFill>
                <a:latin typeface="Times New Roman"/>
                <a:ea typeface="Times New Roman"/>
              </a:rPr>
              <a:t>value</a:t>
            </a:r>
            <a:r>
              <a:rPr lang="en-US" altLang="zh-CN" sz="23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spc="135" dirty="0">
                <a:solidFill>
                  <a:srgbClr val="000000"/>
                </a:solidFill>
                <a:latin typeface="Times New Roman"/>
                <a:ea typeface="Times New Roman"/>
              </a:rPr>
              <a:t>set</a:t>
            </a:r>
            <a:r>
              <a:rPr lang="en-US" altLang="zh-CN" sz="23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spc="140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23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spc="135" dirty="0">
                <a:solidFill>
                  <a:srgbClr val="000000"/>
                </a:solidFill>
                <a:latin typeface="Times New Roman"/>
                <a:ea typeface="Times New Roman"/>
              </a:rPr>
              <a:t>feature</a:t>
            </a:r>
            <a:r>
              <a:rPr lang="en-US" altLang="zh-CN" sz="23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spc="209" dirty="0">
                <a:solidFill>
                  <a:srgbClr val="000000"/>
                </a:solidFill>
                <a:latin typeface="Times New Roman"/>
                <a:ea typeface="Times New Roman"/>
              </a:rPr>
              <a:t>F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70"/>
              </a:lnSpc>
            </a:pPr>
            <a:endParaRPr lang="en-US" dirty="0" smtClean="0"/>
          </a:p>
          <a:p>
            <a:pPr marL="0" indent="3222942">
              <a:lnSpc>
                <a:spcPct val="100000"/>
              </a:lnSpc>
            </a:pPr>
            <a:r>
              <a:rPr lang="en-US" altLang="zh-CN" sz="1200" spc="15" dirty="0">
                <a:solidFill>
                  <a:srgbClr val="000000"/>
                </a:solidFill>
                <a:latin typeface="Times New Roman"/>
                <a:ea typeface="Times New Roman"/>
              </a:rPr>
              <a:t>DySON</a:t>
            </a:r>
            <a:r>
              <a:rPr lang="en-US" altLang="zh-CN" sz="1200" spc="10" dirty="0">
                <a:solidFill>
                  <a:srgbClr val="000000"/>
                </a:solidFill>
                <a:latin typeface="Times New Roman"/>
                <a:ea typeface="Times New Roman"/>
              </a:rPr>
              <a:t>'14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Freeform 269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Freeform 270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Freeform 271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Freeform 272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Freeform 273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Freeform 274"> 
				</p:cNvPr>
          <p:cNvSpPr/>
          <p:nvPr/>
        </p:nvSpPr>
        <p:spPr>
          <a:xfrm>
            <a:off x="2500379" y="2652779"/>
            <a:ext cx="1919220" cy="776220"/>
          </a:xfrm>
          <a:custGeom>
            <a:avLst/>
            <a:gdLst>
              <a:gd name="connsiteX0" fmla="*/ 14220 w 1919220"/>
              <a:gd name="connsiteY0" fmla="*/ 776220 h 776220"/>
              <a:gd name="connsiteX1" fmla="*/ 1919220 w 1919220"/>
              <a:gd name="connsiteY1" fmla="*/ 776220 h 776220"/>
              <a:gd name="connsiteX2" fmla="*/ 1919220 w 1919220"/>
              <a:gd name="connsiteY2" fmla="*/ 14220 h 776220"/>
              <a:gd name="connsiteX3" fmla="*/ 14220 w 1919220"/>
              <a:gd name="connsiteY3" fmla="*/ 14220 h 776220"/>
              <a:gd name="connsiteX4" fmla="*/ 14220 w 1919220"/>
              <a:gd name="connsiteY4" fmla="*/ 776220 h 77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220" h="776220">
                <a:moveTo>
                  <a:pt x="14220" y="776220"/>
                </a:moveTo>
                <a:lnTo>
                  <a:pt x="1919220" y="776220"/>
                </a:lnTo>
                <a:lnTo>
                  <a:pt x="1919220" y="14220"/>
                </a:lnTo>
                <a:lnTo>
                  <a:pt x="14220" y="14220"/>
                </a:lnTo>
                <a:lnTo>
                  <a:pt x="14220" y="776220"/>
                </a:lnTo>
                <a:close/>
              </a:path>
            </a:pathLst>
          </a:custGeom>
          <a:solidFill>
            <a:srgbClr val="8484d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Freeform 275"> 
				</p:cNvPr>
          <p:cNvSpPr/>
          <p:nvPr/>
        </p:nvSpPr>
        <p:spPr>
          <a:xfrm>
            <a:off x="4405380" y="2652779"/>
            <a:ext cx="1919220" cy="776220"/>
          </a:xfrm>
          <a:custGeom>
            <a:avLst/>
            <a:gdLst>
              <a:gd name="connsiteX0" fmla="*/ 14220 w 1919220"/>
              <a:gd name="connsiteY0" fmla="*/ 776220 h 776220"/>
              <a:gd name="connsiteX1" fmla="*/ 1919220 w 1919220"/>
              <a:gd name="connsiteY1" fmla="*/ 776220 h 776220"/>
              <a:gd name="connsiteX2" fmla="*/ 1919220 w 1919220"/>
              <a:gd name="connsiteY2" fmla="*/ 14220 h 776220"/>
              <a:gd name="connsiteX3" fmla="*/ 14220 w 1919220"/>
              <a:gd name="connsiteY3" fmla="*/ 14220 h 776220"/>
              <a:gd name="connsiteX4" fmla="*/ 14220 w 1919220"/>
              <a:gd name="connsiteY4" fmla="*/ 776220 h 77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220" h="776220">
                <a:moveTo>
                  <a:pt x="14220" y="776220"/>
                </a:moveTo>
                <a:lnTo>
                  <a:pt x="1919220" y="776220"/>
                </a:lnTo>
                <a:lnTo>
                  <a:pt x="1919220" y="14220"/>
                </a:lnTo>
                <a:lnTo>
                  <a:pt x="14220" y="14220"/>
                </a:lnTo>
                <a:lnTo>
                  <a:pt x="14220" y="776220"/>
                </a:lnTo>
                <a:close/>
              </a:path>
            </a:pathLst>
          </a:custGeom>
          <a:solidFill>
            <a:srgbClr val="8484d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Freeform 276"> 
				</p:cNvPr>
          <p:cNvSpPr/>
          <p:nvPr/>
        </p:nvSpPr>
        <p:spPr>
          <a:xfrm>
            <a:off x="2500379" y="3414780"/>
            <a:ext cx="1919220" cy="446020"/>
          </a:xfrm>
          <a:custGeom>
            <a:avLst/>
            <a:gdLst>
              <a:gd name="connsiteX0" fmla="*/ 14220 w 1919220"/>
              <a:gd name="connsiteY0" fmla="*/ 458212 h 446020"/>
              <a:gd name="connsiteX1" fmla="*/ 1919220 w 1919220"/>
              <a:gd name="connsiteY1" fmla="*/ 458212 h 446020"/>
              <a:gd name="connsiteX2" fmla="*/ 1919220 w 1919220"/>
              <a:gd name="connsiteY2" fmla="*/ 14245 h 446020"/>
              <a:gd name="connsiteX3" fmla="*/ 14220 w 1919220"/>
              <a:gd name="connsiteY3" fmla="*/ 14245 h 446020"/>
              <a:gd name="connsiteX4" fmla="*/ 14220 w 1919220"/>
              <a:gd name="connsiteY4" fmla="*/ 458212 h 44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220" h="446020">
                <a:moveTo>
                  <a:pt x="14220" y="458212"/>
                </a:moveTo>
                <a:lnTo>
                  <a:pt x="1919220" y="458212"/>
                </a:lnTo>
                <a:lnTo>
                  <a:pt x="1919220" y="14245"/>
                </a:lnTo>
                <a:lnTo>
                  <a:pt x="14220" y="14245"/>
                </a:lnTo>
                <a:lnTo>
                  <a:pt x="14220" y="458212"/>
                </a:lnTo>
                <a:close/>
              </a:path>
            </a:pathLst>
          </a:custGeom>
          <a:solidFill>
            <a:srgbClr val="abab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Freeform 277"> 
				</p:cNvPr>
          <p:cNvSpPr/>
          <p:nvPr/>
        </p:nvSpPr>
        <p:spPr>
          <a:xfrm>
            <a:off x="4405380" y="3414780"/>
            <a:ext cx="1919220" cy="446020"/>
          </a:xfrm>
          <a:custGeom>
            <a:avLst/>
            <a:gdLst>
              <a:gd name="connsiteX0" fmla="*/ 14220 w 1919220"/>
              <a:gd name="connsiteY0" fmla="*/ 458212 h 446020"/>
              <a:gd name="connsiteX1" fmla="*/ 1919220 w 1919220"/>
              <a:gd name="connsiteY1" fmla="*/ 458212 h 446020"/>
              <a:gd name="connsiteX2" fmla="*/ 1919220 w 1919220"/>
              <a:gd name="connsiteY2" fmla="*/ 14245 h 446020"/>
              <a:gd name="connsiteX3" fmla="*/ 14220 w 1919220"/>
              <a:gd name="connsiteY3" fmla="*/ 14245 h 446020"/>
              <a:gd name="connsiteX4" fmla="*/ 14220 w 1919220"/>
              <a:gd name="connsiteY4" fmla="*/ 458212 h 44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220" h="446020">
                <a:moveTo>
                  <a:pt x="14220" y="458212"/>
                </a:moveTo>
                <a:lnTo>
                  <a:pt x="1919220" y="458212"/>
                </a:lnTo>
                <a:lnTo>
                  <a:pt x="1919220" y="14245"/>
                </a:lnTo>
                <a:lnTo>
                  <a:pt x="14220" y="14245"/>
                </a:lnTo>
                <a:lnTo>
                  <a:pt x="14220" y="458212"/>
                </a:lnTo>
                <a:close/>
              </a:path>
            </a:pathLst>
          </a:custGeom>
          <a:solidFill>
            <a:srgbClr val="abab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Freeform 278"> 
				</p:cNvPr>
          <p:cNvSpPr/>
          <p:nvPr/>
        </p:nvSpPr>
        <p:spPr>
          <a:xfrm>
            <a:off x="2500379" y="3846580"/>
            <a:ext cx="1919220" cy="458720"/>
          </a:xfrm>
          <a:custGeom>
            <a:avLst/>
            <a:gdLst>
              <a:gd name="connsiteX0" fmla="*/ 14220 w 1919220"/>
              <a:gd name="connsiteY0" fmla="*/ 470404 h 458720"/>
              <a:gd name="connsiteX1" fmla="*/ 1919220 w 1919220"/>
              <a:gd name="connsiteY1" fmla="*/ 470404 h 458720"/>
              <a:gd name="connsiteX2" fmla="*/ 1919220 w 1919220"/>
              <a:gd name="connsiteY2" fmla="*/ 26437 h 458720"/>
              <a:gd name="connsiteX3" fmla="*/ 14220 w 1919220"/>
              <a:gd name="connsiteY3" fmla="*/ 26437 h 458720"/>
              <a:gd name="connsiteX4" fmla="*/ 14220 w 1919220"/>
              <a:gd name="connsiteY4" fmla="*/ 470404 h 45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220" h="458720">
                <a:moveTo>
                  <a:pt x="14220" y="470404"/>
                </a:moveTo>
                <a:lnTo>
                  <a:pt x="1919220" y="470404"/>
                </a:lnTo>
                <a:lnTo>
                  <a:pt x="1919220" y="26437"/>
                </a:lnTo>
                <a:lnTo>
                  <a:pt x="14220" y="26437"/>
                </a:lnTo>
                <a:lnTo>
                  <a:pt x="14220" y="470404"/>
                </a:lnTo>
                <a:close/>
              </a:path>
            </a:pathLst>
          </a:custGeom>
          <a:solidFill>
            <a:srgbClr val="e6f5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Freeform 279"> 
				</p:cNvPr>
          <p:cNvSpPr/>
          <p:nvPr/>
        </p:nvSpPr>
        <p:spPr>
          <a:xfrm>
            <a:off x="4405380" y="3846580"/>
            <a:ext cx="1919220" cy="458720"/>
          </a:xfrm>
          <a:custGeom>
            <a:avLst/>
            <a:gdLst>
              <a:gd name="connsiteX0" fmla="*/ 14220 w 1919220"/>
              <a:gd name="connsiteY0" fmla="*/ 470404 h 458720"/>
              <a:gd name="connsiteX1" fmla="*/ 1919220 w 1919220"/>
              <a:gd name="connsiteY1" fmla="*/ 470404 h 458720"/>
              <a:gd name="connsiteX2" fmla="*/ 1919220 w 1919220"/>
              <a:gd name="connsiteY2" fmla="*/ 26437 h 458720"/>
              <a:gd name="connsiteX3" fmla="*/ 14220 w 1919220"/>
              <a:gd name="connsiteY3" fmla="*/ 26437 h 458720"/>
              <a:gd name="connsiteX4" fmla="*/ 14220 w 1919220"/>
              <a:gd name="connsiteY4" fmla="*/ 470404 h 45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220" h="458720">
                <a:moveTo>
                  <a:pt x="14220" y="470404"/>
                </a:moveTo>
                <a:lnTo>
                  <a:pt x="1919220" y="470404"/>
                </a:lnTo>
                <a:lnTo>
                  <a:pt x="1919220" y="26437"/>
                </a:lnTo>
                <a:lnTo>
                  <a:pt x="14220" y="26437"/>
                </a:lnTo>
                <a:lnTo>
                  <a:pt x="14220" y="470404"/>
                </a:lnTo>
                <a:close/>
              </a:path>
            </a:pathLst>
          </a:custGeom>
          <a:solidFill>
            <a:srgbClr val="e6f5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Freeform 280"> 
				</p:cNvPr>
          <p:cNvSpPr/>
          <p:nvPr/>
        </p:nvSpPr>
        <p:spPr>
          <a:xfrm>
            <a:off x="2500379" y="4291080"/>
            <a:ext cx="1919220" cy="458720"/>
          </a:xfrm>
          <a:custGeom>
            <a:avLst/>
            <a:gdLst>
              <a:gd name="connsiteX0" fmla="*/ 14220 w 1919220"/>
              <a:gd name="connsiteY0" fmla="*/ 469769 h 458720"/>
              <a:gd name="connsiteX1" fmla="*/ 1919220 w 1919220"/>
              <a:gd name="connsiteY1" fmla="*/ 469769 h 458720"/>
              <a:gd name="connsiteX2" fmla="*/ 1919220 w 1919220"/>
              <a:gd name="connsiteY2" fmla="*/ 25802 h 458720"/>
              <a:gd name="connsiteX3" fmla="*/ 14220 w 1919220"/>
              <a:gd name="connsiteY3" fmla="*/ 25802 h 458720"/>
              <a:gd name="connsiteX4" fmla="*/ 14220 w 1919220"/>
              <a:gd name="connsiteY4" fmla="*/ 469769 h 45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220" h="458720">
                <a:moveTo>
                  <a:pt x="14220" y="469769"/>
                </a:moveTo>
                <a:lnTo>
                  <a:pt x="1919220" y="469769"/>
                </a:lnTo>
                <a:lnTo>
                  <a:pt x="1919220" y="25802"/>
                </a:lnTo>
                <a:lnTo>
                  <a:pt x="14220" y="25802"/>
                </a:lnTo>
                <a:lnTo>
                  <a:pt x="14220" y="469769"/>
                </a:lnTo>
                <a:close/>
              </a:path>
            </a:pathLst>
          </a:custGeom>
          <a:solidFill>
            <a:srgbClr val="abab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Freeform 281"> 
				</p:cNvPr>
          <p:cNvSpPr/>
          <p:nvPr/>
        </p:nvSpPr>
        <p:spPr>
          <a:xfrm>
            <a:off x="4405380" y="4291080"/>
            <a:ext cx="1919220" cy="458720"/>
          </a:xfrm>
          <a:custGeom>
            <a:avLst/>
            <a:gdLst>
              <a:gd name="connsiteX0" fmla="*/ 14220 w 1919220"/>
              <a:gd name="connsiteY0" fmla="*/ 469769 h 458720"/>
              <a:gd name="connsiteX1" fmla="*/ 1919220 w 1919220"/>
              <a:gd name="connsiteY1" fmla="*/ 469769 h 458720"/>
              <a:gd name="connsiteX2" fmla="*/ 1919220 w 1919220"/>
              <a:gd name="connsiteY2" fmla="*/ 25802 h 458720"/>
              <a:gd name="connsiteX3" fmla="*/ 14220 w 1919220"/>
              <a:gd name="connsiteY3" fmla="*/ 25802 h 458720"/>
              <a:gd name="connsiteX4" fmla="*/ 14220 w 1919220"/>
              <a:gd name="connsiteY4" fmla="*/ 469769 h 45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220" h="458720">
                <a:moveTo>
                  <a:pt x="14220" y="469769"/>
                </a:moveTo>
                <a:lnTo>
                  <a:pt x="1919220" y="469769"/>
                </a:lnTo>
                <a:lnTo>
                  <a:pt x="1919220" y="25802"/>
                </a:lnTo>
                <a:lnTo>
                  <a:pt x="14220" y="25802"/>
                </a:lnTo>
                <a:lnTo>
                  <a:pt x="14220" y="469769"/>
                </a:lnTo>
                <a:close/>
              </a:path>
            </a:pathLst>
          </a:custGeom>
          <a:solidFill>
            <a:srgbClr val="abab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Freeform 282"> 
				</p:cNvPr>
          <p:cNvSpPr/>
          <p:nvPr/>
        </p:nvSpPr>
        <p:spPr>
          <a:xfrm>
            <a:off x="2500379" y="4735580"/>
            <a:ext cx="1919220" cy="458720"/>
          </a:xfrm>
          <a:custGeom>
            <a:avLst/>
            <a:gdLst>
              <a:gd name="connsiteX0" fmla="*/ 14220 w 1919220"/>
              <a:gd name="connsiteY0" fmla="*/ 469261 h 458720"/>
              <a:gd name="connsiteX1" fmla="*/ 1919220 w 1919220"/>
              <a:gd name="connsiteY1" fmla="*/ 469261 h 458720"/>
              <a:gd name="connsiteX2" fmla="*/ 1919220 w 1919220"/>
              <a:gd name="connsiteY2" fmla="*/ 25294 h 458720"/>
              <a:gd name="connsiteX3" fmla="*/ 14220 w 1919220"/>
              <a:gd name="connsiteY3" fmla="*/ 25294 h 458720"/>
              <a:gd name="connsiteX4" fmla="*/ 14220 w 1919220"/>
              <a:gd name="connsiteY4" fmla="*/ 469261 h 45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220" h="458720">
                <a:moveTo>
                  <a:pt x="14220" y="469261"/>
                </a:moveTo>
                <a:lnTo>
                  <a:pt x="1919220" y="469261"/>
                </a:lnTo>
                <a:lnTo>
                  <a:pt x="1919220" y="25294"/>
                </a:lnTo>
                <a:lnTo>
                  <a:pt x="14220" y="25294"/>
                </a:lnTo>
                <a:lnTo>
                  <a:pt x="14220" y="469261"/>
                </a:lnTo>
                <a:close/>
              </a:path>
            </a:pathLst>
          </a:custGeom>
          <a:solidFill>
            <a:srgbClr val="e6f5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Freeform 283"> 
				</p:cNvPr>
          <p:cNvSpPr/>
          <p:nvPr/>
        </p:nvSpPr>
        <p:spPr>
          <a:xfrm>
            <a:off x="4405380" y="4735580"/>
            <a:ext cx="1919220" cy="458720"/>
          </a:xfrm>
          <a:custGeom>
            <a:avLst/>
            <a:gdLst>
              <a:gd name="connsiteX0" fmla="*/ 14220 w 1919220"/>
              <a:gd name="connsiteY0" fmla="*/ 469261 h 458720"/>
              <a:gd name="connsiteX1" fmla="*/ 1919220 w 1919220"/>
              <a:gd name="connsiteY1" fmla="*/ 469261 h 458720"/>
              <a:gd name="connsiteX2" fmla="*/ 1919220 w 1919220"/>
              <a:gd name="connsiteY2" fmla="*/ 25294 h 458720"/>
              <a:gd name="connsiteX3" fmla="*/ 14220 w 1919220"/>
              <a:gd name="connsiteY3" fmla="*/ 25294 h 458720"/>
              <a:gd name="connsiteX4" fmla="*/ 14220 w 1919220"/>
              <a:gd name="connsiteY4" fmla="*/ 469261 h 45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220" h="458720">
                <a:moveTo>
                  <a:pt x="14220" y="469261"/>
                </a:moveTo>
                <a:lnTo>
                  <a:pt x="1919220" y="469261"/>
                </a:lnTo>
                <a:lnTo>
                  <a:pt x="1919220" y="25294"/>
                </a:lnTo>
                <a:lnTo>
                  <a:pt x="14220" y="25294"/>
                </a:lnTo>
                <a:lnTo>
                  <a:pt x="14220" y="469261"/>
                </a:lnTo>
                <a:close/>
              </a:path>
            </a:pathLst>
          </a:custGeom>
          <a:solidFill>
            <a:srgbClr val="e6f5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Freeform 284"> 
				</p:cNvPr>
          <p:cNvSpPr/>
          <p:nvPr/>
        </p:nvSpPr>
        <p:spPr>
          <a:xfrm>
            <a:off x="2500379" y="5180080"/>
            <a:ext cx="1919220" cy="458720"/>
          </a:xfrm>
          <a:custGeom>
            <a:avLst/>
            <a:gdLst>
              <a:gd name="connsiteX0" fmla="*/ 14220 w 1919220"/>
              <a:gd name="connsiteY0" fmla="*/ 468778 h 458720"/>
              <a:gd name="connsiteX1" fmla="*/ 1919220 w 1919220"/>
              <a:gd name="connsiteY1" fmla="*/ 468778 h 458720"/>
              <a:gd name="connsiteX2" fmla="*/ 1919220 w 1919220"/>
              <a:gd name="connsiteY2" fmla="*/ 24812 h 458720"/>
              <a:gd name="connsiteX3" fmla="*/ 14220 w 1919220"/>
              <a:gd name="connsiteY3" fmla="*/ 24812 h 458720"/>
              <a:gd name="connsiteX4" fmla="*/ 14220 w 1919220"/>
              <a:gd name="connsiteY4" fmla="*/ 468778 h 45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220" h="458720">
                <a:moveTo>
                  <a:pt x="14220" y="468778"/>
                </a:moveTo>
                <a:lnTo>
                  <a:pt x="1919220" y="468778"/>
                </a:lnTo>
                <a:lnTo>
                  <a:pt x="1919220" y="24812"/>
                </a:lnTo>
                <a:lnTo>
                  <a:pt x="14220" y="24812"/>
                </a:lnTo>
                <a:lnTo>
                  <a:pt x="14220" y="468778"/>
                </a:lnTo>
                <a:close/>
              </a:path>
            </a:pathLst>
          </a:custGeom>
          <a:solidFill>
            <a:srgbClr val="abab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Freeform 285"> 
				</p:cNvPr>
          <p:cNvSpPr/>
          <p:nvPr/>
        </p:nvSpPr>
        <p:spPr>
          <a:xfrm>
            <a:off x="4405380" y="5180080"/>
            <a:ext cx="1919220" cy="458720"/>
          </a:xfrm>
          <a:custGeom>
            <a:avLst/>
            <a:gdLst>
              <a:gd name="connsiteX0" fmla="*/ 14220 w 1919220"/>
              <a:gd name="connsiteY0" fmla="*/ 468778 h 458720"/>
              <a:gd name="connsiteX1" fmla="*/ 1919220 w 1919220"/>
              <a:gd name="connsiteY1" fmla="*/ 468778 h 458720"/>
              <a:gd name="connsiteX2" fmla="*/ 1919220 w 1919220"/>
              <a:gd name="connsiteY2" fmla="*/ 24812 h 458720"/>
              <a:gd name="connsiteX3" fmla="*/ 14220 w 1919220"/>
              <a:gd name="connsiteY3" fmla="*/ 24812 h 458720"/>
              <a:gd name="connsiteX4" fmla="*/ 14220 w 1919220"/>
              <a:gd name="connsiteY4" fmla="*/ 468778 h 45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220" h="458720">
                <a:moveTo>
                  <a:pt x="14220" y="468778"/>
                </a:moveTo>
                <a:lnTo>
                  <a:pt x="1919220" y="468778"/>
                </a:lnTo>
                <a:lnTo>
                  <a:pt x="1919220" y="24812"/>
                </a:lnTo>
                <a:lnTo>
                  <a:pt x="14220" y="24812"/>
                </a:lnTo>
                <a:lnTo>
                  <a:pt x="14220" y="468778"/>
                </a:lnTo>
                <a:close/>
              </a:path>
            </a:pathLst>
          </a:custGeom>
          <a:solidFill>
            <a:srgbClr val="abab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Freeform 286"> 
				</p:cNvPr>
          <p:cNvSpPr/>
          <p:nvPr/>
        </p:nvSpPr>
        <p:spPr>
          <a:xfrm>
            <a:off x="2500379" y="5624580"/>
            <a:ext cx="1919220" cy="458720"/>
          </a:xfrm>
          <a:custGeom>
            <a:avLst/>
            <a:gdLst>
              <a:gd name="connsiteX0" fmla="*/ 14220 w 1919220"/>
              <a:gd name="connsiteY0" fmla="*/ 468245 h 458720"/>
              <a:gd name="connsiteX1" fmla="*/ 1919220 w 1919220"/>
              <a:gd name="connsiteY1" fmla="*/ 468245 h 458720"/>
              <a:gd name="connsiteX2" fmla="*/ 1919220 w 1919220"/>
              <a:gd name="connsiteY2" fmla="*/ 24278 h 458720"/>
              <a:gd name="connsiteX3" fmla="*/ 14220 w 1919220"/>
              <a:gd name="connsiteY3" fmla="*/ 24278 h 458720"/>
              <a:gd name="connsiteX4" fmla="*/ 14220 w 1919220"/>
              <a:gd name="connsiteY4" fmla="*/ 468245 h 45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220" h="458720">
                <a:moveTo>
                  <a:pt x="14220" y="468245"/>
                </a:moveTo>
                <a:lnTo>
                  <a:pt x="1919220" y="468245"/>
                </a:lnTo>
                <a:lnTo>
                  <a:pt x="1919220" y="24278"/>
                </a:lnTo>
                <a:lnTo>
                  <a:pt x="14220" y="24278"/>
                </a:lnTo>
                <a:lnTo>
                  <a:pt x="14220" y="468245"/>
                </a:lnTo>
                <a:close/>
              </a:path>
            </a:pathLst>
          </a:custGeom>
          <a:solidFill>
            <a:srgbClr val="e6f5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Freeform 287"> 
				</p:cNvPr>
          <p:cNvSpPr/>
          <p:nvPr/>
        </p:nvSpPr>
        <p:spPr>
          <a:xfrm>
            <a:off x="4405380" y="5624580"/>
            <a:ext cx="1919220" cy="458720"/>
          </a:xfrm>
          <a:custGeom>
            <a:avLst/>
            <a:gdLst>
              <a:gd name="connsiteX0" fmla="*/ 14220 w 1919220"/>
              <a:gd name="connsiteY0" fmla="*/ 468245 h 458720"/>
              <a:gd name="connsiteX1" fmla="*/ 1919220 w 1919220"/>
              <a:gd name="connsiteY1" fmla="*/ 468245 h 458720"/>
              <a:gd name="connsiteX2" fmla="*/ 1919220 w 1919220"/>
              <a:gd name="connsiteY2" fmla="*/ 24278 h 458720"/>
              <a:gd name="connsiteX3" fmla="*/ 14220 w 1919220"/>
              <a:gd name="connsiteY3" fmla="*/ 24278 h 458720"/>
              <a:gd name="connsiteX4" fmla="*/ 14220 w 1919220"/>
              <a:gd name="connsiteY4" fmla="*/ 468245 h 45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220" h="458720">
                <a:moveTo>
                  <a:pt x="14220" y="468245"/>
                </a:moveTo>
                <a:lnTo>
                  <a:pt x="1919220" y="468245"/>
                </a:lnTo>
                <a:lnTo>
                  <a:pt x="1919220" y="24278"/>
                </a:lnTo>
                <a:lnTo>
                  <a:pt x="14220" y="24278"/>
                </a:lnTo>
                <a:lnTo>
                  <a:pt x="14220" y="468245"/>
                </a:lnTo>
                <a:close/>
              </a:path>
            </a:pathLst>
          </a:custGeom>
          <a:solidFill>
            <a:srgbClr val="e6f5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Freeform 288"> 
				</p:cNvPr>
          <p:cNvSpPr/>
          <p:nvPr/>
        </p:nvSpPr>
        <p:spPr>
          <a:xfrm>
            <a:off x="4405380" y="2640079"/>
            <a:ext cx="26920" cy="3455920"/>
          </a:xfrm>
          <a:custGeom>
            <a:avLst/>
            <a:gdLst>
              <a:gd name="connsiteX0" fmla="*/ 14220 w 26920"/>
              <a:gd name="connsiteY0" fmla="*/ 20570 h 3455920"/>
              <a:gd name="connsiteX1" fmla="*/ 14220 w 26920"/>
              <a:gd name="connsiteY1" fmla="*/ 3459095 h 345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920" h="3455920">
                <a:moveTo>
                  <a:pt x="14220" y="20570"/>
                </a:moveTo>
                <a:lnTo>
                  <a:pt x="14220" y="3459095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Freeform 289"> 
				</p:cNvPr>
          <p:cNvSpPr/>
          <p:nvPr/>
        </p:nvSpPr>
        <p:spPr>
          <a:xfrm>
            <a:off x="2482850" y="3409950"/>
            <a:ext cx="3841750" cy="57150"/>
          </a:xfrm>
          <a:custGeom>
            <a:avLst/>
            <a:gdLst>
              <a:gd name="connsiteX0" fmla="*/ 25400 w 3841750"/>
              <a:gd name="connsiteY0" fmla="*/ 19050 h 57150"/>
              <a:gd name="connsiteX1" fmla="*/ 3848100 w 3841750"/>
              <a:gd name="connsiteY1" fmla="*/ 190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41750" h="57150">
                <a:moveTo>
                  <a:pt x="25400" y="19050"/>
                </a:moveTo>
                <a:lnTo>
                  <a:pt x="3848100" y="19050"/>
                </a:lnTo>
              </a:path>
            </a:pathLst>
          </a:custGeom>
          <a:ln w="381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Freeform 290"> 
				</p:cNvPr>
          <p:cNvSpPr/>
          <p:nvPr/>
        </p:nvSpPr>
        <p:spPr>
          <a:xfrm>
            <a:off x="2482850" y="3841750"/>
            <a:ext cx="3841750" cy="31750"/>
          </a:xfrm>
          <a:custGeom>
            <a:avLst/>
            <a:gdLst>
              <a:gd name="connsiteX0" fmla="*/ 25400 w 3841750"/>
              <a:gd name="connsiteY0" fmla="*/ 31242 h 31750"/>
              <a:gd name="connsiteX1" fmla="*/ 3848100 w 3841750"/>
              <a:gd name="connsiteY1" fmla="*/ 31242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41750" h="31750">
                <a:moveTo>
                  <a:pt x="25400" y="31242"/>
                </a:moveTo>
                <a:lnTo>
                  <a:pt x="3848100" y="31242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Freeform 291"> 
				</p:cNvPr>
          <p:cNvSpPr/>
          <p:nvPr/>
        </p:nvSpPr>
        <p:spPr>
          <a:xfrm>
            <a:off x="2482850" y="4286250"/>
            <a:ext cx="3841750" cy="31750"/>
          </a:xfrm>
          <a:custGeom>
            <a:avLst/>
            <a:gdLst>
              <a:gd name="connsiteX0" fmla="*/ 25400 w 3841750"/>
              <a:gd name="connsiteY0" fmla="*/ 30734 h 31750"/>
              <a:gd name="connsiteX1" fmla="*/ 3848100 w 3841750"/>
              <a:gd name="connsiteY1" fmla="*/ 30734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41750" h="31750">
                <a:moveTo>
                  <a:pt x="25400" y="30734"/>
                </a:moveTo>
                <a:lnTo>
                  <a:pt x="3848100" y="30734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Freeform 292"> 
				</p:cNvPr>
          <p:cNvSpPr/>
          <p:nvPr/>
        </p:nvSpPr>
        <p:spPr>
          <a:xfrm>
            <a:off x="2482850" y="4730750"/>
            <a:ext cx="3841750" cy="31750"/>
          </a:xfrm>
          <a:custGeom>
            <a:avLst/>
            <a:gdLst>
              <a:gd name="connsiteX0" fmla="*/ 25400 w 3841750"/>
              <a:gd name="connsiteY0" fmla="*/ 30098 h 31750"/>
              <a:gd name="connsiteX1" fmla="*/ 3848100 w 3841750"/>
              <a:gd name="connsiteY1" fmla="*/ 30098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41750" h="31750">
                <a:moveTo>
                  <a:pt x="25400" y="30098"/>
                </a:moveTo>
                <a:lnTo>
                  <a:pt x="3848100" y="30098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Freeform 293"> 
				</p:cNvPr>
          <p:cNvSpPr/>
          <p:nvPr/>
        </p:nvSpPr>
        <p:spPr>
          <a:xfrm>
            <a:off x="2482850" y="5175250"/>
            <a:ext cx="3841750" cy="31750"/>
          </a:xfrm>
          <a:custGeom>
            <a:avLst/>
            <a:gdLst>
              <a:gd name="connsiteX0" fmla="*/ 25400 w 3841750"/>
              <a:gd name="connsiteY0" fmla="*/ 29591 h 31750"/>
              <a:gd name="connsiteX1" fmla="*/ 3848100 w 3841750"/>
              <a:gd name="connsiteY1" fmla="*/ 2959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41750" h="31750">
                <a:moveTo>
                  <a:pt x="25400" y="29591"/>
                </a:moveTo>
                <a:lnTo>
                  <a:pt x="3848100" y="29591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Freeform 294"> 
				</p:cNvPr>
          <p:cNvSpPr/>
          <p:nvPr/>
        </p:nvSpPr>
        <p:spPr>
          <a:xfrm>
            <a:off x="2482850" y="5619750"/>
            <a:ext cx="3841750" cy="31750"/>
          </a:xfrm>
          <a:custGeom>
            <a:avLst/>
            <a:gdLst>
              <a:gd name="connsiteX0" fmla="*/ 25400 w 3841750"/>
              <a:gd name="connsiteY0" fmla="*/ 29108 h 31750"/>
              <a:gd name="connsiteX1" fmla="*/ 3848100 w 3841750"/>
              <a:gd name="connsiteY1" fmla="*/ 29108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41750" h="31750">
                <a:moveTo>
                  <a:pt x="25400" y="29108"/>
                </a:moveTo>
                <a:lnTo>
                  <a:pt x="3848100" y="29108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Freeform 295"> 
				</p:cNvPr>
          <p:cNvSpPr/>
          <p:nvPr/>
        </p:nvSpPr>
        <p:spPr>
          <a:xfrm>
            <a:off x="2495550" y="2635250"/>
            <a:ext cx="31750" cy="3460750"/>
          </a:xfrm>
          <a:custGeom>
            <a:avLst/>
            <a:gdLst>
              <a:gd name="connsiteX0" fmla="*/ 19050 w 31750"/>
              <a:gd name="connsiteY0" fmla="*/ 25400 h 3460750"/>
              <a:gd name="connsiteX1" fmla="*/ 19050 w 31750"/>
              <a:gd name="connsiteY1" fmla="*/ 3463925 h 346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3460750">
                <a:moveTo>
                  <a:pt x="19050" y="25400"/>
                </a:moveTo>
                <a:lnTo>
                  <a:pt x="19050" y="3463925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Freeform 296"> 
				</p:cNvPr>
          <p:cNvSpPr/>
          <p:nvPr/>
        </p:nvSpPr>
        <p:spPr>
          <a:xfrm>
            <a:off x="6305550" y="2635250"/>
            <a:ext cx="31750" cy="3460750"/>
          </a:xfrm>
          <a:custGeom>
            <a:avLst/>
            <a:gdLst>
              <a:gd name="connsiteX0" fmla="*/ 19050 w 31750"/>
              <a:gd name="connsiteY0" fmla="*/ 25400 h 3460750"/>
              <a:gd name="connsiteX1" fmla="*/ 19050 w 31750"/>
              <a:gd name="connsiteY1" fmla="*/ 3463925 h 346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3460750">
                <a:moveTo>
                  <a:pt x="19050" y="25400"/>
                </a:moveTo>
                <a:lnTo>
                  <a:pt x="19050" y="3463925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Freeform 297"> 
				</p:cNvPr>
          <p:cNvSpPr/>
          <p:nvPr/>
        </p:nvSpPr>
        <p:spPr>
          <a:xfrm>
            <a:off x="2482850" y="2647950"/>
            <a:ext cx="3841750" cy="31750"/>
          </a:xfrm>
          <a:custGeom>
            <a:avLst/>
            <a:gdLst>
              <a:gd name="connsiteX0" fmla="*/ 25400 w 3841750"/>
              <a:gd name="connsiteY0" fmla="*/ 19050 h 31750"/>
              <a:gd name="connsiteX1" fmla="*/ 3848100 w 3841750"/>
              <a:gd name="connsiteY1" fmla="*/ 1905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41750" h="31750">
                <a:moveTo>
                  <a:pt x="25400" y="19050"/>
                </a:moveTo>
                <a:lnTo>
                  <a:pt x="3848100" y="1905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Freeform 298"> 
				</p:cNvPr>
          <p:cNvSpPr/>
          <p:nvPr/>
        </p:nvSpPr>
        <p:spPr>
          <a:xfrm>
            <a:off x="2482850" y="6064250"/>
            <a:ext cx="3841750" cy="31750"/>
          </a:xfrm>
          <a:custGeom>
            <a:avLst/>
            <a:gdLst>
              <a:gd name="connsiteX0" fmla="*/ 25400 w 3841750"/>
              <a:gd name="connsiteY0" fmla="*/ 28575 h 31750"/>
              <a:gd name="connsiteX1" fmla="*/ 3848100 w 3841750"/>
              <a:gd name="connsiteY1" fmla="*/ 28575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41750" h="31750">
                <a:moveTo>
                  <a:pt x="25400" y="28575"/>
                </a:moveTo>
                <a:lnTo>
                  <a:pt x="3848100" y="28575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TextBox 299"/>
          <p:cNvSpPr txBox="1"/>
          <p:nvPr/>
        </p:nvSpPr>
        <p:spPr>
          <a:xfrm>
            <a:off x="547687" y="470641"/>
            <a:ext cx="6207694" cy="2135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666"/>
              </a:lnSpc>
            </a:pPr>
            <a:r>
              <a:rPr lang="en-US" altLang="zh-CN" sz="3950" spc="290" dirty="0">
                <a:solidFill>
                  <a:srgbClr val="000000"/>
                </a:solidFill>
                <a:latin typeface="Times New Roman"/>
                <a:ea typeface="Times New Roman"/>
              </a:rPr>
              <a:t>Social</a:t>
            </a:r>
            <a:r>
              <a:rPr lang="en-US" altLang="zh-CN" sz="3950" spc="1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950" spc="300" dirty="0">
                <a:solidFill>
                  <a:srgbClr val="000000"/>
                </a:solidFill>
                <a:latin typeface="Times New Roman"/>
                <a:ea typeface="Times New Roman"/>
              </a:rPr>
              <a:t>Feature</a:t>
            </a:r>
            <a:r>
              <a:rPr lang="en-US" altLang="zh-CN" sz="3950" spc="1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950" spc="325" dirty="0">
                <a:solidFill>
                  <a:srgbClr val="000000"/>
                </a:solidFill>
                <a:latin typeface="Times New Roman"/>
                <a:ea typeface="Times New Roman"/>
              </a:rPr>
              <a:t>Entropy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15"/>
              </a:lnSpc>
            </a:pPr>
            <a:endParaRPr lang="en-US" dirty="0" smtClean="0"/>
          </a:p>
          <a:p>
            <a:pPr hangingPunct="0" marL="352742" indent="-352742">
              <a:lnSpc>
                <a:spcPct val="128750"/>
              </a:lnSpc>
            </a:pPr>
            <a:r>
              <a:rPr lang="en-US" altLang="zh-CN" sz="2250" spc="265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2250" spc="36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750" spc="22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75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190" dirty="0">
                <a:solidFill>
                  <a:srgbClr val="000000"/>
                </a:solidFill>
                <a:latin typeface="Times New Roman"/>
                <a:ea typeface="Times New Roman"/>
              </a:rPr>
              <a:t>entropy</a:t>
            </a:r>
            <a:r>
              <a:rPr lang="en-US" altLang="zh-CN" sz="275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195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2750" spc="1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200" dirty="0">
                <a:solidFill>
                  <a:srgbClr val="000000"/>
                </a:solidFill>
                <a:latin typeface="Times New Roman"/>
                <a:ea typeface="Times New Roman"/>
              </a:rPr>
              <a:t>each</a:t>
            </a:r>
            <a:r>
              <a:rPr lang="en-US" altLang="zh-CN" sz="275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170" dirty="0">
                <a:solidFill>
                  <a:srgbClr val="000000"/>
                </a:solidFill>
                <a:latin typeface="Times New Roman"/>
                <a:ea typeface="Times New Roman"/>
              </a:rPr>
              <a:t>social</a:t>
            </a:r>
            <a:r>
              <a:rPr lang="en-US" altLang="zh-CN" sz="275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175" dirty="0">
                <a:solidFill>
                  <a:srgbClr val="000000"/>
                </a:solidFill>
                <a:latin typeface="Times New Roman"/>
                <a:ea typeface="Times New Roman"/>
              </a:rPr>
              <a:t>feature</a:t>
            </a:r>
            <a:r>
              <a:rPr lang="en-US" altLang="zh-CN" sz="27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20" dirty="0">
                <a:solidFill>
                  <a:srgbClr val="7d7d7d"/>
                </a:solidFill>
                <a:latin typeface="Times New Roman"/>
                <a:ea typeface="Times New Roman"/>
              </a:rPr>
              <a:t>(Infocom</a:t>
            </a:r>
            <a:r>
              <a:rPr lang="en-US" altLang="zh-CN" sz="2400" spc="12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40" dirty="0">
                <a:solidFill>
                  <a:srgbClr val="7d7d7d"/>
                </a:solidFill>
                <a:latin typeface="Times New Roman"/>
                <a:ea typeface="Times New Roman"/>
              </a:rPr>
              <a:t>2006</a:t>
            </a:r>
            <a:r>
              <a:rPr lang="en-US" altLang="zh-CN" sz="2400" spc="12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80" dirty="0">
                <a:solidFill>
                  <a:srgbClr val="7d7d7d"/>
                </a:solidFill>
                <a:latin typeface="Times New Roman"/>
                <a:ea typeface="Times New Roman"/>
              </a:rPr>
              <a:t>trace)</a:t>
            </a:r>
          </a:p>
        </p:txBody>
      </p:sp>
      <p:sp>
        <p:nvSpPr>
          <p:cNvPr id="300" name="TextBox 300"/>
          <p:cNvSpPr txBox="1"/>
          <p:nvPr/>
        </p:nvSpPr>
        <p:spPr>
          <a:xfrm>
            <a:off x="2990850" y="2697963"/>
            <a:ext cx="976000" cy="6233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14300">
              <a:lnSpc>
                <a:spcPct val="100000"/>
              </a:lnSpc>
            </a:pPr>
            <a:r>
              <a:rPr lang="en-US" altLang="zh-CN" sz="2000" spc="120" b="1" dirty="0">
                <a:solidFill>
                  <a:srgbClr val="000000"/>
                </a:solidFill>
                <a:latin typeface="Times New Roman"/>
                <a:ea typeface="Times New Roman"/>
              </a:rPr>
              <a:t>Soc</a:t>
            </a:r>
            <a:r>
              <a:rPr lang="en-US" altLang="zh-CN" sz="2000" spc="110" b="1" dirty="0">
                <a:solidFill>
                  <a:srgbClr val="000000"/>
                </a:solidFill>
                <a:latin typeface="Times New Roman"/>
                <a:ea typeface="Times New Roman"/>
              </a:rPr>
              <a:t>ial</a:t>
            </a:r>
          </a:p>
          <a:p>
            <a:pPr marL="0">
              <a:lnSpc>
                <a:spcPct val="100000"/>
              </a:lnSpc>
              <a:spcBef>
                <a:spcPts val="104"/>
              </a:spcBef>
            </a:pPr>
            <a:r>
              <a:rPr lang="en-US" altLang="zh-CN" sz="2000" spc="134" b="1" dirty="0">
                <a:solidFill>
                  <a:srgbClr val="000000"/>
                </a:solidFill>
                <a:latin typeface="Times New Roman"/>
                <a:ea typeface="Times New Roman"/>
              </a:rPr>
              <a:t>F</a:t>
            </a:r>
            <a:r>
              <a:rPr lang="en-US" altLang="zh-CN" sz="2000" spc="130" b="1" dirty="0">
                <a:solidFill>
                  <a:srgbClr val="000000"/>
                </a:solidFill>
                <a:latin typeface="Times New Roman"/>
                <a:ea typeface="Times New Roman"/>
              </a:rPr>
              <a:t>eature</a:t>
            </a:r>
          </a:p>
        </p:txBody>
      </p:sp>
      <p:sp>
        <p:nvSpPr>
          <p:cNvPr id="301" name="TextBox 301"/>
          <p:cNvSpPr txBox="1"/>
          <p:nvPr/>
        </p:nvSpPr>
        <p:spPr>
          <a:xfrm>
            <a:off x="4897755" y="2671139"/>
            <a:ext cx="1078623" cy="3581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7499"/>
              </a:lnSpc>
            </a:pPr>
            <a:r>
              <a:rPr lang="en-US" altLang="zh-CN" sz="2000" spc="55" b="1" dirty="0">
                <a:solidFill>
                  <a:srgbClr val="000000"/>
                </a:solidFill>
                <a:latin typeface="Times New Roman"/>
                <a:ea typeface="Times New Roman"/>
              </a:rPr>
              <a:t>Entro</a:t>
            </a:r>
            <a:r>
              <a:rPr lang="en-US" altLang="zh-CN" sz="2000" spc="50" b="1" dirty="0">
                <a:solidFill>
                  <a:srgbClr val="000000"/>
                </a:solidFill>
                <a:latin typeface="Times New Roman"/>
                <a:ea typeface="Times New Roman"/>
              </a:rPr>
              <a:t>py</a:t>
            </a:r>
          </a:p>
        </p:txBody>
      </p:sp>
      <p:sp>
        <p:nvSpPr>
          <p:cNvPr id="302" name="TextBox 302"/>
          <p:cNvSpPr txBox="1"/>
          <p:nvPr/>
        </p:nvSpPr>
        <p:spPr>
          <a:xfrm>
            <a:off x="2828671" y="3434155"/>
            <a:ext cx="3037947" cy="3581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7499"/>
              </a:lnSpc>
              <a:tabLst>
                <a:tab pos="2244345" algn="l"/>
              </a:tabLst>
            </a:pPr>
            <a:r>
              <a:rPr lang="en-US" altLang="zh-CN" sz="2000" spc="120" b="1" dirty="0">
                <a:solidFill>
                  <a:srgbClr val="000000"/>
                </a:solidFill>
                <a:latin typeface="Times New Roman"/>
                <a:ea typeface="Times New Roman"/>
              </a:rPr>
              <a:t>Affiliation	</a:t>
            </a:r>
            <a:r>
              <a:rPr lang="en-US" altLang="zh-CN" sz="2000" spc="425" dirty="0">
                <a:solidFill>
                  <a:srgbClr val="000000"/>
                </a:solidFill>
                <a:latin typeface="Times New Roman"/>
                <a:ea typeface="Times New Roman"/>
              </a:rPr>
              <a:t>4.64</a:t>
            </a:r>
          </a:p>
        </p:txBody>
      </p:sp>
      <p:sp>
        <p:nvSpPr>
          <p:cNvPr id="303" name="TextBox 303"/>
          <p:cNvSpPr txBox="1"/>
          <p:nvPr/>
        </p:nvSpPr>
        <p:spPr>
          <a:xfrm>
            <a:off x="3219704" y="3878305"/>
            <a:ext cx="2647190" cy="3581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7499"/>
              </a:lnSpc>
              <a:tabLst>
                <a:tab pos="1853281" algn="l"/>
              </a:tabLst>
            </a:pPr>
            <a:r>
              <a:rPr lang="en-US" altLang="zh-CN" sz="2000" spc="75" b="1" dirty="0">
                <a:solidFill>
                  <a:srgbClr val="000000"/>
                </a:solidFill>
                <a:latin typeface="Times New Roman"/>
                <a:ea typeface="Times New Roman"/>
              </a:rPr>
              <a:t>City	</a:t>
            </a:r>
            <a:r>
              <a:rPr lang="en-US" altLang="zh-CN" sz="2000" spc="425" dirty="0">
                <a:solidFill>
                  <a:srgbClr val="000000"/>
                </a:solidFill>
                <a:latin typeface="Times New Roman"/>
                <a:ea typeface="Times New Roman"/>
              </a:rPr>
              <a:t>4.45</a:t>
            </a:r>
          </a:p>
        </p:txBody>
      </p:sp>
      <p:sp>
        <p:nvSpPr>
          <p:cNvPr id="304" name="TextBox 304"/>
          <p:cNvSpPr txBox="1"/>
          <p:nvPr/>
        </p:nvSpPr>
        <p:spPr>
          <a:xfrm>
            <a:off x="2781046" y="4323409"/>
            <a:ext cx="3044580" cy="3581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7499"/>
              </a:lnSpc>
              <a:tabLst>
                <a:tab pos="2339595" algn="l"/>
              </a:tabLst>
            </a:pPr>
            <a:r>
              <a:rPr lang="en-US" altLang="zh-CN" sz="2000" spc="110" b="1" dirty="0">
                <a:solidFill>
                  <a:srgbClr val="000000"/>
                </a:solidFill>
                <a:latin typeface="Times New Roman"/>
                <a:ea typeface="Times New Roman"/>
              </a:rPr>
              <a:t>Nationality	</a:t>
            </a:r>
            <a:r>
              <a:rPr lang="en-US" altLang="zh-CN" sz="2000" spc="250" dirty="0">
                <a:solidFill>
                  <a:srgbClr val="000000"/>
                </a:solidFill>
                <a:latin typeface="Times New Roman"/>
                <a:ea typeface="Times New Roman"/>
              </a:rPr>
              <a:t>4.11</a:t>
            </a:r>
          </a:p>
        </p:txBody>
      </p:sp>
      <p:sp>
        <p:nvSpPr>
          <p:cNvPr id="305" name="TextBox 305"/>
          <p:cNvSpPr txBox="1"/>
          <p:nvPr/>
        </p:nvSpPr>
        <p:spPr>
          <a:xfrm>
            <a:off x="2914396" y="4767909"/>
            <a:ext cx="2911230" cy="3581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7499"/>
              </a:lnSpc>
              <a:tabLst>
                <a:tab pos="2206245" algn="l"/>
              </a:tabLst>
            </a:pPr>
            <a:r>
              <a:rPr lang="en-US" altLang="zh-CN" sz="2000" spc="30" b="1" dirty="0">
                <a:solidFill>
                  <a:srgbClr val="000000"/>
                </a:solidFill>
                <a:latin typeface="Times New Roman"/>
                <a:ea typeface="Times New Roman"/>
              </a:rPr>
              <a:t>Language	</a:t>
            </a:r>
            <a:r>
              <a:rPr lang="en-US" altLang="zh-CN" sz="2000" spc="250" dirty="0">
                <a:solidFill>
                  <a:srgbClr val="000000"/>
                </a:solidFill>
                <a:latin typeface="Times New Roman"/>
                <a:ea typeface="Times New Roman"/>
              </a:rPr>
              <a:t>4.11</a:t>
            </a:r>
          </a:p>
        </p:txBody>
      </p:sp>
      <p:sp>
        <p:nvSpPr>
          <p:cNvPr id="306" name="TextBox 306"/>
          <p:cNvSpPr txBox="1"/>
          <p:nvPr/>
        </p:nvSpPr>
        <p:spPr>
          <a:xfrm>
            <a:off x="2990850" y="5212409"/>
            <a:ext cx="2875768" cy="3581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7499"/>
              </a:lnSpc>
              <a:tabLst>
                <a:tab pos="2082166" algn="l"/>
              </a:tabLst>
            </a:pPr>
            <a:r>
              <a:rPr lang="en-US" altLang="zh-CN" sz="2000" spc="35" b="1" dirty="0">
                <a:solidFill>
                  <a:srgbClr val="000000"/>
                </a:solidFill>
                <a:latin typeface="Times New Roman"/>
                <a:ea typeface="Times New Roman"/>
              </a:rPr>
              <a:t>Country	</a:t>
            </a:r>
            <a:r>
              <a:rPr lang="en-US" altLang="zh-CN" sz="2000" spc="425" dirty="0">
                <a:solidFill>
                  <a:srgbClr val="000000"/>
                </a:solidFill>
                <a:latin typeface="Times New Roman"/>
                <a:ea typeface="Times New Roman"/>
              </a:rPr>
              <a:t>3.59</a:t>
            </a:r>
          </a:p>
        </p:txBody>
      </p:sp>
      <p:sp>
        <p:nvSpPr>
          <p:cNvPr id="307" name="TextBox 307"/>
          <p:cNvSpPr txBox="1"/>
          <p:nvPr/>
        </p:nvSpPr>
        <p:spPr>
          <a:xfrm>
            <a:off x="3000375" y="5657290"/>
            <a:ext cx="2847440" cy="3581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7499"/>
              </a:lnSpc>
              <a:tabLst>
                <a:tab pos="2101216" algn="l"/>
              </a:tabLst>
            </a:pPr>
            <a:r>
              <a:rPr lang="en-US" altLang="zh-CN" sz="2000" spc="55" b="1" dirty="0">
                <a:solidFill>
                  <a:srgbClr val="000000"/>
                </a:solidFill>
                <a:latin typeface="Times New Roman"/>
                <a:ea typeface="Times New Roman"/>
              </a:rPr>
              <a:t>Position	</a:t>
            </a:r>
            <a:r>
              <a:rPr lang="en-US" altLang="zh-CN" sz="2000" spc="330" dirty="0">
                <a:solidFill>
                  <a:srgbClr val="000000"/>
                </a:solidFill>
                <a:latin typeface="Times New Roman"/>
                <a:ea typeface="Times New Roman"/>
              </a:rPr>
              <a:t>1.37</a:t>
            </a:r>
          </a:p>
        </p:txBody>
      </p:sp>
      <p:sp>
        <p:nvSpPr>
          <p:cNvPr id="308" name="TextBox 308"/>
          <p:cNvSpPr txBox="1"/>
          <p:nvPr/>
        </p:nvSpPr>
        <p:spPr>
          <a:xfrm>
            <a:off x="4228465" y="6302493"/>
            <a:ext cx="812086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15" dirty="0">
                <a:solidFill>
                  <a:srgbClr val="000000"/>
                </a:solidFill>
                <a:latin typeface="Times New Roman"/>
                <a:ea typeface="Times New Roman"/>
              </a:rPr>
              <a:t>DySON</a:t>
            </a:r>
            <a:r>
              <a:rPr lang="en-US" altLang="zh-CN" sz="1200" spc="10" dirty="0">
                <a:solidFill>
                  <a:srgbClr val="000000"/>
                </a:solidFill>
                <a:latin typeface="Times New Roman"/>
                <a:ea typeface="Times New Roman"/>
              </a:rPr>
              <a:t>'14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8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9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0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1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547687" y="506108"/>
            <a:ext cx="7868215" cy="59792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250"/>
              </a:lnSpc>
            </a:pPr>
            <a:r>
              <a:rPr lang="en-US" altLang="zh-CN" sz="3600" spc="200" dirty="0">
                <a:solidFill>
                  <a:srgbClr val="000000"/>
                </a:solidFill>
                <a:latin typeface="Times New Roman"/>
                <a:ea typeface="Times New Roman"/>
              </a:rPr>
              <a:t>Challenged</a:t>
            </a:r>
            <a:r>
              <a:rPr lang="en-US" altLang="zh-CN" sz="3600" spc="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220" dirty="0">
                <a:solidFill>
                  <a:srgbClr val="000000"/>
                </a:solidFill>
                <a:latin typeface="Times New Roman"/>
                <a:ea typeface="Times New Roman"/>
              </a:rPr>
              <a:t>Networks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60"/>
              </a:lnSpc>
            </a:pPr>
            <a:endParaRPr lang="en-US" dirty="0" smtClean="0"/>
          </a:p>
          <a:p>
            <a:pPr marL="0">
              <a:lnSpc>
                <a:spcPct val="116250"/>
              </a:lnSpc>
            </a:pPr>
            <a:r>
              <a:rPr lang="en-US" altLang="zh-CN" sz="1950" spc="170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950" spc="234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130" dirty="0">
                <a:solidFill>
                  <a:srgbClr val="000000"/>
                </a:solidFill>
                <a:latin typeface="Times New Roman"/>
                <a:ea typeface="Times New Roman"/>
              </a:rPr>
              <a:t>Assumptions</a:t>
            </a:r>
            <a:r>
              <a:rPr lang="en-US" altLang="zh-CN" sz="24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35" dirty="0">
                <a:solidFill>
                  <a:srgbClr val="000000"/>
                </a:solidFill>
                <a:latin typeface="Times New Roman"/>
                <a:ea typeface="Times New Roman"/>
              </a:rPr>
              <a:t>in</a:t>
            </a:r>
            <a:r>
              <a:rPr lang="en-US" altLang="zh-CN" sz="24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1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4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40" dirty="0">
                <a:solidFill>
                  <a:srgbClr val="000000"/>
                </a:solidFill>
                <a:latin typeface="Times New Roman"/>
                <a:ea typeface="Times New Roman"/>
              </a:rPr>
              <a:t>TCP/IP</a:t>
            </a:r>
            <a:r>
              <a:rPr lang="en-US" altLang="zh-CN" sz="24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40" dirty="0">
                <a:solidFill>
                  <a:srgbClr val="000000"/>
                </a:solidFill>
                <a:latin typeface="Times New Roman"/>
                <a:ea typeface="Times New Roman"/>
              </a:rPr>
              <a:t>model</a:t>
            </a:r>
            <a:r>
              <a:rPr lang="en-US" altLang="zh-CN" sz="24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20" dirty="0">
                <a:solidFill>
                  <a:srgbClr val="000000"/>
                </a:solidFill>
                <a:latin typeface="Times New Roman"/>
                <a:ea typeface="Times New Roman"/>
              </a:rPr>
              <a:t>are</a:t>
            </a:r>
            <a:r>
              <a:rPr lang="en-US" altLang="zh-CN" sz="24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10" dirty="0">
                <a:solidFill>
                  <a:srgbClr val="000000"/>
                </a:solidFill>
                <a:latin typeface="Times New Roman"/>
                <a:ea typeface="Times New Roman"/>
              </a:rPr>
              <a:t>violated</a:t>
            </a:r>
          </a:p>
          <a:p>
            <a:pPr>
              <a:lnSpc>
                <a:spcPts val="745"/>
              </a:lnSpc>
            </a:pPr>
            <a:endParaRPr lang="en-US" dirty="0" smtClean="0"/>
          </a:p>
          <a:p>
            <a:pPr marL="0" indent="457835">
              <a:lnSpc>
                <a:spcPct val="117499"/>
              </a:lnSpc>
            </a:pPr>
            <a:r>
              <a:rPr lang="en-US" altLang="zh-CN" sz="1400" spc="12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400" spc="-40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ea typeface="Times New Roman"/>
              </a:rPr>
              <a:t>DTNs</a:t>
            </a:r>
          </a:p>
          <a:p>
            <a:pPr>
              <a:lnSpc>
                <a:spcPts val="730"/>
              </a:lnSpc>
            </a:pPr>
            <a:endParaRPr lang="en-US" dirty="0" smtClean="0"/>
          </a:p>
          <a:p>
            <a:pPr marL="0" indent="915352">
              <a:lnSpc>
                <a:spcPct val="116250"/>
              </a:lnSpc>
            </a:pPr>
            <a:r>
              <a:rPr lang="en-US" altLang="zh-CN" sz="1200" spc="125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200" spc="17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1800" spc="120" dirty="0">
                <a:solidFill>
                  <a:srgbClr val="000000"/>
                </a:solidFill>
                <a:latin typeface="Times New Roman"/>
                <a:ea typeface="Times New Roman"/>
              </a:rPr>
              <a:t>Delay</a:t>
            </a:r>
            <a:r>
              <a:rPr lang="en-US" altLang="zh-CN" sz="1800" spc="95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800" spc="104" dirty="0">
                <a:solidFill>
                  <a:srgbClr val="000000"/>
                </a:solidFill>
                <a:latin typeface="Times New Roman"/>
                <a:ea typeface="Times New Roman"/>
              </a:rPr>
              <a:t>Tolerant</a:t>
            </a:r>
            <a:r>
              <a:rPr lang="en-US" altLang="zh-CN" sz="18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000000"/>
                </a:solidFill>
                <a:latin typeface="Times New Roman"/>
                <a:ea typeface="Times New Roman"/>
              </a:rPr>
              <a:t>Networks</a:t>
            </a:r>
            <a:r>
              <a:rPr lang="en-US" altLang="zh-CN" sz="1800" spc="7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800" spc="100" dirty="0">
                <a:solidFill>
                  <a:srgbClr val="000000"/>
                </a:solidFill>
                <a:latin typeface="Times New Roman"/>
                <a:ea typeface="Times New Roman"/>
              </a:rPr>
              <a:t>(also</a:t>
            </a:r>
            <a:r>
              <a:rPr lang="en-US" altLang="zh-CN" sz="18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000000"/>
                </a:solidFill>
                <a:latin typeface="Times New Roman"/>
                <a:ea typeface="Times New Roman"/>
              </a:rPr>
              <a:t>Disruption</a:t>
            </a:r>
            <a:r>
              <a:rPr lang="en-US" altLang="zh-CN" sz="1800" spc="104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800" spc="104" dirty="0">
                <a:solidFill>
                  <a:srgbClr val="000000"/>
                </a:solidFill>
                <a:latin typeface="Times New Roman"/>
                <a:ea typeface="Times New Roman"/>
              </a:rPr>
              <a:t>Tolerant</a:t>
            </a:r>
            <a:r>
              <a:rPr lang="en-US" altLang="zh-CN" sz="18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000000"/>
                </a:solidFill>
                <a:latin typeface="Times New Roman"/>
                <a:ea typeface="Times New Roman"/>
              </a:rPr>
              <a:t>Networks)</a:t>
            </a:r>
          </a:p>
          <a:p>
            <a:pPr>
              <a:lnSpc>
                <a:spcPts val="770"/>
              </a:lnSpc>
            </a:pPr>
            <a:endParaRPr lang="en-US" dirty="0" smtClean="0"/>
          </a:p>
          <a:p>
            <a:pPr marL="0" indent="457835">
              <a:lnSpc>
                <a:spcPct val="117499"/>
              </a:lnSpc>
            </a:pPr>
            <a:r>
              <a:rPr lang="en-US" altLang="zh-CN" sz="1400" spc="16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400" spc="19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115" dirty="0">
                <a:solidFill>
                  <a:srgbClr val="000000"/>
                </a:solidFill>
                <a:latin typeface="Times New Roman"/>
                <a:ea typeface="Times New Roman"/>
              </a:rPr>
              <a:t>Limited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end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ea typeface="Times New Roman"/>
              </a:rPr>
              <a:t>to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000" spc="125" dirty="0">
                <a:solidFill>
                  <a:srgbClr val="000000"/>
                </a:solidFill>
                <a:latin typeface="Times New Roman"/>
                <a:ea typeface="Times New Roman"/>
              </a:rPr>
              <a:t>end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4" dirty="0">
                <a:solidFill>
                  <a:srgbClr val="000000"/>
                </a:solidFill>
                <a:latin typeface="Times New Roman"/>
                <a:ea typeface="Times New Roman"/>
              </a:rPr>
              <a:t>connectivity</a:t>
            </a:r>
          </a:p>
          <a:p>
            <a:pPr>
              <a:lnSpc>
                <a:spcPts val="655"/>
              </a:lnSpc>
            </a:pPr>
            <a:endParaRPr lang="en-US" dirty="0" smtClean="0"/>
          </a:p>
          <a:p>
            <a:pPr marL="0" indent="915352">
              <a:lnSpc>
                <a:spcPct val="116250"/>
              </a:lnSpc>
            </a:pPr>
            <a:r>
              <a:rPr lang="en-US" altLang="zh-CN" sz="1200" spc="104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200" spc="14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1800" spc="115" dirty="0">
                <a:solidFill>
                  <a:srgbClr val="000000"/>
                </a:solidFill>
                <a:latin typeface="Times New Roman"/>
                <a:ea typeface="Times New Roman"/>
              </a:rPr>
              <a:t>Due</a:t>
            </a:r>
            <a:r>
              <a:rPr lang="en-US" altLang="zh-CN" sz="18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000000"/>
                </a:solidFill>
                <a:latin typeface="Times New Roman"/>
                <a:ea typeface="Times New Roman"/>
              </a:rPr>
              <a:t>to</a:t>
            </a:r>
            <a:r>
              <a:rPr lang="en-US" altLang="zh-CN" sz="18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000000"/>
                </a:solidFill>
                <a:latin typeface="Times New Roman"/>
                <a:ea typeface="Times New Roman"/>
              </a:rPr>
              <a:t>mobility,</a:t>
            </a:r>
            <a:r>
              <a:rPr lang="en-US" altLang="zh-CN" sz="18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000000"/>
                </a:solidFill>
                <a:latin typeface="Times New Roman"/>
                <a:ea typeface="Times New Roman"/>
              </a:rPr>
              <a:t>power</a:t>
            </a:r>
            <a:r>
              <a:rPr lang="en-US" altLang="zh-CN" sz="18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000000"/>
                </a:solidFill>
                <a:latin typeface="Times New Roman"/>
                <a:ea typeface="Times New Roman"/>
              </a:rPr>
              <a:t>saving,</a:t>
            </a:r>
            <a:r>
              <a:rPr lang="en-US" altLang="zh-CN" sz="18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5" dirty="0">
                <a:solidFill>
                  <a:srgbClr val="000000"/>
                </a:solidFill>
                <a:latin typeface="Times New Roman"/>
                <a:ea typeface="Times New Roman"/>
              </a:rPr>
              <a:t>or</a:t>
            </a:r>
            <a:r>
              <a:rPr lang="en-US" altLang="zh-CN" sz="18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0" dirty="0">
                <a:solidFill>
                  <a:srgbClr val="000000"/>
                </a:solidFill>
                <a:latin typeface="Times New Roman"/>
                <a:ea typeface="Times New Roman"/>
              </a:rPr>
              <a:t>unreliable</a:t>
            </a:r>
            <a:r>
              <a:rPr lang="en-US" altLang="zh-CN" sz="18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000000"/>
                </a:solidFill>
                <a:latin typeface="Times New Roman"/>
                <a:ea typeface="Times New Roman"/>
              </a:rPr>
              <a:t>networks</a:t>
            </a:r>
          </a:p>
          <a:p>
            <a:pPr>
              <a:lnSpc>
                <a:spcPts val="760"/>
              </a:lnSpc>
            </a:pPr>
            <a:endParaRPr lang="en-US" dirty="0" smtClean="0"/>
          </a:p>
          <a:p>
            <a:pPr marL="0" indent="457835">
              <a:lnSpc>
                <a:spcPct val="116250"/>
              </a:lnSpc>
            </a:pPr>
            <a:r>
              <a:rPr lang="en-US" altLang="zh-CN" sz="1500" spc="19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500" spc="-58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100" spc="120" dirty="0">
                <a:solidFill>
                  <a:srgbClr val="000000"/>
                </a:solidFill>
                <a:latin typeface="Times New Roman"/>
                <a:ea typeface="Times New Roman"/>
              </a:rPr>
              <a:t>Activities</a:t>
            </a:r>
          </a:p>
          <a:p>
            <a:pPr>
              <a:lnSpc>
                <a:spcPts val="770"/>
              </a:lnSpc>
            </a:pPr>
            <a:endParaRPr lang="en-US" dirty="0" smtClean="0"/>
          </a:p>
          <a:p>
            <a:pPr marL="0" indent="915352">
              <a:lnSpc>
                <a:spcPct val="117499"/>
              </a:lnSpc>
            </a:pPr>
            <a:r>
              <a:rPr lang="en-US" altLang="zh-CN" sz="1200" spc="100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200" spc="13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1850" spc="95" dirty="0">
                <a:solidFill>
                  <a:srgbClr val="000000"/>
                </a:solidFill>
                <a:latin typeface="Times New Roman"/>
                <a:ea typeface="Times New Roman"/>
              </a:rPr>
              <a:t>IRTF’s</a:t>
            </a:r>
            <a:r>
              <a:rPr lang="en-US" altLang="zh-CN" sz="185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50" spc="145" dirty="0">
                <a:solidFill>
                  <a:srgbClr val="000000"/>
                </a:solidFill>
                <a:latin typeface="Times New Roman"/>
                <a:ea typeface="Times New Roman"/>
              </a:rPr>
              <a:t>DTRNRG</a:t>
            </a:r>
            <a:r>
              <a:rPr lang="en-US" altLang="zh-CN" sz="185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0" dirty="0">
                <a:solidFill>
                  <a:srgbClr val="7d7d7d"/>
                </a:solidFill>
                <a:latin typeface="Times New Roman"/>
                <a:ea typeface="Times New Roman"/>
              </a:rPr>
              <a:t>(Delay</a:t>
            </a:r>
            <a:r>
              <a:rPr lang="en-US" altLang="zh-CN" sz="1800" spc="5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7d7d7d"/>
                </a:solidFill>
                <a:latin typeface="Times New Roman"/>
                <a:ea typeface="Times New Roman"/>
              </a:rPr>
              <a:t>Tolerant</a:t>
            </a:r>
            <a:r>
              <a:rPr lang="en-US" altLang="zh-CN" sz="1800" spc="5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7d7d7d"/>
                </a:solidFill>
                <a:latin typeface="Times New Roman"/>
                <a:ea typeface="Times New Roman"/>
              </a:rPr>
              <a:t>Net.</a:t>
            </a:r>
            <a:r>
              <a:rPr lang="en-US" altLang="zh-CN" sz="1800" spc="5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0" dirty="0">
                <a:solidFill>
                  <a:srgbClr val="7d7d7d"/>
                </a:solidFill>
                <a:latin typeface="Times New Roman"/>
                <a:ea typeface="Times New Roman"/>
              </a:rPr>
              <a:t>Research</a:t>
            </a:r>
            <a:r>
              <a:rPr lang="en-US" altLang="zh-CN" sz="1800" spc="5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7d7d7d"/>
                </a:solidFill>
                <a:latin typeface="Times New Roman"/>
                <a:ea typeface="Times New Roman"/>
              </a:rPr>
              <a:t>Group)</a:t>
            </a:r>
          </a:p>
          <a:p>
            <a:pPr>
              <a:lnSpc>
                <a:spcPts val="690"/>
              </a:lnSpc>
            </a:pPr>
            <a:endParaRPr lang="en-US" dirty="0" smtClean="0"/>
          </a:p>
          <a:p>
            <a:pPr marL="0" indent="915352">
              <a:lnSpc>
                <a:spcPct val="117499"/>
              </a:lnSpc>
            </a:pPr>
            <a:r>
              <a:rPr lang="en-US" altLang="zh-CN" sz="1200" spc="100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200" spc="14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1850" spc="104" dirty="0">
                <a:solidFill>
                  <a:srgbClr val="000000"/>
                </a:solidFill>
                <a:latin typeface="Times New Roman"/>
                <a:ea typeface="Times New Roman"/>
              </a:rPr>
              <a:t>EU’s</a:t>
            </a:r>
            <a:r>
              <a:rPr lang="en-US" altLang="zh-CN" sz="185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50" spc="100" dirty="0">
                <a:solidFill>
                  <a:srgbClr val="000000"/>
                </a:solidFill>
                <a:latin typeface="Times New Roman"/>
                <a:ea typeface="Times New Roman"/>
              </a:rPr>
              <a:t>Haggle</a:t>
            </a:r>
            <a:r>
              <a:rPr lang="en-US" altLang="zh-CN" sz="185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50" spc="85" dirty="0">
                <a:solidFill>
                  <a:srgbClr val="000000"/>
                </a:solidFill>
                <a:latin typeface="Times New Roman"/>
                <a:ea typeface="Times New Roman"/>
              </a:rPr>
              <a:t>project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60"/>
              </a:lnSpc>
            </a:pPr>
            <a:endParaRPr lang="en-US" dirty="0" smtClean="0"/>
          </a:p>
          <a:p>
            <a:pPr marL="0" indent="3680777">
              <a:lnSpc>
                <a:spcPct val="100000"/>
              </a:lnSpc>
            </a:pPr>
            <a:r>
              <a:rPr lang="en-US" altLang="zh-CN" sz="1200" spc="15" dirty="0">
                <a:solidFill>
                  <a:srgbClr val="000000"/>
                </a:solidFill>
                <a:latin typeface="Times New Roman"/>
                <a:ea typeface="Times New Roman"/>
              </a:rPr>
              <a:t>DySON</a:t>
            </a:r>
            <a:r>
              <a:rPr lang="en-US" altLang="zh-CN" sz="1200" spc="10" dirty="0">
                <a:solidFill>
                  <a:srgbClr val="000000"/>
                </a:solidFill>
                <a:latin typeface="Times New Roman"/>
                <a:ea typeface="Times New Roman"/>
              </a:rPr>
              <a:t>'14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Freeform 309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Freeform 310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Freeform 311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Freeform 312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Freeform 313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Freeform 314"> 
				</p:cNvPr>
          <p:cNvSpPr/>
          <p:nvPr/>
        </p:nvSpPr>
        <p:spPr>
          <a:xfrm>
            <a:off x="1827279" y="4506980"/>
            <a:ext cx="268220" cy="268220"/>
          </a:xfrm>
          <a:custGeom>
            <a:avLst/>
            <a:gdLst>
              <a:gd name="connsiteX0" fmla="*/ 280720 w 268220"/>
              <a:gd name="connsiteY0" fmla="*/ 146296 h 268220"/>
              <a:gd name="connsiteX1" fmla="*/ 152223 w 268220"/>
              <a:gd name="connsiteY1" fmla="*/ 17783 h 268220"/>
              <a:gd name="connsiteX2" fmla="*/ 23636 w 268220"/>
              <a:gd name="connsiteY2" fmla="*/ 146296 h 268220"/>
              <a:gd name="connsiteX3" fmla="*/ 152223 w 268220"/>
              <a:gd name="connsiteY3" fmla="*/ 274720 h 268220"/>
              <a:gd name="connsiteX4" fmla="*/ 280720 w 268220"/>
              <a:gd name="connsiteY4" fmla="*/ 146296 h 268220"/>
              <a:gd name="connsiteX5" fmla="*/ 280720 w 268220"/>
              <a:gd name="connsiteY5" fmla="*/ 146296 h 26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220" h="268220">
                <a:moveTo>
                  <a:pt x="280720" y="146296"/>
                </a:moveTo>
                <a:cubicBezTo>
                  <a:pt x="280720" y="75333"/>
                  <a:pt x="223227" y="17783"/>
                  <a:pt x="152223" y="17783"/>
                </a:cubicBezTo>
                <a:cubicBezTo>
                  <a:pt x="81219" y="17783"/>
                  <a:pt x="23636" y="75333"/>
                  <a:pt x="23636" y="146296"/>
                </a:cubicBezTo>
                <a:cubicBezTo>
                  <a:pt x="23636" y="217260"/>
                  <a:pt x="81219" y="274720"/>
                  <a:pt x="152223" y="274720"/>
                </a:cubicBezTo>
                <a:cubicBezTo>
                  <a:pt x="223227" y="274720"/>
                  <a:pt x="280720" y="217260"/>
                  <a:pt x="280720" y="146296"/>
                </a:cubicBezTo>
                <a:lnTo>
                  <a:pt x="280720" y="14629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6799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Freeform 315"> 
				</p:cNvPr>
          <p:cNvSpPr/>
          <p:nvPr/>
        </p:nvSpPr>
        <p:spPr>
          <a:xfrm>
            <a:off x="2360679" y="5014980"/>
            <a:ext cx="268220" cy="268220"/>
          </a:xfrm>
          <a:custGeom>
            <a:avLst/>
            <a:gdLst>
              <a:gd name="connsiteX0" fmla="*/ 274272 w 268220"/>
              <a:gd name="connsiteY0" fmla="*/ 152079 h 268220"/>
              <a:gd name="connsiteX1" fmla="*/ 145775 w 268220"/>
              <a:gd name="connsiteY1" fmla="*/ 23656 h 268220"/>
              <a:gd name="connsiteX2" fmla="*/ 17189 w 268220"/>
              <a:gd name="connsiteY2" fmla="*/ 152079 h 268220"/>
              <a:gd name="connsiteX3" fmla="*/ 145775 w 268220"/>
              <a:gd name="connsiteY3" fmla="*/ 280502 h 268220"/>
              <a:gd name="connsiteX4" fmla="*/ 274272 w 268220"/>
              <a:gd name="connsiteY4" fmla="*/ 152079 h 268220"/>
              <a:gd name="connsiteX5" fmla="*/ 274272 w 268220"/>
              <a:gd name="connsiteY5" fmla="*/ 152079 h 26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220" h="268220">
                <a:moveTo>
                  <a:pt x="274272" y="152079"/>
                </a:moveTo>
                <a:cubicBezTo>
                  <a:pt x="274272" y="81116"/>
                  <a:pt x="216779" y="23656"/>
                  <a:pt x="145775" y="23656"/>
                </a:cubicBezTo>
                <a:cubicBezTo>
                  <a:pt x="74772" y="23656"/>
                  <a:pt x="17189" y="81116"/>
                  <a:pt x="17189" y="152079"/>
                </a:cubicBezTo>
                <a:cubicBezTo>
                  <a:pt x="17189" y="223042"/>
                  <a:pt x="74772" y="280502"/>
                  <a:pt x="145775" y="280502"/>
                </a:cubicBezTo>
                <a:cubicBezTo>
                  <a:pt x="216779" y="280502"/>
                  <a:pt x="274272" y="223042"/>
                  <a:pt x="274272" y="152079"/>
                </a:cubicBezTo>
                <a:lnTo>
                  <a:pt x="274272" y="15207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6799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Freeform 316"> 
				</p:cNvPr>
          <p:cNvSpPr/>
          <p:nvPr/>
        </p:nvSpPr>
        <p:spPr>
          <a:xfrm>
            <a:off x="3516380" y="5014980"/>
            <a:ext cx="268220" cy="268220"/>
          </a:xfrm>
          <a:custGeom>
            <a:avLst/>
            <a:gdLst>
              <a:gd name="connsiteX0" fmla="*/ 275309 w 268220"/>
              <a:gd name="connsiteY0" fmla="*/ 152079 h 268220"/>
              <a:gd name="connsiteX1" fmla="*/ 146813 w 268220"/>
              <a:gd name="connsiteY1" fmla="*/ 23656 h 268220"/>
              <a:gd name="connsiteX2" fmla="*/ 18226 w 268220"/>
              <a:gd name="connsiteY2" fmla="*/ 152079 h 268220"/>
              <a:gd name="connsiteX3" fmla="*/ 146813 w 268220"/>
              <a:gd name="connsiteY3" fmla="*/ 280502 h 268220"/>
              <a:gd name="connsiteX4" fmla="*/ 275309 w 268220"/>
              <a:gd name="connsiteY4" fmla="*/ 152079 h 268220"/>
              <a:gd name="connsiteX5" fmla="*/ 275309 w 268220"/>
              <a:gd name="connsiteY5" fmla="*/ 152079 h 26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220" h="268220">
                <a:moveTo>
                  <a:pt x="275309" y="152079"/>
                </a:moveTo>
                <a:cubicBezTo>
                  <a:pt x="275309" y="81116"/>
                  <a:pt x="217726" y="23656"/>
                  <a:pt x="146813" y="23656"/>
                </a:cubicBezTo>
                <a:cubicBezTo>
                  <a:pt x="75809" y="23656"/>
                  <a:pt x="18226" y="81116"/>
                  <a:pt x="18226" y="152079"/>
                </a:cubicBezTo>
                <a:cubicBezTo>
                  <a:pt x="18226" y="223042"/>
                  <a:pt x="75809" y="280502"/>
                  <a:pt x="146813" y="280502"/>
                </a:cubicBezTo>
                <a:cubicBezTo>
                  <a:pt x="217726" y="280502"/>
                  <a:pt x="275309" y="223042"/>
                  <a:pt x="275309" y="152079"/>
                </a:cubicBezTo>
                <a:lnTo>
                  <a:pt x="275309" y="15207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6799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Freeform 317"> 
				</p:cNvPr>
          <p:cNvSpPr/>
          <p:nvPr/>
        </p:nvSpPr>
        <p:spPr>
          <a:xfrm>
            <a:off x="3516380" y="3859280"/>
            <a:ext cx="268220" cy="268220"/>
          </a:xfrm>
          <a:custGeom>
            <a:avLst/>
            <a:gdLst>
              <a:gd name="connsiteX0" fmla="*/ 275309 w 268220"/>
              <a:gd name="connsiteY0" fmla="*/ 151700 h 268220"/>
              <a:gd name="connsiteX1" fmla="*/ 146813 w 268220"/>
              <a:gd name="connsiteY1" fmla="*/ 23277 h 268220"/>
              <a:gd name="connsiteX2" fmla="*/ 18226 w 268220"/>
              <a:gd name="connsiteY2" fmla="*/ 151700 h 268220"/>
              <a:gd name="connsiteX3" fmla="*/ 146813 w 268220"/>
              <a:gd name="connsiteY3" fmla="*/ 280213 h 268220"/>
              <a:gd name="connsiteX4" fmla="*/ 275309 w 268220"/>
              <a:gd name="connsiteY4" fmla="*/ 151700 h 268220"/>
              <a:gd name="connsiteX5" fmla="*/ 275309 w 268220"/>
              <a:gd name="connsiteY5" fmla="*/ 151700 h 26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220" h="268220">
                <a:moveTo>
                  <a:pt x="275309" y="151700"/>
                </a:moveTo>
                <a:cubicBezTo>
                  <a:pt x="275309" y="80736"/>
                  <a:pt x="217726" y="23277"/>
                  <a:pt x="146813" y="23277"/>
                </a:cubicBezTo>
                <a:cubicBezTo>
                  <a:pt x="75809" y="23277"/>
                  <a:pt x="18226" y="80736"/>
                  <a:pt x="18226" y="151700"/>
                </a:cubicBezTo>
                <a:cubicBezTo>
                  <a:pt x="18226" y="222663"/>
                  <a:pt x="75809" y="280213"/>
                  <a:pt x="146813" y="280213"/>
                </a:cubicBezTo>
                <a:cubicBezTo>
                  <a:pt x="217726" y="280213"/>
                  <a:pt x="275309" y="222663"/>
                  <a:pt x="275309" y="151700"/>
                </a:cubicBezTo>
                <a:lnTo>
                  <a:pt x="275309" y="151700"/>
                </a:lnTo>
                <a:close/>
              </a:path>
            </a:pathLst>
          </a:custGeom>
          <a:solidFill>
            <a:srgbClr val="fe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Freeform 318"> 
				</p:cNvPr>
          <p:cNvSpPr/>
          <p:nvPr/>
        </p:nvSpPr>
        <p:spPr>
          <a:xfrm>
            <a:off x="3516380" y="3859280"/>
            <a:ext cx="268220" cy="268220"/>
          </a:xfrm>
          <a:custGeom>
            <a:avLst/>
            <a:gdLst>
              <a:gd name="connsiteX0" fmla="*/ 275309 w 268220"/>
              <a:gd name="connsiteY0" fmla="*/ 151700 h 268220"/>
              <a:gd name="connsiteX1" fmla="*/ 146813 w 268220"/>
              <a:gd name="connsiteY1" fmla="*/ 23277 h 268220"/>
              <a:gd name="connsiteX2" fmla="*/ 18226 w 268220"/>
              <a:gd name="connsiteY2" fmla="*/ 151700 h 268220"/>
              <a:gd name="connsiteX3" fmla="*/ 146813 w 268220"/>
              <a:gd name="connsiteY3" fmla="*/ 280213 h 268220"/>
              <a:gd name="connsiteX4" fmla="*/ 275309 w 268220"/>
              <a:gd name="connsiteY4" fmla="*/ 151700 h 268220"/>
              <a:gd name="connsiteX5" fmla="*/ 275309 w 268220"/>
              <a:gd name="connsiteY5" fmla="*/ 151700 h 26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220" h="268220">
                <a:moveTo>
                  <a:pt x="275309" y="151700"/>
                </a:moveTo>
                <a:cubicBezTo>
                  <a:pt x="275309" y="80736"/>
                  <a:pt x="217726" y="23277"/>
                  <a:pt x="146813" y="23277"/>
                </a:cubicBezTo>
                <a:cubicBezTo>
                  <a:pt x="75809" y="23277"/>
                  <a:pt x="18226" y="80736"/>
                  <a:pt x="18226" y="151700"/>
                </a:cubicBezTo>
                <a:cubicBezTo>
                  <a:pt x="18226" y="222663"/>
                  <a:pt x="75809" y="280213"/>
                  <a:pt x="146813" y="280213"/>
                </a:cubicBezTo>
                <a:cubicBezTo>
                  <a:pt x="217726" y="280213"/>
                  <a:pt x="275309" y="222663"/>
                  <a:pt x="275309" y="151700"/>
                </a:cubicBezTo>
                <a:lnTo>
                  <a:pt x="275309" y="1517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6799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Freeform 319"> 
				</p:cNvPr>
          <p:cNvSpPr/>
          <p:nvPr/>
        </p:nvSpPr>
        <p:spPr>
          <a:xfrm>
            <a:off x="2360679" y="3859280"/>
            <a:ext cx="268220" cy="268220"/>
          </a:xfrm>
          <a:custGeom>
            <a:avLst/>
            <a:gdLst>
              <a:gd name="connsiteX0" fmla="*/ 274272 w 268220"/>
              <a:gd name="connsiteY0" fmla="*/ 151700 h 268220"/>
              <a:gd name="connsiteX1" fmla="*/ 145775 w 268220"/>
              <a:gd name="connsiteY1" fmla="*/ 23277 h 268220"/>
              <a:gd name="connsiteX2" fmla="*/ 17189 w 268220"/>
              <a:gd name="connsiteY2" fmla="*/ 151700 h 268220"/>
              <a:gd name="connsiteX3" fmla="*/ 145775 w 268220"/>
              <a:gd name="connsiteY3" fmla="*/ 280213 h 268220"/>
              <a:gd name="connsiteX4" fmla="*/ 274272 w 268220"/>
              <a:gd name="connsiteY4" fmla="*/ 151700 h 268220"/>
              <a:gd name="connsiteX5" fmla="*/ 274272 w 268220"/>
              <a:gd name="connsiteY5" fmla="*/ 151700 h 26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220" h="268220">
                <a:moveTo>
                  <a:pt x="274272" y="151700"/>
                </a:moveTo>
                <a:cubicBezTo>
                  <a:pt x="274272" y="80736"/>
                  <a:pt x="216779" y="23277"/>
                  <a:pt x="145775" y="23277"/>
                </a:cubicBezTo>
                <a:cubicBezTo>
                  <a:pt x="74772" y="23277"/>
                  <a:pt x="17189" y="80736"/>
                  <a:pt x="17189" y="151700"/>
                </a:cubicBezTo>
                <a:cubicBezTo>
                  <a:pt x="17189" y="222663"/>
                  <a:pt x="74772" y="280213"/>
                  <a:pt x="145775" y="280213"/>
                </a:cubicBezTo>
                <a:cubicBezTo>
                  <a:pt x="216779" y="280213"/>
                  <a:pt x="274272" y="222663"/>
                  <a:pt x="274272" y="151700"/>
                </a:cubicBezTo>
                <a:lnTo>
                  <a:pt x="274272" y="1517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6799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Freeform 320"> 
				</p:cNvPr>
          <p:cNvSpPr/>
          <p:nvPr/>
        </p:nvSpPr>
        <p:spPr>
          <a:xfrm>
            <a:off x="2982979" y="5662680"/>
            <a:ext cx="280920" cy="268220"/>
          </a:xfrm>
          <a:custGeom>
            <a:avLst/>
            <a:gdLst>
              <a:gd name="connsiteX0" fmla="*/ 281757 w 280920"/>
              <a:gd name="connsiteY0" fmla="*/ 146649 h 268220"/>
              <a:gd name="connsiteX1" fmla="*/ 153261 w 280920"/>
              <a:gd name="connsiteY1" fmla="*/ 18198 h 268220"/>
              <a:gd name="connsiteX2" fmla="*/ 24674 w 280920"/>
              <a:gd name="connsiteY2" fmla="*/ 146649 h 268220"/>
              <a:gd name="connsiteX3" fmla="*/ 153261 w 280920"/>
              <a:gd name="connsiteY3" fmla="*/ 275099 h 268220"/>
              <a:gd name="connsiteX4" fmla="*/ 281757 w 280920"/>
              <a:gd name="connsiteY4" fmla="*/ 146649 h 268220"/>
              <a:gd name="connsiteX5" fmla="*/ 281757 w 280920"/>
              <a:gd name="connsiteY5" fmla="*/ 146649 h 26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920" h="268220">
                <a:moveTo>
                  <a:pt x="281757" y="146649"/>
                </a:moveTo>
                <a:cubicBezTo>
                  <a:pt x="281757" y="75703"/>
                  <a:pt x="224174" y="18198"/>
                  <a:pt x="153261" y="18198"/>
                </a:cubicBezTo>
                <a:cubicBezTo>
                  <a:pt x="82257" y="18198"/>
                  <a:pt x="24674" y="75703"/>
                  <a:pt x="24674" y="146649"/>
                </a:cubicBezTo>
                <a:cubicBezTo>
                  <a:pt x="24674" y="217594"/>
                  <a:pt x="82257" y="275099"/>
                  <a:pt x="153261" y="275099"/>
                </a:cubicBezTo>
                <a:cubicBezTo>
                  <a:pt x="224174" y="275099"/>
                  <a:pt x="281757" y="217594"/>
                  <a:pt x="281757" y="146649"/>
                </a:cubicBezTo>
                <a:lnTo>
                  <a:pt x="281757" y="14664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6799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Freeform 321"> 
				</p:cNvPr>
          <p:cNvSpPr/>
          <p:nvPr/>
        </p:nvSpPr>
        <p:spPr>
          <a:xfrm>
            <a:off x="2982979" y="4506980"/>
            <a:ext cx="280920" cy="268220"/>
          </a:xfrm>
          <a:custGeom>
            <a:avLst/>
            <a:gdLst>
              <a:gd name="connsiteX0" fmla="*/ 281757 w 280920"/>
              <a:gd name="connsiteY0" fmla="*/ 146296 h 268220"/>
              <a:gd name="connsiteX1" fmla="*/ 153261 w 280920"/>
              <a:gd name="connsiteY1" fmla="*/ 17783 h 268220"/>
              <a:gd name="connsiteX2" fmla="*/ 24674 w 280920"/>
              <a:gd name="connsiteY2" fmla="*/ 146296 h 268220"/>
              <a:gd name="connsiteX3" fmla="*/ 153261 w 280920"/>
              <a:gd name="connsiteY3" fmla="*/ 274720 h 268220"/>
              <a:gd name="connsiteX4" fmla="*/ 281757 w 280920"/>
              <a:gd name="connsiteY4" fmla="*/ 146296 h 268220"/>
              <a:gd name="connsiteX5" fmla="*/ 281757 w 280920"/>
              <a:gd name="connsiteY5" fmla="*/ 146296 h 26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920" h="268220">
                <a:moveTo>
                  <a:pt x="281757" y="146296"/>
                </a:moveTo>
                <a:cubicBezTo>
                  <a:pt x="281757" y="75333"/>
                  <a:pt x="224174" y="17783"/>
                  <a:pt x="153261" y="17783"/>
                </a:cubicBezTo>
                <a:cubicBezTo>
                  <a:pt x="82257" y="17783"/>
                  <a:pt x="24674" y="75333"/>
                  <a:pt x="24674" y="146296"/>
                </a:cubicBezTo>
                <a:cubicBezTo>
                  <a:pt x="24674" y="217260"/>
                  <a:pt x="82257" y="274720"/>
                  <a:pt x="153261" y="274720"/>
                </a:cubicBezTo>
                <a:cubicBezTo>
                  <a:pt x="224174" y="274720"/>
                  <a:pt x="281757" y="217260"/>
                  <a:pt x="281757" y="146296"/>
                </a:cubicBezTo>
                <a:lnTo>
                  <a:pt x="281757" y="14629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6799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Freeform 322"> 
				</p:cNvPr>
          <p:cNvSpPr/>
          <p:nvPr/>
        </p:nvSpPr>
        <p:spPr>
          <a:xfrm>
            <a:off x="1827279" y="5662680"/>
            <a:ext cx="268220" cy="268220"/>
          </a:xfrm>
          <a:custGeom>
            <a:avLst/>
            <a:gdLst>
              <a:gd name="connsiteX0" fmla="*/ 280720 w 268220"/>
              <a:gd name="connsiteY0" fmla="*/ 146649 h 268220"/>
              <a:gd name="connsiteX1" fmla="*/ 152223 w 268220"/>
              <a:gd name="connsiteY1" fmla="*/ 18198 h 268220"/>
              <a:gd name="connsiteX2" fmla="*/ 23636 w 268220"/>
              <a:gd name="connsiteY2" fmla="*/ 146649 h 268220"/>
              <a:gd name="connsiteX3" fmla="*/ 152223 w 268220"/>
              <a:gd name="connsiteY3" fmla="*/ 275099 h 268220"/>
              <a:gd name="connsiteX4" fmla="*/ 280720 w 268220"/>
              <a:gd name="connsiteY4" fmla="*/ 146649 h 268220"/>
              <a:gd name="connsiteX5" fmla="*/ 280720 w 268220"/>
              <a:gd name="connsiteY5" fmla="*/ 146649 h 26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220" h="268220">
                <a:moveTo>
                  <a:pt x="280720" y="146649"/>
                </a:moveTo>
                <a:cubicBezTo>
                  <a:pt x="280720" y="75703"/>
                  <a:pt x="223227" y="18198"/>
                  <a:pt x="152223" y="18198"/>
                </a:cubicBezTo>
                <a:cubicBezTo>
                  <a:pt x="81219" y="18198"/>
                  <a:pt x="23636" y="75703"/>
                  <a:pt x="23636" y="146649"/>
                </a:cubicBezTo>
                <a:cubicBezTo>
                  <a:pt x="23636" y="217594"/>
                  <a:pt x="81219" y="275099"/>
                  <a:pt x="152223" y="275099"/>
                </a:cubicBezTo>
                <a:cubicBezTo>
                  <a:pt x="223227" y="275099"/>
                  <a:pt x="280720" y="217594"/>
                  <a:pt x="280720" y="146649"/>
                </a:cubicBezTo>
                <a:lnTo>
                  <a:pt x="280720" y="146649"/>
                </a:lnTo>
                <a:close/>
              </a:path>
            </a:pathLst>
          </a:custGeom>
          <a:solidFill>
            <a:srgbClr val="00cb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Freeform 323"> 
				</p:cNvPr>
          <p:cNvSpPr/>
          <p:nvPr/>
        </p:nvSpPr>
        <p:spPr>
          <a:xfrm>
            <a:off x="1827279" y="5662680"/>
            <a:ext cx="268220" cy="268220"/>
          </a:xfrm>
          <a:custGeom>
            <a:avLst/>
            <a:gdLst>
              <a:gd name="connsiteX0" fmla="*/ 280720 w 268220"/>
              <a:gd name="connsiteY0" fmla="*/ 146649 h 268220"/>
              <a:gd name="connsiteX1" fmla="*/ 152223 w 268220"/>
              <a:gd name="connsiteY1" fmla="*/ 18198 h 268220"/>
              <a:gd name="connsiteX2" fmla="*/ 23636 w 268220"/>
              <a:gd name="connsiteY2" fmla="*/ 146649 h 268220"/>
              <a:gd name="connsiteX3" fmla="*/ 152223 w 268220"/>
              <a:gd name="connsiteY3" fmla="*/ 275099 h 268220"/>
              <a:gd name="connsiteX4" fmla="*/ 280720 w 268220"/>
              <a:gd name="connsiteY4" fmla="*/ 146649 h 268220"/>
              <a:gd name="connsiteX5" fmla="*/ 280720 w 268220"/>
              <a:gd name="connsiteY5" fmla="*/ 146649 h 26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220" h="268220">
                <a:moveTo>
                  <a:pt x="280720" y="146649"/>
                </a:moveTo>
                <a:cubicBezTo>
                  <a:pt x="280720" y="75703"/>
                  <a:pt x="223227" y="18198"/>
                  <a:pt x="152223" y="18198"/>
                </a:cubicBezTo>
                <a:cubicBezTo>
                  <a:pt x="81219" y="18198"/>
                  <a:pt x="23636" y="75703"/>
                  <a:pt x="23636" y="146649"/>
                </a:cubicBezTo>
                <a:cubicBezTo>
                  <a:pt x="23636" y="217594"/>
                  <a:pt x="81219" y="275099"/>
                  <a:pt x="152223" y="275099"/>
                </a:cubicBezTo>
                <a:cubicBezTo>
                  <a:pt x="223227" y="275099"/>
                  <a:pt x="280720" y="217594"/>
                  <a:pt x="280720" y="146649"/>
                </a:cubicBezTo>
                <a:lnTo>
                  <a:pt x="280720" y="14664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6799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Freeform 324"> 
				</p:cNvPr>
          <p:cNvSpPr/>
          <p:nvPr/>
        </p:nvSpPr>
        <p:spPr>
          <a:xfrm>
            <a:off x="2081279" y="5789680"/>
            <a:ext cx="801620" cy="26920"/>
          </a:xfrm>
          <a:custGeom>
            <a:avLst/>
            <a:gdLst>
              <a:gd name="connsiteX0" fmla="*/ 26629 w 801620"/>
              <a:gd name="connsiteY0" fmla="*/ 24071 h 26920"/>
              <a:gd name="connsiteX1" fmla="*/ 809757 w 801620"/>
              <a:gd name="connsiteY1" fmla="*/ 24071 h 2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1620" h="26920">
                <a:moveTo>
                  <a:pt x="26629" y="24071"/>
                </a:moveTo>
                <a:lnTo>
                  <a:pt x="809757" y="24071"/>
                </a:lnTo>
              </a:path>
            </a:pathLst>
          </a:custGeom>
          <a:ln w="19581">
            <a:solidFill>
              <a:srgbClr val="fe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Freeform 325"> 
				</p:cNvPr>
          <p:cNvSpPr/>
          <p:nvPr/>
        </p:nvSpPr>
        <p:spPr>
          <a:xfrm>
            <a:off x="2855979" y="5751580"/>
            <a:ext cx="141220" cy="103120"/>
          </a:xfrm>
          <a:custGeom>
            <a:avLst/>
            <a:gdLst>
              <a:gd name="connsiteX0" fmla="*/ 24448 w 141220"/>
              <a:gd name="connsiteY0" fmla="*/ 19756 h 103120"/>
              <a:gd name="connsiteX1" fmla="*/ 151765 w 141220"/>
              <a:gd name="connsiteY1" fmla="*/ 62171 h 103120"/>
              <a:gd name="connsiteX2" fmla="*/ 24448 w 141220"/>
              <a:gd name="connsiteY2" fmla="*/ 104587 h 103120"/>
              <a:gd name="connsiteX3" fmla="*/ 24448 w 141220"/>
              <a:gd name="connsiteY3" fmla="*/ 19756 h 103120"/>
              <a:gd name="connsiteX4" fmla="*/ 24448 w 141220"/>
              <a:gd name="connsiteY4" fmla="*/ 19756 h 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220" h="103120">
                <a:moveTo>
                  <a:pt x="24448" y="19756"/>
                </a:moveTo>
                <a:lnTo>
                  <a:pt x="151765" y="62171"/>
                </a:lnTo>
                <a:lnTo>
                  <a:pt x="24448" y="104587"/>
                </a:lnTo>
                <a:lnTo>
                  <a:pt x="24448" y="19756"/>
                </a:lnTo>
                <a:lnTo>
                  <a:pt x="24448" y="19756"/>
                </a:lnTo>
                <a:close/>
              </a:path>
            </a:pathLst>
          </a:custGeom>
          <a:solidFill>
            <a:srgbClr val="fe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Freeform 326"> 
				</p:cNvPr>
          <p:cNvSpPr/>
          <p:nvPr/>
        </p:nvSpPr>
        <p:spPr>
          <a:xfrm>
            <a:off x="1941579" y="4875280"/>
            <a:ext cx="26920" cy="801620"/>
          </a:xfrm>
          <a:custGeom>
            <a:avLst/>
            <a:gdLst>
              <a:gd name="connsiteX0" fmla="*/ 23142 w 26920"/>
              <a:gd name="connsiteY0" fmla="*/ 22245 h 801620"/>
              <a:gd name="connsiteX1" fmla="*/ 23142 w 26920"/>
              <a:gd name="connsiteY1" fmla="*/ 806441 h 80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920" h="801620">
                <a:moveTo>
                  <a:pt x="23142" y="22245"/>
                </a:moveTo>
                <a:lnTo>
                  <a:pt x="23142" y="806441"/>
                </a:lnTo>
              </a:path>
            </a:pathLst>
          </a:custGeom>
          <a:ln w="19581">
            <a:solidFill>
              <a:srgbClr val="0000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Freeform 327"> 
				</p:cNvPr>
          <p:cNvSpPr/>
          <p:nvPr/>
        </p:nvSpPr>
        <p:spPr>
          <a:xfrm>
            <a:off x="1903479" y="4760980"/>
            <a:ext cx="103120" cy="141220"/>
          </a:xfrm>
          <a:custGeom>
            <a:avLst/>
            <a:gdLst>
              <a:gd name="connsiteX0" fmla="*/ 18803 w 103120"/>
              <a:gd name="connsiteY0" fmla="*/ 147149 h 141220"/>
              <a:gd name="connsiteX1" fmla="*/ 61242 w 103120"/>
              <a:gd name="connsiteY1" fmla="*/ 19904 h 141220"/>
              <a:gd name="connsiteX2" fmla="*/ 103681 w 103120"/>
              <a:gd name="connsiteY2" fmla="*/ 147149 h 141220"/>
              <a:gd name="connsiteX3" fmla="*/ 18803 w 103120"/>
              <a:gd name="connsiteY3" fmla="*/ 147149 h 141220"/>
              <a:gd name="connsiteX4" fmla="*/ 18803 w 103120"/>
              <a:gd name="connsiteY4" fmla="*/ 147149 h 14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20" h="141220">
                <a:moveTo>
                  <a:pt x="18803" y="147149"/>
                </a:moveTo>
                <a:lnTo>
                  <a:pt x="61242" y="19904"/>
                </a:lnTo>
                <a:lnTo>
                  <a:pt x="103681" y="147149"/>
                </a:lnTo>
                <a:lnTo>
                  <a:pt x="18803" y="147149"/>
                </a:lnTo>
                <a:lnTo>
                  <a:pt x="18803" y="147149"/>
                </a:lnTo>
                <a:close/>
              </a:path>
            </a:pathLst>
          </a:custGeom>
          <a:solidFill>
            <a:srgbClr val="0000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Freeform 328"> 
				</p:cNvPr>
          <p:cNvSpPr/>
          <p:nvPr/>
        </p:nvSpPr>
        <p:spPr>
          <a:xfrm>
            <a:off x="3122679" y="4875280"/>
            <a:ext cx="26920" cy="801620"/>
          </a:xfrm>
          <a:custGeom>
            <a:avLst/>
            <a:gdLst>
              <a:gd name="connsiteX0" fmla="*/ 22992 w 26920"/>
              <a:gd name="connsiteY0" fmla="*/ 805951 h 801620"/>
              <a:gd name="connsiteX1" fmla="*/ 22992 w 26920"/>
              <a:gd name="connsiteY1" fmla="*/ 22698 h 80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920" h="801620">
                <a:moveTo>
                  <a:pt x="22992" y="805951"/>
                </a:moveTo>
                <a:lnTo>
                  <a:pt x="22992" y="22698"/>
                </a:lnTo>
              </a:path>
            </a:pathLst>
          </a:custGeom>
          <a:ln w="19581">
            <a:solidFill>
              <a:srgbClr val="fe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Freeform 329"> 
				</p:cNvPr>
          <p:cNvSpPr/>
          <p:nvPr/>
        </p:nvSpPr>
        <p:spPr>
          <a:xfrm>
            <a:off x="3084579" y="4760980"/>
            <a:ext cx="103120" cy="141220"/>
          </a:xfrm>
          <a:custGeom>
            <a:avLst/>
            <a:gdLst>
              <a:gd name="connsiteX0" fmla="*/ 18653 w 103120"/>
              <a:gd name="connsiteY0" fmla="*/ 147602 h 141220"/>
              <a:gd name="connsiteX1" fmla="*/ 61092 w 103120"/>
              <a:gd name="connsiteY1" fmla="*/ 20357 h 141220"/>
              <a:gd name="connsiteX2" fmla="*/ 103531 w 103120"/>
              <a:gd name="connsiteY2" fmla="*/ 147602 h 141220"/>
              <a:gd name="connsiteX3" fmla="*/ 18653 w 103120"/>
              <a:gd name="connsiteY3" fmla="*/ 147602 h 141220"/>
              <a:gd name="connsiteX4" fmla="*/ 18653 w 103120"/>
              <a:gd name="connsiteY4" fmla="*/ 147602 h 14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20" h="141220">
                <a:moveTo>
                  <a:pt x="18653" y="147602"/>
                </a:moveTo>
                <a:lnTo>
                  <a:pt x="61092" y="20357"/>
                </a:lnTo>
                <a:lnTo>
                  <a:pt x="103531" y="147602"/>
                </a:lnTo>
                <a:lnTo>
                  <a:pt x="18653" y="147602"/>
                </a:lnTo>
                <a:lnTo>
                  <a:pt x="18653" y="147602"/>
                </a:lnTo>
                <a:close/>
              </a:path>
            </a:pathLst>
          </a:custGeom>
          <a:solidFill>
            <a:srgbClr val="fe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Freeform 330"> 
				</p:cNvPr>
          <p:cNvSpPr/>
          <p:nvPr/>
        </p:nvSpPr>
        <p:spPr>
          <a:xfrm>
            <a:off x="2081279" y="4646680"/>
            <a:ext cx="915920" cy="14220"/>
          </a:xfrm>
          <a:custGeom>
            <a:avLst/>
            <a:gdLst>
              <a:gd name="connsiteX0" fmla="*/ 26447 w 915920"/>
              <a:gd name="connsiteY0" fmla="*/ 15388 h 14220"/>
              <a:gd name="connsiteX1" fmla="*/ 926737 w 915920"/>
              <a:gd name="connsiteY1" fmla="*/ 15388 h 1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5920" h="14220">
                <a:moveTo>
                  <a:pt x="26447" y="15388"/>
                </a:moveTo>
                <a:lnTo>
                  <a:pt x="926737" y="15388"/>
                </a:lnTo>
              </a:path>
            </a:pathLst>
          </a:custGeom>
          <a:ln w="6799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Freeform 331"> 
				</p:cNvPr>
          <p:cNvSpPr/>
          <p:nvPr/>
        </p:nvSpPr>
        <p:spPr>
          <a:xfrm>
            <a:off x="2614679" y="3986280"/>
            <a:ext cx="801620" cy="26920"/>
          </a:xfrm>
          <a:custGeom>
            <a:avLst/>
            <a:gdLst>
              <a:gd name="connsiteX0" fmla="*/ 20181 w 801620"/>
              <a:gd name="connsiteY0" fmla="*/ 20440 h 26920"/>
              <a:gd name="connsiteX1" fmla="*/ 803310 w 801620"/>
              <a:gd name="connsiteY1" fmla="*/ 20440 h 2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1620" h="26920">
                <a:moveTo>
                  <a:pt x="20181" y="20440"/>
                </a:moveTo>
                <a:lnTo>
                  <a:pt x="803310" y="20440"/>
                </a:lnTo>
              </a:path>
            </a:pathLst>
          </a:custGeom>
          <a:ln w="19581">
            <a:solidFill>
              <a:srgbClr val="0000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Freeform 332"> 
				</p:cNvPr>
          <p:cNvSpPr/>
          <p:nvPr/>
        </p:nvSpPr>
        <p:spPr>
          <a:xfrm>
            <a:off x="3389380" y="3948180"/>
            <a:ext cx="141220" cy="90420"/>
          </a:xfrm>
          <a:custGeom>
            <a:avLst/>
            <a:gdLst>
              <a:gd name="connsiteX0" fmla="*/ 18000 w 141220"/>
              <a:gd name="connsiteY0" fmla="*/ 16125 h 90420"/>
              <a:gd name="connsiteX1" fmla="*/ 145317 w 141220"/>
              <a:gd name="connsiteY1" fmla="*/ 58540 h 90420"/>
              <a:gd name="connsiteX2" fmla="*/ 18000 w 141220"/>
              <a:gd name="connsiteY2" fmla="*/ 100955 h 90420"/>
              <a:gd name="connsiteX3" fmla="*/ 18000 w 141220"/>
              <a:gd name="connsiteY3" fmla="*/ 16125 h 90420"/>
              <a:gd name="connsiteX4" fmla="*/ 18000 w 141220"/>
              <a:gd name="connsiteY4" fmla="*/ 16125 h 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220" h="90420">
                <a:moveTo>
                  <a:pt x="18000" y="16125"/>
                </a:moveTo>
                <a:lnTo>
                  <a:pt x="145317" y="58540"/>
                </a:lnTo>
                <a:lnTo>
                  <a:pt x="18000" y="100955"/>
                </a:lnTo>
                <a:lnTo>
                  <a:pt x="18000" y="16125"/>
                </a:lnTo>
                <a:lnTo>
                  <a:pt x="18000" y="16125"/>
                </a:lnTo>
                <a:close/>
              </a:path>
            </a:pathLst>
          </a:custGeom>
          <a:solidFill>
            <a:srgbClr val="0000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Freeform 333"> 
				</p:cNvPr>
          <p:cNvSpPr/>
          <p:nvPr/>
        </p:nvSpPr>
        <p:spPr>
          <a:xfrm>
            <a:off x="3643380" y="4240280"/>
            <a:ext cx="26920" cy="788920"/>
          </a:xfrm>
          <a:custGeom>
            <a:avLst/>
            <a:gdLst>
              <a:gd name="connsiteX0" fmla="*/ 23078 w 26920"/>
              <a:gd name="connsiteY0" fmla="*/ 15764 h 788920"/>
              <a:gd name="connsiteX1" fmla="*/ 23078 w 26920"/>
              <a:gd name="connsiteY1" fmla="*/ 798356 h 78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920" h="788920">
                <a:moveTo>
                  <a:pt x="23078" y="15764"/>
                </a:moveTo>
                <a:lnTo>
                  <a:pt x="23078" y="798356"/>
                </a:lnTo>
              </a:path>
            </a:pathLst>
          </a:custGeom>
          <a:ln w="19581">
            <a:solidFill>
              <a:srgbClr val="00fe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Freeform 334"> 
				</p:cNvPr>
          <p:cNvSpPr/>
          <p:nvPr/>
        </p:nvSpPr>
        <p:spPr>
          <a:xfrm>
            <a:off x="3605280" y="4113280"/>
            <a:ext cx="103120" cy="141220"/>
          </a:xfrm>
          <a:custGeom>
            <a:avLst/>
            <a:gdLst>
              <a:gd name="connsiteX0" fmla="*/ 18739 w 103120"/>
              <a:gd name="connsiteY0" fmla="*/ 153368 h 141220"/>
              <a:gd name="connsiteX1" fmla="*/ 61178 w 103120"/>
              <a:gd name="connsiteY1" fmla="*/ 26123 h 141220"/>
              <a:gd name="connsiteX2" fmla="*/ 103616 w 103120"/>
              <a:gd name="connsiteY2" fmla="*/ 153368 h 141220"/>
              <a:gd name="connsiteX3" fmla="*/ 18739 w 103120"/>
              <a:gd name="connsiteY3" fmla="*/ 153368 h 141220"/>
              <a:gd name="connsiteX4" fmla="*/ 18739 w 103120"/>
              <a:gd name="connsiteY4" fmla="*/ 153368 h 14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20" h="141220">
                <a:moveTo>
                  <a:pt x="18739" y="153368"/>
                </a:moveTo>
                <a:lnTo>
                  <a:pt x="61178" y="26123"/>
                </a:lnTo>
                <a:lnTo>
                  <a:pt x="103616" y="153368"/>
                </a:lnTo>
                <a:lnTo>
                  <a:pt x="18739" y="153368"/>
                </a:lnTo>
                <a:lnTo>
                  <a:pt x="18739" y="153368"/>
                </a:lnTo>
                <a:close/>
              </a:path>
            </a:pathLst>
          </a:custGeom>
          <a:solidFill>
            <a:srgbClr val="00fe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Freeform 335"> 
				</p:cNvPr>
          <p:cNvSpPr/>
          <p:nvPr/>
        </p:nvSpPr>
        <p:spPr>
          <a:xfrm>
            <a:off x="2614679" y="5167380"/>
            <a:ext cx="801620" cy="26920"/>
          </a:xfrm>
          <a:custGeom>
            <a:avLst/>
            <a:gdLst>
              <a:gd name="connsiteX0" fmla="*/ 18821 w 801620"/>
              <a:gd name="connsiteY0" fmla="*/ 19255 h 26920"/>
              <a:gd name="connsiteX1" fmla="*/ 804761 w 801620"/>
              <a:gd name="connsiteY1" fmla="*/ 19255 h 2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1620" h="26920">
                <a:moveTo>
                  <a:pt x="18821" y="19255"/>
                </a:moveTo>
                <a:lnTo>
                  <a:pt x="804761" y="19255"/>
                </a:lnTo>
              </a:path>
            </a:pathLst>
          </a:custGeom>
          <a:ln w="19581">
            <a:solidFill>
              <a:srgbClr val="00fe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Freeform 336"> 
				</p:cNvPr>
          <p:cNvSpPr/>
          <p:nvPr/>
        </p:nvSpPr>
        <p:spPr>
          <a:xfrm>
            <a:off x="3389380" y="5129280"/>
            <a:ext cx="141220" cy="90420"/>
          </a:xfrm>
          <a:custGeom>
            <a:avLst/>
            <a:gdLst>
              <a:gd name="connsiteX0" fmla="*/ 19450 w 141220"/>
              <a:gd name="connsiteY0" fmla="*/ 14941 h 90420"/>
              <a:gd name="connsiteX1" fmla="*/ 146768 w 141220"/>
              <a:gd name="connsiteY1" fmla="*/ 57355 h 90420"/>
              <a:gd name="connsiteX2" fmla="*/ 19450 w 141220"/>
              <a:gd name="connsiteY2" fmla="*/ 99771 h 90420"/>
              <a:gd name="connsiteX3" fmla="*/ 19450 w 141220"/>
              <a:gd name="connsiteY3" fmla="*/ 14941 h 90420"/>
              <a:gd name="connsiteX4" fmla="*/ 19450 w 141220"/>
              <a:gd name="connsiteY4" fmla="*/ 14941 h 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220" h="90420">
                <a:moveTo>
                  <a:pt x="19450" y="14941"/>
                </a:moveTo>
                <a:lnTo>
                  <a:pt x="146768" y="57355"/>
                </a:lnTo>
                <a:lnTo>
                  <a:pt x="19450" y="99771"/>
                </a:lnTo>
                <a:lnTo>
                  <a:pt x="19450" y="14941"/>
                </a:lnTo>
                <a:lnTo>
                  <a:pt x="19450" y="14941"/>
                </a:lnTo>
                <a:close/>
              </a:path>
            </a:pathLst>
          </a:custGeom>
          <a:solidFill>
            <a:srgbClr val="00fe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Freeform 337"> 
				</p:cNvPr>
          <p:cNvSpPr/>
          <p:nvPr/>
        </p:nvSpPr>
        <p:spPr>
          <a:xfrm>
            <a:off x="2005079" y="4151380"/>
            <a:ext cx="319020" cy="382520"/>
          </a:xfrm>
          <a:custGeom>
            <a:avLst/>
            <a:gdLst>
              <a:gd name="connsiteX0" fmla="*/ 25477 w 319020"/>
              <a:gd name="connsiteY0" fmla="*/ 383987 h 382520"/>
              <a:gd name="connsiteX1" fmla="*/ 321463 w 319020"/>
              <a:gd name="connsiteY1" fmla="*/ 22553 h 38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9020" h="382520">
                <a:moveTo>
                  <a:pt x="25477" y="383987"/>
                </a:moveTo>
                <a:lnTo>
                  <a:pt x="321463" y="22553"/>
                </a:lnTo>
              </a:path>
            </a:pathLst>
          </a:custGeom>
          <a:ln w="19581">
            <a:solidFill>
              <a:srgbClr val="0000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Freeform 338"> 
				</p:cNvPr>
          <p:cNvSpPr/>
          <p:nvPr/>
        </p:nvSpPr>
        <p:spPr>
          <a:xfrm>
            <a:off x="2271779" y="4062480"/>
            <a:ext cx="128520" cy="141220"/>
          </a:xfrm>
          <a:custGeom>
            <a:avLst/>
            <a:gdLst>
              <a:gd name="connsiteX0" fmla="*/ 15225 w 128520"/>
              <a:gd name="connsiteY0" fmla="*/ 92783 h 141220"/>
              <a:gd name="connsiteX1" fmla="*/ 128668 w 128520"/>
              <a:gd name="connsiteY1" fmla="*/ 21185 h 141220"/>
              <a:gd name="connsiteX2" fmla="*/ 80879 w 128520"/>
              <a:gd name="connsiteY2" fmla="*/ 146527 h 141220"/>
              <a:gd name="connsiteX3" fmla="*/ 15225 w 128520"/>
              <a:gd name="connsiteY3" fmla="*/ 92783 h 141220"/>
              <a:gd name="connsiteX4" fmla="*/ 15225 w 128520"/>
              <a:gd name="connsiteY4" fmla="*/ 92783 h 14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20" h="141220">
                <a:moveTo>
                  <a:pt x="15225" y="92783"/>
                </a:moveTo>
                <a:lnTo>
                  <a:pt x="128668" y="21185"/>
                </a:lnTo>
                <a:lnTo>
                  <a:pt x="80879" y="146527"/>
                </a:lnTo>
                <a:lnTo>
                  <a:pt x="15225" y="92783"/>
                </a:lnTo>
                <a:lnTo>
                  <a:pt x="15225" y="92783"/>
                </a:lnTo>
                <a:close/>
              </a:path>
            </a:pathLst>
          </a:custGeom>
          <a:solidFill>
            <a:srgbClr val="0000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Freeform 339"> 
				</p:cNvPr>
          <p:cNvSpPr/>
          <p:nvPr/>
        </p:nvSpPr>
        <p:spPr>
          <a:xfrm>
            <a:off x="3198879" y="4176780"/>
            <a:ext cx="293620" cy="382520"/>
          </a:xfrm>
          <a:custGeom>
            <a:avLst/>
            <a:gdLst>
              <a:gd name="connsiteX0" fmla="*/ 25050 w 293620"/>
              <a:gd name="connsiteY0" fmla="*/ 382603 h 382520"/>
              <a:gd name="connsiteX1" fmla="*/ 306255 w 293620"/>
              <a:gd name="connsiteY1" fmla="*/ 21351 h 38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3620" h="382520">
                <a:moveTo>
                  <a:pt x="25050" y="382603"/>
                </a:moveTo>
                <a:lnTo>
                  <a:pt x="306255" y="21351"/>
                </a:lnTo>
              </a:path>
            </a:pathLst>
          </a:custGeom>
          <a:ln w="19581">
            <a:solidFill>
              <a:srgbClr val="fe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Freeform 340"> 
				</p:cNvPr>
          <p:cNvSpPr/>
          <p:nvPr/>
        </p:nvSpPr>
        <p:spPr>
          <a:xfrm>
            <a:off x="3440180" y="4087880"/>
            <a:ext cx="128520" cy="141220"/>
          </a:xfrm>
          <a:custGeom>
            <a:avLst/>
            <a:gdLst>
              <a:gd name="connsiteX0" fmla="*/ 24964 w 128520"/>
              <a:gd name="connsiteY0" fmla="*/ 92578 h 141220"/>
              <a:gd name="connsiteX1" fmla="*/ 136593 w 128520"/>
              <a:gd name="connsiteY1" fmla="*/ 18262 h 141220"/>
              <a:gd name="connsiteX2" fmla="*/ 91887 w 128520"/>
              <a:gd name="connsiteY2" fmla="*/ 144691 h 141220"/>
              <a:gd name="connsiteX3" fmla="*/ 24964 w 128520"/>
              <a:gd name="connsiteY3" fmla="*/ 92578 h 141220"/>
              <a:gd name="connsiteX4" fmla="*/ 24964 w 128520"/>
              <a:gd name="connsiteY4" fmla="*/ 92578 h 14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20" h="141220">
                <a:moveTo>
                  <a:pt x="24964" y="92578"/>
                </a:moveTo>
                <a:lnTo>
                  <a:pt x="136593" y="18262"/>
                </a:lnTo>
                <a:lnTo>
                  <a:pt x="91887" y="144691"/>
                </a:lnTo>
                <a:lnTo>
                  <a:pt x="24964" y="92578"/>
                </a:lnTo>
                <a:lnTo>
                  <a:pt x="24964" y="92578"/>
                </a:lnTo>
                <a:close/>
              </a:path>
            </a:pathLst>
          </a:custGeom>
          <a:solidFill>
            <a:srgbClr val="fe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Freeform 341"> 
				</p:cNvPr>
          <p:cNvSpPr/>
          <p:nvPr/>
        </p:nvSpPr>
        <p:spPr>
          <a:xfrm>
            <a:off x="2500379" y="4113280"/>
            <a:ext cx="14220" cy="915920"/>
          </a:xfrm>
          <a:custGeom>
            <a:avLst/>
            <a:gdLst>
              <a:gd name="connsiteX0" fmla="*/ 19950 w 14220"/>
              <a:gd name="connsiteY0" fmla="*/ 25397 h 915920"/>
              <a:gd name="connsiteX1" fmla="*/ 19950 w 14220"/>
              <a:gd name="connsiteY1" fmla="*/ 926081 h 91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20" h="915920">
                <a:moveTo>
                  <a:pt x="19950" y="25397"/>
                </a:moveTo>
                <a:lnTo>
                  <a:pt x="19950" y="926081"/>
                </a:lnTo>
              </a:path>
            </a:pathLst>
          </a:custGeom>
          <a:ln w="6799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Freeform 342"> 
				</p:cNvPr>
          <p:cNvSpPr/>
          <p:nvPr/>
        </p:nvSpPr>
        <p:spPr>
          <a:xfrm>
            <a:off x="2043179" y="5332480"/>
            <a:ext cx="293620" cy="369820"/>
          </a:xfrm>
          <a:custGeom>
            <a:avLst/>
            <a:gdLst>
              <a:gd name="connsiteX0" fmla="*/ 302587 w 293620"/>
              <a:gd name="connsiteY0" fmla="*/ 19375 h 369820"/>
              <a:gd name="connsiteX1" fmla="*/ 21020 w 293620"/>
              <a:gd name="connsiteY1" fmla="*/ 380282 h 36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3620" h="369820">
                <a:moveTo>
                  <a:pt x="302587" y="19375"/>
                </a:moveTo>
                <a:lnTo>
                  <a:pt x="21020" y="380282"/>
                </a:lnTo>
              </a:path>
            </a:pathLst>
          </a:custGeom>
          <a:ln w="19581">
            <a:solidFill>
              <a:srgbClr val="00fe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Freeform 343"> 
				</p:cNvPr>
          <p:cNvSpPr/>
          <p:nvPr/>
        </p:nvSpPr>
        <p:spPr>
          <a:xfrm>
            <a:off x="2284479" y="5243580"/>
            <a:ext cx="128520" cy="141220"/>
          </a:xfrm>
          <a:custGeom>
            <a:avLst/>
            <a:gdLst>
              <a:gd name="connsiteX0" fmla="*/ 21296 w 128520"/>
              <a:gd name="connsiteY0" fmla="*/ 90601 h 141220"/>
              <a:gd name="connsiteX1" fmla="*/ 133107 w 128520"/>
              <a:gd name="connsiteY1" fmla="*/ 16285 h 141220"/>
              <a:gd name="connsiteX2" fmla="*/ 88310 w 128520"/>
              <a:gd name="connsiteY2" fmla="*/ 142714 h 141220"/>
              <a:gd name="connsiteX3" fmla="*/ 21296 w 128520"/>
              <a:gd name="connsiteY3" fmla="*/ 90601 h 141220"/>
              <a:gd name="connsiteX4" fmla="*/ 21296 w 128520"/>
              <a:gd name="connsiteY4" fmla="*/ 90601 h 14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20" h="141220">
                <a:moveTo>
                  <a:pt x="21296" y="90601"/>
                </a:moveTo>
                <a:lnTo>
                  <a:pt x="133107" y="16285"/>
                </a:lnTo>
                <a:lnTo>
                  <a:pt x="88310" y="142714"/>
                </a:lnTo>
                <a:lnTo>
                  <a:pt x="21296" y="90601"/>
                </a:lnTo>
                <a:lnTo>
                  <a:pt x="21296" y="90601"/>
                </a:lnTo>
                <a:close/>
              </a:path>
            </a:pathLst>
          </a:custGeom>
          <a:solidFill>
            <a:srgbClr val="00fe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Freeform 344"> 
				</p:cNvPr>
          <p:cNvSpPr/>
          <p:nvPr/>
        </p:nvSpPr>
        <p:spPr>
          <a:xfrm>
            <a:off x="3211579" y="5243580"/>
            <a:ext cx="357120" cy="484120"/>
          </a:xfrm>
          <a:custGeom>
            <a:avLst/>
            <a:gdLst>
              <a:gd name="connsiteX0" fmla="*/ 24683 w 357120"/>
              <a:gd name="connsiteY0" fmla="*/ 485078 h 484120"/>
              <a:gd name="connsiteX1" fmla="*/ 363017 w 357120"/>
              <a:gd name="connsiteY1" fmla="*/ 16556 h 48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7120" h="484120">
                <a:moveTo>
                  <a:pt x="24683" y="485078"/>
                </a:moveTo>
                <a:lnTo>
                  <a:pt x="363017" y="16556"/>
                </a:lnTo>
              </a:path>
            </a:pathLst>
          </a:custGeom>
          <a:ln w="6527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Freeform 345"> 
				</p:cNvPr>
          <p:cNvSpPr/>
          <p:nvPr/>
        </p:nvSpPr>
        <p:spPr>
          <a:xfrm>
            <a:off x="5599180" y="4456180"/>
            <a:ext cx="280920" cy="280920"/>
          </a:xfrm>
          <a:custGeom>
            <a:avLst/>
            <a:gdLst>
              <a:gd name="connsiteX0" fmla="*/ 285420 w 280920"/>
              <a:gd name="connsiteY0" fmla="*/ 149362 h 280920"/>
              <a:gd name="connsiteX1" fmla="*/ 153432 w 280920"/>
              <a:gd name="connsiteY1" fmla="*/ 17432 h 280920"/>
              <a:gd name="connsiteX2" fmla="*/ 21349 w 280920"/>
              <a:gd name="connsiteY2" fmla="*/ 149362 h 280920"/>
              <a:gd name="connsiteX3" fmla="*/ 153432 w 280920"/>
              <a:gd name="connsiteY3" fmla="*/ 281199 h 280920"/>
              <a:gd name="connsiteX4" fmla="*/ 285420 w 280920"/>
              <a:gd name="connsiteY4" fmla="*/ 149362 h 280920"/>
              <a:gd name="connsiteX5" fmla="*/ 285420 w 280920"/>
              <a:gd name="connsiteY5" fmla="*/ 149362 h 28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920" h="280920">
                <a:moveTo>
                  <a:pt x="285420" y="149362"/>
                </a:moveTo>
                <a:cubicBezTo>
                  <a:pt x="285420" y="76512"/>
                  <a:pt x="226366" y="17432"/>
                  <a:pt x="153432" y="17432"/>
                </a:cubicBezTo>
                <a:cubicBezTo>
                  <a:pt x="80498" y="17432"/>
                  <a:pt x="21349" y="76512"/>
                  <a:pt x="21349" y="149362"/>
                </a:cubicBezTo>
                <a:cubicBezTo>
                  <a:pt x="21349" y="222212"/>
                  <a:pt x="80498" y="281199"/>
                  <a:pt x="153432" y="281199"/>
                </a:cubicBezTo>
                <a:cubicBezTo>
                  <a:pt x="226366" y="281199"/>
                  <a:pt x="285420" y="222212"/>
                  <a:pt x="285420" y="149362"/>
                </a:cubicBezTo>
                <a:lnTo>
                  <a:pt x="285420" y="149362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6981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Freeform 346"> 
				</p:cNvPr>
          <p:cNvSpPr/>
          <p:nvPr/>
        </p:nvSpPr>
        <p:spPr>
          <a:xfrm>
            <a:off x="6145280" y="4976880"/>
            <a:ext cx="268220" cy="280920"/>
          </a:xfrm>
          <a:custGeom>
            <a:avLst/>
            <a:gdLst>
              <a:gd name="connsiteX0" fmla="*/ 280597 w 268220"/>
              <a:gd name="connsiteY0" fmla="*/ 156102 h 280920"/>
              <a:gd name="connsiteX1" fmla="*/ 148608 w 268220"/>
              <a:gd name="connsiteY1" fmla="*/ 24265 h 280920"/>
              <a:gd name="connsiteX2" fmla="*/ 16526 w 268220"/>
              <a:gd name="connsiteY2" fmla="*/ 156102 h 280920"/>
              <a:gd name="connsiteX3" fmla="*/ 148608 w 268220"/>
              <a:gd name="connsiteY3" fmla="*/ 287939 h 280920"/>
              <a:gd name="connsiteX4" fmla="*/ 280597 w 268220"/>
              <a:gd name="connsiteY4" fmla="*/ 156102 h 280920"/>
              <a:gd name="connsiteX5" fmla="*/ 280597 w 268220"/>
              <a:gd name="connsiteY5" fmla="*/ 156102 h 28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220" h="280920">
                <a:moveTo>
                  <a:pt x="280597" y="156102"/>
                </a:moveTo>
                <a:cubicBezTo>
                  <a:pt x="280597" y="83252"/>
                  <a:pt x="221541" y="24265"/>
                  <a:pt x="148608" y="24265"/>
                </a:cubicBezTo>
                <a:cubicBezTo>
                  <a:pt x="75674" y="24265"/>
                  <a:pt x="16526" y="83252"/>
                  <a:pt x="16526" y="156102"/>
                </a:cubicBezTo>
                <a:cubicBezTo>
                  <a:pt x="16526" y="228952"/>
                  <a:pt x="75674" y="287939"/>
                  <a:pt x="148608" y="287939"/>
                </a:cubicBezTo>
                <a:cubicBezTo>
                  <a:pt x="221541" y="287939"/>
                  <a:pt x="280597" y="228952"/>
                  <a:pt x="280597" y="156102"/>
                </a:cubicBezTo>
                <a:lnTo>
                  <a:pt x="280597" y="156102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6981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Freeform 347"> 
				</p:cNvPr>
          <p:cNvSpPr/>
          <p:nvPr/>
        </p:nvSpPr>
        <p:spPr>
          <a:xfrm>
            <a:off x="7326380" y="4976880"/>
            <a:ext cx="280920" cy="280920"/>
          </a:xfrm>
          <a:custGeom>
            <a:avLst/>
            <a:gdLst>
              <a:gd name="connsiteX0" fmla="*/ 287677 w 280920"/>
              <a:gd name="connsiteY0" fmla="*/ 156102 h 280920"/>
              <a:gd name="connsiteX1" fmla="*/ 155688 w 280920"/>
              <a:gd name="connsiteY1" fmla="*/ 24265 h 280920"/>
              <a:gd name="connsiteX2" fmla="*/ 23606 w 280920"/>
              <a:gd name="connsiteY2" fmla="*/ 156102 h 280920"/>
              <a:gd name="connsiteX3" fmla="*/ 155688 w 280920"/>
              <a:gd name="connsiteY3" fmla="*/ 287939 h 280920"/>
              <a:gd name="connsiteX4" fmla="*/ 287677 w 280920"/>
              <a:gd name="connsiteY4" fmla="*/ 156102 h 280920"/>
              <a:gd name="connsiteX5" fmla="*/ 287677 w 280920"/>
              <a:gd name="connsiteY5" fmla="*/ 156102 h 28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920" h="280920">
                <a:moveTo>
                  <a:pt x="287677" y="156102"/>
                </a:moveTo>
                <a:cubicBezTo>
                  <a:pt x="287677" y="83252"/>
                  <a:pt x="228529" y="24265"/>
                  <a:pt x="155688" y="24265"/>
                </a:cubicBezTo>
                <a:cubicBezTo>
                  <a:pt x="82755" y="24265"/>
                  <a:pt x="23606" y="83252"/>
                  <a:pt x="23606" y="156102"/>
                </a:cubicBezTo>
                <a:cubicBezTo>
                  <a:pt x="23606" y="228952"/>
                  <a:pt x="82755" y="287939"/>
                  <a:pt x="155688" y="287939"/>
                </a:cubicBezTo>
                <a:cubicBezTo>
                  <a:pt x="228529" y="287939"/>
                  <a:pt x="287677" y="228952"/>
                  <a:pt x="287677" y="156102"/>
                </a:cubicBezTo>
                <a:lnTo>
                  <a:pt x="287677" y="156102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6981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Freeform 348"> 
				</p:cNvPr>
          <p:cNvSpPr/>
          <p:nvPr/>
        </p:nvSpPr>
        <p:spPr>
          <a:xfrm>
            <a:off x="7326380" y="3795780"/>
            <a:ext cx="280920" cy="280920"/>
          </a:xfrm>
          <a:custGeom>
            <a:avLst/>
            <a:gdLst>
              <a:gd name="connsiteX0" fmla="*/ 287677 w 280920"/>
              <a:gd name="connsiteY0" fmla="*/ 150391 h 280920"/>
              <a:gd name="connsiteX1" fmla="*/ 155688 w 280920"/>
              <a:gd name="connsiteY1" fmla="*/ 18555 h 280920"/>
              <a:gd name="connsiteX2" fmla="*/ 23606 w 280920"/>
              <a:gd name="connsiteY2" fmla="*/ 150391 h 280920"/>
              <a:gd name="connsiteX3" fmla="*/ 155688 w 280920"/>
              <a:gd name="connsiteY3" fmla="*/ 282321 h 280920"/>
              <a:gd name="connsiteX4" fmla="*/ 287677 w 280920"/>
              <a:gd name="connsiteY4" fmla="*/ 150391 h 280920"/>
              <a:gd name="connsiteX5" fmla="*/ 287677 w 280920"/>
              <a:gd name="connsiteY5" fmla="*/ 150391 h 28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920" h="280920">
                <a:moveTo>
                  <a:pt x="287677" y="150391"/>
                </a:moveTo>
                <a:cubicBezTo>
                  <a:pt x="287677" y="77542"/>
                  <a:pt x="228529" y="18555"/>
                  <a:pt x="155688" y="18555"/>
                </a:cubicBezTo>
                <a:cubicBezTo>
                  <a:pt x="82755" y="18555"/>
                  <a:pt x="23606" y="77542"/>
                  <a:pt x="23606" y="150391"/>
                </a:cubicBezTo>
                <a:cubicBezTo>
                  <a:pt x="23606" y="223241"/>
                  <a:pt x="82755" y="282321"/>
                  <a:pt x="155688" y="282321"/>
                </a:cubicBezTo>
                <a:cubicBezTo>
                  <a:pt x="228529" y="282321"/>
                  <a:pt x="287677" y="223241"/>
                  <a:pt x="287677" y="150391"/>
                </a:cubicBezTo>
                <a:lnTo>
                  <a:pt x="287677" y="15039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6981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Freeform 349"> 
				</p:cNvPr>
          <p:cNvSpPr/>
          <p:nvPr/>
        </p:nvSpPr>
        <p:spPr>
          <a:xfrm>
            <a:off x="6145280" y="3795780"/>
            <a:ext cx="268220" cy="280920"/>
          </a:xfrm>
          <a:custGeom>
            <a:avLst/>
            <a:gdLst>
              <a:gd name="connsiteX0" fmla="*/ 280597 w 268220"/>
              <a:gd name="connsiteY0" fmla="*/ 150391 h 280920"/>
              <a:gd name="connsiteX1" fmla="*/ 148608 w 268220"/>
              <a:gd name="connsiteY1" fmla="*/ 18555 h 280920"/>
              <a:gd name="connsiteX2" fmla="*/ 16526 w 268220"/>
              <a:gd name="connsiteY2" fmla="*/ 150391 h 280920"/>
              <a:gd name="connsiteX3" fmla="*/ 148608 w 268220"/>
              <a:gd name="connsiteY3" fmla="*/ 282321 h 280920"/>
              <a:gd name="connsiteX4" fmla="*/ 280597 w 268220"/>
              <a:gd name="connsiteY4" fmla="*/ 150391 h 280920"/>
              <a:gd name="connsiteX5" fmla="*/ 280597 w 268220"/>
              <a:gd name="connsiteY5" fmla="*/ 150391 h 28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220" h="280920">
                <a:moveTo>
                  <a:pt x="280597" y="150391"/>
                </a:moveTo>
                <a:cubicBezTo>
                  <a:pt x="280597" y="77542"/>
                  <a:pt x="221541" y="18555"/>
                  <a:pt x="148608" y="18555"/>
                </a:cubicBezTo>
                <a:cubicBezTo>
                  <a:pt x="75674" y="18555"/>
                  <a:pt x="16526" y="77542"/>
                  <a:pt x="16526" y="150391"/>
                </a:cubicBezTo>
                <a:cubicBezTo>
                  <a:pt x="16526" y="223241"/>
                  <a:pt x="75674" y="282321"/>
                  <a:pt x="148608" y="282321"/>
                </a:cubicBezTo>
                <a:cubicBezTo>
                  <a:pt x="221541" y="282321"/>
                  <a:pt x="280597" y="223241"/>
                  <a:pt x="280597" y="150391"/>
                </a:cubicBezTo>
                <a:lnTo>
                  <a:pt x="280597" y="15039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6981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Freeform 350"> 
				</p:cNvPr>
          <p:cNvSpPr/>
          <p:nvPr/>
        </p:nvSpPr>
        <p:spPr>
          <a:xfrm>
            <a:off x="6792980" y="5637280"/>
            <a:ext cx="268220" cy="280920"/>
          </a:xfrm>
          <a:custGeom>
            <a:avLst/>
            <a:gdLst>
              <a:gd name="connsiteX0" fmla="*/ 279801 w 268220"/>
              <a:gd name="connsiteY0" fmla="*/ 155044 h 280920"/>
              <a:gd name="connsiteX1" fmla="*/ 147812 w 268220"/>
              <a:gd name="connsiteY1" fmla="*/ 23180 h 280920"/>
              <a:gd name="connsiteX2" fmla="*/ 15730 w 268220"/>
              <a:gd name="connsiteY2" fmla="*/ 155044 h 280920"/>
              <a:gd name="connsiteX3" fmla="*/ 147812 w 268220"/>
              <a:gd name="connsiteY3" fmla="*/ 286909 h 280920"/>
              <a:gd name="connsiteX4" fmla="*/ 279801 w 268220"/>
              <a:gd name="connsiteY4" fmla="*/ 155044 h 280920"/>
              <a:gd name="connsiteX5" fmla="*/ 279801 w 268220"/>
              <a:gd name="connsiteY5" fmla="*/ 155044 h 28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220" h="280920">
                <a:moveTo>
                  <a:pt x="279801" y="155044"/>
                </a:moveTo>
                <a:cubicBezTo>
                  <a:pt x="279801" y="82213"/>
                  <a:pt x="220653" y="23180"/>
                  <a:pt x="147812" y="23180"/>
                </a:cubicBezTo>
                <a:cubicBezTo>
                  <a:pt x="74879" y="23180"/>
                  <a:pt x="15730" y="82213"/>
                  <a:pt x="15730" y="155044"/>
                </a:cubicBezTo>
                <a:cubicBezTo>
                  <a:pt x="15730" y="227876"/>
                  <a:pt x="74879" y="286909"/>
                  <a:pt x="147812" y="286909"/>
                </a:cubicBezTo>
                <a:cubicBezTo>
                  <a:pt x="220653" y="286909"/>
                  <a:pt x="279801" y="227876"/>
                  <a:pt x="279801" y="155044"/>
                </a:cubicBezTo>
                <a:lnTo>
                  <a:pt x="279801" y="155044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6981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Freeform 351"> 
				</p:cNvPr>
          <p:cNvSpPr/>
          <p:nvPr/>
        </p:nvSpPr>
        <p:spPr>
          <a:xfrm>
            <a:off x="6792980" y="4456180"/>
            <a:ext cx="268220" cy="280920"/>
          </a:xfrm>
          <a:custGeom>
            <a:avLst/>
            <a:gdLst>
              <a:gd name="connsiteX0" fmla="*/ 279801 w 268220"/>
              <a:gd name="connsiteY0" fmla="*/ 149362 h 280920"/>
              <a:gd name="connsiteX1" fmla="*/ 147812 w 268220"/>
              <a:gd name="connsiteY1" fmla="*/ 17432 h 280920"/>
              <a:gd name="connsiteX2" fmla="*/ 15730 w 268220"/>
              <a:gd name="connsiteY2" fmla="*/ 149362 h 280920"/>
              <a:gd name="connsiteX3" fmla="*/ 147812 w 268220"/>
              <a:gd name="connsiteY3" fmla="*/ 281199 h 280920"/>
              <a:gd name="connsiteX4" fmla="*/ 279801 w 268220"/>
              <a:gd name="connsiteY4" fmla="*/ 149362 h 280920"/>
              <a:gd name="connsiteX5" fmla="*/ 279801 w 268220"/>
              <a:gd name="connsiteY5" fmla="*/ 149362 h 28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220" h="280920">
                <a:moveTo>
                  <a:pt x="279801" y="149362"/>
                </a:moveTo>
                <a:cubicBezTo>
                  <a:pt x="279801" y="76512"/>
                  <a:pt x="220653" y="17432"/>
                  <a:pt x="147812" y="17432"/>
                </a:cubicBezTo>
                <a:cubicBezTo>
                  <a:pt x="74879" y="17432"/>
                  <a:pt x="15730" y="76512"/>
                  <a:pt x="15730" y="149362"/>
                </a:cubicBezTo>
                <a:cubicBezTo>
                  <a:pt x="15730" y="222212"/>
                  <a:pt x="74879" y="281199"/>
                  <a:pt x="147812" y="281199"/>
                </a:cubicBezTo>
                <a:cubicBezTo>
                  <a:pt x="220653" y="281199"/>
                  <a:pt x="279801" y="222212"/>
                  <a:pt x="279801" y="149362"/>
                </a:cubicBezTo>
                <a:lnTo>
                  <a:pt x="279801" y="149362"/>
                </a:lnTo>
                <a:close/>
              </a:path>
            </a:pathLst>
          </a:custGeom>
          <a:solidFill>
            <a:srgbClr val="fe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Freeform 352"> 
				</p:cNvPr>
          <p:cNvSpPr/>
          <p:nvPr/>
        </p:nvSpPr>
        <p:spPr>
          <a:xfrm>
            <a:off x="6792980" y="4456180"/>
            <a:ext cx="268220" cy="280920"/>
          </a:xfrm>
          <a:custGeom>
            <a:avLst/>
            <a:gdLst>
              <a:gd name="connsiteX0" fmla="*/ 279801 w 268220"/>
              <a:gd name="connsiteY0" fmla="*/ 149362 h 280920"/>
              <a:gd name="connsiteX1" fmla="*/ 147812 w 268220"/>
              <a:gd name="connsiteY1" fmla="*/ 17432 h 280920"/>
              <a:gd name="connsiteX2" fmla="*/ 15730 w 268220"/>
              <a:gd name="connsiteY2" fmla="*/ 149362 h 280920"/>
              <a:gd name="connsiteX3" fmla="*/ 147812 w 268220"/>
              <a:gd name="connsiteY3" fmla="*/ 281199 h 280920"/>
              <a:gd name="connsiteX4" fmla="*/ 279801 w 268220"/>
              <a:gd name="connsiteY4" fmla="*/ 149362 h 280920"/>
              <a:gd name="connsiteX5" fmla="*/ 279801 w 268220"/>
              <a:gd name="connsiteY5" fmla="*/ 149362 h 28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220" h="280920">
                <a:moveTo>
                  <a:pt x="279801" y="149362"/>
                </a:moveTo>
                <a:cubicBezTo>
                  <a:pt x="279801" y="76512"/>
                  <a:pt x="220653" y="17432"/>
                  <a:pt x="147812" y="17432"/>
                </a:cubicBezTo>
                <a:cubicBezTo>
                  <a:pt x="74879" y="17432"/>
                  <a:pt x="15730" y="76512"/>
                  <a:pt x="15730" y="149362"/>
                </a:cubicBezTo>
                <a:cubicBezTo>
                  <a:pt x="15730" y="222212"/>
                  <a:pt x="74879" y="281199"/>
                  <a:pt x="147812" y="281199"/>
                </a:cubicBezTo>
                <a:cubicBezTo>
                  <a:pt x="220653" y="281199"/>
                  <a:pt x="279801" y="222212"/>
                  <a:pt x="279801" y="149362"/>
                </a:cubicBezTo>
                <a:lnTo>
                  <a:pt x="279801" y="149362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6981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Freeform 353"> 
				</p:cNvPr>
          <p:cNvSpPr/>
          <p:nvPr/>
        </p:nvSpPr>
        <p:spPr>
          <a:xfrm>
            <a:off x="5599180" y="5637280"/>
            <a:ext cx="280920" cy="280920"/>
          </a:xfrm>
          <a:custGeom>
            <a:avLst/>
            <a:gdLst>
              <a:gd name="connsiteX0" fmla="*/ 285420 w 280920"/>
              <a:gd name="connsiteY0" fmla="*/ 155044 h 280920"/>
              <a:gd name="connsiteX1" fmla="*/ 153432 w 280920"/>
              <a:gd name="connsiteY1" fmla="*/ 23180 h 280920"/>
              <a:gd name="connsiteX2" fmla="*/ 21349 w 280920"/>
              <a:gd name="connsiteY2" fmla="*/ 155044 h 280920"/>
              <a:gd name="connsiteX3" fmla="*/ 153432 w 280920"/>
              <a:gd name="connsiteY3" fmla="*/ 286909 h 280920"/>
              <a:gd name="connsiteX4" fmla="*/ 285420 w 280920"/>
              <a:gd name="connsiteY4" fmla="*/ 155044 h 280920"/>
              <a:gd name="connsiteX5" fmla="*/ 285420 w 280920"/>
              <a:gd name="connsiteY5" fmla="*/ 155044 h 28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920" h="280920">
                <a:moveTo>
                  <a:pt x="285420" y="155044"/>
                </a:moveTo>
                <a:cubicBezTo>
                  <a:pt x="285420" y="82213"/>
                  <a:pt x="226366" y="23180"/>
                  <a:pt x="153432" y="23180"/>
                </a:cubicBezTo>
                <a:cubicBezTo>
                  <a:pt x="80498" y="23180"/>
                  <a:pt x="21349" y="82213"/>
                  <a:pt x="21349" y="155044"/>
                </a:cubicBezTo>
                <a:cubicBezTo>
                  <a:pt x="21349" y="227876"/>
                  <a:pt x="80498" y="286909"/>
                  <a:pt x="153432" y="286909"/>
                </a:cubicBezTo>
                <a:cubicBezTo>
                  <a:pt x="226366" y="286909"/>
                  <a:pt x="285420" y="227876"/>
                  <a:pt x="285420" y="155044"/>
                </a:cubicBezTo>
                <a:lnTo>
                  <a:pt x="285420" y="155044"/>
                </a:lnTo>
                <a:close/>
              </a:path>
            </a:pathLst>
          </a:custGeom>
          <a:solidFill>
            <a:srgbClr val="32cbc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Freeform 354"> 
				</p:cNvPr>
          <p:cNvSpPr/>
          <p:nvPr/>
        </p:nvSpPr>
        <p:spPr>
          <a:xfrm>
            <a:off x="5599180" y="5637280"/>
            <a:ext cx="280920" cy="280920"/>
          </a:xfrm>
          <a:custGeom>
            <a:avLst/>
            <a:gdLst>
              <a:gd name="connsiteX0" fmla="*/ 285420 w 280920"/>
              <a:gd name="connsiteY0" fmla="*/ 155044 h 280920"/>
              <a:gd name="connsiteX1" fmla="*/ 153432 w 280920"/>
              <a:gd name="connsiteY1" fmla="*/ 23180 h 280920"/>
              <a:gd name="connsiteX2" fmla="*/ 21349 w 280920"/>
              <a:gd name="connsiteY2" fmla="*/ 155044 h 280920"/>
              <a:gd name="connsiteX3" fmla="*/ 153432 w 280920"/>
              <a:gd name="connsiteY3" fmla="*/ 286909 h 280920"/>
              <a:gd name="connsiteX4" fmla="*/ 285420 w 280920"/>
              <a:gd name="connsiteY4" fmla="*/ 155044 h 280920"/>
              <a:gd name="connsiteX5" fmla="*/ 285420 w 280920"/>
              <a:gd name="connsiteY5" fmla="*/ 155044 h 28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920" h="280920">
                <a:moveTo>
                  <a:pt x="285420" y="155044"/>
                </a:moveTo>
                <a:cubicBezTo>
                  <a:pt x="285420" y="82213"/>
                  <a:pt x="226366" y="23180"/>
                  <a:pt x="153432" y="23180"/>
                </a:cubicBezTo>
                <a:cubicBezTo>
                  <a:pt x="80498" y="23180"/>
                  <a:pt x="21349" y="82213"/>
                  <a:pt x="21349" y="155044"/>
                </a:cubicBezTo>
                <a:cubicBezTo>
                  <a:pt x="21349" y="227876"/>
                  <a:pt x="80498" y="286909"/>
                  <a:pt x="153432" y="286909"/>
                </a:cubicBezTo>
                <a:cubicBezTo>
                  <a:pt x="226366" y="286909"/>
                  <a:pt x="285420" y="227876"/>
                  <a:pt x="285420" y="155044"/>
                </a:cubicBezTo>
                <a:lnTo>
                  <a:pt x="285420" y="155044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6981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Freeform 355"> 
				</p:cNvPr>
          <p:cNvSpPr/>
          <p:nvPr/>
        </p:nvSpPr>
        <p:spPr>
          <a:xfrm>
            <a:off x="5865880" y="5776980"/>
            <a:ext cx="814320" cy="26920"/>
          </a:xfrm>
          <a:custGeom>
            <a:avLst/>
            <a:gdLst>
              <a:gd name="connsiteX0" fmla="*/ 18627 w 814320"/>
              <a:gd name="connsiteY0" fmla="*/ 19885 h 26920"/>
              <a:gd name="connsiteX1" fmla="*/ 823043 w 814320"/>
              <a:gd name="connsiteY1" fmla="*/ 19885 h 2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4320" h="26920">
                <a:moveTo>
                  <a:pt x="18627" y="19885"/>
                </a:moveTo>
                <a:lnTo>
                  <a:pt x="823043" y="19885"/>
                </a:lnTo>
              </a:path>
            </a:pathLst>
          </a:custGeom>
          <a:ln w="20108">
            <a:solidFill>
              <a:srgbClr val="fe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Freeform 356"> 
				</p:cNvPr>
          <p:cNvSpPr/>
          <p:nvPr/>
        </p:nvSpPr>
        <p:spPr>
          <a:xfrm>
            <a:off x="6653280" y="5738880"/>
            <a:ext cx="153920" cy="90420"/>
          </a:xfrm>
          <a:custGeom>
            <a:avLst/>
            <a:gdLst>
              <a:gd name="connsiteX0" fmla="*/ 24745 w 153920"/>
              <a:gd name="connsiteY0" fmla="*/ 14442 h 90420"/>
              <a:gd name="connsiteX1" fmla="*/ 155523 w 153920"/>
              <a:gd name="connsiteY1" fmla="*/ 57985 h 90420"/>
              <a:gd name="connsiteX2" fmla="*/ 24745 w 153920"/>
              <a:gd name="connsiteY2" fmla="*/ 101527 h 90420"/>
              <a:gd name="connsiteX3" fmla="*/ 24745 w 153920"/>
              <a:gd name="connsiteY3" fmla="*/ 14442 h 90420"/>
              <a:gd name="connsiteX4" fmla="*/ 24745 w 153920"/>
              <a:gd name="connsiteY4" fmla="*/ 14442 h 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0" h="90420">
                <a:moveTo>
                  <a:pt x="24745" y="14442"/>
                </a:moveTo>
                <a:lnTo>
                  <a:pt x="155523" y="57985"/>
                </a:lnTo>
                <a:lnTo>
                  <a:pt x="24745" y="101527"/>
                </a:lnTo>
                <a:lnTo>
                  <a:pt x="24745" y="14442"/>
                </a:lnTo>
                <a:lnTo>
                  <a:pt x="24745" y="14442"/>
                </a:lnTo>
                <a:close/>
              </a:path>
            </a:pathLst>
          </a:custGeom>
          <a:solidFill>
            <a:srgbClr val="fe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Freeform 357"> 
				</p:cNvPr>
          <p:cNvSpPr/>
          <p:nvPr/>
        </p:nvSpPr>
        <p:spPr>
          <a:xfrm>
            <a:off x="5713480" y="4837180"/>
            <a:ext cx="26920" cy="814320"/>
          </a:xfrm>
          <a:custGeom>
            <a:avLst/>
            <a:gdLst>
              <a:gd name="connsiteX0" fmla="*/ 23949 w 26920"/>
              <a:gd name="connsiteY0" fmla="*/ 19103 h 814320"/>
              <a:gd name="connsiteX1" fmla="*/ 23949 w 26920"/>
              <a:gd name="connsiteY1" fmla="*/ 824145 h 81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920" h="814320">
                <a:moveTo>
                  <a:pt x="23949" y="19103"/>
                </a:moveTo>
                <a:lnTo>
                  <a:pt x="23949" y="824145"/>
                </a:lnTo>
              </a:path>
            </a:pathLst>
          </a:custGeom>
          <a:ln w="20108">
            <a:solidFill>
              <a:srgbClr val="0000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Freeform 358"> 
				</p:cNvPr>
          <p:cNvSpPr/>
          <p:nvPr/>
        </p:nvSpPr>
        <p:spPr>
          <a:xfrm>
            <a:off x="5675380" y="4710180"/>
            <a:ext cx="103120" cy="153920"/>
          </a:xfrm>
          <a:custGeom>
            <a:avLst/>
            <a:gdLst>
              <a:gd name="connsiteX0" fmla="*/ 18456 w 103120"/>
              <a:gd name="connsiteY0" fmla="*/ 156989 h 153920"/>
              <a:gd name="connsiteX1" fmla="*/ 62049 w 103120"/>
              <a:gd name="connsiteY1" fmla="*/ 26361 h 153920"/>
              <a:gd name="connsiteX2" fmla="*/ 105642 w 103120"/>
              <a:gd name="connsiteY2" fmla="*/ 156989 h 153920"/>
              <a:gd name="connsiteX3" fmla="*/ 18456 w 103120"/>
              <a:gd name="connsiteY3" fmla="*/ 156989 h 153920"/>
              <a:gd name="connsiteX4" fmla="*/ 18456 w 103120"/>
              <a:gd name="connsiteY4" fmla="*/ 156989 h 15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20" h="153920">
                <a:moveTo>
                  <a:pt x="18456" y="156989"/>
                </a:moveTo>
                <a:lnTo>
                  <a:pt x="62049" y="26361"/>
                </a:lnTo>
                <a:lnTo>
                  <a:pt x="105642" y="156989"/>
                </a:lnTo>
                <a:lnTo>
                  <a:pt x="18456" y="156989"/>
                </a:lnTo>
                <a:lnTo>
                  <a:pt x="18456" y="156989"/>
                </a:lnTo>
                <a:close/>
              </a:path>
            </a:pathLst>
          </a:custGeom>
          <a:solidFill>
            <a:srgbClr val="0000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Freeform 359"> 
				</p:cNvPr>
          <p:cNvSpPr/>
          <p:nvPr/>
        </p:nvSpPr>
        <p:spPr>
          <a:xfrm>
            <a:off x="6932680" y="4837180"/>
            <a:ext cx="26920" cy="814320"/>
          </a:xfrm>
          <a:custGeom>
            <a:avLst/>
            <a:gdLst>
              <a:gd name="connsiteX0" fmla="*/ 17800 w 26920"/>
              <a:gd name="connsiteY0" fmla="*/ 823643 h 814320"/>
              <a:gd name="connsiteX1" fmla="*/ 17800 w 26920"/>
              <a:gd name="connsiteY1" fmla="*/ 19568 h 81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920" h="814320">
                <a:moveTo>
                  <a:pt x="17800" y="823643"/>
                </a:moveTo>
                <a:lnTo>
                  <a:pt x="17800" y="19568"/>
                </a:lnTo>
              </a:path>
            </a:pathLst>
          </a:custGeom>
          <a:ln w="20108">
            <a:solidFill>
              <a:srgbClr val="fe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Freeform 360"> 
				</p:cNvPr>
          <p:cNvSpPr/>
          <p:nvPr/>
        </p:nvSpPr>
        <p:spPr>
          <a:xfrm>
            <a:off x="6881880" y="4710180"/>
            <a:ext cx="103120" cy="153920"/>
          </a:xfrm>
          <a:custGeom>
            <a:avLst/>
            <a:gdLst>
              <a:gd name="connsiteX0" fmla="*/ 25007 w 103120"/>
              <a:gd name="connsiteY0" fmla="*/ 157454 h 153920"/>
              <a:gd name="connsiteX1" fmla="*/ 68600 w 103120"/>
              <a:gd name="connsiteY1" fmla="*/ 26827 h 153920"/>
              <a:gd name="connsiteX2" fmla="*/ 112193 w 103120"/>
              <a:gd name="connsiteY2" fmla="*/ 157454 h 153920"/>
              <a:gd name="connsiteX3" fmla="*/ 25007 w 103120"/>
              <a:gd name="connsiteY3" fmla="*/ 157454 h 153920"/>
              <a:gd name="connsiteX4" fmla="*/ 25007 w 103120"/>
              <a:gd name="connsiteY4" fmla="*/ 157454 h 15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20" h="153920">
                <a:moveTo>
                  <a:pt x="25007" y="157454"/>
                </a:moveTo>
                <a:lnTo>
                  <a:pt x="68600" y="26827"/>
                </a:lnTo>
                <a:lnTo>
                  <a:pt x="112193" y="157454"/>
                </a:lnTo>
                <a:lnTo>
                  <a:pt x="25007" y="157454"/>
                </a:lnTo>
                <a:lnTo>
                  <a:pt x="25007" y="157454"/>
                </a:lnTo>
                <a:close/>
              </a:path>
            </a:pathLst>
          </a:custGeom>
          <a:solidFill>
            <a:srgbClr val="fe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Freeform 361"> 
				</p:cNvPr>
          <p:cNvSpPr/>
          <p:nvPr/>
        </p:nvSpPr>
        <p:spPr>
          <a:xfrm>
            <a:off x="5865880" y="4595880"/>
            <a:ext cx="814320" cy="26920"/>
          </a:xfrm>
          <a:custGeom>
            <a:avLst/>
            <a:gdLst>
              <a:gd name="connsiteX0" fmla="*/ 18441 w 814320"/>
              <a:gd name="connsiteY0" fmla="*/ 18686 h 26920"/>
              <a:gd name="connsiteX1" fmla="*/ 823323 w 814320"/>
              <a:gd name="connsiteY1" fmla="*/ 18686 h 2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4320" h="26920">
                <a:moveTo>
                  <a:pt x="18441" y="18686"/>
                </a:moveTo>
                <a:lnTo>
                  <a:pt x="823323" y="18686"/>
                </a:lnTo>
              </a:path>
            </a:pathLst>
          </a:custGeom>
          <a:ln w="20108">
            <a:solidFill>
              <a:srgbClr val="0000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Freeform 362"> 
				</p:cNvPr>
          <p:cNvSpPr/>
          <p:nvPr/>
        </p:nvSpPr>
        <p:spPr>
          <a:xfrm>
            <a:off x="6653280" y="4545080"/>
            <a:ext cx="153920" cy="103120"/>
          </a:xfrm>
          <a:custGeom>
            <a:avLst/>
            <a:gdLst>
              <a:gd name="connsiteX0" fmla="*/ 25025 w 153920"/>
              <a:gd name="connsiteY0" fmla="*/ 25944 h 103120"/>
              <a:gd name="connsiteX1" fmla="*/ 155803 w 153920"/>
              <a:gd name="connsiteY1" fmla="*/ 69486 h 103120"/>
              <a:gd name="connsiteX2" fmla="*/ 25025 w 153920"/>
              <a:gd name="connsiteY2" fmla="*/ 113029 h 103120"/>
              <a:gd name="connsiteX3" fmla="*/ 25025 w 153920"/>
              <a:gd name="connsiteY3" fmla="*/ 25944 h 103120"/>
              <a:gd name="connsiteX4" fmla="*/ 25025 w 153920"/>
              <a:gd name="connsiteY4" fmla="*/ 25944 h 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0" h="103120">
                <a:moveTo>
                  <a:pt x="25025" y="25944"/>
                </a:moveTo>
                <a:lnTo>
                  <a:pt x="155803" y="69486"/>
                </a:lnTo>
                <a:lnTo>
                  <a:pt x="25025" y="113029"/>
                </a:lnTo>
                <a:lnTo>
                  <a:pt x="25025" y="25944"/>
                </a:lnTo>
                <a:lnTo>
                  <a:pt x="25025" y="25944"/>
                </a:lnTo>
                <a:close/>
              </a:path>
            </a:pathLst>
          </a:custGeom>
          <a:solidFill>
            <a:srgbClr val="0000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Freeform 363"> 
				</p:cNvPr>
          <p:cNvSpPr/>
          <p:nvPr/>
        </p:nvSpPr>
        <p:spPr>
          <a:xfrm>
            <a:off x="6399280" y="3922780"/>
            <a:ext cx="827020" cy="26920"/>
          </a:xfrm>
          <a:custGeom>
            <a:avLst/>
            <a:gdLst>
              <a:gd name="connsiteX0" fmla="*/ 26503 w 827020"/>
              <a:gd name="connsiteY0" fmla="*/ 19018 h 26920"/>
              <a:gd name="connsiteX1" fmla="*/ 830919 w 827020"/>
              <a:gd name="connsiteY1" fmla="*/ 19018 h 2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7020" h="26920">
                <a:moveTo>
                  <a:pt x="26503" y="19018"/>
                </a:moveTo>
                <a:lnTo>
                  <a:pt x="830919" y="19018"/>
                </a:lnTo>
              </a:path>
            </a:pathLst>
          </a:custGeom>
          <a:ln w="20108">
            <a:solidFill>
              <a:srgbClr val="000000">
                <a:alpha val="100000"/>
              </a:srgb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Freeform 364"> 
				</p:cNvPr>
          <p:cNvSpPr/>
          <p:nvPr/>
        </p:nvSpPr>
        <p:spPr>
          <a:xfrm>
            <a:off x="7199380" y="3871980"/>
            <a:ext cx="141220" cy="103120"/>
          </a:xfrm>
          <a:custGeom>
            <a:avLst/>
            <a:gdLst>
              <a:gd name="connsiteX0" fmla="*/ 19921 w 141220"/>
              <a:gd name="connsiteY0" fmla="*/ 26276 h 103120"/>
              <a:gd name="connsiteX1" fmla="*/ 150700 w 141220"/>
              <a:gd name="connsiteY1" fmla="*/ 69818 h 103120"/>
              <a:gd name="connsiteX2" fmla="*/ 19921 w 141220"/>
              <a:gd name="connsiteY2" fmla="*/ 113361 h 103120"/>
              <a:gd name="connsiteX3" fmla="*/ 19921 w 141220"/>
              <a:gd name="connsiteY3" fmla="*/ 26276 h 103120"/>
              <a:gd name="connsiteX4" fmla="*/ 19921 w 141220"/>
              <a:gd name="connsiteY4" fmla="*/ 26276 h 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220" h="103120">
                <a:moveTo>
                  <a:pt x="19921" y="26276"/>
                </a:moveTo>
                <a:lnTo>
                  <a:pt x="150700" y="69818"/>
                </a:lnTo>
                <a:lnTo>
                  <a:pt x="19921" y="113361"/>
                </a:lnTo>
                <a:lnTo>
                  <a:pt x="19921" y="26276"/>
                </a:lnTo>
                <a:lnTo>
                  <a:pt x="19921" y="2627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Freeform 365"> 
				</p:cNvPr>
          <p:cNvSpPr/>
          <p:nvPr/>
        </p:nvSpPr>
        <p:spPr>
          <a:xfrm>
            <a:off x="7466080" y="4062480"/>
            <a:ext cx="14220" cy="928620"/>
          </a:xfrm>
          <a:custGeom>
            <a:avLst/>
            <a:gdLst>
              <a:gd name="connsiteX0" fmla="*/ 19342 w 14220"/>
              <a:gd name="connsiteY0" fmla="*/ 15528 h 928620"/>
              <a:gd name="connsiteX1" fmla="*/ 19342 w 14220"/>
              <a:gd name="connsiteY1" fmla="*/ 938665 h 92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20" h="928620">
                <a:moveTo>
                  <a:pt x="19342" y="15528"/>
                </a:moveTo>
                <a:lnTo>
                  <a:pt x="19342" y="938665"/>
                </a:lnTo>
              </a:path>
            </a:pathLst>
          </a:custGeom>
          <a:ln w="6702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Freeform 366"> 
				</p:cNvPr>
          <p:cNvSpPr/>
          <p:nvPr/>
        </p:nvSpPr>
        <p:spPr>
          <a:xfrm>
            <a:off x="6399280" y="5129280"/>
            <a:ext cx="941320" cy="14220"/>
          </a:xfrm>
          <a:custGeom>
            <a:avLst/>
            <a:gdLst>
              <a:gd name="connsiteX0" fmla="*/ 25106 w 941320"/>
              <a:gd name="connsiteY0" fmla="*/ 23799 h 14220"/>
              <a:gd name="connsiteX1" fmla="*/ 952289 w 941320"/>
              <a:gd name="connsiteY1" fmla="*/ 23799 h 1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1320" h="14220">
                <a:moveTo>
                  <a:pt x="25106" y="23799"/>
                </a:moveTo>
                <a:lnTo>
                  <a:pt x="952289" y="23799"/>
                </a:lnTo>
              </a:path>
            </a:pathLst>
          </a:custGeom>
          <a:ln w="6981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Freeform 367"> 
				</p:cNvPr>
          <p:cNvSpPr/>
          <p:nvPr/>
        </p:nvSpPr>
        <p:spPr>
          <a:xfrm>
            <a:off x="5789680" y="3998980"/>
            <a:ext cx="395220" cy="484120"/>
          </a:xfrm>
          <a:custGeom>
            <a:avLst/>
            <a:gdLst>
              <a:gd name="connsiteX0" fmla="*/ 15373 w 395220"/>
              <a:gd name="connsiteY0" fmla="*/ 485517 h 484120"/>
              <a:gd name="connsiteX1" fmla="*/ 395319 w 395220"/>
              <a:gd name="connsiteY1" fmla="*/ 21809 h 48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5220" h="484120">
                <a:moveTo>
                  <a:pt x="15373" y="485517"/>
                </a:moveTo>
                <a:lnTo>
                  <a:pt x="395319" y="21809"/>
                </a:lnTo>
              </a:path>
            </a:pathLst>
          </a:custGeom>
          <a:ln w="6981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Freeform 368"> 
				</p:cNvPr>
          <p:cNvSpPr/>
          <p:nvPr/>
        </p:nvSpPr>
        <p:spPr>
          <a:xfrm>
            <a:off x="7085080" y="4024380"/>
            <a:ext cx="306320" cy="382520"/>
          </a:xfrm>
          <a:custGeom>
            <a:avLst/>
            <a:gdLst>
              <a:gd name="connsiteX0" fmla="*/ 19371 w 306320"/>
              <a:gd name="connsiteY0" fmla="*/ 390245 h 382520"/>
              <a:gd name="connsiteX1" fmla="*/ 308219 w 306320"/>
              <a:gd name="connsiteY1" fmla="*/ 19483 h 38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6320" h="382520">
                <a:moveTo>
                  <a:pt x="19371" y="390245"/>
                </a:moveTo>
                <a:lnTo>
                  <a:pt x="308219" y="19483"/>
                </a:lnTo>
              </a:path>
            </a:pathLst>
          </a:custGeom>
          <a:ln w="20108">
            <a:solidFill>
              <a:srgbClr val="000000">
                <a:alpha val="100000"/>
              </a:srgb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Freeform 369"> 
				</p:cNvPr>
          <p:cNvSpPr/>
          <p:nvPr/>
        </p:nvSpPr>
        <p:spPr>
          <a:xfrm>
            <a:off x="7008880" y="4354580"/>
            <a:ext cx="128520" cy="153920"/>
          </a:xfrm>
          <a:custGeom>
            <a:avLst/>
            <a:gdLst>
              <a:gd name="connsiteX0" fmla="*/ 136649 w 128520"/>
              <a:gd name="connsiteY0" fmla="*/ 78187 h 153920"/>
              <a:gd name="connsiteX1" fmla="*/ 21986 w 128520"/>
              <a:gd name="connsiteY1" fmla="*/ 154573 h 153920"/>
              <a:gd name="connsiteX2" fmla="*/ 67906 w 128520"/>
              <a:gd name="connsiteY2" fmla="*/ 24690 h 153920"/>
              <a:gd name="connsiteX3" fmla="*/ 136649 w 128520"/>
              <a:gd name="connsiteY3" fmla="*/ 78187 h 153920"/>
              <a:gd name="connsiteX4" fmla="*/ 136649 w 128520"/>
              <a:gd name="connsiteY4" fmla="*/ 78187 h 15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20" h="153920">
                <a:moveTo>
                  <a:pt x="136649" y="78187"/>
                </a:moveTo>
                <a:lnTo>
                  <a:pt x="21986" y="154573"/>
                </a:lnTo>
                <a:lnTo>
                  <a:pt x="67906" y="24690"/>
                </a:lnTo>
                <a:lnTo>
                  <a:pt x="136649" y="78187"/>
                </a:lnTo>
                <a:lnTo>
                  <a:pt x="136649" y="781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Freeform 370"> 
				</p:cNvPr>
          <p:cNvSpPr/>
          <p:nvPr/>
        </p:nvSpPr>
        <p:spPr>
          <a:xfrm>
            <a:off x="6284980" y="4176780"/>
            <a:ext cx="26920" cy="814320"/>
          </a:xfrm>
          <a:custGeom>
            <a:avLst/>
            <a:gdLst>
              <a:gd name="connsiteX0" fmla="*/ 23159 w 26920"/>
              <a:gd name="connsiteY0" fmla="*/ 20226 h 814320"/>
              <a:gd name="connsiteX1" fmla="*/ 23159 w 26920"/>
              <a:gd name="connsiteY1" fmla="*/ 825109 h 81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920" h="814320">
                <a:moveTo>
                  <a:pt x="23159" y="20226"/>
                </a:moveTo>
                <a:lnTo>
                  <a:pt x="23159" y="825109"/>
                </a:lnTo>
              </a:path>
            </a:pathLst>
          </a:custGeom>
          <a:ln w="20108">
            <a:solidFill>
              <a:srgbClr val="000000">
                <a:alpha val="100000"/>
              </a:srgb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Freeform 371"> 
				</p:cNvPr>
          <p:cNvSpPr/>
          <p:nvPr/>
        </p:nvSpPr>
        <p:spPr>
          <a:xfrm>
            <a:off x="6246880" y="4062480"/>
            <a:ext cx="103120" cy="141220"/>
          </a:xfrm>
          <a:custGeom>
            <a:avLst/>
            <a:gdLst>
              <a:gd name="connsiteX0" fmla="*/ 17667 w 103120"/>
              <a:gd name="connsiteY0" fmla="*/ 145411 h 141220"/>
              <a:gd name="connsiteX1" fmla="*/ 61259 w 103120"/>
              <a:gd name="connsiteY1" fmla="*/ 14784 h 141220"/>
              <a:gd name="connsiteX2" fmla="*/ 104852 w 103120"/>
              <a:gd name="connsiteY2" fmla="*/ 145411 h 141220"/>
              <a:gd name="connsiteX3" fmla="*/ 17667 w 103120"/>
              <a:gd name="connsiteY3" fmla="*/ 145411 h 141220"/>
              <a:gd name="connsiteX4" fmla="*/ 17667 w 103120"/>
              <a:gd name="connsiteY4" fmla="*/ 145411 h 14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20" h="141220">
                <a:moveTo>
                  <a:pt x="17667" y="145411"/>
                </a:moveTo>
                <a:lnTo>
                  <a:pt x="61259" y="14784"/>
                </a:lnTo>
                <a:lnTo>
                  <a:pt x="104852" y="145411"/>
                </a:lnTo>
                <a:lnTo>
                  <a:pt x="17667" y="145411"/>
                </a:lnTo>
                <a:lnTo>
                  <a:pt x="17667" y="14541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Freeform 372"> 
				</p:cNvPr>
          <p:cNvSpPr/>
          <p:nvPr/>
        </p:nvSpPr>
        <p:spPr>
          <a:xfrm>
            <a:off x="5815080" y="5307080"/>
            <a:ext cx="306320" cy="382520"/>
          </a:xfrm>
          <a:custGeom>
            <a:avLst/>
            <a:gdLst>
              <a:gd name="connsiteX0" fmla="*/ 313752 w 306320"/>
              <a:gd name="connsiteY0" fmla="*/ 15609 h 382520"/>
              <a:gd name="connsiteX1" fmla="*/ 24531 w 306320"/>
              <a:gd name="connsiteY1" fmla="*/ 386111 h 38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6320" h="382520">
                <a:moveTo>
                  <a:pt x="313752" y="15609"/>
                </a:moveTo>
                <a:lnTo>
                  <a:pt x="24531" y="386111"/>
                </a:lnTo>
              </a:path>
            </a:pathLst>
          </a:custGeom>
          <a:ln w="20108">
            <a:solidFill>
              <a:srgbClr val="000000">
                <a:alpha val="100000"/>
              </a:srgb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Freeform 373"> 
				</p:cNvPr>
          <p:cNvSpPr/>
          <p:nvPr/>
        </p:nvSpPr>
        <p:spPr>
          <a:xfrm>
            <a:off x="6069080" y="5205480"/>
            <a:ext cx="128520" cy="141220"/>
          </a:xfrm>
          <a:custGeom>
            <a:avLst/>
            <a:gdLst>
              <a:gd name="connsiteX0" fmla="*/ 18674 w 128520"/>
              <a:gd name="connsiteY0" fmla="*/ 99067 h 141220"/>
              <a:gd name="connsiteX1" fmla="*/ 133524 w 128520"/>
              <a:gd name="connsiteY1" fmla="*/ 22774 h 141220"/>
              <a:gd name="connsiteX2" fmla="*/ 87510 w 128520"/>
              <a:gd name="connsiteY2" fmla="*/ 152564 h 141220"/>
              <a:gd name="connsiteX3" fmla="*/ 18674 w 128520"/>
              <a:gd name="connsiteY3" fmla="*/ 99067 h 141220"/>
              <a:gd name="connsiteX4" fmla="*/ 18674 w 128520"/>
              <a:gd name="connsiteY4" fmla="*/ 99067 h 14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20" h="141220">
                <a:moveTo>
                  <a:pt x="18674" y="99067"/>
                </a:moveTo>
                <a:lnTo>
                  <a:pt x="133524" y="22774"/>
                </a:lnTo>
                <a:lnTo>
                  <a:pt x="87510" y="152564"/>
                </a:lnTo>
                <a:lnTo>
                  <a:pt x="18674" y="99067"/>
                </a:lnTo>
                <a:lnTo>
                  <a:pt x="18674" y="9906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Freeform 374"> 
				</p:cNvPr>
          <p:cNvSpPr/>
          <p:nvPr/>
        </p:nvSpPr>
        <p:spPr>
          <a:xfrm>
            <a:off x="7021580" y="5205480"/>
            <a:ext cx="357120" cy="496820"/>
          </a:xfrm>
          <a:custGeom>
            <a:avLst/>
            <a:gdLst>
              <a:gd name="connsiteX0" fmla="*/ 21953 w 357120"/>
              <a:gd name="connsiteY0" fmla="*/ 504030 h 496820"/>
              <a:gd name="connsiteX1" fmla="*/ 369484 w 357120"/>
              <a:gd name="connsiteY1" fmla="*/ 23054 h 49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7120" h="496820">
                <a:moveTo>
                  <a:pt x="21953" y="504030"/>
                </a:moveTo>
                <a:lnTo>
                  <a:pt x="369484" y="23054"/>
                </a:lnTo>
              </a:path>
            </a:pathLst>
          </a:custGeom>
          <a:ln w="6702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TextBox 375"/>
          <p:cNvSpPr txBox="1"/>
          <p:nvPr/>
        </p:nvSpPr>
        <p:spPr>
          <a:xfrm>
            <a:off x="547687" y="470641"/>
            <a:ext cx="7813095" cy="2831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666"/>
              </a:lnSpc>
            </a:pPr>
            <a:r>
              <a:rPr lang="en-US" altLang="zh-CN" sz="3950" spc="310" dirty="0">
                <a:solidFill>
                  <a:srgbClr val="000000"/>
                </a:solidFill>
                <a:latin typeface="Times New Roman"/>
                <a:ea typeface="Times New Roman"/>
              </a:rPr>
              <a:t>Property</a:t>
            </a:r>
            <a:r>
              <a:rPr lang="en-US" altLang="zh-CN" sz="3950" spc="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950" spc="320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3950" spc="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950" spc="345" dirty="0">
                <a:solidFill>
                  <a:srgbClr val="000000"/>
                </a:solidFill>
                <a:latin typeface="Times New Roman"/>
                <a:ea typeface="Times New Roman"/>
              </a:rPr>
              <a:t>Hypercubes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50"/>
              </a:lnSpc>
            </a:pPr>
            <a:endParaRPr lang="en-US" dirty="0" smtClean="0"/>
          </a:p>
          <a:p>
            <a:pPr hangingPunct="0" marL="76517">
              <a:lnSpc>
                <a:spcPct val="106666"/>
              </a:lnSpc>
            </a:pPr>
            <a:r>
              <a:rPr lang="en-US" altLang="zh-CN" sz="2750" spc="209" dirty="0">
                <a:solidFill>
                  <a:srgbClr val="000000"/>
                </a:solidFill>
                <a:latin typeface="Times New Roman"/>
                <a:ea typeface="Times New Roman"/>
              </a:rPr>
              <a:t>Efficient</a:t>
            </a:r>
            <a:r>
              <a:rPr lang="en-US" altLang="zh-CN" sz="2750" spc="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220" dirty="0">
                <a:solidFill>
                  <a:srgbClr val="000000"/>
                </a:solidFill>
                <a:latin typeface="Times New Roman"/>
                <a:ea typeface="Times New Roman"/>
              </a:rPr>
              <a:t>routing</a:t>
            </a:r>
            <a:r>
              <a:rPr lang="en-US" altLang="zh-CN" sz="2750" spc="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220" dirty="0">
                <a:solidFill>
                  <a:srgbClr val="000000"/>
                </a:solidFill>
                <a:latin typeface="Times New Roman"/>
                <a:ea typeface="Times New Roman"/>
              </a:rPr>
              <a:t>in</a:t>
            </a:r>
            <a:r>
              <a:rPr lang="en-US" altLang="zh-CN" sz="2750" spc="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255" dirty="0">
                <a:solidFill>
                  <a:srgbClr val="000000"/>
                </a:solidFill>
                <a:latin typeface="Times New Roman"/>
                <a:ea typeface="Times New Roman"/>
              </a:rPr>
              <a:t>an</a:t>
            </a:r>
            <a:r>
              <a:rPr lang="en-US" altLang="zh-CN" sz="2750" spc="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419" dirty="0">
                <a:solidFill>
                  <a:srgbClr val="000000"/>
                </a:solidFill>
                <a:latin typeface="Times New Roman"/>
                <a:ea typeface="Times New Roman"/>
              </a:rPr>
              <a:t>m</a:t>
            </a:r>
            <a:r>
              <a:rPr lang="en-US" altLang="zh-CN" sz="2750" spc="18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750" spc="270" dirty="0">
                <a:solidFill>
                  <a:srgbClr val="000000"/>
                </a:solidFill>
                <a:latin typeface="Times New Roman"/>
                <a:ea typeface="Times New Roman"/>
              </a:rPr>
              <a:t>d</a:t>
            </a:r>
            <a:r>
              <a:rPr lang="en-US" altLang="zh-CN" sz="2750" spc="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230" dirty="0">
                <a:solidFill>
                  <a:srgbClr val="000000"/>
                </a:solidFill>
                <a:latin typeface="Times New Roman"/>
                <a:ea typeface="Times New Roman"/>
              </a:rPr>
              <a:t>binary</a:t>
            </a:r>
            <a:r>
              <a:rPr lang="en-US" altLang="zh-CN" sz="2750" spc="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255" dirty="0">
                <a:solidFill>
                  <a:srgbClr val="000000"/>
                </a:solidFill>
                <a:latin typeface="Times New Roman"/>
                <a:ea typeface="Times New Roman"/>
              </a:rPr>
              <a:t>cube</a:t>
            </a:r>
            <a:r>
              <a:rPr lang="en-US" altLang="zh-CN" sz="2750" spc="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en-US" altLang="zh-CN" sz="2000" spc="215" dirty="0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  <a:r>
              <a:rPr lang="en-US" altLang="zh-CN" sz="2000" spc="190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285" dirty="0">
                <a:solidFill>
                  <a:srgbClr val="000000"/>
                </a:solidFill>
                <a:latin typeface="Times New Roman"/>
                <a:ea typeface="Times New Roman"/>
              </a:rPr>
              <a:t>D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209" dirty="0">
                <a:solidFill>
                  <a:srgbClr val="000000"/>
                </a:solidFill>
                <a:latin typeface="Times New Roman"/>
                <a:ea typeface="Times New Roman"/>
              </a:rPr>
              <a:t>differ</a:t>
            </a:r>
            <a:r>
              <a:rPr lang="en-US" altLang="zh-CN" sz="2000" spc="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220" dirty="0">
                <a:solidFill>
                  <a:srgbClr val="000000"/>
                </a:solidFill>
                <a:latin typeface="Times New Roman"/>
                <a:ea typeface="Times New Roman"/>
              </a:rPr>
              <a:t>in</a:t>
            </a:r>
            <a:r>
              <a:rPr lang="en-US" altLang="zh-CN" sz="2000" spc="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290" dirty="0">
                <a:solidFill>
                  <a:srgbClr val="000000"/>
                </a:solidFill>
                <a:latin typeface="Times New Roman"/>
                <a:ea typeface="Times New Roman"/>
              </a:rPr>
              <a:t>k</a:t>
            </a:r>
            <a:r>
              <a:rPr lang="en-US" altLang="zh-CN" sz="2000" spc="220" dirty="0">
                <a:solidFill>
                  <a:srgbClr val="000000"/>
                </a:solidFill>
                <a:latin typeface="Times New Roman"/>
                <a:ea typeface="Times New Roman"/>
              </a:rPr>
              <a:t>features)</a:t>
            </a:r>
          </a:p>
          <a:p>
            <a:pPr marL="0" indent="476885">
              <a:lnSpc>
                <a:spcPct val="116250"/>
              </a:lnSpc>
              <a:spcBef>
                <a:spcPts val="255"/>
              </a:spcBef>
            </a:pPr>
            <a:r>
              <a:rPr lang="en-US" altLang="zh-CN" sz="1650" spc="38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2400" spc="315" dirty="0">
                <a:solidFill>
                  <a:srgbClr val="006ebf"/>
                </a:solidFill>
                <a:latin typeface="Times New Roman"/>
                <a:ea typeface="Times New Roman"/>
              </a:rPr>
              <a:t>k</a:t>
            </a:r>
            <a:r>
              <a:rPr lang="en-US" altLang="zh-CN" sz="2400" spc="245" dirty="0">
                <a:solidFill>
                  <a:srgbClr val="000000"/>
                </a:solidFill>
                <a:latin typeface="Times New Roman"/>
                <a:ea typeface="Times New Roman"/>
              </a:rPr>
              <a:t>shortest</a:t>
            </a:r>
            <a:r>
              <a:rPr lang="en-US" altLang="zh-CN" sz="2400" spc="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65" dirty="0">
                <a:solidFill>
                  <a:srgbClr val="000000"/>
                </a:solidFill>
                <a:latin typeface="Times New Roman"/>
                <a:ea typeface="Times New Roman"/>
              </a:rPr>
              <a:t>paths</a:t>
            </a:r>
            <a:r>
              <a:rPr lang="en-US" altLang="zh-CN" sz="24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70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2400" spc="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60" dirty="0">
                <a:solidFill>
                  <a:srgbClr val="000000"/>
                </a:solidFill>
                <a:latin typeface="Times New Roman"/>
                <a:ea typeface="Times New Roman"/>
              </a:rPr>
              <a:t>length</a:t>
            </a:r>
            <a:r>
              <a:rPr lang="en-US" altLang="zh-CN" sz="24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335" dirty="0">
                <a:solidFill>
                  <a:srgbClr val="000000"/>
                </a:solidFill>
                <a:latin typeface="Times New Roman"/>
                <a:ea typeface="Times New Roman"/>
              </a:rPr>
              <a:t>k</a:t>
            </a:r>
          </a:p>
          <a:p>
            <a:pPr marL="0" indent="476885">
              <a:lnSpc>
                <a:spcPct val="116250"/>
              </a:lnSpc>
              <a:spcBef>
                <a:spcPts val="180"/>
              </a:spcBef>
            </a:pPr>
            <a:r>
              <a:rPr lang="en-US" altLang="zh-CN" sz="1650" spc="28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2400" spc="290" dirty="0">
                <a:solidFill>
                  <a:srgbClr val="006ebf"/>
                </a:solidFill>
                <a:latin typeface="Times New Roman"/>
                <a:ea typeface="Times New Roman"/>
              </a:rPr>
              <a:t>m−k</a:t>
            </a:r>
            <a:r>
              <a:rPr lang="en-US" altLang="zh-CN" sz="2400" spc="234" dirty="0">
                <a:solidFill>
                  <a:srgbClr val="000000"/>
                </a:solidFill>
                <a:latin typeface="Times New Roman"/>
                <a:ea typeface="Times New Roman"/>
              </a:rPr>
              <a:t>non</a:t>
            </a:r>
            <a:r>
              <a:rPr lang="en-US" altLang="zh-CN" sz="2400" spc="155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400" spc="180" dirty="0">
                <a:solidFill>
                  <a:srgbClr val="000000"/>
                </a:solidFill>
                <a:latin typeface="Times New Roman"/>
                <a:ea typeface="Times New Roman"/>
              </a:rPr>
              <a:t>shortest</a:t>
            </a:r>
            <a:r>
              <a:rPr lang="en-US" altLang="zh-CN" sz="24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00" dirty="0">
                <a:solidFill>
                  <a:srgbClr val="000000"/>
                </a:solidFill>
                <a:latin typeface="Times New Roman"/>
                <a:ea typeface="Times New Roman"/>
              </a:rPr>
              <a:t>paths</a:t>
            </a:r>
            <a:r>
              <a:rPr lang="en-US" altLang="zh-CN" sz="24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05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24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95" dirty="0">
                <a:solidFill>
                  <a:srgbClr val="000000"/>
                </a:solidFill>
                <a:latin typeface="Times New Roman"/>
                <a:ea typeface="Times New Roman"/>
              </a:rPr>
              <a:t>length</a:t>
            </a:r>
            <a:r>
              <a:rPr lang="en-US" altLang="zh-CN" sz="2400" spc="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45" dirty="0">
                <a:solidFill>
                  <a:srgbClr val="000000"/>
                </a:solidFill>
                <a:latin typeface="Times New Roman"/>
                <a:ea typeface="Times New Roman"/>
              </a:rPr>
              <a:t>k+2</a:t>
            </a:r>
          </a:p>
        </p:txBody>
      </p:sp>
      <p:sp>
        <p:nvSpPr>
          <p:cNvPr id="376" name="TextBox 376"/>
          <p:cNvSpPr txBox="1"/>
          <p:nvPr/>
        </p:nvSpPr>
        <p:spPr>
          <a:xfrm>
            <a:off x="2153794" y="3877506"/>
            <a:ext cx="5513759" cy="3216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248333"/>
              </a:lnSpc>
              <a:tabLst>
                <a:tab pos="295713" algn="l"/>
                <a:tab pos="1105320" algn="l"/>
                <a:tab pos="1452450" algn="l"/>
                <a:tab pos="3777846" algn="l"/>
                <a:tab pos="4081597" algn="l"/>
                <a:tab pos="4913211" algn="l"/>
                <a:tab pos="5269777" algn="l"/>
              </a:tabLst>
            </a:pPr>
            <a:r>
              <a:rPr lang="en-US" altLang="zh-CN" sz="850" spc="5" dirty="0">
                <a:solidFill>
                  <a:srgbClr val="000000"/>
                </a:solidFill>
                <a:latin typeface="Times New Roman"/>
                <a:ea typeface="Times New Roman"/>
              </a:rPr>
              <a:t>011	</a:t>
            </a:r>
            <a:r>
              <a:rPr lang="en-US" altLang="zh-CN" sz="850" spc="5" dirty="0">
                <a:solidFill>
                  <a:srgbClr val="000000"/>
                </a:solidFill>
                <a:latin typeface="Times New Roman"/>
                <a:ea typeface="Times New Roman"/>
              </a:rPr>
              <a:t>G</a:t>
            </a:r>
            <a:r>
              <a:rPr lang="en-US" altLang="zh-CN" sz="550" dirty="0">
                <a:solidFill>
                  <a:srgbClr val="000000"/>
                </a:solidFill>
                <a:latin typeface="Times New Roman"/>
                <a:ea typeface="Times New Roman"/>
              </a:rPr>
              <a:t>3	</a:t>
            </a:r>
            <a:r>
              <a:rPr lang="en-US" altLang="zh-CN" sz="850" spc="5" dirty="0">
                <a:solidFill>
                  <a:srgbClr val="000000"/>
                </a:solidFill>
                <a:latin typeface="Times New Roman"/>
                <a:ea typeface="Times New Roman"/>
              </a:rPr>
              <a:t>111	</a:t>
            </a:r>
            <a:r>
              <a:rPr lang="en-US" altLang="zh-CN" sz="850" spc="5" dirty="0">
                <a:solidFill>
                  <a:srgbClr val="000000"/>
                </a:solidFill>
                <a:latin typeface="Times New Roman"/>
                <a:ea typeface="Times New Roman"/>
              </a:rPr>
              <a:t>G</a:t>
            </a:r>
            <a:r>
              <a:rPr lang="en-US" altLang="zh-CN" sz="550" dirty="0">
                <a:solidFill>
                  <a:srgbClr val="000000"/>
                </a:solidFill>
                <a:latin typeface="Times New Roman"/>
                <a:ea typeface="Times New Roman"/>
              </a:rPr>
              <a:t>7	</a:t>
            </a:r>
            <a:r>
              <a:rPr lang="en-US" altLang="zh-CN" sz="850" spc="20" dirty="0">
                <a:solidFill>
                  <a:srgbClr val="000000"/>
                </a:solidFill>
                <a:latin typeface="Times New Roman"/>
                <a:ea typeface="Times New Roman"/>
              </a:rPr>
              <a:t>011	</a:t>
            </a:r>
            <a:r>
              <a:rPr lang="en-US" altLang="zh-CN" sz="850" spc="20" dirty="0">
                <a:solidFill>
                  <a:srgbClr val="000000"/>
                </a:solidFill>
                <a:latin typeface="Times New Roman"/>
                <a:ea typeface="Times New Roman"/>
              </a:rPr>
              <a:t>G</a:t>
            </a:r>
            <a:r>
              <a:rPr lang="en-US" altLang="zh-CN" sz="550" spc="10" dirty="0">
                <a:solidFill>
                  <a:srgbClr val="000000"/>
                </a:solidFill>
                <a:latin typeface="Times New Roman"/>
                <a:ea typeface="Times New Roman"/>
              </a:rPr>
              <a:t>3	</a:t>
            </a:r>
            <a:r>
              <a:rPr lang="en-US" altLang="zh-CN" sz="850" spc="20" dirty="0">
                <a:solidFill>
                  <a:srgbClr val="000000"/>
                </a:solidFill>
                <a:latin typeface="Times New Roman"/>
                <a:ea typeface="Times New Roman"/>
              </a:rPr>
              <a:t>111	</a:t>
            </a:r>
            <a:r>
              <a:rPr lang="en-US" altLang="zh-CN" sz="850" spc="-5" dirty="0">
                <a:solidFill>
                  <a:srgbClr val="000000"/>
                </a:solidFill>
                <a:latin typeface="Times New Roman"/>
                <a:ea typeface="Times New Roman"/>
              </a:rPr>
              <a:t>G</a:t>
            </a:r>
            <a:r>
              <a:rPr lang="en-US" altLang="zh-CN" sz="550" spc="-5" dirty="0">
                <a:solidFill>
                  <a:srgbClr val="000000"/>
                </a:solidFill>
                <a:latin typeface="Times New Roman"/>
                <a:ea typeface="Times New Roman"/>
              </a:rPr>
              <a:t>7</a:t>
            </a:r>
          </a:p>
        </p:txBody>
      </p:sp>
      <p:sp>
        <p:nvSpPr>
          <p:cNvPr id="377" name="TextBox 377"/>
          <p:cNvSpPr txBox="1"/>
          <p:nvPr/>
        </p:nvSpPr>
        <p:spPr>
          <a:xfrm>
            <a:off x="1639718" y="4536877"/>
            <a:ext cx="5486559" cy="355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274583"/>
              </a:lnSpc>
              <a:tabLst>
                <a:tab pos="282836" algn="l"/>
                <a:tab pos="1208154" algn="l"/>
                <a:tab pos="3763872" algn="l"/>
                <a:tab pos="4054397" algn="l"/>
                <a:tab pos="5004866" algn="l"/>
              </a:tabLst>
            </a:pPr>
            <a:r>
              <a:rPr lang="en-US" altLang="zh-CN" sz="850" spc="5" dirty="0">
                <a:solidFill>
                  <a:srgbClr val="000000"/>
                </a:solidFill>
                <a:latin typeface="Times New Roman"/>
                <a:ea typeface="Times New Roman"/>
              </a:rPr>
              <a:t>010	</a:t>
            </a:r>
            <a:r>
              <a:rPr lang="en-US" altLang="zh-CN" sz="850" spc="5" dirty="0">
                <a:solidFill>
                  <a:srgbClr val="000000"/>
                </a:solidFill>
                <a:latin typeface="Times New Roman"/>
                <a:ea typeface="Times New Roman"/>
              </a:rPr>
              <a:t>G</a:t>
            </a:r>
            <a:r>
              <a:rPr lang="en-US" altLang="zh-CN" sz="550" dirty="0">
                <a:solidFill>
                  <a:srgbClr val="000000"/>
                </a:solidFill>
                <a:latin typeface="Times New Roman"/>
                <a:ea typeface="Times New Roman"/>
              </a:rPr>
              <a:t>2	</a:t>
            </a:r>
            <a:r>
              <a:rPr lang="en-US" altLang="zh-CN" sz="850" dirty="0">
                <a:solidFill>
                  <a:srgbClr val="000000"/>
                </a:solidFill>
                <a:latin typeface="Times New Roman"/>
                <a:ea typeface="Times New Roman"/>
              </a:rPr>
              <a:t>110</a:t>
            </a:r>
            <a:r>
              <a:rPr lang="en-US" altLang="zh-CN" sz="850" spc="2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850" dirty="0">
                <a:solidFill>
                  <a:srgbClr val="000000"/>
                </a:solidFill>
                <a:latin typeface="Times New Roman"/>
                <a:ea typeface="Times New Roman"/>
              </a:rPr>
              <a:t>G</a:t>
            </a:r>
            <a:r>
              <a:rPr lang="en-US" altLang="zh-CN" sz="850" dirty="0">
                <a:solidFill>
                  <a:srgbClr val="000000"/>
                </a:solidFill>
                <a:latin typeface="Times New Roman"/>
                <a:ea typeface="Times New Roman"/>
              </a:rPr>
              <a:t>6	</a:t>
            </a:r>
            <a:r>
              <a:rPr lang="en-US" altLang="zh-CN" sz="850" spc="20" dirty="0">
                <a:solidFill>
                  <a:srgbClr val="000000"/>
                </a:solidFill>
                <a:latin typeface="Times New Roman"/>
                <a:ea typeface="Times New Roman"/>
              </a:rPr>
              <a:t>010	</a:t>
            </a:r>
            <a:r>
              <a:rPr lang="en-US" altLang="zh-CN" sz="850" spc="20" dirty="0">
                <a:solidFill>
                  <a:srgbClr val="000000"/>
                </a:solidFill>
                <a:latin typeface="Times New Roman"/>
                <a:ea typeface="Times New Roman"/>
              </a:rPr>
              <a:t>G</a:t>
            </a:r>
            <a:r>
              <a:rPr lang="en-US" altLang="zh-CN" sz="550" spc="10" dirty="0">
                <a:solidFill>
                  <a:srgbClr val="000000"/>
                </a:solidFill>
                <a:latin typeface="Times New Roman"/>
                <a:ea typeface="Times New Roman"/>
              </a:rPr>
              <a:t>2	</a:t>
            </a:r>
            <a:r>
              <a:rPr lang="en-US" altLang="zh-CN" sz="850" spc="25" dirty="0">
                <a:solidFill>
                  <a:srgbClr val="000000"/>
                </a:solidFill>
                <a:latin typeface="Times New Roman"/>
                <a:ea typeface="Times New Roman"/>
              </a:rPr>
              <a:t>110</a:t>
            </a:r>
            <a:r>
              <a:rPr lang="en-US" altLang="zh-CN" sz="850" spc="1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850" spc="40" dirty="0">
                <a:solidFill>
                  <a:srgbClr val="000000"/>
                </a:solidFill>
                <a:latin typeface="Times New Roman"/>
                <a:ea typeface="Times New Roman"/>
              </a:rPr>
              <a:t>G</a:t>
            </a:r>
            <a:r>
              <a:rPr lang="en-US" altLang="zh-CN" sz="550" spc="20" dirty="0">
                <a:solidFill>
                  <a:srgbClr val="000000"/>
                </a:solidFill>
                <a:latin typeface="Times New Roman"/>
                <a:ea typeface="Times New Roman"/>
              </a:rPr>
              <a:t>6</a:t>
            </a:r>
          </a:p>
        </p:txBody>
      </p:sp>
      <p:sp>
        <p:nvSpPr>
          <p:cNvPr id="378" name="TextBox 378"/>
          <p:cNvSpPr txBox="1"/>
          <p:nvPr/>
        </p:nvSpPr>
        <p:spPr>
          <a:xfrm>
            <a:off x="2449507" y="5100172"/>
            <a:ext cx="190946" cy="425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12786" indent="-12786">
              <a:lnSpc>
                <a:spcPct val="163750"/>
              </a:lnSpc>
            </a:pPr>
            <a:r>
              <a:rPr lang="en-US" altLang="zh-CN" sz="850" spc="10" dirty="0">
                <a:solidFill>
                  <a:srgbClr val="000000"/>
                </a:solidFill>
                <a:latin typeface="Times New Roman"/>
                <a:ea typeface="Times New Roman"/>
              </a:rPr>
              <a:t>G</a:t>
            </a:r>
            <a:r>
              <a:rPr lang="en-US" altLang="zh-CN" sz="550" spc="5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en-US" altLang="zh-CN" sz="5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850" spc="-15" dirty="0">
                <a:solidFill>
                  <a:srgbClr val="000000"/>
                </a:solidFill>
                <a:latin typeface="Times New Roman"/>
                <a:ea typeface="Times New Roman"/>
              </a:rPr>
              <a:t>001</a:t>
            </a:r>
          </a:p>
        </p:txBody>
      </p:sp>
      <p:sp>
        <p:nvSpPr>
          <p:cNvPr id="379" name="TextBox 379"/>
          <p:cNvSpPr txBox="1"/>
          <p:nvPr/>
        </p:nvSpPr>
        <p:spPr>
          <a:xfrm>
            <a:off x="3606245" y="5100172"/>
            <a:ext cx="190946" cy="528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12786" indent="-12786">
              <a:lnSpc>
                <a:spcPct val="203749"/>
              </a:lnSpc>
            </a:pPr>
            <a:r>
              <a:rPr lang="en-US" altLang="zh-CN" sz="850" spc="10" dirty="0">
                <a:solidFill>
                  <a:srgbClr val="000000"/>
                </a:solidFill>
                <a:latin typeface="Times New Roman"/>
                <a:ea typeface="Times New Roman"/>
              </a:rPr>
              <a:t>G</a:t>
            </a:r>
            <a:r>
              <a:rPr lang="en-US" altLang="zh-CN" sz="550" spc="5" dirty="0">
                <a:solidFill>
                  <a:srgbClr val="000000"/>
                </a:solidFill>
                <a:latin typeface="Times New Roman"/>
                <a:ea typeface="Times New Roman"/>
              </a:rPr>
              <a:t>5</a:t>
            </a:r>
            <a:r>
              <a:rPr lang="en-US" altLang="zh-CN" sz="5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850" spc="-15" dirty="0">
                <a:solidFill>
                  <a:srgbClr val="000000"/>
                </a:solidFill>
                <a:latin typeface="Times New Roman"/>
                <a:ea typeface="Times New Roman"/>
              </a:rPr>
              <a:t>101</a:t>
            </a:r>
          </a:p>
        </p:txBody>
      </p:sp>
      <p:sp>
        <p:nvSpPr>
          <p:cNvPr id="380" name="TextBox 380"/>
          <p:cNvSpPr txBox="1"/>
          <p:nvPr/>
        </p:nvSpPr>
        <p:spPr>
          <a:xfrm>
            <a:off x="6235392" y="5064317"/>
            <a:ext cx="195791" cy="4365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13133" indent="-13133">
              <a:lnSpc>
                <a:spcPct val="168333"/>
              </a:lnSpc>
            </a:pPr>
            <a:r>
              <a:rPr lang="en-US" altLang="zh-CN" sz="850" spc="25" dirty="0">
                <a:solidFill>
                  <a:srgbClr val="000000"/>
                </a:solidFill>
                <a:latin typeface="Times New Roman"/>
                <a:ea typeface="Times New Roman"/>
              </a:rPr>
              <a:t>G</a:t>
            </a:r>
            <a:r>
              <a:rPr lang="en-US" altLang="zh-CN" sz="550" spc="15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en-US" altLang="zh-CN" sz="5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850" spc="-5" dirty="0">
                <a:solidFill>
                  <a:srgbClr val="000000"/>
                </a:solidFill>
                <a:latin typeface="Times New Roman"/>
                <a:ea typeface="Times New Roman"/>
              </a:rPr>
              <a:t>001</a:t>
            </a:r>
          </a:p>
        </p:txBody>
      </p:sp>
      <p:sp>
        <p:nvSpPr>
          <p:cNvPr id="381" name="TextBox 381"/>
          <p:cNvSpPr txBox="1"/>
          <p:nvPr/>
        </p:nvSpPr>
        <p:spPr>
          <a:xfrm>
            <a:off x="7423571" y="5064317"/>
            <a:ext cx="195791" cy="542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13134" indent="-13134">
              <a:lnSpc>
                <a:spcPct val="209166"/>
              </a:lnSpc>
            </a:pPr>
            <a:r>
              <a:rPr lang="en-US" altLang="zh-CN" sz="850" spc="25" dirty="0">
                <a:solidFill>
                  <a:srgbClr val="000000"/>
                </a:solidFill>
                <a:latin typeface="Times New Roman"/>
                <a:ea typeface="Times New Roman"/>
              </a:rPr>
              <a:t>G</a:t>
            </a:r>
            <a:r>
              <a:rPr lang="en-US" altLang="zh-CN" sz="550" spc="15" dirty="0">
                <a:solidFill>
                  <a:srgbClr val="000000"/>
                </a:solidFill>
                <a:latin typeface="Times New Roman"/>
                <a:ea typeface="Times New Roman"/>
              </a:rPr>
              <a:t>5</a:t>
            </a:r>
            <a:r>
              <a:rPr lang="en-US" altLang="zh-CN" sz="5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850" spc="-5" dirty="0">
                <a:solidFill>
                  <a:srgbClr val="000000"/>
                </a:solidFill>
                <a:latin typeface="Times New Roman"/>
                <a:ea typeface="Times New Roman"/>
              </a:rPr>
              <a:t>101</a:t>
            </a:r>
          </a:p>
        </p:txBody>
      </p:sp>
      <p:sp>
        <p:nvSpPr>
          <p:cNvPr id="382" name="TextBox 382"/>
          <p:cNvSpPr txBox="1"/>
          <p:nvPr/>
        </p:nvSpPr>
        <p:spPr>
          <a:xfrm>
            <a:off x="1896801" y="5742442"/>
            <a:ext cx="178160" cy="52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 indent="25753">
              <a:lnSpc>
                <a:spcPct val="203749"/>
              </a:lnSpc>
            </a:pPr>
            <a:r>
              <a:rPr lang="en-US" altLang="zh-CN" sz="850" spc="-10" dirty="0">
                <a:solidFill>
                  <a:srgbClr val="000000"/>
                </a:solidFill>
                <a:latin typeface="Times New Roman"/>
                <a:ea typeface="Times New Roman"/>
              </a:rPr>
              <a:t>G</a:t>
            </a:r>
            <a:r>
              <a:rPr lang="en-US" altLang="zh-CN" sz="550" spc="-5" dirty="0">
                <a:solidFill>
                  <a:srgbClr val="000000"/>
                </a:solidFill>
                <a:latin typeface="Times New Roman"/>
                <a:ea typeface="Times New Roman"/>
              </a:rPr>
              <a:t>0</a:t>
            </a:r>
            <a:r>
              <a:rPr lang="en-US" altLang="zh-CN" sz="5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850" spc="-15" dirty="0">
                <a:solidFill>
                  <a:srgbClr val="000000"/>
                </a:solidFill>
                <a:latin typeface="Times New Roman"/>
                <a:ea typeface="Times New Roman"/>
              </a:rPr>
              <a:t>000</a:t>
            </a:r>
          </a:p>
        </p:txBody>
      </p:sp>
      <p:sp>
        <p:nvSpPr>
          <p:cNvPr id="383" name="TextBox 383"/>
          <p:cNvSpPr txBox="1"/>
          <p:nvPr/>
        </p:nvSpPr>
        <p:spPr>
          <a:xfrm>
            <a:off x="3053539" y="5742442"/>
            <a:ext cx="178160" cy="52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 indent="25753">
              <a:lnSpc>
                <a:spcPct val="203749"/>
              </a:lnSpc>
            </a:pPr>
            <a:r>
              <a:rPr lang="en-US" altLang="zh-CN" sz="850" spc="-10" dirty="0">
                <a:solidFill>
                  <a:srgbClr val="000000"/>
                </a:solidFill>
                <a:latin typeface="Times New Roman"/>
                <a:ea typeface="Times New Roman"/>
              </a:rPr>
              <a:t>G</a:t>
            </a:r>
            <a:r>
              <a:rPr lang="en-US" altLang="zh-CN" sz="550" spc="-5" dirty="0">
                <a:solidFill>
                  <a:srgbClr val="000000"/>
                </a:solidFill>
                <a:latin typeface="Times New Roman"/>
                <a:ea typeface="Times New Roman"/>
              </a:rPr>
              <a:t>4</a:t>
            </a:r>
            <a:r>
              <a:rPr lang="en-US" altLang="zh-CN" sz="5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850" spc="-15" dirty="0">
                <a:solidFill>
                  <a:srgbClr val="000000"/>
                </a:solidFill>
                <a:latin typeface="Times New Roman"/>
                <a:ea typeface="Times New Roman"/>
              </a:rPr>
              <a:t>100</a:t>
            </a:r>
          </a:p>
        </p:txBody>
      </p:sp>
      <p:sp>
        <p:nvSpPr>
          <p:cNvPr id="384" name="TextBox 384"/>
          <p:cNvSpPr txBox="1"/>
          <p:nvPr/>
        </p:nvSpPr>
        <p:spPr>
          <a:xfrm>
            <a:off x="5667662" y="5723659"/>
            <a:ext cx="182657" cy="542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 indent="26453">
              <a:lnSpc>
                <a:spcPct val="209166"/>
              </a:lnSpc>
            </a:pPr>
            <a:r>
              <a:rPr lang="en-US" altLang="zh-CN" sz="850" spc="5" dirty="0">
                <a:solidFill>
                  <a:srgbClr val="000000"/>
                </a:solidFill>
                <a:latin typeface="Times New Roman"/>
                <a:ea typeface="Times New Roman"/>
              </a:rPr>
              <a:t>G</a:t>
            </a:r>
            <a:r>
              <a:rPr lang="en-US" altLang="zh-CN" sz="550" spc="5" dirty="0">
                <a:solidFill>
                  <a:srgbClr val="000000"/>
                </a:solidFill>
                <a:latin typeface="Times New Roman"/>
                <a:ea typeface="Times New Roman"/>
              </a:rPr>
              <a:t>0</a:t>
            </a:r>
            <a:r>
              <a:rPr lang="en-US" altLang="zh-CN" sz="5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850" spc="-5" dirty="0">
                <a:solidFill>
                  <a:srgbClr val="000000"/>
                </a:solidFill>
                <a:latin typeface="Times New Roman"/>
                <a:ea typeface="Times New Roman"/>
              </a:rPr>
              <a:t>000</a:t>
            </a:r>
          </a:p>
        </p:txBody>
      </p:sp>
      <p:sp>
        <p:nvSpPr>
          <p:cNvPr id="385" name="TextBox 385"/>
          <p:cNvSpPr txBox="1"/>
          <p:nvPr/>
        </p:nvSpPr>
        <p:spPr>
          <a:xfrm>
            <a:off x="6855843" y="5723659"/>
            <a:ext cx="182657" cy="542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 indent="26453">
              <a:lnSpc>
                <a:spcPct val="209166"/>
              </a:lnSpc>
            </a:pPr>
            <a:r>
              <a:rPr lang="en-US" altLang="zh-CN" sz="850" spc="5" dirty="0">
                <a:solidFill>
                  <a:srgbClr val="000000"/>
                </a:solidFill>
                <a:latin typeface="Times New Roman"/>
                <a:ea typeface="Times New Roman"/>
              </a:rPr>
              <a:t>G</a:t>
            </a:r>
            <a:r>
              <a:rPr lang="en-US" altLang="zh-CN" sz="550" spc="5" dirty="0">
                <a:solidFill>
                  <a:srgbClr val="000000"/>
                </a:solidFill>
                <a:latin typeface="Times New Roman"/>
                <a:ea typeface="Times New Roman"/>
              </a:rPr>
              <a:t>4</a:t>
            </a:r>
            <a:r>
              <a:rPr lang="en-US" altLang="zh-CN" sz="5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850" spc="-5" dirty="0">
                <a:solidFill>
                  <a:srgbClr val="000000"/>
                </a:solidFill>
                <a:latin typeface="Times New Roman"/>
                <a:ea typeface="Times New Roman"/>
              </a:rPr>
              <a:t>100</a:t>
            </a:r>
          </a:p>
        </p:txBody>
      </p:sp>
      <p:sp>
        <p:nvSpPr>
          <p:cNvPr id="386" name="TextBox 386"/>
          <p:cNvSpPr txBox="1"/>
          <p:nvPr/>
        </p:nvSpPr>
        <p:spPr>
          <a:xfrm>
            <a:off x="4228465" y="6302493"/>
            <a:ext cx="812086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15" dirty="0">
                <a:solidFill>
                  <a:srgbClr val="000000"/>
                </a:solidFill>
                <a:latin typeface="Times New Roman"/>
                <a:ea typeface="Times New Roman"/>
              </a:rPr>
              <a:t>DySON</a:t>
            </a:r>
            <a:r>
              <a:rPr lang="en-US" altLang="zh-CN" sz="1200" spc="10" dirty="0">
                <a:solidFill>
                  <a:srgbClr val="000000"/>
                </a:solidFill>
                <a:latin typeface="Times New Roman"/>
                <a:ea typeface="Times New Roman"/>
              </a:rPr>
              <a:t>'14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Freeform 387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Freeform 388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Freeform 389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Freeform 390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Freeform 391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TextBox 392"/>
          <p:cNvSpPr txBox="1"/>
          <p:nvPr/>
        </p:nvSpPr>
        <p:spPr>
          <a:xfrm>
            <a:off x="547687" y="470641"/>
            <a:ext cx="7381606" cy="6014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666"/>
              </a:lnSpc>
            </a:pPr>
            <a:r>
              <a:rPr lang="en-US" altLang="zh-CN" sz="3950" spc="245" dirty="0">
                <a:solidFill>
                  <a:srgbClr val="000000"/>
                </a:solidFill>
                <a:latin typeface="Times New Roman"/>
                <a:ea typeface="Times New Roman"/>
              </a:rPr>
              <a:t>Hypercube</a:t>
            </a:r>
            <a:r>
              <a:rPr lang="en-US" altLang="zh-CN" sz="3950" spc="2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950" spc="234" dirty="0">
                <a:solidFill>
                  <a:srgbClr val="000000"/>
                </a:solidFill>
                <a:latin typeface="Times New Roman"/>
                <a:ea typeface="Times New Roman"/>
              </a:rPr>
              <a:t>Routing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55"/>
              </a:lnSpc>
            </a:pPr>
            <a:endParaRPr lang="en-US" dirty="0" smtClean="0"/>
          </a:p>
          <a:p>
            <a:pPr hangingPunct="0" marL="343217" indent="-343217">
              <a:lnSpc>
                <a:spcPct val="114583"/>
              </a:lnSpc>
            </a:pPr>
            <a:r>
              <a:rPr lang="en-US" altLang="zh-CN" sz="1950" spc="245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950" spc="32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20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4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50" dirty="0">
                <a:solidFill>
                  <a:srgbClr val="006ebf"/>
                </a:solidFill>
                <a:latin typeface="Times New Roman"/>
                <a:ea typeface="Times New Roman"/>
              </a:rPr>
              <a:t>relative</a:t>
            </a:r>
            <a:r>
              <a:rPr lang="en-US" altLang="zh-CN" sz="2400" spc="10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75" dirty="0">
                <a:solidFill>
                  <a:srgbClr val="006ebf"/>
                </a:solidFill>
                <a:latin typeface="Times New Roman"/>
                <a:ea typeface="Times New Roman"/>
              </a:rPr>
              <a:t>address</a:t>
            </a:r>
            <a:r>
              <a:rPr lang="en-US" altLang="zh-CN" sz="2400" spc="10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75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24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4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0" dirty="0">
                <a:solidFill>
                  <a:srgbClr val="000000"/>
                </a:solidFill>
                <a:latin typeface="Times New Roman"/>
                <a:ea typeface="Times New Roman"/>
              </a:rPr>
              <a:t>current</a:t>
            </a:r>
            <a:r>
              <a:rPr lang="en-US" altLang="zh-CN" sz="24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90" dirty="0">
                <a:solidFill>
                  <a:srgbClr val="000000"/>
                </a:solidFill>
                <a:latin typeface="Times New Roman"/>
                <a:ea typeface="Times New Roman"/>
              </a:rPr>
              <a:t>group</a:t>
            </a:r>
            <a:r>
              <a:rPr lang="en-US" altLang="zh-CN" sz="24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00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0" dirty="0">
                <a:solidFill>
                  <a:srgbClr val="000000"/>
                </a:solidFill>
                <a:latin typeface="Times New Roman"/>
                <a:ea typeface="Times New Roman"/>
              </a:rPr>
              <a:t>destination</a:t>
            </a:r>
            <a:r>
              <a:rPr lang="en-US" altLang="zh-CN" sz="24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00" dirty="0">
                <a:solidFill>
                  <a:srgbClr val="000000"/>
                </a:solidFill>
                <a:latin typeface="Times New Roman"/>
                <a:ea typeface="Times New Roman"/>
              </a:rPr>
              <a:t>group</a:t>
            </a:r>
            <a:r>
              <a:rPr lang="en-US" altLang="zh-CN" sz="24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0" dirty="0">
                <a:solidFill>
                  <a:srgbClr val="7d7d7d"/>
                </a:solidFill>
                <a:latin typeface="Times New Roman"/>
                <a:ea typeface="Times New Roman"/>
              </a:rPr>
              <a:t>(a</a:t>
            </a:r>
            <a:r>
              <a:rPr lang="en-US" altLang="zh-CN" sz="2400" spc="104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75" dirty="0">
                <a:solidFill>
                  <a:srgbClr val="7d7d7d"/>
                </a:solidFill>
                <a:latin typeface="Times New Roman"/>
                <a:ea typeface="Times New Roman"/>
              </a:rPr>
              <a:t>small</a:t>
            </a:r>
            <a:r>
              <a:rPr lang="en-US" altLang="zh-CN" sz="2400" spc="104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0" dirty="0">
                <a:solidFill>
                  <a:srgbClr val="7d7d7d"/>
                </a:solidFill>
                <a:latin typeface="Times New Roman"/>
                <a:ea typeface="Times New Roman"/>
              </a:rPr>
              <a:t>string</a:t>
            </a:r>
            <a:r>
              <a:rPr lang="en-US" altLang="zh-CN" sz="2400" spc="104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0" dirty="0">
                <a:solidFill>
                  <a:srgbClr val="7d7d7d"/>
                </a:solidFill>
                <a:latin typeface="Times New Roman"/>
                <a:ea typeface="Times New Roman"/>
              </a:rPr>
              <a:t>in</a:t>
            </a:r>
            <a:r>
              <a:rPr lang="en-US" altLang="zh-CN" sz="2400" spc="104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5" dirty="0">
                <a:solidFill>
                  <a:srgbClr val="7d7d7d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400" spc="11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75" dirty="0">
                <a:solidFill>
                  <a:srgbClr val="7d7d7d"/>
                </a:solidFill>
                <a:latin typeface="Times New Roman"/>
                <a:ea typeface="Times New Roman"/>
              </a:rPr>
              <a:t>header)</a:t>
            </a:r>
          </a:p>
          <a:p>
            <a:pPr>
              <a:lnSpc>
                <a:spcPts val="419"/>
              </a:lnSpc>
            </a:pPr>
            <a:endParaRPr lang="en-US" dirty="0" smtClean="0"/>
          </a:p>
          <a:p>
            <a:pPr marL="0" indent="457835">
              <a:lnSpc>
                <a:spcPct val="117499"/>
              </a:lnSpc>
            </a:pPr>
            <a:r>
              <a:rPr lang="en-US" altLang="zh-CN" sz="1400" spc="13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400" spc="15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85" dirty="0">
                <a:solidFill>
                  <a:srgbClr val="000000"/>
                </a:solidFill>
                <a:latin typeface="Times New Roman"/>
                <a:ea typeface="Times New Roman"/>
              </a:rPr>
              <a:t>calculated</a:t>
            </a:r>
            <a:r>
              <a:rPr lang="en-US" altLang="zh-CN" sz="20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ea typeface="Times New Roman"/>
              </a:rPr>
              <a:t>through</a:t>
            </a:r>
            <a:r>
              <a:rPr lang="en-US" altLang="zh-CN" sz="20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55" dirty="0">
                <a:solidFill>
                  <a:srgbClr val="000000"/>
                </a:solidFill>
                <a:latin typeface="Times New Roman"/>
                <a:ea typeface="Times New Roman"/>
              </a:rPr>
              <a:t>XOR</a:t>
            </a:r>
            <a:r>
              <a:rPr lang="en-US" altLang="zh-CN" sz="20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4" dirty="0">
                <a:solidFill>
                  <a:srgbClr val="000000"/>
                </a:solidFill>
                <a:latin typeface="Times New Roman"/>
                <a:ea typeface="Times New Roman"/>
              </a:rPr>
              <a:t>on</a:t>
            </a:r>
            <a:r>
              <a:rPr lang="en-US" altLang="zh-CN" sz="20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0" dirty="0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  <a:r>
              <a:rPr lang="en-US" altLang="zh-CN" sz="20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20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70" dirty="0">
                <a:solidFill>
                  <a:srgbClr val="000000"/>
                </a:solidFill>
                <a:latin typeface="Times New Roman"/>
                <a:ea typeface="Times New Roman"/>
              </a:rPr>
              <a:t>D</a:t>
            </a:r>
          </a:p>
          <a:p>
            <a:pPr marL="0" indent="457835">
              <a:lnSpc>
                <a:spcPct val="117499"/>
              </a:lnSpc>
              <a:spcBef>
                <a:spcPts val="255"/>
              </a:spcBef>
            </a:pPr>
            <a:r>
              <a:rPr lang="en-US" altLang="zh-CN" sz="1400" spc="20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400" spc="234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ea typeface="Times New Roman"/>
              </a:rPr>
              <a:t>sent,</a:t>
            </a:r>
            <a:r>
              <a:rPr lang="en-US" altLang="zh-CN" sz="20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50" dirty="0">
                <a:solidFill>
                  <a:srgbClr val="000000"/>
                </a:solidFill>
                <a:latin typeface="Times New Roman"/>
                <a:ea typeface="Times New Roman"/>
              </a:rPr>
              <a:t>along</a:t>
            </a:r>
            <a:r>
              <a:rPr lang="en-US" altLang="zh-CN" sz="20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50" dirty="0">
                <a:solidFill>
                  <a:srgbClr val="000000"/>
                </a:solidFill>
                <a:latin typeface="Times New Roman"/>
                <a:ea typeface="Times New Roman"/>
              </a:rPr>
              <a:t>with</a:t>
            </a:r>
            <a:r>
              <a:rPr lang="en-US" altLang="zh-CN" sz="20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0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packet,</a:t>
            </a:r>
            <a:r>
              <a:rPr lang="en-US" altLang="zh-CN" sz="20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to</a:t>
            </a:r>
            <a:r>
              <a:rPr lang="en-US" altLang="zh-CN" sz="20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0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45" dirty="0">
                <a:solidFill>
                  <a:srgbClr val="000000"/>
                </a:solidFill>
                <a:latin typeface="Times New Roman"/>
                <a:ea typeface="Times New Roman"/>
              </a:rPr>
              <a:t>next</a:t>
            </a:r>
            <a:r>
              <a:rPr lang="en-US" altLang="zh-CN" sz="20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60" dirty="0">
                <a:solidFill>
                  <a:srgbClr val="000000"/>
                </a:solidFill>
                <a:latin typeface="Times New Roman"/>
                <a:ea typeface="Times New Roman"/>
              </a:rPr>
              <a:t>node</a:t>
            </a:r>
          </a:p>
          <a:p>
            <a:pPr>
              <a:lnSpc>
                <a:spcPts val="570"/>
              </a:lnSpc>
            </a:pPr>
            <a:endParaRPr lang="en-US" dirty="0" smtClean="0"/>
          </a:p>
          <a:p>
            <a:pPr hangingPunct="0" marL="343217" indent="-343217">
              <a:lnSpc>
                <a:spcPct val="103333"/>
              </a:lnSpc>
            </a:pPr>
            <a:r>
              <a:rPr lang="en-US" altLang="zh-CN" sz="1950" spc="165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950" spc="22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160" dirty="0">
                <a:solidFill>
                  <a:srgbClr val="000000"/>
                </a:solidFill>
                <a:latin typeface="Times New Roman"/>
                <a:ea typeface="Times New Roman"/>
              </a:rPr>
              <a:t>Any</a:t>
            </a:r>
            <a:r>
              <a:rPr lang="en-US" altLang="zh-CN" sz="24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35" dirty="0">
                <a:solidFill>
                  <a:srgbClr val="000000"/>
                </a:solidFill>
                <a:latin typeface="Times New Roman"/>
                <a:ea typeface="Times New Roman"/>
              </a:rPr>
              <a:t>node</a:t>
            </a:r>
            <a:r>
              <a:rPr lang="en-US" altLang="zh-CN" sz="24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10" dirty="0">
                <a:solidFill>
                  <a:srgbClr val="000000"/>
                </a:solidFill>
                <a:latin typeface="Times New Roman"/>
                <a:ea typeface="Times New Roman"/>
              </a:rPr>
              <a:t>in</a:t>
            </a:r>
            <a:r>
              <a:rPr lang="en-US" altLang="zh-CN" sz="24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1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4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30" dirty="0">
                <a:solidFill>
                  <a:srgbClr val="000000"/>
                </a:solidFill>
                <a:latin typeface="Times New Roman"/>
                <a:ea typeface="Times New Roman"/>
              </a:rPr>
              <a:t>group</a:t>
            </a:r>
            <a:r>
              <a:rPr lang="en-US" altLang="zh-CN" sz="24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30" dirty="0">
                <a:solidFill>
                  <a:srgbClr val="000000"/>
                </a:solidFill>
                <a:latin typeface="Times New Roman"/>
                <a:ea typeface="Times New Roman"/>
              </a:rPr>
              <a:t>can</a:t>
            </a:r>
            <a:r>
              <a:rPr lang="en-US" altLang="zh-CN" sz="24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25" dirty="0">
                <a:solidFill>
                  <a:srgbClr val="000000"/>
                </a:solidFill>
                <a:latin typeface="Times New Roman"/>
                <a:ea typeface="Times New Roman"/>
              </a:rPr>
              <a:t>forward</a:t>
            </a:r>
            <a:r>
              <a:rPr lang="en-US" altLang="zh-CN" sz="24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10" dirty="0">
                <a:solidFill>
                  <a:srgbClr val="000000"/>
                </a:solidFill>
                <a:latin typeface="Times New Roman"/>
                <a:ea typeface="Times New Roman"/>
              </a:rPr>
              <a:t>to</a:t>
            </a:r>
            <a:r>
              <a:rPr lang="en-US" altLang="zh-CN" sz="24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35" dirty="0">
                <a:solidFill>
                  <a:srgbClr val="000000"/>
                </a:solidFill>
                <a:latin typeface="Times New Roman"/>
                <a:ea typeface="Times New Roman"/>
              </a:rPr>
              <a:t>any</a:t>
            </a:r>
            <a:r>
              <a:rPr lang="en-US" altLang="zh-CN" sz="24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35" dirty="0">
                <a:solidFill>
                  <a:srgbClr val="000000"/>
                </a:solidFill>
                <a:latin typeface="Times New Roman"/>
                <a:ea typeface="Times New Roman"/>
              </a:rPr>
              <a:t>node</a:t>
            </a:r>
            <a:r>
              <a:rPr lang="en-US" altLang="zh-CN" sz="24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10" dirty="0">
                <a:solidFill>
                  <a:srgbClr val="000000"/>
                </a:solidFill>
                <a:latin typeface="Times New Roman"/>
                <a:ea typeface="Times New Roman"/>
              </a:rPr>
              <a:t>in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9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400" spc="1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90" dirty="0">
                <a:solidFill>
                  <a:srgbClr val="000000"/>
                </a:solidFill>
                <a:latin typeface="Times New Roman"/>
                <a:ea typeface="Times New Roman"/>
              </a:rPr>
              <a:t>adjacent</a:t>
            </a:r>
            <a:r>
              <a:rPr lang="en-US" altLang="zh-CN" sz="24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25" dirty="0">
                <a:solidFill>
                  <a:srgbClr val="000000"/>
                </a:solidFill>
                <a:latin typeface="Times New Roman"/>
                <a:ea typeface="Times New Roman"/>
              </a:rPr>
              <a:t>group</a:t>
            </a:r>
          </a:p>
          <a:p>
            <a:pPr>
              <a:lnSpc>
                <a:spcPts val="515"/>
              </a:lnSpc>
            </a:pPr>
            <a:endParaRPr lang="en-US" dirty="0" smtClean="0"/>
          </a:p>
          <a:p>
            <a:pPr hangingPunct="0" marL="343217" indent="-343217">
              <a:lnSpc>
                <a:spcPct val="104999"/>
              </a:lnSpc>
            </a:pPr>
            <a:r>
              <a:rPr lang="en-US" altLang="zh-CN" sz="1950" spc="260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950" spc="35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180" dirty="0">
                <a:solidFill>
                  <a:srgbClr val="000000"/>
                </a:solidFill>
                <a:latin typeface="Times New Roman"/>
                <a:ea typeface="Times New Roman"/>
              </a:rPr>
              <a:t>Special</a:t>
            </a:r>
            <a:r>
              <a:rPr lang="en-US" altLang="zh-CN" sz="24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80" dirty="0">
                <a:solidFill>
                  <a:srgbClr val="000000"/>
                </a:solidFill>
                <a:latin typeface="Times New Roman"/>
                <a:ea typeface="Times New Roman"/>
              </a:rPr>
              <a:t>treatment</a:t>
            </a:r>
            <a:r>
              <a:rPr lang="en-US" altLang="zh-CN" sz="2400" spc="1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55" dirty="0">
                <a:solidFill>
                  <a:srgbClr val="000000"/>
                </a:solidFill>
                <a:latin typeface="Times New Roman"/>
                <a:ea typeface="Times New Roman"/>
              </a:rPr>
              <a:t>is</a:t>
            </a:r>
            <a:r>
              <a:rPr lang="en-US" altLang="zh-CN" sz="2400" spc="1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00" dirty="0">
                <a:solidFill>
                  <a:srgbClr val="000000"/>
                </a:solidFill>
                <a:latin typeface="Times New Roman"/>
                <a:ea typeface="Times New Roman"/>
              </a:rPr>
              <a:t>needed</a:t>
            </a:r>
            <a:r>
              <a:rPr lang="en-US" altLang="zh-CN" sz="24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5" dirty="0">
                <a:solidFill>
                  <a:srgbClr val="000000"/>
                </a:solidFill>
                <a:latin typeface="Times New Roman"/>
                <a:ea typeface="Times New Roman"/>
              </a:rPr>
              <a:t>at</a:t>
            </a:r>
            <a:r>
              <a:rPr lang="en-US" altLang="zh-CN" sz="2400" spc="1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7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4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70" dirty="0">
                <a:solidFill>
                  <a:srgbClr val="000000"/>
                </a:solidFill>
                <a:latin typeface="Times New Roman"/>
                <a:ea typeface="Times New Roman"/>
              </a:rPr>
              <a:t>destination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0" dirty="0">
                <a:solidFill>
                  <a:srgbClr val="000000"/>
                </a:solidFill>
                <a:latin typeface="Times New Roman"/>
                <a:ea typeface="Times New Roman"/>
              </a:rPr>
              <a:t>group: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0" dirty="0">
                <a:solidFill>
                  <a:srgbClr val="000000"/>
                </a:solidFill>
                <a:latin typeface="Times New Roman"/>
                <a:ea typeface="Times New Roman"/>
              </a:rPr>
              <a:t>spread</a:t>
            </a:r>
            <a:r>
              <a:rPr lang="en-US" altLang="zh-CN" sz="2400" spc="145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400" spc="175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2400" spc="135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400" spc="160" dirty="0">
                <a:solidFill>
                  <a:srgbClr val="000000"/>
                </a:solidFill>
                <a:latin typeface="Times New Roman"/>
                <a:ea typeface="Times New Roman"/>
              </a:rPr>
              <a:t>wait</a:t>
            </a:r>
            <a:r>
              <a:rPr lang="en-US" altLang="zh-CN" sz="24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25" dirty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en-US" altLang="zh-CN" sz="2400" spc="125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400" spc="155" dirty="0">
                <a:solidFill>
                  <a:srgbClr val="000000"/>
                </a:solidFill>
                <a:latin typeface="Times New Roman"/>
                <a:ea typeface="Times New Roman"/>
              </a:rPr>
              <a:t>focus)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25"/>
              </a:lnSpc>
            </a:pPr>
            <a:endParaRPr lang="en-US" dirty="0" smtClean="0"/>
          </a:p>
          <a:p>
            <a:pPr marL="0" indent="3680777">
              <a:lnSpc>
                <a:spcPct val="100000"/>
              </a:lnSpc>
            </a:pPr>
            <a:r>
              <a:rPr lang="en-US" altLang="zh-CN" sz="1200" spc="15" dirty="0">
                <a:solidFill>
                  <a:srgbClr val="000000"/>
                </a:solidFill>
                <a:latin typeface="Times New Roman"/>
                <a:ea typeface="Times New Roman"/>
              </a:rPr>
              <a:t>DySON</a:t>
            </a:r>
            <a:r>
              <a:rPr lang="en-US" altLang="zh-CN" sz="1200" spc="10" dirty="0">
                <a:solidFill>
                  <a:srgbClr val="000000"/>
                </a:solidFill>
                <a:latin typeface="Times New Roman"/>
                <a:ea typeface="Times New Roman"/>
              </a:rPr>
              <a:t>'14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Freeform 393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Freeform 394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Freeform 395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Freeform 396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Freeform 397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Freeform 398"> 
				</p:cNvPr>
          <p:cNvSpPr/>
          <p:nvPr/>
        </p:nvSpPr>
        <p:spPr>
          <a:xfrm>
            <a:off x="1509779" y="3338580"/>
            <a:ext cx="331720" cy="331720"/>
          </a:xfrm>
          <a:custGeom>
            <a:avLst/>
            <a:gdLst>
              <a:gd name="connsiteX0" fmla="*/ 332212 w 331720"/>
              <a:gd name="connsiteY0" fmla="*/ 176179 h 331720"/>
              <a:gd name="connsiteX1" fmla="*/ 175676 w 331720"/>
              <a:gd name="connsiteY1" fmla="*/ 19718 h 331720"/>
              <a:gd name="connsiteX2" fmla="*/ 19031 w 331720"/>
              <a:gd name="connsiteY2" fmla="*/ 176179 h 331720"/>
              <a:gd name="connsiteX3" fmla="*/ 175676 w 331720"/>
              <a:gd name="connsiteY3" fmla="*/ 332530 h 331720"/>
              <a:gd name="connsiteX4" fmla="*/ 332212 w 331720"/>
              <a:gd name="connsiteY4" fmla="*/ 176179 h 331720"/>
              <a:gd name="connsiteX5" fmla="*/ 332212 w 331720"/>
              <a:gd name="connsiteY5" fmla="*/ 176179 h 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720" h="331720">
                <a:moveTo>
                  <a:pt x="332212" y="176179"/>
                </a:moveTo>
                <a:cubicBezTo>
                  <a:pt x="332212" y="89783"/>
                  <a:pt x="262174" y="19718"/>
                  <a:pt x="175676" y="19718"/>
                </a:cubicBezTo>
                <a:cubicBezTo>
                  <a:pt x="89179" y="19718"/>
                  <a:pt x="19031" y="89783"/>
                  <a:pt x="19031" y="176179"/>
                </a:cubicBezTo>
                <a:cubicBezTo>
                  <a:pt x="19031" y="262575"/>
                  <a:pt x="89179" y="332530"/>
                  <a:pt x="175676" y="332530"/>
                </a:cubicBezTo>
                <a:cubicBezTo>
                  <a:pt x="262174" y="332530"/>
                  <a:pt x="332212" y="262575"/>
                  <a:pt x="332212" y="176179"/>
                </a:cubicBezTo>
                <a:lnTo>
                  <a:pt x="332212" y="176179"/>
                </a:lnTo>
                <a:close/>
              </a:path>
            </a:pathLst>
          </a:custGeom>
          <a:solidFill>
            <a:srgbClr val="0000ed">
              <a:alpha val="0"/>
            </a:srgbClr>
          </a:solidFill>
          <a:ln w="828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Freeform 399"> 
				</p:cNvPr>
          <p:cNvSpPr/>
          <p:nvPr/>
        </p:nvSpPr>
        <p:spPr>
          <a:xfrm>
            <a:off x="2144779" y="3960880"/>
            <a:ext cx="331720" cy="331720"/>
          </a:xfrm>
          <a:custGeom>
            <a:avLst/>
            <a:gdLst>
              <a:gd name="connsiteX0" fmla="*/ 339150 w 331720"/>
              <a:gd name="connsiteY0" fmla="*/ 179393 h 331720"/>
              <a:gd name="connsiteX1" fmla="*/ 182615 w 331720"/>
              <a:gd name="connsiteY1" fmla="*/ 23042 h 331720"/>
              <a:gd name="connsiteX2" fmla="*/ 25969 w 331720"/>
              <a:gd name="connsiteY2" fmla="*/ 179393 h 331720"/>
              <a:gd name="connsiteX3" fmla="*/ 182615 w 331720"/>
              <a:gd name="connsiteY3" fmla="*/ 335744 h 331720"/>
              <a:gd name="connsiteX4" fmla="*/ 339150 w 331720"/>
              <a:gd name="connsiteY4" fmla="*/ 179393 h 331720"/>
              <a:gd name="connsiteX5" fmla="*/ 339150 w 331720"/>
              <a:gd name="connsiteY5" fmla="*/ 179393 h 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720" h="331720">
                <a:moveTo>
                  <a:pt x="339150" y="179393"/>
                </a:moveTo>
                <a:cubicBezTo>
                  <a:pt x="339150" y="92997"/>
                  <a:pt x="269112" y="23042"/>
                  <a:pt x="182615" y="23042"/>
                </a:cubicBezTo>
                <a:cubicBezTo>
                  <a:pt x="96117" y="23042"/>
                  <a:pt x="25969" y="92997"/>
                  <a:pt x="25969" y="179393"/>
                </a:cubicBezTo>
                <a:cubicBezTo>
                  <a:pt x="25969" y="265789"/>
                  <a:pt x="96117" y="335744"/>
                  <a:pt x="182615" y="335744"/>
                </a:cubicBezTo>
                <a:cubicBezTo>
                  <a:pt x="269112" y="335744"/>
                  <a:pt x="339150" y="265789"/>
                  <a:pt x="339150" y="179393"/>
                </a:cubicBezTo>
                <a:lnTo>
                  <a:pt x="339150" y="179393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828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Freeform 400"> 
				</p:cNvPr>
          <p:cNvSpPr/>
          <p:nvPr/>
        </p:nvSpPr>
        <p:spPr>
          <a:xfrm>
            <a:off x="3554480" y="3960880"/>
            <a:ext cx="331720" cy="331720"/>
          </a:xfrm>
          <a:custGeom>
            <a:avLst/>
            <a:gdLst>
              <a:gd name="connsiteX0" fmla="*/ 338598 w 331720"/>
              <a:gd name="connsiteY0" fmla="*/ 179393 h 331720"/>
              <a:gd name="connsiteX1" fmla="*/ 182063 w 331720"/>
              <a:gd name="connsiteY1" fmla="*/ 23042 h 331720"/>
              <a:gd name="connsiteX2" fmla="*/ 25417 w 331720"/>
              <a:gd name="connsiteY2" fmla="*/ 179393 h 331720"/>
              <a:gd name="connsiteX3" fmla="*/ 182063 w 331720"/>
              <a:gd name="connsiteY3" fmla="*/ 335744 h 331720"/>
              <a:gd name="connsiteX4" fmla="*/ 338598 w 331720"/>
              <a:gd name="connsiteY4" fmla="*/ 179393 h 331720"/>
              <a:gd name="connsiteX5" fmla="*/ 338598 w 331720"/>
              <a:gd name="connsiteY5" fmla="*/ 179393 h 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720" h="331720">
                <a:moveTo>
                  <a:pt x="338598" y="179393"/>
                </a:moveTo>
                <a:cubicBezTo>
                  <a:pt x="338598" y="92997"/>
                  <a:pt x="268450" y="23042"/>
                  <a:pt x="182063" y="23042"/>
                </a:cubicBezTo>
                <a:cubicBezTo>
                  <a:pt x="95565" y="23042"/>
                  <a:pt x="25417" y="92997"/>
                  <a:pt x="25417" y="179393"/>
                </a:cubicBezTo>
                <a:cubicBezTo>
                  <a:pt x="25417" y="265789"/>
                  <a:pt x="95565" y="335744"/>
                  <a:pt x="182063" y="335744"/>
                </a:cubicBezTo>
                <a:cubicBezTo>
                  <a:pt x="268450" y="335744"/>
                  <a:pt x="338598" y="265789"/>
                  <a:pt x="338598" y="179393"/>
                </a:cubicBezTo>
                <a:lnTo>
                  <a:pt x="338598" y="179393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828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Freeform 401"> 
				</p:cNvPr>
          <p:cNvSpPr/>
          <p:nvPr/>
        </p:nvSpPr>
        <p:spPr>
          <a:xfrm>
            <a:off x="3554480" y="2551179"/>
            <a:ext cx="331720" cy="331720"/>
          </a:xfrm>
          <a:custGeom>
            <a:avLst/>
            <a:gdLst>
              <a:gd name="connsiteX0" fmla="*/ 338598 w 331720"/>
              <a:gd name="connsiteY0" fmla="*/ 181604 h 331720"/>
              <a:gd name="connsiteX1" fmla="*/ 182063 w 331720"/>
              <a:gd name="connsiteY1" fmla="*/ 25253 h 331720"/>
              <a:gd name="connsiteX2" fmla="*/ 25417 w 331720"/>
              <a:gd name="connsiteY2" fmla="*/ 181604 h 331720"/>
              <a:gd name="connsiteX3" fmla="*/ 182063 w 331720"/>
              <a:gd name="connsiteY3" fmla="*/ 338065 h 331720"/>
              <a:gd name="connsiteX4" fmla="*/ 338598 w 331720"/>
              <a:gd name="connsiteY4" fmla="*/ 181604 h 331720"/>
              <a:gd name="connsiteX5" fmla="*/ 338598 w 331720"/>
              <a:gd name="connsiteY5" fmla="*/ 181604 h 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720" h="331720">
                <a:moveTo>
                  <a:pt x="338598" y="181604"/>
                </a:moveTo>
                <a:cubicBezTo>
                  <a:pt x="338598" y="95208"/>
                  <a:pt x="268450" y="25253"/>
                  <a:pt x="182063" y="25253"/>
                </a:cubicBezTo>
                <a:cubicBezTo>
                  <a:pt x="95565" y="25253"/>
                  <a:pt x="25417" y="95208"/>
                  <a:pt x="25417" y="181604"/>
                </a:cubicBezTo>
                <a:cubicBezTo>
                  <a:pt x="25417" y="268000"/>
                  <a:pt x="95565" y="338065"/>
                  <a:pt x="182063" y="338065"/>
                </a:cubicBezTo>
                <a:cubicBezTo>
                  <a:pt x="268450" y="338065"/>
                  <a:pt x="338598" y="268000"/>
                  <a:pt x="338598" y="181604"/>
                </a:cubicBezTo>
                <a:lnTo>
                  <a:pt x="338598" y="181604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828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Freeform 402"> 
				</p:cNvPr>
          <p:cNvSpPr/>
          <p:nvPr/>
        </p:nvSpPr>
        <p:spPr>
          <a:xfrm>
            <a:off x="2144779" y="2551179"/>
            <a:ext cx="331720" cy="331720"/>
          </a:xfrm>
          <a:custGeom>
            <a:avLst/>
            <a:gdLst>
              <a:gd name="connsiteX0" fmla="*/ 339150 w 331720"/>
              <a:gd name="connsiteY0" fmla="*/ 181604 h 331720"/>
              <a:gd name="connsiteX1" fmla="*/ 182615 w 331720"/>
              <a:gd name="connsiteY1" fmla="*/ 25253 h 331720"/>
              <a:gd name="connsiteX2" fmla="*/ 25969 w 331720"/>
              <a:gd name="connsiteY2" fmla="*/ 181604 h 331720"/>
              <a:gd name="connsiteX3" fmla="*/ 182615 w 331720"/>
              <a:gd name="connsiteY3" fmla="*/ 338065 h 331720"/>
              <a:gd name="connsiteX4" fmla="*/ 339150 w 331720"/>
              <a:gd name="connsiteY4" fmla="*/ 181604 h 331720"/>
              <a:gd name="connsiteX5" fmla="*/ 339150 w 331720"/>
              <a:gd name="connsiteY5" fmla="*/ 181604 h 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720" h="331720">
                <a:moveTo>
                  <a:pt x="339150" y="181604"/>
                </a:moveTo>
                <a:cubicBezTo>
                  <a:pt x="339150" y="95208"/>
                  <a:pt x="269112" y="25253"/>
                  <a:pt x="182615" y="25253"/>
                </a:cubicBezTo>
                <a:cubicBezTo>
                  <a:pt x="96117" y="25253"/>
                  <a:pt x="25969" y="95208"/>
                  <a:pt x="25969" y="181604"/>
                </a:cubicBezTo>
                <a:cubicBezTo>
                  <a:pt x="25969" y="268000"/>
                  <a:pt x="96117" y="338065"/>
                  <a:pt x="182615" y="338065"/>
                </a:cubicBezTo>
                <a:cubicBezTo>
                  <a:pt x="269112" y="338065"/>
                  <a:pt x="339150" y="268000"/>
                  <a:pt x="339150" y="181604"/>
                </a:cubicBezTo>
                <a:lnTo>
                  <a:pt x="339150" y="181604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828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Freeform 403"> 
				</p:cNvPr>
          <p:cNvSpPr/>
          <p:nvPr/>
        </p:nvSpPr>
        <p:spPr>
          <a:xfrm>
            <a:off x="2919479" y="4748280"/>
            <a:ext cx="319020" cy="319020"/>
          </a:xfrm>
          <a:custGeom>
            <a:avLst/>
            <a:gdLst>
              <a:gd name="connsiteX0" fmla="*/ 331660 w 319020"/>
              <a:gd name="connsiteY0" fmla="*/ 173935 h 319020"/>
              <a:gd name="connsiteX1" fmla="*/ 175125 w 319020"/>
              <a:gd name="connsiteY1" fmla="*/ 17551 h 319020"/>
              <a:gd name="connsiteX2" fmla="*/ 18479 w 319020"/>
              <a:gd name="connsiteY2" fmla="*/ 173935 h 319020"/>
              <a:gd name="connsiteX3" fmla="*/ 175125 w 319020"/>
              <a:gd name="connsiteY3" fmla="*/ 330319 h 319020"/>
              <a:gd name="connsiteX4" fmla="*/ 331660 w 319020"/>
              <a:gd name="connsiteY4" fmla="*/ 173935 h 319020"/>
              <a:gd name="connsiteX5" fmla="*/ 331660 w 319020"/>
              <a:gd name="connsiteY5" fmla="*/ 173935 h 31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20" h="319020">
                <a:moveTo>
                  <a:pt x="331660" y="173935"/>
                </a:moveTo>
                <a:cubicBezTo>
                  <a:pt x="331660" y="87561"/>
                  <a:pt x="261512" y="17551"/>
                  <a:pt x="175125" y="17551"/>
                </a:cubicBezTo>
                <a:cubicBezTo>
                  <a:pt x="88627" y="17551"/>
                  <a:pt x="18479" y="87561"/>
                  <a:pt x="18479" y="173935"/>
                </a:cubicBezTo>
                <a:cubicBezTo>
                  <a:pt x="18479" y="260309"/>
                  <a:pt x="88627" y="330319"/>
                  <a:pt x="175125" y="330319"/>
                </a:cubicBezTo>
                <a:cubicBezTo>
                  <a:pt x="261512" y="330319"/>
                  <a:pt x="331660" y="260309"/>
                  <a:pt x="331660" y="173935"/>
                </a:cubicBezTo>
                <a:lnTo>
                  <a:pt x="331660" y="173935"/>
                </a:lnTo>
                <a:close/>
              </a:path>
            </a:pathLst>
          </a:custGeom>
          <a:solidFill>
            <a:srgbClr val="000018">
              <a:alpha val="0"/>
            </a:srgbClr>
          </a:solidFill>
          <a:ln w="828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Freeform 404"> 
				</p:cNvPr>
          <p:cNvSpPr/>
          <p:nvPr/>
        </p:nvSpPr>
        <p:spPr>
          <a:xfrm>
            <a:off x="2919479" y="3338580"/>
            <a:ext cx="319020" cy="331720"/>
          </a:xfrm>
          <a:custGeom>
            <a:avLst/>
            <a:gdLst>
              <a:gd name="connsiteX0" fmla="*/ 331660 w 319020"/>
              <a:gd name="connsiteY0" fmla="*/ 176179 h 331720"/>
              <a:gd name="connsiteX1" fmla="*/ 175125 w 319020"/>
              <a:gd name="connsiteY1" fmla="*/ 19718 h 331720"/>
              <a:gd name="connsiteX2" fmla="*/ 18479 w 319020"/>
              <a:gd name="connsiteY2" fmla="*/ 176179 h 331720"/>
              <a:gd name="connsiteX3" fmla="*/ 175125 w 319020"/>
              <a:gd name="connsiteY3" fmla="*/ 332530 h 331720"/>
              <a:gd name="connsiteX4" fmla="*/ 331660 w 319020"/>
              <a:gd name="connsiteY4" fmla="*/ 176179 h 331720"/>
              <a:gd name="connsiteX5" fmla="*/ 331660 w 319020"/>
              <a:gd name="connsiteY5" fmla="*/ 176179 h 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20" h="331720">
                <a:moveTo>
                  <a:pt x="331660" y="176179"/>
                </a:moveTo>
                <a:cubicBezTo>
                  <a:pt x="331660" y="89783"/>
                  <a:pt x="261512" y="19718"/>
                  <a:pt x="175125" y="19718"/>
                </a:cubicBezTo>
                <a:cubicBezTo>
                  <a:pt x="88627" y="19718"/>
                  <a:pt x="18479" y="89783"/>
                  <a:pt x="18479" y="176179"/>
                </a:cubicBezTo>
                <a:cubicBezTo>
                  <a:pt x="18479" y="262575"/>
                  <a:pt x="88627" y="332530"/>
                  <a:pt x="175125" y="332530"/>
                </a:cubicBezTo>
                <a:cubicBezTo>
                  <a:pt x="261512" y="332530"/>
                  <a:pt x="331660" y="262575"/>
                  <a:pt x="331660" y="176179"/>
                </a:cubicBezTo>
                <a:lnTo>
                  <a:pt x="331660" y="176179"/>
                </a:lnTo>
                <a:close/>
              </a:path>
            </a:pathLst>
          </a:custGeom>
          <a:solidFill>
            <a:srgbClr val="fe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Freeform 405"> 
				</p:cNvPr>
          <p:cNvSpPr/>
          <p:nvPr/>
        </p:nvSpPr>
        <p:spPr>
          <a:xfrm>
            <a:off x="2919479" y="3338580"/>
            <a:ext cx="319020" cy="331720"/>
          </a:xfrm>
          <a:custGeom>
            <a:avLst/>
            <a:gdLst>
              <a:gd name="connsiteX0" fmla="*/ 331660 w 319020"/>
              <a:gd name="connsiteY0" fmla="*/ 176179 h 331720"/>
              <a:gd name="connsiteX1" fmla="*/ 175125 w 319020"/>
              <a:gd name="connsiteY1" fmla="*/ 19718 h 331720"/>
              <a:gd name="connsiteX2" fmla="*/ 18479 w 319020"/>
              <a:gd name="connsiteY2" fmla="*/ 176179 h 331720"/>
              <a:gd name="connsiteX3" fmla="*/ 175125 w 319020"/>
              <a:gd name="connsiteY3" fmla="*/ 332530 h 331720"/>
              <a:gd name="connsiteX4" fmla="*/ 331660 w 319020"/>
              <a:gd name="connsiteY4" fmla="*/ 176179 h 331720"/>
              <a:gd name="connsiteX5" fmla="*/ 331660 w 319020"/>
              <a:gd name="connsiteY5" fmla="*/ 176179 h 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20" h="331720">
                <a:moveTo>
                  <a:pt x="331660" y="176179"/>
                </a:moveTo>
                <a:cubicBezTo>
                  <a:pt x="331660" y="89783"/>
                  <a:pt x="261512" y="19718"/>
                  <a:pt x="175125" y="19718"/>
                </a:cubicBezTo>
                <a:cubicBezTo>
                  <a:pt x="88627" y="19718"/>
                  <a:pt x="18479" y="89783"/>
                  <a:pt x="18479" y="176179"/>
                </a:cubicBezTo>
                <a:cubicBezTo>
                  <a:pt x="18479" y="262575"/>
                  <a:pt x="88627" y="332530"/>
                  <a:pt x="175125" y="332530"/>
                </a:cubicBezTo>
                <a:cubicBezTo>
                  <a:pt x="261512" y="332530"/>
                  <a:pt x="331660" y="262575"/>
                  <a:pt x="331660" y="176179"/>
                </a:cubicBezTo>
                <a:lnTo>
                  <a:pt x="331660" y="176179"/>
                </a:lnTo>
                <a:close/>
              </a:path>
            </a:pathLst>
          </a:custGeom>
          <a:solidFill>
            <a:srgbClr val="000018">
              <a:alpha val="0"/>
            </a:srgbClr>
          </a:solidFill>
          <a:ln w="828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Freeform 406"> 
				</p:cNvPr>
          <p:cNvSpPr/>
          <p:nvPr/>
        </p:nvSpPr>
        <p:spPr>
          <a:xfrm>
            <a:off x="1509779" y="4748280"/>
            <a:ext cx="331720" cy="319020"/>
          </a:xfrm>
          <a:custGeom>
            <a:avLst/>
            <a:gdLst>
              <a:gd name="connsiteX0" fmla="*/ 332212 w 331720"/>
              <a:gd name="connsiteY0" fmla="*/ 173935 h 319020"/>
              <a:gd name="connsiteX1" fmla="*/ 175676 w 331720"/>
              <a:gd name="connsiteY1" fmla="*/ 17551 h 319020"/>
              <a:gd name="connsiteX2" fmla="*/ 19031 w 331720"/>
              <a:gd name="connsiteY2" fmla="*/ 173935 h 319020"/>
              <a:gd name="connsiteX3" fmla="*/ 175676 w 331720"/>
              <a:gd name="connsiteY3" fmla="*/ 330319 h 319020"/>
              <a:gd name="connsiteX4" fmla="*/ 332212 w 331720"/>
              <a:gd name="connsiteY4" fmla="*/ 173935 h 319020"/>
              <a:gd name="connsiteX5" fmla="*/ 332212 w 331720"/>
              <a:gd name="connsiteY5" fmla="*/ 173935 h 31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720" h="319020">
                <a:moveTo>
                  <a:pt x="332212" y="173935"/>
                </a:moveTo>
                <a:cubicBezTo>
                  <a:pt x="332212" y="87561"/>
                  <a:pt x="262174" y="17551"/>
                  <a:pt x="175676" y="17551"/>
                </a:cubicBezTo>
                <a:cubicBezTo>
                  <a:pt x="89179" y="17551"/>
                  <a:pt x="19031" y="87561"/>
                  <a:pt x="19031" y="173935"/>
                </a:cubicBezTo>
                <a:cubicBezTo>
                  <a:pt x="19031" y="260309"/>
                  <a:pt x="89179" y="330319"/>
                  <a:pt x="175676" y="330319"/>
                </a:cubicBezTo>
                <a:cubicBezTo>
                  <a:pt x="262174" y="330319"/>
                  <a:pt x="332212" y="260309"/>
                  <a:pt x="332212" y="173935"/>
                </a:cubicBezTo>
                <a:lnTo>
                  <a:pt x="332212" y="173935"/>
                </a:lnTo>
                <a:close/>
              </a:path>
            </a:pathLst>
          </a:custGeom>
          <a:solidFill>
            <a:srgbClr val="32cbc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Freeform 407"> 
				</p:cNvPr>
          <p:cNvSpPr/>
          <p:nvPr/>
        </p:nvSpPr>
        <p:spPr>
          <a:xfrm>
            <a:off x="1509779" y="4748280"/>
            <a:ext cx="331720" cy="319020"/>
          </a:xfrm>
          <a:custGeom>
            <a:avLst/>
            <a:gdLst>
              <a:gd name="connsiteX0" fmla="*/ 332212 w 331720"/>
              <a:gd name="connsiteY0" fmla="*/ 173935 h 319020"/>
              <a:gd name="connsiteX1" fmla="*/ 175676 w 331720"/>
              <a:gd name="connsiteY1" fmla="*/ 17551 h 319020"/>
              <a:gd name="connsiteX2" fmla="*/ 19031 w 331720"/>
              <a:gd name="connsiteY2" fmla="*/ 173935 h 319020"/>
              <a:gd name="connsiteX3" fmla="*/ 175676 w 331720"/>
              <a:gd name="connsiteY3" fmla="*/ 330319 h 319020"/>
              <a:gd name="connsiteX4" fmla="*/ 332212 w 331720"/>
              <a:gd name="connsiteY4" fmla="*/ 173935 h 319020"/>
              <a:gd name="connsiteX5" fmla="*/ 332212 w 331720"/>
              <a:gd name="connsiteY5" fmla="*/ 173935 h 31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720" h="319020">
                <a:moveTo>
                  <a:pt x="332212" y="173935"/>
                </a:moveTo>
                <a:cubicBezTo>
                  <a:pt x="332212" y="87561"/>
                  <a:pt x="262174" y="17551"/>
                  <a:pt x="175676" y="17551"/>
                </a:cubicBezTo>
                <a:cubicBezTo>
                  <a:pt x="89179" y="17551"/>
                  <a:pt x="19031" y="87561"/>
                  <a:pt x="19031" y="173935"/>
                </a:cubicBezTo>
                <a:cubicBezTo>
                  <a:pt x="19031" y="260309"/>
                  <a:pt x="89179" y="330319"/>
                  <a:pt x="175676" y="330319"/>
                </a:cubicBezTo>
                <a:cubicBezTo>
                  <a:pt x="262174" y="330319"/>
                  <a:pt x="332212" y="260309"/>
                  <a:pt x="332212" y="173935"/>
                </a:cubicBezTo>
                <a:lnTo>
                  <a:pt x="332212" y="17393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828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Freeform 408"> 
				</p:cNvPr>
          <p:cNvSpPr/>
          <p:nvPr/>
        </p:nvSpPr>
        <p:spPr>
          <a:xfrm>
            <a:off x="1827279" y="4913380"/>
            <a:ext cx="966720" cy="26920"/>
          </a:xfrm>
          <a:custGeom>
            <a:avLst/>
            <a:gdLst>
              <a:gd name="connsiteX0" fmla="*/ 14601 w 966720"/>
              <a:gd name="connsiteY0" fmla="*/ 14220 h 26920"/>
              <a:gd name="connsiteX1" fmla="*/ 968616 w 966720"/>
              <a:gd name="connsiteY1" fmla="*/ 14220 h 2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6720" h="26920">
                <a:moveTo>
                  <a:pt x="14601" y="14220"/>
                </a:moveTo>
                <a:lnTo>
                  <a:pt x="968616" y="14220"/>
                </a:lnTo>
              </a:path>
            </a:pathLst>
          </a:custGeom>
          <a:ln w="23847">
            <a:solidFill>
              <a:srgbClr val="650032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Freeform 409"> 
				</p:cNvPr>
          <p:cNvSpPr/>
          <p:nvPr/>
        </p:nvSpPr>
        <p:spPr>
          <a:xfrm>
            <a:off x="2767079" y="4849880"/>
            <a:ext cx="166620" cy="128520"/>
          </a:xfrm>
          <a:custGeom>
            <a:avLst/>
            <a:gdLst>
              <a:gd name="connsiteX0" fmla="*/ 15891 w 166620"/>
              <a:gd name="connsiteY0" fmla="*/ 26081 h 128520"/>
              <a:gd name="connsiteX1" fmla="*/ 170990 w 166620"/>
              <a:gd name="connsiteY1" fmla="*/ 77720 h 128520"/>
              <a:gd name="connsiteX2" fmla="*/ 15891 w 166620"/>
              <a:gd name="connsiteY2" fmla="*/ 129359 h 128520"/>
              <a:gd name="connsiteX3" fmla="*/ 15891 w 166620"/>
              <a:gd name="connsiteY3" fmla="*/ 26081 h 128520"/>
              <a:gd name="connsiteX4" fmla="*/ 15891 w 166620"/>
              <a:gd name="connsiteY4" fmla="*/ 26081 h 12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20" h="128520">
                <a:moveTo>
                  <a:pt x="15891" y="26081"/>
                </a:moveTo>
                <a:lnTo>
                  <a:pt x="170990" y="77720"/>
                </a:lnTo>
                <a:lnTo>
                  <a:pt x="15891" y="129359"/>
                </a:lnTo>
                <a:lnTo>
                  <a:pt x="15891" y="26081"/>
                </a:lnTo>
                <a:lnTo>
                  <a:pt x="15891" y="26081"/>
                </a:lnTo>
                <a:close/>
              </a:path>
            </a:pathLst>
          </a:custGeom>
          <a:solidFill>
            <a:srgbClr val="65003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Freeform 410"> 
				</p:cNvPr>
          <p:cNvSpPr/>
          <p:nvPr/>
        </p:nvSpPr>
        <p:spPr>
          <a:xfrm>
            <a:off x="1649479" y="3795780"/>
            <a:ext cx="26920" cy="966720"/>
          </a:xfrm>
          <a:custGeom>
            <a:avLst/>
            <a:gdLst>
              <a:gd name="connsiteX0" fmla="*/ 17970 w 26920"/>
              <a:gd name="connsiteY0" fmla="*/ 16343 h 966720"/>
              <a:gd name="connsiteX1" fmla="*/ 17970 w 26920"/>
              <a:gd name="connsiteY1" fmla="*/ 971077 h 96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920" h="966720">
                <a:moveTo>
                  <a:pt x="17970" y="16343"/>
                </a:moveTo>
                <a:lnTo>
                  <a:pt x="17970" y="971077"/>
                </a:lnTo>
              </a:path>
            </a:pathLst>
          </a:custGeom>
          <a:ln w="23847">
            <a:solidFill>
              <a:srgbClr val="32cbcb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Freeform 411"> 
				</p:cNvPr>
          <p:cNvSpPr/>
          <p:nvPr/>
        </p:nvSpPr>
        <p:spPr>
          <a:xfrm>
            <a:off x="1598679" y="3643380"/>
            <a:ext cx="115820" cy="179320"/>
          </a:xfrm>
          <a:custGeom>
            <a:avLst/>
            <a:gdLst>
              <a:gd name="connsiteX0" fmla="*/ 17070 w 115820"/>
              <a:gd name="connsiteY0" fmla="*/ 181653 h 179320"/>
              <a:gd name="connsiteX1" fmla="*/ 68770 w 115820"/>
              <a:gd name="connsiteY1" fmla="*/ 26737 h 179320"/>
              <a:gd name="connsiteX2" fmla="*/ 120470 w 115820"/>
              <a:gd name="connsiteY2" fmla="*/ 181653 h 179320"/>
              <a:gd name="connsiteX3" fmla="*/ 17070 w 115820"/>
              <a:gd name="connsiteY3" fmla="*/ 181653 h 179320"/>
              <a:gd name="connsiteX4" fmla="*/ 17070 w 115820"/>
              <a:gd name="connsiteY4" fmla="*/ 181653 h 17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20" h="179320">
                <a:moveTo>
                  <a:pt x="17070" y="181653"/>
                </a:moveTo>
                <a:lnTo>
                  <a:pt x="68770" y="26737"/>
                </a:lnTo>
                <a:lnTo>
                  <a:pt x="120470" y="181653"/>
                </a:lnTo>
                <a:lnTo>
                  <a:pt x="17070" y="181653"/>
                </a:lnTo>
                <a:lnTo>
                  <a:pt x="17070" y="181653"/>
                </a:lnTo>
                <a:close/>
              </a:path>
            </a:pathLst>
          </a:custGeom>
          <a:solidFill>
            <a:srgbClr val="32cbc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Freeform 412"> 
				</p:cNvPr>
          <p:cNvSpPr/>
          <p:nvPr/>
        </p:nvSpPr>
        <p:spPr>
          <a:xfrm>
            <a:off x="3084579" y="3795780"/>
            <a:ext cx="26920" cy="966720"/>
          </a:xfrm>
          <a:custGeom>
            <a:avLst/>
            <a:gdLst>
              <a:gd name="connsiteX0" fmla="*/ 21514 w 26920"/>
              <a:gd name="connsiteY0" fmla="*/ 970481 h 966720"/>
              <a:gd name="connsiteX1" fmla="*/ 21514 w 26920"/>
              <a:gd name="connsiteY1" fmla="*/ 16895 h 96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920" h="966720">
                <a:moveTo>
                  <a:pt x="21514" y="970481"/>
                </a:moveTo>
                <a:lnTo>
                  <a:pt x="21514" y="16895"/>
                </a:lnTo>
              </a:path>
            </a:pathLst>
          </a:custGeom>
          <a:ln w="23847">
            <a:solidFill>
              <a:srgbClr val="650032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Freeform 413"> 
				</p:cNvPr>
          <p:cNvSpPr/>
          <p:nvPr/>
        </p:nvSpPr>
        <p:spPr>
          <a:xfrm>
            <a:off x="3033779" y="3656080"/>
            <a:ext cx="115820" cy="166620"/>
          </a:xfrm>
          <a:custGeom>
            <a:avLst/>
            <a:gdLst>
              <a:gd name="connsiteX0" fmla="*/ 20614 w 115820"/>
              <a:gd name="connsiteY0" fmla="*/ 169505 h 166620"/>
              <a:gd name="connsiteX1" fmla="*/ 72314 w 115820"/>
              <a:gd name="connsiteY1" fmla="*/ 14589 h 166620"/>
              <a:gd name="connsiteX2" fmla="*/ 124013 w 115820"/>
              <a:gd name="connsiteY2" fmla="*/ 169505 h 166620"/>
              <a:gd name="connsiteX3" fmla="*/ 20614 w 115820"/>
              <a:gd name="connsiteY3" fmla="*/ 169505 h 166620"/>
              <a:gd name="connsiteX4" fmla="*/ 20614 w 115820"/>
              <a:gd name="connsiteY4" fmla="*/ 169505 h 16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20" h="166620">
                <a:moveTo>
                  <a:pt x="20614" y="169505"/>
                </a:moveTo>
                <a:lnTo>
                  <a:pt x="72314" y="14589"/>
                </a:lnTo>
                <a:lnTo>
                  <a:pt x="124013" y="169505"/>
                </a:lnTo>
                <a:lnTo>
                  <a:pt x="20614" y="169505"/>
                </a:lnTo>
                <a:lnTo>
                  <a:pt x="20614" y="169505"/>
                </a:lnTo>
                <a:close/>
              </a:path>
            </a:pathLst>
          </a:custGeom>
          <a:solidFill>
            <a:srgbClr val="65003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Freeform 414"> 
				</p:cNvPr>
          <p:cNvSpPr/>
          <p:nvPr/>
        </p:nvSpPr>
        <p:spPr>
          <a:xfrm>
            <a:off x="1827279" y="3503680"/>
            <a:ext cx="966720" cy="26920"/>
          </a:xfrm>
          <a:custGeom>
            <a:avLst/>
            <a:gdLst>
              <a:gd name="connsiteX0" fmla="*/ 14380 w 966720"/>
              <a:gd name="connsiteY0" fmla="*/ 21782 h 26920"/>
              <a:gd name="connsiteX1" fmla="*/ 968947 w 966720"/>
              <a:gd name="connsiteY1" fmla="*/ 21782 h 2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6720" h="26920">
                <a:moveTo>
                  <a:pt x="14380" y="21782"/>
                </a:moveTo>
                <a:lnTo>
                  <a:pt x="968947" y="21782"/>
                </a:lnTo>
              </a:path>
            </a:pathLst>
          </a:custGeom>
          <a:ln w="23847">
            <a:solidFill>
              <a:srgbClr val="32cbcb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Freeform 415"> 
				</p:cNvPr>
          <p:cNvSpPr/>
          <p:nvPr/>
        </p:nvSpPr>
        <p:spPr>
          <a:xfrm>
            <a:off x="2767079" y="3452880"/>
            <a:ext cx="166620" cy="115820"/>
          </a:xfrm>
          <a:custGeom>
            <a:avLst/>
            <a:gdLst>
              <a:gd name="connsiteX0" fmla="*/ 16222 w 166620"/>
              <a:gd name="connsiteY0" fmla="*/ 20943 h 115820"/>
              <a:gd name="connsiteX1" fmla="*/ 171321 w 166620"/>
              <a:gd name="connsiteY1" fmla="*/ 72582 h 115820"/>
              <a:gd name="connsiteX2" fmla="*/ 16222 w 166620"/>
              <a:gd name="connsiteY2" fmla="*/ 124221 h 115820"/>
              <a:gd name="connsiteX3" fmla="*/ 16222 w 166620"/>
              <a:gd name="connsiteY3" fmla="*/ 20943 h 115820"/>
              <a:gd name="connsiteX4" fmla="*/ 16222 w 166620"/>
              <a:gd name="connsiteY4" fmla="*/ 20943 h 11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20" h="115820">
                <a:moveTo>
                  <a:pt x="16222" y="20943"/>
                </a:moveTo>
                <a:lnTo>
                  <a:pt x="171321" y="72582"/>
                </a:lnTo>
                <a:lnTo>
                  <a:pt x="16222" y="124221"/>
                </a:lnTo>
                <a:lnTo>
                  <a:pt x="16222" y="20943"/>
                </a:lnTo>
                <a:lnTo>
                  <a:pt x="16222" y="20943"/>
                </a:lnTo>
                <a:close/>
              </a:path>
            </a:pathLst>
          </a:custGeom>
          <a:solidFill>
            <a:srgbClr val="32cbc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Freeform 416"> 
				</p:cNvPr>
          <p:cNvSpPr/>
          <p:nvPr/>
        </p:nvSpPr>
        <p:spPr>
          <a:xfrm>
            <a:off x="2462279" y="2703579"/>
            <a:ext cx="966720" cy="26920"/>
          </a:xfrm>
          <a:custGeom>
            <a:avLst/>
            <a:gdLst>
              <a:gd name="connsiteX0" fmla="*/ 21539 w 966720"/>
              <a:gd name="connsiteY0" fmla="*/ 24018 h 26920"/>
              <a:gd name="connsiteX1" fmla="*/ 975554 w 966720"/>
              <a:gd name="connsiteY1" fmla="*/ 24018 h 2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6720" h="26920">
                <a:moveTo>
                  <a:pt x="21539" y="24018"/>
                </a:moveTo>
                <a:lnTo>
                  <a:pt x="975554" y="24018"/>
                </a:lnTo>
              </a:path>
            </a:pathLst>
          </a:custGeom>
          <a:ln w="23847">
            <a:solidFill>
              <a:srgbClr val="000000">
                <a:alpha val="100000"/>
              </a:srgb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Freeform 417"> 
				</p:cNvPr>
          <p:cNvSpPr/>
          <p:nvPr/>
        </p:nvSpPr>
        <p:spPr>
          <a:xfrm>
            <a:off x="3402080" y="2652779"/>
            <a:ext cx="166620" cy="115820"/>
          </a:xfrm>
          <a:custGeom>
            <a:avLst/>
            <a:gdLst>
              <a:gd name="connsiteX0" fmla="*/ 22828 w 166620"/>
              <a:gd name="connsiteY0" fmla="*/ 23179 h 115820"/>
              <a:gd name="connsiteX1" fmla="*/ 177928 w 166620"/>
              <a:gd name="connsiteY1" fmla="*/ 74818 h 115820"/>
              <a:gd name="connsiteX2" fmla="*/ 22828 w 166620"/>
              <a:gd name="connsiteY2" fmla="*/ 126457 h 115820"/>
              <a:gd name="connsiteX3" fmla="*/ 22828 w 166620"/>
              <a:gd name="connsiteY3" fmla="*/ 23179 h 115820"/>
              <a:gd name="connsiteX4" fmla="*/ 22828 w 166620"/>
              <a:gd name="connsiteY4" fmla="*/ 23179 h 11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20" h="115820">
                <a:moveTo>
                  <a:pt x="22828" y="23179"/>
                </a:moveTo>
                <a:lnTo>
                  <a:pt x="177928" y="74818"/>
                </a:lnTo>
                <a:lnTo>
                  <a:pt x="22828" y="126457"/>
                </a:lnTo>
                <a:lnTo>
                  <a:pt x="22828" y="23179"/>
                </a:lnTo>
                <a:lnTo>
                  <a:pt x="22828" y="2317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Freeform 418"> 
				</p:cNvPr>
          <p:cNvSpPr/>
          <p:nvPr/>
        </p:nvSpPr>
        <p:spPr>
          <a:xfrm>
            <a:off x="3719580" y="2868679"/>
            <a:ext cx="14220" cy="1106420"/>
          </a:xfrm>
          <a:custGeom>
            <a:avLst/>
            <a:gdLst>
              <a:gd name="connsiteX0" fmla="*/ 20940 w 14220"/>
              <a:gd name="connsiteY0" fmla="*/ 20455 h 1106420"/>
              <a:gd name="connsiteX1" fmla="*/ 20940 w 14220"/>
              <a:gd name="connsiteY1" fmla="*/ 1115243 h 110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20" h="1106420">
                <a:moveTo>
                  <a:pt x="20940" y="20455"/>
                </a:moveTo>
                <a:lnTo>
                  <a:pt x="20940" y="1115243"/>
                </a:lnTo>
              </a:path>
            </a:pathLst>
          </a:custGeom>
          <a:ln w="7949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Freeform 419"> 
				</p:cNvPr>
          <p:cNvSpPr/>
          <p:nvPr/>
        </p:nvSpPr>
        <p:spPr>
          <a:xfrm>
            <a:off x="2462279" y="4138680"/>
            <a:ext cx="1119120" cy="14220"/>
          </a:xfrm>
          <a:custGeom>
            <a:avLst/>
            <a:gdLst>
              <a:gd name="connsiteX0" fmla="*/ 19882 w 1119120"/>
              <a:gd name="connsiteY0" fmla="*/ 25426 h 14220"/>
              <a:gd name="connsiteX1" fmla="*/ 1119495 w 1119120"/>
              <a:gd name="connsiteY1" fmla="*/ 25426 h 1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19120" h="14220">
                <a:moveTo>
                  <a:pt x="19882" y="25426"/>
                </a:moveTo>
                <a:lnTo>
                  <a:pt x="1119495" y="25426"/>
                </a:lnTo>
              </a:path>
            </a:pathLst>
          </a:custGeom>
          <a:ln w="828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Freeform 420"> 
				</p:cNvPr>
          <p:cNvSpPr/>
          <p:nvPr/>
        </p:nvSpPr>
        <p:spPr>
          <a:xfrm>
            <a:off x="1725679" y="2805179"/>
            <a:ext cx="471420" cy="560320"/>
          </a:xfrm>
          <a:custGeom>
            <a:avLst/>
            <a:gdLst>
              <a:gd name="connsiteX0" fmla="*/ 21971 w 471420"/>
              <a:gd name="connsiteY0" fmla="*/ 566028 h 560320"/>
              <a:gd name="connsiteX1" fmla="*/ 472576 w 471420"/>
              <a:gd name="connsiteY1" fmla="*/ 16096 h 56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1420" h="560320">
                <a:moveTo>
                  <a:pt x="21971" y="566028"/>
                </a:moveTo>
                <a:lnTo>
                  <a:pt x="472576" y="16096"/>
                </a:lnTo>
              </a:path>
            </a:pathLst>
          </a:custGeom>
          <a:ln w="828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Freeform 421"> 
				</p:cNvPr>
          <p:cNvSpPr/>
          <p:nvPr/>
        </p:nvSpPr>
        <p:spPr>
          <a:xfrm>
            <a:off x="3262380" y="2830579"/>
            <a:ext cx="357120" cy="446020"/>
          </a:xfrm>
          <a:custGeom>
            <a:avLst/>
            <a:gdLst>
              <a:gd name="connsiteX0" fmla="*/ 26320 w 357120"/>
              <a:gd name="connsiteY0" fmla="*/ 457763 h 446020"/>
              <a:gd name="connsiteX1" fmla="*/ 368885 w 357120"/>
              <a:gd name="connsiteY1" fmla="*/ 18060 h 44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7120" h="446020">
                <a:moveTo>
                  <a:pt x="26320" y="457763"/>
                </a:moveTo>
                <a:lnTo>
                  <a:pt x="368885" y="18060"/>
                </a:lnTo>
              </a:path>
            </a:pathLst>
          </a:custGeom>
          <a:ln w="23847">
            <a:solidFill>
              <a:srgbClr val="000000">
                <a:alpha val="100000"/>
              </a:srgb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Freeform 422"> 
				</p:cNvPr>
          <p:cNvSpPr/>
          <p:nvPr/>
        </p:nvSpPr>
        <p:spPr>
          <a:xfrm>
            <a:off x="3186179" y="3224279"/>
            <a:ext cx="141220" cy="166620"/>
          </a:xfrm>
          <a:custGeom>
            <a:avLst/>
            <a:gdLst>
              <a:gd name="connsiteX0" fmla="*/ 151237 w 141220"/>
              <a:gd name="connsiteY0" fmla="*/ 85579 h 166620"/>
              <a:gd name="connsiteX1" fmla="*/ 15249 w 141220"/>
              <a:gd name="connsiteY1" fmla="*/ 176168 h 166620"/>
              <a:gd name="connsiteX2" fmla="*/ 69711 w 141220"/>
              <a:gd name="connsiteY2" fmla="*/ 22134 h 166620"/>
              <a:gd name="connsiteX3" fmla="*/ 151237 w 141220"/>
              <a:gd name="connsiteY3" fmla="*/ 85579 h 166620"/>
              <a:gd name="connsiteX4" fmla="*/ 151237 w 141220"/>
              <a:gd name="connsiteY4" fmla="*/ 85579 h 16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220" h="166620">
                <a:moveTo>
                  <a:pt x="151237" y="85579"/>
                </a:moveTo>
                <a:lnTo>
                  <a:pt x="15249" y="176168"/>
                </a:lnTo>
                <a:lnTo>
                  <a:pt x="69711" y="22134"/>
                </a:lnTo>
                <a:lnTo>
                  <a:pt x="151237" y="85579"/>
                </a:lnTo>
                <a:lnTo>
                  <a:pt x="151237" y="8557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Freeform 423"> 
				</p:cNvPr>
          <p:cNvSpPr/>
          <p:nvPr/>
        </p:nvSpPr>
        <p:spPr>
          <a:xfrm>
            <a:off x="2322579" y="3008379"/>
            <a:ext cx="26920" cy="966720"/>
          </a:xfrm>
          <a:custGeom>
            <a:avLst/>
            <a:gdLst>
              <a:gd name="connsiteX0" fmla="*/ 21716 w 26920"/>
              <a:gd name="connsiteY0" fmla="*/ 21879 h 966720"/>
              <a:gd name="connsiteX1" fmla="*/ 21716 w 26920"/>
              <a:gd name="connsiteY1" fmla="*/ 976425 h 96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920" h="966720">
                <a:moveTo>
                  <a:pt x="21716" y="21879"/>
                </a:moveTo>
                <a:lnTo>
                  <a:pt x="21716" y="976425"/>
                </a:lnTo>
              </a:path>
            </a:pathLst>
          </a:custGeom>
          <a:ln w="23847">
            <a:solidFill>
              <a:srgbClr val="000000">
                <a:alpha val="100000"/>
              </a:srgb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Freeform 424"> 
				</p:cNvPr>
          <p:cNvSpPr/>
          <p:nvPr/>
        </p:nvSpPr>
        <p:spPr>
          <a:xfrm>
            <a:off x="2271779" y="2868679"/>
            <a:ext cx="115820" cy="166620"/>
          </a:xfrm>
          <a:custGeom>
            <a:avLst/>
            <a:gdLst>
              <a:gd name="connsiteX0" fmla="*/ 20816 w 115820"/>
              <a:gd name="connsiteY0" fmla="*/ 174488 h 166620"/>
              <a:gd name="connsiteX1" fmla="*/ 72516 w 115820"/>
              <a:gd name="connsiteY1" fmla="*/ 19572 h 166620"/>
              <a:gd name="connsiteX2" fmla="*/ 124216 w 115820"/>
              <a:gd name="connsiteY2" fmla="*/ 174488 h 166620"/>
              <a:gd name="connsiteX3" fmla="*/ 20816 w 115820"/>
              <a:gd name="connsiteY3" fmla="*/ 174488 h 166620"/>
              <a:gd name="connsiteX4" fmla="*/ 20816 w 115820"/>
              <a:gd name="connsiteY4" fmla="*/ 174488 h 16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20" h="166620">
                <a:moveTo>
                  <a:pt x="20816" y="174488"/>
                </a:moveTo>
                <a:lnTo>
                  <a:pt x="72516" y="19572"/>
                </a:lnTo>
                <a:lnTo>
                  <a:pt x="124216" y="174488"/>
                </a:lnTo>
                <a:lnTo>
                  <a:pt x="20816" y="174488"/>
                </a:lnTo>
                <a:lnTo>
                  <a:pt x="20816" y="1744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Freeform 425"> 
				</p:cNvPr>
          <p:cNvSpPr/>
          <p:nvPr/>
        </p:nvSpPr>
        <p:spPr>
          <a:xfrm>
            <a:off x="1763779" y="4341880"/>
            <a:ext cx="357120" cy="458720"/>
          </a:xfrm>
          <a:custGeom>
            <a:avLst/>
            <a:gdLst>
              <a:gd name="connsiteX0" fmla="*/ 367863 w 357120"/>
              <a:gd name="connsiteY0" fmla="*/ 23375 h 458720"/>
              <a:gd name="connsiteX1" fmla="*/ 24855 w 357120"/>
              <a:gd name="connsiteY1" fmla="*/ 462768 h 45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7120" h="458720">
                <a:moveTo>
                  <a:pt x="367863" y="23375"/>
                </a:moveTo>
                <a:lnTo>
                  <a:pt x="24855" y="462768"/>
                </a:lnTo>
              </a:path>
            </a:pathLst>
          </a:custGeom>
          <a:ln w="23847">
            <a:solidFill>
              <a:srgbClr val="000000">
                <a:alpha val="100000"/>
              </a:srgb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Freeform 426"> 
				</p:cNvPr>
          <p:cNvSpPr/>
          <p:nvPr/>
        </p:nvSpPr>
        <p:spPr>
          <a:xfrm>
            <a:off x="2068579" y="4227580"/>
            <a:ext cx="141220" cy="179320"/>
          </a:xfrm>
          <a:custGeom>
            <a:avLst/>
            <a:gdLst>
              <a:gd name="connsiteX0" fmla="*/ 14346 w 141220"/>
              <a:gd name="connsiteY0" fmla="*/ 116159 h 179320"/>
              <a:gd name="connsiteX1" fmla="*/ 150554 w 141220"/>
              <a:gd name="connsiteY1" fmla="*/ 25680 h 179320"/>
              <a:gd name="connsiteX2" fmla="*/ 95982 w 141220"/>
              <a:gd name="connsiteY2" fmla="*/ 179604 h 179320"/>
              <a:gd name="connsiteX3" fmla="*/ 14346 w 141220"/>
              <a:gd name="connsiteY3" fmla="*/ 116159 h 179320"/>
              <a:gd name="connsiteX4" fmla="*/ 14346 w 141220"/>
              <a:gd name="connsiteY4" fmla="*/ 116159 h 17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220" h="179320">
                <a:moveTo>
                  <a:pt x="14346" y="116159"/>
                </a:moveTo>
                <a:lnTo>
                  <a:pt x="150554" y="25680"/>
                </a:lnTo>
                <a:lnTo>
                  <a:pt x="95982" y="179604"/>
                </a:lnTo>
                <a:lnTo>
                  <a:pt x="14346" y="116159"/>
                </a:lnTo>
                <a:lnTo>
                  <a:pt x="14346" y="11615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Freeform 427"> 
				</p:cNvPr>
          <p:cNvSpPr/>
          <p:nvPr/>
        </p:nvSpPr>
        <p:spPr>
          <a:xfrm>
            <a:off x="3198879" y="4227580"/>
            <a:ext cx="420620" cy="585720"/>
          </a:xfrm>
          <a:custGeom>
            <a:avLst/>
            <a:gdLst>
              <a:gd name="connsiteX0" fmla="*/ 17573 w 420620"/>
              <a:gd name="connsiteY0" fmla="*/ 596422 h 585720"/>
              <a:gd name="connsiteX1" fmla="*/ 429734 w 420620"/>
              <a:gd name="connsiteY1" fmla="*/ 26011 h 58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0620" h="585720">
                <a:moveTo>
                  <a:pt x="17573" y="596422"/>
                </a:moveTo>
                <a:lnTo>
                  <a:pt x="429734" y="26011"/>
                </a:lnTo>
              </a:path>
            </a:pathLst>
          </a:custGeom>
          <a:ln w="7949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Freeform 428"> 
				</p:cNvPr>
          <p:cNvSpPr/>
          <p:nvPr/>
        </p:nvSpPr>
        <p:spPr>
          <a:xfrm>
            <a:off x="1761439" y="3704539"/>
            <a:ext cx="1096060" cy="1096060"/>
          </a:xfrm>
          <a:custGeom>
            <a:avLst/>
            <a:gdLst>
              <a:gd name="connsiteX0" fmla="*/ 27195 w 1096060"/>
              <a:gd name="connsiteY0" fmla="*/ 1100109 h 1096060"/>
              <a:gd name="connsiteX1" fmla="*/ 1102505 w 1096060"/>
              <a:gd name="connsiteY1" fmla="*/ 26044 h 109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6060" h="1096060">
                <a:moveTo>
                  <a:pt x="27195" y="1100109"/>
                </a:moveTo>
                <a:lnTo>
                  <a:pt x="1102505" y="26044"/>
                </a:lnTo>
              </a:path>
            </a:pathLst>
          </a:custGeom>
          <a:ln w="33121">
            <a:solidFill>
              <a:srgbClr val="fe0000">
                <a:alpha val="100000"/>
              </a:srgbClr>
            </a:solidFill>
            <a:prstDash val="lg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Freeform 429"> 
				</p:cNvPr>
          <p:cNvSpPr/>
          <p:nvPr/>
        </p:nvSpPr>
        <p:spPr>
          <a:xfrm>
            <a:off x="2790139" y="3590239"/>
            <a:ext cx="181660" cy="181660"/>
          </a:xfrm>
          <a:custGeom>
            <a:avLst/>
            <a:gdLst>
              <a:gd name="connsiteX0" fmla="*/ 19896 w 181660"/>
              <a:gd name="connsiteY0" fmla="*/ 108124 h 181660"/>
              <a:gd name="connsiteX1" fmla="*/ 192449 w 181660"/>
              <a:gd name="connsiteY1" fmla="*/ 21949 h 181660"/>
              <a:gd name="connsiteX2" fmla="*/ 106172 w 181660"/>
              <a:gd name="connsiteY2" fmla="*/ 194189 h 181660"/>
              <a:gd name="connsiteX3" fmla="*/ 19896 w 181660"/>
              <a:gd name="connsiteY3" fmla="*/ 108124 h 181660"/>
              <a:gd name="connsiteX4" fmla="*/ 19896 w 181660"/>
              <a:gd name="connsiteY4" fmla="*/ 108124 h 18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660" h="181660">
                <a:moveTo>
                  <a:pt x="19896" y="108124"/>
                </a:moveTo>
                <a:lnTo>
                  <a:pt x="192449" y="21949"/>
                </a:lnTo>
                <a:lnTo>
                  <a:pt x="106172" y="194189"/>
                </a:lnTo>
                <a:lnTo>
                  <a:pt x="19896" y="108124"/>
                </a:lnTo>
                <a:lnTo>
                  <a:pt x="19896" y="108124"/>
                </a:lnTo>
                <a:close/>
              </a:path>
            </a:pathLst>
          </a:custGeom>
          <a:solidFill>
            <a:srgbClr val="fe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Freeform 430"> 
				</p:cNvPr>
          <p:cNvSpPr/>
          <p:nvPr/>
        </p:nvSpPr>
        <p:spPr>
          <a:xfrm>
            <a:off x="1647139" y="3006039"/>
            <a:ext cx="549960" cy="1756460"/>
          </a:xfrm>
          <a:custGeom>
            <a:avLst/>
            <a:gdLst>
              <a:gd name="connsiteX0" fmla="*/ 20310 w 549960"/>
              <a:gd name="connsiteY0" fmla="*/ 1760818 h 1756460"/>
              <a:gd name="connsiteX1" fmla="*/ 558296 w 549960"/>
              <a:gd name="connsiteY1" fmla="*/ 25433 h 175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9960" h="1756460">
                <a:moveTo>
                  <a:pt x="20310" y="1760818"/>
                </a:moveTo>
                <a:lnTo>
                  <a:pt x="558296" y="25433"/>
                </a:lnTo>
              </a:path>
            </a:pathLst>
          </a:custGeom>
          <a:ln w="33121">
            <a:solidFill>
              <a:srgbClr val="fe0000">
                <a:alpha val="100000"/>
              </a:srgbClr>
            </a:solidFill>
            <a:prstDash val="lg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Freeform 431"> 
				</p:cNvPr>
          <p:cNvSpPr/>
          <p:nvPr/>
        </p:nvSpPr>
        <p:spPr>
          <a:xfrm>
            <a:off x="2117039" y="2853639"/>
            <a:ext cx="130860" cy="207060"/>
          </a:xfrm>
          <a:custGeom>
            <a:avLst/>
            <a:gdLst>
              <a:gd name="connsiteX0" fmla="*/ 25650 w 130860"/>
              <a:gd name="connsiteY0" fmla="*/ 174413 h 207060"/>
              <a:gd name="connsiteX1" fmla="*/ 137997 w 130860"/>
              <a:gd name="connsiteY1" fmla="*/ 17841 h 207060"/>
              <a:gd name="connsiteX2" fmla="*/ 142195 w 130860"/>
              <a:gd name="connsiteY2" fmla="*/ 210493 h 207060"/>
              <a:gd name="connsiteX3" fmla="*/ 25650 w 130860"/>
              <a:gd name="connsiteY3" fmla="*/ 174413 h 207060"/>
              <a:gd name="connsiteX4" fmla="*/ 25650 w 130860"/>
              <a:gd name="connsiteY4" fmla="*/ 174413 h 20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860" h="207060">
                <a:moveTo>
                  <a:pt x="25650" y="174413"/>
                </a:moveTo>
                <a:lnTo>
                  <a:pt x="137997" y="17841"/>
                </a:lnTo>
                <a:lnTo>
                  <a:pt x="142195" y="210493"/>
                </a:lnTo>
                <a:lnTo>
                  <a:pt x="25650" y="174413"/>
                </a:lnTo>
                <a:lnTo>
                  <a:pt x="25650" y="174413"/>
                </a:lnTo>
                <a:close/>
              </a:path>
            </a:pathLst>
          </a:custGeom>
          <a:solidFill>
            <a:srgbClr val="fe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Freeform 432"> 
				</p:cNvPr>
          <p:cNvSpPr/>
          <p:nvPr/>
        </p:nvSpPr>
        <p:spPr>
          <a:xfrm>
            <a:off x="2409139" y="2828239"/>
            <a:ext cx="448360" cy="461060"/>
          </a:xfrm>
          <a:custGeom>
            <a:avLst/>
            <a:gdLst>
              <a:gd name="connsiteX0" fmla="*/ 16573 w 448360"/>
              <a:gd name="connsiteY0" fmla="*/ 26248 h 461060"/>
              <a:gd name="connsiteX1" fmla="*/ 452264 w 448360"/>
              <a:gd name="connsiteY1" fmla="*/ 461427 h 46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8360" h="461060">
                <a:moveTo>
                  <a:pt x="16573" y="26248"/>
                </a:moveTo>
                <a:lnTo>
                  <a:pt x="452264" y="461427"/>
                </a:lnTo>
              </a:path>
            </a:pathLst>
          </a:custGeom>
          <a:ln w="33121">
            <a:solidFill>
              <a:srgbClr val="fe0000">
                <a:alpha val="100000"/>
              </a:srgbClr>
            </a:solidFill>
            <a:prstDash val="lg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Freeform 433"> 
				</p:cNvPr>
          <p:cNvSpPr/>
          <p:nvPr/>
        </p:nvSpPr>
        <p:spPr>
          <a:xfrm>
            <a:off x="2790139" y="3209239"/>
            <a:ext cx="181660" cy="194360"/>
          </a:xfrm>
          <a:custGeom>
            <a:avLst/>
            <a:gdLst>
              <a:gd name="connsiteX0" fmla="*/ 103632 w 181660"/>
              <a:gd name="connsiteY0" fmla="*/ 26692 h 194360"/>
              <a:gd name="connsiteX1" fmla="*/ 189909 w 181660"/>
              <a:gd name="connsiteY1" fmla="*/ 198932 h 194360"/>
              <a:gd name="connsiteX2" fmla="*/ 17355 w 181660"/>
              <a:gd name="connsiteY2" fmla="*/ 112757 h 194360"/>
              <a:gd name="connsiteX3" fmla="*/ 103632 w 181660"/>
              <a:gd name="connsiteY3" fmla="*/ 26692 h 194360"/>
              <a:gd name="connsiteX4" fmla="*/ 103632 w 181660"/>
              <a:gd name="connsiteY4" fmla="*/ 26692 h 1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660" h="194360">
                <a:moveTo>
                  <a:pt x="103632" y="26692"/>
                </a:moveTo>
                <a:lnTo>
                  <a:pt x="189909" y="198932"/>
                </a:lnTo>
                <a:lnTo>
                  <a:pt x="17355" y="112757"/>
                </a:lnTo>
                <a:lnTo>
                  <a:pt x="103632" y="26692"/>
                </a:lnTo>
                <a:lnTo>
                  <a:pt x="103632" y="26692"/>
                </a:lnTo>
                <a:close/>
              </a:path>
            </a:pathLst>
          </a:custGeom>
          <a:solidFill>
            <a:srgbClr val="fe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Freeform 434"> 
				</p:cNvPr>
          <p:cNvSpPr/>
          <p:nvPr/>
        </p:nvSpPr>
        <p:spPr>
          <a:xfrm>
            <a:off x="1723339" y="2828239"/>
            <a:ext cx="1743760" cy="1946960"/>
          </a:xfrm>
          <a:custGeom>
            <a:avLst/>
            <a:gdLst>
              <a:gd name="connsiteX0" fmla="*/ 16578 w 1743760"/>
              <a:gd name="connsiteY0" fmla="*/ 1947379 h 1946960"/>
              <a:gd name="connsiteX1" fmla="*/ 1744652 w 1743760"/>
              <a:gd name="connsiteY1" fmla="*/ 24042 h 194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3760" h="1946960">
                <a:moveTo>
                  <a:pt x="16578" y="1947379"/>
                </a:moveTo>
                <a:lnTo>
                  <a:pt x="1744652" y="24042"/>
                </a:lnTo>
              </a:path>
            </a:pathLst>
          </a:custGeom>
          <a:ln w="33121">
            <a:solidFill>
              <a:srgbClr val="fe0000">
                <a:alpha val="100000"/>
              </a:srgbClr>
            </a:solidFill>
            <a:prstDash val="lg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Freeform 435"> 
				</p:cNvPr>
          <p:cNvSpPr/>
          <p:nvPr/>
        </p:nvSpPr>
        <p:spPr>
          <a:xfrm>
            <a:off x="3387039" y="2701239"/>
            <a:ext cx="181660" cy="194360"/>
          </a:xfrm>
          <a:custGeom>
            <a:avLst/>
            <a:gdLst>
              <a:gd name="connsiteX0" fmla="*/ 25386 w 181660"/>
              <a:gd name="connsiteY0" fmla="*/ 121692 h 194360"/>
              <a:gd name="connsiteX1" fmla="*/ 192968 w 181660"/>
              <a:gd name="connsiteY1" fmla="*/ 26358 h 194360"/>
              <a:gd name="connsiteX2" fmla="*/ 116192 w 181660"/>
              <a:gd name="connsiteY2" fmla="*/ 203012 h 194360"/>
              <a:gd name="connsiteX3" fmla="*/ 25386 w 181660"/>
              <a:gd name="connsiteY3" fmla="*/ 121692 h 194360"/>
              <a:gd name="connsiteX4" fmla="*/ 25386 w 181660"/>
              <a:gd name="connsiteY4" fmla="*/ 121692 h 1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660" h="194360">
                <a:moveTo>
                  <a:pt x="25386" y="121692"/>
                </a:moveTo>
                <a:lnTo>
                  <a:pt x="192968" y="26358"/>
                </a:lnTo>
                <a:lnTo>
                  <a:pt x="116192" y="203012"/>
                </a:lnTo>
                <a:lnTo>
                  <a:pt x="25386" y="121692"/>
                </a:lnTo>
                <a:lnTo>
                  <a:pt x="25386" y="121692"/>
                </a:lnTo>
                <a:close/>
              </a:path>
            </a:pathLst>
          </a:custGeom>
          <a:solidFill>
            <a:srgbClr val="fe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7" name="Picture 437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200400"/>
            <a:ext cx="3520440" cy="1097280"/>
          </a:xfrm>
          <a:prstGeom prst="rect">
            <a:avLst/>
          </a:prstGeom>
        </p:spPr>
      </p:pic>
      <p:sp>
        <p:nvSpPr>
          <p:cNvPr id="437" name="TextBox 437"/>
          <p:cNvSpPr txBox="1"/>
          <p:nvPr/>
        </p:nvSpPr>
        <p:spPr>
          <a:xfrm>
            <a:off x="547687" y="470641"/>
            <a:ext cx="7743538" cy="1849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666"/>
              </a:lnSpc>
            </a:pPr>
            <a:r>
              <a:rPr lang="en-US" altLang="zh-CN" sz="3950" spc="444" dirty="0">
                <a:solidFill>
                  <a:srgbClr val="000000"/>
                </a:solidFill>
                <a:latin typeface="Times New Roman"/>
                <a:ea typeface="Times New Roman"/>
              </a:rPr>
              <a:t>Short</a:t>
            </a:r>
            <a:r>
              <a:rPr lang="en-US" altLang="zh-CN" sz="3950" spc="435" dirty="0">
                <a:solidFill>
                  <a:srgbClr val="000000"/>
                </a:solidFill>
                <a:latin typeface="Times New Roman"/>
                <a:ea typeface="Times New Roman"/>
              </a:rPr>
              <a:t>cuts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65"/>
              </a:lnSpc>
            </a:pPr>
            <a:endParaRPr lang="en-US" dirty="0" smtClean="0"/>
          </a:p>
          <a:p>
            <a:pPr hangingPunct="0" marL="419735" indent="-343217">
              <a:lnSpc>
                <a:spcPct val="104999"/>
              </a:lnSpc>
            </a:pPr>
            <a:r>
              <a:rPr lang="en-US" altLang="zh-CN" sz="1950" spc="255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950" spc="34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180" dirty="0">
                <a:solidFill>
                  <a:srgbClr val="006ebf"/>
                </a:solidFill>
                <a:latin typeface="Times New Roman"/>
                <a:ea typeface="Times New Roman"/>
              </a:rPr>
              <a:t>Feature</a:t>
            </a:r>
            <a:r>
              <a:rPr lang="en-US" altLang="zh-CN" sz="2400" spc="104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95" dirty="0">
                <a:solidFill>
                  <a:srgbClr val="006ebf"/>
                </a:solidFill>
                <a:latin typeface="Times New Roman"/>
                <a:ea typeface="Times New Roman"/>
              </a:rPr>
              <a:t>matching</a:t>
            </a:r>
            <a:r>
              <a:rPr lang="en-US" altLang="zh-CN" sz="2400" spc="11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70" dirty="0">
                <a:solidFill>
                  <a:srgbClr val="006ebf"/>
                </a:solidFill>
                <a:latin typeface="Times New Roman"/>
                <a:ea typeface="Times New Roman"/>
              </a:rPr>
              <a:t>shortcut</a:t>
            </a:r>
            <a:r>
              <a:rPr lang="en-US" altLang="zh-CN" sz="2400" spc="11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95" dirty="0">
                <a:solidFill>
                  <a:srgbClr val="000000"/>
                </a:solidFill>
                <a:latin typeface="Times New Roman"/>
                <a:ea typeface="Times New Roman"/>
              </a:rPr>
              <a:t>can</a:t>
            </a:r>
            <a:r>
              <a:rPr lang="en-US" altLang="zh-CN" sz="24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70" dirty="0">
                <a:solidFill>
                  <a:srgbClr val="000000"/>
                </a:solidFill>
                <a:latin typeface="Times New Roman"/>
                <a:ea typeface="Times New Roman"/>
              </a:rPr>
              <a:t>resolve</a:t>
            </a:r>
            <a:r>
              <a:rPr lang="en-US" altLang="zh-CN" sz="24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8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4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5" dirty="0">
                <a:solidFill>
                  <a:srgbClr val="000000"/>
                </a:solidFill>
                <a:latin typeface="Times New Roman"/>
                <a:ea typeface="Times New Roman"/>
              </a:rPr>
              <a:t>feature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70" dirty="0">
                <a:solidFill>
                  <a:srgbClr val="000000"/>
                </a:solidFill>
                <a:latin typeface="Times New Roman"/>
                <a:ea typeface="Times New Roman"/>
              </a:rPr>
              <a:t>distance</a:t>
            </a:r>
            <a:r>
              <a:rPr lang="en-US" altLang="zh-CN" sz="24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20" dirty="0">
                <a:solidFill>
                  <a:srgbClr val="000000"/>
                </a:solidFill>
                <a:latin typeface="Times New Roman"/>
                <a:ea typeface="Times New Roman"/>
              </a:rPr>
              <a:t>more</a:t>
            </a:r>
            <a:r>
              <a:rPr lang="en-US" altLang="zh-CN" sz="24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80" dirty="0">
                <a:solidFill>
                  <a:srgbClr val="000000"/>
                </a:solidFill>
                <a:latin typeface="Times New Roman"/>
                <a:ea typeface="Times New Roman"/>
              </a:rPr>
              <a:t>than</a:t>
            </a:r>
            <a:r>
              <a:rPr lang="en-US" altLang="zh-CN" sz="24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05" dirty="0">
                <a:solidFill>
                  <a:srgbClr val="000000"/>
                </a:solidFill>
                <a:latin typeface="Times New Roman"/>
                <a:ea typeface="Times New Roman"/>
              </a:rPr>
              <a:t>one</a:t>
            </a:r>
            <a:r>
              <a:rPr lang="en-US" altLang="zh-CN" sz="24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55" dirty="0">
                <a:solidFill>
                  <a:srgbClr val="000000"/>
                </a:solidFill>
                <a:latin typeface="Times New Roman"/>
                <a:ea typeface="Times New Roman"/>
              </a:rPr>
              <a:t>at</a:t>
            </a:r>
            <a:r>
              <a:rPr lang="en-US" altLang="zh-CN" sz="24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90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24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85" dirty="0">
                <a:solidFill>
                  <a:srgbClr val="000000"/>
                </a:solidFill>
                <a:latin typeface="Times New Roman"/>
                <a:ea typeface="Times New Roman"/>
              </a:rPr>
              <a:t>time</a:t>
            </a:r>
          </a:p>
        </p:txBody>
      </p:sp>
      <p:sp>
        <p:nvSpPr>
          <p:cNvPr id="438" name="TextBox 438"/>
          <p:cNvSpPr txBox="1"/>
          <p:nvPr/>
        </p:nvSpPr>
        <p:spPr>
          <a:xfrm>
            <a:off x="1897778" y="2651351"/>
            <a:ext cx="2035126" cy="3107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94166"/>
              </a:lnSpc>
              <a:tabLst>
                <a:tab pos="360241" algn="l"/>
                <a:tab pos="1346512" algn="l"/>
                <a:tab pos="1769389" algn="l"/>
              </a:tabLst>
            </a:pPr>
            <a:r>
              <a:rPr lang="en-US" altLang="zh-CN" sz="1050" dirty="0">
                <a:solidFill>
                  <a:srgbClr val="000000"/>
                </a:solidFill>
                <a:latin typeface="Times New Roman"/>
                <a:ea typeface="Times New Roman"/>
              </a:rPr>
              <a:t>011	</a:t>
            </a:r>
            <a:r>
              <a:rPr lang="en-US" altLang="zh-CN" sz="1050" spc="5" dirty="0">
                <a:solidFill>
                  <a:srgbClr val="000000"/>
                </a:solidFill>
                <a:latin typeface="Times New Roman"/>
                <a:ea typeface="Times New Roman"/>
              </a:rPr>
              <a:t>G</a:t>
            </a:r>
            <a:r>
              <a:rPr lang="en-US" altLang="zh-CN" sz="650" dirty="0">
                <a:solidFill>
                  <a:srgbClr val="000000"/>
                </a:solidFill>
                <a:latin typeface="Times New Roman"/>
                <a:ea typeface="Times New Roman"/>
              </a:rPr>
              <a:t>3	</a:t>
            </a:r>
            <a:r>
              <a:rPr lang="en-US" altLang="zh-CN" sz="1050" dirty="0">
                <a:solidFill>
                  <a:srgbClr val="000000"/>
                </a:solidFill>
                <a:latin typeface="Times New Roman"/>
                <a:ea typeface="Times New Roman"/>
              </a:rPr>
              <a:t>111	</a:t>
            </a:r>
            <a:r>
              <a:rPr lang="en-US" altLang="zh-CN" sz="1050" spc="-20" dirty="0">
                <a:solidFill>
                  <a:srgbClr val="000000"/>
                </a:solidFill>
                <a:latin typeface="Times New Roman"/>
                <a:ea typeface="Times New Roman"/>
              </a:rPr>
              <a:t>G</a:t>
            </a:r>
            <a:r>
              <a:rPr lang="en-US" altLang="zh-CN" sz="650" spc="-15" dirty="0">
                <a:solidFill>
                  <a:srgbClr val="000000"/>
                </a:solidFill>
                <a:latin typeface="Times New Roman"/>
                <a:ea typeface="Times New Roman"/>
              </a:rPr>
              <a:t>7</a:t>
            </a:r>
          </a:p>
        </p:txBody>
      </p:sp>
      <p:sp>
        <p:nvSpPr>
          <p:cNvPr id="439" name="TextBox 439"/>
          <p:cNvSpPr txBox="1"/>
          <p:nvPr/>
        </p:nvSpPr>
        <p:spPr>
          <a:xfrm>
            <a:off x="1616081" y="3433326"/>
            <a:ext cx="1674886" cy="1587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409148" algn="l"/>
              </a:tabLst>
            </a:pPr>
            <a:r>
              <a:rPr lang="en-US" altLang="zh-CN" sz="1050" spc="5" dirty="0">
                <a:solidFill>
                  <a:srgbClr val="000000"/>
                </a:solidFill>
                <a:latin typeface="Times New Roman"/>
                <a:ea typeface="Times New Roman"/>
              </a:rPr>
              <a:t>G</a:t>
            </a:r>
            <a:r>
              <a:rPr lang="en-US" altLang="zh-CN" sz="650" dirty="0">
                <a:solidFill>
                  <a:srgbClr val="000000"/>
                </a:solidFill>
                <a:latin typeface="Times New Roman"/>
                <a:ea typeface="Times New Roman"/>
              </a:rPr>
              <a:t>2	</a:t>
            </a:r>
            <a:r>
              <a:rPr lang="en-US" altLang="zh-CN" sz="1050" spc="-20" dirty="0">
                <a:solidFill>
                  <a:srgbClr val="000000"/>
                </a:solidFill>
                <a:latin typeface="Times New Roman"/>
                <a:ea typeface="Times New Roman"/>
              </a:rPr>
              <a:t>G</a:t>
            </a:r>
            <a:r>
              <a:rPr lang="en-US" altLang="zh-CN" sz="650" spc="-15" dirty="0">
                <a:solidFill>
                  <a:srgbClr val="000000"/>
                </a:solidFill>
                <a:latin typeface="Times New Roman"/>
                <a:ea typeface="Times New Roman"/>
              </a:rPr>
              <a:t>6</a:t>
            </a:r>
          </a:p>
        </p:txBody>
      </p:sp>
      <p:sp>
        <p:nvSpPr>
          <p:cNvPr id="440" name="TextBox 440"/>
          <p:cNvSpPr txBox="1"/>
          <p:nvPr/>
        </p:nvSpPr>
        <p:spPr>
          <a:xfrm>
            <a:off x="1271527" y="3597499"/>
            <a:ext cx="2291277" cy="160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962711" algn="l"/>
              </a:tabLst>
            </a:pPr>
            <a:r>
              <a:rPr lang="en-US" altLang="zh-CN" sz="1050" dirty="0">
                <a:solidFill>
                  <a:srgbClr val="000000"/>
                </a:solidFill>
                <a:latin typeface="Times New Roman"/>
                <a:ea typeface="Times New Roman"/>
              </a:rPr>
              <a:t>010	</a:t>
            </a:r>
            <a:r>
              <a:rPr lang="en-US" altLang="zh-CN" sz="1050" spc="-10" dirty="0">
                <a:solidFill>
                  <a:srgbClr val="000000"/>
                </a:solidFill>
                <a:latin typeface="Times New Roman"/>
                <a:ea typeface="Times New Roman"/>
              </a:rPr>
              <a:t>110</a:t>
            </a:r>
          </a:p>
        </p:txBody>
      </p:sp>
      <p:sp>
        <p:nvSpPr>
          <p:cNvPr id="441" name="TextBox 441"/>
          <p:cNvSpPr txBox="1"/>
          <p:nvPr/>
        </p:nvSpPr>
        <p:spPr>
          <a:xfrm>
            <a:off x="2258020" y="4058840"/>
            <a:ext cx="1674885" cy="158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409148" algn="l"/>
              </a:tabLst>
            </a:pPr>
            <a:r>
              <a:rPr lang="en-US" altLang="zh-CN" sz="1050" spc="5" dirty="0">
                <a:solidFill>
                  <a:srgbClr val="000000"/>
                </a:solidFill>
                <a:latin typeface="Times New Roman"/>
                <a:ea typeface="Times New Roman"/>
              </a:rPr>
              <a:t>G</a:t>
            </a:r>
            <a:r>
              <a:rPr lang="en-US" altLang="zh-CN" sz="650" dirty="0">
                <a:solidFill>
                  <a:srgbClr val="000000"/>
                </a:solidFill>
                <a:latin typeface="Times New Roman"/>
                <a:ea typeface="Times New Roman"/>
              </a:rPr>
              <a:t>1	</a:t>
            </a:r>
            <a:r>
              <a:rPr lang="en-US" altLang="zh-CN" sz="1050" spc="-20" dirty="0">
                <a:solidFill>
                  <a:srgbClr val="000000"/>
                </a:solidFill>
                <a:latin typeface="Times New Roman"/>
                <a:ea typeface="Times New Roman"/>
              </a:rPr>
              <a:t>G</a:t>
            </a:r>
            <a:r>
              <a:rPr lang="en-US" altLang="zh-CN" sz="650" spc="-15" dirty="0">
                <a:solidFill>
                  <a:srgbClr val="000000"/>
                </a:solidFill>
                <a:latin typeface="Times New Roman"/>
                <a:ea typeface="Times New Roman"/>
              </a:rPr>
              <a:t>5</a:t>
            </a:r>
          </a:p>
        </p:txBody>
      </p:sp>
      <p:sp>
        <p:nvSpPr>
          <p:cNvPr id="442" name="TextBox 442"/>
          <p:cNvSpPr txBox="1"/>
          <p:nvPr/>
        </p:nvSpPr>
        <p:spPr>
          <a:xfrm>
            <a:off x="2273596" y="4330937"/>
            <a:ext cx="1737714" cy="1946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1666"/>
              </a:lnSpc>
              <a:tabLst>
                <a:tab pos="1409148" algn="l"/>
              </a:tabLst>
            </a:pPr>
            <a:r>
              <a:rPr lang="en-US" altLang="zh-CN" sz="1050" dirty="0">
                <a:solidFill>
                  <a:srgbClr val="000000"/>
                </a:solidFill>
                <a:latin typeface="Times New Roman"/>
                <a:ea typeface="Times New Roman"/>
              </a:rPr>
              <a:t>001	</a:t>
            </a:r>
            <a:r>
              <a:rPr lang="en-US" altLang="zh-CN" sz="1050" spc="-10" dirty="0">
                <a:solidFill>
                  <a:srgbClr val="000000"/>
                </a:solidFill>
                <a:latin typeface="Times New Roman"/>
                <a:ea typeface="Times New Roman"/>
              </a:rPr>
              <a:t>101</a:t>
            </a:r>
          </a:p>
        </p:txBody>
      </p:sp>
      <p:sp>
        <p:nvSpPr>
          <p:cNvPr id="443" name="TextBox 443"/>
          <p:cNvSpPr txBox="1"/>
          <p:nvPr/>
        </p:nvSpPr>
        <p:spPr>
          <a:xfrm>
            <a:off x="1616081" y="4840782"/>
            <a:ext cx="1674886" cy="1588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409148" algn="l"/>
              </a:tabLst>
            </a:pPr>
            <a:r>
              <a:rPr lang="en-US" altLang="zh-CN" sz="1050" spc="5" dirty="0">
                <a:solidFill>
                  <a:srgbClr val="000000"/>
                </a:solidFill>
                <a:latin typeface="Times New Roman"/>
                <a:ea typeface="Times New Roman"/>
              </a:rPr>
              <a:t>G</a:t>
            </a:r>
            <a:r>
              <a:rPr lang="en-US" altLang="zh-CN" sz="650" dirty="0">
                <a:solidFill>
                  <a:srgbClr val="000000"/>
                </a:solidFill>
                <a:latin typeface="Times New Roman"/>
                <a:ea typeface="Times New Roman"/>
              </a:rPr>
              <a:t>0	</a:t>
            </a:r>
            <a:r>
              <a:rPr lang="en-US" altLang="zh-CN" sz="1050" spc="-20" dirty="0">
                <a:solidFill>
                  <a:srgbClr val="000000"/>
                </a:solidFill>
                <a:latin typeface="Times New Roman"/>
                <a:ea typeface="Times New Roman"/>
              </a:rPr>
              <a:t>G</a:t>
            </a:r>
            <a:r>
              <a:rPr lang="en-US" altLang="zh-CN" sz="650" spc="-15" dirty="0">
                <a:solidFill>
                  <a:srgbClr val="000000"/>
                </a:solidFill>
                <a:latin typeface="Times New Roman"/>
                <a:ea typeface="Times New Roman"/>
              </a:rPr>
              <a:t>4</a:t>
            </a:r>
          </a:p>
        </p:txBody>
      </p:sp>
      <p:sp>
        <p:nvSpPr>
          <p:cNvPr id="444" name="TextBox 444"/>
          <p:cNvSpPr txBox="1"/>
          <p:nvPr/>
        </p:nvSpPr>
        <p:spPr>
          <a:xfrm>
            <a:off x="1584708" y="5161604"/>
            <a:ext cx="1737714" cy="160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409148" algn="l"/>
              </a:tabLst>
            </a:pPr>
            <a:r>
              <a:rPr lang="en-US" altLang="zh-CN" sz="1050" dirty="0">
                <a:solidFill>
                  <a:srgbClr val="000000"/>
                </a:solidFill>
                <a:latin typeface="Times New Roman"/>
                <a:ea typeface="Times New Roman"/>
              </a:rPr>
              <a:t>000	</a:t>
            </a:r>
            <a:r>
              <a:rPr lang="en-US" altLang="zh-CN" sz="1050" spc="-10" dirty="0">
                <a:solidFill>
                  <a:srgbClr val="000000"/>
                </a:solidFill>
                <a:latin typeface="Times New Roman"/>
                <a:ea typeface="Times New Roman"/>
              </a:rPr>
              <a:t>100</a:t>
            </a:r>
          </a:p>
        </p:txBody>
      </p:sp>
      <p:sp>
        <p:nvSpPr>
          <p:cNvPr id="445" name="TextBox 445"/>
          <p:cNvSpPr txBox="1"/>
          <p:nvPr/>
        </p:nvSpPr>
        <p:spPr>
          <a:xfrm>
            <a:off x="700405" y="5431530"/>
            <a:ext cx="7663613" cy="10538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343217" indent="-343217">
              <a:lnSpc>
                <a:spcPct val="104999"/>
              </a:lnSpc>
            </a:pPr>
            <a:r>
              <a:rPr lang="en-US" altLang="zh-CN" sz="1950" spc="220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950" spc="30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155" dirty="0">
                <a:solidFill>
                  <a:srgbClr val="000000"/>
                </a:solidFill>
                <a:latin typeface="Times New Roman"/>
                <a:ea typeface="Times New Roman"/>
              </a:rPr>
              <a:t>Shortcut</a:t>
            </a:r>
            <a:r>
              <a:rPr lang="en-US" altLang="zh-CN" sz="24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0" dirty="0">
                <a:solidFill>
                  <a:srgbClr val="000000"/>
                </a:solidFill>
                <a:latin typeface="Times New Roman"/>
                <a:ea typeface="Times New Roman"/>
              </a:rPr>
              <a:t>reduces</a:t>
            </a:r>
            <a:r>
              <a:rPr lang="en-US" altLang="zh-CN" sz="24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5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4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85" dirty="0">
                <a:solidFill>
                  <a:srgbClr val="000000"/>
                </a:solidFill>
                <a:latin typeface="Times New Roman"/>
                <a:ea typeface="Times New Roman"/>
              </a:rPr>
              <a:t>number</a:t>
            </a:r>
            <a:r>
              <a:rPr lang="en-US" altLang="zh-CN" sz="24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0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24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0" dirty="0">
                <a:solidFill>
                  <a:srgbClr val="000000"/>
                </a:solidFill>
                <a:latin typeface="Times New Roman"/>
                <a:ea typeface="Times New Roman"/>
              </a:rPr>
              <a:t>forwardings</a:t>
            </a:r>
            <a:r>
              <a:rPr lang="en-US" altLang="zh-CN" sz="24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5" dirty="0">
                <a:solidFill>
                  <a:srgbClr val="000000"/>
                </a:solidFill>
                <a:latin typeface="Times New Roman"/>
                <a:ea typeface="Times New Roman"/>
              </a:rPr>
              <a:t>while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95" dirty="0">
                <a:solidFill>
                  <a:srgbClr val="000000"/>
                </a:solidFill>
                <a:latin typeface="Times New Roman"/>
                <a:ea typeface="Times New Roman"/>
              </a:rPr>
              <a:t>ensuring</a:t>
            </a:r>
            <a:r>
              <a:rPr lang="en-US" altLang="zh-CN" sz="24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8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4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95" dirty="0">
                <a:solidFill>
                  <a:srgbClr val="000000"/>
                </a:solidFill>
                <a:latin typeface="Times New Roman"/>
                <a:ea typeface="Times New Roman"/>
              </a:rPr>
              <a:t>path</a:t>
            </a:r>
            <a:r>
              <a:rPr lang="en-US" altLang="zh-CN" sz="24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80" dirty="0">
                <a:solidFill>
                  <a:srgbClr val="000000"/>
                </a:solidFill>
                <a:latin typeface="Times New Roman"/>
                <a:ea typeface="Times New Roman"/>
              </a:rPr>
              <a:t>disjointness</a:t>
            </a:r>
            <a:r>
              <a:rPr lang="en-US" altLang="zh-CN" sz="24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90" dirty="0">
                <a:solidFill>
                  <a:srgbClr val="000000"/>
                </a:solidFill>
                <a:latin typeface="Times New Roman"/>
                <a:ea typeface="Times New Roman"/>
              </a:rPr>
              <a:t>property</a:t>
            </a:r>
          </a:p>
          <a:p>
            <a:pPr>
              <a:lnSpc>
                <a:spcPts val="805"/>
              </a:lnSpc>
            </a:pPr>
            <a:endParaRPr lang="en-US" dirty="0" smtClean="0"/>
          </a:p>
          <a:p>
            <a:pPr marL="0" indent="3528060">
              <a:lnSpc>
                <a:spcPct val="100000"/>
              </a:lnSpc>
            </a:pPr>
            <a:r>
              <a:rPr lang="en-US" altLang="zh-CN" sz="1200" spc="15" dirty="0">
                <a:solidFill>
                  <a:srgbClr val="000000"/>
                </a:solidFill>
                <a:latin typeface="Times New Roman"/>
                <a:ea typeface="Times New Roman"/>
              </a:rPr>
              <a:t>DySON</a:t>
            </a:r>
            <a:r>
              <a:rPr lang="en-US" altLang="zh-CN" sz="1200" spc="10" dirty="0">
                <a:solidFill>
                  <a:srgbClr val="000000"/>
                </a:solidFill>
                <a:latin typeface="Times New Roman"/>
                <a:ea typeface="Times New Roman"/>
              </a:rPr>
              <a:t>'14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Freeform 446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Freeform 447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Freeform 448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Freeform 449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Freeform 450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TextBox 451"/>
          <p:cNvSpPr txBox="1"/>
          <p:nvPr/>
        </p:nvSpPr>
        <p:spPr>
          <a:xfrm>
            <a:off x="547687" y="506108"/>
            <a:ext cx="7805023" cy="51806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250"/>
              </a:lnSpc>
            </a:pPr>
            <a:r>
              <a:rPr lang="en-US" altLang="zh-CN" sz="3600" spc="165" dirty="0">
                <a:solidFill>
                  <a:srgbClr val="000000"/>
                </a:solidFill>
                <a:latin typeface="Times New Roman"/>
                <a:ea typeface="Times New Roman"/>
              </a:rPr>
              <a:t>Sim</a:t>
            </a:r>
            <a:r>
              <a:rPr lang="en-US" altLang="zh-CN" sz="3600" spc="160" dirty="0">
                <a:solidFill>
                  <a:srgbClr val="000000"/>
                </a:solidFill>
                <a:latin typeface="Times New Roman"/>
                <a:ea typeface="Times New Roman"/>
              </a:rPr>
              <a:t>ulation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45"/>
              </a:lnSpc>
            </a:pPr>
            <a:endParaRPr lang="en-US" dirty="0" smtClean="0"/>
          </a:p>
          <a:p>
            <a:pPr marL="0">
              <a:lnSpc>
                <a:spcPct val="117083"/>
              </a:lnSpc>
            </a:pPr>
            <a:r>
              <a:rPr lang="en-US" altLang="zh-CN" sz="2250" spc="240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2250" spc="33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750" spc="165" dirty="0">
                <a:solidFill>
                  <a:srgbClr val="000000"/>
                </a:solidFill>
                <a:latin typeface="Times New Roman"/>
                <a:ea typeface="Times New Roman"/>
              </a:rPr>
              <a:t>Synthetic</a:t>
            </a:r>
            <a:r>
              <a:rPr lang="en-US" altLang="zh-CN" sz="275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155" dirty="0">
                <a:solidFill>
                  <a:srgbClr val="000000"/>
                </a:solidFill>
                <a:latin typeface="Times New Roman"/>
                <a:ea typeface="Times New Roman"/>
              </a:rPr>
              <a:t>trace</a:t>
            </a:r>
          </a:p>
          <a:p>
            <a:pPr>
              <a:lnSpc>
                <a:spcPts val="755"/>
              </a:lnSpc>
            </a:pPr>
            <a:endParaRPr lang="en-US" dirty="0" smtClean="0"/>
          </a:p>
          <a:p>
            <a:pPr hangingPunct="0" marL="743902" indent="-286067">
              <a:lnSpc>
                <a:spcPct val="99583"/>
              </a:lnSpc>
            </a:pPr>
            <a:r>
              <a:rPr lang="en-US" altLang="zh-CN" sz="1550" spc="31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550" spc="35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300" spc="385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2300" spc="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spc="255" dirty="0">
                <a:solidFill>
                  <a:srgbClr val="000000"/>
                </a:solidFill>
                <a:latin typeface="Times New Roman"/>
                <a:ea typeface="Times New Roman"/>
              </a:rPr>
              <a:t>node</a:t>
            </a:r>
            <a:r>
              <a:rPr lang="en-US" altLang="zh-CN" sz="2300" spc="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spc="395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2300" spc="234" dirty="0">
                <a:solidFill>
                  <a:srgbClr val="000000"/>
                </a:solidFill>
                <a:latin typeface="Times New Roman"/>
                <a:ea typeface="Times New Roman"/>
              </a:rPr>
              <a:t>has</a:t>
            </a:r>
            <a:r>
              <a:rPr lang="en-US" altLang="zh-CN" sz="2300"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spc="415" dirty="0">
                <a:solidFill>
                  <a:srgbClr val="000000"/>
                </a:solidFill>
                <a:latin typeface="Times New Roman"/>
                <a:ea typeface="Times New Roman"/>
              </a:rPr>
              <a:t>m</a:t>
            </a:r>
            <a:r>
              <a:rPr lang="en-US" altLang="zh-CN" sz="2300" spc="215" dirty="0">
                <a:solidFill>
                  <a:srgbClr val="000000"/>
                </a:solidFill>
                <a:latin typeface="Times New Roman"/>
                <a:ea typeface="Times New Roman"/>
              </a:rPr>
              <a:t>contact</a:t>
            </a:r>
            <a:r>
              <a:rPr lang="en-US" altLang="zh-CN" sz="2300" spc="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spc="215" dirty="0">
                <a:solidFill>
                  <a:srgbClr val="000000"/>
                </a:solidFill>
                <a:latin typeface="Times New Roman"/>
                <a:ea typeface="Times New Roman"/>
              </a:rPr>
              <a:t>frequencies,</a:t>
            </a:r>
            <a:r>
              <a:rPr lang="en-US" altLang="zh-CN" sz="2300" spc="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spc="295" dirty="0">
                <a:solidFill>
                  <a:srgbClr val="006ebf"/>
                </a:solidFill>
                <a:latin typeface="Times New Roman"/>
                <a:ea typeface="Times New Roman"/>
              </a:rPr>
              <a:t>p</a:t>
            </a:r>
            <a:r>
              <a:rPr lang="en-US" altLang="zh-CN" sz="1500" spc="175" dirty="0">
                <a:solidFill>
                  <a:srgbClr val="006ebf"/>
                </a:solidFill>
                <a:latin typeface="Times New Roman"/>
                <a:ea typeface="Times New Roman"/>
              </a:rPr>
              <a:t>1</a:t>
            </a:r>
            <a:r>
              <a:rPr lang="en-US" altLang="zh-CN" sz="2300" spc="130" dirty="0">
                <a:solidFill>
                  <a:srgbClr val="006ebf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2300" spc="265" dirty="0">
                <a:solidFill>
                  <a:srgbClr val="006ebf"/>
                </a:solidFill>
                <a:latin typeface="Times New Roman"/>
                <a:ea typeface="Times New Roman"/>
              </a:rPr>
              <a:t>p</a:t>
            </a:r>
            <a:r>
              <a:rPr lang="en-US" altLang="zh-CN" sz="1500" spc="175" dirty="0">
                <a:solidFill>
                  <a:srgbClr val="006ebf"/>
                </a:solidFill>
                <a:latin typeface="Times New Roman"/>
                <a:ea typeface="Times New Roman"/>
              </a:rPr>
              <a:t>2</a:t>
            </a:r>
            <a:r>
              <a:rPr lang="en-US" altLang="zh-CN" sz="2300" spc="135" dirty="0">
                <a:solidFill>
                  <a:srgbClr val="006ebf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2300" spc="130" dirty="0">
                <a:solidFill>
                  <a:srgbClr val="006ebf"/>
                </a:solidFill>
                <a:latin typeface="Times New Roman"/>
                <a:ea typeface="Times New Roman"/>
              </a:rPr>
              <a:t>.</a:t>
            </a:r>
            <a:r>
              <a:rPr lang="en-US" altLang="zh-CN" sz="2300" spc="135" dirty="0">
                <a:solidFill>
                  <a:srgbClr val="006ebf"/>
                </a:solidFill>
                <a:latin typeface="Times New Roman"/>
                <a:ea typeface="Times New Roman"/>
              </a:rPr>
              <a:t>.</a:t>
            </a:r>
            <a:r>
              <a:rPr lang="en-US" altLang="zh-CN" sz="2300" spc="130" dirty="0">
                <a:solidFill>
                  <a:srgbClr val="006ebf"/>
                </a:solidFill>
                <a:latin typeface="Times New Roman"/>
                <a:ea typeface="Times New Roman"/>
              </a:rPr>
              <a:t>.</a:t>
            </a:r>
            <a:r>
              <a:rPr lang="en-US" altLang="zh-CN" sz="2300" spc="135" dirty="0">
                <a:solidFill>
                  <a:srgbClr val="006ebf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2300" spc="265" dirty="0">
                <a:solidFill>
                  <a:srgbClr val="006ebf"/>
                </a:solidFill>
                <a:latin typeface="Times New Roman"/>
                <a:ea typeface="Times New Roman"/>
              </a:rPr>
              <a:t>p</a:t>
            </a:r>
            <a:r>
              <a:rPr lang="en-US" altLang="zh-CN" sz="1500" spc="270" dirty="0">
                <a:solidFill>
                  <a:srgbClr val="006ebf"/>
                </a:solidFill>
                <a:latin typeface="Times New Roman"/>
                <a:ea typeface="Times New Roman"/>
              </a:rPr>
              <a:t>m</a:t>
            </a:r>
            <a:r>
              <a:rPr lang="en-US" altLang="zh-CN" sz="2300" spc="13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2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spc="170" dirty="0">
                <a:solidFill>
                  <a:srgbClr val="000000"/>
                </a:solidFill>
                <a:latin typeface="Times New Roman"/>
                <a:ea typeface="Times New Roman"/>
              </a:rPr>
              <a:t>with</a:t>
            </a:r>
            <a:r>
              <a:rPr lang="en-US" altLang="zh-CN" sz="23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spc="125" dirty="0">
                <a:solidFill>
                  <a:srgbClr val="000000"/>
                </a:solidFill>
                <a:latin typeface="Times New Roman"/>
                <a:ea typeface="Times New Roman"/>
              </a:rPr>
              <a:t>its</a:t>
            </a:r>
            <a:r>
              <a:rPr lang="en-US" altLang="zh-CN" sz="23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spc="315" dirty="0">
                <a:solidFill>
                  <a:srgbClr val="000000"/>
                </a:solidFill>
                <a:latin typeface="Times New Roman"/>
                <a:ea typeface="Times New Roman"/>
              </a:rPr>
              <a:t>m</a:t>
            </a:r>
            <a:r>
              <a:rPr lang="en-US" altLang="zh-CN" sz="2300" spc="170" dirty="0">
                <a:solidFill>
                  <a:srgbClr val="000000"/>
                </a:solidFill>
                <a:latin typeface="Times New Roman"/>
                <a:ea typeface="Times New Roman"/>
              </a:rPr>
              <a:t>neighbors</a:t>
            </a:r>
            <a:r>
              <a:rPr lang="en-US" altLang="zh-CN" sz="23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spc="160" dirty="0">
                <a:solidFill>
                  <a:srgbClr val="000000"/>
                </a:solidFill>
                <a:latin typeface="Times New Roman"/>
                <a:ea typeface="Times New Roman"/>
              </a:rPr>
              <a:t>in</a:t>
            </a:r>
            <a:r>
              <a:rPr lang="en-US" altLang="zh-CN" sz="23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spc="16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3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spc="305" dirty="0">
                <a:solidFill>
                  <a:srgbClr val="000000"/>
                </a:solidFill>
                <a:latin typeface="Times New Roman"/>
                <a:ea typeface="Times New Roman"/>
              </a:rPr>
              <a:t>m</a:t>
            </a:r>
            <a:r>
              <a:rPr lang="en-US" altLang="zh-CN" sz="2300" spc="13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300" spc="285" dirty="0">
                <a:solidFill>
                  <a:srgbClr val="000000"/>
                </a:solidFill>
                <a:latin typeface="Times New Roman"/>
                <a:ea typeface="Times New Roman"/>
              </a:rPr>
              <a:t>D</a:t>
            </a:r>
            <a:r>
              <a:rPr lang="en-US" altLang="zh-CN" sz="23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spc="215" dirty="0">
                <a:solidFill>
                  <a:srgbClr val="000000"/>
                </a:solidFill>
                <a:latin typeface="Times New Roman"/>
                <a:ea typeface="Times New Roman"/>
              </a:rPr>
              <a:t>F</a:t>
            </a:r>
            <a:r>
              <a:rPr lang="en-US" altLang="zh-CN" sz="2300" spc="13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300" spc="160" dirty="0">
                <a:solidFill>
                  <a:srgbClr val="000000"/>
                </a:solidFill>
                <a:latin typeface="Times New Roman"/>
                <a:ea typeface="Times New Roman"/>
              </a:rPr>
              <a:t>space.</a:t>
            </a:r>
          </a:p>
          <a:p>
            <a:pPr marL="0" indent="457835">
              <a:lnSpc>
                <a:spcPct val="117499"/>
              </a:lnSpc>
              <a:spcBef>
                <a:spcPts val="215"/>
              </a:spcBef>
            </a:pPr>
            <a:r>
              <a:rPr lang="en-US" altLang="zh-CN" sz="155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550" spc="39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Times New Roman"/>
                <a:ea typeface="Times New Roman"/>
              </a:rPr>
              <a:t>128</a:t>
            </a:r>
            <a:r>
              <a:rPr lang="en-US" altLang="zh-CN" sz="2300" spc="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latin typeface="Times New Roman"/>
                <a:ea typeface="Times New Roman"/>
              </a:rPr>
              <a:t>individuals</a:t>
            </a:r>
          </a:p>
          <a:p>
            <a:pPr marL="0" indent="457835">
              <a:lnSpc>
                <a:spcPct val="117499"/>
              </a:lnSpc>
              <a:spcBef>
                <a:spcPts val="320"/>
              </a:spcBef>
            </a:pPr>
            <a:r>
              <a:rPr lang="en-US" altLang="zh-CN" sz="1400" spc="13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400" spc="15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170" dirty="0">
                <a:solidFill>
                  <a:srgbClr val="00aeee"/>
                </a:solidFill>
                <a:latin typeface="Times New Roman"/>
                <a:ea typeface="Times New Roman"/>
              </a:rPr>
              <a:t>m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ea typeface="Times New Roman"/>
              </a:rPr>
              <a:t>is</a:t>
            </a:r>
            <a:r>
              <a:rPr lang="en-US" altLang="zh-CN" sz="20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85" dirty="0">
                <a:solidFill>
                  <a:srgbClr val="000000"/>
                </a:solidFill>
                <a:latin typeface="Times New Roman"/>
                <a:ea typeface="Times New Roman"/>
              </a:rPr>
              <a:t>4,</a:t>
            </a:r>
            <a:r>
              <a:rPr lang="en-US" altLang="zh-CN" sz="20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ea typeface="Times New Roman"/>
              </a:rPr>
              <a:t>5,</a:t>
            </a:r>
            <a:r>
              <a:rPr lang="en-US" altLang="zh-CN" sz="20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ea typeface="Times New Roman"/>
              </a:rPr>
              <a:t>7,</a:t>
            </a:r>
            <a:r>
              <a:rPr lang="en-US" altLang="zh-CN" sz="20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85" dirty="0">
                <a:solidFill>
                  <a:srgbClr val="000000"/>
                </a:solidFill>
                <a:latin typeface="Times New Roman"/>
                <a:ea typeface="Times New Roman"/>
              </a:rPr>
              <a:t>8,</a:t>
            </a:r>
            <a:r>
              <a:rPr lang="en-US" altLang="zh-CN" sz="20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4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20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ea typeface="Times New Roman"/>
              </a:rPr>
              <a:t>11.</a:t>
            </a:r>
          </a:p>
          <a:p>
            <a:pPr marL="0">
              <a:lnSpc>
                <a:spcPct val="117083"/>
              </a:lnSpc>
              <a:spcBef>
                <a:spcPts val="255"/>
              </a:spcBef>
            </a:pPr>
            <a:r>
              <a:rPr lang="en-US" altLang="zh-CN" sz="2250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2250" spc="65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750" dirty="0">
                <a:solidFill>
                  <a:srgbClr val="000000"/>
                </a:solidFill>
                <a:latin typeface="Times New Roman"/>
                <a:ea typeface="Times New Roman"/>
              </a:rPr>
              <a:t>Real</a:t>
            </a:r>
            <a:r>
              <a:rPr lang="en-US" altLang="zh-CN" sz="2750" spc="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dirty="0">
                <a:solidFill>
                  <a:srgbClr val="000000"/>
                </a:solidFill>
                <a:latin typeface="Times New Roman"/>
                <a:ea typeface="Times New Roman"/>
              </a:rPr>
              <a:t>trace</a:t>
            </a:r>
          </a:p>
          <a:p>
            <a:pPr marL="0" indent="457835">
              <a:lnSpc>
                <a:spcPct val="116250"/>
              </a:lnSpc>
              <a:spcBef>
                <a:spcPts val="225"/>
              </a:spcBef>
            </a:pPr>
            <a:r>
              <a:rPr lang="en-US" altLang="zh-CN" sz="1650" spc="19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650" spc="22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150" dirty="0">
                <a:solidFill>
                  <a:srgbClr val="000000"/>
                </a:solidFill>
                <a:latin typeface="Times New Roman"/>
                <a:ea typeface="Times New Roman"/>
              </a:rPr>
              <a:t>Infocom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5" dirty="0">
                <a:solidFill>
                  <a:srgbClr val="000000"/>
                </a:solidFill>
                <a:latin typeface="Times New Roman"/>
                <a:ea typeface="Times New Roman"/>
              </a:rPr>
              <a:t>2006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15" dirty="0">
                <a:solidFill>
                  <a:srgbClr val="000000"/>
                </a:solidFill>
                <a:latin typeface="Times New Roman"/>
                <a:ea typeface="Times New Roman"/>
              </a:rPr>
              <a:t>trace.</a:t>
            </a:r>
          </a:p>
          <a:p>
            <a:pPr marL="0" indent="457835">
              <a:lnSpc>
                <a:spcPct val="116250"/>
              </a:lnSpc>
              <a:spcBef>
                <a:spcPts val="255"/>
              </a:spcBef>
            </a:pPr>
            <a:r>
              <a:rPr lang="en-US" altLang="zh-CN" sz="1650" spc="12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650" spc="15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95" dirty="0">
                <a:solidFill>
                  <a:srgbClr val="000000"/>
                </a:solidFill>
                <a:latin typeface="Times New Roman"/>
                <a:ea typeface="Times New Roman"/>
              </a:rPr>
              <a:t>61</a:t>
            </a:r>
            <a:r>
              <a:rPr lang="en-US" altLang="zh-CN" sz="24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75" dirty="0">
                <a:solidFill>
                  <a:srgbClr val="000000"/>
                </a:solidFill>
                <a:latin typeface="Times New Roman"/>
                <a:ea typeface="Times New Roman"/>
              </a:rPr>
              <a:t>participants</a:t>
            </a:r>
          </a:p>
          <a:p>
            <a:pPr marL="0" indent="457835">
              <a:lnSpc>
                <a:spcPct val="116250"/>
              </a:lnSpc>
              <a:spcBef>
                <a:spcPts val="255"/>
              </a:spcBef>
            </a:pPr>
            <a:r>
              <a:rPr lang="en-US" altLang="zh-CN" sz="1650" spc="22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650" spc="25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185" dirty="0">
                <a:solidFill>
                  <a:srgbClr val="000000"/>
                </a:solidFill>
                <a:latin typeface="Times New Roman"/>
                <a:ea typeface="Times New Roman"/>
              </a:rPr>
              <a:t>6</a:t>
            </a:r>
            <a:r>
              <a:rPr lang="en-US" altLang="zh-CN" sz="24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45" dirty="0">
                <a:solidFill>
                  <a:srgbClr val="000000"/>
                </a:solidFill>
                <a:latin typeface="Times New Roman"/>
                <a:ea typeface="Times New Roman"/>
              </a:rPr>
              <a:t>social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40" dirty="0">
                <a:solidFill>
                  <a:srgbClr val="000000"/>
                </a:solidFill>
                <a:latin typeface="Times New Roman"/>
                <a:ea typeface="Times New Roman"/>
              </a:rPr>
              <a:t>features,</a:t>
            </a:r>
            <a:r>
              <a:rPr lang="en-US" altLang="zh-CN" sz="24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300" dirty="0">
                <a:solidFill>
                  <a:srgbClr val="006ebf"/>
                </a:solidFill>
                <a:latin typeface="Times New Roman"/>
                <a:ea typeface="Times New Roman"/>
              </a:rPr>
              <a:t>m</a:t>
            </a:r>
            <a:r>
              <a:rPr lang="en-US" altLang="zh-CN" sz="2400" spc="125" dirty="0">
                <a:solidFill>
                  <a:srgbClr val="000000"/>
                </a:solidFill>
                <a:latin typeface="Times New Roman"/>
                <a:ea typeface="Times New Roman"/>
              </a:rPr>
              <a:t>is</a:t>
            </a:r>
            <a:r>
              <a:rPr lang="en-US" altLang="zh-CN" sz="24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40" dirty="0">
                <a:solidFill>
                  <a:srgbClr val="000000"/>
                </a:solidFill>
                <a:latin typeface="Times New Roman"/>
                <a:ea typeface="Times New Roman"/>
              </a:rPr>
              <a:t>3,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35" dirty="0">
                <a:solidFill>
                  <a:srgbClr val="000000"/>
                </a:solidFill>
                <a:latin typeface="Times New Roman"/>
                <a:ea typeface="Times New Roman"/>
              </a:rPr>
              <a:t>4,</a:t>
            </a:r>
            <a:r>
              <a:rPr lang="en-US" altLang="zh-CN" sz="24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40" dirty="0">
                <a:solidFill>
                  <a:srgbClr val="000000"/>
                </a:solidFill>
                <a:latin typeface="Times New Roman"/>
                <a:ea typeface="Times New Roman"/>
              </a:rPr>
              <a:t>5,</a:t>
            </a:r>
            <a:r>
              <a:rPr lang="en-US" altLang="zh-CN" sz="24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80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24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40" dirty="0">
                <a:solidFill>
                  <a:srgbClr val="000000"/>
                </a:solidFill>
                <a:latin typeface="Times New Roman"/>
                <a:ea typeface="Times New Roman"/>
              </a:rPr>
              <a:t>6.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Freeform 452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Freeform 453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Freeform 454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Freeform 455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Freeform 456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TextBox 457"/>
          <p:cNvSpPr txBox="1"/>
          <p:nvPr/>
        </p:nvSpPr>
        <p:spPr>
          <a:xfrm>
            <a:off x="528637" y="506108"/>
            <a:ext cx="8019392" cy="5680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9050">
              <a:lnSpc>
                <a:spcPct val="116250"/>
              </a:lnSpc>
            </a:pPr>
            <a:r>
              <a:rPr lang="en-US" altLang="zh-CN" sz="3600" spc="250" dirty="0">
                <a:solidFill>
                  <a:srgbClr val="000000"/>
                </a:solidFill>
                <a:latin typeface="Times New Roman"/>
                <a:ea typeface="Times New Roman"/>
              </a:rPr>
              <a:t>7</a:t>
            </a:r>
            <a:r>
              <a:rPr lang="en-US" altLang="zh-CN" sz="3600" spc="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205" dirty="0">
                <a:solidFill>
                  <a:srgbClr val="000000"/>
                </a:solidFill>
                <a:latin typeface="Times New Roman"/>
                <a:ea typeface="Times New Roman"/>
              </a:rPr>
              <a:t>routing</a:t>
            </a:r>
            <a:r>
              <a:rPr lang="en-US" altLang="zh-CN" sz="3600" spc="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245" dirty="0">
                <a:solidFill>
                  <a:srgbClr val="000000"/>
                </a:solidFill>
                <a:latin typeface="Times New Roman"/>
                <a:ea typeface="Times New Roman"/>
              </a:rPr>
              <a:t>schemes</a:t>
            </a:r>
            <a:r>
              <a:rPr lang="en-US" altLang="zh-CN" sz="3600" spc="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234" dirty="0">
                <a:solidFill>
                  <a:srgbClr val="000000"/>
                </a:solidFill>
                <a:latin typeface="Times New Roman"/>
                <a:ea typeface="Times New Roman"/>
              </a:rPr>
              <a:t>comparison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95"/>
              </a:lnSpc>
            </a:pPr>
            <a:endParaRPr lang="en-US" dirty="0" smtClean="0"/>
          </a:p>
          <a:p>
            <a:pPr marL="0">
              <a:lnSpc>
                <a:spcPct val="116250"/>
              </a:lnSpc>
            </a:pPr>
            <a:r>
              <a:rPr lang="en-US" altLang="zh-CN" sz="1950" spc="209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950" spc="28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185" dirty="0">
                <a:solidFill>
                  <a:srgbClr val="006ebf"/>
                </a:solidFill>
                <a:latin typeface="Times New Roman"/>
                <a:ea typeface="Times New Roman"/>
              </a:rPr>
              <a:t>Node</a:t>
            </a:r>
            <a:r>
              <a:rPr lang="en-US" altLang="zh-CN" sz="2400" spc="125" dirty="0">
                <a:solidFill>
                  <a:srgbClr val="006ebf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400" spc="130" dirty="0">
                <a:solidFill>
                  <a:srgbClr val="006ebf"/>
                </a:solidFill>
                <a:latin typeface="Times New Roman"/>
                <a:ea typeface="Times New Roman"/>
              </a:rPr>
              <a:t>disjoint</a:t>
            </a:r>
            <a:r>
              <a:rPr lang="en-US" altLang="zh-CN" sz="2400" spc="120" dirty="0">
                <a:solidFill>
                  <a:srgbClr val="006ebf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400" spc="155" dirty="0">
                <a:solidFill>
                  <a:srgbClr val="006ebf"/>
                </a:solidFill>
                <a:latin typeface="Times New Roman"/>
                <a:ea typeface="Times New Roman"/>
              </a:rPr>
              <a:t>based</a:t>
            </a:r>
            <a:r>
              <a:rPr lang="en-US" altLang="zh-CN" sz="2400" spc="9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55" dirty="0">
                <a:solidFill>
                  <a:srgbClr val="006ebf"/>
                </a:solidFill>
                <a:latin typeface="Times New Roman"/>
                <a:ea typeface="Times New Roman"/>
              </a:rPr>
              <a:t>with</a:t>
            </a:r>
            <a:r>
              <a:rPr lang="en-US" altLang="zh-CN" sz="2400" spc="9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50" dirty="0">
                <a:solidFill>
                  <a:srgbClr val="006ebf"/>
                </a:solidFill>
                <a:latin typeface="Times New Roman"/>
                <a:ea typeface="Times New Roman"/>
              </a:rPr>
              <a:t>wait</a:t>
            </a:r>
            <a:r>
              <a:rPr lang="en-US" altLang="zh-CN" sz="2400" spc="130" dirty="0">
                <a:solidFill>
                  <a:srgbClr val="006ebf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400" spc="125" dirty="0">
                <a:solidFill>
                  <a:srgbClr val="006ebf"/>
                </a:solidFill>
                <a:latin typeface="Times New Roman"/>
                <a:ea typeface="Times New Roman"/>
              </a:rPr>
              <a:t>at</a:t>
            </a:r>
            <a:r>
              <a:rPr lang="en-US" altLang="zh-CN" sz="2400" spc="115" dirty="0">
                <a:solidFill>
                  <a:srgbClr val="006ebf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400" spc="135" dirty="0">
                <a:solidFill>
                  <a:srgbClr val="006ebf"/>
                </a:solidFill>
                <a:latin typeface="Times New Roman"/>
                <a:ea typeface="Times New Roman"/>
              </a:rPr>
              <a:t>destination</a:t>
            </a:r>
            <a:r>
              <a:rPr lang="en-US" altLang="zh-CN" sz="2400" spc="9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20" dirty="0">
                <a:solidFill>
                  <a:srgbClr val="006ebf"/>
                </a:solidFill>
                <a:latin typeface="Times New Roman"/>
                <a:ea typeface="Times New Roman"/>
              </a:rPr>
              <a:t>(ND</a:t>
            </a:r>
            <a:r>
              <a:rPr lang="en-US" altLang="zh-CN" sz="2400" spc="115" dirty="0">
                <a:solidFill>
                  <a:srgbClr val="006ebf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400" spc="220" dirty="0">
                <a:solidFill>
                  <a:srgbClr val="006ebf"/>
                </a:solidFill>
                <a:latin typeface="Times New Roman"/>
                <a:ea typeface="Times New Roman"/>
              </a:rPr>
              <a:t>W)</a:t>
            </a:r>
          </a:p>
          <a:p>
            <a:pPr>
              <a:lnSpc>
                <a:spcPts val="415"/>
              </a:lnSpc>
            </a:pPr>
            <a:endParaRPr lang="en-US" dirty="0" smtClean="0"/>
          </a:p>
          <a:p>
            <a:pPr marL="0" indent="457835">
              <a:lnSpc>
                <a:spcPct val="117916"/>
              </a:lnSpc>
            </a:pPr>
            <a:r>
              <a:rPr lang="en-US" altLang="zh-CN" sz="1100" spc="234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100" spc="26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1550" spc="170" dirty="0">
                <a:solidFill>
                  <a:srgbClr val="000000"/>
                </a:solidFill>
                <a:latin typeface="Times New Roman"/>
                <a:ea typeface="Times New Roman"/>
              </a:rPr>
              <a:t>Waiting</a:t>
            </a:r>
            <a:r>
              <a:rPr lang="en-US" altLang="zh-CN" sz="155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55" dirty="0">
                <a:solidFill>
                  <a:srgbClr val="000000"/>
                </a:solidFill>
                <a:latin typeface="Times New Roman"/>
                <a:ea typeface="Times New Roman"/>
              </a:rPr>
              <a:t>for</a:t>
            </a:r>
            <a:r>
              <a:rPr lang="en-US" altLang="zh-CN" sz="155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5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55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50" dirty="0">
                <a:solidFill>
                  <a:srgbClr val="000000"/>
                </a:solidFill>
                <a:latin typeface="Times New Roman"/>
                <a:ea typeface="Times New Roman"/>
              </a:rPr>
              <a:t>destination</a:t>
            </a:r>
            <a:r>
              <a:rPr lang="en-US" altLang="zh-CN" sz="155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40" dirty="0">
                <a:solidFill>
                  <a:srgbClr val="000000"/>
                </a:solidFill>
                <a:latin typeface="Times New Roman"/>
                <a:ea typeface="Times New Roman"/>
              </a:rPr>
              <a:t>after</a:t>
            </a:r>
            <a:r>
              <a:rPr lang="en-US" altLang="zh-CN" sz="155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5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55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60" dirty="0">
                <a:solidFill>
                  <a:srgbClr val="000000"/>
                </a:solidFill>
                <a:latin typeface="Times New Roman"/>
                <a:ea typeface="Times New Roman"/>
              </a:rPr>
              <a:t>packet</a:t>
            </a:r>
            <a:r>
              <a:rPr lang="en-US" altLang="zh-CN" sz="155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50" dirty="0">
                <a:solidFill>
                  <a:srgbClr val="000000"/>
                </a:solidFill>
                <a:latin typeface="Times New Roman"/>
                <a:ea typeface="Times New Roman"/>
              </a:rPr>
              <a:t>enters</a:t>
            </a:r>
            <a:r>
              <a:rPr lang="en-US" altLang="zh-CN" sz="155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6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55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50" dirty="0">
                <a:solidFill>
                  <a:srgbClr val="000000"/>
                </a:solidFill>
                <a:latin typeface="Times New Roman"/>
                <a:ea typeface="Times New Roman"/>
              </a:rPr>
              <a:t>destination</a:t>
            </a:r>
            <a:r>
              <a:rPr lang="en-US" altLang="zh-CN" sz="155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75" dirty="0">
                <a:solidFill>
                  <a:srgbClr val="000000"/>
                </a:solidFill>
                <a:latin typeface="Times New Roman"/>
                <a:ea typeface="Times New Roman"/>
              </a:rPr>
              <a:t>group</a:t>
            </a:r>
          </a:p>
          <a:p>
            <a:pPr>
              <a:lnSpc>
                <a:spcPts val="560"/>
              </a:lnSpc>
            </a:pPr>
            <a:endParaRPr lang="en-US" dirty="0" smtClean="0"/>
          </a:p>
          <a:p>
            <a:pPr hangingPunct="0" marL="343217" indent="-343217">
              <a:lnSpc>
                <a:spcPct val="104999"/>
              </a:lnSpc>
            </a:pPr>
            <a:r>
              <a:rPr lang="en-US" altLang="zh-CN" sz="1950" spc="220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950" spc="29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195" dirty="0">
                <a:solidFill>
                  <a:srgbClr val="006ebf"/>
                </a:solidFill>
                <a:latin typeface="Times New Roman"/>
                <a:ea typeface="Times New Roman"/>
              </a:rPr>
              <a:t>Node</a:t>
            </a:r>
            <a:r>
              <a:rPr lang="en-US" altLang="zh-CN" sz="2400" spc="125" dirty="0">
                <a:solidFill>
                  <a:srgbClr val="006ebf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400" spc="135" dirty="0">
                <a:solidFill>
                  <a:srgbClr val="006ebf"/>
                </a:solidFill>
                <a:latin typeface="Times New Roman"/>
                <a:ea typeface="Times New Roman"/>
              </a:rPr>
              <a:t>disjoint</a:t>
            </a:r>
            <a:r>
              <a:rPr lang="en-US" altLang="zh-CN" sz="2400" spc="130" dirty="0">
                <a:solidFill>
                  <a:srgbClr val="006ebf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400" spc="165" dirty="0">
                <a:solidFill>
                  <a:srgbClr val="006ebf"/>
                </a:solidFill>
                <a:latin typeface="Times New Roman"/>
                <a:ea typeface="Times New Roman"/>
              </a:rPr>
              <a:t>based</a:t>
            </a:r>
            <a:r>
              <a:rPr lang="en-US" altLang="zh-CN" sz="2400" spc="9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0" dirty="0">
                <a:solidFill>
                  <a:srgbClr val="006ebf"/>
                </a:solidFill>
                <a:latin typeface="Times New Roman"/>
                <a:ea typeface="Times New Roman"/>
              </a:rPr>
              <a:t>with</a:t>
            </a:r>
            <a:r>
              <a:rPr lang="en-US" altLang="zh-CN" sz="2400" spc="9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55" dirty="0">
                <a:solidFill>
                  <a:srgbClr val="006ebf"/>
                </a:solidFill>
                <a:latin typeface="Times New Roman"/>
                <a:ea typeface="Times New Roman"/>
              </a:rPr>
              <a:t>spray</a:t>
            </a:r>
            <a:r>
              <a:rPr lang="en-US" altLang="zh-CN" sz="2400" spc="140" dirty="0">
                <a:solidFill>
                  <a:srgbClr val="006ebf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400" spc="130" dirty="0">
                <a:solidFill>
                  <a:srgbClr val="006ebf"/>
                </a:solidFill>
                <a:latin typeface="Times New Roman"/>
                <a:ea typeface="Times New Roman"/>
              </a:rPr>
              <a:t>at</a:t>
            </a:r>
            <a:r>
              <a:rPr lang="en-US" altLang="zh-CN" sz="2400" spc="125" dirty="0">
                <a:solidFill>
                  <a:srgbClr val="006ebf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400" spc="140" dirty="0">
                <a:solidFill>
                  <a:srgbClr val="006ebf"/>
                </a:solidFill>
                <a:latin typeface="Times New Roman"/>
                <a:ea typeface="Times New Roman"/>
              </a:rPr>
              <a:t>destination</a:t>
            </a:r>
            <a:r>
              <a:rPr lang="en-US" altLang="zh-CN" sz="2400" spc="9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30" dirty="0">
                <a:solidFill>
                  <a:srgbClr val="006ebf"/>
                </a:solidFill>
                <a:latin typeface="Times New Roman"/>
                <a:ea typeface="Times New Roman"/>
              </a:rPr>
              <a:t>(ND</a:t>
            </a:r>
            <a:r>
              <a:rPr lang="en-US" altLang="zh-CN" sz="2400" spc="130" dirty="0">
                <a:solidFill>
                  <a:srgbClr val="006ebf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40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90" dirty="0">
                <a:solidFill>
                  <a:srgbClr val="006ebf"/>
                </a:solidFill>
                <a:latin typeface="Times New Roman"/>
                <a:ea typeface="Times New Roman"/>
              </a:rPr>
              <a:t>S)</a:t>
            </a:r>
          </a:p>
          <a:p>
            <a:pPr>
              <a:lnSpc>
                <a:spcPts val="480"/>
              </a:lnSpc>
            </a:pPr>
            <a:endParaRPr lang="en-US" dirty="0" smtClean="0"/>
          </a:p>
          <a:p>
            <a:pPr hangingPunct="0" marL="743902" indent="-286067">
              <a:lnSpc>
                <a:spcPct val="107916"/>
              </a:lnSpc>
            </a:pPr>
            <a:r>
              <a:rPr lang="en-US" altLang="zh-CN" sz="1100" spc="21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100" spc="24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1550" spc="155" dirty="0">
                <a:solidFill>
                  <a:srgbClr val="000000"/>
                </a:solidFill>
                <a:latin typeface="Times New Roman"/>
                <a:ea typeface="Times New Roman"/>
              </a:rPr>
              <a:t>Spraying</a:t>
            </a:r>
            <a:r>
              <a:rPr lang="en-US" altLang="zh-CN" sz="155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75" dirty="0">
                <a:solidFill>
                  <a:srgbClr val="000000"/>
                </a:solidFill>
                <a:latin typeface="Times New Roman"/>
                <a:ea typeface="Times New Roman"/>
              </a:rPr>
              <a:t>N/(2M)</a:t>
            </a:r>
            <a:r>
              <a:rPr lang="en-US" altLang="zh-CN" sz="155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50" dirty="0">
                <a:solidFill>
                  <a:srgbClr val="000000"/>
                </a:solidFill>
                <a:latin typeface="Times New Roman"/>
                <a:ea typeface="Times New Roman"/>
              </a:rPr>
              <a:t>copies</a:t>
            </a:r>
            <a:r>
              <a:rPr lang="en-US" altLang="zh-CN" sz="155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35" dirty="0">
                <a:solidFill>
                  <a:srgbClr val="000000"/>
                </a:solidFill>
                <a:latin typeface="Times New Roman"/>
                <a:ea typeface="Times New Roman"/>
              </a:rPr>
              <a:t>into</a:t>
            </a:r>
            <a:r>
              <a:rPr lang="en-US" altLang="zh-CN" sz="155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4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55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35" dirty="0">
                <a:solidFill>
                  <a:srgbClr val="000000"/>
                </a:solidFill>
                <a:latin typeface="Times New Roman"/>
                <a:ea typeface="Times New Roman"/>
              </a:rPr>
              <a:t>destination</a:t>
            </a:r>
            <a:r>
              <a:rPr lang="en-US" altLang="zh-CN" sz="155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70" dirty="0">
                <a:solidFill>
                  <a:srgbClr val="000000"/>
                </a:solidFill>
                <a:latin typeface="Times New Roman"/>
                <a:ea typeface="Times New Roman"/>
              </a:rPr>
              <a:t>group</a:t>
            </a:r>
            <a:r>
              <a:rPr lang="en-US" altLang="zh-CN" sz="155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25" dirty="0">
                <a:solidFill>
                  <a:srgbClr val="000000"/>
                </a:solidFill>
                <a:latin typeface="Times New Roman"/>
                <a:ea typeface="Times New Roman"/>
              </a:rPr>
              <a:t>after</a:t>
            </a:r>
            <a:r>
              <a:rPr lang="en-US" altLang="zh-CN" sz="155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4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55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50" dirty="0">
                <a:solidFill>
                  <a:srgbClr val="000000"/>
                </a:solidFill>
                <a:latin typeface="Times New Roman"/>
                <a:ea typeface="Times New Roman"/>
              </a:rPr>
              <a:t>packet</a:t>
            </a:r>
            <a:r>
              <a:rPr lang="en-US" altLang="zh-CN" sz="155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40" dirty="0">
                <a:solidFill>
                  <a:srgbClr val="000000"/>
                </a:solidFill>
                <a:latin typeface="Times New Roman"/>
                <a:ea typeface="Times New Roman"/>
              </a:rPr>
              <a:t>enters</a:t>
            </a:r>
            <a:r>
              <a:rPr lang="en-US" altLang="zh-CN" sz="15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2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55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40" dirty="0">
                <a:solidFill>
                  <a:srgbClr val="000000"/>
                </a:solidFill>
                <a:latin typeface="Times New Roman"/>
                <a:ea typeface="Times New Roman"/>
              </a:rPr>
              <a:t>group</a:t>
            </a:r>
          </a:p>
          <a:p>
            <a:pPr marL="0">
              <a:lnSpc>
                <a:spcPct val="116250"/>
              </a:lnSpc>
              <a:spcBef>
                <a:spcPts val="360"/>
              </a:spcBef>
            </a:pPr>
            <a:r>
              <a:rPr lang="en-US" altLang="zh-CN" sz="1950" spc="160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950" spc="22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115" dirty="0">
                <a:solidFill>
                  <a:srgbClr val="006ebf"/>
                </a:solidFill>
                <a:latin typeface="Times New Roman"/>
                <a:ea typeface="Times New Roman"/>
              </a:rPr>
              <a:t>Delegation</a:t>
            </a:r>
            <a:r>
              <a:rPr lang="en-US" altLang="zh-CN" sz="2400" spc="135" dirty="0">
                <a:solidFill>
                  <a:srgbClr val="006ebf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400" spc="120" dirty="0">
                <a:solidFill>
                  <a:srgbClr val="006ebf"/>
                </a:solidFill>
                <a:latin typeface="Times New Roman"/>
                <a:ea typeface="Times New Roman"/>
              </a:rPr>
              <a:t>based</a:t>
            </a:r>
            <a:r>
              <a:rPr lang="en-US" altLang="zh-CN" sz="2400" spc="7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25" dirty="0">
                <a:solidFill>
                  <a:srgbClr val="006ebf"/>
                </a:solidFill>
                <a:latin typeface="Times New Roman"/>
                <a:ea typeface="Times New Roman"/>
              </a:rPr>
              <a:t>with</a:t>
            </a:r>
            <a:r>
              <a:rPr lang="en-US" altLang="zh-CN" sz="2400" spc="6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15" dirty="0">
                <a:solidFill>
                  <a:srgbClr val="006ebf"/>
                </a:solidFill>
                <a:latin typeface="Times New Roman"/>
                <a:ea typeface="Times New Roman"/>
              </a:rPr>
              <a:t>wait</a:t>
            </a:r>
            <a:r>
              <a:rPr lang="en-US" altLang="zh-CN" sz="2400" spc="7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00" dirty="0">
                <a:solidFill>
                  <a:srgbClr val="006ebf"/>
                </a:solidFill>
                <a:latin typeface="Times New Roman"/>
                <a:ea typeface="Times New Roman"/>
              </a:rPr>
              <a:t>(</a:t>
            </a:r>
            <a:r>
              <a:rPr lang="en-US" altLang="zh-CN" sz="2400" spc="200" b="1" dirty="0">
                <a:solidFill>
                  <a:srgbClr val="006ebf"/>
                </a:solidFill>
                <a:latin typeface="Times New Roman"/>
                <a:ea typeface="Times New Roman"/>
              </a:rPr>
              <a:t>D</a:t>
            </a:r>
            <a:r>
              <a:rPr lang="en-US" altLang="zh-CN" sz="2400" spc="90" b="1" dirty="0">
                <a:solidFill>
                  <a:srgbClr val="006ebf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400" spc="270" b="1" dirty="0">
                <a:solidFill>
                  <a:srgbClr val="006ebf"/>
                </a:solidFill>
                <a:latin typeface="Times New Roman"/>
                <a:ea typeface="Times New Roman"/>
              </a:rPr>
              <a:t>W</a:t>
            </a:r>
            <a:r>
              <a:rPr lang="en-US" altLang="zh-CN" sz="2400" spc="90" dirty="0">
                <a:solidFill>
                  <a:srgbClr val="006ebf"/>
                </a:solidFill>
                <a:latin typeface="Times New Roman"/>
                <a:ea typeface="Times New Roman"/>
              </a:rPr>
              <a:t>)</a:t>
            </a:r>
          </a:p>
          <a:p>
            <a:pPr marL="0">
              <a:lnSpc>
                <a:spcPct val="116250"/>
              </a:lnSpc>
              <a:spcBef>
                <a:spcPts val="330"/>
              </a:spcBef>
            </a:pPr>
            <a:r>
              <a:rPr lang="en-US" altLang="zh-CN" sz="1950" spc="185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950" spc="25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135" dirty="0">
                <a:solidFill>
                  <a:srgbClr val="006ebf"/>
                </a:solidFill>
                <a:latin typeface="Times New Roman"/>
                <a:ea typeface="Times New Roman"/>
              </a:rPr>
              <a:t>Delegation</a:t>
            </a:r>
            <a:r>
              <a:rPr lang="en-US" altLang="zh-CN" sz="2400" spc="120" dirty="0">
                <a:solidFill>
                  <a:srgbClr val="006ebf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400" spc="140" dirty="0">
                <a:solidFill>
                  <a:srgbClr val="006ebf"/>
                </a:solidFill>
                <a:latin typeface="Times New Roman"/>
                <a:ea typeface="Times New Roman"/>
              </a:rPr>
              <a:t>based</a:t>
            </a:r>
            <a:r>
              <a:rPr lang="en-US" altLang="zh-CN" sz="2400" spc="8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40" dirty="0">
                <a:solidFill>
                  <a:srgbClr val="006ebf"/>
                </a:solidFill>
                <a:latin typeface="Times New Roman"/>
                <a:ea typeface="Times New Roman"/>
              </a:rPr>
              <a:t>with</a:t>
            </a:r>
            <a:r>
              <a:rPr lang="en-US" altLang="zh-CN" sz="2400" spc="7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30" dirty="0">
                <a:solidFill>
                  <a:srgbClr val="006ebf"/>
                </a:solidFill>
                <a:latin typeface="Times New Roman"/>
                <a:ea typeface="Times New Roman"/>
              </a:rPr>
              <a:t>spray</a:t>
            </a:r>
            <a:r>
              <a:rPr lang="en-US" altLang="zh-CN" sz="2400" spc="8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25" dirty="0">
                <a:solidFill>
                  <a:srgbClr val="006ebf"/>
                </a:solidFill>
                <a:latin typeface="Times New Roman"/>
                <a:ea typeface="Times New Roman"/>
              </a:rPr>
              <a:t>(</a:t>
            </a:r>
            <a:r>
              <a:rPr lang="en-US" altLang="zh-CN" sz="2400" spc="225" b="1" dirty="0">
                <a:solidFill>
                  <a:srgbClr val="006ebf"/>
                </a:solidFill>
                <a:latin typeface="Times New Roman"/>
                <a:ea typeface="Times New Roman"/>
              </a:rPr>
              <a:t>D</a:t>
            </a:r>
            <a:r>
              <a:rPr lang="en-US" altLang="zh-CN" sz="2400" spc="104" b="1" dirty="0">
                <a:solidFill>
                  <a:srgbClr val="006ebf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400" spc="170" b="1" dirty="0">
                <a:solidFill>
                  <a:srgbClr val="006ebf"/>
                </a:solidFill>
                <a:latin typeface="Times New Roman"/>
                <a:ea typeface="Times New Roman"/>
              </a:rPr>
              <a:t>S</a:t>
            </a:r>
            <a:r>
              <a:rPr lang="en-US" altLang="zh-CN" sz="2400" spc="104" dirty="0">
                <a:solidFill>
                  <a:srgbClr val="006ebf"/>
                </a:solidFill>
                <a:latin typeface="Times New Roman"/>
                <a:ea typeface="Times New Roman"/>
              </a:rPr>
              <a:t>)</a:t>
            </a:r>
          </a:p>
          <a:p>
            <a:pPr>
              <a:lnSpc>
                <a:spcPts val="535"/>
              </a:lnSpc>
            </a:pPr>
            <a:endParaRPr lang="en-US" dirty="0" smtClean="0"/>
          </a:p>
          <a:p>
            <a:pPr hangingPunct="0" marL="743902" indent="-286067">
              <a:lnSpc>
                <a:spcPct val="108333"/>
              </a:lnSpc>
            </a:pPr>
            <a:r>
              <a:rPr lang="en-US" altLang="zh-CN" sz="1100" spc="18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100" spc="20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1550" spc="125" dirty="0">
                <a:solidFill>
                  <a:srgbClr val="000000"/>
                </a:solidFill>
                <a:latin typeface="Times New Roman"/>
                <a:ea typeface="Times New Roman"/>
              </a:rPr>
              <a:t>Delegation</a:t>
            </a:r>
            <a:r>
              <a:rPr lang="en-US" altLang="zh-CN" sz="1550" spc="1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550" spc="120" dirty="0">
                <a:solidFill>
                  <a:srgbClr val="000000"/>
                </a:solidFill>
                <a:latin typeface="Times New Roman"/>
                <a:ea typeface="Times New Roman"/>
              </a:rPr>
              <a:t>based:</a:t>
            </a:r>
            <a:r>
              <a:rPr lang="en-US" altLang="zh-CN" sz="155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5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55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20" dirty="0">
                <a:solidFill>
                  <a:srgbClr val="000000"/>
                </a:solidFill>
                <a:latin typeface="Times New Roman"/>
                <a:ea typeface="Times New Roman"/>
              </a:rPr>
              <a:t>copies</a:t>
            </a:r>
            <a:r>
              <a:rPr lang="en-US" altLang="zh-CN" sz="155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25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155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30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155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25" dirty="0">
                <a:solidFill>
                  <a:srgbClr val="000000"/>
                </a:solidFill>
                <a:latin typeface="Times New Roman"/>
                <a:ea typeface="Times New Roman"/>
              </a:rPr>
              <a:t>packet</a:t>
            </a:r>
            <a:r>
              <a:rPr lang="en-US" altLang="zh-CN" sz="155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95" dirty="0">
                <a:solidFill>
                  <a:srgbClr val="000000"/>
                </a:solidFill>
                <a:latin typeface="Times New Roman"/>
                <a:ea typeface="Times New Roman"/>
              </a:rPr>
              <a:t>is</a:t>
            </a:r>
            <a:r>
              <a:rPr lang="en-US" altLang="zh-CN" sz="155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25" dirty="0">
                <a:solidFill>
                  <a:srgbClr val="000000"/>
                </a:solidFill>
                <a:latin typeface="Times New Roman"/>
                <a:ea typeface="Times New Roman"/>
              </a:rPr>
              <a:t>only</a:t>
            </a:r>
            <a:r>
              <a:rPr lang="en-US" altLang="zh-CN" sz="155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30" dirty="0">
                <a:solidFill>
                  <a:srgbClr val="000000"/>
                </a:solidFill>
                <a:latin typeface="Times New Roman"/>
                <a:ea typeface="Times New Roman"/>
              </a:rPr>
              <a:t>forwarded</a:t>
            </a:r>
            <a:r>
              <a:rPr lang="en-US" altLang="zh-CN" sz="155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20" dirty="0">
                <a:solidFill>
                  <a:srgbClr val="000000"/>
                </a:solidFill>
                <a:latin typeface="Times New Roman"/>
                <a:ea typeface="Times New Roman"/>
              </a:rPr>
              <a:t>to</a:t>
            </a:r>
            <a:r>
              <a:rPr lang="en-US" altLang="zh-CN" sz="155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1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55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15" dirty="0">
                <a:solidFill>
                  <a:srgbClr val="000000"/>
                </a:solidFill>
                <a:latin typeface="Times New Roman"/>
                <a:ea typeface="Times New Roman"/>
              </a:rPr>
              <a:t>individual</a:t>
            </a:r>
            <a:r>
              <a:rPr lang="en-US" altLang="zh-CN" sz="15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65" dirty="0">
                <a:solidFill>
                  <a:srgbClr val="000000"/>
                </a:solidFill>
                <a:latin typeface="Times New Roman"/>
                <a:ea typeface="Times New Roman"/>
              </a:rPr>
              <a:t>with</a:t>
            </a:r>
            <a:r>
              <a:rPr lang="en-US" altLang="zh-CN" sz="155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85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155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55" dirty="0">
                <a:solidFill>
                  <a:srgbClr val="000000"/>
                </a:solidFill>
                <a:latin typeface="Times New Roman"/>
                <a:ea typeface="Times New Roman"/>
              </a:rPr>
              <a:t>smallest</a:t>
            </a:r>
            <a:r>
              <a:rPr lang="en-US" altLang="zh-CN" sz="155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50" dirty="0">
                <a:solidFill>
                  <a:srgbClr val="000000"/>
                </a:solidFill>
                <a:latin typeface="Times New Roman"/>
                <a:ea typeface="Times New Roman"/>
              </a:rPr>
              <a:t>feature</a:t>
            </a:r>
            <a:r>
              <a:rPr lang="en-US" altLang="zh-CN" sz="155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55" dirty="0">
                <a:solidFill>
                  <a:srgbClr val="000000"/>
                </a:solidFill>
                <a:latin typeface="Times New Roman"/>
                <a:ea typeface="Times New Roman"/>
              </a:rPr>
              <a:t>distance</a:t>
            </a:r>
            <a:r>
              <a:rPr lang="en-US" altLang="zh-CN" sz="155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60" dirty="0">
                <a:solidFill>
                  <a:srgbClr val="000000"/>
                </a:solidFill>
                <a:latin typeface="Times New Roman"/>
                <a:ea typeface="Times New Roman"/>
              </a:rPr>
              <a:t>to</a:t>
            </a:r>
            <a:r>
              <a:rPr lang="en-US" altLang="zh-CN" sz="155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5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55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50" dirty="0">
                <a:solidFill>
                  <a:srgbClr val="000000"/>
                </a:solidFill>
                <a:latin typeface="Times New Roman"/>
                <a:ea typeface="Times New Roman"/>
              </a:rPr>
              <a:t>destination</a:t>
            </a:r>
            <a:r>
              <a:rPr lang="en-US" altLang="zh-CN" sz="155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20" dirty="0">
                <a:solidFill>
                  <a:srgbClr val="000000"/>
                </a:solidFill>
                <a:latin typeface="Times New Roman"/>
                <a:ea typeface="Times New Roman"/>
              </a:rPr>
              <a:t>it</a:t>
            </a:r>
            <a:r>
              <a:rPr lang="en-US" altLang="zh-CN" sz="155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70" dirty="0">
                <a:solidFill>
                  <a:srgbClr val="000000"/>
                </a:solidFill>
                <a:latin typeface="Times New Roman"/>
                <a:ea typeface="Times New Roman"/>
              </a:rPr>
              <a:t>has</a:t>
            </a:r>
            <a:r>
              <a:rPr lang="en-US" altLang="zh-CN" sz="155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90" dirty="0">
                <a:solidFill>
                  <a:srgbClr val="000000"/>
                </a:solidFill>
                <a:latin typeface="Times New Roman"/>
                <a:ea typeface="Times New Roman"/>
              </a:rPr>
              <a:t>met</a:t>
            </a:r>
            <a:r>
              <a:rPr lang="en-US" altLang="zh-CN" sz="155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70" dirty="0">
                <a:solidFill>
                  <a:srgbClr val="000000"/>
                </a:solidFill>
                <a:latin typeface="Times New Roman"/>
                <a:ea typeface="Times New Roman"/>
              </a:rPr>
              <a:t>so</a:t>
            </a:r>
            <a:r>
              <a:rPr lang="en-US" altLang="zh-CN" sz="155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40" dirty="0">
                <a:solidFill>
                  <a:srgbClr val="000000"/>
                </a:solidFill>
                <a:latin typeface="Times New Roman"/>
                <a:ea typeface="Times New Roman"/>
              </a:rPr>
              <a:t>far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90"/>
              </a:lnSpc>
            </a:pPr>
            <a:endParaRPr lang="en-US" dirty="0" smtClean="0"/>
          </a:p>
          <a:p>
            <a:pPr hangingPunct="0" marL="343217" indent="-343217">
              <a:lnSpc>
                <a:spcPct val="104999"/>
              </a:lnSpc>
            </a:pPr>
            <a:r>
              <a:rPr lang="en-US" altLang="zh-CN" sz="1650" spc="215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650" spc="29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100" spc="160" dirty="0">
                <a:solidFill>
                  <a:srgbClr val="000000"/>
                </a:solidFill>
                <a:latin typeface="Times New Roman"/>
                <a:ea typeface="Times New Roman"/>
              </a:rPr>
              <a:t>Note:</a:t>
            </a:r>
            <a:r>
              <a:rPr lang="en-US" altLang="zh-CN" sz="21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100" spc="160" dirty="0">
                <a:solidFill>
                  <a:srgbClr val="000000"/>
                </a:solidFill>
                <a:latin typeface="Times New Roman"/>
                <a:ea typeface="Times New Roman"/>
              </a:rPr>
              <a:t>spray</a:t>
            </a:r>
            <a:r>
              <a:rPr lang="en-US" altLang="zh-CN" sz="21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100" spc="130" dirty="0">
                <a:solidFill>
                  <a:srgbClr val="000000"/>
                </a:solidFill>
                <a:latin typeface="Times New Roman"/>
                <a:ea typeface="Times New Roman"/>
              </a:rPr>
              <a:t>is</a:t>
            </a:r>
            <a:r>
              <a:rPr lang="en-US" altLang="zh-CN" sz="21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100" spc="170" dirty="0">
                <a:solidFill>
                  <a:srgbClr val="000000"/>
                </a:solidFill>
                <a:latin typeface="Times New Roman"/>
                <a:ea typeface="Times New Roman"/>
              </a:rPr>
              <a:t>needed</a:t>
            </a:r>
            <a:r>
              <a:rPr lang="en-US" altLang="zh-CN" sz="21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100" spc="145" dirty="0">
                <a:solidFill>
                  <a:srgbClr val="000000"/>
                </a:solidFill>
                <a:latin typeface="Times New Roman"/>
                <a:ea typeface="Times New Roman"/>
              </a:rPr>
              <a:t>at</a:t>
            </a:r>
            <a:r>
              <a:rPr lang="en-US" altLang="zh-CN" sz="21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100" spc="15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1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100" spc="145" dirty="0">
                <a:solidFill>
                  <a:srgbClr val="000000"/>
                </a:solidFill>
                <a:latin typeface="Times New Roman"/>
                <a:ea typeface="Times New Roman"/>
              </a:rPr>
              <a:t>destination</a:t>
            </a:r>
            <a:r>
              <a:rPr lang="en-US" altLang="zh-CN" sz="21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100" spc="175" dirty="0">
                <a:solidFill>
                  <a:srgbClr val="000000"/>
                </a:solidFill>
                <a:latin typeface="Times New Roman"/>
                <a:ea typeface="Times New Roman"/>
              </a:rPr>
              <a:t>group</a:t>
            </a:r>
            <a:r>
              <a:rPr lang="en-US" altLang="zh-CN" sz="21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100" spc="145" dirty="0">
                <a:solidFill>
                  <a:srgbClr val="000000"/>
                </a:solidFill>
                <a:latin typeface="Times New Roman"/>
                <a:ea typeface="Times New Roman"/>
              </a:rPr>
              <a:t>to</a:t>
            </a:r>
            <a:r>
              <a:rPr lang="en-US" altLang="zh-CN" sz="21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100" spc="150" dirty="0">
                <a:solidFill>
                  <a:srgbClr val="000000"/>
                </a:solidFill>
                <a:latin typeface="Times New Roman"/>
                <a:ea typeface="Times New Roman"/>
              </a:rPr>
              <a:t>increase</a:t>
            </a:r>
            <a:r>
              <a:rPr lang="en-US" altLang="zh-CN" sz="2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100" spc="16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1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100" spc="180" dirty="0">
                <a:solidFill>
                  <a:srgbClr val="000000"/>
                </a:solidFill>
                <a:latin typeface="Times New Roman"/>
                <a:ea typeface="Times New Roman"/>
              </a:rPr>
              <a:t>chances</a:t>
            </a:r>
            <a:r>
              <a:rPr lang="en-US" altLang="zh-CN" sz="21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100" spc="170" dirty="0">
                <a:solidFill>
                  <a:srgbClr val="000000"/>
                </a:solidFill>
                <a:latin typeface="Times New Roman"/>
                <a:ea typeface="Times New Roman"/>
              </a:rPr>
              <a:t>to</a:t>
            </a:r>
            <a:r>
              <a:rPr lang="en-US" altLang="zh-CN" sz="21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100" spc="195" dirty="0">
                <a:solidFill>
                  <a:srgbClr val="000000"/>
                </a:solidFill>
                <a:latin typeface="Times New Roman"/>
                <a:ea typeface="Times New Roman"/>
              </a:rPr>
              <a:t>meet</a:t>
            </a:r>
            <a:r>
              <a:rPr lang="en-US" altLang="zh-CN" sz="21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100" spc="17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1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100" spc="160" dirty="0">
                <a:solidFill>
                  <a:srgbClr val="000000"/>
                </a:solidFill>
                <a:latin typeface="Times New Roman"/>
                <a:ea typeface="Times New Roman"/>
              </a:rPr>
              <a:t>actual</a:t>
            </a:r>
            <a:r>
              <a:rPr lang="en-US" altLang="zh-CN" sz="21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100" spc="160" dirty="0">
                <a:solidFill>
                  <a:srgbClr val="000000"/>
                </a:solidFill>
                <a:latin typeface="Times New Roman"/>
                <a:ea typeface="Times New Roman"/>
              </a:rPr>
              <a:t>destination!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Freeform 458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Freeform 459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Freeform 460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Freeform 461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Freeform 462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TextBox 463"/>
          <p:cNvSpPr txBox="1"/>
          <p:nvPr/>
        </p:nvSpPr>
        <p:spPr>
          <a:xfrm>
            <a:off x="547687" y="506108"/>
            <a:ext cx="8010698" cy="41104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250"/>
              </a:lnSpc>
            </a:pPr>
            <a:r>
              <a:rPr lang="en-US" altLang="zh-CN" sz="3600" spc="240" dirty="0">
                <a:solidFill>
                  <a:srgbClr val="000000"/>
                </a:solidFill>
                <a:latin typeface="Times New Roman"/>
                <a:ea typeface="Times New Roman"/>
              </a:rPr>
              <a:t>7</a:t>
            </a:r>
            <a:r>
              <a:rPr lang="en-US" altLang="zh-CN" sz="3600" spc="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200" dirty="0">
                <a:solidFill>
                  <a:srgbClr val="000000"/>
                </a:solidFill>
                <a:latin typeface="Times New Roman"/>
                <a:ea typeface="Times New Roman"/>
              </a:rPr>
              <a:t>routing</a:t>
            </a:r>
            <a:r>
              <a:rPr lang="en-US" altLang="zh-CN" sz="3600"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234" dirty="0">
                <a:solidFill>
                  <a:srgbClr val="000000"/>
                </a:solidFill>
                <a:latin typeface="Times New Roman"/>
                <a:ea typeface="Times New Roman"/>
              </a:rPr>
              <a:t>schemes</a:t>
            </a:r>
            <a:r>
              <a:rPr lang="en-US" altLang="zh-CN" sz="3600" spc="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225" dirty="0">
                <a:solidFill>
                  <a:srgbClr val="000000"/>
                </a:solidFill>
                <a:latin typeface="Times New Roman"/>
                <a:ea typeface="Times New Roman"/>
              </a:rPr>
              <a:t>comparison</a:t>
            </a:r>
            <a:r>
              <a:rPr lang="en-US" altLang="zh-CN" sz="3600" spc="205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600" spc="205" dirty="0">
                <a:solidFill>
                  <a:srgbClr val="000000"/>
                </a:solidFill>
                <a:latin typeface="Times New Roman"/>
                <a:ea typeface="Times New Roman"/>
              </a:rPr>
              <a:t>cont’d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79"/>
              </a:lnSpc>
            </a:pPr>
            <a:endParaRPr lang="en-US" dirty="0" smtClean="0"/>
          </a:p>
          <a:p>
            <a:pPr marL="0" indent="76517">
              <a:lnSpc>
                <a:spcPct val="116250"/>
              </a:lnSpc>
            </a:pPr>
            <a:r>
              <a:rPr lang="en-US" altLang="zh-CN" sz="1950" spc="165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950" spc="22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130" dirty="0">
                <a:solidFill>
                  <a:srgbClr val="006ebf"/>
                </a:solidFill>
                <a:latin typeface="Times New Roman"/>
                <a:ea typeface="Times New Roman"/>
              </a:rPr>
              <a:t>Source</a:t>
            </a:r>
            <a:r>
              <a:rPr lang="en-US" altLang="zh-CN" sz="2400" spc="7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20" dirty="0">
                <a:solidFill>
                  <a:srgbClr val="006ebf"/>
                </a:solidFill>
                <a:latin typeface="Times New Roman"/>
                <a:ea typeface="Times New Roman"/>
              </a:rPr>
              <a:t>spray</a:t>
            </a:r>
            <a:r>
              <a:rPr lang="en-US" altLang="zh-CN" sz="2400" spc="100" dirty="0">
                <a:solidFill>
                  <a:srgbClr val="006ebf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400" spc="135" dirty="0">
                <a:solidFill>
                  <a:srgbClr val="006ebf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2400" spc="95" dirty="0">
                <a:solidFill>
                  <a:srgbClr val="006ebf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400" spc="120" dirty="0">
                <a:solidFill>
                  <a:srgbClr val="006ebf"/>
                </a:solidFill>
                <a:latin typeface="Times New Roman"/>
                <a:ea typeface="Times New Roman"/>
              </a:rPr>
              <a:t>wait</a:t>
            </a:r>
            <a:r>
              <a:rPr lang="en-US" altLang="zh-CN" sz="2400" spc="7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95" dirty="0">
                <a:solidFill>
                  <a:srgbClr val="006ebf"/>
                </a:solidFill>
                <a:latin typeface="Times New Roman"/>
                <a:ea typeface="Times New Roman"/>
              </a:rPr>
              <a:t>(</a:t>
            </a:r>
            <a:r>
              <a:rPr lang="en-US" altLang="zh-CN" sz="2400" spc="155" b="1" dirty="0">
                <a:solidFill>
                  <a:srgbClr val="006ebf"/>
                </a:solidFill>
                <a:latin typeface="Times New Roman"/>
                <a:ea typeface="Times New Roman"/>
              </a:rPr>
              <a:t>S</a:t>
            </a:r>
            <a:r>
              <a:rPr lang="en-US" altLang="zh-CN" sz="2400" spc="95" b="1" dirty="0">
                <a:solidFill>
                  <a:srgbClr val="006ebf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400" spc="220" b="1" dirty="0">
                <a:solidFill>
                  <a:srgbClr val="006ebf"/>
                </a:solidFill>
                <a:latin typeface="Times New Roman"/>
                <a:ea typeface="Times New Roman"/>
              </a:rPr>
              <a:t>S&amp;W</a:t>
            </a:r>
            <a:r>
              <a:rPr lang="en-US" altLang="zh-CN" sz="2400" spc="100" dirty="0">
                <a:solidFill>
                  <a:srgbClr val="006ebf"/>
                </a:solidFill>
                <a:latin typeface="Times New Roman"/>
                <a:ea typeface="Times New Roman"/>
              </a:rPr>
              <a:t>)</a:t>
            </a:r>
          </a:p>
          <a:p>
            <a:pPr>
              <a:lnSpc>
                <a:spcPts val="535"/>
              </a:lnSpc>
            </a:pPr>
            <a:endParaRPr lang="en-US" dirty="0" smtClean="0"/>
          </a:p>
          <a:p>
            <a:pPr hangingPunct="0" marL="820102" indent="-286067">
              <a:lnSpc>
                <a:spcPct val="107916"/>
              </a:lnSpc>
            </a:pPr>
            <a:r>
              <a:rPr lang="en-US" altLang="zh-CN" sz="1100" spc="22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100" spc="25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1550" spc="18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55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60" dirty="0">
                <a:solidFill>
                  <a:srgbClr val="000000"/>
                </a:solidFill>
                <a:latin typeface="Times New Roman"/>
                <a:ea typeface="Times New Roman"/>
              </a:rPr>
              <a:t>source</a:t>
            </a:r>
            <a:r>
              <a:rPr lang="en-US" altLang="zh-CN" sz="155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60" dirty="0">
                <a:solidFill>
                  <a:srgbClr val="000000"/>
                </a:solidFill>
                <a:latin typeface="Times New Roman"/>
                <a:ea typeface="Times New Roman"/>
              </a:rPr>
              <a:t>forwards</a:t>
            </a:r>
            <a:r>
              <a:rPr lang="en-US" altLang="zh-CN" sz="155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55" dirty="0">
                <a:solidFill>
                  <a:srgbClr val="000000"/>
                </a:solidFill>
                <a:latin typeface="Times New Roman"/>
                <a:ea typeface="Times New Roman"/>
              </a:rPr>
              <a:t>copies</a:t>
            </a:r>
            <a:r>
              <a:rPr lang="en-US" altLang="zh-CN" sz="155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40" dirty="0">
                <a:solidFill>
                  <a:srgbClr val="000000"/>
                </a:solidFill>
                <a:latin typeface="Times New Roman"/>
                <a:ea typeface="Times New Roman"/>
              </a:rPr>
              <a:t>to</a:t>
            </a:r>
            <a:r>
              <a:rPr lang="en-US" altLang="zh-CN" sz="155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5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55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15" dirty="0">
                <a:solidFill>
                  <a:srgbClr val="000000"/>
                </a:solidFill>
                <a:latin typeface="Times New Roman"/>
                <a:ea typeface="Times New Roman"/>
              </a:rPr>
              <a:t>first</a:t>
            </a:r>
            <a:r>
              <a:rPr lang="en-US" altLang="zh-CN" sz="155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290" dirty="0">
                <a:solidFill>
                  <a:srgbClr val="000000"/>
                </a:solidFill>
                <a:latin typeface="Times New Roman"/>
                <a:ea typeface="Times New Roman"/>
              </a:rPr>
              <a:t>m</a:t>
            </a:r>
            <a:r>
              <a:rPr lang="en-US" altLang="zh-CN" sz="155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30" dirty="0">
                <a:solidFill>
                  <a:srgbClr val="000000"/>
                </a:solidFill>
                <a:latin typeface="Times New Roman"/>
                <a:ea typeface="Times New Roman"/>
              </a:rPr>
              <a:t>distinct</a:t>
            </a:r>
            <a:r>
              <a:rPr lang="en-US" altLang="zh-CN" sz="155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75" dirty="0">
                <a:solidFill>
                  <a:srgbClr val="000000"/>
                </a:solidFill>
                <a:latin typeface="Times New Roman"/>
                <a:ea typeface="Times New Roman"/>
              </a:rPr>
              <a:t>nodes</a:t>
            </a:r>
            <a:r>
              <a:rPr lang="en-US" altLang="zh-CN" sz="155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00" dirty="0">
                <a:solidFill>
                  <a:srgbClr val="000000"/>
                </a:solidFill>
                <a:latin typeface="Times New Roman"/>
                <a:ea typeface="Times New Roman"/>
              </a:rPr>
              <a:t>it</a:t>
            </a:r>
            <a:r>
              <a:rPr lang="en-US" altLang="zh-CN" sz="155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50" dirty="0">
                <a:solidFill>
                  <a:srgbClr val="000000"/>
                </a:solidFill>
                <a:latin typeface="Times New Roman"/>
                <a:ea typeface="Times New Roman"/>
              </a:rPr>
              <a:t>encounters.</a:t>
            </a:r>
            <a:r>
              <a:rPr lang="en-US" altLang="zh-CN" sz="155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25" dirty="0">
                <a:solidFill>
                  <a:srgbClr val="000000"/>
                </a:solidFill>
                <a:latin typeface="Times New Roman"/>
                <a:ea typeface="Times New Roman"/>
              </a:rPr>
              <a:t>If</a:t>
            </a:r>
            <a:r>
              <a:rPr lang="en-US" altLang="zh-CN" sz="15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4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55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40" dirty="0">
                <a:solidFill>
                  <a:srgbClr val="000000"/>
                </a:solidFill>
                <a:latin typeface="Times New Roman"/>
                <a:ea typeface="Times New Roman"/>
              </a:rPr>
              <a:t>destination</a:t>
            </a:r>
            <a:r>
              <a:rPr lang="en-US" altLang="zh-CN" sz="155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35" dirty="0">
                <a:solidFill>
                  <a:srgbClr val="000000"/>
                </a:solidFill>
                <a:latin typeface="Times New Roman"/>
                <a:ea typeface="Times New Roman"/>
              </a:rPr>
              <a:t>is</a:t>
            </a:r>
            <a:r>
              <a:rPr lang="en-US" altLang="zh-CN" sz="155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50" dirty="0">
                <a:solidFill>
                  <a:srgbClr val="000000"/>
                </a:solidFill>
                <a:latin typeface="Times New Roman"/>
                <a:ea typeface="Times New Roman"/>
              </a:rPr>
              <a:t>not</a:t>
            </a:r>
            <a:r>
              <a:rPr lang="en-US" altLang="zh-CN" sz="155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55" dirty="0">
                <a:solidFill>
                  <a:srgbClr val="000000"/>
                </a:solidFill>
                <a:latin typeface="Times New Roman"/>
                <a:ea typeface="Times New Roman"/>
              </a:rPr>
              <a:t>found,</a:t>
            </a:r>
            <a:r>
              <a:rPr lang="en-US" altLang="zh-CN" sz="155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4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55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75" dirty="0">
                <a:solidFill>
                  <a:srgbClr val="000000"/>
                </a:solidFill>
                <a:latin typeface="Times New Roman"/>
                <a:ea typeface="Times New Roman"/>
              </a:rPr>
              <a:t>copy</a:t>
            </a:r>
            <a:r>
              <a:rPr lang="en-US" altLang="zh-CN" sz="155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30" dirty="0">
                <a:solidFill>
                  <a:srgbClr val="000000"/>
                </a:solidFill>
                <a:latin typeface="Times New Roman"/>
                <a:ea typeface="Times New Roman"/>
              </a:rPr>
              <a:t>carriers</a:t>
            </a:r>
            <a:r>
              <a:rPr lang="en-US" altLang="zh-CN" sz="155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60" dirty="0">
                <a:solidFill>
                  <a:srgbClr val="000000"/>
                </a:solidFill>
                <a:latin typeface="Times New Roman"/>
                <a:ea typeface="Times New Roman"/>
              </a:rPr>
              <a:t>wait</a:t>
            </a:r>
            <a:r>
              <a:rPr lang="en-US" altLang="zh-CN" sz="155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40" dirty="0">
                <a:solidFill>
                  <a:srgbClr val="000000"/>
                </a:solidFill>
                <a:latin typeface="Times New Roman"/>
                <a:ea typeface="Times New Roman"/>
              </a:rPr>
              <a:t>for</a:t>
            </a:r>
            <a:r>
              <a:rPr lang="en-US" altLang="zh-CN" sz="155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4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55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35" dirty="0">
                <a:solidFill>
                  <a:srgbClr val="000000"/>
                </a:solidFill>
                <a:latin typeface="Times New Roman"/>
                <a:ea typeface="Times New Roman"/>
              </a:rPr>
              <a:t>destination.</a:t>
            </a:r>
          </a:p>
          <a:p>
            <a:pPr marL="0" indent="76517">
              <a:lnSpc>
                <a:spcPct val="116250"/>
              </a:lnSpc>
              <a:spcBef>
                <a:spcPts val="355"/>
              </a:spcBef>
            </a:pPr>
            <a:r>
              <a:rPr lang="en-US" altLang="zh-CN" sz="1950" spc="110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950" spc="15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85" dirty="0">
                <a:solidFill>
                  <a:srgbClr val="006ebf"/>
                </a:solidFill>
                <a:latin typeface="Times New Roman"/>
                <a:ea typeface="Times New Roman"/>
              </a:rPr>
              <a:t>Binary</a:t>
            </a:r>
            <a:r>
              <a:rPr lang="en-US" altLang="zh-CN" sz="2400" spc="5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80" dirty="0">
                <a:solidFill>
                  <a:srgbClr val="006ebf"/>
                </a:solidFill>
                <a:latin typeface="Times New Roman"/>
                <a:ea typeface="Times New Roman"/>
              </a:rPr>
              <a:t>spray</a:t>
            </a:r>
            <a:r>
              <a:rPr lang="en-US" altLang="zh-CN" sz="2400" spc="70" dirty="0">
                <a:solidFill>
                  <a:srgbClr val="006ebf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400" spc="90" dirty="0">
                <a:solidFill>
                  <a:srgbClr val="006ebf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2400" spc="60" dirty="0">
                <a:solidFill>
                  <a:srgbClr val="006ebf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400" spc="80" dirty="0">
                <a:solidFill>
                  <a:srgbClr val="006ebf"/>
                </a:solidFill>
                <a:latin typeface="Times New Roman"/>
                <a:ea typeface="Times New Roman"/>
              </a:rPr>
              <a:t>wait</a:t>
            </a:r>
            <a:r>
              <a:rPr lang="en-US" altLang="zh-CN" sz="2400" spc="5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95" dirty="0">
                <a:solidFill>
                  <a:srgbClr val="006ebf"/>
                </a:solidFill>
                <a:latin typeface="Times New Roman"/>
                <a:ea typeface="Times New Roman"/>
              </a:rPr>
              <a:t>(B</a:t>
            </a:r>
            <a:r>
              <a:rPr lang="en-US" altLang="zh-CN" sz="2400" spc="60" dirty="0">
                <a:solidFill>
                  <a:srgbClr val="006ebf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400" spc="120" dirty="0">
                <a:solidFill>
                  <a:srgbClr val="006ebf"/>
                </a:solidFill>
                <a:latin typeface="Times New Roman"/>
                <a:ea typeface="Times New Roman"/>
              </a:rPr>
              <a:t>S&amp;W)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hangingPunct="0" marL="820102" indent="-286067">
              <a:lnSpc>
                <a:spcPct val="104999"/>
              </a:lnSpc>
            </a:pPr>
            <a:r>
              <a:rPr lang="en-US" altLang="zh-CN" sz="1100" spc="18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100" spc="209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1550" spc="170" dirty="0">
                <a:solidFill>
                  <a:srgbClr val="000000"/>
                </a:solidFill>
                <a:latin typeface="Times New Roman"/>
                <a:ea typeface="Times New Roman"/>
              </a:rPr>
              <a:t>Any</a:t>
            </a:r>
            <a:r>
              <a:rPr lang="en-US" altLang="zh-CN" sz="155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45" dirty="0">
                <a:solidFill>
                  <a:srgbClr val="000000"/>
                </a:solidFill>
                <a:latin typeface="Times New Roman"/>
                <a:ea typeface="Times New Roman"/>
              </a:rPr>
              <a:t>node</a:t>
            </a:r>
            <a:r>
              <a:rPr lang="en-US" altLang="zh-CN" sz="155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30" dirty="0">
                <a:solidFill>
                  <a:srgbClr val="000000"/>
                </a:solidFill>
                <a:latin typeface="Times New Roman"/>
                <a:ea typeface="Times New Roman"/>
              </a:rPr>
              <a:t>with</a:t>
            </a:r>
            <a:r>
              <a:rPr lang="en-US" altLang="zh-CN" sz="155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25" dirty="0">
                <a:solidFill>
                  <a:srgbClr val="000000"/>
                </a:solidFill>
                <a:latin typeface="Times New Roman"/>
                <a:ea typeface="Times New Roman"/>
              </a:rPr>
              <a:t>copies</a:t>
            </a:r>
            <a:r>
              <a:rPr lang="en-US" altLang="zh-CN" sz="155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20" dirty="0">
                <a:solidFill>
                  <a:srgbClr val="000000"/>
                </a:solidFill>
                <a:latin typeface="Times New Roman"/>
                <a:ea typeface="Times New Roman"/>
              </a:rPr>
              <a:t>will</a:t>
            </a:r>
            <a:r>
              <a:rPr lang="en-US" altLang="zh-CN" sz="155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35" dirty="0">
                <a:solidFill>
                  <a:srgbClr val="000000"/>
                </a:solidFill>
                <a:latin typeface="Times New Roman"/>
                <a:ea typeface="Times New Roman"/>
              </a:rPr>
              <a:t>forward</a:t>
            </a:r>
            <a:r>
              <a:rPr lang="en-US" altLang="zh-CN" sz="155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15" dirty="0">
                <a:solidFill>
                  <a:srgbClr val="000000"/>
                </a:solidFill>
                <a:latin typeface="Times New Roman"/>
                <a:ea typeface="Times New Roman"/>
              </a:rPr>
              <a:t>half</a:t>
            </a:r>
            <a:r>
              <a:rPr lang="en-US" altLang="zh-CN" sz="155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30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155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2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55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25" dirty="0">
                <a:solidFill>
                  <a:srgbClr val="000000"/>
                </a:solidFill>
                <a:latin typeface="Times New Roman"/>
                <a:ea typeface="Times New Roman"/>
              </a:rPr>
              <a:t>copies</a:t>
            </a:r>
            <a:r>
              <a:rPr lang="en-US" altLang="zh-CN" sz="155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25" dirty="0">
                <a:solidFill>
                  <a:srgbClr val="000000"/>
                </a:solidFill>
                <a:latin typeface="Times New Roman"/>
                <a:ea typeface="Times New Roman"/>
              </a:rPr>
              <a:t>to</a:t>
            </a:r>
            <a:r>
              <a:rPr lang="en-US" altLang="zh-CN" sz="155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2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55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30" dirty="0">
                <a:solidFill>
                  <a:srgbClr val="000000"/>
                </a:solidFill>
                <a:latin typeface="Times New Roman"/>
                <a:ea typeface="Times New Roman"/>
              </a:rPr>
              <a:t>encountered</a:t>
            </a:r>
            <a:r>
              <a:rPr lang="en-US" altLang="zh-CN" sz="15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95" dirty="0">
                <a:solidFill>
                  <a:srgbClr val="000000"/>
                </a:solidFill>
                <a:latin typeface="Times New Roman"/>
                <a:ea typeface="Times New Roman"/>
              </a:rPr>
              <a:t>node</a:t>
            </a:r>
            <a:r>
              <a:rPr lang="en-US" altLang="zh-CN" sz="155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90" dirty="0">
                <a:solidFill>
                  <a:srgbClr val="000000"/>
                </a:solidFill>
                <a:latin typeface="Times New Roman"/>
                <a:ea typeface="Times New Roman"/>
              </a:rPr>
              <a:t>with</a:t>
            </a:r>
            <a:r>
              <a:rPr lang="en-US" altLang="zh-CN" sz="155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00" dirty="0">
                <a:solidFill>
                  <a:srgbClr val="000000"/>
                </a:solidFill>
                <a:latin typeface="Times New Roman"/>
                <a:ea typeface="Times New Roman"/>
              </a:rPr>
              <a:t>no</a:t>
            </a:r>
            <a:r>
              <a:rPr lang="en-US" altLang="zh-CN" sz="155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90" dirty="0">
                <a:solidFill>
                  <a:srgbClr val="000000"/>
                </a:solidFill>
                <a:latin typeface="Times New Roman"/>
                <a:ea typeface="Times New Roman"/>
              </a:rPr>
              <a:t>copy.</a:t>
            </a:r>
          </a:p>
          <a:p>
            <a:pPr>
              <a:lnSpc>
                <a:spcPts val="430"/>
              </a:lnSpc>
            </a:pPr>
            <a:endParaRPr lang="en-US" dirty="0" smtClean="0"/>
          </a:p>
          <a:p>
            <a:pPr marL="0" indent="76517">
              <a:lnSpc>
                <a:spcPct val="116250"/>
              </a:lnSpc>
            </a:pPr>
            <a:r>
              <a:rPr lang="en-US" altLang="zh-CN" sz="1950" spc="120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950" spc="16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90" dirty="0">
                <a:solidFill>
                  <a:srgbClr val="006ebf"/>
                </a:solidFill>
                <a:latin typeface="Times New Roman"/>
                <a:ea typeface="Times New Roman"/>
              </a:rPr>
              <a:t>Binary</a:t>
            </a:r>
            <a:r>
              <a:rPr lang="en-US" altLang="zh-CN" sz="2400" spc="6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90" dirty="0">
                <a:solidFill>
                  <a:srgbClr val="006ebf"/>
                </a:solidFill>
                <a:latin typeface="Times New Roman"/>
                <a:ea typeface="Times New Roman"/>
              </a:rPr>
              <a:t>spray</a:t>
            </a:r>
            <a:r>
              <a:rPr lang="en-US" altLang="zh-CN" sz="2400" spc="70" dirty="0">
                <a:solidFill>
                  <a:srgbClr val="006ebf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400" spc="95" dirty="0">
                <a:solidFill>
                  <a:srgbClr val="006ebf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2400" spc="75" dirty="0">
                <a:solidFill>
                  <a:srgbClr val="006ebf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400" spc="85" dirty="0">
                <a:solidFill>
                  <a:srgbClr val="006ebf"/>
                </a:solidFill>
                <a:latin typeface="Times New Roman"/>
                <a:ea typeface="Times New Roman"/>
              </a:rPr>
              <a:t>focus</a:t>
            </a:r>
            <a:r>
              <a:rPr lang="en-US" altLang="zh-CN" sz="2400" spc="5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10" dirty="0">
                <a:solidFill>
                  <a:srgbClr val="006ebf"/>
                </a:solidFill>
                <a:latin typeface="Times New Roman"/>
                <a:ea typeface="Times New Roman"/>
              </a:rPr>
              <a:t>(B</a:t>
            </a:r>
            <a:r>
              <a:rPr lang="en-US" altLang="zh-CN" sz="2400" spc="65" dirty="0">
                <a:solidFill>
                  <a:srgbClr val="006ebf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400" spc="110" dirty="0">
                <a:solidFill>
                  <a:srgbClr val="006ebf"/>
                </a:solidFill>
                <a:latin typeface="Times New Roman"/>
                <a:ea typeface="Times New Roman"/>
              </a:rPr>
              <a:t>S&amp;F)</a:t>
            </a:r>
          </a:p>
          <a:p>
            <a:pPr>
              <a:lnSpc>
                <a:spcPts val="460"/>
              </a:lnSpc>
            </a:pPr>
            <a:endParaRPr lang="en-US" dirty="0" smtClean="0"/>
          </a:p>
          <a:p>
            <a:pPr hangingPunct="0" marL="820102" indent="-286067">
              <a:lnSpc>
                <a:spcPct val="107916"/>
              </a:lnSpc>
            </a:pPr>
            <a:r>
              <a:rPr lang="en-US" altLang="zh-CN" sz="1100" spc="20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100" spc="22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1550" spc="16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55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55" dirty="0">
                <a:solidFill>
                  <a:srgbClr val="000000"/>
                </a:solidFill>
                <a:latin typeface="Times New Roman"/>
                <a:ea typeface="Times New Roman"/>
              </a:rPr>
              <a:t>copy</a:t>
            </a:r>
            <a:r>
              <a:rPr lang="en-US" altLang="zh-CN" sz="155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20" dirty="0">
                <a:solidFill>
                  <a:srgbClr val="000000"/>
                </a:solidFill>
                <a:latin typeface="Times New Roman"/>
                <a:ea typeface="Times New Roman"/>
              </a:rPr>
              <a:t>carriers</a:t>
            </a:r>
            <a:r>
              <a:rPr lang="en-US" altLang="zh-CN" sz="155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45" dirty="0">
                <a:solidFill>
                  <a:srgbClr val="000000"/>
                </a:solidFill>
                <a:latin typeface="Times New Roman"/>
                <a:ea typeface="Times New Roman"/>
              </a:rPr>
              <a:t>forward</a:t>
            </a:r>
            <a:r>
              <a:rPr lang="en-US" altLang="zh-CN" sz="155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3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55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55" dirty="0">
                <a:solidFill>
                  <a:srgbClr val="000000"/>
                </a:solidFill>
                <a:latin typeface="Times New Roman"/>
                <a:ea typeface="Times New Roman"/>
              </a:rPr>
              <a:t>copy</a:t>
            </a:r>
            <a:r>
              <a:rPr lang="en-US" altLang="zh-CN" sz="155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30" dirty="0">
                <a:solidFill>
                  <a:srgbClr val="000000"/>
                </a:solidFill>
                <a:latin typeface="Times New Roman"/>
                <a:ea typeface="Times New Roman"/>
              </a:rPr>
              <a:t>to</a:t>
            </a:r>
            <a:r>
              <a:rPr lang="en-US" altLang="zh-CN" sz="155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3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55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40" dirty="0">
                <a:solidFill>
                  <a:srgbClr val="000000"/>
                </a:solidFill>
                <a:latin typeface="Times New Roman"/>
                <a:ea typeface="Times New Roman"/>
              </a:rPr>
              <a:t>encountered</a:t>
            </a:r>
            <a:r>
              <a:rPr lang="en-US" altLang="zh-CN" sz="155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65" dirty="0">
                <a:solidFill>
                  <a:srgbClr val="000000"/>
                </a:solidFill>
                <a:latin typeface="Times New Roman"/>
                <a:ea typeface="Times New Roman"/>
              </a:rPr>
              <a:t>node</a:t>
            </a:r>
            <a:r>
              <a:rPr lang="en-US" altLang="zh-CN" sz="155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45" dirty="0">
                <a:solidFill>
                  <a:srgbClr val="000000"/>
                </a:solidFill>
                <a:latin typeface="Times New Roman"/>
                <a:ea typeface="Times New Roman"/>
              </a:rPr>
              <a:t>with</a:t>
            </a:r>
            <a:r>
              <a:rPr lang="en-US" altLang="zh-CN" sz="155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40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155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35" dirty="0">
                <a:solidFill>
                  <a:srgbClr val="000000"/>
                </a:solidFill>
                <a:latin typeface="Times New Roman"/>
                <a:ea typeface="Times New Roman"/>
              </a:rPr>
              <a:t>smaller</a:t>
            </a:r>
            <a:r>
              <a:rPr lang="en-US" altLang="zh-CN" sz="15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55" dirty="0">
                <a:solidFill>
                  <a:srgbClr val="000000"/>
                </a:solidFill>
                <a:latin typeface="Times New Roman"/>
                <a:ea typeface="Times New Roman"/>
              </a:rPr>
              <a:t>feature</a:t>
            </a:r>
            <a:r>
              <a:rPr lang="en-US" altLang="zh-CN" sz="155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60" dirty="0">
                <a:solidFill>
                  <a:srgbClr val="000000"/>
                </a:solidFill>
                <a:latin typeface="Times New Roman"/>
                <a:ea typeface="Times New Roman"/>
              </a:rPr>
              <a:t>distance</a:t>
            </a:r>
            <a:r>
              <a:rPr lang="en-US" altLang="zh-CN" sz="155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55" dirty="0">
                <a:solidFill>
                  <a:srgbClr val="000000"/>
                </a:solidFill>
                <a:latin typeface="Times New Roman"/>
                <a:ea typeface="Times New Roman"/>
              </a:rPr>
              <a:t>to</a:t>
            </a:r>
            <a:r>
              <a:rPr lang="en-US" altLang="zh-CN" sz="155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6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55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spc="150" dirty="0">
                <a:solidFill>
                  <a:srgbClr val="000000"/>
                </a:solidFill>
                <a:latin typeface="Times New Roman"/>
                <a:ea typeface="Times New Roman"/>
              </a:rPr>
              <a:t>destination.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Freeform 464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Freeform 465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Freeform 466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Freeform 467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Freeform 468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43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0" name="Picture 470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1531620"/>
            <a:ext cx="9006840" cy="3688080"/>
          </a:xfrm>
          <a:prstGeom prst="rect">
            <a:avLst/>
          </a:prstGeom>
        </p:spPr>
      </p:pic>
      <p:sp>
        <p:nvSpPr>
          <p:cNvPr id="470" name="TextBox 470"/>
          <p:cNvSpPr txBox="1"/>
          <p:nvPr/>
        </p:nvSpPr>
        <p:spPr>
          <a:xfrm>
            <a:off x="547687" y="193688"/>
            <a:ext cx="7795869" cy="6377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250"/>
              </a:lnSpc>
            </a:pPr>
            <a:r>
              <a:rPr lang="en-US" altLang="zh-CN" sz="3600" spc="245" dirty="0">
                <a:solidFill>
                  <a:srgbClr val="000000"/>
                </a:solidFill>
                <a:latin typeface="Times New Roman"/>
                <a:ea typeface="Times New Roman"/>
              </a:rPr>
              <a:t>Varying</a:t>
            </a:r>
            <a:r>
              <a:rPr lang="en-US" altLang="zh-CN" sz="3600"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255" dirty="0">
                <a:solidFill>
                  <a:srgbClr val="000000"/>
                </a:solidFill>
                <a:latin typeface="Times New Roman"/>
                <a:ea typeface="Times New Roman"/>
              </a:rPr>
              <a:t>node</a:t>
            </a:r>
            <a:r>
              <a:rPr lang="en-US" altLang="zh-CN" sz="3600" spc="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215" dirty="0">
                <a:solidFill>
                  <a:srgbClr val="000000"/>
                </a:solidFill>
                <a:latin typeface="Times New Roman"/>
                <a:ea typeface="Times New Roman"/>
              </a:rPr>
              <a:t>density</a:t>
            </a:r>
            <a:r>
              <a:rPr lang="en-US" altLang="zh-CN" sz="3600" spc="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280" dirty="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zh-CN" sz="3600" spc="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215" dirty="0">
                <a:solidFill>
                  <a:srgbClr val="000000"/>
                </a:solidFill>
                <a:latin typeface="Times New Roman"/>
                <a:ea typeface="Times New Roman"/>
              </a:rPr>
              <a:t>delivery</a:t>
            </a:r>
            <a:r>
              <a:rPr lang="en-US" altLang="zh-CN" sz="3600" spc="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195" dirty="0">
                <a:solidFill>
                  <a:srgbClr val="000000"/>
                </a:solidFill>
                <a:latin typeface="Times New Roman"/>
                <a:ea typeface="Times New Roman"/>
              </a:rPr>
              <a:t>rate</a:t>
            </a:r>
          </a:p>
        </p:txBody>
      </p:sp>
      <p:sp>
        <p:nvSpPr>
          <p:cNvPr id="471" name="TextBox 471"/>
          <p:cNvSpPr txBox="1"/>
          <p:nvPr/>
        </p:nvSpPr>
        <p:spPr>
          <a:xfrm>
            <a:off x="1844675" y="5213710"/>
            <a:ext cx="6078334" cy="3695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1250"/>
              </a:lnSpc>
              <a:tabLst>
                <a:tab pos="4057015" algn="l"/>
              </a:tabLst>
            </a:pPr>
            <a:r>
              <a:rPr lang="en-US" altLang="zh-CN" sz="2000" spc="170" dirty="0">
                <a:solidFill>
                  <a:srgbClr val="000000"/>
                </a:solidFill>
                <a:latin typeface="Times New Roman"/>
                <a:ea typeface="Times New Roman"/>
              </a:rPr>
              <a:t>Real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50" dirty="0">
                <a:solidFill>
                  <a:srgbClr val="000000"/>
                </a:solidFill>
                <a:latin typeface="Times New Roman"/>
                <a:ea typeface="Times New Roman"/>
              </a:rPr>
              <a:t>trace	</a:t>
            </a:r>
            <a:r>
              <a:rPr lang="en-US" altLang="zh-CN" sz="2000" spc="205" dirty="0">
                <a:solidFill>
                  <a:srgbClr val="000000"/>
                </a:solidFill>
                <a:latin typeface="Times New Roman"/>
                <a:ea typeface="Times New Roman"/>
              </a:rPr>
              <a:t>Synthetic</a:t>
            </a:r>
            <a:r>
              <a:rPr lang="en-US" altLang="zh-CN" sz="2000" spc="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90" dirty="0">
                <a:solidFill>
                  <a:srgbClr val="000000"/>
                </a:solidFill>
                <a:latin typeface="Times New Roman"/>
                <a:ea typeface="Times New Roman"/>
              </a:rPr>
              <a:t>trace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Freeform 472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Freeform 473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Freeform 474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Freeform 475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43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Freeform 476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43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8" name="Picture 478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6820"/>
            <a:ext cx="9136380" cy="3589020"/>
          </a:xfrm>
          <a:prstGeom prst="rect">
            <a:avLst/>
          </a:prstGeom>
        </p:spPr>
      </p:pic>
      <p:sp>
        <p:nvSpPr>
          <p:cNvPr id="478" name="TextBox 478"/>
          <p:cNvSpPr txBox="1"/>
          <p:nvPr/>
        </p:nvSpPr>
        <p:spPr>
          <a:xfrm>
            <a:off x="547687" y="117488"/>
            <a:ext cx="6571919" cy="6377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250"/>
              </a:lnSpc>
            </a:pPr>
            <a:r>
              <a:rPr lang="en-US" altLang="zh-CN" sz="3600" spc="215" dirty="0">
                <a:solidFill>
                  <a:srgbClr val="000000"/>
                </a:solidFill>
                <a:latin typeface="Times New Roman"/>
                <a:ea typeface="Times New Roman"/>
              </a:rPr>
              <a:t>Varying</a:t>
            </a:r>
            <a:r>
              <a:rPr lang="en-US" altLang="zh-CN" sz="36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220" dirty="0">
                <a:solidFill>
                  <a:srgbClr val="000000"/>
                </a:solidFill>
                <a:latin typeface="Times New Roman"/>
                <a:ea typeface="Times New Roman"/>
              </a:rPr>
              <a:t>node</a:t>
            </a:r>
            <a:r>
              <a:rPr lang="en-US" altLang="zh-CN" sz="3600" spc="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190" dirty="0">
                <a:solidFill>
                  <a:srgbClr val="000000"/>
                </a:solidFill>
                <a:latin typeface="Times New Roman"/>
                <a:ea typeface="Times New Roman"/>
              </a:rPr>
              <a:t>density</a:t>
            </a:r>
            <a:r>
              <a:rPr lang="en-US" altLang="zh-CN" sz="3600" spc="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245" dirty="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zh-CN" sz="36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185" dirty="0">
                <a:solidFill>
                  <a:srgbClr val="000000"/>
                </a:solidFill>
                <a:latin typeface="Times New Roman"/>
                <a:ea typeface="Times New Roman"/>
              </a:rPr>
              <a:t>latency</a:t>
            </a:r>
          </a:p>
        </p:txBody>
      </p:sp>
      <p:sp>
        <p:nvSpPr>
          <p:cNvPr id="479" name="TextBox 479"/>
          <p:cNvSpPr txBox="1"/>
          <p:nvPr/>
        </p:nvSpPr>
        <p:spPr>
          <a:xfrm>
            <a:off x="1844675" y="4732476"/>
            <a:ext cx="6075772" cy="3695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1250"/>
              </a:lnSpc>
              <a:tabLst>
                <a:tab pos="4057015" algn="l"/>
              </a:tabLst>
            </a:pPr>
            <a:r>
              <a:rPr lang="en-US" altLang="zh-CN" sz="2000" spc="170" dirty="0">
                <a:solidFill>
                  <a:srgbClr val="000000"/>
                </a:solidFill>
                <a:latin typeface="Times New Roman"/>
                <a:ea typeface="Times New Roman"/>
              </a:rPr>
              <a:t>Real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50" dirty="0">
                <a:solidFill>
                  <a:srgbClr val="000000"/>
                </a:solidFill>
                <a:latin typeface="Times New Roman"/>
                <a:ea typeface="Times New Roman"/>
              </a:rPr>
              <a:t>trace	</a:t>
            </a:r>
            <a:r>
              <a:rPr lang="en-US" altLang="zh-CN" sz="2000" spc="205" dirty="0">
                <a:solidFill>
                  <a:srgbClr val="000000"/>
                </a:solidFill>
                <a:latin typeface="Times New Roman"/>
                <a:ea typeface="Times New Roman"/>
              </a:rPr>
              <a:t>Synthetic</a:t>
            </a:r>
            <a:r>
              <a:rPr lang="en-US" altLang="zh-CN" sz="2000" spc="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85" dirty="0">
                <a:solidFill>
                  <a:srgbClr val="000000"/>
                </a:solidFill>
                <a:latin typeface="Times New Roman"/>
                <a:ea typeface="Times New Roman"/>
              </a:rPr>
              <a:t>trace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Freeform 480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Freeform 481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" name="Freeform 482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3" name="Freeform 483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Freeform 484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6" name="Picture 486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9160"/>
            <a:ext cx="9144000" cy="3863340"/>
          </a:xfrm>
          <a:prstGeom prst="rect">
            <a:avLst/>
          </a:prstGeom>
        </p:spPr>
      </p:pic>
      <p:sp>
        <p:nvSpPr>
          <p:cNvPr id="486" name="TextBox 486"/>
          <p:cNvSpPr txBox="1"/>
          <p:nvPr/>
        </p:nvSpPr>
        <p:spPr>
          <a:xfrm>
            <a:off x="319087" y="193688"/>
            <a:ext cx="8715848" cy="6377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250"/>
              </a:lnSpc>
            </a:pPr>
            <a:r>
              <a:rPr lang="en-US" altLang="zh-CN" sz="3600" spc="255" dirty="0">
                <a:solidFill>
                  <a:srgbClr val="000000"/>
                </a:solidFill>
                <a:latin typeface="Times New Roman"/>
                <a:ea typeface="Times New Roman"/>
              </a:rPr>
              <a:t>Varying</a:t>
            </a:r>
            <a:r>
              <a:rPr lang="en-US" altLang="zh-CN" sz="3600" spc="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275" dirty="0">
                <a:solidFill>
                  <a:srgbClr val="000000"/>
                </a:solidFill>
                <a:latin typeface="Times New Roman"/>
                <a:ea typeface="Times New Roman"/>
              </a:rPr>
              <a:t>node</a:t>
            </a:r>
            <a:r>
              <a:rPr lang="en-US" altLang="zh-CN" sz="3600" spc="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230" dirty="0">
                <a:solidFill>
                  <a:srgbClr val="000000"/>
                </a:solidFill>
                <a:latin typeface="Times New Roman"/>
                <a:ea typeface="Times New Roman"/>
              </a:rPr>
              <a:t>density</a:t>
            </a:r>
            <a:r>
              <a:rPr lang="en-US" altLang="zh-CN" sz="3600" spc="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280" dirty="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zh-CN" sz="3600" spc="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275" dirty="0">
                <a:solidFill>
                  <a:srgbClr val="000000"/>
                </a:solidFill>
                <a:latin typeface="Times New Roman"/>
                <a:ea typeface="Times New Roman"/>
              </a:rPr>
              <a:t>#</a:t>
            </a:r>
            <a:r>
              <a:rPr lang="en-US" altLang="zh-CN" sz="3600" spc="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230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3600" spc="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240" dirty="0">
                <a:solidFill>
                  <a:srgbClr val="000000"/>
                </a:solidFill>
                <a:latin typeface="Times New Roman"/>
                <a:ea typeface="Times New Roman"/>
              </a:rPr>
              <a:t>forwardings</a:t>
            </a:r>
          </a:p>
        </p:txBody>
      </p:sp>
      <p:sp>
        <p:nvSpPr>
          <p:cNvPr id="487" name="TextBox 487"/>
          <p:cNvSpPr txBox="1"/>
          <p:nvPr/>
        </p:nvSpPr>
        <p:spPr>
          <a:xfrm>
            <a:off x="1844675" y="4885130"/>
            <a:ext cx="6078299" cy="3695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1250"/>
              </a:lnSpc>
              <a:tabLst>
                <a:tab pos="4057015" algn="l"/>
              </a:tabLst>
            </a:pPr>
            <a:r>
              <a:rPr lang="en-US" altLang="zh-CN" sz="2000" spc="170" dirty="0">
                <a:solidFill>
                  <a:srgbClr val="000000"/>
                </a:solidFill>
                <a:latin typeface="Times New Roman"/>
                <a:ea typeface="Times New Roman"/>
              </a:rPr>
              <a:t>Real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50" dirty="0">
                <a:solidFill>
                  <a:srgbClr val="000000"/>
                </a:solidFill>
                <a:latin typeface="Times New Roman"/>
                <a:ea typeface="Times New Roman"/>
              </a:rPr>
              <a:t>trace	</a:t>
            </a:r>
            <a:r>
              <a:rPr lang="en-US" altLang="zh-CN" sz="2000" spc="205" dirty="0">
                <a:solidFill>
                  <a:srgbClr val="000000"/>
                </a:solidFill>
                <a:latin typeface="Times New Roman"/>
                <a:ea typeface="Times New Roman"/>
              </a:rPr>
              <a:t>Synthetic</a:t>
            </a:r>
            <a:r>
              <a:rPr lang="en-US" altLang="zh-CN" sz="2000" spc="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90" dirty="0">
                <a:solidFill>
                  <a:srgbClr val="000000"/>
                </a:solidFill>
                <a:latin typeface="Times New Roman"/>
                <a:ea typeface="Times New Roman"/>
              </a:rPr>
              <a:t>trace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Freeform 488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Freeform 489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Freeform 490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Freeform 491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6f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Freeform 492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6f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TextBox 493"/>
          <p:cNvSpPr txBox="1"/>
          <p:nvPr/>
        </p:nvSpPr>
        <p:spPr>
          <a:xfrm>
            <a:off x="547687" y="470641"/>
            <a:ext cx="7592630" cy="6014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666"/>
              </a:lnSpc>
            </a:pPr>
            <a:r>
              <a:rPr lang="en-US" altLang="zh-CN" sz="3950" spc="280" dirty="0">
                <a:solidFill>
                  <a:srgbClr val="000000"/>
                </a:solidFill>
                <a:latin typeface="Times New Roman"/>
                <a:ea typeface="Times New Roman"/>
              </a:rPr>
              <a:t>Recap</a:t>
            </a:r>
            <a:r>
              <a:rPr lang="en-US" altLang="zh-CN" sz="395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950" spc="280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3950" spc="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950" spc="245" dirty="0">
                <a:solidFill>
                  <a:srgbClr val="000000"/>
                </a:solidFill>
                <a:latin typeface="Times New Roman"/>
                <a:ea typeface="Times New Roman"/>
              </a:rPr>
              <a:t>Extensions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15"/>
              </a:lnSpc>
            </a:pPr>
            <a:endParaRPr lang="en-US" dirty="0" smtClean="0"/>
          </a:p>
          <a:p>
            <a:pPr marL="0">
              <a:lnSpc>
                <a:spcPct val="117083"/>
              </a:lnSpc>
            </a:pPr>
            <a:r>
              <a:rPr lang="en-US" altLang="zh-CN" sz="2250" spc="200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2250" spc="27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750" spc="145" dirty="0">
                <a:solidFill>
                  <a:srgbClr val="000000"/>
                </a:solidFill>
                <a:latin typeface="Times New Roman"/>
                <a:ea typeface="Times New Roman"/>
              </a:rPr>
              <a:t>Multi</a:t>
            </a:r>
            <a:r>
              <a:rPr lang="en-US" altLang="zh-CN" sz="2750" spc="115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750" spc="140" dirty="0">
                <a:solidFill>
                  <a:srgbClr val="000000"/>
                </a:solidFill>
                <a:latin typeface="Times New Roman"/>
                <a:ea typeface="Times New Roman"/>
              </a:rPr>
              <a:t>path</a:t>
            </a:r>
            <a:r>
              <a:rPr lang="en-US" altLang="zh-CN" sz="275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135" dirty="0">
                <a:solidFill>
                  <a:srgbClr val="000000"/>
                </a:solidFill>
                <a:latin typeface="Times New Roman"/>
                <a:ea typeface="Times New Roman"/>
              </a:rPr>
              <a:t>routing</a:t>
            </a:r>
            <a:r>
              <a:rPr lang="en-US" altLang="zh-CN" sz="275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135" dirty="0">
                <a:solidFill>
                  <a:srgbClr val="000000"/>
                </a:solidFill>
                <a:latin typeface="Times New Roman"/>
                <a:ea typeface="Times New Roman"/>
              </a:rPr>
              <a:t>in</a:t>
            </a:r>
            <a:r>
              <a:rPr lang="en-US" altLang="zh-CN" sz="275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150" dirty="0">
                <a:solidFill>
                  <a:srgbClr val="000000"/>
                </a:solidFill>
                <a:latin typeface="Times New Roman"/>
                <a:ea typeface="Times New Roman"/>
              </a:rPr>
              <a:t>hypercubes</a:t>
            </a:r>
          </a:p>
          <a:p>
            <a:pPr>
              <a:lnSpc>
                <a:spcPts val="550"/>
              </a:lnSpc>
            </a:pPr>
            <a:endParaRPr lang="en-US" dirty="0" smtClean="0"/>
          </a:p>
          <a:p>
            <a:pPr hangingPunct="0" marL="743902" indent="-286067">
              <a:lnSpc>
                <a:spcPct val="103333"/>
              </a:lnSpc>
            </a:pPr>
            <a:r>
              <a:rPr lang="en-US" altLang="zh-CN" sz="1650" spc="20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650" spc="23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145" dirty="0">
                <a:solidFill>
                  <a:srgbClr val="000000"/>
                </a:solidFill>
                <a:latin typeface="Times New Roman"/>
                <a:ea typeface="Times New Roman"/>
              </a:rPr>
              <a:t>Feature</a:t>
            </a:r>
            <a:r>
              <a:rPr lang="en-US" altLang="zh-CN" sz="2400" spc="115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400" spc="140" dirty="0">
                <a:solidFill>
                  <a:srgbClr val="000000"/>
                </a:solidFill>
                <a:latin typeface="Times New Roman"/>
                <a:ea typeface="Times New Roman"/>
              </a:rPr>
              <a:t>based,</a:t>
            </a:r>
            <a:r>
              <a:rPr lang="en-US" altLang="zh-CN" sz="24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25" dirty="0">
                <a:solidFill>
                  <a:srgbClr val="000000"/>
                </a:solidFill>
                <a:latin typeface="Times New Roman"/>
                <a:ea typeface="Times New Roman"/>
              </a:rPr>
              <a:t>efficient</a:t>
            </a:r>
            <a:r>
              <a:rPr lang="en-US" altLang="zh-CN" sz="24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70" dirty="0">
                <a:solidFill>
                  <a:srgbClr val="000000"/>
                </a:solidFill>
                <a:latin typeface="Times New Roman"/>
                <a:ea typeface="Times New Roman"/>
              </a:rPr>
              <a:t>copy</a:t>
            </a:r>
            <a:r>
              <a:rPr lang="en-US" altLang="zh-CN" sz="24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5" dirty="0">
                <a:solidFill>
                  <a:srgbClr val="000000"/>
                </a:solidFill>
                <a:latin typeface="Times New Roman"/>
                <a:ea typeface="Times New Roman"/>
              </a:rPr>
              <a:t>management,</a:t>
            </a:r>
            <a:r>
              <a:rPr lang="en-US" altLang="zh-CN" sz="24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5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09" dirty="0">
                <a:solidFill>
                  <a:srgbClr val="000000"/>
                </a:solidFill>
                <a:latin typeface="Times New Roman"/>
                <a:ea typeface="Times New Roman"/>
              </a:rPr>
              <a:t>node</a:t>
            </a:r>
            <a:r>
              <a:rPr lang="en-US" altLang="zh-CN" sz="2400" spc="145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400" spc="160" dirty="0">
                <a:solidFill>
                  <a:srgbClr val="000000"/>
                </a:solidFill>
                <a:latin typeface="Times New Roman"/>
                <a:ea typeface="Times New Roman"/>
              </a:rPr>
              <a:t>disjoint</a:t>
            </a:r>
            <a:r>
              <a:rPr lang="en-US" altLang="zh-CN" sz="2400" spc="165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400" spc="200" dirty="0">
                <a:solidFill>
                  <a:srgbClr val="000000"/>
                </a:solidFill>
                <a:latin typeface="Times New Roman"/>
                <a:ea typeface="Times New Roman"/>
              </a:rPr>
              <a:t>bas</a:t>
            </a:r>
            <a:r>
              <a:rPr lang="en-US" altLang="zh-CN" sz="2400" spc="195" dirty="0">
                <a:solidFill>
                  <a:srgbClr val="000000"/>
                </a:solidFill>
                <a:latin typeface="Times New Roman"/>
                <a:ea typeface="Times New Roman"/>
              </a:rPr>
              <a:t>ed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75"/>
              </a:lnSpc>
            </a:pPr>
            <a:endParaRPr lang="en-US" dirty="0" smtClean="0"/>
          </a:p>
          <a:p>
            <a:pPr marL="0">
              <a:lnSpc>
                <a:spcPct val="117083"/>
              </a:lnSpc>
            </a:pPr>
            <a:r>
              <a:rPr lang="en-US" altLang="zh-CN" sz="2250" spc="209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2250" spc="-119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750" spc="150" dirty="0">
                <a:solidFill>
                  <a:srgbClr val="000000"/>
                </a:solidFill>
                <a:latin typeface="Times New Roman"/>
                <a:ea typeface="Times New Roman"/>
              </a:rPr>
              <a:t>Extensions</a:t>
            </a:r>
          </a:p>
          <a:p>
            <a:pPr marL="0" indent="457835">
              <a:lnSpc>
                <a:spcPct val="116250"/>
              </a:lnSpc>
              <a:spcBef>
                <a:spcPts val="225"/>
              </a:spcBef>
            </a:pPr>
            <a:r>
              <a:rPr lang="en-US" altLang="zh-CN" sz="1650" spc="13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650" spc="16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95" dirty="0">
                <a:solidFill>
                  <a:srgbClr val="000000"/>
                </a:solidFill>
                <a:latin typeface="Times New Roman"/>
                <a:ea typeface="Times New Roman"/>
              </a:rPr>
              <a:t>General</a:t>
            </a:r>
            <a:r>
              <a:rPr lang="en-US" altLang="zh-CN" sz="24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00" dirty="0">
                <a:solidFill>
                  <a:srgbClr val="000000"/>
                </a:solidFill>
                <a:latin typeface="Times New Roman"/>
                <a:ea typeface="Times New Roman"/>
              </a:rPr>
              <a:t>hypercubes</a:t>
            </a:r>
          </a:p>
          <a:p>
            <a:pPr marL="0" indent="715327">
              <a:lnSpc>
                <a:spcPct val="116250"/>
              </a:lnSpc>
              <a:spcBef>
                <a:spcPts val="255"/>
              </a:spcBef>
            </a:pPr>
            <a:r>
              <a:rPr lang="en-US" altLang="zh-CN" sz="2400" spc="125" dirty="0">
                <a:solidFill>
                  <a:srgbClr val="7d7d7d"/>
                </a:solidFill>
                <a:latin typeface="Times New Roman"/>
                <a:ea typeface="Times New Roman"/>
              </a:rPr>
              <a:t>(Wu</a:t>
            </a:r>
            <a:r>
              <a:rPr lang="en-US" altLang="zh-CN" sz="2400" spc="5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70" dirty="0">
                <a:solidFill>
                  <a:srgbClr val="7d7d7d"/>
                </a:solidFill>
                <a:latin typeface="Times New Roman"/>
                <a:ea typeface="Times New Roman"/>
              </a:rPr>
              <a:t>&amp;</a:t>
            </a:r>
            <a:r>
              <a:rPr lang="en-US" altLang="zh-CN" sz="2400" spc="5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25" dirty="0">
                <a:solidFill>
                  <a:srgbClr val="7d7d7d"/>
                </a:solidFill>
                <a:latin typeface="Times New Roman"/>
                <a:ea typeface="Times New Roman"/>
              </a:rPr>
              <a:t>Wang</a:t>
            </a:r>
            <a:r>
              <a:rPr lang="en-US" altLang="zh-CN" sz="2400" spc="5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00" dirty="0">
                <a:solidFill>
                  <a:srgbClr val="7d7d7d"/>
                </a:solidFill>
                <a:latin typeface="Times New Roman"/>
                <a:ea typeface="Times New Roman"/>
              </a:rPr>
              <a:t>2014,</a:t>
            </a:r>
            <a:r>
              <a:rPr lang="en-US" altLang="zh-CN" sz="2400" spc="5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15" dirty="0">
                <a:solidFill>
                  <a:srgbClr val="7d7d7d"/>
                </a:solidFill>
                <a:latin typeface="Times New Roman"/>
                <a:ea typeface="Times New Roman"/>
              </a:rPr>
              <a:t>IEEE</a:t>
            </a:r>
            <a:r>
              <a:rPr lang="en-US" altLang="zh-CN" sz="2400" spc="5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15" dirty="0">
                <a:solidFill>
                  <a:srgbClr val="7d7d7d"/>
                </a:solidFill>
                <a:latin typeface="Times New Roman"/>
                <a:ea typeface="Times New Roman"/>
              </a:rPr>
              <a:t>TC)</a:t>
            </a:r>
          </a:p>
          <a:p>
            <a:pPr marL="0" indent="457835">
              <a:lnSpc>
                <a:spcPct val="116250"/>
              </a:lnSpc>
              <a:spcBef>
                <a:spcPts val="255"/>
              </a:spcBef>
            </a:pPr>
            <a:r>
              <a:rPr lang="en-US" altLang="zh-CN" sz="1650" spc="20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650" spc="23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135" dirty="0">
                <a:solidFill>
                  <a:srgbClr val="000000"/>
                </a:solidFill>
                <a:latin typeface="Times New Roman"/>
                <a:ea typeface="Times New Roman"/>
              </a:rPr>
              <a:t>Analytical</a:t>
            </a:r>
            <a:r>
              <a:rPr lang="en-US" altLang="zh-CN" sz="24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20" dirty="0">
                <a:solidFill>
                  <a:srgbClr val="000000"/>
                </a:solidFill>
                <a:latin typeface="Times New Roman"/>
                <a:ea typeface="Times New Roman"/>
              </a:rPr>
              <a:t>results:</a:t>
            </a:r>
            <a:r>
              <a:rPr lang="en-US" altLang="zh-CN" sz="24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35" dirty="0">
                <a:solidFill>
                  <a:srgbClr val="000000"/>
                </a:solidFill>
                <a:latin typeface="Times New Roman"/>
                <a:ea typeface="Times New Roman"/>
              </a:rPr>
              <a:t>delivery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30" dirty="0">
                <a:solidFill>
                  <a:srgbClr val="000000"/>
                </a:solidFill>
                <a:latin typeface="Times New Roman"/>
                <a:ea typeface="Times New Roman"/>
              </a:rPr>
              <a:t>rate</a:t>
            </a:r>
            <a:r>
              <a:rPr lang="en-US" altLang="zh-CN" sz="24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0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24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35" dirty="0">
                <a:solidFill>
                  <a:srgbClr val="000000"/>
                </a:solidFill>
                <a:latin typeface="Times New Roman"/>
                <a:ea typeface="Times New Roman"/>
              </a:rPr>
              <a:t>latency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75"/>
              </a:lnSpc>
            </a:pPr>
            <a:endParaRPr lang="en-US" dirty="0" smtClean="0"/>
          </a:p>
          <a:p>
            <a:pPr marL="0" indent="3680777">
              <a:lnSpc>
                <a:spcPct val="100000"/>
              </a:lnSpc>
            </a:pPr>
            <a:r>
              <a:rPr lang="en-US" altLang="zh-CN" sz="1200" spc="15" dirty="0">
                <a:solidFill>
                  <a:srgbClr val="000000"/>
                </a:solidFill>
                <a:latin typeface="Times New Roman"/>
                <a:ea typeface="Times New Roman"/>
              </a:rPr>
              <a:t>DySON</a:t>
            </a:r>
            <a:r>
              <a:rPr lang="en-US" altLang="zh-CN" sz="1200" spc="10" dirty="0">
                <a:solidFill>
                  <a:srgbClr val="000000"/>
                </a:solidFill>
                <a:latin typeface="Times New Roman"/>
                <a:ea typeface="Times New Roman"/>
              </a:rPr>
              <a:t>'14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4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5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6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7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9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514600"/>
            <a:ext cx="3078480" cy="2758440"/>
          </a:xfrm>
          <a:prstGeom prst="rect">
            <a:avLst/>
          </a:prstGeom>
        </p:spPr>
      </p:pic>
      <p:pic>
        <p:nvPicPr>
          <p:cNvPr id="20" name="Picture 20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514600"/>
            <a:ext cx="2834640" cy="2834640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547687" y="478300"/>
            <a:ext cx="4204492" cy="1546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666"/>
              </a:lnSpc>
            </a:pPr>
            <a:r>
              <a:rPr lang="en-US" altLang="zh-CN" sz="3800" spc="225" dirty="0">
                <a:solidFill>
                  <a:srgbClr val="000000"/>
                </a:solidFill>
                <a:latin typeface="Times New Roman"/>
                <a:ea typeface="Times New Roman"/>
              </a:rPr>
              <a:t>Examples</a:t>
            </a:r>
            <a:r>
              <a:rPr lang="en-US" altLang="zh-CN" sz="3800" spc="1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800" spc="209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38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800" spc="285" dirty="0">
                <a:solidFill>
                  <a:srgbClr val="000000"/>
                </a:solidFill>
                <a:latin typeface="Times New Roman"/>
                <a:ea typeface="Times New Roman"/>
              </a:rPr>
              <a:t>DTNs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05"/>
              </a:lnSpc>
            </a:pPr>
            <a:endParaRPr lang="en-US" dirty="0" smtClean="0"/>
          </a:p>
          <a:p>
            <a:pPr marL="0">
              <a:lnSpc>
                <a:spcPct val="116250"/>
              </a:lnSpc>
            </a:pPr>
            <a:r>
              <a:rPr lang="en-US" altLang="zh-CN" sz="1950" spc="80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950" spc="11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60" dirty="0">
                <a:solidFill>
                  <a:srgbClr val="006ebf"/>
                </a:solidFill>
                <a:latin typeface="Times New Roman"/>
                <a:ea typeface="Times New Roman"/>
              </a:rPr>
              <a:t>Vehicular</a:t>
            </a:r>
            <a:r>
              <a:rPr lang="en-US" altLang="zh-CN" sz="2400" spc="4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65" dirty="0">
                <a:solidFill>
                  <a:srgbClr val="006ebf"/>
                </a:solidFill>
                <a:latin typeface="Times New Roman"/>
                <a:ea typeface="Times New Roman"/>
              </a:rPr>
              <a:t>communication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741545" y="1599225"/>
            <a:ext cx="3760426" cy="425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250"/>
              </a:lnSpc>
            </a:pPr>
            <a:r>
              <a:rPr lang="en-US" altLang="zh-CN" sz="1950" spc="175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950" spc="234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120" dirty="0">
                <a:solidFill>
                  <a:srgbClr val="006ebf"/>
                </a:solidFill>
                <a:latin typeface="Times New Roman"/>
                <a:ea typeface="Times New Roman"/>
              </a:rPr>
              <a:t>Social</a:t>
            </a:r>
            <a:r>
              <a:rPr lang="en-US" altLang="zh-CN" sz="2400" spc="7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15" dirty="0">
                <a:solidFill>
                  <a:srgbClr val="006ebf"/>
                </a:solidFill>
                <a:latin typeface="Times New Roman"/>
                <a:ea typeface="Times New Roman"/>
              </a:rPr>
              <a:t>contact</a:t>
            </a:r>
            <a:r>
              <a:rPr lang="en-US" altLang="zh-CN" sz="2400" spc="7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35" dirty="0">
                <a:solidFill>
                  <a:srgbClr val="006ebf"/>
                </a:solidFill>
                <a:latin typeface="Times New Roman"/>
                <a:ea typeface="Times New Roman"/>
              </a:rPr>
              <a:t>networks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228465" y="6302493"/>
            <a:ext cx="812086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15" dirty="0">
                <a:solidFill>
                  <a:srgbClr val="000000"/>
                </a:solidFill>
                <a:latin typeface="Times New Roman"/>
                <a:ea typeface="Times New Roman"/>
              </a:rPr>
              <a:t>DySON</a:t>
            </a:r>
            <a:r>
              <a:rPr lang="en-US" altLang="zh-CN" sz="1200" spc="10" dirty="0">
                <a:solidFill>
                  <a:srgbClr val="000000"/>
                </a:solidFill>
                <a:latin typeface="Times New Roman"/>
                <a:ea typeface="Times New Roman"/>
              </a:rPr>
              <a:t>'14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Freeform 494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Freeform 495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Freeform 496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Freeform 497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Freeform 498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TextBox 499"/>
          <p:cNvSpPr txBox="1"/>
          <p:nvPr/>
        </p:nvSpPr>
        <p:spPr>
          <a:xfrm>
            <a:off x="700405" y="457941"/>
            <a:ext cx="7810454" cy="60274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666"/>
              </a:lnSpc>
            </a:pPr>
            <a:r>
              <a:rPr lang="en-US" altLang="zh-CN" sz="3950" spc="234" dirty="0">
                <a:solidFill>
                  <a:srgbClr val="000000"/>
                </a:solidFill>
                <a:latin typeface="Times New Roman"/>
                <a:ea typeface="Times New Roman"/>
              </a:rPr>
              <a:t>Social</a:t>
            </a:r>
            <a:r>
              <a:rPr lang="en-US" altLang="zh-CN" sz="395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950" spc="350" dirty="0">
                <a:solidFill>
                  <a:srgbClr val="000000"/>
                </a:solidFill>
                <a:latin typeface="Times New Roman"/>
                <a:ea typeface="Times New Roman"/>
              </a:rPr>
              <a:t>Home</a:t>
            </a:r>
            <a:r>
              <a:rPr lang="en-US" altLang="zh-CN" sz="3950" spc="195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950" spc="260" dirty="0">
                <a:solidFill>
                  <a:srgbClr val="000000"/>
                </a:solidFill>
                <a:latin typeface="Times New Roman"/>
                <a:ea typeface="Times New Roman"/>
              </a:rPr>
              <a:t>based</a:t>
            </a:r>
          </a:p>
          <a:p>
            <a:pPr>
              <a:lnSpc>
                <a:spcPts val="1014"/>
              </a:lnSpc>
            </a:pPr>
            <a:endParaRPr lang="en-US" dirty="0" smtClean="0"/>
          </a:p>
          <a:p>
            <a:pPr marL="0" indent="142875">
              <a:lnSpc>
                <a:spcPct val="116250"/>
              </a:lnSpc>
            </a:pPr>
            <a:r>
              <a:rPr lang="en-US" altLang="zh-CN" sz="2400" spc="55" dirty="0">
                <a:solidFill>
                  <a:srgbClr val="7d7d7d"/>
                </a:solidFill>
                <a:latin typeface="Times New Roman"/>
                <a:ea typeface="Times New Roman"/>
              </a:rPr>
              <a:t>(Wu,</a:t>
            </a:r>
            <a:r>
              <a:rPr lang="en-US" altLang="zh-CN" sz="2400" spc="3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50" dirty="0">
                <a:solidFill>
                  <a:srgbClr val="7d7d7d"/>
                </a:solidFill>
                <a:latin typeface="Times New Roman"/>
                <a:ea typeface="Times New Roman"/>
              </a:rPr>
              <a:t>Xiao,</a:t>
            </a:r>
            <a:r>
              <a:rPr lang="en-US" altLang="zh-CN" sz="2400" spc="3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95" dirty="0">
                <a:solidFill>
                  <a:srgbClr val="7d7d7d"/>
                </a:solidFill>
                <a:latin typeface="Times New Roman"/>
                <a:ea typeface="Times New Roman"/>
              </a:rPr>
              <a:t>&amp;</a:t>
            </a:r>
            <a:r>
              <a:rPr lang="en-US" altLang="zh-CN" sz="2400" spc="3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60" dirty="0">
                <a:solidFill>
                  <a:srgbClr val="7d7d7d"/>
                </a:solidFill>
                <a:latin typeface="Times New Roman"/>
                <a:ea typeface="Times New Roman"/>
              </a:rPr>
              <a:t>Huang</a:t>
            </a:r>
            <a:r>
              <a:rPr lang="en-US" altLang="zh-CN" sz="2400" spc="3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45" dirty="0">
                <a:solidFill>
                  <a:srgbClr val="7d7d7d"/>
                </a:solidFill>
                <a:latin typeface="Times New Roman"/>
                <a:ea typeface="Times New Roman"/>
              </a:rPr>
              <a:t>‘13)</a:t>
            </a:r>
          </a:p>
          <a:p>
            <a:pPr>
              <a:lnSpc>
                <a:spcPts val="1460"/>
              </a:lnSpc>
            </a:pPr>
            <a:endParaRPr lang="en-US" dirty="0" smtClean="0"/>
          </a:p>
          <a:p>
            <a:pPr marL="0" indent="305117">
              <a:lnSpc>
                <a:spcPct val="115833"/>
              </a:lnSpc>
            </a:pPr>
            <a:r>
              <a:rPr lang="en-US" altLang="zh-CN" sz="1850" spc="36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2700" spc="250" dirty="0">
                <a:solidFill>
                  <a:srgbClr val="000000"/>
                </a:solidFill>
                <a:latin typeface="Times New Roman"/>
                <a:ea typeface="Times New Roman"/>
              </a:rPr>
              <a:t>Social</a:t>
            </a:r>
            <a:r>
              <a:rPr lang="en-US" altLang="zh-CN" sz="2700" spc="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00" spc="225" dirty="0">
                <a:solidFill>
                  <a:srgbClr val="000000"/>
                </a:solidFill>
                <a:latin typeface="Times New Roman"/>
                <a:ea typeface="Times New Roman"/>
              </a:rPr>
              <a:t>characteristics</a:t>
            </a:r>
          </a:p>
          <a:p>
            <a:pPr>
              <a:lnSpc>
                <a:spcPts val="1110"/>
              </a:lnSpc>
            </a:pPr>
            <a:endParaRPr lang="en-US" dirty="0" smtClean="0"/>
          </a:p>
          <a:p>
            <a:pPr hangingPunct="0" marL="591184">
              <a:lnSpc>
                <a:spcPct val="109166"/>
              </a:lnSpc>
            </a:pPr>
            <a:r>
              <a:rPr lang="en-US" altLang="zh-CN" sz="2000" spc="140" dirty="0">
                <a:solidFill>
                  <a:srgbClr val="000000"/>
                </a:solidFill>
                <a:latin typeface="Times New Roman"/>
                <a:ea typeface="Times New Roman"/>
              </a:rPr>
              <a:t>Nodes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ea typeface="Times New Roman"/>
              </a:rPr>
              <a:t>visit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50" dirty="0">
                <a:solidFill>
                  <a:srgbClr val="000000"/>
                </a:solidFill>
                <a:latin typeface="Times New Roman"/>
                <a:ea typeface="Times New Roman"/>
              </a:rPr>
              <a:t>some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5" dirty="0">
                <a:solidFill>
                  <a:srgbClr val="000000"/>
                </a:solidFill>
                <a:latin typeface="Times New Roman"/>
                <a:ea typeface="Times New Roman"/>
              </a:rPr>
              <a:t>locations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en-US" altLang="zh-CN" sz="2000" spc="145" dirty="0">
                <a:solidFill>
                  <a:srgbClr val="006ebf"/>
                </a:solidFill>
                <a:latin typeface="Times New Roman"/>
                <a:ea typeface="Times New Roman"/>
              </a:rPr>
              <a:t>homes</a:t>
            </a:r>
            <a:r>
              <a:rPr lang="en-US" altLang="zh-CN" sz="2000" spc="110" dirty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0" dirty="0">
                <a:solidFill>
                  <a:srgbClr val="000000"/>
                </a:solidFill>
                <a:latin typeface="Times New Roman"/>
                <a:ea typeface="Times New Roman"/>
              </a:rPr>
              <a:t>frequently,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0" dirty="0">
                <a:solidFill>
                  <a:srgbClr val="000000"/>
                </a:solidFill>
                <a:latin typeface="Times New Roman"/>
                <a:ea typeface="Times New Roman"/>
              </a:rPr>
              <a:t>while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4" dirty="0">
                <a:solidFill>
                  <a:srgbClr val="000000"/>
                </a:solidFill>
                <a:latin typeface="Times New Roman"/>
                <a:ea typeface="Times New Roman"/>
              </a:rPr>
              <a:t>visiting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60" dirty="0">
                <a:solidFill>
                  <a:srgbClr val="000000"/>
                </a:solidFill>
                <a:latin typeface="Times New Roman"/>
                <a:ea typeface="Times New Roman"/>
              </a:rPr>
              <a:t>other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55" dirty="0">
                <a:solidFill>
                  <a:srgbClr val="000000"/>
                </a:solidFill>
                <a:latin typeface="Times New Roman"/>
                <a:ea typeface="Times New Roman"/>
              </a:rPr>
              <a:t>locations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50" dirty="0">
                <a:solidFill>
                  <a:srgbClr val="000000"/>
                </a:solidFill>
                <a:latin typeface="Times New Roman"/>
                <a:ea typeface="Times New Roman"/>
              </a:rPr>
              <a:t>less</a:t>
            </a:r>
            <a:r>
              <a:rPr lang="en-US" altLang="zh-CN" sz="20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60" dirty="0">
                <a:solidFill>
                  <a:srgbClr val="000000"/>
                </a:solidFill>
                <a:latin typeface="Times New Roman"/>
                <a:ea typeface="Times New Roman"/>
              </a:rPr>
              <a:t>frequently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35"/>
              </a:lnSpc>
            </a:pPr>
            <a:endParaRPr lang="en-US" dirty="0" smtClean="0"/>
          </a:p>
          <a:p>
            <a:pPr marL="0" indent="305117">
              <a:lnSpc>
                <a:spcPct val="116250"/>
              </a:lnSpc>
            </a:pPr>
            <a:r>
              <a:rPr lang="en-US" altLang="zh-CN" sz="1850" spc="22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2700" spc="165" dirty="0">
                <a:solidFill>
                  <a:srgbClr val="000000"/>
                </a:solidFill>
                <a:latin typeface="Times New Roman"/>
                <a:ea typeface="Times New Roman"/>
              </a:rPr>
              <a:t>Real</a:t>
            </a:r>
            <a:r>
              <a:rPr lang="en-US" altLang="zh-CN" sz="27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00" spc="160" dirty="0">
                <a:solidFill>
                  <a:srgbClr val="000000"/>
                </a:solidFill>
                <a:latin typeface="Times New Roman"/>
                <a:ea typeface="Times New Roman"/>
              </a:rPr>
              <a:t>or</a:t>
            </a:r>
            <a:r>
              <a:rPr lang="en-US" altLang="zh-CN" sz="27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00" spc="135" dirty="0">
                <a:solidFill>
                  <a:srgbClr val="000000"/>
                </a:solidFill>
                <a:latin typeface="Times New Roman"/>
                <a:ea typeface="Times New Roman"/>
              </a:rPr>
              <a:t>virtual</a:t>
            </a:r>
            <a:r>
              <a:rPr lang="en-US" altLang="zh-CN" sz="27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00" spc="175" dirty="0">
                <a:solidFill>
                  <a:srgbClr val="000000"/>
                </a:solidFill>
                <a:latin typeface="Times New Roman"/>
                <a:ea typeface="Times New Roman"/>
              </a:rPr>
              <a:t>“throwbox”</a:t>
            </a:r>
          </a:p>
          <a:p>
            <a:pPr>
              <a:lnSpc>
                <a:spcPts val="1020"/>
              </a:lnSpc>
            </a:pPr>
            <a:endParaRPr lang="en-US" dirty="0" smtClean="0"/>
          </a:p>
          <a:p>
            <a:pPr hangingPunct="0" marL="591184">
              <a:lnSpc>
                <a:spcPct val="109166"/>
              </a:lnSpc>
            </a:pPr>
            <a:r>
              <a:rPr lang="en-US" altLang="zh-CN" sz="2000" spc="130" dirty="0">
                <a:solidFill>
                  <a:srgbClr val="000000"/>
                </a:solidFill>
                <a:latin typeface="Times New Roman"/>
                <a:ea typeface="Times New Roman"/>
              </a:rPr>
              <a:t>Each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0" dirty="0">
                <a:solidFill>
                  <a:srgbClr val="000000"/>
                </a:solidFill>
                <a:latin typeface="Times New Roman"/>
                <a:ea typeface="Times New Roman"/>
              </a:rPr>
              <a:t>community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50" dirty="0">
                <a:solidFill>
                  <a:srgbClr val="000000"/>
                </a:solidFill>
                <a:latin typeface="Times New Roman"/>
                <a:ea typeface="Times New Roman"/>
              </a:rPr>
              <a:t>home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ea typeface="Times New Roman"/>
              </a:rPr>
              <a:t>is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ea typeface="Times New Roman"/>
              </a:rPr>
              <a:t>equipped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5" dirty="0">
                <a:solidFill>
                  <a:srgbClr val="000000"/>
                </a:solidFill>
                <a:latin typeface="Times New Roman"/>
                <a:ea typeface="Times New Roman"/>
              </a:rPr>
              <a:t>with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5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ea typeface="Times New Roman"/>
              </a:rPr>
              <a:t>real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5" dirty="0">
                <a:solidFill>
                  <a:srgbClr val="000000"/>
                </a:solidFill>
                <a:latin typeface="Times New Roman"/>
                <a:ea typeface="Times New Roman"/>
              </a:rPr>
              <a:t>or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ea typeface="Times New Roman"/>
              </a:rPr>
              <a:t>virtual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70" dirty="0">
                <a:solidFill>
                  <a:srgbClr val="000000"/>
                </a:solidFill>
                <a:latin typeface="Times New Roman"/>
                <a:ea typeface="Times New Roman"/>
              </a:rPr>
              <a:t>“throwbox”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75" dirty="0">
                <a:solidFill>
                  <a:srgbClr val="000000"/>
                </a:solidFill>
                <a:latin typeface="Times New Roman"/>
                <a:ea typeface="Times New Roman"/>
              </a:rPr>
              <a:t>so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that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0" dirty="0">
                <a:solidFill>
                  <a:srgbClr val="000000"/>
                </a:solidFill>
                <a:latin typeface="Times New Roman"/>
                <a:ea typeface="Times New Roman"/>
              </a:rPr>
              <a:t>it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70" dirty="0">
                <a:solidFill>
                  <a:srgbClr val="000000"/>
                </a:solidFill>
                <a:latin typeface="Times New Roman"/>
                <a:ea typeface="Times New Roman"/>
              </a:rPr>
              <a:t>can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40" dirty="0">
                <a:solidFill>
                  <a:srgbClr val="000000"/>
                </a:solidFill>
                <a:latin typeface="Times New Roman"/>
                <a:ea typeface="Times New Roman"/>
              </a:rPr>
              <a:t>store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80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65" dirty="0">
                <a:solidFill>
                  <a:srgbClr val="000000"/>
                </a:solidFill>
                <a:latin typeface="Times New Roman"/>
                <a:ea typeface="Times New Roman"/>
              </a:rPr>
              <a:t>forward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70" dirty="0">
                <a:solidFill>
                  <a:srgbClr val="000000"/>
                </a:solidFill>
                <a:latin typeface="Times New Roman"/>
                <a:ea typeface="Times New Roman"/>
              </a:rPr>
              <a:t>messages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90"/>
              </a:lnSpc>
            </a:pPr>
            <a:endParaRPr lang="en-US" dirty="0" smtClean="0"/>
          </a:p>
          <a:p>
            <a:pPr marL="0" indent="3528060">
              <a:lnSpc>
                <a:spcPct val="100000"/>
              </a:lnSpc>
            </a:pPr>
            <a:r>
              <a:rPr lang="en-US" altLang="zh-CN" sz="1200" spc="15" dirty="0">
                <a:solidFill>
                  <a:srgbClr val="000000"/>
                </a:solidFill>
                <a:latin typeface="Times New Roman"/>
                <a:ea typeface="Times New Roman"/>
              </a:rPr>
              <a:t>DySON</a:t>
            </a:r>
            <a:r>
              <a:rPr lang="en-US" altLang="zh-CN" sz="1200" spc="10" dirty="0">
                <a:solidFill>
                  <a:srgbClr val="000000"/>
                </a:solidFill>
                <a:latin typeface="Times New Roman"/>
                <a:ea typeface="Times New Roman"/>
              </a:rPr>
              <a:t>'14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Freeform 500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Freeform 501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Freeform 502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Freeform 503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Freeform 504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Freeform 505"> 
				</p:cNvPr>
          <p:cNvSpPr/>
          <p:nvPr/>
        </p:nvSpPr>
        <p:spPr>
          <a:xfrm>
            <a:off x="2903985" y="2611885"/>
            <a:ext cx="2861814" cy="2544314"/>
          </a:xfrm>
          <a:custGeom>
            <a:avLst/>
            <a:gdLst>
              <a:gd name="connsiteX0" fmla="*/ 28397 w 2861814"/>
              <a:gd name="connsiteY0" fmla="*/ 2555820 h 2544314"/>
              <a:gd name="connsiteX1" fmla="*/ 2865588 w 2861814"/>
              <a:gd name="connsiteY1" fmla="*/ 2555820 h 2544314"/>
              <a:gd name="connsiteX2" fmla="*/ 2865588 w 2861814"/>
              <a:gd name="connsiteY2" fmla="*/ 25392 h 2544314"/>
              <a:gd name="connsiteX3" fmla="*/ 28397 w 2861814"/>
              <a:gd name="connsiteY3" fmla="*/ 25392 h 2544314"/>
              <a:gd name="connsiteX4" fmla="*/ 28397 w 2861814"/>
              <a:gd name="connsiteY4" fmla="*/ 2555820 h 254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1814" h="2544314">
                <a:moveTo>
                  <a:pt x="28397" y="2555820"/>
                </a:moveTo>
                <a:lnTo>
                  <a:pt x="2865588" y="2555820"/>
                </a:lnTo>
                <a:lnTo>
                  <a:pt x="2865588" y="25392"/>
                </a:lnTo>
                <a:lnTo>
                  <a:pt x="28397" y="25392"/>
                </a:lnTo>
                <a:lnTo>
                  <a:pt x="28397" y="255582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4028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6" name="Freeform 506"> 
				</p:cNvPr>
          <p:cNvSpPr/>
          <p:nvPr/>
        </p:nvSpPr>
        <p:spPr>
          <a:xfrm>
            <a:off x="4326386" y="2611885"/>
            <a:ext cx="17014" cy="2544314"/>
          </a:xfrm>
          <a:custGeom>
            <a:avLst/>
            <a:gdLst>
              <a:gd name="connsiteX0" fmla="*/ 24575 w 17014"/>
              <a:gd name="connsiteY0" fmla="*/ 25474 h 2544314"/>
              <a:gd name="connsiteX1" fmla="*/ 24575 w 17014"/>
              <a:gd name="connsiteY1" fmla="*/ 2555820 h 254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014" h="2544314">
                <a:moveTo>
                  <a:pt x="24575" y="25474"/>
                </a:moveTo>
                <a:lnTo>
                  <a:pt x="24575" y="2555820"/>
                </a:lnTo>
              </a:path>
            </a:pathLst>
          </a:custGeom>
          <a:ln w="11342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7" name="Freeform 507"> 
				</p:cNvPr>
          <p:cNvSpPr/>
          <p:nvPr/>
        </p:nvSpPr>
        <p:spPr>
          <a:xfrm>
            <a:off x="3856486" y="2611885"/>
            <a:ext cx="17014" cy="2544314"/>
          </a:xfrm>
          <a:custGeom>
            <a:avLst/>
            <a:gdLst>
              <a:gd name="connsiteX0" fmla="*/ 21621 w 17014"/>
              <a:gd name="connsiteY0" fmla="*/ 25474 h 2544314"/>
              <a:gd name="connsiteX1" fmla="*/ 21621 w 17014"/>
              <a:gd name="connsiteY1" fmla="*/ 2555820 h 254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014" h="2544314">
                <a:moveTo>
                  <a:pt x="21621" y="25474"/>
                </a:moveTo>
                <a:lnTo>
                  <a:pt x="21621" y="2555820"/>
                </a:lnTo>
              </a:path>
            </a:pathLst>
          </a:custGeom>
          <a:ln w="11342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8" name="Freeform 508"> 
				</p:cNvPr>
          <p:cNvSpPr/>
          <p:nvPr/>
        </p:nvSpPr>
        <p:spPr>
          <a:xfrm>
            <a:off x="3386586" y="2611885"/>
            <a:ext cx="17014" cy="2544314"/>
          </a:xfrm>
          <a:custGeom>
            <a:avLst/>
            <a:gdLst>
              <a:gd name="connsiteX0" fmla="*/ 18651 w 17014"/>
              <a:gd name="connsiteY0" fmla="*/ 25474 h 2544314"/>
              <a:gd name="connsiteX1" fmla="*/ 18651 w 17014"/>
              <a:gd name="connsiteY1" fmla="*/ 2555820 h 254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014" h="2544314">
                <a:moveTo>
                  <a:pt x="18651" y="25474"/>
                </a:moveTo>
                <a:lnTo>
                  <a:pt x="18651" y="2555820"/>
                </a:lnTo>
              </a:path>
            </a:pathLst>
          </a:custGeom>
          <a:ln w="11342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9" name="Freeform 509"> 
				</p:cNvPr>
          <p:cNvSpPr/>
          <p:nvPr/>
        </p:nvSpPr>
        <p:spPr>
          <a:xfrm>
            <a:off x="4796286" y="2611885"/>
            <a:ext cx="17014" cy="2544314"/>
          </a:xfrm>
          <a:custGeom>
            <a:avLst/>
            <a:gdLst>
              <a:gd name="connsiteX0" fmla="*/ 27529 w 17014"/>
              <a:gd name="connsiteY0" fmla="*/ 25474 h 2544314"/>
              <a:gd name="connsiteX1" fmla="*/ 27529 w 17014"/>
              <a:gd name="connsiteY1" fmla="*/ 2555820 h 254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014" h="2544314">
                <a:moveTo>
                  <a:pt x="27529" y="25474"/>
                </a:moveTo>
                <a:lnTo>
                  <a:pt x="27529" y="2555820"/>
                </a:lnTo>
              </a:path>
            </a:pathLst>
          </a:custGeom>
          <a:ln w="11342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Freeform 510"> 
				</p:cNvPr>
          <p:cNvSpPr/>
          <p:nvPr/>
        </p:nvSpPr>
        <p:spPr>
          <a:xfrm>
            <a:off x="5278886" y="2611885"/>
            <a:ext cx="17014" cy="2544314"/>
          </a:xfrm>
          <a:custGeom>
            <a:avLst/>
            <a:gdLst>
              <a:gd name="connsiteX0" fmla="*/ 17850 w 17014"/>
              <a:gd name="connsiteY0" fmla="*/ 25474 h 2544314"/>
              <a:gd name="connsiteX1" fmla="*/ 17850 w 17014"/>
              <a:gd name="connsiteY1" fmla="*/ 2555820 h 254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014" h="2544314">
                <a:moveTo>
                  <a:pt x="17850" y="25474"/>
                </a:moveTo>
                <a:lnTo>
                  <a:pt x="17850" y="2555820"/>
                </a:lnTo>
              </a:path>
            </a:pathLst>
          </a:custGeom>
          <a:ln w="11342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Freeform 511"> 
				</p:cNvPr>
          <p:cNvSpPr/>
          <p:nvPr/>
        </p:nvSpPr>
        <p:spPr>
          <a:xfrm>
            <a:off x="2903985" y="3030985"/>
            <a:ext cx="2861814" cy="17014"/>
          </a:xfrm>
          <a:custGeom>
            <a:avLst/>
            <a:gdLst>
              <a:gd name="connsiteX0" fmla="*/ 28397 w 2861814"/>
              <a:gd name="connsiteY0" fmla="*/ 28013 h 17014"/>
              <a:gd name="connsiteX1" fmla="*/ 2865504 w 2861814"/>
              <a:gd name="connsiteY1" fmla="*/ 28013 h 17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61814" h="17014">
                <a:moveTo>
                  <a:pt x="28397" y="28013"/>
                </a:moveTo>
                <a:lnTo>
                  <a:pt x="2865504" y="28013"/>
                </a:lnTo>
              </a:path>
            </a:pathLst>
          </a:custGeom>
          <a:ln w="11342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Freeform 512"> 
				</p:cNvPr>
          <p:cNvSpPr/>
          <p:nvPr/>
        </p:nvSpPr>
        <p:spPr>
          <a:xfrm>
            <a:off x="2903985" y="3462786"/>
            <a:ext cx="2861814" cy="17014"/>
          </a:xfrm>
          <a:custGeom>
            <a:avLst/>
            <a:gdLst>
              <a:gd name="connsiteX0" fmla="*/ 28397 w 2861814"/>
              <a:gd name="connsiteY0" fmla="*/ 18000 h 17014"/>
              <a:gd name="connsiteX1" fmla="*/ 2865504 w 2861814"/>
              <a:gd name="connsiteY1" fmla="*/ 18000 h 17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61814" h="17014">
                <a:moveTo>
                  <a:pt x="28397" y="18000"/>
                </a:moveTo>
                <a:lnTo>
                  <a:pt x="2865504" y="18000"/>
                </a:lnTo>
              </a:path>
            </a:pathLst>
          </a:custGeom>
          <a:ln w="11342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Freeform 513"> 
				</p:cNvPr>
          <p:cNvSpPr/>
          <p:nvPr/>
        </p:nvSpPr>
        <p:spPr>
          <a:xfrm>
            <a:off x="2903985" y="3881886"/>
            <a:ext cx="2861814" cy="17014"/>
          </a:xfrm>
          <a:custGeom>
            <a:avLst/>
            <a:gdLst>
              <a:gd name="connsiteX0" fmla="*/ 28397 w 2861814"/>
              <a:gd name="connsiteY0" fmla="*/ 20613 h 17014"/>
              <a:gd name="connsiteX1" fmla="*/ 2865504 w 2861814"/>
              <a:gd name="connsiteY1" fmla="*/ 20613 h 17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61814" h="17014">
                <a:moveTo>
                  <a:pt x="28397" y="20613"/>
                </a:moveTo>
                <a:lnTo>
                  <a:pt x="2865504" y="20613"/>
                </a:lnTo>
              </a:path>
            </a:pathLst>
          </a:custGeom>
          <a:ln w="11342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Freeform 514"> 
				</p:cNvPr>
          <p:cNvSpPr/>
          <p:nvPr/>
        </p:nvSpPr>
        <p:spPr>
          <a:xfrm>
            <a:off x="2903985" y="4300986"/>
            <a:ext cx="2861814" cy="17014"/>
          </a:xfrm>
          <a:custGeom>
            <a:avLst/>
            <a:gdLst>
              <a:gd name="connsiteX0" fmla="*/ 28397 w 2861814"/>
              <a:gd name="connsiteY0" fmla="*/ 23256 h 17014"/>
              <a:gd name="connsiteX1" fmla="*/ 2865504 w 2861814"/>
              <a:gd name="connsiteY1" fmla="*/ 23256 h 17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61814" h="17014">
                <a:moveTo>
                  <a:pt x="28397" y="23256"/>
                </a:moveTo>
                <a:lnTo>
                  <a:pt x="2865504" y="23256"/>
                </a:lnTo>
              </a:path>
            </a:pathLst>
          </a:custGeom>
          <a:ln w="11342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Freeform 515"> 
				</p:cNvPr>
          <p:cNvSpPr/>
          <p:nvPr/>
        </p:nvSpPr>
        <p:spPr>
          <a:xfrm>
            <a:off x="2903985" y="4720086"/>
            <a:ext cx="2861814" cy="17014"/>
          </a:xfrm>
          <a:custGeom>
            <a:avLst/>
            <a:gdLst>
              <a:gd name="connsiteX0" fmla="*/ 28397 w 2861814"/>
              <a:gd name="connsiteY0" fmla="*/ 25884 h 17014"/>
              <a:gd name="connsiteX1" fmla="*/ 2865504 w 2861814"/>
              <a:gd name="connsiteY1" fmla="*/ 25884 h 17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61814" h="17014">
                <a:moveTo>
                  <a:pt x="28397" y="25884"/>
                </a:moveTo>
                <a:lnTo>
                  <a:pt x="2865504" y="25884"/>
                </a:lnTo>
              </a:path>
            </a:pathLst>
          </a:custGeom>
          <a:ln w="11342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Freeform 516"> 
				</p:cNvPr>
          <p:cNvSpPr/>
          <p:nvPr/>
        </p:nvSpPr>
        <p:spPr>
          <a:xfrm>
            <a:off x="3386586" y="3030985"/>
            <a:ext cx="486914" cy="448814"/>
          </a:xfrm>
          <a:custGeom>
            <a:avLst/>
            <a:gdLst>
              <a:gd name="connsiteX0" fmla="*/ 18651 w 486914"/>
              <a:gd name="connsiteY0" fmla="*/ 449800 h 448814"/>
              <a:gd name="connsiteX1" fmla="*/ 491504 w 486914"/>
              <a:gd name="connsiteY1" fmla="*/ 449800 h 448814"/>
              <a:gd name="connsiteX2" fmla="*/ 491504 w 486914"/>
              <a:gd name="connsiteY2" fmla="*/ 28072 h 448814"/>
              <a:gd name="connsiteX3" fmla="*/ 18651 w 486914"/>
              <a:gd name="connsiteY3" fmla="*/ 28072 h 448814"/>
              <a:gd name="connsiteX4" fmla="*/ 18651 w 486914"/>
              <a:gd name="connsiteY4" fmla="*/ 449800 h 448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914" h="448814">
                <a:moveTo>
                  <a:pt x="18651" y="449800"/>
                </a:moveTo>
                <a:lnTo>
                  <a:pt x="491504" y="449800"/>
                </a:lnTo>
                <a:lnTo>
                  <a:pt x="491504" y="28072"/>
                </a:lnTo>
                <a:lnTo>
                  <a:pt x="18651" y="28072"/>
                </a:lnTo>
                <a:lnTo>
                  <a:pt x="18651" y="449800"/>
                </a:lnTo>
                <a:close/>
              </a:path>
            </a:pathLst>
          </a:custGeom>
          <a:solidFill>
            <a:srgbClr val="adc1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Freeform 517"> 
				</p:cNvPr>
          <p:cNvSpPr/>
          <p:nvPr/>
        </p:nvSpPr>
        <p:spPr>
          <a:xfrm>
            <a:off x="3386586" y="3030985"/>
            <a:ext cx="486914" cy="448814"/>
          </a:xfrm>
          <a:custGeom>
            <a:avLst/>
            <a:gdLst>
              <a:gd name="connsiteX0" fmla="*/ 18651 w 486914"/>
              <a:gd name="connsiteY0" fmla="*/ 449800 h 448814"/>
              <a:gd name="connsiteX1" fmla="*/ 491504 w 486914"/>
              <a:gd name="connsiteY1" fmla="*/ 449800 h 448814"/>
              <a:gd name="connsiteX2" fmla="*/ 491504 w 486914"/>
              <a:gd name="connsiteY2" fmla="*/ 28072 h 448814"/>
              <a:gd name="connsiteX3" fmla="*/ 18651 w 486914"/>
              <a:gd name="connsiteY3" fmla="*/ 28072 h 448814"/>
              <a:gd name="connsiteX4" fmla="*/ 18651 w 486914"/>
              <a:gd name="connsiteY4" fmla="*/ 449800 h 448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914" h="448814">
                <a:moveTo>
                  <a:pt x="18651" y="449800"/>
                </a:moveTo>
                <a:lnTo>
                  <a:pt x="491504" y="449800"/>
                </a:lnTo>
                <a:lnTo>
                  <a:pt x="491504" y="28072"/>
                </a:lnTo>
                <a:lnTo>
                  <a:pt x="18651" y="28072"/>
                </a:lnTo>
                <a:lnTo>
                  <a:pt x="18651" y="4498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1342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8" name="Freeform 518"> 
				</p:cNvPr>
          <p:cNvSpPr/>
          <p:nvPr/>
        </p:nvSpPr>
        <p:spPr>
          <a:xfrm>
            <a:off x="4796286" y="3030985"/>
            <a:ext cx="499614" cy="448814"/>
          </a:xfrm>
          <a:custGeom>
            <a:avLst/>
            <a:gdLst>
              <a:gd name="connsiteX0" fmla="*/ 27529 w 499614"/>
              <a:gd name="connsiteY0" fmla="*/ 449800 h 448814"/>
              <a:gd name="connsiteX1" fmla="*/ 500383 w 499614"/>
              <a:gd name="connsiteY1" fmla="*/ 449800 h 448814"/>
              <a:gd name="connsiteX2" fmla="*/ 500383 w 499614"/>
              <a:gd name="connsiteY2" fmla="*/ 28072 h 448814"/>
              <a:gd name="connsiteX3" fmla="*/ 27529 w 499614"/>
              <a:gd name="connsiteY3" fmla="*/ 28072 h 448814"/>
              <a:gd name="connsiteX4" fmla="*/ 27529 w 499614"/>
              <a:gd name="connsiteY4" fmla="*/ 449800 h 448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614" h="448814">
                <a:moveTo>
                  <a:pt x="27529" y="449800"/>
                </a:moveTo>
                <a:lnTo>
                  <a:pt x="500383" y="449800"/>
                </a:lnTo>
                <a:lnTo>
                  <a:pt x="500383" y="28072"/>
                </a:lnTo>
                <a:lnTo>
                  <a:pt x="27529" y="28072"/>
                </a:lnTo>
                <a:lnTo>
                  <a:pt x="27529" y="449800"/>
                </a:lnTo>
                <a:close/>
              </a:path>
            </a:pathLst>
          </a:custGeom>
          <a:solidFill>
            <a:srgbClr val="adc1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9" name="Freeform 519"> 
				</p:cNvPr>
          <p:cNvSpPr/>
          <p:nvPr/>
        </p:nvSpPr>
        <p:spPr>
          <a:xfrm>
            <a:off x="4796286" y="3030985"/>
            <a:ext cx="499614" cy="448814"/>
          </a:xfrm>
          <a:custGeom>
            <a:avLst/>
            <a:gdLst>
              <a:gd name="connsiteX0" fmla="*/ 27529 w 499614"/>
              <a:gd name="connsiteY0" fmla="*/ 449800 h 448814"/>
              <a:gd name="connsiteX1" fmla="*/ 500383 w 499614"/>
              <a:gd name="connsiteY1" fmla="*/ 449800 h 448814"/>
              <a:gd name="connsiteX2" fmla="*/ 500383 w 499614"/>
              <a:gd name="connsiteY2" fmla="*/ 28072 h 448814"/>
              <a:gd name="connsiteX3" fmla="*/ 27529 w 499614"/>
              <a:gd name="connsiteY3" fmla="*/ 28072 h 448814"/>
              <a:gd name="connsiteX4" fmla="*/ 27529 w 499614"/>
              <a:gd name="connsiteY4" fmla="*/ 449800 h 448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614" h="448814">
                <a:moveTo>
                  <a:pt x="27529" y="449800"/>
                </a:moveTo>
                <a:lnTo>
                  <a:pt x="500383" y="449800"/>
                </a:lnTo>
                <a:lnTo>
                  <a:pt x="500383" y="28072"/>
                </a:lnTo>
                <a:lnTo>
                  <a:pt x="27529" y="28072"/>
                </a:lnTo>
                <a:lnTo>
                  <a:pt x="27529" y="4498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1342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0" name="Freeform 520"> 
				</p:cNvPr>
          <p:cNvSpPr/>
          <p:nvPr/>
        </p:nvSpPr>
        <p:spPr>
          <a:xfrm>
            <a:off x="3386586" y="4300986"/>
            <a:ext cx="486914" cy="436114"/>
          </a:xfrm>
          <a:custGeom>
            <a:avLst/>
            <a:gdLst>
              <a:gd name="connsiteX0" fmla="*/ 18651 w 486914"/>
              <a:gd name="connsiteY0" fmla="*/ 444984 h 436114"/>
              <a:gd name="connsiteX1" fmla="*/ 491504 w 486914"/>
              <a:gd name="connsiteY1" fmla="*/ 444984 h 436114"/>
              <a:gd name="connsiteX2" fmla="*/ 491504 w 486914"/>
              <a:gd name="connsiteY2" fmla="*/ 23256 h 436114"/>
              <a:gd name="connsiteX3" fmla="*/ 18651 w 486914"/>
              <a:gd name="connsiteY3" fmla="*/ 23256 h 436114"/>
              <a:gd name="connsiteX4" fmla="*/ 18651 w 486914"/>
              <a:gd name="connsiteY4" fmla="*/ 444984 h 43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914" h="436114">
                <a:moveTo>
                  <a:pt x="18651" y="444984"/>
                </a:moveTo>
                <a:lnTo>
                  <a:pt x="491504" y="444984"/>
                </a:lnTo>
                <a:lnTo>
                  <a:pt x="491504" y="23256"/>
                </a:lnTo>
                <a:lnTo>
                  <a:pt x="18651" y="23256"/>
                </a:lnTo>
                <a:lnTo>
                  <a:pt x="18651" y="444984"/>
                </a:lnTo>
                <a:close/>
              </a:path>
            </a:pathLst>
          </a:custGeom>
          <a:solidFill>
            <a:srgbClr val="adc1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" name="Freeform 521"> 
				</p:cNvPr>
          <p:cNvSpPr/>
          <p:nvPr/>
        </p:nvSpPr>
        <p:spPr>
          <a:xfrm>
            <a:off x="3386586" y="4300986"/>
            <a:ext cx="486914" cy="436114"/>
          </a:xfrm>
          <a:custGeom>
            <a:avLst/>
            <a:gdLst>
              <a:gd name="connsiteX0" fmla="*/ 18651 w 486914"/>
              <a:gd name="connsiteY0" fmla="*/ 444984 h 436114"/>
              <a:gd name="connsiteX1" fmla="*/ 491504 w 486914"/>
              <a:gd name="connsiteY1" fmla="*/ 444984 h 436114"/>
              <a:gd name="connsiteX2" fmla="*/ 491504 w 486914"/>
              <a:gd name="connsiteY2" fmla="*/ 23256 h 436114"/>
              <a:gd name="connsiteX3" fmla="*/ 18651 w 486914"/>
              <a:gd name="connsiteY3" fmla="*/ 23256 h 436114"/>
              <a:gd name="connsiteX4" fmla="*/ 18651 w 486914"/>
              <a:gd name="connsiteY4" fmla="*/ 444984 h 43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914" h="436114">
                <a:moveTo>
                  <a:pt x="18651" y="444984"/>
                </a:moveTo>
                <a:lnTo>
                  <a:pt x="491504" y="444984"/>
                </a:lnTo>
                <a:lnTo>
                  <a:pt x="491504" y="23256"/>
                </a:lnTo>
                <a:lnTo>
                  <a:pt x="18651" y="23256"/>
                </a:lnTo>
                <a:lnTo>
                  <a:pt x="18651" y="444984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1342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" name="Freeform 522"> 
				</p:cNvPr>
          <p:cNvSpPr/>
          <p:nvPr/>
        </p:nvSpPr>
        <p:spPr>
          <a:xfrm>
            <a:off x="4796286" y="4300986"/>
            <a:ext cx="499614" cy="436114"/>
          </a:xfrm>
          <a:custGeom>
            <a:avLst/>
            <a:gdLst>
              <a:gd name="connsiteX0" fmla="*/ 27529 w 499614"/>
              <a:gd name="connsiteY0" fmla="*/ 444984 h 436114"/>
              <a:gd name="connsiteX1" fmla="*/ 500383 w 499614"/>
              <a:gd name="connsiteY1" fmla="*/ 444984 h 436114"/>
              <a:gd name="connsiteX2" fmla="*/ 500383 w 499614"/>
              <a:gd name="connsiteY2" fmla="*/ 23256 h 436114"/>
              <a:gd name="connsiteX3" fmla="*/ 27529 w 499614"/>
              <a:gd name="connsiteY3" fmla="*/ 23256 h 436114"/>
              <a:gd name="connsiteX4" fmla="*/ 27529 w 499614"/>
              <a:gd name="connsiteY4" fmla="*/ 444984 h 43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614" h="436114">
                <a:moveTo>
                  <a:pt x="27529" y="444984"/>
                </a:moveTo>
                <a:lnTo>
                  <a:pt x="500383" y="444984"/>
                </a:lnTo>
                <a:lnTo>
                  <a:pt x="500383" y="23256"/>
                </a:lnTo>
                <a:lnTo>
                  <a:pt x="27529" y="23256"/>
                </a:lnTo>
                <a:lnTo>
                  <a:pt x="27529" y="444984"/>
                </a:lnTo>
                <a:close/>
              </a:path>
            </a:pathLst>
          </a:custGeom>
          <a:solidFill>
            <a:srgbClr val="adc1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Freeform 523"> 
				</p:cNvPr>
          <p:cNvSpPr/>
          <p:nvPr/>
        </p:nvSpPr>
        <p:spPr>
          <a:xfrm>
            <a:off x="4796286" y="4300986"/>
            <a:ext cx="499614" cy="436114"/>
          </a:xfrm>
          <a:custGeom>
            <a:avLst/>
            <a:gdLst>
              <a:gd name="connsiteX0" fmla="*/ 27529 w 499614"/>
              <a:gd name="connsiteY0" fmla="*/ 444984 h 436114"/>
              <a:gd name="connsiteX1" fmla="*/ 500383 w 499614"/>
              <a:gd name="connsiteY1" fmla="*/ 444984 h 436114"/>
              <a:gd name="connsiteX2" fmla="*/ 500383 w 499614"/>
              <a:gd name="connsiteY2" fmla="*/ 23256 h 436114"/>
              <a:gd name="connsiteX3" fmla="*/ 27529 w 499614"/>
              <a:gd name="connsiteY3" fmla="*/ 23256 h 436114"/>
              <a:gd name="connsiteX4" fmla="*/ 27529 w 499614"/>
              <a:gd name="connsiteY4" fmla="*/ 444984 h 43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614" h="436114">
                <a:moveTo>
                  <a:pt x="27529" y="444984"/>
                </a:moveTo>
                <a:lnTo>
                  <a:pt x="500383" y="444984"/>
                </a:lnTo>
                <a:lnTo>
                  <a:pt x="500383" y="23256"/>
                </a:lnTo>
                <a:lnTo>
                  <a:pt x="27529" y="23256"/>
                </a:lnTo>
                <a:lnTo>
                  <a:pt x="27529" y="444984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1342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4" name="Freeform 524"> 
				</p:cNvPr>
          <p:cNvSpPr/>
          <p:nvPr/>
        </p:nvSpPr>
        <p:spPr>
          <a:xfrm>
            <a:off x="4554986" y="4783586"/>
            <a:ext cx="232914" cy="207514"/>
          </a:xfrm>
          <a:custGeom>
            <a:avLst/>
            <a:gdLst>
              <a:gd name="connsiteX0" fmla="*/ 233297 w 232914"/>
              <a:gd name="connsiteY0" fmla="*/ 120536 h 207514"/>
              <a:gd name="connsiteX1" fmla="*/ 127036 w 232914"/>
              <a:gd name="connsiteY1" fmla="*/ 25645 h 207514"/>
              <a:gd name="connsiteX2" fmla="*/ 20608 w 232914"/>
              <a:gd name="connsiteY2" fmla="*/ 120536 h 207514"/>
              <a:gd name="connsiteX3" fmla="*/ 127036 w 232914"/>
              <a:gd name="connsiteY3" fmla="*/ 215427 h 207514"/>
              <a:gd name="connsiteX4" fmla="*/ 233297 w 232914"/>
              <a:gd name="connsiteY4" fmla="*/ 120536 h 207514"/>
              <a:gd name="connsiteX5" fmla="*/ 233297 w 232914"/>
              <a:gd name="connsiteY5" fmla="*/ 120536 h 20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914" h="207514">
                <a:moveTo>
                  <a:pt x="233297" y="120536"/>
                </a:moveTo>
                <a:cubicBezTo>
                  <a:pt x="233297" y="68136"/>
                  <a:pt x="185755" y="25645"/>
                  <a:pt x="127036" y="25645"/>
                </a:cubicBezTo>
                <a:cubicBezTo>
                  <a:pt x="68151" y="25645"/>
                  <a:pt x="20608" y="68136"/>
                  <a:pt x="20608" y="120536"/>
                </a:cubicBezTo>
                <a:cubicBezTo>
                  <a:pt x="20608" y="172935"/>
                  <a:pt x="68151" y="215427"/>
                  <a:pt x="127036" y="215427"/>
                </a:cubicBezTo>
                <a:cubicBezTo>
                  <a:pt x="185755" y="215427"/>
                  <a:pt x="233297" y="172935"/>
                  <a:pt x="233297" y="120536"/>
                </a:cubicBezTo>
                <a:lnTo>
                  <a:pt x="233297" y="120536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5" name="Freeform 525"> 
				</p:cNvPr>
          <p:cNvSpPr/>
          <p:nvPr/>
        </p:nvSpPr>
        <p:spPr>
          <a:xfrm>
            <a:off x="4554986" y="4783586"/>
            <a:ext cx="232914" cy="207514"/>
          </a:xfrm>
          <a:custGeom>
            <a:avLst/>
            <a:gdLst>
              <a:gd name="connsiteX0" fmla="*/ 233297 w 232914"/>
              <a:gd name="connsiteY0" fmla="*/ 120536 h 207514"/>
              <a:gd name="connsiteX1" fmla="*/ 127036 w 232914"/>
              <a:gd name="connsiteY1" fmla="*/ 25645 h 207514"/>
              <a:gd name="connsiteX2" fmla="*/ 20608 w 232914"/>
              <a:gd name="connsiteY2" fmla="*/ 120536 h 207514"/>
              <a:gd name="connsiteX3" fmla="*/ 127036 w 232914"/>
              <a:gd name="connsiteY3" fmla="*/ 215427 h 207514"/>
              <a:gd name="connsiteX4" fmla="*/ 233297 w 232914"/>
              <a:gd name="connsiteY4" fmla="*/ 120536 h 207514"/>
              <a:gd name="connsiteX5" fmla="*/ 233297 w 232914"/>
              <a:gd name="connsiteY5" fmla="*/ 120536 h 20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914" h="207514">
                <a:moveTo>
                  <a:pt x="233297" y="120536"/>
                </a:moveTo>
                <a:cubicBezTo>
                  <a:pt x="233297" y="68136"/>
                  <a:pt x="185755" y="25645"/>
                  <a:pt x="127036" y="25645"/>
                </a:cubicBezTo>
                <a:cubicBezTo>
                  <a:pt x="68151" y="25645"/>
                  <a:pt x="20608" y="68136"/>
                  <a:pt x="20608" y="120536"/>
                </a:cubicBezTo>
                <a:cubicBezTo>
                  <a:pt x="20608" y="172935"/>
                  <a:pt x="68151" y="215427"/>
                  <a:pt x="127036" y="215427"/>
                </a:cubicBezTo>
                <a:cubicBezTo>
                  <a:pt x="185755" y="215427"/>
                  <a:pt x="233297" y="172935"/>
                  <a:pt x="233297" y="120536"/>
                </a:cubicBezTo>
                <a:lnTo>
                  <a:pt x="233297" y="12053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1342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6" name="Freeform 526"> 
				</p:cNvPr>
          <p:cNvSpPr/>
          <p:nvPr/>
        </p:nvSpPr>
        <p:spPr>
          <a:xfrm>
            <a:off x="6218686" y="3881886"/>
            <a:ext cx="486914" cy="436114"/>
          </a:xfrm>
          <a:custGeom>
            <a:avLst/>
            <a:gdLst>
              <a:gd name="connsiteX0" fmla="*/ 23724 w 486914"/>
              <a:gd name="connsiteY0" fmla="*/ 442356 h 436114"/>
              <a:gd name="connsiteX1" fmla="*/ 496579 w 486914"/>
              <a:gd name="connsiteY1" fmla="*/ 442356 h 436114"/>
              <a:gd name="connsiteX2" fmla="*/ 496579 w 486914"/>
              <a:gd name="connsiteY2" fmla="*/ 20628 h 436114"/>
              <a:gd name="connsiteX3" fmla="*/ 23724 w 486914"/>
              <a:gd name="connsiteY3" fmla="*/ 20628 h 436114"/>
              <a:gd name="connsiteX4" fmla="*/ 23724 w 486914"/>
              <a:gd name="connsiteY4" fmla="*/ 442356 h 43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914" h="436114">
                <a:moveTo>
                  <a:pt x="23724" y="442356"/>
                </a:moveTo>
                <a:lnTo>
                  <a:pt x="496579" y="442356"/>
                </a:lnTo>
                <a:lnTo>
                  <a:pt x="496579" y="20628"/>
                </a:lnTo>
                <a:lnTo>
                  <a:pt x="23724" y="20628"/>
                </a:lnTo>
                <a:lnTo>
                  <a:pt x="23724" y="44235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1342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7" name="Freeform 527"> 
				</p:cNvPr>
          <p:cNvSpPr/>
          <p:nvPr/>
        </p:nvSpPr>
        <p:spPr>
          <a:xfrm>
            <a:off x="6218686" y="2865885"/>
            <a:ext cx="486914" cy="436114"/>
          </a:xfrm>
          <a:custGeom>
            <a:avLst/>
            <a:gdLst>
              <a:gd name="connsiteX0" fmla="*/ 23724 w 486914"/>
              <a:gd name="connsiteY0" fmla="*/ 446185 h 436114"/>
              <a:gd name="connsiteX1" fmla="*/ 496579 w 486914"/>
              <a:gd name="connsiteY1" fmla="*/ 446185 h 436114"/>
              <a:gd name="connsiteX2" fmla="*/ 496579 w 486914"/>
              <a:gd name="connsiteY2" fmla="*/ 24457 h 436114"/>
              <a:gd name="connsiteX3" fmla="*/ 23724 w 486914"/>
              <a:gd name="connsiteY3" fmla="*/ 24457 h 436114"/>
              <a:gd name="connsiteX4" fmla="*/ 23724 w 486914"/>
              <a:gd name="connsiteY4" fmla="*/ 446185 h 43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914" h="436114">
                <a:moveTo>
                  <a:pt x="23724" y="446185"/>
                </a:moveTo>
                <a:lnTo>
                  <a:pt x="496579" y="446185"/>
                </a:lnTo>
                <a:lnTo>
                  <a:pt x="496579" y="24457"/>
                </a:lnTo>
                <a:lnTo>
                  <a:pt x="23724" y="24457"/>
                </a:lnTo>
                <a:lnTo>
                  <a:pt x="23724" y="446185"/>
                </a:lnTo>
                <a:close/>
              </a:path>
            </a:pathLst>
          </a:custGeom>
          <a:solidFill>
            <a:srgbClr val="adc1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Freeform 528"> 
				</p:cNvPr>
          <p:cNvSpPr/>
          <p:nvPr/>
        </p:nvSpPr>
        <p:spPr>
          <a:xfrm>
            <a:off x="6218686" y="2865885"/>
            <a:ext cx="486914" cy="436114"/>
          </a:xfrm>
          <a:custGeom>
            <a:avLst/>
            <a:gdLst>
              <a:gd name="connsiteX0" fmla="*/ 23724 w 486914"/>
              <a:gd name="connsiteY0" fmla="*/ 446185 h 436114"/>
              <a:gd name="connsiteX1" fmla="*/ 496579 w 486914"/>
              <a:gd name="connsiteY1" fmla="*/ 446185 h 436114"/>
              <a:gd name="connsiteX2" fmla="*/ 496579 w 486914"/>
              <a:gd name="connsiteY2" fmla="*/ 24457 h 436114"/>
              <a:gd name="connsiteX3" fmla="*/ 23724 w 486914"/>
              <a:gd name="connsiteY3" fmla="*/ 24457 h 436114"/>
              <a:gd name="connsiteX4" fmla="*/ 23724 w 486914"/>
              <a:gd name="connsiteY4" fmla="*/ 446185 h 43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914" h="436114">
                <a:moveTo>
                  <a:pt x="23724" y="446185"/>
                </a:moveTo>
                <a:lnTo>
                  <a:pt x="496579" y="446185"/>
                </a:lnTo>
                <a:lnTo>
                  <a:pt x="496579" y="24457"/>
                </a:lnTo>
                <a:lnTo>
                  <a:pt x="23724" y="24457"/>
                </a:lnTo>
                <a:lnTo>
                  <a:pt x="23724" y="44618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1342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9" name="Freeform 529"> 
				</p:cNvPr>
          <p:cNvSpPr/>
          <p:nvPr/>
        </p:nvSpPr>
        <p:spPr>
          <a:xfrm>
            <a:off x="3615186" y="4339086"/>
            <a:ext cx="232914" cy="207514"/>
          </a:xfrm>
          <a:custGeom>
            <a:avLst/>
            <a:gdLst>
              <a:gd name="connsiteX0" fmla="*/ 239284 w 232914"/>
              <a:gd name="connsiteY0" fmla="*/ 122211 h 207514"/>
              <a:gd name="connsiteX1" fmla="*/ 132889 w 232914"/>
              <a:gd name="connsiteY1" fmla="*/ 27320 h 207514"/>
              <a:gd name="connsiteX2" fmla="*/ 26494 w 232914"/>
              <a:gd name="connsiteY2" fmla="*/ 122211 h 207514"/>
              <a:gd name="connsiteX3" fmla="*/ 132889 w 232914"/>
              <a:gd name="connsiteY3" fmla="*/ 217102 h 207514"/>
              <a:gd name="connsiteX4" fmla="*/ 239284 w 232914"/>
              <a:gd name="connsiteY4" fmla="*/ 122211 h 207514"/>
              <a:gd name="connsiteX5" fmla="*/ 239284 w 232914"/>
              <a:gd name="connsiteY5" fmla="*/ 122211 h 20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914" h="207514">
                <a:moveTo>
                  <a:pt x="239284" y="122211"/>
                </a:moveTo>
                <a:cubicBezTo>
                  <a:pt x="239284" y="69811"/>
                  <a:pt x="191641" y="27320"/>
                  <a:pt x="132889" y="27320"/>
                </a:cubicBezTo>
                <a:cubicBezTo>
                  <a:pt x="74120" y="27320"/>
                  <a:pt x="26494" y="69811"/>
                  <a:pt x="26494" y="122211"/>
                </a:cubicBezTo>
                <a:cubicBezTo>
                  <a:pt x="26494" y="174626"/>
                  <a:pt x="74120" y="217102"/>
                  <a:pt x="132889" y="217102"/>
                </a:cubicBezTo>
                <a:cubicBezTo>
                  <a:pt x="191641" y="217102"/>
                  <a:pt x="239284" y="174626"/>
                  <a:pt x="239284" y="122211"/>
                </a:cubicBezTo>
                <a:lnTo>
                  <a:pt x="239284" y="122211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0" name="Freeform 530"> 
				</p:cNvPr>
          <p:cNvSpPr/>
          <p:nvPr/>
        </p:nvSpPr>
        <p:spPr>
          <a:xfrm>
            <a:off x="3615186" y="4339086"/>
            <a:ext cx="232914" cy="207514"/>
          </a:xfrm>
          <a:custGeom>
            <a:avLst/>
            <a:gdLst>
              <a:gd name="connsiteX0" fmla="*/ 239284 w 232914"/>
              <a:gd name="connsiteY0" fmla="*/ 122211 h 207514"/>
              <a:gd name="connsiteX1" fmla="*/ 132889 w 232914"/>
              <a:gd name="connsiteY1" fmla="*/ 27320 h 207514"/>
              <a:gd name="connsiteX2" fmla="*/ 26494 w 232914"/>
              <a:gd name="connsiteY2" fmla="*/ 122211 h 207514"/>
              <a:gd name="connsiteX3" fmla="*/ 132889 w 232914"/>
              <a:gd name="connsiteY3" fmla="*/ 217102 h 207514"/>
              <a:gd name="connsiteX4" fmla="*/ 239284 w 232914"/>
              <a:gd name="connsiteY4" fmla="*/ 122211 h 207514"/>
              <a:gd name="connsiteX5" fmla="*/ 239284 w 232914"/>
              <a:gd name="connsiteY5" fmla="*/ 122211 h 20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914" h="207514">
                <a:moveTo>
                  <a:pt x="239284" y="122211"/>
                </a:moveTo>
                <a:cubicBezTo>
                  <a:pt x="239284" y="69811"/>
                  <a:pt x="191641" y="27320"/>
                  <a:pt x="132889" y="27320"/>
                </a:cubicBezTo>
                <a:cubicBezTo>
                  <a:pt x="74120" y="27320"/>
                  <a:pt x="26494" y="69811"/>
                  <a:pt x="26494" y="122211"/>
                </a:cubicBezTo>
                <a:cubicBezTo>
                  <a:pt x="26494" y="174626"/>
                  <a:pt x="74120" y="217102"/>
                  <a:pt x="132889" y="217102"/>
                </a:cubicBezTo>
                <a:cubicBezTo>
                  <a:pt x="191641" y="217102"/>
                  <a:pt x="239284" y="174626"/>
                  <a:pt x="239284" y="122211"/>
                </a:cubicBezTo>
                <a:lnTo>
                  <a:pt x="239284" y="12221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1342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1" name="Freeform 531"> 
				</p:cNvPr>
          <p:cNvSpPr/>
          <p:nvPr/>
        </p:nvSpPr>
        <p:spPr>
          <a:xfrm>
            <a:off x="3030985" y="4847086"/>
            <a:ext cx="220214" cy="207514"/>
          </a:xfrm>
          <a:custGeom>
            <a:avLst/>
            <a:gdLst>
              <a:gd name="connsiteX0" fmla="*/ 232408 w 220214"/>
              <a:gd name="connsiteY0" fmla="*/ 120297 h 207514"/>
              <a:gd name="connsiteX1" fmla="*/ 126013 w 220214"/>
              <a:gd name="connsiteY1" fmla="*/ 25406 h 207514"/>
              <a:gd name="connsiteX2" fmla="*/ 19612 w 220214"/>
              <a:gd name="connsiteY2" fmla="*/ 120297 h 207514"/>
              <a:gd name="connsiteX3" fmla="*/ 126013 w 220214"/>
              <a:gd name="connsiteY3" fmla="*/ 215188 h 207514"/>
              <a:gd name="connsiteX4" fmla="*/ 232408 w 220214"/>
              <a:gd name="connsiteY4" fmla="*/ 120297 h 207514"/>
              <a:gd name="connsiteX5" fmla="*/ 232408 w 220214"/>
              <a:gd name="connsiteY5" fmla="*/ 120297 h 20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214" h="207514">
                <a:moveTo>
                  <a:pt x="232408" y="120297"/>
                </a:moveTo>
                <a:cubicBezTo>
                  <a:pt x="232408" y="67882"/>
                  <a:pt x="184765" y="25406"/>
                  <a:pt x="126013" y="25406"/>
                </a:cubicBezTo>
                <a:cubicBezTo>
                  <a:pt x="67244" y="25406"/>
                  <a:pt x="19612" y="67882"/>
                  <a:pt x="19612" y="120297"/>
                </a:cubicBezTo>
                <a:cubicBezTo>
                  <a:pt x="19612" y="172696"/>
                  <a:pt x="67244" y="215188"/>
                  <a:pt x="126013" y="215188"/>
                </a:cubicBezTo>
                <a:cubicBezTo>
                  <a:pt x="184765" y="215188"/>
                  <a:pt x="232408" y="172696"/>
                  <a:pt x="232408" y="120297"/>
                </a:cubicBezTo>
                <a:lnTo>
                  <a:pt x="232408" y="120297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" name="Freeform 532"> 
				</p:cNvPr>
          <p:cNvSpPr/>
          <p:nvPr/>
        </p:nvSpPr>
        <p:spPr>
          <a:xfrm>
            <a:off x="3030985" y="4847086"/>
            <a:ext cx="220214" cy="207514"/>
          </a:xfrm>
          <a:custGeom>
            <a:avLst/>
            <a:gdLst>
              <a:gd name="connsiteX0" fmla="*/ 232408 w 220214"/>
              <a:gd name="connsiteY0" fmla="*/ 120297 h 207514"/>
              <a:gd name="connsiteX1" fmla="*/ 126013 w 220214"/>
              <a:gd name="connsiteY1" fmla="*/ 25406 h 207514"/>
              <a:gd name="connsiteX2" fmla="*/ 19612 w 220214"/>
              <a:gd name="connsiteY2" fmla="*/ 120297 h 207514"/>
              <a:gd name="connsiteX3" fmla="*/ 126013 w 220214"/>
              <a:gd name="connsiteY3" fmla="*/ 215188 h 207514"/>
              <a:gd name="connsiteX4" fmla="*/ 232408 w 220214"/>
              <a:gd name="connsiteY4" fmla="*/ 120297 h 207514"/>
              <a:gd name="connsiteX5" fmla="*/ 232408 w 220214"/>
              <a:gd name="connsiteY5" fmla="*/ 120297 h 20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214" h="207514">
                <a:moveTo>
                  <a:pt x="232408" y="120297"/>
                </a:moveTo>
                <a:cubicBezTo>
                  <a:pt x="232408" y="67882"/>
                  <a:pt x="184765" y="25406"/>
                  <a:pt x="126013" y="25406"/>
                </a:cubicBezTo>
                <a:cubicBezTo>
                  <a:pt x="67244" y="25406"/>
                  <a:pt x="19612" y="67882"/>
                  <a:pt x="19612" y="120297"/>
                </a:cubicBezTo>
                <a:cubicBezTo>
                  <a:pt x="19612" y="172696"/>
                  <a:pt x="67244" y="215188"/>
                  <a:pt x="126013" y="215188"/>
                </a:cubicBezTo>
                <a:cubicBezTo>
                  <a:pt x="184765" y="215188"/>
                  <a:pt x="232408" y="172696"/>
                  <a:pt x="232408" y="120297"/>
                </a:cubicBezTo>
                <a:lnTo>
                  <a:pt x="232408" y="120297"/>
                </a:lnTo>
                <a:close/>
              </a:path>
            </a:pathLst>
          </a:custGeom>
          <a:solidFill>
            <a:srgbClr val="0000fe">
              <a:alpha val="0"/>
            </a:srgbClr>
          </a:solidFill>
          <a:ln w="11342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3" name="Freeform 533"> 
				</p:cNvPr>
          <p:cNvSpPr/>
          <p:nvPr/>
        </p:nvSpPr>
        <p:spPr>
          <a:xfrm>
            <a:off x="5456686" y="4008886"/>
            <a:ext cx="232914" cy="207514"/>
          </a:xfrm>
          <a:custGeom>
            <a:avLst/>
            <a:gdLst>
              <a:gd name="connsiteX0" fmla="*/ 241907 w 232914"/>
              <a:gd name="connsiteY0" fmla="*/ 115026 h 207514"/>
              <a:gd name="connsiteX1" fmla="*/ 135480 w 232914"/>
              <a:gd name="connsiteY1" fmla="*/ 20135 h 207514"/>
              <a:gd name="connsiteX2" fmla="*/ 29218 w 232914"/>
              <a:gd name="connsiteY2" fmla="*/ 115026 h 207514"/>
              <a:gd name="connsiteX3" fmla="*/ 135480 w 232914"/>
              <a:gd name="connsiteY3" fmla="*/ 209917 h 207514"/>
              <a:gd name="connsiteX4" fmla="*/ 241907 w 232914"/>
              <a:gd name="connsiteY4" fmla="*/ 115026 h 207514"/>
              <a:gd name="connsiteX5" fmla="*/ 241907 w 232914"/>
              <a:gd name="connsiteY5" fmla="*/ 115026 h 20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914" h="207514">
                <a:moveTo>
                  <a:pt x="241907" y="115026"/>
                </a:moveTo>
                <a:cubicBezTo>
                  <a:pt x="241907" y="62626"/>
                  <a:pt x="194365" y="20135"/>
                  <a:pt x="135480" y="20135"/>
                </a:cubicBezTo>
                <a:cubicBezTo>
                  <a:pt x="76761" y="20135"/>
                  <a:pt x="29218" y="62626"/>
                  <a:pt x="29218" y="115026"/>
                </a:cubicBezTo>
                <a:cubicBezTo>
                  <a:pt x="29218" y="167425"/>
                  <a:pt x="76761" y="209917"/>
                  <a:pt x="135480" y="209917"/>
                </a:cubicBezTo>
                <a:cubicBezTo>
                  <a:pt x="194365" y="209917"/>
                  <a:pt x="241907" y="167425"/>
                  <a:pt x="241907" y="115026"/>
                </a:cubicBezTo>
                <a:lnTo>
                  <a:pt x="241907" y="115026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4" name="Freeform 534"> 
				</p:cNvPr>
          <p:cNvSpPr/>
          <p:nvPr/>
        </p:nvSpPr>
        <p:spPr>
          <a:xfrm>
            <a:off x="5456686" y="4008886"/>
            <a:ext cx="232914" cy="207514"/>
          </a:xfrm>
          <a:custGeom>
            <a:avLst/>
            <a:gdLst>
              <a:gd name="connsiteX0" fmla="*/ 241907 w 232914"/>
              <a:gd name="connsiteY0" fmla="*/ 115026 h 207514"/>
              <a:gd name="connsiteX1" fmla="*/ 135480 w 232914"/>
              <a:gd name="connsiteY1" fmla="*/ 20135 h 207514"/>
              <a:gd name="connsiteX2" fmla="*/ 29218 w 232914"/>
              <a:gd name="connsiteY2" fmla="*/ 115026 h 207514"/>
              <a:gd name="connsiteX3" fmla="*/ 135480 w 232914"/>
              <a:gd name="connsiteY3" fmla="*/ 209917 h 207514"/>
              <a:gd name="connsiteX4" fmla="*/ 241907 w 232914"/>
              <a:gd name="connsiteY4" fmla="*/ 115026 h 207514"/>
              <a:gd name="connsiteX5" fmla="*/ 241907 w 232914"/>
              <a:gd name="connsiteY5" fmla="*/ 115026 h 20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914" h="207514">
                <a:moveTo>
                  <a:pt x="241907" y="115026"/>
                </a:moveTo>
                <a:cubicBezTo>
                  <a:pt x="241907" y="62626"/>
                  <a:pt x="194365" y="20135"/>
                  <a:pt x="135480" y="20135"/>
                </a:cubicBezTo>
                <a:cubicBezTo>
                  <a:pt x="76761" y="20135"/>
                  <a:pt x="29218" y="62626"/>
                  <a:pt x="29218" y="115026"/>
                </a:cubicBezTo>
                <a:cubicBezTo>
                  <a:pt x="29218" y="167425"/>
                  <a:pt x="76761" y="209917"/>
                  <a:pt x="135480" y="209917"/>
                </a:cubicBezTo>
                <a:cubicBezTo>
                  <a:pt x="194365" y="209917"/>
                  <a:pt x="241907" y="167425"/>
                  <a:pt x="241907" y="115026"/>
                </a:cubicBezTo>
                <a:lnTo>
                  <a:pt x="241907" y="115026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1342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5" name="Freeform 535"> 
				</p:cNvPr>
          <p:cNvSpPr/>
          <p:nvPr/>
        </p:nvSpPr>
        <p:spPr>
          <a:xfrm>
            <a:off x="6345686" y="4897886"/>
            <a:ext cx="232914" cy="207514"/>
          </a:xfrm>
          <a:custGeom>
            <a:avLst/>
            <a:gdLst>
              <a:gd name="connsiteX0" fmla="*/ 239529 w 232914"/>
              <a:gd name="connsiteY0" fmla="*/ 122209 h 207514"/>
              <a:gd name="connsiteX1" fmla="*/ 133101 w 232914"/>
              <a:gd name="connsiteY1" fmla="*/ 27318 h 207514"/>
              <a:gd name="connsiteX2" fmla="*/ 26840 w 232914"/>
              <a:gd name="connsiteY2" fmla="*/ 122209 h 207514"/>
              <a:gd name="connsiteX3" fmla="*/ 133101 w 232914"/>
              <a:gd name="connsiteY3" fmla="*/ 217103 h 207514"/>
              <a:gd name="connsiteX4" fmla="*/ 239529 w 232914"/>
              <a:gd name="connsiteY4" fmla="*/ 122209 h 207514"/>
              <a:gd name="connsiteX5" fmla="*/ 239529 w 232914"/>
              <a:gd name="connsiteY5" fmla="*/ 122209 h 20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914" h="207514">
                <a:moveTo>
                  <a:pt x="239529" y="122209"/>
                </a:moveTo>
                <a:cubicBezTo>
                  <a:pt x="239529" y="69809"/>
                  <a:pt x="191987" y="27318"/>
                  <a:pt x="133101" y="27318"/>
                </a:cubicBezTo>
                <a:cubicBezTo>
                  <a:pt x="74383" y="27318"/>
                  <a:pt x="26840" y="69809"/>
                  <a:pt x="26840" y="122209"/>
                </a:cubicBezTo>
                <a:cubicBezTo>
                  <a:pt x="26840" y="174619"/>
                  <a:pt x="74383" y="217103"/>
                  <a:pt x="133101" y="217103"/>
                </a:cubicBezTo>
                <a:cubicBezTo>
                  <a:pt x="191987" y="217103"/>
                  <a:pt x="239529" y="174619"/>
                  <a:pt x="239529" y="122209"/>
                </a:cubicBezTo>
                <a:lnTo>
                  <a:pt x="239529" y="122209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1342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6" name="Freeform 536"> 
				</p:cNvPr>
          <p:cNvSpPr/>
          <p:nvPr/>
        </p:nvSpPr>
        <p:spPr>
          <a:xfrm>
            <a:off x="3208785" y="2726185"/>
            <a:ext cx="2125214" cy="1934714"/>
          </a:xfrm>
          <a:custGeom>
            <a:avLst/>
            <a:gdLst>
              <a:gd name="connsiteX0" fmla="*/ 976678 w 2125214"/>
              <a:gd name="connsiteY0" fmla="*/ 965420 h 1934714"/>
              <a:gd name="connsiteX1" fmla="*/ 1432033 w 2125214"/>
              <a:gd name="connsiteY1" fmla="*/ 569073 h 1934714"/>
              <a:gd name="connsiteX2" fmla="*/ 1795356 w 2125214"/>
              <a:gd name="connsiteY2" fmla="*/ 716662 h 1934714"/>
              <a:gd name="connsiteX3" fmla="*/ 1935482 w 2125214"/>
              <a:gd name="connsiteY3" fmla="*/ 1091971 h 1934714"/>
              <a:gd name="connsiteX4" fmla="*/ 1795356 w 2125214"/>
              <a:gd name="connsiteY4" fmla="*/ 1344999 h 1934714"/>
              <a:gd name="connsiteX5" fmla="*/ 1602852 w 2125214"/>
              <a:gd name="connsiteY5" fmla="*/ 1589620 h 1934714"/>
              <a:gd name="connsiteX6" fmla="*/ 1515274 w 2125214"/>
              <a:gd name="connsiteY6" fmla="*/ 1741434 h 1934714"/>
              <a:gd name="connsiteX7" fmla="*/ 1585336 w 2125214"/>
              <a:gd name="connsiteY7" fmla="*/ 1872181 h 1934714"/>
              <a:gd name="connsiteX8" fmla="*/ 1707778 w 2125214"/>
              <a:gd name="connsiteY8" fmla="*/ 1927006 h 1934714"/>
              <a:gd name="connsiteX9" fmla="*/ 2027563 w 2125214"/>
              <a:gd name="connsiteY9" fmla="*/ 1758321 h 1934714"/>
              <a:gd name="connsiteX10" fmla="*/ 2136994 w 2125214"/>
              <a:gd name="connsiteY10" fmla="*/ 1538991 h 1934714"/>
              <a:gd name="connsiteX11" fmla="*/ 2114974 w 2125214"/>
              <a:gd name="connsiteY11" fmla="*/ 1366095 h 1934714"/>
              <a:gd name="connsiteX12" fmla="*/ 1917965 w 2125214"/>
              <a:gd name="connsiteY12" fmla="*/ 1083520 h 1934714"/>
              <a:gd name="connsiteX13" fmla="*/ 1795356 w 2125214"/>
              <a:gd name="connsiteY13" fmla="*/ 636470 h 1934714"/>
              <a:gd name="connsiteX14" fmla="*/ 1826051 w 2125214"/>
              <a:gd name="connsiteY14" fmla="*/ 383397 h 1934714"/>
              <a:gd name="connsiteX15" fmla="*/ 1830387 w 2125214"/>
              <a:gd name="connsiteY15" fmla="*/ 164098 h 1934714"/>
              <a:gd name="connsiteX16" fmla="*/ 1532790 w 2125214"/>
              <a:gd name="connsiteY16" fmla="*/ 20824 h 1934714"/>
              <a:gd name="connsiteX17" fmla="*/ 1169333 w 2125214"/>
              <a:gd name="connsiteY17" fmla="*/ 100867 h 1934714"/>
              <a:gd name="connsiteX18" fmla="*/ 1033596 w 2125214"/>
              <a:gd name="connsiteY18" fmla="*/ 185224 h 1934714"/>
              <a:gd name="connsiteX19" fmla="*/ 569499 w 2125214"/>
              <a:gd name="connsiteY19" fmla="*/ 185224 h 1934714"/>
              <a:gd name="connsiteX20" fmla="*/ 298024 w 2125214"/>
              <a:gd name="connsiteY20" fmla="*/ 79740 h 1934714"/>
              <a:gd name="connsiteX21" fmla="*/ 122902 w 2125214"/>
              <a:gd name="connsiteY21" fmla="*/ 100867 h 1934714"/>
              <a:gd name="connsiteX22" fmla="*/ 35357 w 2125214"/>
              <a:gd name="connsiteY22" fmla="*/ 661762 h 1934714"/>
              <a:gd name="connsiteX23" fmla="*/ 17842 w 2125214"/>
              <a:gd name="connsiteY23" fmla="*/ 1070889 h 1934714"/>
              <a:gd name="connsiteX24" fmla="*/ 44065 w 2125214"/>
              <a:gd name="connsiteY24" fmla="*/ 1576960 h 1934714"/>
              <a:gd name="connsiteX25" fmla="*/ 131660 w 2125214"/>
              <a:gd name="connsiteY25" fmla="*/ 1800470 h 1934714"/>
              <a:gd name="connsiteX26" fmla="*/ 473213 w 2125214"/>
              <a:gd name="connsiteY26" fmla="*/ 1943847 h 1934714"/>
              <a:gd name="connsiteX27" fmla="*/ 753380 w 2125214"/>
              <a:gd name="connsiteY27" fmla="*/ 1872196 h 1934714"/>
              <a:gd name="connsiteX28" fmla="*/ 858506 w 2125214"/>
              <a:gd name="connsiteY28" fmla="*/ 1420935 h 1934714"/>
              <a:gd name="connsiteX29" fmla="*/ 849715 w 2125214"/>
              <a:gd name="connsiteY29" fmla="*/ 1197395 h 1934714"/>
              <a:gd name="connsiteX30" fmla="*/ 1042354 w 2125214"/>
              <a:gd name="connsiteY30" fmla="*/ 1058228 h 1934714"/>
              <a:gd name="connsiteX31" fmla="*/ 1243766 w 2125214"/>
              <a:gd name="connsiteY31" fmla="*/ 1172103 h 1934714"/>
              <a:gd name="connsiteX32" fmla="*/ 1300683 w 2125214"/>
              <a:gd name="connsiteY32" fmla="*/ 1302835 h 1934714"/>
              <a:gd name="connsiteX33" fmla="*/ 1515274 w 2125214"/>
              <a:gd name="connsiteY33" fmla="*/ 1281753 h 1934714"/>
              <a:gd name="connsiteX34" fmla="*/ 1553641 w 2125214"/>
              <a:gd name="connsiteY34" fmla="*/ 1033010 h 19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125214" h="1934714">
                <a:moveTo>
                  <a:pt x="976678" y="965420"/>
                </a:moveTo>
                <a:cubicBezTo>
                  <a:pt x="994794" y="733325"/>
                  <a:pt x="1214023" y="573834"/>
                  <a:pt x="1432033" y="569073"/>
                </a:cubicBezTo>
                <a:cubicBezTo>
                  <a:pt x="1566153" y="566098"/>
                  <a:pt x="1699939" y="621741"/>
                  <a:pt x="1795356" y="716662"/>
                </a:cubicBezTo>
                <a:cubicBezTo>
                  <a:pt x="1898782" y="819021"/>
                  <a:pt x="1957500" y="967205"/>
                  <a:pt x="1935482" y="1091971"/>
                </a:cubicBezTo>
                <a:cubicBezTo>
                  <a:pt x="1918800" y="1187963"/>
                  <a:pt x="1854242" y="1270163"/>
                  <a:pt x="1795356" y="1344999"/>
                </a:cubicBezTo>
                <a:cubicBezTo>
                  <a:pt x="1731967" y="1425771"/>
                  <a:pt x="1675250" y="1497958"/>
                  <a:pt x="1602852" y="1589620"/>
                </a:cubicBezTo>
                <a:cubicBezTo>
                  <a:pt x="1564484" y="1638167"/>
                  <a:pt x="1521613" y="1692174"/>
                  <a:pt x="1515274" y="1741434"/>
                </a:cubicBezTo>
                <a:cubicBezTo>
                  <a:pt x="1508601" y="1791989"/>
                  <a:pt x="1540463" y="1837545"/>
                  <a:pt x="1585336" y="1872181"/>
                </a:cubicBezTo>
                <a:cubicBezTo>
                  <a:pt x="1620868" y="1899601"/>
                  <a:pt x="1664573" y="1920177"/>
                  <a:pt x="1707778" y="1927006"/>
                </a:cubicBezTo>
                <a:cubicBezTo>
                  <a:pt x="1825217" y="1945499"/>
                  <a:pt x="1939485" y="1863240"/>
                  <a:pt x="2027563" y="1758321"/>
                </a:cubicBezTo>
                <a:cubicBezTo>
                  <a:pt x="2081778" y="1693483"/>
                  <a:pt x="2126151" y="1620016"/>
                  <a:pt x="2136994" y="1538991"/>
                </a:cubicBezTo>
                <a:cubicBezTo>
                  <a:pt x="2144667" y="1481161"/>
                  <a:pt x="2135326" y="1419477"/>
                  <a:pt x="2114974" y="1366095"/>
                </a:cubicBezTo>
                <a:cubicBezTo>
                  <a:pt x="2072770" y="1254422"/>
                  <a:pt x="1983024" y="1179006"/>
                  <a:pt x="1917965" y="1083520"/>
                </a:cubicBezTo>
                <a:cubicBezTo>
                  <a:pt x="1831055" y="955749"/>
                  <a:pt x="1788017" y="792241"/>
                  <a:pt x="1795356" y="636470"/>
                </a:cubicBezTo>
                <a:cubicBezTo>
                  <a:pt x="1799193" y="555832"/>
                  <a:pt x="1816542" y="477277"/>
                  <a:pt x="1826051" y="383397"/>
                </a:cubicBezTo>
                <a:cubicBezTo>
                  <a:pt x="1833558" y="309157"/>
                  <a:pt x="1836226" y="225394"/>
                  <a:pt x="1830387" y="164098"/>
                </a:cubicBezTo>
                <a:cubicBezTo>
                  <a:pt x="1813539" y="-12948"/>
                  <a:pt x="1725294" y="-748"/>
                  <a:pt x="1532790" y="20824"/>
                </a:cubicBezTo>
                <a:cubicBezTo>
                  <a:pt x="1419355" y="33470"/>
                  <a:pt x="1269689" y="49389"/>
                  <a:pt x="1169333" y="100867"/>
                </a:cubicBezTo>
                <a:cubicBezTo>
                  <a:pt x="1119205" y="126606"/>
                  <a:pt x="1081354" y="161271"/>
                  <a:pt x="1033596" y="185224"/>
                </a:cubicBezTo>
                <a:cubicBezTo>
                  <a:pt x="909418" y="247711"/>
                  <a:pt x="718182" y="238933"/>
                  <a:pt x="569499" y="185224"/>
                </a:cubicBezTo>
                <a:cubicBezTo>
                  <a:pt x="472463" y="150261"/>
                  <a:pt x="393559" y="95957"/>
                  <a:pt x="298024" y="79740"/>
                </a:cubicBezTo>
                <a:cubicBezTo>
                  <a:pt x="237203" y="69475"/>
                  <a:pt x="169644" y="74533"/>
                  <a:pt x="122902" y="100867"/>
                </a:cubicBezTo>
                <a:cubicBezTo>
                  <a:pt x="-16471" y="179273"/>
                  <a:pt x="29385" y="446480"/>
                  <a:pt x="35357" y="661762"/>
                </a:cubicBezTo>
                <a:cubicBezTo>
                  <a:pt x="39528" y="812029"/>
                  <a:pt x="24314" y="937003"/>
                  <a:pt x="17842" y="1070889"/>
                </a:cubicBezTo>
                <a:cubicBezTo>
                  <a:pt x="9701" y="1239173"/>
                  <a:pt x="15356" y="1421456"/>
                  <a:pt x="44065" y="1576960"/>
                </a:cubicBezTo>
                <a:cubicBezTo>
                  <a:pt x="59896" y="1662715"/>
                  <a:pt x="82733" y="1740333"/>
                  <a:pt x="131660" y="1800470"/>
                </a:cubicBezTo>
                <a:cubicBezTo>
                  <a:pt x="203440" y="1888681"/>
                  <a:pt x="331354" y="1939295"/>
                  <a:pt x="473213" y="1943847"/>
                </a:cubicBezTo>
                <a:cubicBezTo>
                  <a:pt x="574604" y="1947106"/>
                  <a:pt x="683134" y="1926827"/>
                  <a:pt x="753380" y="1872196"/>
                </a:cubicBezTo>
                <a:cubicBezTo>
                  <a:pt x="869049" y="1782215"/>
                  <a:pt x="880843" y="1599053"/>
                  <a:pt x="858506" y="1420935"/>
                </a:cubicBezTo>
                <a:cubicBezTo>
                  <a:pt x="848414" y="1340416"/>
                  <a:pt x="831349" y="1260924"/>
                  <a:pt x="849715" y="1197395"/>
                </a:cubicBezTo>
                <a:cubicBezTo>
                  <a:pt x="873336" y="1115701"/>
                  <a:pt x="955559" y="1060385"/>
                  <a:pt x="1042354" y="1058228"/>
                </a:cubicBezTo>
                <a:cubicBezTo>
                  <a:pt x="1122541" y="1056234"/>
                  <a:pt x="1206633" y="1099633"/>
                  <a:pt x="1243766" y="1172103"/>
                </a:cubicBezTo>
                <a:cubicBezTo>
                  <a:pt x="1266436" y="1216365"/>
                  <a:pt x="1271591" y="1271472"/>
                  <a:pt x="1300683" y="1302835"/>
                </a:cubicBezTo>
                <a:cubicBezTo>
                  <a:pt x="1349677" y="1355666"/>
                  <a:pt x="1466564" y="1341100"/>
                  <a:pt x="1515274" y="1281753"/>
                </a:cubicBezTo>
                <a:cubicBezTo>
                  <a:pt x="1562816" y="1223565"/>
                  <a:pt x="1544967" y="1122366"/>
                  <a:pt x="1553641" y="1033010"/>
                </a:cubicBezTo>
              </a:path>
            </a:pathLst>
          </a:custGeom>
          <a:ln w="3780">
            <a:solidFill>
              <a:srgbClr val="000000">
                <a:alpha val="100000"/>
              </a:srgb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Freeform 537"> 
				</p:cNvPr>
          <p:cNvSpPr/>
          <p:nvPr/>
        </p:nvSpPr>
        <p:spPr>
          <a:xfrm>
            <a:off x="4707386" y="3665986"/>
            <a:ext cx="80514" cy="93214"/>
          </a:xfrm>
          <a:custGeom>
            <a:avLst/>
            <a:gdLst>
              <a:gd name="connsiteX0" fmla="*/ 26182 w 80514"/>
              <a:gd name="connsiteY0" fmla="*/ 94757 h 93214"/>
              <a:gd name="connsiteX1" fmla="*/ 69221 w 80514"/>
              <a:gd name="connsiteY1" fmla="*/ 25620 h 93214"/>
              <a:gd name="connsiteX2" fmla="*/ 81231 w 80514"/>
              <a:gd name="connsiteY2" fmla="*/ 103952 h 93214"/>
              <a:gd name="connsiteX3" fmla="*/ 26182 w 80514"/>
              <a:gd name="connsiteY3" fmla="*/ 94757 h 93214"/>
              <a:gd name="connsiteX4" fmla="*/ 26182 w 80514"/>
              <a:gd name="connsiteY4" fmla="*/ 94757 h 9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514" h="93214">
                <a:moveTo>
                  <a:pt x="26182" y="94757"/>
                </a:moveTo>
                <a:lnTo>
                  <a:pt x="69221" y="25620"/>
                </a:lnTo>
                <a:lnTo>
                  <a:pt x="81231" y="103952"/>
                </a:lnTo>
                <a:lnTo>
                  <a:pt x="26182" y="94757"/>
                </a:lnTo>
                <a:lnTo>
                  <a:pt x="26182" y="9475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Freeform 538"> 
				</p:cNvPr>
          <p:cNvSpPr/>
          <p:nvPr/>
        </p:nvSpPr>
        <p:spPr>
          <a:xfrm>
            <a:off x="3069085" y="3627886"/>
            <a:ext cx="232914" cy="207514"/>
          </a:xfrm>
          <a:custGeom>
            <a:avLst/>
            <a:gdLst>
              <a:gd name="connsiteX0" fmla="*/ 241583 w 232914"/>
              <a:gd name="connsiteY0" fmla="*/ 116461 h 207514"/>
              <a:gd name="connsiteX1" fmla="*/ 135189 w 232914"/>
              <a:gd name="connsiteY1" fmla="*/ 21615 h 207514"/>
              <a:gd name="connsiteX2" fmla="*/ 28794 w 232914"/>
              <a:gd name="connsiteY2" fmla="*/ 116461 h 207514"/>
              <a:gd name="connsiteX3" fmla="*/ 135189 w 232914"/>
              <a:gd name="connsiteY3" fmla="*/ 211352 h 207514"/>
              <a:gd name="connsiteX4" fmla="*/ 241583 w 232914"/>
              <a:gd name="connsiteY4" fmla="*/ 116461 h 207514"/>
              <a:gd name="connsiteX5" fmla="*/ 241583 w 232914"/>
              <a:gd name="connsiteY5" fmla="*/ 116461 h 20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914" h="207514">
                <a:moveTo>
                  <a:pt x="241583" y="116461"/>
                </a:moveTo>
                <a:cubicBezTo>
                  <a:pt x="241583" y="64017"/>
                  <a:pt x="193958" y="21615"/>
                  <a:pt x="135189" y="21615"/>
                </a:cubicBezTo>
                <a:cubicBezTo>
                  <a:pt x="76436" y="21615"/>
                  <a:pt x="28794" y="64017"/>
                  <a:pt x="28794" y="116461"/>
                </a:cubicBezTo>
                <a:cubicBezTo>
                  <a:pt x="28794" y="168876"/>
                  <a:pt x="76436" y="211352"/>
                  <a:pt x="135189" y="211352"/>
                </a:cubicBezTo>
                <a:cubicBezTo>
                  <a:pt x="193958" y="211352"/>
                  <a:pt x="241583" y="168876"/>
                  <a:pt x="241583" y="116461"/>
                </a:cubicBezTo>
                <a:lnTo>
                  <a:pt x="241583" y="116461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9" name="Freeform 539"> 
				</p:cNvPr>
          <p:cNvSpPr/>
          <p:nvPr/>
        </p:nvSpPr>
        <p:spPr>
          <a:xfrm>
            <a:off x="3069085" y="3627886"/>
            <a:ext cx="232914" cy="207514"/>
          </a:xfrm>
          <a:custGeom>
            <a:avLst/>
            <a:gdLst>
              <a:gd name="connsiteX0" fmla="*/ 241583 w 232914"/>
              <a:gd name="connsiteY0" fmla="*/ 116461 h 207514"/>
              <a:gd name="connsiteX1" fmla="*/ 135189 w 232914"/>
              <a:gd name="connsiteY1" fmla="*/ 21615 h 207514"/>
              <a:gd name="connsiteX2" fmla="*/ 28794 w 232914"/>
              <a:gd name="connsiteY2" fmla="*/ 116461 h 207514"/>
              <a:gd name="connsiteX3" fmla="*/ 135189 w 232914"/>
              <a:gd name="connsiteY3" fmla="*/ 211352 h 207514"/>
              <a:gd name="connsiteX4" fmla="*/ 241583 w 232914"/>
              <a:gd name="connsiteY4" fmla="*/ 116461 h 207514"/>
              <a:gd name="connsiteX5" fmla="*/ 241583 w 232914"/>
              <a:gd name="connsiteY5" fmla="*/ 116461 h 20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914" h="207514">
                <a:moveTo>
                  <a:pt x="241583" y="116461"/>
                </a:moveTo>
                <a:cubicBezTo>
                  <a:pt x="241583" y="64017"/>
                  <a:pt x="193958" y="21615"/>
                  <a:pt x="135189" y="21615"/>
                </a:cubicBezTo>
                <a:cubicBezTo>
                  <a:pt x="76436" y="21615"/>
                  <a:pt x="28794" y="64017"/>
                  <a:pt x="28794" y="116461"/>
                </a:cubicBezTo>
                <a:cubicBezTo>
                  <a:pt x="28794" y="168876"/>
                  <a:pt x="76436" y="211352"/>
                  <a:pt x="135189" y="211352"/>
                </a:cubicBezTo>
                <a:cubicBezTo>
                  <a:pt x="193958" y="211352"/>
                  <a:pt x="241583" y="168876"/>
                  <a:pt x="241583" y="116461"/>
                </a:cubicBezTo>
                <a:lnTo>
                  <a:pt x="241583" y="116461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1342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Freeform 540"> 
				</p:cNvPr>
          <p:cNvSpPr/>
          <p:nvPr/>
        </p:nvSpPr>
        <p:spPr>
          <a:xfrm>
            <a:off x="3424686" y="4516886"/>
            <a:ext cx="232914" cy="207514"/>
          </a:xfrm>
          <a:custGeom>
            <a:avLst/>
            <a:gdLst>
              <a:gd name="connsiteX0" fmla="*/ 240632 w 232914"/>
              <a:gd name="connsiteY0" fmla="*/ 113111 h 207514"/>
              <a:gd name="connsiteX1" fmla="*/ 134237 w 232914"/>
              <a:gd name="connsiteY1" fmla="*/ 18220 h 207514"/>
              <a:gd name="connsiteX2" fmla="*/ 27842 w 232914"/>
              <a:gd name="connsiteY2" fmla="*/ 113111 h 207514"/>
              <a:gd name="connsiteX3" fmla="*/ 134237 w 232914"/>
              <a:gd name="connsiteY3" fmla="*/ 208002 h 207514"/>
              <a:gd name="connsiteX4" fmla="*/ 240632 w 232914"/>
              <a:gd name="connsiteY4" fmla="*/ 113111 h 207514"/>
              <a:gd name="connsiteX5" fmla="*/ 240632 w 232914"/>
              <a:gd name="connsiteY5" fmla="*/ 113111 h 20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914" h="207514">
                <a:moveTo>
                  <a:pt x="240632" y="113111"/>
                </a:moveTo>
                <a:cubicBezTo>
                  <a:pt x="240632" y="60696"/>
                  <a:pt x="193006" y="18220"/>
                  <a:pt x="134237" y="18220"/>
                </a:cubicBezTo>
                <a:cubicBezTo>
                  <a:pt x="75485" y="18220"/>
                  <a:pt x="27842" y="60696"/>
                  <a:pt x="27842" y="113111"/>
                </a:cubicBezTo>
                <a:cubicBezTo>
                  <a:pt x="27842" y="165511"/>
                  <a:pt x="75485" y="208002"/>
                  <a:pt x="134237" y="208002"/>
                </a:cubicBezTo>
                <a:cubicBezTo>
                  <a:pt x="192989" y="208002"/>
                  <a:pt x="240632" y="165511"/>
                  <a:pt x="240632" y="113111"/>
                </a:cubicBezTo>
                <a:lnTo>
                  <a:pt x="240632" y="113111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1" name="Freeform 541"> 
				</p:cNvPr>
          <p:cNvSpPr/>
          <p:nvPr/>
        </p:nvSpPr>
        <p:spPr>
          <a:xfrm>
            <a:off x="3424686" y="4516886"/>
            <a:ext cx="232914" cy="207514"/>
          </a:xfrm>
          <a:custGeom>
            <a:avLst/>
            <a:gdLst>
              <a:gd name="connsiteX0" fmla="*/ 240632 w 232914"/>
              <a:gd name="connsiteY0" fmla="*/ 113111 h 207514"/>
              <a:gd name="connsiteX1" fmla="*/ 134237 w 232914"/>
              <a:gd name="connsiteY1" fmla="*/ 18220 h 207514"/>
              <a:gd name="connsiteX2" fmla="*/ 27842 w 232914"/>
              <a:gd name="connsiteY2" fmla="*/ 113111 h 207514"/>
              <a:gd name="connsiteX3" fmla="*/ 134237 w 232914"/>
              <a:gd name="connsiteY3" fmla="*/ 208002 h 207514"/>
              <a:gd name="connsiteX4" fmla="*/ 240632 w 232914"/>
              <a:gd name="connsiteY4" fmla="*/ 113111 h 207514"/>
              <a:gd name="connsiteX5" fmla="*/ 240632 w 232914"/>
              <a:gd name="connsiteY5" fmla="*/ 113111 h 20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914" h="207514">
                <a:moveTo>
                  <a:pt x="240632" y="113111"/>
                </a:moveTo>
                <a:cubicBezTo>
                  <a:pt x="240632" y="60696"/>
                  <a:pt x="193006" y="18220"/>
                  <a:pt x="134237" y="18220"/>
                </a:cubicBezTo>
                <a:cubicBezTo>
                  <a:pt x="75485" y="18220"/>
                  <a:pt x="27842" y="60696"/>
                  <a:pt x="27842" y="113111"/>
                </a:cubicBezTo>
                <a:cubicBezTo>
                  <a:pt x="27842" y="165511"/>
                  <a:pt x="75485" y="208002"/>
                  <a:pt x="134237" y="208002"/>
                </a:cubicBezTo>
                <a:cubicBezTo>
                  <a:pt x="192989" y="208002"/>
                  <a:pt x="240632" y="165511"/>
                  <a:pt x="240632" y="113111"/>
                </a:cubicBezTo>
                <a:lnTo>
                  <a:pt x="240632" y="113111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1342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" name="Freeform 542"> 
				</p:cNvPr>
          <p:cNvSpPr/>
          <p:nvPr/>
        </p:nvSpPr>
        <p:spPr>
          <a:xfrm>
            <a:off x="3551686" y="2713485"/>
            <a:ext cx="220214" cy="207514"/>
          </a:xfrm>
          <a:custGeom>
            <a:avLst/>
            <a:gdLst>
              <a:gd name="connsiteX0" fmla="*/ 231854 w 220214"/>
              <a:gd name="connsiteY0" fmla="*/ 113567 h 207514"/>
              <a:gd name="connsiteX1" fmla="*/ 125459 w 220214"/>
              <a:gd name="connsiteY1" fmla="*/ 18646 h 207514"/>
              <a:gd name="connsiteX2" fmla="*/ 19064 w 220214"/>
              <a:gd name="connsiteY2" fmla="*/ 113567 h 207514"/>
              <a:gd name="connsiteX3" fmla="*/ 125459 w 220214"/>
              <a:gd name="connsiteY3" fmla="*/ 208487 h 207514"/>
              <a:gd name="connsiteX4" fmla="*/ 231854 w 220214"/>
              <a:gd name="connsiteY4" fmla="*/ 113567 h 207514"/>
              <a:gd name="connsiteX5" fmla="*/ 231854 w 220214"/>
              <a:gd name="connsiteY5" fmla="*/ 113567 h 20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214" h="207514">
                <a:moveTo>
                  <a:pt x="231854" y="113567"/>
                </a:moveTo>
                <a:cubicBezTo>
                  <a:pt x="231854" y="61197"/>
                  <a:pt x="184211" y="18646"/>
                  <a:pt x="125459" y="18646"/>
                </a:cubicBezTo>
                <a:cubicBezTo>
                  <a:pt x="66690" y="18646"/>
                  <a:pt x="19064" y="61197"/>
                  <a:pt x="19064" y="113567"/>
                </a:cubicBezTo>
                <a:cubicBezTo>
                  <a:pt x="19064" y="165937"/>
                  <a:pt x="66690" y="208487"/>
                  <a:pt x="125459" y="208487"/>
                </a:cubicBezTo>
                <a:cubicBezTo>
                  <a:pt x="184211" y="208487"/>
                  <a:pt x="231854" y="165937"/>
                  <a:pt x="231854" y="113567"/>
                </a:cubicBezTo>
                <a:lnTo>
                  <a:pt x="231854" y="113567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3" name="Freeform 543"> 
				</p:cNvPr>
          <p:cNvSpPr/>
          <p:nvPr/>
        </p:nvSpPr>
        <p:spPr>
          <a:xfrm>
            <a:off x="3551686" y="2713485"/>
            <a:ext cx="220214" cy="207514"/>
          </a:xfrm>
          <a:custGeom>
            <a:avLst/>
            <a:gdLst>
              <a:gd name="connsiteX0" fmla="*/ 231854 w 220214"/>
              <a:gd name="connsiteY0" fmla="*/ 113567 h 207514"/>
              <a:gd name="connsiteX1" fmla="*/ 125459 w 220214"/>
              <a:gd name="connsiteY1" fmla="*/ 18646 h 207514"/>
              <a:gd name="connsiteX2" fmla="*/ 19064 w 220214"/>
              <a:gd name="connsiteY2" fmla="*/ 113567 h 207514"/>
              <a:gd name="connsiteX3" fmla="*/ 125459 w 220214"/>
              <a:gd name="connsiteY3" fmla="*/ 208487 h 207514"/>
              <a:gd name="connsiteX4" fmla="*/ 231854 w 220214"/>
              <a:gd name="connsiteY4" fmla="*/ 113567 h 207514"/>
              <a:gd name="connsiteX5" fmla="*/ 231854 w 220214"/>
              <a:gd name="connsiteY5" fmla="*/ 113567 h 20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214" h="207514">
                <a:moveTo>
                  <a:pt x="231854" y="113567"/>
                </a:moveTo>
                <a:cubicBezTo>
                  <a:pt x="231854" y="61197"/>
                  <a:pt x="184211" y="18646"/>
                  <a:pt x="125459" y="18646"/>
                </a:cubicBezTo>
                <a:cubicBezTo>
                  <a:pt x="66690" y="18646"/>
                  <a:pt x="19064" y="61197"/>
                  <a:pt x="19064" y="113567"/>
                </a:cubicBezTo>
                <a:cubicBezTo>
                  <a:pt x="19064" y="165937"/>
                  <a:pt x="66690" y="208487"/>
                  <a:pt x="125459" y="208487"/>
                </a:cubicBezTo>
                <a:cubicBezTo>
                  <a:pt x="184211" y="208487"/>
                  <a:pt x="231854" y="165937"/>
                  <a:pt x="231854" y="113567"/>
                </a:cubicBezTo>
                <a:lnTo>
                  <a:pt x="231854" y="113567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1342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4" name="Freeform 544"> 
				</p:cNvPr>
          <p:cNvSpPr/>
          <p:nvPr/>
        </p:nvSpPr>
        <p:spPr>
          <a:xfrm>
            <a:off x="4466086" y="2713485"/>
            <a:ext cx="232914" cy="207514"/>
          </a:xfrm>
          <a:custGeom>
            <a:avLst/>
            <a:gdLst>
              <a:gd name="connsiteX0" fmla="*/ 239457 w 232914"/>
              <a:gd name="connsiteY0" fmla="*/ 124130 h 207514"/>
              <a:gd name="connsiteX1" fmla="*/ 133196 w 232914"/>
              <a:gd name="connsiteY1" fmla="*/ 29209 h 207514"/>
              <a:gd name="connsiteX2" fmla="*/ 26735 w 232914"/>
              <a:gd name="connsiteY2" fmla="*/ 124130 h 207514"/>
              <a:gd name="connsiteX3" fmla="*/ 133196 w 232914"/>
              <a:gd name="connsiteY3" fmla="*/ 219051 h 207514"/>
              <a:gd name="connsiteX4" fmla="*/ 239457 w 232914"/>
              <a:gd name="connsiteY4" fmla="*/ 124130 h 207514"/>
              <a:gd name="connsiteX5" fmla="*/ 239457 w 232914"/>
              <a:gd name="connsiteY5" fmla="*/ 124130 h 20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914" h="207514">
                <a:moveTo>
                  <a:pt x="239457" y="124130"/>
                </a:moveTo>
                <a:cubicBezTo>
                  <a:pt x="239457" y="71760"/>
                  <a:pt x="191915" y="29209"/>
                  <a:pt x="133196" y="29209"/>
                </a:cubicBezTo>
                <a:cubicBezTo>
                  <a:pt x="74377" y="29209"/>
                  <a:pt x="26735" y="71760"/>
                  <a:pt x="26735" y="124130"/>
                </a:cubicBezTo>
                <a:cubicBezTo>
                  <a:pt x="26735" y="176500"/>
                  <a:pt x="74377" y="219051"/>
                  <a:pt x="133196" y="219051"/>
                </a:cubicBezTo>
                <a:cubicBezTo>
                  <a:pt x="191915" y="219051"/>
                  <a:pt x="239457" y="176500"/>
                  <a:pt x="239457" y="124130"/>
                </a:cubicBezTo>
                <a:lnTo>
                  <a:pt x="239457" y="124130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5" name="Freeform 545"> 
				</p:cNvPr>
          <p:cNvSpPr/>
          <p:nvPr/>
        </p:nvSpPr>
        <p:spPr>
          <a:xfrm>
            <a:off x="4466086" y="2713485"/>
            <a:ext cx="232914" cy="207514"/>
          </a:xfrm>
          <a:custGeom>
            <a:avLst/>
            <a:gdLst>
              <a:gd name="connsiteX0" fmla="*/ 239457 w 232914"/>
              <a:gd name="connsiteY0" fmla="*/ 124130 h 207514"/>
              <a:gd name="connsiteX1" fmla="*/ 133196 w 232914"/>
              <a:gd name="connsiteY1" fmla="*/ 29209 h 207514"/>
              <a:gd name="connsiteX2" fmla="*/ 26735 w 232914"/>
              <a:gd name="connsiteY2" fmla="*/ 124130 h 207514"/>
              <a:gd name="connsiteX3" fmla="*/ 133196 w 232914"/>
              <a:gd name="connsiteY3" fmla="*/ 219051 h 207514"/>
              <a:gd name="connsiteX4" fmla="*/ 239457 w 232914"/>
              <a:gd name="connsiteY4" fmla="*/ 124130 h 207514"/>
              <a:gd name="connsiteX5" fmla="*/ 239457 w 232914"/>
              <a:gd name="connsiteY5" fmla="*/ 124130 h 20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914" h="207514">
                <a:moveTo>
                  <a:pt x="239457" y="124130"/>
                </a:moveTo>
                <a:cubicBezTo>
                  <a:pt x="239457" y="71760"/>
                  <a:pt x="191915" y="29209"/>
                  <a:pt x="133196" y="29209"/>
                </a:cubicBezTo>
                <a:cubicBezTo>
                  <a:pt x="74377" y="29209"/>
                  <a:pt x="26735" y="71760"/>
                  <a:pt x="26735" y="124130"/>
                </a:cubicBezTo>
                <a:cubicBezTo>
                  <a:pt x="26735" y="176500"/>
                  <a:pt x="74377" y="219051"/>
                  <a:pt x="133196" y="219051"/>
                </a:cubicBezTo>
                <a:cubicBezTo>
                  <a:pt x="191915" y="219051"/>
                  <a:pt x="239457" y="176500"/>
                  <a:pt x="239457" y="124130"/>
                </a:cubicBezTo>
                <a:lnTo>
                  <a:pt x="239457" y="124130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1342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6" name="Freeform 546"> 
				</p:cNvPr>
          <p:cNvSpPr/>
          <p:nvPr/>
        </p:nvSpPr>
        <p:spPr>
          <a:xfrm>
            <a:off x="4847086" y="3246885"/>
            <a:ext cx="232914" cy="207514"/>
          </a:xfrm>
          <a:custGeom>
            <a:avLst/>
            <a:gdLst>
              <a:gd name="connsiteX0" fmla="*/ 236794 w 232914"/>
              <a:gd name="connsiteY0" fmla="*/ 117853 h 207514"/>
              <a:gd name="connsiteX1" fmla="*/ 130366 w 232914"/>
              <a:gd name="connsiteY1" fmla="*/ 23081 h 207514"/>
              <a:gd name="connsiteX2" fmla="*/ 24105 w 232914"/>
              <a:gd name="connsiteY2" fmla="*/ 117853 h 207514"/>
              <a:gd name="connsiteX3" fmla="*/ 130366 w 232914"/>
              <a:gd name="connsiteY3" fmla="*/ 212774 h 207514"/>
              <a:gd name="connsiteX4" fmla="*/ 236794 w 232914"/>
              <a:gd name="connsiteY4" fmla="*/ 117853 h 207514"/>
              <a:gd name="connsiteX5" fmla="*/ 236794 w 232914"/>
              <a:gd name="connsiteY5" fmla="*/ 117853 h 20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914" h="207514">
                <a:moveTo>
                  <a:pt x="236794" y="117853"/>
                </a:moveTo>
                <a:cubicBezTo>
                  <a:pt x="236794" y="65483"/>
                  <a:pt x="189252" y="23081"/>
                  <a:pt x="130366" y="23081"/>
                </a:cubicBezTo>
                <a:cubicBezTo>
                  <a:pt x="71647" y="23081"/>
                  <a:pt x="24105" y="65483"/>
                  <a:pt x="24105" y="117853"/>
                </a:cubicBezTo>
                <a:cubicBezTo>
                  <a:pt x="24105" y="170372"/>
                  <a:pt x="71647" y="212774"/>
                  <a:pt x="130366" y="212774"/>
                </a:cubicBezTo>
                <a:cubicBezTo>
                  <a:pt x="189252" y="212774"/>
                  <a:pt x="236794" y="170372"/>
                  <a:pt x="236794" y="117853"/>
                </a:cubicBezTo>
                <a:lnTo>
                  <a:pt x="236794" y="117853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7" name="Freeform 547"> 
				</p:cNvPr>
          <p:cNvSpPr/>
          <p:nvPr/>
        </p:nvSpPr>
        <p:spPr>
          <a:xfrm>
            <a:off x="4847086" y="3246885"/>
            <a:ext cx="232914" cy="207514"/>
          </a:xfrm>
          <a:custGeom>
            <a:avLst/>
            <a:gdLst>
              <a:gd name="connsiteX0" fmla="*/ 236794 w 232914"/>
              <a:gd name="connsiteY0" fmla="*/ 117853 h 207514"/>
              <a:gd name="connsiteX1" fmla="*/ 130366 w 232914"/>
              <a:gd name="connsiteY1" fmla="*/ 23081 h 207514"/>
              <a:gd name="connsiteX2" fmla="*/ 24105 w 232914"/>
              <a:gd name="connsiteY2" fmla="*/ 117853 h 207514"/>
              <a:gd name="connsiteX3" fmla="*/ 130366 w 232914"/>
              <a:gd name="connsiteY3" fmla="*/ 212774 h 207514"/>
              <a:gd name="connsiteX4" fmla="*/ 236794 w 232914"/>
              <a:gd name="connsiteY4" fmla="*/ 117853 h 207514"/>
              <a:gd name="connsiteX5" fmla="*/ 236794 w 232914"/>
              <a:gd name="connsiteY5" fmla="*/ 117853 h 20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914" h="207514">
                <a:moveTo>
                  <a:pt x="236794" y="117853"/>
                </a:moveTo>
                <a:cubicBezTo>
                  <a:pt x="236794" y="65483"/>
                  <a:pt x="189252" y="23081"/>
                  <a:pt x="130366" y="23081"/>
                </a:cubicBezTo>
                <a:cubicBezTo>
                  <a:pt x="71647" y="23081"/>
                  <a:pt x="24105" y="65483"/>
                  <a:pt x="24105" y="117853"/>
                </a:cubicBezTo>
                <a:cubicBezTo>
                  <a:pt x="24105" y="170372"/>
                  <a:pt x="71647" y="212774"/>
                  <a:pt x="130366" y="212774"/>
                </a:cubicBezTo>
                <a:cubicBezTo>
                  <a:pt x="189252" y="212774"/>
                  <a:pt x="236794" y="170372"/>
                  <a:pt x="236794" y="117853"/>
                </a:cubicBezTo>
                <a:lnTo>
                  <a:pt x="236794" y="117853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1342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8" name="Freeform 548"> 
				</p:cNvPr>
          <p:cNvSpPr/>
          <p:nvPr/>
        </p:nvSpPr>
        <p:spPr>
          <a:xfrm>
            <a:off x="4974086" y="3043685"/>
            <a:ext cx="232914" cy="207514"/>
          </a:xfrm>
          <a:custGeom>
            <a:avLst/>
            <a:gdLst>
              <a:gd name="connsiteX0" fmla="*/ 239910 w 232914"/>
              <a:gd name="connsiteY0" fmla="*/ 120797 h 207514"/>
              <a:gd name="connsiteX1" fmla="*/ 133482 w 232914"/>
              <a:gd name="connsiteY1" fmla="*/ 25876 h 207514"/>
              <a:gd name="connsiteX2" fmla="*/ 27054 w 232914"/>
              <a:gd name="connsiteY2" fmla="*/ 120797 h 207514"/>
              <a:gd name="connsiteX3" fmla="*/ 133482 w 232914"/>
              <a:gd name="connsiteY3" fmla="*/ 215718 h 207514"/>
              <a:gd name="connsiteX4" fmla="*/ 239910 w 232914"/>
              <a:gd name="connsiteY4" fmla="*/ 120797 h 207514"/>
              <a:gd name="connsiteX5" fmla="*/ 239910 w 232914"/>
              <a:gd name="connsiteY5" fmla="*/ 120797 h 20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914" h="207514">
                <a:moveTo>
                  <a:pt x="239910" y="120797"/>
                </a:moveTo>
                <a:cubicBezTo>
                  <a:pt x="239910" y="68427"/>
                  <a:pt x="192200" y="25876"/>
                  <a:pt x="133482" y="25876"/>
                </a:cubicBezTo>
                <a:cubicBezTo>
                  <a:pt x="74763" y="25876"/>
                  <a:pt x="27054" y="68427"/>
                  <a:pt x="27054" y="120797"/>
                </a:cubicBezTo>
                <a:cubicBezTo>
                  <a:pt x="27054" y="173167"/>
                  <a:pt x="74763" y="215718"/>
                  <a:pt x="133482" y="215718"/>
                </a:cubicBezTo>
                <a:cubicBezTo>
                  <a:pt x="192200" y="215718"/>
                  <a:pt x="239910" y="173167"/>
                  <a:pt x="239910" y="120797"/>
                </a:cubicBezTo>
                <a:lnTo>
                  <a:pt x="239910" y="120797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9" name="Freeform 549"> 
				</p:cNvPr>
          <p:cNvSpPr/>
          <p:nvPr/>
        </p:nvSpPr>
        <p:spPr>
          <a:xfrm>
            <a:off x="4974086" y="3043685"/>
            <a:ext cx="232914" cy="207514"/>
          </a:xfrm>
          <a:custGeom>
            <a:avLst/>
            <a:gdLst>
              <a:gd name="connsiteX0" fmla="*/ 239910 w 232914"/>
              <a:gd name="connsiteY0" fmla="*/ 120797 h 207514"/>
              <a:gd name="connsiteX1" fmla="*/ 133482 w 232914"/>
              <a:gd name="connsiteY1" fmla="*/ 25876 h 207514"/>
              <a:gd name="connsiteX2" fmla="*/ 27054 w 232914"/>
              <a:gd name="connsiteY2" fmla="*/ 120797 h 207514"/>
              <a:gd name="connsiteX3" fmla="*/ 133482 w 232914"/>
              <a:gd name="connsiteY3" fmla="*/ 215718 h 207514"/>
              <a:gd name="connsiteX4" fmla="*/ 239910 w 232914"/>
              <a:gd name="connsiteY4" fmla="*/ 120797 h 207514"/>
              <a:gd name="connsiteX5" fmla="*/ 239910 w 232914"/>
              <a:gd name="connsiteY5" fmla="*/ 120797 h 20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914" h="207514">
                <a:moveTo>
                  <a:pt x="239910" y="120797"/>
                </a:moveTo>
                <a:cubicBezTo>
                  <a:pt x="239910" y="68427"/>
                  <a:pt x="192200" y="25876"/>
                  <a:pt x="133482" y="25876"/>
                </a:cubicBezTo>
                <a:cubicBezTo>
                  <a:pt x="74763" y="25876"/>
                  <a:pt x="27054" y="68427"/>
                  <a:pt x="27054" y="120797"/>
                </a:cubicBezTo>
                <a:cubicBezTo>
                  <a:pt x="27054" y="173167"/>
                  <a:pt x="74763" y="215718"/>
                  <a:pt x="133482" y="215718"/>
                </a:cubicBezTo>
                <a:cubicBezTo>
                  <a:pt x="192200" y="215718"/>
                  <a:pt x="239910" y="173167"/>
                  <a:pt x="239910" y="120797"/>
                </a:cubicBezTo>
                <a:lnTo>
                  <a:pt x="239910" y="120797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1342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0" name="Freeform 550"> 
				</p:cNvPr>
          <p:cNvSpPr/>
          <p:nvPr/>
        </p:nvSpPr>
        <p:spPr>
          <a:xfrm>
            <a:off x="4872486" y="4478786"/>
            <a:ext cx="232914" cy="207514"/>
          </a:xfrm>
          <a:custGeom>
            <a:avLst/>
            <a:gdLst>
              <a:gd name="connsiteX0" fmla="*/ 235082 w 232914"/>
              <a:gd name="connsiteY0" fmla="*/ 119581 h 207514"/>
              <a:gd name="connsiteX1" fmla="*/ 128654 w 232914"/>
              <a:gd name="connsiteY1" fmla="*/ 24689 h 207514"/>
              <a:gd name="connsiteX2" fmla="*/ 22225 w 232914"/>
              <a:gd name="connsiteY2" fmla="*/ 119581 h 207514"/>
              <a:gd name="connsiteX3" fmla="*/ 128654 w 232914"/>
              <a:gd name="connsiteY3" fmla="*/ 214472 h 207514"/>
              <a:gd name="connsiteX4" fmla="*/ 235082 w 232914"/>
              <a:gd name="connsiteY4" fmla="*/ 119581 h 207514"/>
              <a:gd name="connsiteX5" fmla="*/ 235082 w 232914"/>
              <a:gd name="connsiteY5" fmla="*/ 119581 h 20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914" h="207514">
                <a:moveTo>
                  <a:pt x="235082" y="119581"/>
                </a:moveTo>
                <a:cubicBezTo>
                  <a:pt x="235082" y="67166"/>
                  <a:pt x="187373" y="24689"/>
                  <a:pt x="128654" y="24689"/>
                </a:cubicBezTo>
                <a:cubicBezTo>
                  <a:pt x="69935" y="24689"/>
                  <a:pt x="22225" y="67166"/>
                  <a:pt x="22225" y="119581"/>
                </a:cubicBezTo>
                <a:cubicBezTo>
                  <a:pt x="22225" y="171980"/>
                  <a:pt x="69935" y="214472"/>
                  <a:pt x="128654" y="214472"/>
                </a:cubicBezTo>
                <a:cubicBezTo>
                  <a:pt x="187373" y="214472"/>
                  <a:pt x="235082" y="171980"/>
                  <a:pt x="235082" y="119581"/>
                </a:cubicBezTo>
                <a:lnTo>
                  <a:pt x="235082" y="119581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" name="Freeform 551"> 
				</p:cNvPr>
          <p:cNvSpPr/>
          <p:nvPr/>
        </p:nvSpPr>
        <p:spPr>
          <a:xfrm>
            <a:off x="4872486" y="4478786"/>
            <a:ext cx="232914" cy="207514"/>
          </a:xfrm>
          <a:custGeom>
            <a:avLst/>
            <a:gdLst>
              <a:gd name="connsiteX0" fmla="*/ 235082 w 232914"/>
              <a:gd name="connsiteY0" fmla="*/ 119581 h 207514"/>
              <a:gd name="connsiteX1" fmla="*/ 128654 w 232914"/>
              <a:gd name="connsiteY1" fmla="*/ 24689 h 207514"/>
              <a:gd name="connsiteX2" fmla="*/ 22225 w 232914"/>
              <a:gd name="connsiteY2" fmla="*/ 119581 h 207514"/>
              <a:gd name="connsiteX3" fmla="*/ 128654 w 232914"/>
              <a:gd name="connsiteY3" fmla="*/ 214472 h 207514"/>
              <a:gd name="connsiteX4" fmla="*/ 235082 w 232914"/>
              <a:gd name="connsiteY4" fmla="*/ 119581 h 207514"/>
              <a:gd name="connsiteX5" fmla="*/ 235082 w 232914"/>
              <a:gd name="connsiteY5" fmla="*/ 119581 h 20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914" h="207514">
                <a:moveTo>
                  <a:pt x="235082" y="119581"/>
                </a:moveTo>
                <a:cubicBezTo>
                  <a:pt x="235082" y="67166"/>
                  <a:pt x="187373" y="24689"/>
                  <a:pt x="128654" y="24689"/>
                </a:cubicBezTo>
                <a:cubicBezTo>
                  <a:pt x="69935" y="24689"/>
                  <a:pt x="22225" y="67166"/>
                  <a:pt x="22225" y="119581"/>
                </a:cubicBezTo>
                <a:cubicBezTo>
                  <a:pt x="22225" y="171980"/>
                  <a:pt x="69935" y="214472"/>
                  <a:pt x="128654" y="214472"/>
                </a:cubicBezTo>
                <a:cubicBezTo>
                  <a:pt x="187373" y="214472"/>
                  <a:pt x="235082" y="171980"/>
                  <a:pt x="235082" y="119581"/>
                </a:cubicBezTo>
                <a:lnTo>
                  <a:pt x="235082" y="119581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1342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" name="Freeform 552"> 
				</p:cNvPr>
          <p:cNvSpPr/>
          <p:nvPr/>
        </p:nvSpPr>
        <p:spPr>
          <a:xfrm>
            <a:off x="4415286" y="3894586"/>
            <a:ext cx="220214" cy="207514"/>
          </a:xfrm>
          <a:custGeom>
            <a:avLst/>
            <a:gdLst>
              <a:gd name="connsiteX0" fmla="*/ 231205 w 220214"/>
              <a:gd name="connsiteY0" fmla="*/ 123886 h 207514"/>
              <a:gd name="connsiteX1" fmla="*/ 124827 w 220214"/>
              <a:gd name="connsiteY1" fmla="*/ 28995 h 207514"/>
              <a:gd name="connsiteX2" fmla="*/ 18432 w 220214"/>
              <a:gd name="connsiteY2" fmla="*/ 123886 h 207514"/>
              <a:gd name="connsiteX3" fmla="*/ 124827 w 220214"/>
              <a:gd name="connsiteY3" fmla="*/ 218777 h 207514"/>
              <a:gd name="connsiteX4" fmla="*/ 231205 w 220214"/>
              <a:gd name="connsiteY4" fmla="*/ 123886 h 207514"/>
              <a:gd name="connsiteX5" fmla="*/ 231205 w 220214"/>
              <a:gd name="connsiteY5" fmla="*/ 123886 h 20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214" h="207514">
                <a:moveTo>
                  <a:pt x="231205" y="123886"/>
                </a:moveTo>
                <a:cubicBezTo>
                  <a:pt x="231205" y="71486"/>
                  <a:pt x="183662" y="28995"/>
                  <a:pt x="124827" y="28995"/>
                </a:cubicBezTo>
                <a:cubicBezTo>
                  <a:pt x="66075" y="28995"/>
                  <a:pt x="18432" y="71486"/>
                  <a:pt x="18432" y="123886"/>
                </a:cubicBezTo>
                <a:cubicBezTo>
                  <a:pt x="18432" y="176301"/>
                  <a:pt x="66075" y="218777"/>
                  <a:pt x="124827" y="218777"/>
                </a:cubicBezTo>
                <a:cubicBezTo>
                  <a:pt x="183662" y="218777"/>
                  <a:pt x="231205" y="176301"/>
                  <a:pt x="231205" y="123886"/>
                </a:cubicBezTo>
                <a:lnTo>
                  <a:pt x="231205" y="123886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3" name="Freeform 553"> 
				</p:cNvPr>
          <p:cNvSpPr/>
          <p:nvPr/>
        </p:nvSpPr>
        <p:spPr>
          <a:xfrm>
            <a:off x="4415286" y="3894586"/>
            <a:ext cx="220214" cy="207514"/>
          </a:xfrm>
          <a:custGeom>
            <a:avLst/>
            <a:gdLst>
              <a:gd name="connsiteX0" fmla="*/ 231205 w 220214"/>
              <a:gd name="connsiteY0" fmla="*/ 123886 h 207514"/>
              <a:gd name="connsiteX1" fmla="*/ 124827 w 220214"/>
              <a:gd name="connsiteY1" fmla="*/ 28995 h 207514"/>
              <a:gd name="connsiteX2" fmla="*/ 18432 w 220214"/>
              <a:gd name="connsiteY2" fmla="*/ 123886 h 207514"/>
              <a:gd name="connsiteX3" fmla="*/ 124827 w 220214"/>
              <a:gd name="connsiteY3" fmla="*/ 218777 h 207514"/>
              <a:gd name="connsiteX4" fmla="*/ 231205 w 220214"/>
              <a:gd name="connsiteY4" fmla="*/ 123886 h 207514"/>
              <a:gd name="connsiteX5" fmla="*/ 231205 w 220214"/>
              <a:gd name="connsiteY5" fmla="*/ 123886 h 20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214" h="207514">
                <a:moveTo>
                  <a:pt x="231205" y="123886"/>
                </a:moveTo>
                <a:cubicBezTo>
                  <a:pt x="231205" y="71486"/>
                  <a:pt x="183662" y="28995"/>
                  <a:pt x="124827" y="28995"/>
                </a:cubicBezTo>
                <a:cubicBezTo>
                  <a:pt x="66075" y="28995"/>
                  <a:pt x="18432" y="71486"/>
                  <a:pt x="18432" y="123886"/>
                </a:cubicBezTo>
                <a:cubicBezTo>
                  <a:pt x="18432" y="176301"/>
                  <a:pt x="66075" y="218777"/>
                  <a:pt x="124827" y="218777"/>
                </a:cubicBezTo>
                <a:cubicBezTo>
                  <a:pt x="183662" y="218777"/>
                  <a:pt x="231205" y="176301"/>
                  <a:pt x="231205" y="123886"/>
                </a:cubicBezTo>
                <a:lnTo>
                  <a:pt x="231205" y="123886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1342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TextBox 554"/>
          <p:cNvSpPr txBox="1"/>
          <p:nvPr/>
        </p:nvSpPr>
        <p:spPr>
          <a:xfrm>
            <a:off x="395287" y="305287"/>
            <a:ext cx="8830363" cy="58212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28917">
              <a:lnSpc>
                <a:spcPct val="116666"/>
              </a:lnSpc>
            </a:pPr>
            <a:r>
              <a:rPr lang="en-US" altLang="zh-CN" sz="3950" spc="205" dirty="0">
                <a:solidFill>
                  <a:srgbClr val="000000"/>
                </a:solidFill>
                <a:latin typeface="Times New Roman"/>
                <a:ea typeface="Times New Roman"/>
              </a:rPr>
              <a:t>Prob</a:t>
            </a:r>
            <a:r>
              <a:rPr lang="en-US" altLang="zh-CN" sz="3950" spc="195" dirty="0">
                <a:solidFill>
                  <a:srgbClr val="000000"/>
                </a:solidFill>
                <a:latin typeface="Times New Roman"/>
                <a:ea typeface="Times New Roman"/>
              </a:rPr>
              <a:t>lem</a:t>
            </a:r>
          </a:p>
          <a:p>
            <a:pPr>
              <a:lnSpc>
                <a:spcPts val="1050"/>
              </a:lnSpc>
            </a:pPr>
            <a:endParaRPr lang="en-US" dirty="0" smtClean="0"/>
          </a:p>
          <a:p>
            <a:pPr marL="0">
              <a:lnSpc>
                <a:spcPct val="116250"/>
              </a:lnSpc>
            </a:pPr>
            <a:r>
              <a:rPr lang="en-US" altLang="zh-CN" sz="1950" spc="85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950" spc="12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70" dirty="0">
                <a:solidFill>
                  <a:srgbClr val="000000"/>
                </a:solidFill>
                <a:latin typeface="Times New Roman"/>
                <a:ea typeface="Times New Roman"/>
              </a:rPr>
              <a:t>Network</a:t>
            </a:r>
            <a:r>
              <a:rPr lang="en-US" altLang="zh-CN" sz="240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70" dirty="0">
                <a:solidFill>
                  <a:srgbClr val="000000"/>
                </a:solidFill>
                <a:latin typeface="Times New Roman"/>
                <a:ea typeface="Times New Roman"/>
              </a:rPr>
              <a:t>Model</a:t>
            </a:r>
          </a:p>
          <a:p>
            <a:pPr marL="0" indent="457517">
              <a:lnSpc>
                <a:spcPct val="117499"/>
              </a:lnSpc>
              <a:spcBef>
                <a:spcPts val="295"/>
              </a:spcBef>
            </a:pPr>
            <a:r>
              <a:rPr lang="en-US" altLang="zh-CN" sz="1400" spc="6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400" spc="7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55" dirty="0">
                <a:solidFill>
                  <a:srgbClr val="000000"/>
                </a:solidFill>
                <a:latin typeface="Times New Roman"/>
                <a:ea typeface="Times New Roman"/>
              </a:rPr>
              <a:t>n</a:t>
            </a:r>
            <a:r>
              <a:rPr lang="en-US" altLang="zh-CN" sz="20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50" dirty="0">
                <a:solidFill>
                  <a:srgbClr val="000000"/>
                </a:solidFill>
                <a:latin typeface="Times New Roman"/>
                <a:ea typeface="Times New Roman"/>
              </a:rPr>
              <a:t>mobile</a:t>
            </a:r>
            <a:r>
              <a:rPr lang="en-US" altLang="zh-CN" sz="20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50" dirty="0">
                <a:solidFill>
                  <a:srgbClr val="000000"/>
                </a:solidFill>
                <a:latin typeface="Times New Roman"/>
                <a:ea typeface="Times New Roman"/>
              </a:rPr>
              <a:t>nodes</a:t>
            </a:r>
            <a:r>
              <a:rPr lang="en-US" altLang="zh-CN" sz="20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45" dirty="0">
                <a:solidFill>
                  <a:srgbClr val="000000"/>
                </a:solidFill>
                <a:latin typeface="Times New Roman"/>
                <a:ea typeface="Times New Roman"/>
              </a:rPr>
              <a:t>in</a:t>
            </a:r>
            <a:r>
              <a:rPr lang="en-US" altLang="zh-CN" sz="20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85" dirty="0">
                <a:solidFill>
                  <a:srgbClr val="000000"/>
                </a:solidFill>
                <a:latin typeface="Times New Roman"/>
                <a:ea typeface="Times New Roman"/>
              </a:rPr>
              <a:t>V</a:t>
            </a:r>
          </a:p>
          <a:p>
            <a:pPr marL="0" indent="457517">
              <a:lnSpc>
                <a:spcPct val="117499"/>
              </a:lnSpc>
              <a:spcBef>
                <a:spcPts val="255"/>
              </a:spcBef>
            </a:pPr>
            <a:r>
              <a:rPr lang="en-US" altLang="zh-CN" sz="1400" spc="9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400" spc="11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ea typeface="Times New Roman"/>
              </a:rPr>
              <a:t>h</a:t>
            </a:r>
            <a:r>
              <a:rPr lang="en-US" altLang="zh-CN" sz="20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ea typeface="Times New Roman"/>
              </a:rPr>
              <a:t>homes:</a:t>
            </a:r>
            <a:r>
              <a:rPr lang="en-US" altLang="zh-CN" sz="200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5" dirty="0">
                <a:solidFill>
                  <a:srgbClr val="000000"/>
                </a:solidFill>
                <a:latin typeface="Times New Roman"/>
                <a:ea typeface="Times New Roman"/>
              </a:rPr>
              <a:t>H</a:t>
            </a:r>
            <a:r>
              <a:rPr lang="en-US" altLang="zh-CN" sz="20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85" dirty="0">
                <a:solidFill>
                  <a:srgbClr val="000000"/>
                </a:solidFill>
                <a:latin typeface="Times New Roman"/>
                <a:ea typeface="Times New Roman"/>
              </a:rPr>
              <a:t>=</a:t>
            </a:r>
            <a:r>
              <a:rPr lang="en-US" altLang="zh-CN" sz="20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ea typeface="Times New Roman"/>
              </a:rPr>
              <a:t>{1,</a:t>
            </a:r>
            <a:r>
              <a:rPr lang="en-US" altLang="zh-CN" sz="200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ea typeface="Times New Roman"/>
              </a:rPr>
              <a:t>2,…,</a:t>
            </a:r>
            <a:r>
              <a:rPr lang="en-US" altLang="zh-CN" sz="20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ea typeface="Times New Roman"/>
              </a:rPr>
              <a:t>h}</a:t>
            </a:r>
            <a:r>
              <a:rPr lang="en-US" altLang="zh-CN" sz="200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20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ea typeface="Times New Roman"/>
              </a:rPr>
              <a:t>other</a:t>
            </a:r>
            <a:r>
              <a:rPr lang="en-US" altLang="zh-CN" sz="20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60" dirty="0">
                <a:solidFill>
                  <a:srgbClr val="000000"/>
                </a:solidFill>
                <a:latin typeface="Times New Roman"/>
                <a:ea typeface="Times New Roman"/>
              </a:rPr>
              <a:t>locations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65"/>
              </a:lnSpc>
            </a:pPr>
            <a:endParaRPr lang="en-US" dirty="0" smtClean="0"/>
          </a:p>
          <a:p>
            <a:pPr marL="0" indent="5796078">
              <a:lnSpc>
                <a:spcPct val="100000"/>
              </a:lnSpc>
            </a:pPr>
            <a:r>
              <a:rPr lang="en-US" altLang="zh-CN" sz="1650" spc="104" dirty="0">
                <a:solidFill>
                  <a:srgbClr val="000000"/>
                </a:solidFill>
                <a:latin typeface="Times New Roman"/>
                <a:ea typeface="Times New Roman"/>
              </a:rPr>
              <a:t>ho</a:t>
            </a:r>
            <a:r>
              <a:rPr lang="en-US" altLang="zh-CN" sz="1650" spc="100" dirty="0">
                <a:solidFill>
                  <a:srgbClr val="000000"/>
                </a:solidFill>
                <a:latin typeface="Times New Roman"/>
                <a:ea typeface="Times New Roman"/>
              </a:rPr>
              <a:t>me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50"/>
              </a:lnSpc>
            </a:pPr>
            <a:endParaRPr lang="en-US" dirty="0" smtClean="0"/>
          </a:p>
          <a:p>
            <a:pPr marL="0" indent="5819932">
              <a:lnSpc>
                <a:spcPct val="100000"/>
              </a:lnSpc>
            </a:pPr>
            <a:r>
              <a:rPr lang="en-US" altLang="zh-CN" sz="1650" spc="80" dirty="0">
                <a:solidFill>
                  <a:srgbClr val="000000"/>
                </a:solidFill>
                <a:latin typeface="Times New Roman"/>
                <a:ea typeface="Times New Roman"/>
              </a:rPr>
              <a:t>o</a:t>
            </a:r>
            <a:r>
              <a:rPr lang="en-US" altLang="zh-CN" sz="1650" spc="75" dirty="0">
                <a:solidFill>
                  <a:srgbClr val="000000"/>
                </a:solidFill>
                <a:latin typeface="Times New Roman"/>
                <a:ea typeface="Times New Roman"/>
              </a:rPr>
              <a:t>ther</a:t>
            </a:r>
          </a:p>
          <a:p>
            <a:pPr marL="0" indent="5683811">
              <a:lnSpc>
                <a:spcPct val="100000"/>
              </a:lnSpc>
            </a:pPr>
            <a:r>
              <a:rPr lang="en-US" altLang="zh-CN" sz="1650" spc="80" dirty="0">
                <a:solidFill>
                  <a:srgbClr val="000000"/>
                </a:solidFill>
                <a:latin typeface="Times New Roman"/>
                <a:ea typeface="Times New Roman"/>
              </a:rPr>
              <a:t>loca</a:t>
            </a:r>
            <a:r>
              <a:rPr lang="en-US" altLang="zh-CN" sz="1650" spc="70" dirty="0">
                <a:solidFill>
                  <a:srgbClr val="000000"/>
                </a:solidFill>
                <a:latin typeface="Times New Roman"/>
                <a:ea typeface="Times New Roman"/>
              </a:rPr>
              <a:t>tion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29"/>
              </a:lnSpc>
            </a:pPr>
            <a:endParaRPr lang="en-US" dirty="0" smtClean="0"/>
          </a:p>
          <a:p>
            <a:pPr marL="0" indent="5759212">
              <a:lnSpc>
                <a:spcPct val="100000"/>
              </a:lnSpc>
            </a:pPr>
            <a:r>
              <a:rPr lang="en-US" altLang="zh-CN" sz="1650" spc="90" dirty="0">
                <a:solidFill>
                  <a:srgbClr val="000000"/>
                </a:solidFill>
                <a:latin typeface="Times New Roman"/>
                <a:ea typeface="Times New Roman"/>
              </a:rPr>
              <a:t>m</a:t>
            </a:r>
            <a:r>
              <a:rPr lang="en-US" altLang="zh-CN" sz="1650" spc="85" dirty="0">
                <a:solidFill>
                  <a:srgbClr val="000000"/>
                </a:solidFill>
                <a:latin typeface="Times New Roman"/>
                <a:ea typeface="Times New Roman"/>
              </a:rPr>
              <a:t>obile</a:t>
            </a:r>
          </a:p>
          <a:p>
            <a:pPr marL="0" indent="5856632">
              <a:lnSpc>
                <a:spcPct val="100000"/>
              </a:lnSpc>
            </a:pPr>
            <a:r>
              <a:rPr lang="en-US" altLang="zh-CN" sz="1650" spc="95" dirty="0">
                <a:solidFill>
                  <a:srgbClr val="000000"/>
                </a:solidFill>
                <a:latin typeface="Times New Roman"/>
                <a:ea typeface="Times New Roman"/>
              </a:rPr>
              <a:t>no</a:t>
            </a:r>
            <a:r>
              <a:rPr lang="en-US" altLang="zh-CN" sz="1650" spc="85" dirty="0">
                <a:solidFill>
                  <a:srgbClr val="000000"/>
                </a:solidFill>
                <a:latin typeface="Times New Roman"/>
                <a:ea typeface="Times New Roman"/>
              </a:rPr>
              <a:t>de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05"/>
              </a:lnSpc>
            </a:pPr>
            <a:endParaRPr lang="en-US" dirty="0" smtClean="0"/>
          </a:p>
          <a:p>
            <a:pPr marL="0" indent="688022">
              <a:lnSpc>
                <a:spcPct val="117499"/>
              </a:lnSpc>
            </a:pPr>
            <a:r>
              <a:rPr lang="en-US" altLang="zh-CN" sz="2000" spc="104" dirty="0">
                <a:solidFill>
                  <a:srgbClr val="000000"/>
                </a:solidFill>
                <a:latin typeface="Times New Roman"/>
                <a:ea typeface="Times New Roman"/>
              </a:rPr>
              <a:t>Italian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ea typeface="Times New Roman"/>
              </a:rPr>
              <a:t>student: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5" dirty="0">
                <a:solidFill>
                  <a:srgbClr val="000000"/>
                </a:solidFill>
                <a:latin typeface="Times New Roman"/>
                <a:ea typeface="Times New Roman"/>
              </a:rPr>
              <a:t>{Italian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40" dirty="0">
                <a:solidFill>
                  <a:srgbClr val="000000"/>
                </a:solidFill>
                <a:latin typeface="Times New Roman"/>
                <a:ea typeface="Times New Roman"/>
              </a:rPr>
              <a:t>town,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ea typeface="Times New Roman"/>
              </a:rPr>
              <a:t>school,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60" dirty="0">
                <a:solidFill>
                  <a:srgbClr val="000000"/>
                </a:solidFill>
                <a:latin typeface="Times New Roman"/>
                <a:ea typeface="Times New Roman"/>
              </a:rPr>
              <a:t>dorm}</a:t>
            </a:r>
          </a:p>
          <a:p>
            <a:pPr>
              <a:lnSpc>
                <a:spcPts val="550"/>
              </a:lnSpc>
            </a:pPr>
            <a:endParaRPr lang="en-US" dirty="0" smtClean="0"/>
          </a:p>
          <a:p>
            <a:pPr marL="0" indent="688022">
              <a:lnSpc>
                <a:spcPct val="100000"/>
              </a:lnSpc>
            </a:pPr>
            <a:r>
              <a:rPr lang="en-US" altLang="zh-CN" sz="2000" spc="80" dirty="0">
                <a:solidFill>
                  <a:srgbClr val="000000"/>
                </a:solidFill>
                <a:latin typeface="Times New Roman"/>
                <a:ea typeface="Times New Roman"/>
              </a:rPr>
              <a:t>Female</a:t>
            </a:r>
            <a:r>
              <a:rPr lang="en-US" altLang="zh-CN" sz="20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ea typeface="Times New Roman"/>
              </a:rPr>
              <a:t>student:</a:t>
            </a:r>
            <a:r>
              <a:rPr lang="en-US" altLang="zh-CN" sz="20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ea typeface="Times New Roman"/>
              </a:rPr>
              <a:t>{shopping</a:t>
            </a:r>
            <a:r>
              <a:rPr lang="en-US" altLang="zh-CN" sz="200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ea typeface="Times New Roman"/>
              </a:rPr>
              <a:t>center,</a:t>
            </a:r>
            <a:r>
              <a:rPr lang="en-US" altLang="zh-CN" sz="20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ea typeface="Times New Roman"/>
              </a:rPr>
              <a:t>school,</a:t>
            </a:r>
            <a:r>
              <a:rPr lang="en-US" altLang="zh-CN" sz="200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ea typeface="Times New Roman"/>
              </a:rPr>
              <a:t>dorm}</a:t>
            </a:r>
            <a:r>
              <a:rPr lang="en-US" altLang="zh-CN" sz="2000" spc="85" dirty="0">
                <a:solidFill>
                  <a:srgbClr val="fefefe"/>
                </a:solidFill>
                <a:latin typeface="Times New Roman"/>
                <a:ea typeface="Times New Roman"/>
              </a:rPr>
              <a:t>Given</a:t>
            </a:r>
            <a:r>
              <a:rPr lang="en-US" altLang="zh-CN" sz="2000" spc="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95" dirty="0">
                <a:solidFill>
                  <a:srgbClr val="fefefe"/>
                </a:solidFill>
                <a:latin typeface="Arial"/>
                <a:ea typeface="Arial"/>
              </a:rPr>
              <a:t>a</a:t>
            </a:r>
            <a:r>
              <a:rPr lang="en-US" altLang="zh-CN" sz="2000" spc="5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000" spc="70" dirty="0">
                <a:solidFill>
                  <a:srgbClr val="fefefe"/>
                </a:solidFill>
                <a:latin typeface="Arial"/>
                <a:ea typeface="Arial"/>
              </a:rPr>
              <a:t>fixed</a:t>
            </a:r>
            <a:r>
              <a:rPr lang="en-US" altLang="zh-CN" sz="2000" spc="4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spc="125" dirty="0">
                <a:solidFill>
                  <a:srgbClr val="fefefe"/>
                </a:solidFill>
                <a:latin typeface="Arial"/>
                <a:ea typeface="Arial"/>
              </a:rPr>
              <a:t>numbe</a:t>
            </a:r>
          </a:p>
        </p:txBody>
      </p:sp>
      <p:sp>
        <p:nvSpPr>
          <p:cNvPr id="555" name="TextBox 555"/>
          <p:cNvSpPr txBox="1"/>
          <p:nvPr/>
        </p:nvSpPr>
        <p:spPr>
          <a:xfrm>
            <a:off x="1426464" y="6126533"/>
            <a:ext cx="5063628" cy="7185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fefefe"/>
                </a:solidFill>
                <a:latin typeface="Arial"/>
                <a:ea typeface="Arial"/>
              </a:rPr>
              <a:t>message</a:t>
            </a:r>
            <a:r>
              <a:rPr lang="en-US" altLang="zh-CN" sz="24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fefefe"/>
                </a:solidFill>
                <a:latin typeface="Arial"/>
                <a:ea typeface="Arial"/>
              </a:rPr>
              <a:t>copies</a:t>
            </a:r>
            <a:r>
              <a:rPr lang="en-US" altLang="zh-CN" sz="24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fefefe"/>
                </a:solidFill>
                <a:latin typeface="Arial"/>
                <a:ea typeface="Arial"/>
              </a:rPr>
              <a:t>C</a:t>
            </a:r>
            <a:r>
              <a:rPr lang="en-US" altLang="zh-CN" sz="2400" spc="140" i="1" dirty="0">
                <a:solidFill>
                  <a:srgbClr val="fefefe"/>
                </a:solidFill>
                <a:latin typeface="Arial"/>
                <a:cs typeface="Arial"/>
              </a:rPr>
              <a:t>   </a:t>
            </a:r>
            <a:r>
              <a:rPr lang="en-US" altLang="zh-CN" sz="1200" dirty="0">
                <a:solidFill>
                  <a:srgbClr val="000000"/>
                </a:solidFill>
                <a:latin typeface="Times New Roman"/>
                <a:ea typeface="Times New Roman"/>
              </a:rPr>
              <a:t>DySON'14</a:t>
            </a:r>
          </a:p>
          <a:p>
            <a:pPr marL="0" indent="114300">
              <a:lnSpc>
                <a:spcPct val="84166"/>
              </a:lnSpc>
            </a:pPr>
            <a:r>
              <a:rPr lang="en-US" altLang="zh-CN" sz="2750" spc="75" dirty="0">
                <a:solidFill>
                  <a:srgbClr val="fefefe"/>
                </a:solidFill>
                <a:latin typeface="Arial"/>
                <a:ea typeface="Arial"/>
              </a:rPr>
              <a:t>–</a:t>
            </a:r>
            <a:r>
              <a:rPr lang="en-US" altLang="zh-CN" sz="2750" spc="3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750" spc="65" dirty="0">
                <a:solidFill>
                  <a:srgbClr val="fefefe"/>
                </a:solidFill>
                <a:latin typeface="Arial"/>
                <a:ea typeface="Arial"/>
              </a:rPr>
              <a:t>Minimize</a:t>
            </a:r>
            <a:r>
              <a:rPr lang="en-US" altLang="zh-CN" sz="2750" spc="4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750" spc="70" dirty="0">
                <a:solidFill>
                  <a:srgbClr val="fefefe"/>
                </a:solidFill>
                <a:latin typeface="Arial"/>
                <a:ea typeface="Arial"/>
              </a:rPr>
              <a:t>the</a:t>
            </a:r>
            <a:r>
              <a:rPr lang="en-US" altLang="zh-CN" sz="2750" spc="4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750" spc="70" dirty="0">
                <a:solidFill>
                  <a:srgbClr val="fefefe"/>
                </a:solidFill>
                <a:latin typeface="Arial"/>
                <a:ea typeface="Arial"/>
              </a:rPr>
              <a:t>exected</a:t>
            </a:r>
            <a:r>
              <a:rPr lang="en-US" altLang="zh-CN" sz="2750" spc="4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750" spc="60" dirty="0">
                <a:solidFill>
                  <a:srgbClr val="fefefe"/>
                </a:solidFill>
                <a:latin typeface="Arial"/>
                <a:ea typeface="Arial"/>
              </a:rPr>
              <a:t>deliver</a:t>
            </a:r>
          </a:p>
        </p:txBody>
      </p:sp>
      <p:sp>
        <p:nvSpPr>
          <p:cNvPr id="556" name="TextBox 556"/>
          <p:cNvSpPr txBox="1"/>
          <p:nvPr/>
        </p:nvSpPr>
        <p:spPr>
          <a:xfrm>
            <a:off x="6788093" y="6426200"/>
            <a:ext cx="666197" cy="419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750" spc="-20" dirty="0">
                <a:solidFill>
                  <a:srgbClr val="fefefe"/>
                </a:solidFill>
                <a:latin typeface="Arial"/>
                <a:ea typeface="Arial"/>
              </a:rPr>
              <a:t>d</a:t>
            </a:r>
            <a:r>
              <a:rPr lang="en-US" altLang="zh-CN" sz="2750" spc="-15" dirty="0">
                <a:solidFill>
                  <a:srgbClr val="fefefe"/>
                </a:solidFill>
                <a:latin typeface="Arial"/>
                <a:ea typeface="Arial"/>
              </a:rPr>
              <a:t>ela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Freeform 557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8" name="Freeform 558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9" name="Freeform 559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Freeform 560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1" name="Freeform 561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2" name="TextBox 562"/>
          <p:cNvSpPr txBox="1"/>
          <p:nvPr/>
        </p:nvSpPr>
        <p:spPr>
          <a:xfrm>
            <a:off x="242570" y="457941"/>
            <a:ext cx="7991700" cy="60274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05117">
              <a:lnSpc>
                <a:spcPct val="116666"/>
              </a:lnSpc>
            </a:pPr>
            <a:r>
              <a:rPr lang="en-US" altLang="zh-CN" sz="3950" spc="239" dirty="0">
                <a:solidFill>
                  <a:srgbClr val="000000"/>
                </a:solidFill>
                <a:latin typeface="Times New Roman"/>
                <a:ea typeface="Times New Roman"/>
              </a:rPr>
              <a:t>Solu</a:t>
            </a:r>
            <a:r>
              <a:rPr lang="en-US" altLang="zh-CN" sz="3950" spc="230" dirty="0">
                <a:solidFill>
                  <a:srgbClr val="000000"/>
                </a:solidFill>
                <a:latin typeface="Times New Roman"/>
                <a:ea typeface="Times New Roman"/>
              </a:rPr>
              <a:t>tion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95"/>
              </a:lnSpc>
            </a:pPr>
            <a:endParaRPr lang="en-US" dirty="0" smtClean="0"/>
          </a:p>
          <a:p>
            <a:pPr marL="0">
              <a:lnSpc>
                <a:spcPct val="117083"/>
              </a:lnSpc>
            </a:pPr>
            <a:r>
              <a:rPr lang="en-US" altLang="zh-CN" sz="2550" spc="270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3200" spc="250" dirty="0">
                <a:solidFill>
                  <a:srgbClr val="000000"/>
                </a:solidFill>
                <a:latin typeface="Times New Roman"/>
                <a:ea typeface="Times New Roman"/>
              </a:rPr>
              <a:t>Homing</a:t>
            </a:r>
            <a:r>
              <a:rPr lang="en-US" altLang="zh-CN" sz="3200" spc="1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215" dirty="0">
                <a:solidFill>
                  <a:srgbClr val="000000"/>
                </a:solidFill>
                <a:latin typeface="Times New Roman"/>
                <a:ea typeface="Times New Roman"/>
              </a:rPr>
              <a:t>Spread</a:t>
            </a:r>
            <a:r>
              <a:rPr lang="en-US" altLang="zh-CN" sz="3200" spc="1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225" dirty="0">
                <a:solidFill>
                  <a:srgbClr val="000000"/>
                </a:solidFill>
                <a:latin typeface="Times New Roman"/>
                <a:ea typeface="Times New Roman"/>
              </a:rPr>
              <a:t>(HS)</a:t>
            </a:r>
          </a:p>
          <a:p>
            <a:pPr marL="0" indent="457835">
              <a:lnSpc>
                <a:spcPct val="115833"/>
              </a:lnSpc>
              <a:spcBef>
                <a:spcPts val="215"/>
              </a:spcBef>
            </a:pPr>
            <a:r>
              <a:rPr lang="en-US" altLang="zh-CN" sz="1850" spc="19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2700" spc="175" dirty="0">
                <a:solidFill>
                  <a:srgbClr val="006ebf"/>
                </a:solidFill>
                <a:latin typeface="Times New Roman"/>
                <a:ea typeface="Times New Roman"/>
              </a:rPr>
              <a:t>Homing</a:t>
            </a:r>
            <a:r>
              <a:rPr lang="en-US" altLang="zh-CN" sz="2700" spc="9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00" spc="150" dirty="0">
                <a:solidFill>
                  <a:srgbClr val="000000"/>
                </a:solidFill>
                <a:latin typeface="Times New Roman"/>
                <a:ea typeface="Times New Roman"/>
              </a:rPr>
              <a:t>phase</a:t>
            </a:r>
          </a:p>
          <a:p>
            <a:pPr marL="0" indent="915352">
              <a:lnSpc>
                <a:spcPct val="117499"/>
              </a:lnSpc>
              <a:spcBef>
                <a:spcPts val="140"/>
              </a:spcBef>
            </a:pPr>
            <a:r>
              <a:rPr lang="en-US" altLang="zh-CN" sz="1250" spc="120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250" spc="16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5" dirty="0">
                <a:solidFill>
                  <a:srgbClr val="000000"/>
                </a:solidFill>
                <a:latin typeface="Times New Roman"/>
                <a:ea typeface="Times New Roman"/>
              </a:rPr>
              <a:t>source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ea typeface="Times New Roman"/>
              </a:rPr>
              <a:t>sends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0" dirty="0">
                <a:solidFill>
                  <a:srgbClr val="000000"/>
                </a:solidFill>
                <a:latin typeface="Times New Roman"/>
                <a:ea typeface="Times New Roman"/>
              </a:rPr>
              <a:t>message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5" dirty="0">
                <a:solidFill>
                  <a:srgbClr val="000000"/>
                </a:solidFill>
                <a:latin typeface="Times New Roman"/>
                <a:ea typeface="Times New Roman"/>
              </a:rPr>
              <a:t>copies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ea typeface="Times New Roman"/>
              </a:rPr>
              <a:t>to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40" dirty="0">
                <a:solidFill>
                  <a:srgbClr val="000000"/>
                </a:solidFill>
                <a:latin typeface="Times New Roman"/>
                <a:ea typeface="Times New Roman"/>
              </a:rPr>
              <a:t>homes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5" dirty="0">
                <a:solidFill>
                  <a:srgbClr val="000000"/>
                </a:solidFill>
                <a:latin typeface="Times New Roman"/>
                <a:ea typeface="Times New Roman"/>
              </a:rPr>
              <a:t>quickly</a:t>
            </a:r>
          </a:p>
          <a:p>
            <a:pPr marL="0" indent="457835">
              <a:lnSpc>
                <a:spcPct val="115833"/>
              </a:lnSpc>
              <a:spcBef>
                <a:spcPts val="190"/>
              </a:spcBef>
            </a:pPr>
            <a:r>
              <a:rPr lang="en-US" altLang="zh-CN" sz="1850" spc="29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2700" spc="209" dirty="0">
                <a:solidFill>
                  <a:srgbClr val="006ebf"/>
                </a:solidFill>
                <a:latin typeface="Times New Roman"/>
                <a:ea typeface="Times New Roman"/>
              </a:rPr>
              <a:t>Spreading</a:t>
            </a:r>
            <a:r>
              <a:rPr lang="en-US" altLang="zh-CN" sz="2700" spc="13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00" spc="225" dirty="0">
                <a:solidFill>
                  <a:srgbClr val="000000"/>
                </a:solidFill>
                <a:latin typeface="Times New Roman"/>
                <a:ea typeface="Times New Roman"/>
              </a:rPr>
              <a:t>phase</a:t>
            </a:r>
          </a:p>
          <a:p>
            <a:pPr>
              <a:lnSpc>
                <a:spcPts val="430"/>
              </a:lnSpc>
            </a:pPr>
            <a:endParaRPr lang="en-US" dirty="0" smtClean="0"/>
          </a:p>
          <a:p>
            <a:pPr hangingPunct="0" marL="1144270" indent="-228917">
              <a:lnSpc>
                <a:spcPct val="104583"/>
              </a:lnSpc>
            </a:pPr>
            <a:r>
              <a:rPr lang="en-US" altLang="zh-CN" sz="1250" spc="130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250" spc="18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160" dirty="0">
                <a:solidFill>
                  <a:srgbClr val="000000"/>
                </a:solidFill>
                <a:latin typeface="Times New Roman"/>
                <a:ea typeface="Times New Roman"/>
              </a:rPr>
              <a:t>Homes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0" dirty="0">
                <a:solidFill>
                  <a:srgbClr val="000000"/>
                </a:solidFill>
                <a:latin typeface="Times New Roman"/>
                <a:ea typeface="Times New Roman"/>
              </a:rPr>
              <a:t>with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ea typeface="Times New Roman"/>
              </a:rPr>
              <a:t>multiple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ea typeface="Times New Roman"/>
              </a:rPr>
              <a:t>copies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5" dirty="0">
                <a:solidFill>
                  <a:srgbClr val="000000"/>
                </a:solidFill>
                <a:latin typeface="Times New Roman"/>
                <a:ea typeface="Times New Roman"/>
              </a:rPr>
              <a:t>spread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45" dirty="0">
                <a:solidFill>
                  <a:srgbClr val="000000"/>
                </a:solidFill>
                <a:latin typeface="Times New Roman"/>
                <a:ea typeface="Times New Roman"/>
              </a:rPr>
              <a:t>them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ea typeface="Times New Roman"/>
              </a:rPr>
              <a:t>to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5" dirty="0">
                <a:solidFill>
                  <a:srgbClr val="000000"/>
                </a:solidFill>
                <a:latin typeface="Times New Roman"/>
                <a:ea typeface="Times New Roman"/>
              </a:rPr>
              <a:t>other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50" dirty="0">
                <a:solidFill>
                  <a:srgbClr val="000000"/>
                </a:solidFill>
                <a:latin typeface="Times New Roman"/>
                <a:ea typeface="Times New Roman"/>
              </a:rPr>
              <a:t>homes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0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0" dirty="0">
                <a:solidFill>
                  <a:srgbClr val="000000"/>
                </a:solidFill>
                <a:latin typeface="Times New Roman"/>
                <a:ea typeface="Times New Roman"/>
              </a:rPr>
              <a:t>mobile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4" dirty="0">
                <a:solidFill>
                  <a:srgbClr val="000000"/>
                </a:solidFill>
                <a:latin typeface="Times New Roman"/>
                <a:ea typeface="Times New Roman"/>
              </a:rPr>
              <a:t>nodes</a:t>
            </a:r>
          </a:p>
          <a:p>
            <a:pPr marL="0" indent="457835">
              <a:lnSpc>
                <a:spcPct val="115833"/>
              </a:lnSpc>
              <a:spcBef>
                <a:spcPts val="185"/>
              </a:spcBef>
            </a:pPr>
            <a:r>
              <a:rPr lang="en-US" altLang="zh-CN" sz="1850" spc="30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2700" spc="220" dirty="0">
                <a:solidFill>
                  <a:srgbClr val="006ebf"/>
                </a:solidFill>
                <a:latin typeface="Times New Roman"/>
                <a:ea typeface="Times New Roman"/>
              </a:rPr>
              <a:t>Fetching</a:t>
            </a:r>
            <a:r>
              <a:rPr lang="en-US" altLang="zh-CN" sz="2700" spc="-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00" spc="230" dirty="0">
                <a:solidFill>
                  <a:srgbClr val="000000"/>
                </a:solidFill>
                <a:latin typeface="Times New Roman"/>
                <a:ea typeface="Times New Roman"/>
              </a:rPr>
              <a:t>phase</a:t>
            </a:r>
          </a:p>
          <a:p>
            <a:pPr hangingPunct="0" marL="1144270" indent="-228917">
              <a:lnSpc>
                <a:spcPct val="104166"/>
              </a:lnSpc>
              <a:spcBef>
                <a:spcPts val="350"/>
              </a:spcBef>
            </a:pPr>
            <a:r>
              <a:rPr lang="en-US" altLang="zh-CN" sz="1250" spc="155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250" spc="209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17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destination</a:t>
            </a:r>
            <a:r>
              <a:rPr lang="en-US" altLang="zh-CN" sz="20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40" dirty="0">
                <a:solidFill>
                  <a:srgbClr val="000000"/>
                </a:solidFill>
                <a:latin typeface="Times New Roman"/>
                <a:ea typeface="Times New Roman"/>
              </a:rPr>
              <a:t>fetches</a:t>
            </a:r>
            <a:r>
              <a:rPr lang="en-US" altLang="zh-CN" sz="20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0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65" dirty="0">
                <a:solidFill>
                  <a:srgbClr val="000000"/>
                </a:solidFill>
                <a:latin typeface="Times New Roman"/>
                <a:ea typeface="Times New Roman"/>
              </a:rPr>
              <a:t>message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85" dirty="0">
                <a:solidFill>
                  <a:srgbClr val="000000"/>
                </a:solidFill>
                <a:latin typeface="Times New Roman"/>
                <a:ea typeface="Times New Roman"/>
              </a:rPr>
              <a:t>when</a:t>
            </a:r>
            <a:r>
              <a:rPr lang="en-US" altLang="zh-CN" sz="20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ea typeface="Times New Roman"/>
              </a:rPr>
              <a:t>it</a:t>
            </a:r>
            <a:r>
              <a:rPr lang="en-US" altLang="zh-CN" sz="20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60" dirty="0">
                <a:solidFill>
                  <a:srgbClr val="000000"/>
                </a:solidFill>
                <a:latin typeface="Times New Roman"/>
                <a:ea typeface="Times New Roman"/>
              </a:rPr>
              <a:t>meets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60" dirty="0">
                <a:solidFill>
                  <a:srgbClr val="000000"/>
                </a:solidFill>
                <a:latin typeface="Times New Roman"/>
                <a:ea typeface="Times New Roman"/>
              </a:rPr>
              <a:t>any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65" dirty="0">
                <a:solidFill>
                  <a:srgbClr val="000000"/>
                </a:solidFill>
                <a:latin typeface="Times New Roman"/>
                <a:ea typeface="Times New Roman"/>
              </a:rPr>
              <a:t>message</a:t>
            </a:r>
            <a:r>
              <a:rPr lang="en-US" altLang="zh-CN" sz="20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45" dirty="0">
                <a:solidFill>
                  <a:srgbClr val="000000"/>
                </a:solidFill>
                <a:latin typeface="Times New Roman"/>
                <a:ea typeface="Times New Roman"/>
              </a:rPr>
              <a:t>holder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00"/>
              </a:lnSpc>
            </a:pPr>
            <a:endParaRPr lang="en-US" dirty="0" smtClean="0"/>
          </a:p>
          <a:p>
            <a:pPr marL="0" indent="915352">
              <a:lnSpc>
                <a:spcPct val="117499"/>
              </a:lnSpc>
            </a:pPr>
            <a:r>
              <a:rPr lang="en-US" altLang="zh-CN" sz="2000" spc="130" dirty="0">
                <a:solidFill>
                  <a:srgbClr val="000000"/>
                </a:solidFill>
                <a:latin typeface="Times New Roman"/>
                <a:ea typeface="Times New Roman"/>
              </a:rPr>
              <a:t>(Homing: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0" dirty="0">
                <a:solidFill>
                  <a:srgbClr val="000000"/>
                </a:solidFill>
                <a:latin typeface="Times New Roman"/>
                <a:ea typeface="Times New Roman"/>
              </a:rPr>
              <a:t>meet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4" dirty="0">
                <a:solidFill>
                  <a:srgbClr val="000000"/>
                </a:solidFill>
                <a:latin typeface="Times New Roman"/>
                <a:ea typeface="Times New Roman"/>
              </a:rPr>
              <a:t>at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50" dirty="0">
                <a:solidFill>
                  <a:srgbClr val="000000"/>
                </a:solidFill>
                <a:latin typeface="Times New Roman"/>
                <a:ea typeface="Times New Roman"/>
              </a:rPr>
              <a:t>home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85" dirty="0">
                <a:solidFill>
                  <a:srgbClr val="000000"/>
                </a:solidFill>
                <a:latin typeface="Times New Roman"/>
                <a:ea typeface="Times New Roman"/>
              </a:rPr>
              <a:t>site.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Roaming: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ea typeface="Times New Roman"/>
              </a:rPr>
              <a:t>at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non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000" spc="150" dirty="0">
                <a:solidFill>
                  <a:srgbClr val="000000"/>
                </a:solidFill>
                <a:latin typeface="Times New Roman"/>
                <a:ea typeface="Times New Roman"/>
              </a:rPr>
              <a:t>home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85" dirty="0">
                <a:solidFill>
                  <a:srgbClr val="000000"/>
                </a:solidFill>
                <a:latin typeface="Times New Roman"/>
                <a:ea typeface="Times New Roman"/>
              </a:rPr>
              <a:t>site.)</a:t>
            </a:r>
          </a:p>
          <a:p>
            <a:pPr>
              <a:lnSpc>
                <a:spcPts val="1055"/>
              </a:lnSpc>
            </a:pPr>
            <a:endParaRPr lang="en-US" dirty="0" smtClean="0"/>
          </a:p>
          <a:p>
            <a:pPr marL="0" indent="3985895">
              <a:lnSpc>
                <a:spcPct val="100000"/>
              </a:lnSpc>
            </a:pPr>
            <a:r>
              <a:rPr lang="en-US" altLang="zh-CN" sz="1200" spc="15" dirty="0">
                <a:solidFill>
                  <a:srgbClr val="000000"/>
                </a:solidFill>
                <a:latin typeface="Times New Roman"/>
                <a:ea typeface="Times New Roman"/>
              </a:rPr>
              <a:t>DySON</a:t>
            </a:r>
            <a:r>
              <a:rPr lang="en-US" altLang="zh-CN" sz="1200" spc="10" dirty="0">
                <a:solidFill>
                  <a:srgbClr val="000000"/>
                </a:solidFill>
                <a:latin typeface="Times New Roman"/>
                <a:ea typeface="Times New Roman"/>
              </a:rPr>
              <a:t>'14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Freeform 563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4" name="Freeform 564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5" name="Freeform 565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6" name="Freeform 566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7" name="Freeform 567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8" name="TextBox 568"/>
          <p:cNvSpPr txBox="1"/>
          <p:nvPr/>
        </p:nvSpPr>
        <p:spPr>
          <a:xfrm>
            <a:off x="547687" y="457941"/>
            <a:ext cx="7662636" cy="60274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666"/>
              </a:lnSpc>
            </a:pPr>
            <a:r>
              <a:rPr lang="en-US" altLang="zh-CN" sz="3950" spc="195" dirty="0">
                <a:solidFill>
                  <a:srgbClr val="000000"/>
                </a:solidFill>
                <a:latin typeface="Times New Roman"/>
                <a:ea typeface="Times New Roman"/>
              </a:rPr>
              <a:t>Challe</a:t>
            </a:r>
            <a:r>
              <a:rPr lang="en-US" altLang="zh-CN" sz="3950" spc="190" dirty="0">
                <a:solidFill>
                  <a:srgbClr val="000000"/>
                </a:solidFill>
                <a:latin typeface="Times New Roman"/>
                <a:ea typeface="Times New Roman"/>
              </a:rPr>
              <a:t>nges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54"/>
              </a:lnSpc>
            </a:pPr>
            <a:endParaRPr lang="en-US" dirty="0" smtClean="0"/>
          </a:p>
          <a:p>
            <a:pPr marL="0">
              <a:lnSpc>
                <a:spcPct val="116250"/>
              </a:lnSpc>
            </a:pPr>
            <a:r>
              <a:rPr lang="en-US" altLang="zh-CN" sz="1950" spc="155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950" spc="20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125" dirty="0">
                <a:solidFill>
                  <a:srgbClr val="000000"/>
                </a:solidFill>
                <a:latin typeface="Times New Roman"/>
                <a:ea typeface="Times New Roman"/>
              </a:rPr>
              <a:t>Given</a:t>
            </a:r>
            <a:r>
              <a:rPr lang="en-US" altLang="zh-CN" sz="24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10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24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04" dirty="0">
                <a:solidFill>
                  <a:srgbClr val="000000"/>
                </a:solidFill>
                <a:latin typeface="Times New Roman"/>
                <a:ea typeface="Times New Roman"/>
              </a:rPr>
              <a:t>fixed</a:t>
            </a:r>
            <a:r>
              <a:rPr lang="en-US" altLang="zh-CN" sz="24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30" dirty="0">
                <a:solidFill>
                  <a:srgbClr val="000000"/>
                </a:solidFill>
                <a:latin typeface="Times New Roman"/>
                <a:ea typeface="Times New Roman"/>
              </a:rPr>
              <a:t>number</a:t>
            </a:r>
            <a:r>
              <a:rPr lang="en-US" altLang="zh-CN" sz="24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04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24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25" dirty="0">
                <a:solidFill>
                  <a:srgbClr val="000000"/>
                </a:solidFill>
                <a:latin typeface="Times New Roman"/>
                <a:ea typeface="Times New Roman"/>
              </a:rPr>
              <a:t>message</a:t>
            </a:r>
            <a:r>
              <a:rPr lang="en-US" altLang="zh-CN" sz="24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04" dirty="0">
                <a:solidFill>
                  <a:srgbClr val="000000"/>
                </a:solidFill>
                <a:latin typeface="Times New Roman"/>
                <a:ea typeface="Times New Roman"/>
              </a:rPr>
              <a:t>copies</a:t>
            </a:r>
            <a:r>
              <a:rPr lang="en-US" altLang="zh-CN" sz="24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90" dirty="0">
                <a:solidFill>
                  <a:srgbClr val="000000"/>
                </a:solidFill>
                <a:latin typeface="Times New Roman"/>
                <a:ea typeface="Times New Roman"/>
              </a:rPr>
              <a:t>C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85"/>
              </a:lnSpc>
            </a:pPr>
            <a:endParaRPr lang="en-US" dirty="0" smtClean="0"/>
          </a:p>
          <a:p>
            <a:pPr hangingPunct="0" marL="743902" indent="-286067">
              <a:lnSpc>
                <a:spcPct val="104166"/>
              </a:lnSpc>
            </a:pPr>
            <a:r>
              <a:rPr lang="en-US" altLang="zh-CN" sz="1400" spc="19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400" spc="21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165" dirty="0">
                <a:solidFill>
                  <a:srgbClr val="000000"/>
                </a:solidFill>
                <a:latin typeface="Times New Roman"/>
                <a:ea typeface="Times New Roman"/>
              </a:rPr>
              <a:t>What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0" dirty="0">
                <a:solidFill>
                  <a:srgbClr val="000000"/>
                </a:solidFill>
                <a:latin typeface="Times New Roman"/>
                <a:ea typeface="Times New Roman"/>
              </a:rPr>
              <a:t>is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optimal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80" dirty="0">
                <a:solidFill>
                  <a:srgbClr val="000000"/>
                </a:solidFill>
                <a:latin typeface="Times New Roman"/>
                <a:ea typeface="Times New Roman"/>
              </a:rPr>
              <a:t>way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ea typeface="Times New Roman"/>
              </a:rPr>
              <a:t>for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45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50" dirty="0">
                <a:solidFill>
                  <a:srgbClr val="000000"/>
                </a:solidFill>
                <a:latin typeface="Times New Roman"/>
                <a:ea typeface="Times New Roman"/>
              </a:rPr>
              <a:t>message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0" dirty="0">
                <a:solidFill>
                  <a:srgbClr val="000000"/>
                </a:solidFill>
                <a:latin typeface="Times New Roman"/>
                <a:ea typeface="Times New Roman"/>
              </a:rPr>
              <a:t>holder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to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spread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ea typeface="Times New Roman"/>
              </a:rPr>
              <a:t>copies</a:t>
            </a:r>
            <a:r>
              <a:rPr lang="en-US" altLang="zh-CN" sz="20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ea typeface="Times New Roman"/>
              </a:rPr>
              <a:t>during</a:t>
            </a:r>
            <a:r>
              <a:rPr lang="en-US" altLang="zh-CN" sz="20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5" dirty="0">
                <a:solidFill>
                  <a:srgbClr val="000000"/>
                </a:solidFill>
                <a:latin typeface="Times New Roman"/>
                <a:ea typeface="Times New Roman"/>
              </a:rPr>
              <a:t>homing</a:t>
            </a:r>
            <a:r>
              <a:rPr lang="en-US" altLang="zh-CN" sz="20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4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20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4" dirty="0">
                <a:solidFill>
                  <a:srgbClr val="000000"/>
                </a:solidFill>
                <a:latin typeface="Times New Roman"/>
                <a:ea typeface="Times New Roman"/>
              </a:rPr>
              <a:t>roaming?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35"/>
              </a:lnSpc>
            </a:pPr>
            <a:endParaRPr lang="en-US" dirty="0" smtClean="0"/>
          </a:p>
          <a:p>
            <a:pPr hangingPunct="0" marL="743902" indent="-286067">
              <a:lnSpc>
                <a:spcPct val="104166"/>
              </a:lnSpc>
            </a:pPr>
            <a:r>
              <a:rPr lang="en-US" altLang="zh-CN" sz="1400" spc="15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400" spc="17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130" dirty="0">
                <a:solidFill>
                  <a:srgbClr val="000000"/>
                </a:solidFill>
                <a:latin typeface="Times New Roman"/>
                <a:ea typeface="Times New Roman"/>
              </a:rPr>
              <a:t>Once</a:t>
            </a:r>
            <a:r>
              <a:rPr lang="en-US" altLang="zh-CN" sz="20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0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home</a:t>
            </a:r>
            <a:r>
              <a:rPr lang="en-US" altLang="zh-CN" sz="20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ea typeface="Times New Roman"/>
              </a:rPr>
              <a:t>receives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0" dirty="0">
                <a:solidFill>
                  <a:srgbClr val="000000"/>
                </a:solidFill>
                <a:latin typeface="Times New Roman"/>
                <a:ea typeface="Times New Roman"/>
              </a:rPr>
              <a:t>some</a:t>
            </a:r>
            <a:r>
              <a:rPr lang="en-US" altLang="zh-CN" sz="20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ea typeface="Times New Roman"/>
              </a:rPr>
              <a:t>message</a:t>
            </a:r>
            <a:r>
              <a:rPr lang="en-US" altLang="zh-CN" sz="20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ea typeface="Times New Roman"/>
              </a:rPr>
              <a:t>copies,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50" dirty="0">
                <a:solidFill>
                  <a:srgbClr val="000000"/>
                </a:solidFill>
                <a:latin typeface="Times New Roman"/>
                <a:ea typeface="Times New Roman"/>
              </a:rPr>
              <a:t>how</a:t>
            </a:r>
            <a:r>
              <a:rPr lang="en-US" altLang="zh-CN" sz="20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4" dirty="0">
                <a:solidFill>
                  <a:srgbClr val="000000"/>
                </a:solidFill>
                <a:latin typeface="Times New Roman"/>
                <a:ea typeface="Times New Roman"/>
              </a:rPr>
              <a:t>should</a:t>
            </a:r>
            <a:r>
              <a:rPr lang="en-US" altLang="zh-CN" sz="20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ea typeface="Times New Roman"/>
              </a:rPr>
              <a:t>it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75" dirty="0">
                <a:solidFill>
                  <a:srgbClr val="000000"/>
                </a:solidFill>
                <a:latin typeface="Times New Roman"/>
                <a:ea typeface="Times New Roman"/>
              </a:rPr>
              <a:t>further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205" dirty="0">
                <a:solidFill>
                  <a:srgbClr val="000000"/>
                </a:solidFill>
                <a:latin typeface="Times New Roman"/>
                <a:ea typeface="Times New Roman"/>
              </a:rPr>
              <a:t>spread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90" dirty="0">
                <a:solidFill>
                  <a:srgbClr val="000000"/>
                </a:solidFill>
                <a:latin typeface="Times New Roman"/>
                <a:ea typeface="Times New Roman"/>
              </a:rPr>
              <a:t>these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95" dirty="0">
                <a:solidFill>
                  <a:srgbClr val="000000"/>
                </a:solidFill>
                <a:latin typeface="Times New Roman"/>
                <a:ea typeface="Times New Roman"/>
              </a:rPr>
              <a:t>copies?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60"/>
              </a:lnSpc>
            </a:pPr>
            <a:endParaRPr lang="en-US" dirty="0" smtClean="0"/>
          </a:p>
          <a:p>
            <a:pPr hangingPunct="0" marL="743902" indent="-286067">
              <a:lnSpc>
                <a:spcPct val="104166"/>
              </a:lnSpc>
            </a:pPr>
            <a:r>
              <a:rPr lang="en-US" altLang="zh-CN" sz="1400" spc="18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400" spc="20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155" dirty="0">
                <a:solidFill>
                  <a:srgbClr val="000000"/>
                </a:solidFill>
                <a:latin typeface="Times New Roman"/>
                <a:ea typeface="Times New Roman"/>
              </a:rPr>
              <a:t>What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4" dirty="0">
                <a:solidFill>
                  <a:srgbClr val="000000"/>
                </a:solidFill>
                <a:latin typeface="Times New Roman"/>
                <a:ea typeface="Times New Roman"/>
              </a:rPr>
              <a:t>is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0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ea typeface="Times New Roman"/>
              </a:rPr>
              <a:t>general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70" dirty="0">
                <a:solidFill>
                  <a:srgbClr val="000000"/>
                </a:solidFill>
                <a:latin typeface="Times New Roman"/>
                <a:ea typeface="Times New Roman"/>
              </a:rPr>
              <a:t>way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5" dirty="0">
                <a:solidFill>
                  <a:srgbClr val="000000"/>
                </a:solidFill>
                <a:latin typeface="Times New Roman"/>
                <a:ea typeface="Times New Roman"/>
              </a:rPr>
              <a:t>for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0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mobile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5" dirty="0">
                <a:solidFill>
                  <a:srgbClr val="000000"/>
                </a:solidFill>
                <a:latin typeface="Times New Roman"/>
                <a:ea typeface="Times New Roman"/>
              </a:rPr>
              <a:t>destination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5" dirty="0">
                <a:solidFill>
                  <a:srgbClr val="000000"/>
                </a:solidFill>
                <a:latin typeface="Times New Roman"/>
                <a:ea typeface="Times New Roman"/>
              </a:rPr>
              <a:t>to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ea typeface="Times New Roman"/>
              </a:rPr>
              <a:t>obtain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45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ea typeface="Times New Roman"/>
              </a:rPr>
              <a:t>cop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ea typeface="Times New Roman"/>
              </a:rPr>
              <a:t>y?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95"/>
              </a:lnSpc>
            </a:pPr>
            <a:endParaRPr lang="en-US" dirty="0" smtClean="0"/>
          </a:p>
          <a:p>
            <a:pPr marL="0" indent="3680777">
              <a:lnSpc>
                <a:spcPct val="100000"/>
              </a:lnSpc>
            </a:pPr>
            <a:r>
              <a:rPr lang="en-US" altLang="zh-CN" sz="1200" spc="15" dirty="0">
                <a:solidFill>
                  <a:srgbClr val="000000"/>
                </a:solidFill>
                <a:latin typeface="Times New Roman"/>
                <a:ea typeface="Times New Roman"/>
              </a:rPr>
              <a:t>DySON</a:t>
            </a:r>
            <a:r>
              <a:rPr lang="en-US" altLang="zh-CN" sz="1200" spc="10" dirty="0">
                <a:solidFill>
                  <a:srgbClr val="000000"/>
                </a:solidFill>
                <a:latin typeface="Times New Roman"/>
                <a:ea typeface="Times New Roman"/>
              </a:rPr>
              <a:t>'14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Freeform 569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0" name="Freeform 570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1" name="Freeform 571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2" name="Freeform 572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" name="Freeform 573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4" name="Freeform 574"> 
				</p:cNvPr>
          <p:cNvSpPr/>
          <p:nvPr/>
        </p:nvSpPr>
        <p:spPr>
          <a:xfrm>
            <a:off x="4773680" y="5688080"/>
            <a:ext cx="496820" cy="496820"/>
          </a:xfrm>
          <a:custGeom>
            <a:avLst/>
            <a:gdLst>
              <a:gd name="connsiteX0" fmla="*/ 18399 w 496820"/>
              <a:gd name="connsiteY0" fmla="*/ 501235 h 496820"/>
              <a:gd name="connsiteX1" fmla="*/ 505407 w 496820"/>
              <a:gd name="connsiteY1" fmla="*/ 501235 h 496820"/>
              <a:gd name="connsiteX2" fmla="*/ 505407 w 496820"/>
              <a:gd name="connsiteY2" fmla="*/ 14750 h 496820"/>
              <a:gd name="connsiteX3" fmla="*/ 18399 w 496820"/>
              <a:gd name="connsiteY3" fmla="*/ 14750 h 496820"/>
              <a:gd name="connsiteX4" fmla="*/ 18399 w 496820"/>
              <a:gd name="connsiteY4" fmla="*/ 501235 h 49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820" h="496820">
                <a:moveTo>
                  <a:pt x="18399" y="501235"/>
                </a:moveTo>
                <a:lnTo>
                  <a:pt x="505407" y="501235"/>
                </a:lnTo>
                <a:lnTo>
                  <a:pt x="505407" y="14750"/>
                </a:lnTo>
                <a:lnTo>
                  <a:pt x="18399" y="14750"/>
                </a:lnTo>
                <a:lnTo>
                  <a:pt x="18399" y="501235"/>
                </a:lnTo>
                <a:close/>
              </a:path>
            </a:pathLst>
          </a:custGeom>
          <a:solidFill>
            <a:srgbClr val="adc1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5" name="Freeform 575"> 
				</p:cNvPr>
          <p:cNvSpPr/>
          <p:nvPr/>
        </p:nvSpPr>
        <p:spPr>
          <a:xfrm>
            <a:off x="4773680" y="5688080"/>
            <a:ext cx="496820" cy="496820"/>
          </a:xfrm>
          <a:custGeom>
            <a:avLst/>
            <a:gdLst>
              <a:gd name="connsiteX0" fmla="*/ 18399 w 496820"/>
              <a:gd name="connsiteY0" fmla="*/ 501235 h 496820"/>
              <a:gd name="connsiteX1" fmla="*/ 505407 w 496820"/>
              <a:gd name="connsiteY1" fmla="*/ 501235 h 496820"/>
              <a:gd name="connsiteX2" fmla="*/ 505407 w 496820"/>
              <a:gd name="connsiteY2" fmla="*/ 14750 h 496820"/>
              <a:gd name="connsiteX3" fmla="*/ 18399 w 496820"/>
              <a:gd name="connsiteY3" fmla="*/ 14750 h 496820"/>
              <a:gd name="connsiteX4" fmla="*/ 18399 w 496820"/>
              <a:gd name="connsiteY4" fmla="*/ 501235 h 49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820" h="496820">
                <a:moveTo>
                  <a:pt x="18399" y="501235"/>
                </a:moveTo>
                <a:lnTo>
                  <a:pt x="505407" y="501235"/>
                </a:lnTo>
                <a:lnTo>
                  <a:pt x="505407" y="14750"/>
                </a:lnTo>
                <a:lnTo>
                  <a:pt x="18399" y="14750"/>
                </a:lnTo>
                <a:lnTo>
                  <a:pt x="18399" y="50123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2363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6" name="Freeform 576"> 
				</p:cNvPr>
          <p:cNvSpPr/>
          <p:nvPr/>
        </p:nvSpPr>
        <p:spPr>
          <a:xfrm>
            <a:off x="5992880" y="5688080"/>
            <a:ext cx="496820" cy="496820"/>
          </a:xfrm>
          <a:custGeom>
            <a:avLst/>
            <a:gdLst>
              <a:gd name="connsiteX0" fmla="*/ 16805 w 496820"/>
              <a:gd name="connsiteY0" fmla="*/ 501235 h 496820"/>
              <a:gd name="connsiteX1" fmla="*/ 503813 w 496820"/>
              <a:gd name="connsiteY1" fmla="*/ 501235 h 496820"/>
              <a:gd name="connsiteX2" fmla="*/ 503813 w 496820"/>
              <a:gd name="connsiteY2" fmla="*/ 14750 h 496820"/>
              <a:gd name="connsiteX3" fmla="*/ 16805 w 496820"/>
              <a:gd name="connsiteY3" fmla="*/ 14750 h 496820"/>
              <a:gd name="connsiteX4" fmla="*/ 16805 w 496820"/>
              <a:gd name="connsiteY4" fmla="*/ 501235 h 49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820" h="496820">
                <a:moveTo>
                  <a:pt x="16805" y="501235"/>
                </a:moveTo>
                <a:lnTo>
                  <a:pt x="503813" y="501235"/>
                </a:lnTo>
                <a:lnTo>
                  <a:pt x="503813" y="14750"/>
                </a:lnTo>
                <a:lnTo>
                  <a:pt x="16805" y="14750"/>
                </a:lnTo>
                <a:lnTo>
                  <a:pt x="16805" y="501235"/>
                </a:lnTo>
                <a:close/>
              </a:path>
            </a:pathLst>
          </a:custGeom>
          <a:solidFill>
            <a:srgbClr val="adc1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7" name="Freeform 577"> 
				</p:cNvPr>
          <p:cNvSpPr/>
          <p:nvPr/>
        </p:nvSpPr>
        <p:spPr>
          <a:xfrm>
            <a:off x="5992880" y="5688080"/>
            <a:ext cx="496820" cy="496820"/>
          </a:xfrm>
          <a:custGeom>
            <a:avLst/>
            <a:gdLst>
              <a:gd name="connsiteX0" fmla="*/ 16805 w 496820"/>
              <a:gd name="connsiteY0" fmla="*/ 501235 h 496820"/>
              <a:gd name="connsiteX1" fmla="*/ 503813 w 496820"/>
              <a:gd name="connsiteY1" fmla="*/ 501235 h 496820"/>
              <a:gd name="connsiteX2" fmla="*/ 503813 w 496820"/>
              <a:gd name="connsiteY2" fmla="*/ 14750 h 496820"/>
              <a:gd name="connsiteX3" fmla="*/ 16805 w 496820"/>
              <a:gd name="connsiteY3" fmla="*/ 14750 h 496820"/>
              <a:gd name="connsiteX4" fmla="*/ 16805 w 496820"/>
              <a:gd name="connsiteY4" fmla="*/ 501235 h 49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820" h="496820">
                <a:moveTo>
                  <a:pt x="16805" y="501235"/>
                </a:moveTo>
                <a:lnTo>
                  <a:pt x="503813" y="501235"/>
                </a:lnTo>
                <a:lnTo>
                  <a:pt x="503813" y="14750"/>
                </a:lnTo>
                <a:lnTo>
                  <a:pt x="16805" y="14750"/>
                </a:lnTo>
                <a:lnTo>
                  <a:pt x="16805" y="50123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2363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8" name="Freeform 578"> 
				</p:cNvPr>
          <p:cNvSpPr/>
          <p:nvPr/>
        </p:nvSpPr>
        <p:spPr>
          <a:xfrm>
            <a:off x="2335279" y="5688080"/>
            <a:ext cx="496820" cy="496820"/>
          </a:xfrm>
          <a:custGeom>
            <a:avLst/>
            <a:gdLst>
              <a:gd name="connsiteX0" fmla="*/ 21787 w 496820"/>
              <a:gd name="connsiteY0" fmla="*/ 501235 h 496820"/>
              <a:gd name="connsiteX1" fmla="*/ 508795 w 496820"/>
              <a:gd name="connsiteY1" fmla="*/ 501235 h 496820"/>
              <a:gd name="connsiteX2" fmla="*/ 508795 w 496820"/>
              <a:gd name="connsiteY2" fmla="*/ 14750 h 496820"/>
              <a:gd name="connsiteX3" fmla="*/ 21787 w 496820"/>
              <a:gd name="connsiteY3" fmla="*/ 14750 h 496820"/>
              <a:gd name="connsiteX4" fmla="*/ 21787 w 496820"/>
              <a:gd name="connsiteY4" fmla="*/ 501235 h 49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820" h="496820">
                <a:moveTo>
                  <a:pt x="21787" y="501235"/>
                </a:moveTo>
                <a:lnTo>
                  <a:pt x="508795" y="501235"/>
                </a:lnTo>
                <a:lnTo>
                  <a:pt x="508795" y="14750"/>
                </a:lnTo>
                <a:lnTo>
                  <a:pt x="21787" y="14750"/>
                </a:lnTo>
                <a:lnTo>
                  <a:pt x="21787" y="501235"/>
                </a:lnTo>
                <a:close/>
              </a:path>
            </a:pathLst>
          </a:custGeom>
          <a:solidFill>
            <a:srgbClr val="adc1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9" name="Freeform 579"> 
				</p:cNvPr>
          <p:cNvSpPr/>
          <p:nvPr/>
        </p:nvSpPr>
        <p:spPr>
          <a:xfrm>
            <a:off x="2335279" y="5688080"/>
            <a:ext cx="496820" cy="496820"/>
          </a:xfrm>
          <a:custGeom>
            <a:avLst/>
            <a:gdLst>
              <a:gd name="connsiteX0" fmla="*/ 21787 w 496820"/>
              <a:gd name="connsiteY0" fmla="*/ 501235 h 496820"/>
              <a:gd name="connsiteX1" fmla="*/ 508795 w 496820"/>
              <a:gd name="connsiteY1" fmla="*/ 501235 h 496820"/>
              <a:gd name="connsiteX2" fmla="*/ 508795 w 496820"/>
              <a:gd name="connsiteY2" fmla="*/ 14750 h 496820"/>
              <a:gd name="connsiteX3" fmla="*/ 21787 w 496820"/>
              <a:gd name="connsiteY3" fmla="*/ 14750 h 496820"/>
              <a:gd name="connsiteX4" fmla="*/ 21787 w 496820"/>
              <a:gd name="connsiteY4" fmla="*/ 501235 h 49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820" h="496820">
                <a:moveTo>
                  <a:pt x="21787" y="501235"/>
                </a:moveTo>
                <a:lnTo>
                  <a:pt x="508795" y="501235"/>
                </a:lnTo>
                <a:lnTo>
                  <a:pt x="508795" y="14750"/>
                </a:lnTo>
                <a:lnTo>
                  <a:pt x="21787" y="14750"/>
                </a:lnTo>
                <a:lnTo>
                  <a:pt x="21787" y="50123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2363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0" name="Freeform 580"> 
				</p:cNvPr>
          <p:cNvSpPr/>
          <p:nvPr/>
        </p:nvSpPr>
        <p:spPr>
          <a:xfrm>
            <a:off x="3554480" y="5688080"/>
            <a:ext cx="496820" cy="496820"/>
          </a:xfrm>
          <a:custGeom>
            <a:avLst/>
            <a:gdLst>
              <a:gd name="connsiteX0" fmla="*/ 20131 w 496820"/>
              <a:gd name="connsiteY0" fmla="*/ 501235 h 496820"/>
              <a:gd name="connsiteX1" fmla="*/ 507139 w 496820"/>
              <a:gd name="connsiteY1" fmla="*/ 501235 h 496820"/>
              <a:gd name="connsiteX2" fmla="*/ 507139 w 496820"/>
              <a:gd name="connsiteY2" fmla="*/ 14750 h 496820"/>
              <a:gd name="connsiteX3" fmla="*/ 20131 w 496820"/>
              <a:gd name="connsiteY3" fmla="*/ 14750 h 496820"/>
              <a:gd name="connsiteX4" fmla="*/ 20131 w 496820"/>
              <a:gd name="connsiteY4" fmla="*/ 501235 h 49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820" h="496820">
                <a:moveTo>
                  <a:pt x="20131" y="501235"/>
                </a:moveTo>
                <a:lnTo>
                  <a:pt x="507139" y="501235"/>
                </a:lnTo>
                <a:lnTo>
                  <a:pt x="507139" y="14750"/>
                </a:lnTo>
                <a:lnTo>
                  <a:pt x="20131" y="14750"/>
                </a:lnTo>
                <a:lnTo>
                  <a:pt x="20131" y="501235"/>
                </a:lnTo>
                <a:close/>
              </a:path>
            </a:pathLst>
          </a:custGeom>
          <a:solidFill>
            <a:srgbClr val="adc1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1" name="Freeform 581"> 
				</p:cNvPr>
          <p:cNvSpPr/>
          <p:nvPr/>
        </p:nvSpPr>
        <p:spPr>
          <a:xfrm>
            <a:off x="3554480" y="5688080"/>
            <a:ext cx="496820" cy="496820"/>
          </a:xfrm>
          <a:custGeom>
            <a:avLst/>
            <a:gdLst>
              <a:gd name="connsiteX0" fmla="*/ 20131 w 496820"/>
              <a:gd name="connsiteY0" fmla="*/ 501235 h 496820"/>
              <a:gd name="connsiteX1" fmla="*/ 507139 w 496820"/>
              <a:gd name="connsiteY1" fmla="*/ 501235 h 496820"/>
              <a:gd name="connsiteX2" fmla="*/ 507139 w 496820"/>
              <a:gd name="connsiteY2" fmla="*/ 14750 h 496820"/>
              <a:gd name="connsiteX3" fmla="*/ 20131 w 496820"/>
              <a:gd name="connsiteY3" fmla="*/ 14750 h 496820"/>
              <a:gd name="connsiteX4" fmla="*/ 20131 w 496820"/>
              <a:gd name="connsiteY4" fmla="*/ 501235 h 49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820" h="496820">
                <a:moveTo>
                  <a:pt x="20131" y="501235"/>
                </a:moveTo>
                <a:lnTo>
                  <a:pt x="507139" y="501235"/>
                </a:lnTo>
                <a:lnTo>
                  <a:pt x="507139" y="14750"/>
                </a:lnTo>
                <a:lnTo>
                  <a:pt x="20131" y="14750"/>
                </a:lnTo>
                <a:lnTo>
                  <a:pt x="20131" y="501235"/>
                </a:lnTo>
                <a:close/>
              </a:path>
            </a:pathLst>
          </a:custGeom>
          <a:solidFill>
            <a:srgbClr val="0000e3">
              <a:alpha val="0"/>
            </a:srgbClr>
          </a:solidFill>
          <a:ln w="12363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2" name="Freeform 582"> 
				</p:cNvPr>
          <p:cNvSpPr/>
          <p:nvPr/>
        </p:nvSpPr>
        <p:spPr>
          <a:xfrm>
            <a:off x="2386079" y="5218180"/>
            <a:ext cx="52320" cy="395220"/>
          </a:xfrm>
          <a:custGeom>
            <a:avLst/>
            <a:gdLst>
              <a:gd name="connsiteX0" fmla="*/ 19684 w 52320"/>
              <a:gd name="connsiteY0" fmla="*/ 22470 h 395220"/>
              <a:gd name="connsiteX1" fmla="*/ 62327 w 52320"/>
              <a:gd name="connsiteY1" fmla="*/ 405843 h 39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320" h="395220">
                <a:moveTo>
                  <a:pt x="19684" y="22470"/>
                </a:moveTo>
                <a:lnTo>
                  <a:pt x="62327" y="405843"/>
                </a:lnTo>
              </a:path>
            </a:pathLst>
          </a:custGeom>
          <a:ln w="4121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" name="Freeform 583"> 
				</p:cNvPr>
          <p:cNvSpPr/>
          <p:nvPr/>
        </p:nvSpPr>
        <p:spPr>
          <a:xfrm>
            <a:off x="2398779" y="5599180"/>
            <a:ext cx="65020" cy="103120"/>
          </a:xfrm>
          <a:custGeom>
            <a:avLst/>
            <a:gdLst>
              <a:gd name="connsiteX0" fmla="*/ 77529 w 65020"/>
              <a:gd name="connsiteY0" fmla="*/ 14494 h 103120"/>
              <a:gd name="connsiteX1" fmla="*/ 58389 w 65020"/>
              <a:gd name="connsiteY1" fmla="*/ 103636 h 103120"/>
              <a:gd name="connsiteX2" fmla="*/ 20145 w 65020"/>
              <a:gd name="connsiteY2" fmla="*/ 20862 h 103120"/>
              <a:gd name="connsiteX3" fmla="*/ 77529 w 65020"/>
              <a:gd name="connsiteY3" fmla="*/ 14494 h 103120"/>
              <a:gd name="connsiteX4" fmla="*/ 77529 w 65020"/>
              <a:gd name="connsiteY4" fmla="*/ 14494 h 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20" h="103120">
                <a:moveTo>
                  <a:pt x="77529" y="14494"/>
                </a:moveTo>
                <a:lnTo>
                  <a:pt x="58389" y="103636"/>
                </a:lnTo>
                <a:lnTo>
                  <a:pt x="20145" y="20862"/>
                </a:lnTo>
                <a:lnTo>
                  <a:pt x="77529" y="14494"/>
                </a:lnTo>
                <a:lnTo>
                  <a:pt x="77529" y="1449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4" name="Freeform 584"> 
				</p:cNvPr>
          <p:cNvSpPr/>
          <p:nvPr/>
        </p:nvSpPr>
        <p:spPr>
          <a:xfrm>
            <a:off x="2652779" y="5218180"/>
            <a:ext cx="382520" cy="420620"/>
          </a:xfrm>
          <a:custGeom>
            <a:avLst/>
            <a:gdLst>
              <a:gd name="connsiteX0" fmla="*/ 386115 w 382520"/>
              <a:gd name="connsiteY0" fmla="*/ 22470 h 420620"/>
              <a:gd name="connsiteX1" fmla="*/ 25077 w 382520"/>
              <a:gd name="connsiteY1" fmla="*/ 425546 h 42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2520" h="420620">
                <a:moveTo>
                  <a:pt x="386115" y="22470"/>
                </a:moveTo>
                <a:lnTo>
                  <a:pt x="25077" y="425546"/>
                </a:lnTo>
              </a:path>
            </a:pathLst>
          </a:custGeom>
          <a:ln w="4121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5" name="Freeform 585"> 
				</p:cNvPr>
          <p:cNvSpPr/>
          <p:nvPr/>
        </p:nvSpPr>
        <p:spPr>
          <a:xfrm>
            <a:off x="2601979" y="5599180"/>
            <a:ext cx="90420" cy="103120"/>
          </a:xfrm>
          <a:custGeom>
            <a:avLst/>
            <a:gdLst>
              <a:gd name="connsiteX0" fmla="*/ 102198 w 90420"/>
              <a:gd name="connsiteY0" fmla="*/ 58413 h 103120"/>
              <a:gd name="connsiteX1" fmla="*/ 22943 w 90420"/>
              <a:gd name="connsiteY1" fmla="*/ 103636 h 103120"/>
              <a:gd name="connsiteX2" fmla="*/ 59178 w 90420"/>
              <a:gd name="connsiteY2" fmla="*/ 19952 h 103120"/>
              <a:gd name="connsiteX3" fmla="*/ 102198 w 90420"/>
              <a:gd name="connsiteY3" fmla="*/ 58413 h 103120"/>
              <a:gd name="connsiteX4" fmla="*/ 102198 w 90420"/>
              <a:gd name="connsiteY4" fmla="*/ 58413 h 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20" h="103120">
                <a:moveTo>
                  <a:pt x="102198" y="58413"/>
                </a:moveTo>
                <a:lnTo>
                  <a:pt x="22943" y="103636"/>
                </a:lnTo>
                <a:lnTo>
                  <a:pt x="59178" y="19952"/>
                </a:lnTo>
                <a:lnTo>
                  <a:pt x="102198" y="58413"/>
                </a:lnTo>
                <a:lnTo>
                  <a:pt x="102198" y="5841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6" name="Freeform 586"> 
				</p:cNvPr>
          <p:cNvSpPr/>
          <p:nvPr/>
        </p:nvSpPr>
        <p:spPr>
          <a:xfrm>
            <a:off x="2894079" y="5218180"/>
            <a:ext cx="725420" cy="433320"/>
          </a:xfrm>
          <a:custGeom>
            <a:avLst/>
            <a:gdLst>
              <a:gd name="connsiteX0" fmla="*/ 729221 w 725420"/>
              <a:gd name="connsiteY0" fmla="*/ 22470 h 433320"/>
              <a:gd name="connsiteX1" fmla="*/ 18261 w 725420"/>
              <a:gd name="connsiteY1" fmla="*/ 444167 h 43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5420" h="433320">
                <a:moveTo>
                  <a:pt x="729221" y="22470"/>
                </a:moveTo>
                <a:lnTo>
                  <a:pt x="18261" y="444167"/>
                </a:lnTo>
              </a:path>
            </a:pathLst>
          </a:custGeom>
          <a:ln w="4121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7" name="Freeform 587"> 
				</p:cNvPr>
          <p:cNvSpPr/>
          <p:nvPr/>
        </p:nvSpPr>
        <p:spPr>
          <a:xfrm>
            <a:off x="2817879" y="5611880"/>
            <a:ext cx="103120" cy="90420"/>
          </a:xfrm>
          <a:custGeom>
            <a:avLst/>
            <a:gdLst>
              <a:gd name="connsiteX0" fmla="*/ 115388 w 103120"/>
              <a:gd name="connsiteY0" fmla="*/ 71577 h 90420"/>
              <a:gd name="connsiteX1" fmla="*/ 26202 w 103120"/>
              <a:gd name="connsiteY1" fmla="*/ 90936 h 90420"/>
              <a:gd name="connsiteX2" fmla="*/ 85923 w 103120"/>
              <a:gd name="connsiteY2" fmla="*/ 21995 h 90420"/>
              <a:gd name="connsiteX3" fmla="*/ 115388 w 103120"/>
              <a:gd name="connsiteY3" fmla="*/ 71577 h 90420"/>
              <a:gd name="connsiteX4" fmla="*/ 115388 w 103120"/>
              <a:gd name="connsiteY4" fmla="*/ 71577 h 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20" h="90420">
                <a:moveTo>
                  <a:pt x="115388" y="71577"/>
                </a:moveTo>
                <a:lnTo>
                  <a:pt x="26202" y="90936"/>
                </a:lnTo>
                <a:lnTo>
                  <a:pt x="85923" y="21995"/>
                </a:lnTo>
                <a:lnTo>
                  <a:pt x="115388" y="71577"/>
                </a:lnTo>
                <a:lnTo>
                  <a:pt x="115388" y="7157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Freeform 588"> 
				</p:cNvPr>
          <p:cNvSpPr/>
          <p:nvPr/>
        </p:nvSpPr>
        <p:spPr>
          <a:xfrm>
            <a:off x="4240280" y="5218180"/>
            <a:ext cx="484120" cy="420620"/>
          </a:xfrm>
          <a:custGeom>
            <a:avLst/>
            <a:gdLst>
              <a:gd name="connsiteX0" fmla="*/ 16101 w 484120"/>
              <a:gd name="connsiteY0" fmla="*/ 22470 h 420620"/>
              <a:gd name="connsiteX1" fmla="*/ 491838 w 484120"/>
              <a:gd name="connsiteY1" fmla="*/ 432823 h 42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4120" h="420620">
                <a:moveTo>
                  <a:pt x="16101" y="22470"/>
                </a:moveTo>
                <a:lnTo>
                  <a:pt x="491838" y="432823"/>
                </a:lnTo>
              </a:path>
            </a:pathLst>
          </a:custGeom>
          <a:ln w="4121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9" name="Freeform 589"> 
				</p:cNvPr>
          <p:cNvSpPr/>
          <p:nvPr/>
        </p:nvSpPr>
        <p:spPr>
          <a:xfrm>
            <a:off x="4684780" y="5599180"/>
            <a:ext cx="103120" cy="103120"/>
          </a:xfrm>
          <a:custGeom>
            <a:avLst/>
            <a:gdLst>
              <a:gd name="connsiteX0" fmla="*/ 60739 w 103120"/>
              <a:gd name="connsiteY0" fmla="*/ 25289 h 103120"/>
              <a:gd name="connsiteX1" fmla="*/ 107299 w 103120"/>
              <a:gd name="connsiteY1" fmla="*/ 103636 h 103120"/>
              <a:gd name="connsiteX2" fmla="*/ 22942 w 103120"/>
              <a:gd name="connsiteY2" fmla="*/ 68933 h 103120"/>
              <a:gd name="connsiteX3" fmla="*/ 60739 w 103120"/>
              <a:gd name="connsiteY3" fmla="*/ 25289 h 103120"/>
              <a:gd name="connsiteX4" fmla="*/ 60739 w 103120"/>
              <a:gd name="connsiteY4" fmla="*/ 25289 h 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20" h="103120">
                <a:moveTo>
                  <a:pt x="60739" y="25289"/>
                </a:moveTo>
                <a:lnTo>
                  <a:pt x="107299" y="103636"/>
                </a:lnTo>
                <a:lnTo>
                  <a:pt x="22942" y="68933"/>
                </a:lnTo>
                <a:lnTo>
                  <a:pt x="60739" y="25289"/>
                </a:lnTo>
                <a:lnTo>
                  <a:pt x="60739" y="2528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0" name="Freeform 590"> 
				</p:cNvPr>
          <p:cNvSpPr/>
          <p:nvPr/>
        </p:nvSpPr>
        <p:spPr>
          <a:xfrm>
            <a:off x="5141980" y="4608580"/>
            <a:ext cx="14220" cy="1004820"/>
          </a:xfrm>
          <a:custGeom>
            <a:avLst/>
            <a:gdLst>
              <a:gd name="connsiteX0" fmla="*/ 15364 w 14220"/>
              <a:gd name="connsiteY0" fmla="*/ 23955 h 1004820"/>
              <a:gd name="connsiteX1" fmla="*/ 15364 w 14220"/>
              <a:gd name="connsiteY1" fmla="*/ 1014946 h 100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20" h="1004820">
                <a:moveTo>
                  <a:pt x="15364" y="23955"/>
                </a:moveTo>
                <a:lnTo>
                  <a:pt x="15364" y="1014946"/>
                </a:lnTo>
              </a:path>
            </a:pathLst>
          </a:custGeom>
          <a:ln w="4121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1" name="Freeform 591"> 
				</p:cNvPr>
          <p:cNvSpPr/>
          <p:nvPr/>
        </p:nvSpPr>
        <p:spPr>
          <a:xfrm>
            <a:off x="5103880" y="5599180"/>
            <a:ext cx="77720" cy="103120"/>
          </a:xfrm>
          <a:custGeom>
            <a:avLst/>
            <a:gdLst>
              <a:gd name="connsiteX0" fmla="*/ 82328 w 77720"/>
              <a:gd name="connsiteY0" fmla="*/ 17138 h 103120"/>
              <a:gd name="connsiteX1" fmla="*/ 53464 w 77720"/>
              <a:gd name="connsiteY1" fmla="*/ 103636 h 103120"/>
              <a:gd name="connsiteX2" fmla="*/ 24600 w 77720"/>
              <a:gd name="connsiteY2" fmla="*/ 17138 h 103120"/>
              <a:gd name="connsiteX3" fmla="*/ 82328 w 77720"/>
              <a:gd name="connsiteY3" fmla="*/ 17138 h 103120"/>
              <a:gd name="connsiteX4" fmla="*/ 82328 w 77720"/>
              <a:gd name="connsiteY4" fmla="*/ 17138 h 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0" h="103120">
                <a:moveTo>
                  <a:pt x="82328" y="17138"/>
                </a:moveTo>
                <a:lnTo>
                  <a:pt x="53464" y="103636"/>
                </a:lnTo>
                <a:lnTo>
                  <a:pt x="24600" y="17138"/>
                </a:lnTo>
                <a:lnTo>
                  <a:pt x="82328" y="17138"/>
                </a:lnTo>
                <a:lnTo>
                  <a:pt x="82328" y="1713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2" name="Freeform 592"> 
				</p:cNvPr>
          <p:cNvSpPr/>
          <p:nvPr/>
        </p:nvSpPr>
        <p:spPr>
          <a:xfrm>
            <a:off x="6348480" y="4583180"/>
            <a:ext cx="14220" cy="1030220"/>
          </a:xfrm>
          <a:custGeom>
            <a:avLst/>
            <a:gdLst>
              <a:gd name="connsiteX0" fmla="*/ 26470 w 14220"/>
              <a:gd name="connsiteY0" fmla="*/ 25036 h 1030220"/>
              <a:gd name="connsiteX1" fmla="*/ 26470 w 14220"/>
              <a:gd name="connsiteY1" fmla="*/ 1040346 h 103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20" h="1030220">
                <a:moveTo>
                  <a:pt x="26470" y="25036"/>
                </a:moveTo>
                <a:lnTo>
                  <a:pt x="26470" y="1040346"/>
                </a:lnTo>
              </a:path>
            </a:pathLst>
          </a:custGeom>
          <a:ln w="4121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" name="Freeform 593"> 
				</p:cNvPr>
          <p:cNvSpPr/>
          <p:nvPr/>
        </p:nvSpPr>
        <p:spPr>
          <a:xfrm>
            <a:off x="6323080" y="5599180"/>
            <a:ext cx="77720" cy="103120"/>
          </a:xfrm>
          <a:custGeom>
            <a:avLst/>
            <a:gdLst>
              <a:gd name="connsiteX0" fmla="*/ 80734 w 77720"/>
              <a:gd name="connsiteY0" fmla="*/ 17138 h 103120"/>
              <a:gd name="connsiteX1" fmla="*/ 51870 w 77720"/>
              <a:gd name="connsiteY1" fmla="*/ 103636 h 103120"/>
              <a:gd name="connsiteX2" fmla="*/ 23006 w 77720"/>
              <a:gd name="connsiteY2" fmla="*/ 17138 h 103120"/>
              <a:gd name="connsiteX3" fmla="*/ 80734 w 77720"/>
              <a:gd name="connsiteY3" fmla="*/ 17138 h 103120"/>
              <a:gd name="connsiteX4" fmla="*/ 80734 w 77720"/>
              <a:gd name="connsiteY4" fmla="*/ 17138 h 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0" h="103120">
                <a:moveTo>
                  <a:pt x="80734" y="17138"/>
                </a:moveTo>
                <a:lnTo>
                  <a:pt x="51870" y="103636"/>
                </a:lnTo>
                <a:lnTo>
                  <a:pt x="23006" y="17138"/>
                </a:lnTo>
                <a:lnTo>
                  <a:pt x="80734" y="17138"/>
                </a:lnTo>
                <a:lnTo>
                  <a:pt x="80734" y="1713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" name="Freeform 594"> 
				</p:cNvPr>
          <p:cNvSpPr/>
          <p:nvPr/>
        </p:nvSpPr>
        <p:spPr>
          <a:xfrm>
            <a:off x="4532380" y="3376680"/>
            <a:ext cx="992120" cy="522220"/>
          </a:xfrm>
          <a:custGeom>
            <a:avLst/>
            <a:gdLst>
              <a:gd name="connsiteX0" fmla="*/ 16247 w 992120"/>
              <a:gd name="connsiteY0" fmla="*/ 15340 h 522220"/>
              <a:gd name="connsiteX1" fmla="*/ 996241 w 992120"/>
              <a:gd name="connsiteY1" fmla="*/ 525235 h 52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2120" h="522220">
                <a:moveTo>
                  <a:pt x="16247" y="15340"/>
                </a:moveTo>
                <a:lnTo>
                  <a:pt x="996241" y="525235"/>
                </a:lnTo>
              </a:path>
            </a:pathLst>
          </a:custGeom>
          <a:ln w="4121">
            <a:solidFill>
              <a:srgbClr val="000000">
                <a:alpha val="100000"/>
              </a:srgb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5" name="Freeform 595"> 
				</p:cNvPr>
          <p:cNvSpPr/>
          <p:nvPr/>
        </p:nvSpPr>
        <p:spPr>
          <a:xfrm>
            <a:off x="5484880" y="3846580"/>
            <a:ext cx="103120" cy="90420"/>
          </a:xfrm>
          <a:custGeom>
            <a:avLst/>
            <a:gdLst>
              <a:gd name="connsiteX0" fmla="*/ 50786 w 103120"/>
              <a:gd name="connsiteY0" fmla="*/ 26502 h 90420"/>
              <a:gd name="connsiteX1" fmla="*/ 114183 w 103120"/>
              <a:gd name="connsiteY1" fmla="*/ 92062 h 90420"/>
              <a:gd name="connsiteX2" fmla="*/ 24156 w 103120"/>
              <a:gd name="connsiteY2" fmla="*/ 77646 h 90420"/>
              <a:gd name="connsiteX3" fmla="*/ 50786 w 103120"/>
              <a:gd name="connsiteY3" fmla="*/ 26502 h 90420"/>
              <a:gd name="connsiteX4" fmla="*/ 50786 w 103120"/>
              <a:gd name="connsiteY4" fmla="*/ 26502 h 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20" h="90420">
                <a:moveTo>
                  <a:pt x="50786" y="26502"/>
                </a:moveTo>
                <a:lnTo>
                  <a:pt x="114183" y="92062"/>
                </a:lnTo>
                <a:lnTo>
                  <a:pt x="24156" y="77646"/>
                </a:lnTo>
                <a:lnTo>
                  <a:pt x="50786" y="26502"/>
                </a:lnTo>
                <a:lnTo>
                  <a:pt x="50786" y="2650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Freeform 596"> 
				</p:cNvPr>
          <p:cNvSpPr/>
          <p:nvPr/>
        </p:nvSpPr>
        <p:spPr>
          <a:xfrm>
            <a:off x="5332480" y="3998980"/>
            <a:ext cx="433320" cy="420620"/>
          </a:xfrm>
          <a:custGeom>
            <a:avLst/>
            <a:gdLst>
              <a:gd name="connsiteX0" fmla="*/ 433753 w 433320"/>
              <a:gd name="connsiteY0" fmla="*/ 14490 h 420620"/>
              <a:gd name="connsiteX1" fmla="*/ 16087 w 433320"/>
              <a:gd name="connsiteY1" fmla="*/ 431536 h 42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3320" h="420620">
                <a:moveTo>
                  <a:pt x="433753" y="14490"/>
                </a:moveTo>
                <a:lnTo>
                  <a:pt x="16087" y="431536"/>
                </a:lnTo>
              </a:path>
            </a:pathLst>
          </a:custGeom>
          <a:ln w="4121">
            <a:solidFill>
              <a:srgbClr val="000000">
                <a:alpha val="100000"/>
              </a:srgb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7" name="Freeform 597"> 
				</p:cNvPr>
          <p:cNvSpPr/>
          <p:nvPr/>
        </p:nvSpPr>
        <p:spPr>
          <a:xfrm>
            <a:off x="5268980" y="4379980"/>
            <a:ext cx="103120" cy="103120"/>
          </a:xfrm>
          <a:custGeom>
            <a:avLst/>
            <a:gdLst>
              <a:gd name="connsiteX0" fmla="*/ 105186 w 103120"/>
              <a:gd name="connsiteY0" fmla="*/ 65811 h 103120"/>
              <a:gd name="connsiteX1" fmla="*/ 23577 w 103120"/>
              <a:gd name="connsiteY1" fmla="*/ 106657 h 103120"/>
              <a:gd name="connsiteX2" fmla="*/ 64296 w 103120"/>
              <a:gd name="connsiteY2" fmla="*/ 25136 h 103120"/>
              <a:gd name="connsiteX3" fmla="*/ 105186 w 103120"/>
              <a:gd name="connsiteY3" fmla="*/ 65811 h 103120"/>
              <a:gd name="connsiteX4" fmla="*/ 105186 w 103120"/>
              <a:gd name="connsiteY4" fmla="*/ 65811 h 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20" h="103120">
                <a:moveTo>
                  <a:pt x="105186" y="65811"/>
                </a:moveTo>
                <a:lnTo>
                  <a:pt x="23577" y="106657"/>
                </a:lnTo>
                <a:lnTo>
                  <a:pt x="64296" y="25136"/>
                </a:lnTo>
                <a:lnTo>
                  <a:pt x="105186" y="65811"/>
                </a:lnTo>
                <a:lnTo>
                  <a:pt x="105186" y="6581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Freeform 598"> 
				</p:cNvPr>
          <p:cNvSpPr/>
          <p:nvPr/>
        </p:nvSpPr>
        <p:spPr>
          <a:xfrm>
            <a:off x="5751580" y="3998980"/>
            <a:ext cx="420620" cy="420620"/>
          </a:xfrm>
          <a:custGeom>
            <a:avLst/>
            <a:gdLst>
              <a:gd name="connsiteX0" fmla="*/ 14653 w 420620"/>
              <a:gd name="connsiteY0" fmla="*/ 14490 h 420620"/>
              <a:gd name="connsiteX1" fmla="*/ 432147 w 420620"/>
              <a:gd name="connsiteY1" fmla="*/ 431536 h 42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0620" h="420620">
                <a:moveTo>
                  <a:pt x="14653" y="14490"/>
                </a:moveTo>
                <a:lnTo>
                  <a:pt x="432147" y="431536"/>
                </a:lnTo>
              </a:path>
            </a:pathLst>
          </a:custGeom>
          <a:ln w="4121">
            <a:solidFill>
              <a:srgbClr val="000000">
                <a:alpha val="100000"/>
              </a:srgb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9" name="Freeform 599"> 
				</p:cNvPr>
          <p:cNvSpPr/>
          <p:nvPr/>
        </p:nvSpPr>
        <p:spPr>
          <a:xfrm>
            <a:off x="6132580" y="4379980"/>
            <a:ext cx="103120" cy="103120"/>
          </a:xfrm>
          <a:custGeom>
            <a:avLst/>
            <a:gdLst>
              <a:gd name="connsiteX0" fmla="*/ 66438 w 103120"/>
              <a:gd name="connsiteY0" fmla="*/ 25136 h 103120"/>
              <a:gd name="connsiteX1" fmla="*/ 107329 w 103120"/>
              <a:gd name="connsiteY1" fmla="*/ 106657 h 103120"/>
              <a:gd name="connsiteX2" fmla="*/ 25720 w 103120"/>
              <a:gd name="connsiteY2" fmla="*/ 65811 h 103120"/>
              <a:gd name="connsiteX3" fmla="*/ 66438 w 103120"/>
              <a:gd name="connsiteY3" fmla="*/ 25136 h 103120"/>
              <a:gd name="connsiteX4" fmla="*/ 66438 w 103120"/>
              <a:gd name="connsiteY4" fmla="*/ 25136 h 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20" h="103120">
                <a:moveTo>
                  <a:pt x="66438" y="25136"/>
                </a:moveTo>
                <a:lnTo>
                  <a:pt x="107329" y="106657"/>
                </a:lnTo>
                <a:lnTo>
                  <a:pt x="25720" y="65811"/>
                </a:lnTo>
                <a:lnTo>
                  <a:pt x="66438" y="25136"/>
                </a:lnTo>
                <a:lnTo>
                  <a:pt x="66438" y="2513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0" name="Freeform 600"> 
				</p:cNvPr>
          <p:cNvSpPr/>
          <p:nvPr/>
        </p:nvSpPr>
        <p:spPr>
          <a:xfrm>
            <a:off x="3910080" y="4608580"/>
            <a:ext cx="204720" cy="369820"/>
          </a:xfrm>
          <a:custGeom>
            <a:avLst/>
            <a:gdLst>
              <a:gd name="connsiteX0" fmla="*/ 19865 w 204720"/>
              <a:gd name="connsiteY0" fmla="*/ 21518 h 369820"/>
              <a:gd name="connsiteX1" fmla="*/ 216586 w 204720"/>
              <a:gd name="connsiteY1" fmla="*/ 379199 h 36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720" h="369820">
                <a:moveTo>
                  <a:pt x="19865" y="21518"/>
                </a:moveTo>
                <a:lnTo>
                  <a:pt x="216586" y="379199"/>
                </a:lnTo>
              </a:path>
            </a:pathLst>
          </a:custGeom>
          <a:ln w="4121">
            <a:solidFill>
              <a:srgbClr val="000000">
                <a:alpha val="100000"/>
              </a:srgb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1" name="Freeform 601"> 
				</p:cNvPr>
          <p:cNvSpPr/>
          <p:nvPr/>
        </p:nvSpPr>
        <p:spPr>
          <a:xfrm>
            <a:off x="4075180" y="4951480"/>
            <a:ext cx="77720" cy="103120"/>
          </a:xfrm>
          <a:custGeom>
            <a:avLst/>
            <a:gdLst>
              <a:gd name="connsiteX0" fmla="*/ 73305 w 77720"/>
              <a:gd name="connsiteY0" fmla="*/ 16099 h 103120"/>
              <a:gd name="connsiteX1" fmla="*/ 89799 w 77720"/>
              <a:gd name="connsiteY1" fmla="*/ 105790 h 103120"/>
              <a:gd name="connsiteX2" fmla="*/ 22794 w 77720"/>
              <a:gd name="connsiteY2" fmla="*/ 43868 h 103120"/>
              <a:gd name="connsiteX3" fmla="*/ 73305 w 77720"/>
              <a:gd name="connsiteY3" fmla="*/ 16099 h 103120"/>
              <a:gd name="connsiteX4" fmla="*/ 73305 w 77720"/>
              <a:gd name="connsiteY4" fmla="*/ 16099 h 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0" h="103120">
                <a:moveTo>
                  <a:pt x="73305" y="16099"/>
                </a:moveTo>
                <a:lnTo>
                  <a:pt x="89799" y="105790"/>
                </a:lnTo>
                <a:lnTo>
                  <a:pt x="22794" y="43868"/>
                </a:lnTo>
                <a:lnTo>
                  <a:pt x="73305" y="16099"/>
                </a:lnTo>
                <a:lnTo>
                  <a:pt x="73305" y="1609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2" name="Freeform 602"> 
				</p:cNvPr>
          <p:cNvSpPr/>
          <p:nvPr/>
        </p:nvSpPr>
        <p:spPr>
          <a:xfrm>
            <a:off x="3732280" y="4608580"/>
            <a:ext cx="192020" cy="382520"/>
          </a:xfrm>
          <a:custGeom>
            <a:avLst/>
            <a:gdLst>
              <a:gd name="connsiteX0" fmla="*/ 197665 w 192020"/>
              <a:gd name="connsiteY0" fmla="*/ 21518 h 382520"/>
              <a:gd name="connsiteX1" fmla="*/ 22455 w 192020"/>
              <a:gd name="connsiteY1" fmla="*/ 390166 h 38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2020" h="382520">
                <a:moveTo>
                  <a:pt x="197665" y="21518"/>
                </a:moveTo>
                <a:lnTo>
                  <a:pt x="22455" y="390166"/>
                </a:lnTo>
              </a:path>
            </a:pathLst>
          </a:custGeom>
          <a:ln w="4121">
            <a:solidFill>
              <a:srgbClr val="000000">
                <a:alpha val="100000"/>
              </a:srgb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3" name="Freeform 603"> 
				</p:cNvPr>
          <p:cNvSpPr/>
          <p:nvPr/>
        </p:nvSpPr>
        <p:spPr>
          <a:xfrm>
            <a:off x="3694180" y="4964180"/>
            <a:ext cx="77720" cy="103120"/>
          </a:xfrm>
          <a:custGeom>
            <a:avLst/>
            <a:gdLst>
              <a:gd name="connsiteX0" fmla="*/ 89728 w 77720"/>
              <a:gd name="connsiteY0" fmla="*/ 40418 h 103120"/>
              <a:gd name="connsiteX1" fmla="*/ 26537 w 77720"/>
              <a:gd name="connsiteY1" fmla="*/ 106202 h 103120"/>
              <a:gd name="connsiteX2" fmla="*/ 37584 w 77720"/>
              <a:gd name="connsiteY2" fmla="*/ 15687 h 103120"/>
              <a:gd name="connsiteX3" fmla="*/ 89728 w 77720"/>
              <a:gd name="connsiteY3" fmla="*/ 40418 h 103120"/>
              <a:gd name="connsiteX4" fmla="*/ 89728 w 77720"/>
              <a:gd name="connsiteY4" fmla="*/ 40418 h 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0" h="103120">
                <a:moveTo>
                  <a:pt x="89728" y="40418"/>
                </a:moveTo>
                <a:lnTo>
                  <a:pt x="26537" y="106202"/>
                </a:lnTo>
                <a:lnTo>
                  <a:pt x="37584" y="15687"/>
                </a:lnTo>
                <a:lnTo>
                  <a:pt x="89728" y="40418"/>
                </a:lnTo>
                <a:lnTo>
                  <a:pt x="89728" y="4041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" name="Freeform 604"> 
				</p:cNvPr>
          <p:cNvSpPr/>
          <p:nvPr/>
        </p:nvSpPr>
        <p:spPr>
          <a:xfrm>
            <a:off x="2703579" y="4608580"/>
            <a:ext cx="204720" cy="369820"/>
          </a:xfrm>
          <a:custGeom>
            <a:avLst/>
            <a:gdLst>
              <a:gd name="connsiteX0" fmla="*/ 18741 w 204720"/>
              <a:gd name="connsiteY0" fmla="*/ 23955 h 369820"/>
              <a:gd name="connsiteX1" fmla="*/ 215582 w 204720"/>
              <a:gd name="connsiteY1" fmla="*/ 381636 h 36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720" h="369820">
                <a:moveTo>
                  <a:pt x="18741" y="23955"/>
                </a:moveTo>
                <a:lnTo>
                  <a:pt x="215582" y="381636"/>
                </a:lnTo>
              </a:path>
            </a:pathLst>
          </a:custGeom>
          <a:ln w="4121">
            <a:solidFill>
              <a:srgbClr val="000000">
                <a:alpha val="100000"/>
              </a:srgb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" name="Freeform 605"> 
				</p:cNvPr>
          <p:cNvSpPr/>
          <p:nvPr/>
        </p:nvSpPr>
        <p:spPr>
          <a:xfrm>
            <a:off x="2868679" y="4951480"/>
            <a:ext cx="77720" cy="103120"/>
          </a:xfrm>
          <a:custGeom>
            <a:avLst/>
            <a:gdLst>
              <a:gd name="connsiteX0" fmla="*/ 72302 w 77720"/>
              <a:gd name="connsiteY0" fmla="*/ 18536 h 103120"/>
              <a:gd name="connsiteX1" fmla="*/ 88710 w 77720"/>
              <a:gd name="connsiteY1" fmla="*/ 108227 h 103120"/>
              <a:gd name="connsiteX2" fmla="*/ 21704 w 77720"/>
              <a:gd name="connsiteY2" fmla="*/ 46322 h 103120"/>
              <a:gd name="connsiteX3" fmla="*/ 72302 w 77720"/>
              <a:gd name="connsiteY3" fmla="*/ 18536 h 103120"/>
              <a:gd name="connsiteX4" fmla="*/ 72302 w 77720"/>
              <a:gd name="connsiteY4" fmla="*/ 18536 h 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0" h="103120">
                <a:moveTo>
                  <a:pt x="72302" y="18536"/>
                </a:moveTo>
                <a:lnTo>
                  <a:pt x="88710" y="108227"/>
                </a:lnTo>
                <a:lnTo>
                  <a:pt x="21704" y="46322"/>
                </a:lnTo>
                <a:lnTo>
                  <a:pt x="72302" y="18536"/>
                </a:lnTo>
                <a:lnTo>
                  <a:pt x="72302" y="1853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6" name="Freeform 606"> 
				</p:cNvPr>
          <p:cNvSpPr/>
          <p:nvPr/>
        </p:nvSpPr>
        <p:spPr>
          <a:xfrm>
            <a:off x="3554480" y="3376680"/>
            <a:ext cx="992120" cy="522220"/>
          </a:xfrm>
          <a:custGeom>
            <a:avLst/>
            <a:gdLst>
              <a:gd name="connsiteX0" fmla="*/ 994147 w 992120"/>
              <a:gd name="connsiteY0" fmla="*/ 15340 h 522220"/>
              <a:gd name="connsiteX1" fmla="*/ 14822 w 992120"/>
              <a:gd name="connsiteY1" fmla="*/ 526951 h 52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2120" h="522220">
                <a:moveTo>
                  <a:pt x="994147" y="15340"/>
                </a:moveTo>
                <a:lnTo>
                  <a:pt x="14822" y="526951"/>
                </a:lnTo>
              </a:path>
            </a:pathLst>
          </a:custGeom>
          <a:ln w="4121">
            <a:solidFill>
              <a:srgbClr val="000000">
                <a:alpha val="100000"/>
              </a:srgb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7" name="Freeform 607"> 
				</p:cNvPr>
          <p:cNvSpPr/>
          <p:nvPr/>
        </p:nvSpPr>
        <p:spPr>
          <a:xfrm>
            <a:off x="3478280" y="3859280"/>
            <a:ext cx="103120" cy="77720"/>
          </a:xfrm>
          <a:custGeom>
            <a:avLst/>
            <a:gdLst>
              <a:gd name="connsiteX0" fmla="*/ 110797 w 103120"/>
              <a:gd name="connsiteY0" fmla="*/ 66490 h 77720"/>
              <a:gd name="connsiteX1" fmla="*/ 20684 w 103120"/>
              <a:gd name="connsiteY1" fmla="*/ 81078 h 77720"/>
              <a:gd name="connsiteX2" fmla="*/ 84030 w 103120"/>
              <a:gd name="connsiteY2" fmla="*/ 15518 h 77720"/>
              <a:gd name="connsiteX3" fmla="*/ 110797 w 103120"/>
              <a:gd name="connsiteY3" fmla="*/ 66490 h 77720"/>
              <a:gd name="connsiteX4" fmla="*/ 110797 w 103120"/>
              <a:gd name="connsiteY4" fmla="*/ 66490 h 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20" h="77720">
                <a:moveTo>
                  <a:pt x="110797" y="66490"/>
                </a:moveTo>
                <a:lnTo>
                  <a:pt x="20684" y="81078"/>
                </a:lnTo>
                <a:lnTo>
                  <a:pt x="84030" y="15518"/>
                </a:lnTo>
                <a:lnTo>
                  <a:pt x="110797" y="66490"/>
                </a:lnTo>
                <a:lnTo>
                  <a:pt x="110797" y="6649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8" name="Freeform 608"> 
				</p:cNvPr>
          <p:cNvSpPr/>
          <p:nvPr/>
        </p:nvSpPr>
        <p:spPr>
          <a:xfrm>
            <a:off x="3732280" y="4418080"/>
            <a:ext cx="382520" cy="382520"/>
          </a:xfrm>
          <a:custGeom>
            <a:avLst/>
            <a:gdLst>
              <a:gd name="connsiteX0" fmla="*/ 390262 w 382520"/>
              <a:gd name="connsiteY0" fmla="*/ 202304 h 382520"/>
              <a:gd name="connsiteX1" fmla="*/ 207630 w 382520"/>
              <a:gd name="connsiteY1" fmla="*/ 19816 h 382520"/>
              <a:gd name="connsiteX2" fmla="*/ 24963 w 382520"/>
              <a:gd name="connsiteY2" fmla="*/ 202304 h 382520"/>
              <a:gd name="connsiteX3" fmla="*/ 207630 w 382520"/>
              <a:gd name="connsiteY3" fmla="*/ 384723 h 382520"/>
              <a:gd name="connsiteX4" fmla="*/ 390262 w 382520"/>
              <a:gd name="connsiteY4" fmla="*/ 202304 h 382520"/>
              <a:gd name="connsiteX5" fmla="*/ 390262 w 382520"/>
              <a:gd name="connsiteY5" fmla="*/ 202304 h 38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520" h="382520">
                <a:moveTo>
                  <a:pt x="390262" y="202304"/>
                </a:moveTo>
                <a:cubicBezTo>
                  <a:pt x="390262" y="101543"/>
                  <a:pt x="308481" y="19816"/>
                  <a:pt x="207630" y="19816"/>
                </a:cubicBezTo>
                <a:cubicBezTo>
                  <a:pt x="106727" y="19816"/>
                  <a:pt x="24963" y="101543"/>
                  <a:pt x="24963" y="202304"/>
                </a:cubicBezTo>
                <a:cubicBezTo>
                  <a:pt x="24963" y="303047"/>
                  <a:pt x="106727" y="384723"/>
                  <a:pt x="207630" y="384723"/>
                </a:cubicBezTo>
                <a:cubicBezTo>
                  <a:pt x="308481" y="384723"/>
                  <a:pt x="390262" y="303047"/>
                  <a:pt x="390262" y="202304"/>
                </a:cubicBezTo>
                <a:lnTo>
                  <a:pt x="390262" y="202304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9" name="Freeform 609"> 
				</p:cNvPr>
          <p:cNvSpPr/>
          <p:nvPr/>
        </p:nvSpPr>
        <p:spPr>
          <a:xfrm>
            <a:off x="3732280" y="4418080"/>
            <a:ext cx="382520" cy="382520"/>
          </a:xfrm>
          <a:custGeom>
            <a:avLst/>
            <a:gdLst>
              <a:gd name="connsiteX0" fmla="*/ 390262 w 382520"/>
              <a:gd name="connsiteY0" fmla="*/ 202304 h 382520"/>
              <a:gd name="connsiteX1" fmla="*/ 207630 w 382520"/>
              <a:gd name="connsiteY1" fmla="*/ 19816 h 382520"/>
              <a:gd name="connsiteX2" fmla="*/ 24963 w 382520"/>
              <a:gd name="connsiteY2" fmla="*/ 202304 h 382520"/>
              <a:gd name="connsiteX3" fmla="*/ 207630 w 382520"/>
              <a:gd name="connsiteY3" fmla="*/ 384723 h 382520"/>
              <a:gd name="connsiteX4" fmla="*/ 390262 w 382520"/>
              <a:gd name="connsiteY4" fmla="*/ 202304 h 382520"/>
              <a:gd name="connsiteX5" fmla="*/ 390262 w 382520"/>
              <a:gd name="connsiteY5" fmla="*/ 202304 h 38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520" h="382520">
                <a:moveTo>
                  <a:pt x="390262" y="202304"/>
                </a:moveTo>
                <a:cubicBezTo>
                  <a:pt x="390262" y="101543"/>
                  <a:pt x="308481" y="19816"/>
                  <a:pt x="207630" y="19816"/>
                </a:cubicBezTo>
                <a:cubicBezTo>
                  <a:pt x="106727" y="19816"/>
                  <a:pt x="24963" y="101543"/>
                  <a:pt x="24963" y="202304"/>
                </a:cubicBezTo>
                <a:cubicBezTo>
                  <a:pt x="24963" y="303047"/>
                  <a:pt x="106727" y="384723"/>
                  <a:pt x="207630" y="384723"/>
                </a:cubicBezTo>
                <a:cubicBezTo>
                  <a:pt x="308481" y="384723"/>
                  <a:pt x="390262" y="303047"/>
                  <a:pt x="390262" y="202304"/>
                </a:cubicBezTo>
                <a:lnTo>
                  <a:pt x="390262" y="202304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4121">
            <a:solidFill>
              <a:srgbClr val="000000">
                <a:alpha val="100000"/>
              </a:srgb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Freeform 610"> 
				</p:cNvPr>
          <p:cNvSpPr/>
          <p:nvPr/>
        </p:nvSpPr>
        <p:spPr>
          <a:xfrm>
            <a:off x="4341880" y="3198879"/>
            <a:ext cx="382520" cy="382520"/>
          </a:xfrm>
          <a:custGeom>
            <a:avLst/>
            <a:gdLst>
              <a:gd name="connsiteX0" fmla="*/ 389379 w 382520"/>
              <a:gd name="connsiteY0" fmla="*/ 205326 h 382520"/>
              <a:gd name="connsiteX1" fmla="*/ 206747 w 382520"/>
              <a:gd name="connsiteY1" fmla="*/ 22890 h 382520"/>
              <a:gd name="connsiteX2" fmla="*/ 24115 w 382520"/>
              <a:gd name="connsiteY2" fmla="*/ 205326 h 382520"/>
              <a:gd name="connsiteX3" fmla="*/ 206747 w 382520"/>
              <a:gd name="connsiteY3" fmla="*/ 387762 h 382520"/>
              <a:gd name="connsiteX4" fmla="*/ 389379 w 382520"/>
              <a:gd name="connsiteY4" fmla="*/ 205326 h 382520"/>
              <a:gd name="connsiteX5" fmla="*/ 389379 w 382520"/>
              <a:gd name="connsiteY5" fmla="*/ 205326 h 38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520" h="382520">
                <a:moveTo>
                  <a:pt x="389379" y="205326"/>
                </a:moveTo>
                <a:cubicBezTo>
                  <a:pt x="389379" y="104582"/>
                  <a:pt x="307598" y="22890"/>
                  <a:pt x="206747" y="22890"/>
                </a:cubicBezTo>
                <a:cubicBezTo>
                  <a:pt x="105895" y="22890"/>
                  <a:pt x="24115" y="104582"/>
                  <a:pt x="24115" y="205326"/>
                </a:cubicBezTo>
                <a:cubicBezTo>
                  <a:pt x="24115" y="306069"/>
                  <a:pt x="105895" y="387762"/>
                  <a:pt x="206747" y="387762"/>
                </a:cubicBezTo>
                <a:cubicBezTo>
                  <a:pt x="307598" y="387762"/>
                  <a:pt x="389379" y="306069"/>
                  <a:pt x="389379" y="205326"/>
                </a:cubicBezTo>
                <a:lnTo>
                  <a:pt x="389379" y="205326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Freeform 611"> 
				</p:cNvPr>
          <p:cNvSpPr/>
          <p:nvPr/>
        </p:nvSpPr>
        <p:spPr>
          <a:xfrm>
            <a:off x="4341880" y="3198879"/>
            <a:ext cx="382520" cy="382520"/>
          </a:xfrm>
          <a:custGeom>
            <a:avLst/>
            <a:gdLst>
              <a:gd name="connsiteX0" fmla="*/ 389379 w 382520"/>
              <a:gd name="connsiteY0" fmla="*/ 205326 h 382520"/>
              <a:gd name="connsiteX1" fmla="*/ 206747 w 382520"/>
              <a:gd name="connsiteY1" fmla="*/ 22890 h 382520"/>
              <a:gd name="connsiteX2" fmla="*/ 24115 w 382520"/>
              <a:gd name="connsiteY2" fmla="*/ 205326 h 382520"/>
              <a:gd name="connsiteX3" fmla="*/ 206747 w 382520"/>
              <a:gd name="connsiteY3" fmla="*/ 387762 h 382520"/>
              <a:gd name="connsiteX4" fmla="*/ 389379 w 382520"/>
              <a:gd name="connsiteY4" fmla="*/ 205326 h 382520"/>
              <a:gd name="connsiteX5" fmla="*/ 389379 w 382520"/>
              <a:gd name="connsiteY5" fmla="*/ 205326 h 38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520" h="382520">
                <a:moveTo>
                  <a:pt x="389379" y="205326"/>
                </a:moveTo>
                <a:cubicBezTo>
                  <a:pt x="389379" y="104582"/>
                  <a:pt x="307598" y="22890"/>
                  <a:pt x="206747" y="22890"/>
                </a:cubicBezTo>
                <a:cubicBezTo>
                  <a:pt x="105895" y="22890"/>
                  <a:pt x="24115" y="104582"/>
                  <a:pt x="24115" y="205326"/>
                </a:cubicBezTo>
                <a:cubicBezTo>
                  <a:pt x="24115" y="306069"/>
                  <a:pt x="105895" y="387762"/>
                  <a:pt x="206747" y="387762"/>
                </a:cubicBezTo>
                <a:cubicBezTo>
                  <a:pt x="307598" y="387762"/>
                  <a:pt x="389379" y="306069"/>
                  <a:pt x="389379" y="205326"/>
                </a:cubicBezTo>
                <a:lnTo>
                  <a:pt x="389379" y="205326"/>
                </a:lnTo>
                <a:close/>
              </a:path>
            </a:pathLst>
          </a:custGeom>
          <a:solidFill>
            <a:srgbClr val="0000de">
              <a:alpha val="0"/>
            </a:srgbClr>
          </a:solidFill>
          <a:ln w="4121">
            <a:solidFill>
              <a:srgbClr val="000000">
                <a:alpha val="100000"/>
              </a:srgb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Freeform 612"> 
				</p:cNvPr>
          <p:cNvSpPr/>
          <p:nvPr/>
        </p:nvSpPr>
        <p:spPr>
          <a:xfrm>
            <a:off x="2220979" y="5027680"/>
            <a:ext cx="369820" cy="382520"/>
          </a:xfrm>
          <a:custGeom>
            <a:avLst/>
            <a:gdLst>
              <a:gd name="connsiteX0" fmla="*/ 379598 w 369820"/>
              <a:gd name="connsiteY0" fmla="*/ 200819 h 382520"/>
              <a:gd name="connsiteX1" fmla="*/ 196966 w 369820"/>
              <a:gd name="connsiteY1" fmla="*/ 18383 h 382520"/>
              <a:gd name="connsiteX2" fmla="*/ 14333 w 369820"/>
              <a:gd name="connsiteY2" fmla="*/ 200819 h 382520"/>
              <a:gd name="connsiteX3" fmla="*/ 196966 w 369820"/>
              <a:gd name="connsiteY3" fmla="*/ 383255 h 382520"/>
              <a:gd name="connsiteX4" fmla="*/ 379598 w 369820"/>
              <a:gd name="connsiteY4" fmla="*/ 200819 h 382520"/>
              <a:gd name="connsiteX5" fmla="*/ 379598 w 369820"/>
              <a:gd name="connsiteY5" fmla="*/ 200819 h 38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20" h="382520">
                <a:moveTo>
                  <a:pt x="379598" y="200819"/>
                </a:moveTo>
                <a:cubicBezTo>
                  <a:pt x="379598" y="100059"/>
                  <a:pt x="297834" y="18383"/>
                  <a:pt x="196966" y="18383"/>
                </a:cubicBezTo>
                <a:cubicBezTo>
                  <a:pt x="96100" y="18383"/>
                  <a:pt x="14333" y="100059"/>
                  <a:pt x="14333" y="200819"/>
                </a:cubicBezTo>
                <a:cubicBezTo>
                  <a:pt x="14333" y="301563"/>
                  <a:pt x="96100" y="383255"/>
                  <a:pt x="196966" y="383255"/>
                </a:cubicBezTo>
                <a:cubicBezTo>
                  <a:pt x="297834" y="383255"/>
                  <a:pt x="379598" y="301563"/>
                  <a:pt x="379598" y="200819"/>
                </a:cubicBezTo>
                <a:lnTo>
                  <a:pt x="379598" y="20081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Freeform 613"> 
				</p:cNvPr>
          <p:cNvSpPr/>
          <p:nvPr/>
        </p:nvSpPr>
        <p:spPr>
          <a:xfrm>
            <a:off x="2220979" y="5027680"/>
            <a:ext cx="369820" cy="382520"/>
          </a:xfrm>
          <a:custGeom>
            <a:avLst/>
            <a:gdLst>
              <a:gd name="connsiteX0" fmla="*/ 379598 w 369820"/>
              <a:gd name="connsiteY0" fmla="*/ 200819 h 382520"/>
              <a:gd name="connsiteX1" fmla="*/ 196966 w 369820"/>
              <a:gd name="connsiteY1" fmla="*/ 18383 h 382520"/>
              <a:gd name="connsiteX2" fmla="*/ 14333 w 369820"/>
              <a:gd name="connsiteY2" fmla="*/ 200819 h 382520"/>
              <a:gd name="connsiteX3" fmla="*/ 196966 w 369820"/>
              <a:gd name="connsiteY3" fmla="*/ 383255 h 382520"/>
              <a:gd name="connsiteX4" fmla="*/ 379598 w 369820"/>
              <a:gd name="connsiteY4" fmla="*/ 200819 h 382520"/>
              <a:gd name="connsiteX5" fmla="*/ 379598 w 369820"/>
              <a:gd name="connsiteY5" fmla="*/ 200819 h 38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20" h="382520">
                <a:moveTo>
                  <a:pt x="379598" y="200819"/>
                </a:moveTo>
                <a:cubicBezTo>
                  <a:pt x="379598" y="100059"/>
                  <a:pt x="297834" y="18383"/>
                  <a:pt x="196966" y="18383"/>
                </a:cubicBezTo>
                <a:cubicBezTo>
                  <a:pt x="96100" y="18383"/>
                  <a:pt x="14333" y="100059"/>
                  <a:pt x="14333" y="200819"/>
                </a:cubicBezTo>
                <a:cubicBezTo>
                  <a:pt x="14333" y="301563"/>
                  <a:pt x="96100" y="383255"/>
                  <a:pt x="196966" y="383255"/>
                </a:cubicBezTo>
                <a:cubicBezTo>
                  <a:pt x="297834" y="383255"/>
                  <a:pt x="379598" y="301563"/>
                  <a:pt x="379598" y="200819"/>
                </a:cubicBezTo>
                <a:lnTo>
                  <a:pt x="379598" y="200819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2363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" name="Freeform 614"> 
				</p:cNvPr>
          <p:cNvSpPr/>
          <p:nvPr/>
        </p:nvSpPr>
        <p:spPr>
          <a:xfrm>
            <a:off x="4037080" y="5027680"/>
            <a:ext cx="382520" cy="382520"/>
          </a:xfrm>
          <a:custGeom>
            <a:avLst/>
            <a:gdLst>
              <a:gd name="connsiteX0" fmla="*/ 389735 w 382520"/>
              <a:gd name="connsiteY0" fmla="*/ 200819 h 382520"/>
              <a:gd name="connsiteX1" fmla="*/ 207102 w 382520"/>
              <a:gd name="connsiteY1" fmla="*/ 18383 h 382520"/>
              <a:gd name="connsiteX2" fmla="*/ 24470 w 382520"/>
              <a:gd name="connsiteY2" fmla="*/ 200819 h 382520"/>
              <a:gd name="connsiteX3" fmla="*/ 207102 w 382520"/>
              <a:gd name="connsiteY3" fmla="*/ 383255 h 382520"/>
              <a:gd name="connsiteX4" fmla="*/ 389735 w 382520"/>
              <a:gd name="connsiteY4" fmla="*/ 200819 h 382520"/>
              <a:gd name="connsiteX5" fmla="*/ 389735 w 382520"/>
              <a:gd name="connsiteY5" fmla="*/ 200819 h 38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520" h="382520">
                <a:moveTo>
                  <a:pt x="389735" y="200819"/>
                </a:moveTo>
                <a:cubicBezTo>
                  <a:pt x="389735" y="100059"/>
                  <a:pt x="307954" y="18383"/>
                  <a:pt x="207102" y="18383"/>
                </a:cubicBezTo>
                <a:cubicBezTo>
                  <a:pt x="106251" y="18383"/>
                  <a:pt x="24470" y="100059"/>
                  <a:pt x="24470" y="200819"/>
                </a:cubicBezTo>
                <a:cubicBezTo>
                  <a:pt x="24470" y="301563"/>
                  <a:pt x="106251" y="383255"/>
                  <a:pt x="207102" y="383255"/>
                </a:cubicBezTo>
                <a:cubicBezTo>
                  <a:pt x="307954" y="383255"/>
                  <a:pt x="389735" y="301563"/>
                  <a:pt x="389735" y="200819"/>
                </a:cubicBezTo>
                <a:lnTo>
                  <a:pt x="389735" y="20081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" name="Freeform 615"> 
				</p:cNvPr>
          <p:cNvSpPr/>
          <p:nvPr/>
        </p:nvSpPr>
        <p:spPr>
          <a:xfrm>
            <a:off x="4037080" y="5027680"/>
            <a:ext cx="382520" cy="382520"/>
          </a:xfrm>
          <a:custGeom>
            <a:avLst/>
            <a:gdLst>
              <a:gd name="connsiteX0" fmla="*/ 389735 w 382520"/>
              <a:gd name="connsiteY0" fmla="*/ 200819 h 382520"/>
              <a:gd name="connsiteX1" fmla="*/ 207102 w 382520"/>
              <a:gd name="connsiteY1" fmla="*/ 18383 h 382520"/>
              <a:gd name="connsiteX2" fmla="*/ 24470 w 382520"/>
              <a:gd name="connsiteY2" fmla="*/ 200819 h 382520"/>
              <a:gd name="connsiteX3" fmla="*/ 207102 w 382520"/>
              <a:gd name="connsiteY3" fmla="*/ 383255 h 382520"/>
              <a:gd name="connsiteX4" fmla="*/ 389735 w 382520"/>
              <a:gd name="connsiteY4" fmla="*/ 200819 h 382520"/>
              <a:gd name="connsiteX5" fmla="*/ 389735 w 382520"/>
              <a:gd name="connsiteY5" fmla="*/ 200819 h 38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520" h="382520">
                <a:moveTo>
                  <a:pt x="389735" y="200819"/>
                </a:moveTo>
                <a:cubicBezTo>
                  <a:pt x="389735" y="100059"/>
                  <a:pt x="307954" y="18383"/>
                  <a:pt x="207102" y="18383"/>
                </a:cubicBezTo>
                <a:cubicBezTo>
                  <a:pt x="106251" y="18383"/>
                  <a:pt x="24470" y="100059"/>
                  <a:pt x="24470" y="200819"/>
                </a:cubicBezTo>
                <a:cubicBezTo>
                  <a:pt x="24470" y="301563"/>
                  <a:pt x="106251" y="383255"/>
                  <a:pt x="207102" y="383255"/>
                </a:cubicBezTo>
                <a:cubicBezTo>
                  <a:pt x="307954" y="383255"/>
                  <a:pt x="389735" y="301563"/>
                  <a:pt x="389735" y="200819"/>
                </a:cubicBezTo>
                <a:lnTo>
                  <a:pt x="389735" y="200819"/>
                </a:lnTo>
                <a:close/>
              </a:path>
            </a:pathLst>
          </a:custGeom>
          <a:solidFill>
            <a:srgbClr val="0000fe">
              <a:alpha val="0"/>
            </a:srgbClr>
          </a:solidFill>
          <a:ln w="12363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" name="Freeform 616"> 
				</p:cNvPr>
          <p:cNvSpPr/>
          <p:nvPr/>
        </p:nvSpPr>
        <p:spPr>
          <a:xfrm>
            <a:off x="2817879" y="5027680"/>
            <a:ext cx="382520" cy="382520"/>
          </a:xfrm>
          <a:custGeom>
            <a:avLst/>
            <a:gdLst>
              <a:gd name="connsiteX0" fmla="*/ 391467 w 382520"/>
              <a:gd name="connsiteY0" fmla="*/ 200819 h 382520"/>
              <a:gd name="connsiteX1" fmla="*/ 208834 w 382520"/>
              <a:gd name="connsiteY1" fmla="*/ 18383 h 382520"/>
              <a:gd name="connsiteX2" fmla="*/ 26202 w 382520"/>
              <a:gd name="connsiteY2" fmla="*/ 200819 h 382520"/>
              <a:gd name="connsiteX3" fmla="*/ 208834 w 382520"/>
              <a:gd name="connsiteY3" fmla="*/ 383255 h 382520"/>
              <a:gd name="connsiteX4" fmla="*/ 391467 w 382520"/>
              <a:gd name="connsiteY4" fmla="*/ 200819 h 382520"/>
              <a:gd name="connsiteX5" fmla="*/ 391467 w 382520"/>
              <a:gd name="connsiteY5" fmla="*/ 200819 h 38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520" h="382520">
                <a:moveTo>
                  <a:pt x="391467" y="200819"/>
                </a:moveTo>
                <a:cubicBezTo>
                  <a:pt x="391467" y="100059"/>
                  <a:pt x="309703" y="18383"/>
                  <a:pt x="208834" y="18383"/>
                </a:cubicBezTo>
                <a:cubicBezTo>
                  <a:pt x="107965" y="18383"/>
                  <a:pt x="26202" y="100059"/>
                  <a:pt x="26202" y="200819"/>
                </a:cubicBezTo>
                <a:cubicBezTo>
                  <a:pt x="26202" y="301563"/>
                  <a:pt x="107965" y="383255"/>
                  <a:pt x="208834" y="383255"/>
                </a:cubicBezTo>
                <a:cubicBezTo>
                  <a:pt x="309703" y="383255"/>
                  <a:pt x="391467" y="301563"/>
                  <a:pt x="391467" y="200819"/>
                </a:cubicBezTo>
                <a:lnTo>
                  <a:pt x="391467" y="20081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" name="Freeform 617"> 
				</p:cNvPr>
          <p:cNvSpPr/>
          <p:nvPr/>
        </p:nvSpPr>
        <p:spPr>
          <a:xfrm>
            <a:off x="2817879" y="5027680"/>
            <a:ext cx="382520" cy="382520"/>
          </a:xfrm>
          <a:custGeom>
            <a:avLst/>
            <a:gdLst>
              <a:gd name="connsiteX0" fmla="*/ 391467 w 382520"/>
              <a:gd name="connsiteY0" fmla="*/ 200819 h 382520"/>
              <a:gd name="connsiteX1" fmla="*/ 208834 w 382520"/>
              <a:gd name="connsiteY1" fmla="*/ 18383 h 382520"/>
              <a:gd name="connsiteX2" fmla="*/ 26202 w 382520"/>
              <a:gd name="connsiteY2" fmla="*/ 200819 h 382520"/>
              <a:gd name="connsiteX3" fmla="*/ 208834 w 382520"/>
              <a:gd name="connsiteY3" fmla="*/ 383255 h 382520"/>
              <a:gd name="connsiteX4" fmla="*/ 391467 w 382520"/>
              <a:gd name="connsiteY4" fmla="*/ 200819 h 382520"/>
              <a:gd name="connsiteX5" fmla="*/ 391467 w 382520"/>
              <a:gd name="connsiteY5" fmla="*/ 200819 h 38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520" h="382520">
                <a:moveTo>
                  <a:pt x="391467" y="200819"/>
                </a:moveTo>
                <a:cubicBezTo>
                  <a:pt x="391467" y="100059"/>
                  <a:pt x="309703" y="18383"/>
                  <a:pt x="208834" y="18383"/>
                </a:cubicBezTo>
                <a:cubicBezTo>
                  <a:pt x="107965" y="18383"/>
                  <a:pt x="26202" y="100059"/>
                  <a:pt x="26202" y="200819"/>
                </a:cubicBezTo>
                <a:cubicBezTo>
                  <a:pt x="26202" y="301563"/>
                  <a:pt x="107965" y="383255"/>
                  <a:pt x="208834" y="383255"/>
                </a:cubicBezTo>
                <a:cubicBezTo>
                  <a:pt x="309703" y="383255"/>
                  <a:pt x="391467" y="301563"/>
                  <a:pt x="391467" y="200819"/>
                </a:cubicBezTo>
                <a:lnTo>
                  <a:pt x="391467" y="200819"/>
                </a:lnTo>
                <a:close/>
              </a:path>
            </a:pathLst>
          </a:custGeom>
          <a:solidFill>
            <a:srgbClr val="0000fe">
              <a:alpha val="0"/>
            </a:srgbClr>
          </a:solidFill>
          <a:ln w="12363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8" name="Freeform 618"> 
				</p:cNvPr>
          <p:cNvSpPr/>
          <p:nvPr/>
        </p:nvSpPr>
        <p:spPr>
          <a:xfrm>
            <a:off x="3427480" y="5027680"/>
            <a:ext cx="382520" cy="382520"/>
          </a:xfrm>
          <a:custGeom>
            <a:avLst/>
            <a:gdLst>
              <a:gd name="connsiteX0" fmla="*/ 390635 w 382520"/>
              <a:gd name="connsiteY0" fmla="*/ 200819 h 382520"/>
              <a:gd name="connsiteX1" fmla="*/ 208003 w 382520"/>
              <a:gd name="connsiteY1" fmla="*/ 18383 h 382520"/>
              <a:gd name="connsiteX2" fmla="*/ 25370 w 382520"/>
              <a:gd name="connsiteY2" fmla="*/ 200819 h 382520"/>
              <a:gd name="connsiteX3" fmla="*/ 208003 w 382520"/>
              <a:gd name="connsiteY3" fmla="*/ 383255 h 382520"/>
              <a:gd name="connsiteX4" fmla="*/ 390635 w 382520"/>
              <a:gd name="connsiteY4" fmla="*/ 200819 h 382520"/>
              <a:gd name="connsiteX5" fmla="*/ 390635 w 382520"/>
              <a:gd name="connsiteY5" fmla="*/ 200819 h 38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520" h="382520">
                <a:moveTo>
                  <a:pt x="390635" y="200819"/>
                </a:moveTo>
                <a:cubicBezTo>
                  <a:pt x="390635" y="100059"/>
                  <a:pt x="308871" y="18383"/>
                  <a:pt x="208003" y="18383"/>
                </a:cubicBezTo>
                <a:cubicBezTo>
                  <a:pt x="107134" y="18383"/>
                  <a:pt x="25370" y="100059"/>
                  <a:pt x="25370" y="200819"/>
                </a:cubicBezTo>
                <a:cubicBezTo>
                  <a:pt x="25370" y="301563"/>
                  <a:pt x="107134" y="383255"/>
                  <a:pt x="208003" y="383255"/>
                </a:cubicBezTo>
                <a:cubicBezTo>
                  <a:pt x="308871" y="383255"/>
                  <a:pt x="390635" y="301563"/>
                  <a:pt x="390635" y="200819"/>
                </a:cubicBezTo>
                <a:lnTo>
                  <a:pt x="390635" y="20081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9" name="Freeform 619"> 
				</p:cNvPr>
          <p:cNvSpPr/>
          <p:nvPr/>
        </p:nvSpPr>
        <p:spPr>
          <a:xfrm>
            <a:off x="3427480" y="5027680"/>
            <a:ext cx="382520" cy="382520"/>
          </a:xfrm>
          <a:custGeom>
            <a:avLst/>
            <a:gdLst>
              <a:gd name="connsiteX0" fmla="*/ 390635 w 382520"/>
              <a:gd name="connsiteY0" fmla="*/ 200819 h 382520"/>
              <a:gd name="connsiteX1" fmla="*/ 208003 w 382520"/>
              <a:gd name="connsiteY1" fmla="*/ 18383 h 382520"/>
              <a:gd name="connsiteX2" fmla="*/ 25370 w 382520"/>
              <a:gd name="connsiteY2" fmla="*/ 200819 h 382520"/>
              <a:gd name="connsiteX3" fmla="*/ 208003 w 382520"/>
              <a:gd name="connsiteY3" fmla="*/ 383255 h 382520"/>
              <a:gd name="connsiteX4" fmla="*/ 390635 w 382520"/>
              <a:gd name="connsiteY4" fmla="*/ 200819 h 382520"/>
              <a:gd name="connsiteX5" fmla="*/ 390635 w 382520"/>
              <a:gd name="connsiteY5" fmla="*/ 200819 h 38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520" h="382520">
                <a:moveTo>
                  <a:pt x="390635" y="200819"/>
                </a:moveTo>
                <a:cubicBezTo>
                  <a:pt x="390635" y="100059"/>
                  <a:pt x="308871" y="18383"/>
                  <a:pt x="208003" y="18383"/>
                </a:cubicBezTo>
                <a:cubicBezTo>
                  <a:pt x="107134" y="18383"/>
                  <a:pt x="25370" y="100059"/>
                  <a:pt x="25370" y="200819"/>
                </a:cubicBezTo>
                <a:cubicBezTo>
                  <a:pt x="25370" y="301563"/>
                  <a:pt x="107134" y="383255"/>
                  <a:pt x="208003" y="383255"/>
                </a:cubicBezTo>
                <a:cubicBezTo>
                  <a:pt x="308871" y="383255"/>
                  <a:pt x="390635" y="301563"/>
                  <a:pt x="390635" y="200819"/>
                </a:cubicBezTo>
                <a:lnTo>
                  <a:pt x="390635" y="200819"/>
                </a:lnTo>
                <a:close/>
              </a:path>
            </a:pathLst>
          </a:custGeom>
          <a:solidFill>
            <a:srgbClr val="0000fe">
              <a:alpha val="0"/>
            </a:srgbClr>
          </a:solidFill>
          <a:ln w="12363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0" name="Freeform 620"> 
				</p:cNvPr>
          <p:cNvSpPr/>
          <p:nvPr/>
        </p:nvSpPr>
        <p:spPr>
          <a:xfrm>
            <a:off x="4951480" y="4418080"/>
            <a:ext cx="382520" cy="382520"/>
          </a:xfrm>
          <a:custGeom>
            <a:avLst/>
            <a:gdLst>
              <a:gd name="connsiteX0" fmla="*/ 388496 w 382520"/>
              <a:gd name="connsiteY0" fmla="*/ 202304 h 382520"/>
              <a:gd name="connsiteX1" fmla="*/ 205864 w 382520"/>
              <a:gd name="connsiteY1" fmla="*/ 19816 h 382520"/>
              <a:gd name="connsiteX2" fmla="*/ 23231 w 382520"/>
              <a:gd name="connsiteY2" fmla="*/ 202304 h 382520"/>
              <a:gd name="connsiteX3" fmla="*/ 205864 w 382520"/>
              <a:gd name="connsiteY3" fmla="*/ 384723 h 382520"/>
              <a:gd name="connsiteX4" fmla="*/ 388496 w 382520"/>
              <a:gd name="connsiteY4" fmla="*/ 202304 h 382520"/>
              <a:gd name="connsiteX5" fmla="*/ 388496 w 382520"/>
              <a:gd name="connsiteY5" fmla="*/ 202304 h 38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520" h="382520">
                <a:moveTo>
                  <a:pt x="388496" y="202304"/>
                </a:moveTo>
                <a:cubicBezTo>
                  <a:pt x="388496" y="101543"/>
                  <a:pt x="306715" y="19816"/>
                  <a:pt x="205864" y="19816"/>
                </a:cubicBezTo>
                <a:cubicBezTo>
                  <a:pt x="105012" y="19816"/>
                  <a:pt x="23231" y="101543"/>
                  <a:pt x="23231" y="202304"/>
                </a:cubicBezTo>
                <a:cubicBezTo>
                  <a:pt x="23231" y="303047"/>
                  <a:pt x="105012" y="384723"/>
                  <a:pt x="205864" y="384723"/>
                </a:cubicBezTo>
                <a:cubicBezTo>
                  <a:pt x="306715" y="384723"/>
                  <a:pt x="388496" y="303047"/>
                  <a:pt x="388496" y="202304"/>
                </a:cubicBezTo>
                <a:lnTo>
                  <a:pt x="388496" y="202304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1" name="Freeform 621"> 
				</p:cNvPr>
          <p:cNvSpPr/>
          <p:nvPr/>
        </p:nvSpPr>
        <p:spPr>
          <a:xfrm>
            <a:off x="4951480" y="4418080"/>
            <a:ext cx="382520" cy="382520"/>
          </a:xfrm>
          <a:custGeom>
            <a:avLst/>
            <a:gdLst>
              <a:gd name="connsiteX0" fmla="*/ 388496 w 382520"/>
              <a:gd name="connsiteY0" fmla="*/ 202304 h 382520"/>
              <a:gd name="connsiteX1" fmla="*/ 205864 w 382520"/>
              <a:gd name="connsiteY1" fmla="*/ 19816 h 382520"/>
              <a:gd name="connsiteX2" fmla="*/ 23231 w 382520"/>
              <a:gd name="connsiteY2" fmla="*/ 202304 h 382520"/>
              <a:gd name="connsiteX3" fmla="*/ 205864 w 382520"/>
              <a:gd name="connsiteY3" fmla="*/ 384723 h 382520"/>
              <a:gd name="connsiteX4" fmla="*/ 388496 w 382520"/>
              <a:gd name="connsiteY4" fmla="*/ 202304 h 382520"/>
              <a:gd name="connsiteX5" fmla="*/ 388496 w 382520"/>
              <a:gd name="connsiteY5" fmla="*/ 202304 h 38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520" h="382520">
                <a:moveTo>
                  <a:pt x="388496" y="202304"/>
                </a:moveTo>
                <a:cubicBezTo>
                  <a:pt x="388496" y="101543"/>
                  <a:pt x="306715" y="19816"/>
                  <a:pt x="205864" y="19816"/>
                </a:cubicBezTo>
                <a:cubicBezTo>
                  <a:pt x="105012" y="19816"/>
                  <a:pt x="23231" y="101543"/>
                  <a:pt x="23231" y="202304"/>
                </a:cubicBezTo>
                <a:cubicBezTo>
                  <a:pt x="23231" y="303047"/>
                  <a:pt x="105012" y="384723"/>
                  <a:pt x="205864" y="384723"/>
                </a:cubicBezTo>
                <a:cubicBezTo>
                  <a:pt x="306715" y="384723"/>
                  <a:pt x="388496" y="303047"/>
                  <a:pt x="388496" y="202304"/>
                </a:cubicBezTo>
                <a:lnTo>
                  <a:pt x="388496" y="202304"/>
                </a:lnTo>
                <a:close/>
              </a:path>
            </a:pathLst>
          </a:custGeom>
          <a:solidFill>
            <a:srgbClr val="0000e6">
              <a:alpha val="0"/>
            </a:srgbClr>
          </a:solidFill>
          <a:ln w="12363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2" name="Freeform 622"> 
				</p:cNvPr>
          <p:cNvSpPr/>
          <p:nvPr/>
        </p:nvSpPr>
        <p:spPr>
          <a:xfrm>
            <a:off x="6170680" y="4418080"/>
            <a:ext cx="382520" cy="382520"/>
          </a:xfrm>
          <a:custGeom>
            <a:avLst/>
            <a:gdLst>
              <a:gd name="connsiteX0" fmla="*/ 386902 w 382520"/>
              <a:gd name="connsiteY0" fmla="*/ 202304 h 382520"/>
              <a:gd name="connsiteX1" fmla="*/ 204270 w 382520"/>
              <a:gd name="connsiteY1" fmla="*/ 19816 h 382520"/>
              <a:gd name="connsiteX2" fmla="*/ 21638 w 382520"/>
              <a:gd name="connsiteY2" fmla="*/ 202304 h 382520"/>
              <a:gd name="connsiteX3" fmla="*/ 204270 w 382520"/>
              <a:gd name="connsiteY3" fmla="*/ 384723 h 382520"/>
              <a:gd name="connsiteX4" fmla="*/ 386902 w 382520"/>
              <a:gd name="connsiteY4" fmla="*/ 202304 h 382520"/>
              <a:gd name="connsiteX5" fmla="*/ 386902 w 382520"/>
              <a:gd name="connsiteY5" fmla="*/ 202304 h 38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520" h="382520">
                <a:moveTo>
                  <a:pt x="386902" y="202304"/>
                </a:moveTo>
                <a:cubicBezTo>
                  <a:pt x="386902" y="101543"/>
                  <a:pt x="305121" y="19816"/>
                  <a:pt x="204270" y="19816"/>
                </a:cubicBezTo>
                <a:cubicBezTo>
                  <a:pt x="103418" y="19816"/>
                  <a:pt x="21638" y="101543"/>
                  <a:pt x="21638" y="202304"/>
                </a:cubicBezTo>
                <a:cubicBezTo>
                  <a:pt x="21638" y="303047"/>
                  <a:pt x="103418" y="384723"/>
                  <a:pt x="204270" y="384723"/>
                </a:cubicBezTo>
                <a:cubicBezTo>
                  <a:pt x="305121" y="384723"/>
                  <a:pt x="386902" y="303047"/>
                  <a:pt x="386902" y="202304"/>
                </a:cubicBezTo>
                <a:lnTo>
                  <a:pt x="386902" y="202304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3" name="Freeform 623"> 
				</p:cNvPr>
          <p:cNvSpPr/>
          <p:nvPr/>
        </p:nvSpPr>
        <p:spPr>
          <a:xfrm>
            <a:off x="6170680" y="4418080"/>
            <a:ext cx="382520" cy="382520"/>
          </a:xfrm>
          <a:custGeom>
            <a:avLst/>
            <a:gdLst>
              <a:gd name="connsiteX0" fmla="*/ 386902 w 382520"/>
              <a:gd name="connsiteY0" fmla="*/ 202304 h 382520"/>
              <a:gd name="connsiteX1" fmla="*/ 204270 w 382520"/>
              <a:gd name="connsiteY1" fmla="*/ 19816 h 382520"/>
              <a:gd name="connsiteX2" fmla="*/ 21638 w 382520"/>
              <a:gd name="connsiteY2" fmla="*/ 202304 h 382520"/>
              <a:gd name="connsiteX3" fmla="*/ 204270 w 382520"/>
              <a:gd name="connsiteY3" fmla="*/ 384723 h 382520"/>
              <a:gd name="connsiteX4" fmla="*/ 386902 w 382520"/>
              <a:gd name="connsiteY4" fmla="*/ 202304 h 382520"/>
              <a:gd name="connsiteX5" fmla="*/ 386902 w 382520"/>
              <a:gd name="connsiteY5" fmla="*/ 202304 h 38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520" h="382520">
                <a:moveTo>
                  <a:pt x="386902" y="202304"/>
                </a:moveTo>
                <a:cubicBezTo>
                  <a:pt x="386902" y="101543"/>
                  <a:pt x="305121" y="19816"/>
                  <a:pt x="204270" y="19816"/>
                </a:cubicBezTo>
                <a:cubicBezTo>
                  <a:pt x="103418" y="19816"/>
                  <a:pt x="21638" y="101543"/>
                  <a:pt x="21638" y="202304"/>
                </a:cubicBezTo>
                <a:cubicBezTo>
                  <a:pt x="21638" y="303047"/>
                  <a:pt x="103418" y="384723"/>
                  <a:pt x="204270" y="384723"/>
                </a:cubicBezTo>
                <a:cubicBezTo>
                  <a:pt x="305121" y="384723"/>
                  <a:pt x="386902" y="303047"/>
                  <a:pt x="386902" y="202304"/>
                </a:cubicBezTo>
                <a:lnTo>
                  <a:pt x="386902" y="202304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2363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" name="Freeform 624"> 
				</p:cNvPr>
          <p:cNvSpPr/>
          <p:nvPr/>
        </p:nvSpPr>
        <p:spPr>
          <a:xfrm>
            <a:off x="5561080" y="3808480"/>
            <a:ext cx="382520" cy="382520"/>
          </a:xfrm>
          <a:custGeom>
            <a:avLst/>
            <a:gdLst>
              <a:gd name="connsiteX0" fmla="*/ 387785 w 382520"/>
              <a:gd name="connsiteY0" fmla="*/ 203789 h 382520"/>
              <a:gd name="connsiteX1" fmla="*/ 205153 w 382520"/>
              <a:gd name="connsiteY1" fmla="*/ 21353 h 382520"/>
              <a:gd name="connsiteX2" fmla="*/ 22520 w 382520"/>
              <a:gd name="connsiteY2" fmla="*/ 203789 h 382520"/>
              <a:gd name="connsiteX3" fmla="*/ 205153 w 382520"/>
              <a:gd name="connsiteY3" fmla="*/ 386226 h 382520"/>
              <a:gd name="connsiteX4" fmla="*/ 387785 w 382520"/>
              <a:gd name="connsiteY4" fmla="*/ 203789 h 382520"/>
              <a:gd name="connsiteX5" fmla="*/ 387785 w 382520"/>
              <a:gd name="connsiteY5" fmla="*/ 203789 h 38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520" h="382520">
                <a:moveTo>
                  <a:pt x="387785" y="203789"/>
                </a:moveTo>
                <a:cubicBezTo>
                  <a:pt x="387785" y="103046"/>
                  <a:pt x="306004" y="21353"/>
                  <a:pt x="205153" y="21353"/>
                </a:cubicBezTo>
                <a:cubicBezTo>
                  <a:pt x="104301" y="21353"/>
                  <a:pt x="22520" y="103046"/>
                  <a:pt x="22520" y="203789"/>
                </a:cubicBezTo>
                <a:cubicBezTo>
                  <a:pt x="22520" y="304532"/>
                  <a:pt x="104301" y="386226"/>
                  <a:pt x="205153" y="386226"/>
                </a:cubicBezTo>
                <a:cubicBezTo>
                  <a:pt x="306004" y="386226"/>
                  <a:pt x="387785" y="304532"/>
                  <a:pt x="387785" y="203789"/>
                </a:cubicBezTo>
                <a:lnTo>
                  <a:pt x="387785" y="20378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5" name="Freeform 625"> 
				</p:cNvPr>
          <p:cNvSpPr/>
          <p:nvPr/>
        </p:nvSpPr>
        <p:spPr>
          <a:xfrm>
            <a:off x="5561080" y="3808480"/>
            <a:ext cx="382520" cy="382520"/>
          </a:xfrm>
          <a:custGeom>
            <a:avLst/>
            <a:gdLst>
              <a:gd name="connsiteX0" fmla="*/ 387785 w 382520"/>
              <a:gd name="connsiteY0" fmla="*/ 203789 h 382520"/>
              <a:gd name="connsiteX1" fmla="*/ 205153 w 382520"/>
              <a:gd name="connsiteY1" fmla="*/ 21353 h 382520"/>
              <a:gd name="connsiteX2" fmla="*/ 22520 w 382520"/>
              <a:gd name="connsiteY2" fmla="*/ 203789 h 382520"/>
              <a:gd name="connsiteX3" fmla="*/ 205153 w 382520"/>
              <a:gd name="connsiteY3" fmla="*/ 386226 h 382520"/>
              <a:gd name="connsiteX4" fmla="*/ 387785 w 382520"/>
              <a:gd name="connsiteY4" fmla="*/ 203789 h 382520"/>
              <a:gd name="connsiteX5" fmla="*/ 387785 w 382520"/>
              <a:gd name="connsiteY5" fmla="*/ 203789 h 38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520" h="382520">
                <a:moveTo>
                  <a:pt x="387785" y="203789"/>
                </a:moveTo>
                <a:cubicBezTo>
                  <a:pt x="387785" y="103046"/>
                  <a:pt x="306004" y="21353"/>
                  <a:pt x="205153" y="21353"/>
                </a:cubicBezTo>
                <a:cubicBezTo>
                  <a:pt x="104301" y="21353"/>
                  <a:pt x="22520" y="103046"/>
                  <a:pt x="22520" y="203789"/>
                </a:cubicBezTo>
                <a:cubicBezTo>
                  <a:pt x="22520" y="304532"/>
                  <a:pt x="104301" y="386226"/>
                  <a:pt x="205153" y="386226"/>
                </a:cubicBezTo>
                <a:cubicBezTo>
                  <a:pt x="306004" y="386226"/>
                  <a:pt x="387785" y="304532"/>
                  <a:pt x="387785" y="203789"/>
                </a:cubicBezTo>
                <a:lnTo>
                  <a:pt x="387785" y="203789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4121">
            <a:solidFill>
              <a:srgbClr val="000000">
                <a:alpha val="100000"/>
              </a:srgb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6" name="Freeform 626"> 
				</p:cNvPr>
          <p:cNvSpPr/>
          <p:nvPr/>
        </p:nvSpPr>
        <p:spPr>
          <a:xfrm>
            <a:off x="2894079" y="3998980"/>
            <a:ext cx="433320" cy="433320"/>
          </a:xfrm>
          <a:custGeom>
            <a:avLst/>
            <a:gdLst>
              <a:gd name="connsiteX0" fmla="*/ 437027 w 433320"/>
              <a:gd name="connsiteY0" fmla="*/ 25475 h 433320"/>
              <a:gd name="connsiteX1" fmla="*/ 19464 w 433320"/>
              <a:gd name="connsiteY1" fmla="*/ 442520 h 43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3320" h="433320">
                <a:moveTo>
                  <a:pt x="437027" y="25475"/>
                </a:moveTo>
                <a:lnTo>
                  <a:pt x="19464" y="442520"/>
                </a:lnTo>
              </a:path>
            </a:pathLst>
          </a:custGeom>
          <a:ln w="4121">
            <a:solidFill>
              <a:srgbClr val="000000">
                <a:alpha val="100000"/>
              </a:srgb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7" name="Freeform 627"> 
				</p:cNvPr>
          <p:cNvSpPr/>
          <p:nvPr/>
        </p:nvSpPr>
        <p:spPr>
          <a:xfrm>
            <a:off x="2830579" y="4392680"/>
            <a:ext cx="103120" cy="103120"/>
          </a:xfrm>
          <a:custGeom>
            <a:avLst/>
            <a:gdLst>
              <a:gd name="connsiteX0" fmla="*/ 108478 w 103120"/>
              <a:gd name="connsiteY0" fmla="*/ 64095 h 103120"/>
              <a:gd name="connsiteX1" fmla="*/ 26834 w 103120"/>
              <a:gd name="connsiteY1" fmla="*/ 104942 h 103120"/>
              <a:gd name="connsiteX2" fmla="*/ 67656 w 103120"/>
              <a:gd name="connsiteY2" fmla="*/ 23420 h 103120"/>
              <a:gd name="connsiteX3" fmla="*/ 108478 w 103120"/>
              <a:gd name="connsiteY3" fmla="*/ 64095 h 103120"/>
              <a:gd name="connsiteX4" fmla="*/ 108478 w 103120"/>
              <a:gd name="connsiteY4" fmla="*/ 64095 h 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20" h="103120">
                <a:moveTo>
                  <a:pt x="108478" y="64095"/>
                </a:moveTo>
                <a:lnTo>
                  <a:pt x="26834" y="104942"/>
                </a:lnTo>
                <a:lnTo>
                  <a:pt x="67656" y="23420"/>
                </a:lnTo>
                <a:lnTo>
                  <a:pt x="108478" y="64095"/>
                </a:lnTo>
                <a:lnTo>
                  <a:pt x="108478" y="6409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8" name="Freeform 628"> 
				</p:cNvPr>
          <p:cNvSpPr/>
          <p:nvPr/>
        </p:nvSpPr>
        <p:spPr>
          <a:xfrm>
            <a:off x="2525779" y="4608580"/>
            <a:ext cx="192020" cy="382520"/>
          </a:xfrm>
          <a:custGeom>
            <a:avLst/>
            <a:gdLst>
              <a:gd name="connsiteX0" fmla="*/ 196541 w 192020"/>
              <a:gd name="connsiteY0" fmla="*/ 23955 h 382520"/>
              <a:gd name="connsiteX1" fmla="*/ 21434 w 192020"/>
              <a:gd name="connsiteY1" fmla="*/ 392603 h 38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2020" h="382520">
                <a:moveTo>
                  <a:pt x="196541" y="23955"/>
                </a:moveTo>
                <a:lnTo>
                  <a:pt x="21434" y="392603"/>
                </a:lnTo>
              </a:path>
            </a:pathLst>
          </a:custGeom>
          <a:ln w="4121">
            <a:solidFill>
              <a:srgbClr val="000000">
                <a:alpha val="100000"/>
              </a:srgb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9" name="Freeform 629"> 
				</p:cNvPr>
          <p:cNvSpPr/>
          <p:nvPr/>
        </p:nvSpPr>
        <p:spPr>
          <a:xfrm>
            <a:off x="2487679" y="4964180"/>
            <a:ext cx="77720" cy="103120"/>
          </a:xfrm>
          <a:custGeom>
            <a:avLst/>
            <a:gdLst>
              <a:gd name="connsiteX0" fmla="*/ 88690 w 77720"/>
              <a:gd name="connsiteY0" fmla="*/ 42855 h 103120"/>
              <a:gd name="connsiteX1" fmla="*/ 25499 w 77720"/>
              <a:gd name="connsiteY1" fmla="*/ 108639 h 103120"/>
              <a:gd name="connsiteX2" fmla="*/ 36546 w 77720"/>
              <a:gd name="connsiteY2" fmla="*/ 18142 h 103120"/>
              <a:gd name="connsiteX3" fmla="*/ 88690 w 77720"/>
              <a:gd name="connsiteY3" fmla="*/ 42855 h 103120"/>
              <a:gd name="connsiteX4" fmla="*/ 88690 w 77720"/>
              <a:gd name="connsiteY4" fmla="*/ 42855 h 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0" h="103120">
                <a:moveTo>
                  <a:pt x="88690" y="42855"/>
                </a:moveTo>
                <a:lnTo>
                  <a:pt x="25499" y="108639"/>
                </a:lnTo>
                <a:lnTo>
                  <a:pt x="36546" y="18142"/>
                </a:lnTo>
                <a:lnTo>
                  <a:pt x="88690" y="42855"/>
                </a:lnTo>
                <a:lnTo>
                  <a:pt x="88690" y="4285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0" name="Freeform 630"> 
				</p:cNvPr>
          <p:cNvSpPr/>
          <p:nvPr/>
        </p:nvSpPr>
        <p:spPr>
          <a:xfrm>
            <a:off x="2513079" y="4418080"/>
            <a:ext cx="382520" cy="382520"/>
          </a:xfrm>
          <a:custGeom>
            <a:avLst/>
            <a:gdLst>
              <a:gd name="connsiteX0" fmla="*/ 391874 w 382520"/>
              <a:gd name="connsiteY0" fmla="*/ 202304 h 382520"/>
              <a:gd name="connsiteX1" fmla="*/ 209241 w 382520"/>
              <a:gd name="connsiteY1" fmla="*/ 19816 h 382520"/>
              <a:gd name="connsiteX2" fmla="*/ 26626 w 382520"/>
              <a:gd name="connsiteY2" fmla="*/ 202304 h 382520"/>
              <a:gd name="connsiteX3" fmla="*/ 209241 w 382520"/>
              <a:gd name="connsiteY3" fmla="*/ 384723 h 382520"/>
              <a:gd name="connsiteX4" fmla="*/ 391874 w 382520"/>
              <a:gd name="connsiteY4" fmla="*/ 202304 h 382520"/>
              <a:gd name="connsiteX5" fmla="*/ 391874 w 382520"/>
              <a:gd name="connsiteY5" fmla="*/ 202304 h 38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520" h="382520">
                <a:moveTo>
                  <a:pt x="391874" y="202304"/>
                </a:moveTo>
                <a:cubicBezTo>
                  <a:pt x="391874" y="101543"/>
                  <a:pt x="310110" y="19816"/>
                  <a:pt x="209241" y="19816"/>
                </a:cubicBezTo>
                <a:cubicBezTo>
                  <a:pt x="108390" y="19816"/>
                  <a:pt x="26626" y="101543"/>
                  <a:pt x="26626" y="202304"/>
                </a:cubicBezTo>
                <a:cubicBezTo>
                  <a:pt x="26626" y="303047"/>
                  <a:pt x="108390" y="384723"/>
                  <a:pt x="209241" y="384723"/>
                </a:cubicBezTo>
                <a:cubicBezTo>
                  <a:pt x="310110" y="384723"/>
                  <a:pt x="391874" y="303047"/>
                  <a:pt x="391874" y="202304"/>
                </a:cubicBezTo>
                <a:lnTo>
                  <a:pt x="391874" y="202304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1" name="Freeform 631"> 
				</p:cNvPr>
          <p:cNvSpPr/>
          <p:nvPr/>
        </p:nvSpPr>
        <p:spPr>
          <a:xfrm>
            <a:off x="2513079" y="4418080"/>
            <a:ext cx="382520" cy="382520"/>
          </a:xfrm>
          <a:custGeom>
            <a:avLst/>
            <a:gdLst>
              <a:gd name="connsiteX0" fmla="*/ 391874 w 382520"/>
              <a:gd name="connsiteY0" fmla="*/ 202304 h 382520"/>
              <a:gd name="connsiteX1" fmla="*/ 209241 w 382520"/>
              <a:gd name="connsiteY1" fmla="*/ 19816 h 382520"/>
              <a:gd name="connsiteX2" fmla="*/ 26626 w 382520"/>
              <a:gd name="connsiteY2" fmla="*/ 202304 h 382520"/>
              <a:gd name="connsiteX3" fmla="*/ 209241 w 382520"/>
              <a:gd name="connsiteY3" fmla="*/ 384723 h 382520"/>
              <a:gd name="connsiteX4" fmla="*/ 391874 w 382520"/>
              <a:gd name="connsiteY4" fmla="*/ 202304 h 382520"/>
              <a:gd name="connsiteX5" fmla="*/ 391874 w 382520"/>
              <a:gd name="connsiteY5" fmla="*/ 202304 h 38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520" h="382520">
                <a:moveTo>
                  <a:pt x="391874" y="202304"/>
                </a:moveTo>
                <a:cubicBezTo>
                  <a:pt x="391874" y="101543"/>
                  <a:pt x="310110" y="19816"/>
                  <a:pt x="209241" y="19816"/>
                </a:cubicBezTo>
                <a:cubicBezTo>
                  <a:pt x="108390" y="19816"/>
                  <a:pt x="26626" y="101543"/>
                  <a:pt x="26626" y="202304"/>
                </a:cubicBezTo>
                <a:cubicBezTo>
                  <a:pt x="26626" y="303047"/>
                  <a:pt x="108390" y="384723"/>
                  <a:pt x="209241" y="384723"/>
                </a:cubicBezTo>
                <a:cubicBezTo>
                  <a:pt x="310110" y="384723"/>
                  <a:pt x="391874" y="303047"/>
                  <a:pt x="391874" y="202304"/>
                </a:cubicBezTo>
                <a:lnTo>
                  <a:pt x="391874" y="202304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4121">
            <a:solidFill>
              <a:srgbClr val="000000">
                <a:alpha val="100000"/>
              </a:srgb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2" name="Freeform 632"> 
				</p:cNvPr>
          <p:cNvSpPr/>
          <p:nvPr/>
        </p:nvSpPr>
        <p:spPr>
          <a:xfrm>
            <a:off x="3313180" y="3998980"/>
            <a:ext cx="433320" cy="433320"/>
          </a:xfrm>
          <a:custGeom>
            <a:avLst/>
            <a:gdLst>
              <a:gd name="connsiteX0" fmla="*/ 17927 w 433320"/>
              <a:gd name="connsiteY0" fmla="*/ 25475 h 433320"/>
              <a:gd name="connsiteX1" fmla="*/ 435473 w 433320"/>
              <a:gd name="connsiteY1" fmla="*/ 442520 h 43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3320" h="433320">
                <a:moveTo>
                  <a:pt x="17927" y="25475"/>
                </a:moveTo>
                <a:lnTo>
                  <a:pt x="435473" y="442520"/>
                </a:lnTo>
              </a:path>
            </a:pathLst>
          </a:custGeom>
          <a:ln w="4121">
            <a:solidFill>
              <a:srgbClr val="000000">
                <a:alpha val="100000"/>
              </a:srgb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Freeform 633"> 
				</p:cNvPr>
          <p:cNvSpPr/>
          <p:nvPr/>
        </p:nvSpPr>
        <p:spPr>
          <a:xfrm>
            <a:off x="3706880" y="4392680"/>
            <a:ext cx="90420" cy="103120"/>
          </a:xfrm>
          <a:custGeom>
            <a:avLst/>
            <a:gdLst>
              <a:gd name="connsiteX0" fmla="*/ 57081 w 90420"/>
              <a:gd name="connsiteY0" fmla="*/ 23420 h 103120"/>
              <a:gd name="connsiteX1" fmla="*/ 97902 w 90420"/>
              <a:gd name="connsiteY1" fmla="*/ 104942 h 103120"/>
              <a:gd name="connsiteX2" fmla="*/ 16259 w 90420"/>
              <a:gd name="connsiteY2" fmla="*/ 64095 h 103120"/>
              <a:gd name="connsiteX3" fmla="*/ 57081 w 90420"/>
              <a:gd name="connsiteY3" fmla="*/ 23420 h 103120"/>
              <a:gd name="connsiteX4" fmla="*/ 57081 w 90420"/>
              <a:gd name="connsiteY4" fmla="*/ 23420 h 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20" h="103120">
                <a:moveTo>
                  <a:pt x="57081" y="23420"/>
                </a:moveTo>
                <a:lnTo>
                  <a:pt x="97902" y="104942"/>
                </a:lnTo>
                <a:lnTo>
                  <a:pt x="16259" y="64095"/>
                </a:lnTo>
                <a:lnTo>
                  <a:pt x="57081" y="23420"/>
                </a:lnTo>
                <a:lnTo>
                  <a:pt x="57081" y="2342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" name="Freeform 634"> 
				</p:cNvPr>
          <p:cNvSpPr/>
          <p:nvPr/>
        </p:nvSpPr>
        <p:spPr>
          <a:xfrm>
            <a:off x="3122679" y="3808480"/>
            <a:ext cx="382520" cy="382520"/>
          </a:xfrm>
          <a:custGeom>
            <a:avLst/>
            <a:gdLst>
              <a:gd name="connsiteX0" fmla="*/ 391042 w 382520"/>
              <a:gd name="connsiteY0" fmla="*/ 203789 h 382520"/>
              <a:gd name="connsiteX1" fmla="*/ 208427 w 382520"/>
              <a:gd name="connsiteY1" fmla="*/ 21353 h 382520"/>
              <a:gd name="connsiteX2" fmla="*/ 25795 w 382520"/>
              <a:gd name="connsiteY2" fmla="*/ 203789 h 382520"/>
              <a:gd name="connsiteX3" fmla="*/ 208427 w 382520"/>
              <a:gd name="connsiteY3" fmla="*/ 386226 h 382520"/>
              <a:gd name="connsiteX4" fmla="*/ 391042 w 382520"/>
              <a:gd name="connsiteY4" fmla="*/ 203789 h 382520"/>
              <a:gd name="connsiteX5" fmla="*/ 391042 w 382520"/>
              <a:gd name="connsiteY5" fmla="*/ 203789 h 38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520" h="382520">
                <a:moveTo>
                  <a:pt x="391042" y="203789"/>
                </a:moveTo>
                <a:cubicBezTo>
                  <a:pt x="391042" y="103046"/>
                  <a:pt x="309279" y="21353"/>
                  <a:pt x="208427" y="21353"/>
                </a:cubicBezTo>
                <a:cubicBezTo>
                  <a:pt x="107558" y="21353"/>
                  <a:pt x="25795" y="103046"/>
                  <a:pt x="25795" y="203789"/>
                </a:cubicBezTo>
                <a:cubicBezTo>
                  <a:pt x="25795" y="304532"/>
                  <a:pt x="107558" y="386226"/>
                  <a:pt x="208427" y="386226"/>
                </a:cubicBezTo>
                <a:cubicBezTo>
                  <a:pt x="309279" y="386226"/>
                  <a:pt x="391042" y="304532"/>
                  <a:pt x="391042" y="203789"/>
                </a:cubicBezTo>
                <a:lnTo>
                  <a:pt x="391042" y="20378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5" name="Freeform 635"> 
				</p:cNvPr>
          <p:cNvSpPr/>
          <p:nvPr/>
        </p:nvSpPr>
        <p:spPr>
          <a:xfrm>
            <a:off x="3122679" y="3808480"/>
            <a:ext cx="382520" cy="382520"/>
          </a:xfrm>
          <a:custGeom>
            <a:avLst/>
            <a:gdLst>
              <a:gd name="connsiteX0" fmla="*/ 391042 w 382520"/>
              <a:gd name="connsiteY0" fmla="*/ 203789 h 382520"/>
              <a:gd name="connsiteX1" fmla="*/ 208427 w 382520"/>
              <a:gd name="connsiteY1" fmla="*/ 21353 h 382520"/>
              <a:gd name="connsiteX2" fmla="*/ 25795 w 382520"/>
              <a:gd name="connsiteY2" fmla="*/ 203789 h 382520"/>
              <a:gd name="connsiteX3" fmla="*/ 208427 w 382520"/>
              <a:gd name="connsiteY3" fmla="*/ 386226 h 382520"/>
              <a:gd name="connsiteX4" fmla="*/ 391042 w 382520"/>
              <a:gd name="connsiteY4" fmla="*/ 203789 h 382520"/>
              <a:gd name="connsiteX5" fmla="*/ 391042 w 382520"/>
              <a:gd name="connsiteY5" fmla="*/ 203789 h 38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520" h="382520">
                <a:moveTo>
                  <a:pt x="391042" y="203789"/>
                </a:moveTo>
                <a:cubicBezTo>
                  <a:pt x="391042" y="103046"/>
                  <a:pt x="309279" y="21353"/>
                  <a:pt x="208427" y="21353"/>
                </a:cubicBezTo>
                <a:cubicBezTo>
                  <a:pt x="107558" y="21353"/>
                  <a:pt x="25795" y="103046"/>
                  <a:pt x="25795" y="203789"/>
                </a:cubicBezTo>
                <a:cubicBezTo>
                  <a:pt x="25795" y="304532"/>
                  <a:pt x="107558" y="386226"/>
                  <a:pt x="208427" y="386226"/>
                </a:cubicBezTo>
                <a:cubicBezTo>
                  <a:pt x="309279" y="386226"/>
                  <a:pt x="391042" y="304532"/>
                  <a:pt x="391042" y="203789"/>
                </a:cubicBezTo>
                <a:lnTo>
                  <a:pt x="391042" y="203789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4121">
            <a:solidFill>
              <a:srgbClr val="000000">
                <a:alpha val="100000"/>
              </a:srgb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6" name="TextBox 636"/>
          <p:cNvSpPr txBox="1"/>
          <p:nvPr/>
        </p:nvSpPr>
        <p:spPr>
          <a:xfrm>
            <a:off x="624205" y="229087"/>
            <a:ext cx="8028459" cy="2712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666"/>
              </a:lnSpc>
            </a:pPr>
            <a:r>
              <a:rPr lang="en-US" altLang="zh-CN" sz="3950" spc="190" dirty="0">
                <a:solidFill>
                  <a:srgbClr val="000000"/>
                </a:solidFill>
                <a:latin typeface="Times New Roman"/>
                <a:ea typeface="Times New Roman"/>
              </a:rPr>
              <a:t>Homing</a:t>
            </a:r>
            <a:r>
              <a:rPr lang="en-US" altLang="zh-CN" sz="3950" spc="2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950" spc="165" dirty="0">
                <a:solidFill>
                  <a:srgbClr val="000000"/>
                </a:solidFill>
                <a:latin typeface="Times New Roman"/>
                <a:ea typeface="Times New Roman"/>
              </a:rPr>
              <a:t>Phase</a:t>
            </a:r>
          </a:p>
          <a:p>
            <a:pPr>
              <a:lnSpc>
                <a:spcPts val="1220"/>
              </a:lnSpc>
            </a:pPr>
            <a:endParaRPr lang="en-US" dirty="0" smtClean="0"/>
          </a:p>
          <a:p>
            <a:pPr marL="0" indent="114300">
              <a:lnSpc>
                <a:spcPct val="116250"/>
              </a:lnSpc>
            </a:pPr>
            <a:r>
              <a:rPr lang="en-US" altLang="zh-CN" sz="1850" spc="19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2700" spc="140" dirty="0">
                <a:solidFill>
                  <a:srgbClr val="006ebf"/>
                </a:solidFill>
                <a:latin typeface="Times New Roman"/>
                <a:ea typeface="Times New Roman"/>
              </a:rPr>
              <a:t>Binary</a:t>
            </a:r>
            <a:r>
              <a:rPr lang="en-US" altLang="zh-CN" sz="2700" spc="8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00" spc="170" dirty="0">
                <a:solidFill>
                  <a:srgbClr val="006ebf"/>
                </a:solidFill>
                <a:latin typeface="Times New Roman"/>
                <a:ea typeface="Times New Roman"/>
              </a:rPr>
              <a:t>Homing</a:t>
            </a:r>
            <a:r>
              <a:rPr lang="en-US" altLang="zh-CN" sz="2700" spc="8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00" spc="155" dirty="0">
                <a:solidFill>
                  <a:srgbClr val="006ebf"/>
                </a:solidFill>
                <a:latin typeface="Times New Roman"/>
                <a:ea typeface="Times New Roman"/>
              </a:rPr>
              <a:t>Scheme:</a:t>
            </a:r>
          </a:p>
          <a:p>
            <a:pPr>
              <a:lnSpc>
                <a:spcPts val="419"/>
              </a:lnSpc>
            </a:pPr>
            <a:endParaRPr lang="en-US" dirty="0" smtClean="0"/>
          </a:p>
          <a:p>
            <a:pPr hangingPunct="0" marL="800734" indent="-228917">
              <a:lnSpc>
                <a:spcPct val="104166"/>
              </a:lnSpc>
            </a:pPr>
            <a:r>
              <a:rPr lang="en-US" altLang="zh-CN" sz="1250" spc="160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250" spc="22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175" dirty="0">
                <a:solidFill>
                  <a:srgbClr val="000000"/>
                </a:solidFill>
                <a:latin typeface="Times New Roman"/>
                <a:ea typeface="Times New Roman"/>
              </a:rPr>
              <a:t>Each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70" dirty="0">
                <a:solidFill>
                  <a:srgbClr val="000000"/>
                </a:solidFill>
                <a:latin typeface="Times New Roman"/>
                <a:ea typeface="Times New Roman"/>
              </a:rPr>
              <a:t>message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50" dirty="0">
                <a:solidFill>
                  <a:srgbClr val="000000"/>
                </a:solidFill>
                <a:latin typeface="Times New Roman"/>
                <a:ea typeface="Times New Roman"/>
              </a:rPr>
              <a:t>holder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55" dirty="0">
                <a:solidFill>
                  <a:srgbClr val="006ebf"/>
                </a:solidFill>
                <a:latin typeface="Times New Roman"/>
                <a:ea typeface="Times New Roman"/>
              </a:rPr>
              <a:t>sends</a:t>
            </a:r>
            <a:r>
              <a:rPr lang="en-US" altLang="zh-CN" sz="2000" spc="9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5" dirty="0">
                <a:solidFill>
                  <a:srgbClr val="006ebf"/>
                </a:solidFill>
                <a:latin typeface="Times New Roman"/>
                <a:ea typeface="Times New Roman"/>
              </a:rPr>
              <a:t>all</a:t>
            </a:r>
            <a:r>
              <a:rPr lang="en-US" altLang="zh-CN" sz="2000" spc="9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45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0" dirty="0">
                <a:solidFill>
                  <a:srgbClr val="000000"/>
                </a:solidFill>
                <a:latin typeface="Times New Roman"/>
                <a:ea typeface="Times New Roman"/>
              </a:rPr>
              <a:t>its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50" dirty="0">
                <a:solidFill>
                  <a:srgbClr val="000000"/>
                </a:solidFill>
                <a:latin typeface="Times New Roman"/>
                <a:ea typeface="Times New Roman"/>
              </a:rPr>
              <a:t>copies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40" dirty="0">
                <a:solidFill>
                  <a:srgbClr val="000000"/>
                </a:solidFill>
                <a:latin typeface="Times New Roman"/>
                <a:ea typeface="Times New Roman"/>
              </a:rPr>
              <a:t>to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4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0" dirty="0">
                <a:solidFill>
                  <a:srgbClr val="000000"/>
                </a:solidFill>
                <a:latin typeface="Times New Roman"/>
                <a:ea typeface="Times New Roman"/>
              </a:rPr>
              <a:t>first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0" dirty="0">
                <a:solidFill>
                  <a:srgbClr val="000000"/>
                </a:solidFill>
                <a:latin typeface="Times New Roman"/>
                <a:ea typeface="Times New Roman"/>
              </a:rPr>
              <a:t>(visited)</a:t>
            </a:r>
            <a:r>
              <a:rPr lang="en-US" altLang="zh-CN" sz="2000" spc="-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55" dirty="0">
                <a:solidFill>
                  <a:srgbClr val="000000"/>
                </a:solidFill>
                <a:latin typeface="Times New Roman"/>
                <a:ea typeface="Times New Roman"/>
              </a:rPr>
              <a:t>home.</a:t>
            </a:r>
          </a:p>
          <a:p>
            <a:pPr>
              <a:lnSpc>
                <a:spcPts val="405"/>
              </a:lnSpc>
            </a:pPr>
            <a:endParaRPr lang="en-US" dirty="0" smtClean="0"/>
          </a:p>
          <a:p>
            <a:pPr hangingPunct="0" marL="800734" indent="-228917">
              <a:lnSpc>
                <a:spcPct val="104166"/>
              </a:lnSpc>
            </a:pPr>
            <a:r>
              <a:rPr lang="en-US" altLang="zh-CN" sz="1250" spc="175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250" spc="234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125" dirty="0">
                <a:solidFill>
                  <a:srgbClr val="000000"/>
                </a:solidFill>
                <a:latin typeface="Times New Roman"/>
                <a:ea typeface="Times New Roman"/>
              </a:rPr>
              <a:t>If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5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85" dirty="0">
                <a:solidFill>
                  <a:srgbClr val="000000"/>
                </a:solidFill>
                <a:latin typeface="Times New Roman"/>
                <a:ea typeface="Times New Roman"/>
              </a:rPr>
              <a:t>message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65" dirty="0">
                <a:solidFill>
                  <a:srgbClr val="000000"/>
                </a:solidFill>
                <a:latin typeface="Times New Roman"/>
                <a:ea typeface="Times New Roman"/>
              </a:rPr>
              <a:t>holder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80" dirty="0">
                <a:solidFill>
                  <a:srgbClr val="000000"/>
                </a:solidFill>
                <a:latin typeface="Times New Roman"/>
                <a:ea typeface="Times New Roman"/>
              </a:rPr>
              <a:t>meets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60" dirty="0">
                <a:solidFill>
                  <a:srgbClr val="000000"/>
                </a:solidFill>
                <a:latin typeface="Times New Roman"/>
                <a:ea typeface="Times New Roman"/>
              </a:rPr>
              <a:t>another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90" dirty="0">
                <a:solidFill>
                  <a:srgbClr val="000000"/>
                </a:solidFill>
                <a:latin typeface="Times New Roman"/>
                <a:ea typeface="Times New Roman"/>
              </a:rPr>
              <a:t>node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65" dirty="0">
                <a:solidFill>
                  <a:srgbClr val="000000"/>
                </a:solidFill>
                <a:latin typeface="Times New Roman"/>
                <a:ea typeface="Times New Roman"/>
              </a:rPr>
              <a:t>before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4" dirty="0">
                <a:solidFill>
                  <a:srgbClr val="000000"/>
                </a:solidFill>
                <a:latin typeface="Times New Roman"/>
                <a:ea typeface="Times New Roman"/>
              </a:rPr>
              <a:t>it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visits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75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70" dirty="0">
                <a:solidFill>
                  <a:srgbClr val="000000"/>
                </a:solidFill>
                <a:latin typeface="Times New Roman"/>
                <a:ea typeface="Times New Roman"/>
              </a:rPr>
              <a:t>home,</a:t>
            </a:r>
            <a:r>
              <a:rPr lang="en-US" altLang="zh-CN" sz="20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ea typeface="Times New Roman"/>
              </a:rPr>
              <a:t>it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45" dirty="0">
                <a:solidFill>
                  <a:srgbClr val="006ebf"/>
                </a:solidFill>
                <a:latin typeface="Times New Roman"/>
                <a:ea typeface="Times New Roman"/>
              </a:rPr>
              <a:t>binary</a:t>
            </a:r>
            <a:r>
              <a:rPr lang="en-US" altLang="zh-CN" sz="2000" spc="9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5" dirty="0">
                <a:solidFill>
                  <a:srgbClr val="006ebf"/>
                </a:solidFill>
                <a:latin typeface="Times New Roman"/>
                <a:ea typeface="Times New Roman"/>
              </a:rPr>
              <a:t>splits</a:t>
            </a:r>
            <a:r>
              <a:rPr lang="en-US" altLang="zh-CN" sz="2000" spc="9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4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45" dirty="0">
                <a:solidFill>
                  <a:srgbClr val="000000"/>
                </a:solidFill>
                <a:latin typeface="Times New Roman"/>
                <a:ea typeface="Times New Roman"/>
              </a:rPr>
              <a:t>copies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65" dirty="0">
                <a:solidFill>
                  <a:srgbClr val="000000"/>
                </a:solidFill>
                <a:latin typeface="Times New Roman"/>
                <a:ea typeface="Times New Roman"/>
              </a:rPr>
              <a:t>between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55" dirty="0">
                <a:solidFill>
                  <a:srgbClr val="000000"/>
                </a:solidFill>
                <a:latin typeface="Times New Roman"/>
                <a:ea typeface="Times New Roman"/>
              </a:rPr>
              <a:t>them.</a:t>
            </a:r>
          </a:p>
        </p:txBody>
      </p:sp>
      <p:sp>
        <p:nvSpPr>
          <p:cNvPr id="637" name="TextBox 637"/>
          <p:cNvSpPr txBox="1"/>
          <p:nvPr/>
        </p:nvSpPr>
        <p:spPr>
          <a:xfrm>
            <a:off x="3742227" y="3289000"/>
            <a:ext cx="1787969" cy="4023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65000"/>
              </a:lnSpc>
              <a:tabLst>
                <a:tab pos="754857" algn="l"/>
                <a:tab pos="1363058" algn="l"/>
              </a:tabLst>
            </a:pPr>
            <a:r>
              <a:rPr lang="en-US" altLang="zh-CN" sz="1600" spc="15" i="1" dirty="0">
                <a:solidFill>
                  <a:srgbClr val="000000"/>
                </a:solidFill>
                <a:latin typeface="Times New Roman"/>
                <a:ea typeface="Times New Roman"/>
              </a:rPr>
              <a:t>C</a:t>
            </a:r>
            <a:r>
              <a:rPr lang="en-US" altLang="zh-CN" sz="1600" spc="5" dirty="0">
                <a:solidFill>
                  <a:srgbClr val="000000"/>
                </a:solidFill>
                <a:latin typeface="Times New Roman"/>
                <a:ea typeface="Times New Roman"/>
              </a:rPr>
              <a:t>/</a:t>
            </a:r>
            <a:r>
              <a:rPr lang="en-US" altLang="zh-CN" sz="1600" spc="10" dirty="0">
                <a:solidFill>
                  <a:srgbClr val="000000"/>
                </a:solidFill>
                <a:latin typeface="Times New Roman"/>
                <a:ea typeface="Times New Roman"/>
              </a:rPr>
              <a:t>2	</a:t>
            </a:r>
            <a:r>
              <a:rPr lang="en-US" altLang="zh-CN" sz="1600" spc="10" dirty="0">
                <a:solidFill>
                  <a:srgbClr val="000000"/>
                </a:solidFill>
                <a:latin typeface="Times New Roman"/>
                <a:ea typeface="Times New Roman"/>
              </a:rPr>
              <a:t>1	</a:t>
            </a:r>
            <a:r>
              <a:rPr lang="en-US" altLang="zh-CN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C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/</a:t>
            </a:r>
            <a:r>
              <a:rPr lang="en-US" altLang="zh-CN" sz="1600" spc="-1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</a:p>
        </p:txBody>
      </p:sp>
      <p:sp>
        <p:nvSpPr>
          <p:cNvPr id="638" name="TextBox 638"/>
          <p:cNvSpPr txBox="1"/>
          <p:nvPr/>
        </p:nvSpPr>
        <p:spPr>
          <a:xfrm>
            <a:off x="3279565" y="3847201"/>
            <a:ext cx="2665212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435125" algn="l"/>
              </a:tabLst>
            </a:pPr>
            <a:r>
              <a:rPr lang="en-US" altLang="zh-CN" sz="1600" spc="10" dirty="0">
                <a:solidFill>
                  <a:srgbClr val="000000"/>
                </a:solidFill>
                <a:latin typeface="Times New Roman"/>
                <a:ea typeface="Times New Roman"/>
              </a:rPr>
              <a:t>1	</a:t>
            </a:r>
            <a:r>
              <a:rPr lang="en-US" altLang="zh-CN" sz="1600" spc="-30" dirty="0">
                <a:solidFill>
                  <a:srgbClr val="000000"/>
                </a:solidFill>
                <a:latin typeface="Times New Roman"/>
                <a:ea typeface="Times New Roman"/>
              </a:rPr>
              <a:t>5</a:t>
            </a:r>
          </a:p>
        </p:txBody>
      </p:sp>
      <p:sp>
        <p:nvSpPr>
          <p:cNvPr id="639" name="TextBox 639"/>
          <p:cNvSpPr txBox="1"/>
          <p:nvPr/>
        </p:nvSpPr>
        <p:spPr>
          <a:xfrm>
            <a:off x="2767644" y="4091041"/>
            <a:ext cx="3737737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877717" algn="l"/>
                <a:tab pos="2435057" algn="l"/>
                <a:tab pos="3312825" algn="l"/>
              </a:tabLst>
            </a:pPr>
            <a:r>
              <a:rPr lang="en-US" altLang="zh-CN" sz="1600" spc="15" i="1" dirty="0">
                <a:solidFill>
                  <a:srgbClr val="000000"/>
                </a:solidFill>
                <a:latin typeface="Times New Roman"/>
                <a:ea typeface="Times New Roman"/>
              </a:rPr>
              <a:t>C</a:t>
            </a:r>
            <a:r>
              <a:rPr lang="en-US" altLang="zh-CN" sz="1600" spc="5" dirty="0">
                <a:solidFill>
                  <a:srgbClr val="000000"/>
                </a:solidFill>
                <a:latin typeface="Times New Roman"/>
                <a:ea typeface="Times New Roman"/>
              </a:rPr>
              <a:t>/</a:t>
            </a:r>
            <a:r>
              <a:rPr lang="en-US" altLang="zh-CN" sz="1600" spc="10" dirty="0">
                <a:solidFill>
                  <a:srgbClr val="000000"/>
                </a:solidFill>
                <a:latin typeface="Times New Roman"/>
                <a:ea typeface="Times New Roman"/>
              </a:rPr>
              <a:t>4	</a:t>
            </a:r>
            <a:r>
              <a:rPr lang="en-US" altLang="zh-CN" sz="1600" spc="15" i="1" dirty="0">
                <a:solidFill>
                  <a:srgbClr val="000000"/>
                </a:solidFill>
                <a:latin typeface="Times New Roman"/>
                <a:ea typeface="Times New Roman"/>
              </a:rPr>
              <a:t>C</a:t>
            </a:r>
            <a:r>
              <a:rPr lang="en-US" altLang="zh-CN" sz="1600" spc="5" dirty="0">
                <a:solidFill>
                  <a:srgbClr val="000000"/>
                </a:solidFill>
                <a:latin typeface="Times New Roman"/>
                <a:ea typeface="Times New Roman"/>
              </a:rPr>
              <a:t>/</a:t>
            </a:r>
            <a:r>
              <a:rPr lang="en-US" altLang="zh-CN" sz="1600" spc="10" dirty="0">
                <a:solidFill>
                  <a:srgbClr val="000000"/>
                </a:solidFill>
                <a:latin typeface="Times New Roman"/>
                <a:ea typeface="Times New Roman"/>
              </a:rPr>
              <a:t>4	</a:t>
            </a:r>
            <a:r>
              <a:rPr lang="en-US" altLang="zh-CN" sz="1600" spc="15" i="1" dirty="0">
                <a:solidFill>
                  <a:srgbClr val="000000"/>
                </a:solidFill>
                <a:latin typeface="Times New Roman"/>
                <a:ea typeface="Times New Roman"/>
              </a:rPr>
              <a:t>C</a:t>
            </a:r>
            <a:r>
              <a:rPr lang="en-US" altLang="zh-CN" sz="1600" spc="5" dirty="0">
                <a:solidFill>
                  <a:srgbClr val="000000"/>
                </a:solidFill>
                <a:latin typeface="Times New Roman"/>
                <a:ea typeface="Times New Roman"/>
              </a:rPr>
              <a:t>/</a:t>
            </a:r>
            <a:r>
              <a:rPr lang="en-US" altLang="zh-CN" sz="1600" spc="10" dirty="0">
                <a:solidFill>
                  <a:srgbClr val="000000"/>
                </a:solidFill>
                <a:latin typeface="Times New Roman"/>
                <a:ea typeface="Times New Roman"/>
              </a:rPr>
              <a:t>4	</a:t>
            </a:r>
            <a:r>
              <a:rPr lang="en-US" altLang="zh-CN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C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/</a:t>
            </a:r>
            <a:r>
              <a:rPr lang="en-US" altLang="zh-CN" sz="1600" spc="-10" dirty="0">
                <a:solidFill>
                  <a:srgbClr val="000000"/>
                </a:solidFill>
                <a:latin typeface="Times New Roman"/>
                <a:ea typeface="Times New Roman"/>
              </a:rPr>
              <a:t>4</a:t>
            </a:r>
          </a:p>
        </p:txBody>
      </p:sp>
      <p:sp>
        <p:nvSpPr>
          <p:cNvPr id="640" name="TextBox 640"/>
          <p:cNvSpPr txBox="1"/>
          <p:nvPr/>
        </p:nvSpPr>
        <p:spPr>
          <a:xfrm>
            <a:off x="2670796" y="4467291"/>
            <a:ext cx="3882698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217536" algn="l"/>
                <a:tab pos="2435005" algn="l"/>
                <a:tab pos="3652611" algn="l"/>
              </a:tabLst>
            </a:pPr>
            <a:r>
              <a:rPr lang="en-US" altLang="zh-CN" sz="1600" spc="10" dirty="0">
                <a:solidFill>
                  <a:srgbClr val="000000"/>
                </a:solidFill>
                <a:latin typeface="Times New Roman"/>
                <a:ea typeface="Times New Roman"/>
              </a:rPr>
              <a:t>1	</a:t>
            </a:r>
            <a:r>
              <a:rPr lang="en-US" altLang="zh-CN" sz="1600" spc="10" dirty="0">
                <a:solidFill>
                  <a:srgbClr val="000000"/>
                </a:solidFill>
                <a:latin typeface="Times New Roman"/>
                <a:ea typeface="Times New Roman"/>
              </a:rPr>
              <a:t>3	</a:t>
            </a:r>
            <a:r>
              <a:rPr lang="en-US" altLang="zh-CN" sz="1600" spc="10" dirty="0">
                <a:solidFill>
                  <a:srgbClr val="000000"/>
                </a:solidFill>
                <a:latin typeface="Times New Roman"/>
                <a:ea typeface="Times New Roman"/>
              </a:rPr>
              <a:t>5	</a:t>
            </a:r>
            <a:r>
              <a:rPr lang="en-US" altLang="zh-CN" sz="1600" spc="-30" dirty="0">
                <a:solidFill>
                  <a:srgbClr val="000000"/>
                </a:solidFill>
                <a:latin typeface="Times New Roman"/>
                <a:ea typeface="Times New Roman"/>
              </a:rPr>
              <a:t>6</a:t>
            </a:r>
          </a:p>
        </p:txBody>
      </p:sp>
      <p:sp>
        <p:nvSpPr>
          <p:cNvPr id="641" name="TextBox 641"/>
          <p:cNvSpPr txBox="1"/>
          <p:nvPr/>
        </p:nvSpPr>
        <p:spPr>
          <a:xfrm>
            <a:off x="2280636" y="4720922"/>
            <a:ext cx="2276610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34196" algn="l"/>
                <a:tab pos="1217537" algn="l"/>
                <a:tab pos="1851698" algn="l"/>
              </a:tabLst>
            </a:pPr>
            <a:r>
              <a:rPr lang="en-US" altLang="zh-CN" sz="1600" spc="15" i="1" dirty="0">
                <a:solidFill>
                  <a:srgbClr val="000000"/>
                </a:solidFill>
                <a:latin typeface="Times New Roman"/>
                <a:ea typeface="Times New Roman"/>
              </a:rPr>
              <a:t>C</a:t>
            </a:r>
            <a:r>
              <a:rPr lang="en-US" altLang="zh-CN" sz="1600" spc="5" dirty="0">
                <a:solidFill>
                  <a:srgbClr val="000000"/>
                </a:solidFill>
                <a:latin typeface="Times New Roman"/>
                <a:ea typeface="Times New Roman"/>
              </a:rPr>
              <a:t>/</a:t>
            </a:r>
            <a:r>
              <a:rPr lang="en-US" altLang="zh-CN" sz="1600" spc="10" dirty="0">
                <a:solidFill>
                  <a:srgbClr val="000000"/>
                </a:solidFill>
                <a:latin typeface="Times New Roman"/>
                <a:ea typeface="Times New Roman"/>
              </a:rPr>
              <a:t>8	</a:t>
            </a:r>
            <a:r>
              <a:rPr lang="en-US" altLang="zh-CN" sz="1600" spc="15" i="1" dirty="0">
                <a:solidFill>
                  <a:srgbClr val="000000"/>
                </a:solidFill>
                <a:latin typeface="Times New Roman"/>
                <a:ea typeface="Times New Roman"/>
              </a:rPr>
              <a:t>C</a:t>
            </a:r>
            <a:r>
              <a:rPr lang="en-US" altLang="zh-CN" sz="1600" spc="5" dirty="0">
                <a:solidFill>
                  <a:srgbClr val="000000"/>
                </a:solidFill>
                <a:latin typeface="Times New Roman"/>
                <a:ea typeface="Times New Roman"/>
              </a:rPr>
              <a:t>/</a:t>
            </a:r>
            <a:r>
              <a:rPr lang="en-US" altLang="zh-CN" sz="1600" spc="10" dirty="0">
                <a:solidFill>
                  <a:srgbClr val="000000"/>
                </a:solidFill>
                <a:latin typeface="Times New Roman"/>
                <a:ea typeface="Times New Roman"/>
              </a:rPr>
              <a:t>8	</a:t>
            </a:r>
            <a:r>
              <a:rPr lang="en-US" altLang="zh-CN" sz="1600" spc="15" i="1" dirty="0">
                <a:solidFill>
                  <a:srgbClr val="000000"/>
                </a:solidFill>
                <a:latin typeface="Times New Roman"/>
                <a:ea typeface="Times New Roman"/>
              </a:rPr>
              <a:t>C</a:t>
            </a:r>
            <a:r>
              <a:rPr lang="en-US" altLang="zh-CN" sz="1600" spc="5" dirty="0">
                <a:solidFill>
                  <a:srgbClr val="000000"/>
                </a:solidFill>
                <a:latin typeface="Times New Roman"/>
                <a:ea typeface="Times New Roman"/>
              </a:rPr>
              <a:t>/</a:t>
            </a:r>
            <a:r>
              <a:rPr lang="en-US" altLang="zh-CN" sz="1600" spc="10" dirty="0">
                <a:solidFill>
                  <a:srgbClr val="000000"/>
                </a:solidFill>
                <a:latin typeface="Times New Roman"/>
                <a:ea typeface="Times New Roman"/>
              </a:rPr>
              <a:t>8	</a:t>
            </a:r>
            <a:r>
              <a:rPr lang="en-US" altLang="zh-CN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C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/</a:t>
            </a:r>
            <a:r>
              <a:rPr lang="en-US" altLang="zh-CN" sz="1600" spc="-10" dirty="0">
                <a:solidFill>
                  <a:srgbClr val="000000"/>
                </a:solidFill>
                <a:latin typeface="Times New Roman"/>
                <a:ea typeface="Times New Roman"/>
              </a:rPr>
              <a:t>8</a:t>
            </a:r>
          </a:p>
        </p:txBody>
      </p:sp>
      <p:sp>
        <p:nvSpPr>
          <p:cNvPr id="642" name="TextBox 642"/>
          <p:cNvSpPr txBox="1"/>
          <p:nvPr/>
        </p:nvSpPr>
        <p:spPr>
          <a:xfrm>
            <a:off x="2366403" y="5094350"/>
            <a:ext cx="2056324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08768" algn="l"/>
                <a:tab pos="1217537" algn="l"/>
                <a:tab pos="1826237" algn="l"/>
              </a:tabLst>
            </a:pPr>
            <a:r>
              <a:rPr lang="en-US" altLang="zh-CN" sz="1600" spc="10" dirty="0">
                <a:solidFill>
                  <a:srgbClr val="000000"/>
                </a:solidFill>
                <a:latin typeface="Times New Roman"/>
                <a:ea typeface="Times New Roman"/>
              </a:rPr>
              <a:t>1	</a:t>
            </a:r>
            <a:r>
              <a:rPr lang="en-US" altLang="zh-CN" sz="1600" spc="10" dirty="0">
                <a:solidFill>
                  <a:srgbClr val="000000"/>
                </a:solidFill>
                <a:latin typeface="Times New Roman"/>
                <a:ea typeface="Times New Roman"/>
              </a:rPr>
              <a:t>2	</a:t>
            </a:r>
            <a:r>
              <a:rPr lang="en-US" altLang="zh-CN" sz="1600" spc="10" dirty="0">
                <a:solidFill>
                  <a:srgbClr val="000000"/>
                </a:solidFill>
                <a:latin typeface="Times New Roman"/>
                <a:ea typeface="Times New Roman"/>
              </a:rPr>
              <a:t>3	</a:t>
            </a:r>
            <a:r>
              <a:rPr lang="en-US" altLang="zh-CN" sz="1600" spc="-30" dirty="0">
                <a:solidFill>
                  <a:srgbClr val="000000"/>
                </a:solidFill>
                <a:latin typeface="Times New Roman"/>
                <a:ea typeface="Times New Roman"/>
              </a:rPr>
              <a:t>4</a:t>
            </a:r>
          </a:p>
        </p:txBody>
      </p:sp>
      <p:sp>
        <p:nvSpPr>
          <p:cNvPr id="643" name="TextBox 643"/>
          <p:cNvSpPr txBox="1"/>
          <p:nvPr/>
        </p:nvSpPr>
        <p:spPr>
          <a:xfrm>
            <a:off x="4228465" y="6302493"/>
            <a:ext cx="812086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15" dirty="0">
                <a:solidFill>
                  <a:srgbClr val="000000"/>
                </a:solidFill>
                <a:latin typeface="Times New Roman"/>
                <a:ea typeface="Times New Roman"/>
              </a:rPr>
              <a:t>DySON</a:t>
            </a:r>
            <a:r>
              <a:rPr lang="en-US" altLang="zh-CN" sz="1200" spc="10" dirty="0">
                <a:solidFill>
                  <a:srgbClr val="000000"/>
                </a:solidFill>
                <a:latin typeface="Times New Roman"/>
                <a:ea typeface="Times New Roman"/>
              </a:rPr>
              <a:t>'14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Freeform 644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" name="Freeform 645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6" name="Freeform 646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7" name="Freeform 647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8" name="Freeform 648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9" name="TextBox 649"/>
          <p:cNvSpPr txBox="1"/>
          <p:nvPr/>
        </p:nvSpPr>
        <p:spPr>
          <a:xfrm>
            <a:off x="547687" y="305287"/>
            <a:ext cx="7476009" cy="6180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666"/>
              </a:lnSpc>
            </a:pPr>
            <a:r>
              <a:rPr lang="en-US" altLang="zh-CN" sz="3950" spc="195" dirty="0">
                <a:solidFill>
                  <a:srgbClr val="000000"/>
                </a:solidFill>
                <a:latin typeface="Times New Roman"/>
                <a:ea typeface="Times New Roman"/>
              </a:rPr>
              <a:t>Homing</a:t>
            </a:r>
            <a:r>
              <a:rPr lang="en-US" altLang="zh-CN" sz="3950" spc="2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950" spc="165" dirty="0">
                <a:solidFill>
                  <a:srgbClr val="000000"/>
                </a:solidFill>
                <a:latin typeface="Times New Roman"/>
                <a:ea typeface="Times New Roman"/>
              </a:rPr>
              <a:t>Phase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10"/>
              </a:lnSpc>
            </a:pPr>
            <a:endParaRPr lang="en-US" dirty="0" smtClean="0"/>
          </a:p>
          <a:p>
            <a:pPr marL="0" indent="457835">
              <a:lnSpc>
                <a:spcPct val="117083"/>
              </a:lnSpc>
            </a:pPr>
            <a:r>
              <a:rPr lang="en-US" altLang="zh-CN" sz="1950" spc="24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2750" spc="214" dirty="0">
                <a:solidFill>
                  <a:srgbClr val="000000"/>
                </a:solidFill>
                <a:latin typeface="Times New Roman"/>
                <a:ea typeface="Times New Roman"/>
              </a:rPr>
              <a:t>Ass</a:t>
            </a:r>
            <a:r>
              <a:rPr lang="en-US" altLang="zh-CN" sz="2750" spc="205" dirty="0">
                <a:solidFill>
                  <a:srgbClr val="000000"/>
                </a:solidFill>
                <a:latin typeface="Times New Roman"/>
                <a:ea typeface="Times New Roman"/>
              </a:rPr>
              <a:t>ume</a:t>
            </a:r>
          </a:p>
          <a:p>
            <a:pPr>
              <a:lnSpc>
                <a:spcPts val="475"/>
              </a:lnSpc>
            </a:pPr>
            <a:endParaRPr lang="en-US" dirty="0" smtClean="0"/>
          </a:p>
          <a:p>
            <a:pPr hangingPunct="0" marL="1144333" indent="-228980">
              <a:lnSpc>
                <a:spcPct val="101666"/>
              </a:lnSpc>
            </a:pPr>
            <a:r>
              <a:rPr lang="en-US" altLang="zh-CN" sz="1250" spc="145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250" spc="20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ea typeface="Times New Roman"/>
              </a:rPr>
              <a:t>Inter</a:t>
            </a:r>
            <a:r>
              <a:rPr lang="en-US" altLang="zh-CN" sz="2000" spc="115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000" spc="145" dirty="0">
                <a:solidFill>
                  <a:srgbClr val="000000"/>
                </a:solidFill>
                <a:latin typeface="Times New Roman"/>
                <a:ea typeface="Times New Roman"/>
              </a:rPr>
              <a:t>meeting</a:t>
            </a:r>
            <a:r>
              <a:rPr lang="en-US" altLang="zh-CN" sz="20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45" dirty="0">
                <a:solidFill>
                  <a:srgbClr val="000000"/>
                </a:solidFill>
                <a:latin typeface="Times New Roman"/>
                <a:ea typeface="Times New Roman"/>
              </a:rPr>
              <a:t>time</a:t>
            </a:r>
            <a:r>
              <a:rPr lang="en-US" altLang="zh-CN" sz="20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follows</a:t>
            </a:r>
            <a:r>
              <a:rPr lang="en-US" altLang="zh-CN" sz="20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exponential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ea typeface="Times New Roman"/>
              </a:rPr>
              <a:t>distribution:</a:t>
            </a:r>
            <a:r>
              <a:rPr lang="en-US" altLang="zh-CN" sz="200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zh-CN" altLang="en-US" sz="2000" spc="245" dirty="0">
                <a:solidFill>
                  <a:srgbClr val="000000"/>
                </a:solidFill>
                <a:latin typeface="Arial Unicode MS"/>
                <a:ea typeface="Arial Unicode MS"/>
              </a:rPr>
              <a:t></a:t>
            </a:r>
            <a:r>
              <a:rPr lang="zh-CN" altLang="en-US" sz="2000" spc="55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ea typeface="Times New Roman"/>
              </a:rPr>
              <a:t>(between</a:t>
            </a:r>
            <a:r>
              <a:rPr lang="en-US" altLang="zh-CN" sz="20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ea typeface="Times New Roman"/>
              </a:rPr>
              <a:t>two</a:t>
            </a:r>
            <a:r>
              <a:rPr lang="en-US" altLang="zh-CN" sz="20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ea typeface="Times New Roman"/>
              </a:rPr>
              <a:t>mobile</a:t>
            </a:r>
            <a:r>
              <a:rPr lang="en-US" altLang="zh-CN" sz="20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85" dirty="0">
                <a:solidFill>
                  <a:srgbClr val="000000"/>
                </a:solidFill>
                <a:latin typeface="Times New Roman"/>
                <a:ea typeface="Times New Roman"/>
              </a:rPr>
              <a:t>nodes)</a:t>
            </a:r>
            <a:r>
              <a:rPr lang="en-US" altLang="zh-CN" sz="20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20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zh-CN" altLang="en-US" sz="2000" spc="205" dirty="0">
                <a:solidFill>
                  <a:srgbClr val="000000"/>
                </a:solidFill>
                <a:latin typeface="Arial Unicode MS"/>
                <a:ea typeface="Arial Unicode MS"/>
              </a:rPr>
              <a:t></a:t>
            </a:r>
            <a:r>
              <a:rPr lang="zh-CN" altLang="en-US" sz="2000" spc="55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ea typeface="Times New Roman"/>
              </a:rPr>
              <a:t>(a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5" dirty="0">
                <a:solidFill>
                  <a:srgbClr val="000000"/>
                </a:solidFill>
                <a:latin typeface="Times New Roman"/>
                <a:ea typeface="Times New Roman"/>
              </a:rPr>
              <a:t>mobile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ea typeface="Times New Roman"/>
              </a:rPr>
              <a:t>node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ea typeface="Times New Roman"/>
              </a:rPr>
              <a:t>to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5" dirty="0">
                <a:solidFill>
                  <a:srgbClr val="000000"/>
                </a:solidFill>
                <a:latin typeface="Times New Roman"/>
                <a:ea typeface="Times New Roman"/>
              </a:rPr>
              <a:t>home)</a:t>
            </a:r>
          </a:p>
          <a:p>
            <a:pPr marL="0" indent="457835">
              <a:lnSpc>
                <a:spcPct val="117083"/>
              </a:lnSpc>
              <a:spcBef>
                <a:spcPts val="280"/>
              </a:spcBef>
            </a:pPr>
            <a:r>
              <a:rPr lang="en-US" altLang="zh-CN" sz="1950" spc="11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2750" spc="110" dirty="0">
                <a:solidFill>
                  <a:srgbClr val="000000"/>
                </a:solidFill>
                <a:latin typeface="Times New Roman"/>
                <a:ea typeface="Times New Roman"/>
              </a:rPr>
              <a:t>Lemma</a:t>
            </a:r>
            <a:r>
              <a:rPr lang="en-US" altLang="zh-CN" sz="2750" spc="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95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</a:p>
          <a:p>
            <a:pPr>
              <a:lnSpc>
                <a:spcPts val="400"/>
              </a:lnSpc>
            </a:pPr>
            <a:endParaRPr lang="en-US" dirty="0" smtClean="0"/>
          </a:p>
          <a:p>
            <a:pPr hangingPunct="0" marL="1144333" indent="-228980">
              <a:lnSpc>
                <a:spcPct val="102083"/>
              </a:lnSpc>
            </a:pPr>
            <a:r>
              <a:rPr lang="en-US" altLang="zh-CN" sz="1250" spc="120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250" spc="16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0" dirty="0">
                <a:solidFill>
                  <a:srgbClr val="000000"/>
                </a:solidFill>
                <a:latin typeface="Times New Roman"/>
                <a:ea typeface="Times New Roman"/>
              </a:rPr>
              <a:t>binary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0" dirty="0">
                <a:solidFill>
                  <a:srgbClr val="000000"/>
                </a:solidFill>
                <a:latin typeface="Times New Roman"/>
                <a:ea typeface="Times New Roman"/>
              </a:rPr>
              <a:t>homing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scheme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ea typeface="Times New Roman"/>
              </a:rPr>
              <a:t>can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0" dirty="0">
                <a:solidFill>
                  <a:srgbClr val="000000"/>
                </a:solidFill>
                <a:latin typeface="Times New Roman"/>
                <a:ea typeface="Times New Roman"/>
              </a:rPr>
              <a:t>spread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85" dirty="0">
                <a:solidFill>
                  <a:srgbClr val="000000"/>
                </a:solidFill>
                <a:latin typeface="Times New Roman"/>
                <a:ea typeface="Times New Roman"/>
              </a:rPr>
              <a:t>C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5" dirty="0">
                <a:solidFill>
                  <a:srgbClr val="000000"/>
                </a:solidFill>
                <a:latin typeface="Times New Roman"/>
                <a:ea typeface="Times New Roman"/>
              </a:rPr>
              <a:t>message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40" dirty="0">
                <a:solidFill>
                  <a:srgbClr val="000000"/>
                </a:solidFill>
                <a:latin typeface="Times New Roman"/>
                <a:ea typeface="Times New Roman"/>
              </a:rPr>
              <a:t>copies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0" dirty="0">
                <a:solidFill>
                  <a:srgbClr val="000000"/>
                </a:solidFill>
                <a:latin typeface="Times New Roman"/>
                <a:ea typeface="Times New Roman"/>
              </a:rPr>
              <a:t>to</a:t>
            </a:r>
            <a:r>
              <a:rPr lang="en-US" altLang="zh-CN" sz="20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90" dirty="0">
                <a:solidFill>
                  <a:srgbClr val="006ebf"/>
                </a:solidFill>
                <a:latin typeface="Times New Roman"/>
                <a:ea typeface="Times New Roman"/>
              </a:rPr>
              <a:t>maximum</a:t>
            </a:r>
            <a:r>
              <a:rPr lang="en-US" altLang="zh-CN" sz="2000" spc="8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70" dirty="0">
                <a:solidFill>
                  <a:srgbClr val="006ebf"/>
                </a:solidFill>
                <a:latin typeface="Times New Roman"/>
                <a:ea typeface="Times New Roman"/>
              </a:rPr>
              <a:t>number</a:t>
            </a:r>
            <a:r>
              <a:rPr lang="en-US" altLang="zh-CN" sz="2000" spc="8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40" dirty="0">
                <a:solidFill>
                  <a:srgbClr val="006ebf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2000" spc="8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55" dirty="0">
                <a:solidFill>
                  <a:srgbClr val="006ebf"/>
                </a:solidFill>
                <a:latin typeface="Times New Roman"/>
                <a:ea typeface="Times New Roman"/>
              </a:rPr>
              <a:t>nodes</a:t>
            </a:r>
            <a:r>
              <a:rPr lang="en-US" altLang="zh-CN" sz="2000" spc="8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40" dirty="0">
                <a:solidFill>
                  <a:srgbClr val="000000"/>
                </a:solidFill>
                <a:latin typeface="Times New Roman"/>
                <a:ea typeface="Times New Roman"/>
              </a:rPr>
              <a:t>before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45" dirty="0">
                <a:solidFill>
                  <a:srgbClr val="000000"/>
                </a:solidFill>
                <a:latin typeface="Times New Roman"/>
                <a:ea typeface="Times New Roman"/>
              </a:rPr>
              <a:t>they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65" dirty="0">
                <a:solidFill>
                  <a:srgbClr val="000000"/>
                </a:solidFill>
                <a:latin typeface="Times New Roman"/>
                <a:ea typeface="Times New Roman"/>
              </a:rPr>
              <a:t>reach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6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205" dirty="0">
                <a:solidFill>
                  <a:srgbClr val="000000"/>
                </a:solidFill>
                <a:latin typeface="Times New Roman"/>
                <a:ea typeface="Times New Roman"/>
              </a:rPr>
              <a:t>homes</a:t>
            </a:r>
          </a:p>
          <a:p>
            <a:pPr marL="0" indent="457835">
              <a:lnSpc>
                <a:spcPct val="116250"/>
              </a:lnSpc>
              <a:spcBef>
                <a:spcPts val="180"/>
              </a:spcBef>
            </a:pPr>
            <a:r>
              <a:rPr lang="en-US" altLang="zh-CN" sz="1850" spc="21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2700" spc="159" dirty="0">
                <a:solidFill>
                  <a:srgbClr val="000000"/>
                </a:solidFill>
                <a:latin typeface="Times New Roman"/>
                <a:ea typeface="Times New Roman"/>
              </a:rPr>
              <a:t>Anal</a:t>
            </a:r>
            <a:r>
              <a:rPr lang="en-US" altLang="zh-CN" sz="2700" spc="155" dirty="0">
                <a:solidFill>
                  <a:srgbClr val="000000"/>
                </a:solidFill>
                <a:latin typeface="Times New Roman"/>
                <a:ea typeface="Times New Roman"/>
              </a:rPr>
              <a:t>ysis</a:t>
            </a:r>
          </a:p>
          <a:p>
            <a:pPr>
              <a:lnSpc>
                <a:spcPts val="419"/>
              </a:lnSpc>
            </a:pPr>
            <a:endParaRPr lang="en-US" dirty="0" smtClean="0"/>
          </a:p>
          <a:p>
            <a:pPr hangingPunct="0" marL="1144333" indent="-228980">
              <a:lnSpc>
                <a:spcPct val="104166"/>
              </a:lnSpc>
            </a:pPr>
            <a:r>
              <a:rPr lang="en-US" altLang="zh-CN" sz="1250" spc="125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250" spc="17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14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006ebf"/>
                </a:solidFill>
                <a:latin typeface="Times New Roman"/>
                <a:ea typeface="Times New Roman"/>
              </a:rPr>
              <a:t>expected</a:t>
            </a:r>
            <a:r>
              <a:rPr lang="en-US" altLang="zh-CN" sz="2000" spc="7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5" dirty="0">
                <a:solidFill>
                  <a:srgbClr val="006ebf"/>
                </a:solidFill>
                <a:latin typeface="Times New Roman"/>
                <a:ea typeface="Times New Roman"/>
              </a:rPr>
              <a:t>delay</a:t>
            </a:r>
            <a:r>
              <a:rPr lang="en-US" altLang="zh-CN" sz="2000" spc="7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5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5" dirty="0">
                <a:solidFill>
                  <a:srgbClr val="000000"/>
                </a:solidFill>
                <a:latin typeface="Times New Roman"/>
                <a:ea typeface="Times New Roman"/>
              </a:rPr>
              <a:t>each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message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copy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ea typeface="Times New Roman"/>
              </a:rPr>
              <a:t>is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5" dirty="0">
                <a:solidFill>
                  <a:srgbClr val="000000"/>
                </a:solidFill>
                <a:latin typeface="Times New Roman"/>
                <a:ea typeface="Times New Roman"/>
              </a:rPr>
              <a:t>always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ea typeface="Times New Roman"/>
              </a:rPr>
              <a:t>1/h</a:t>
            </a:r>
            <a:r>
              <a:rPr lang="zh-CN" altLang="en-US" sz="2000" spc="300" dirty="0">
                <a:solidFill>
                  <a:srgbClr val="000000"/>
                </a:solidFill>
                <a:latin typeface="Arial Unicode MS"/>
                <a:ea typeface="Arial Unicode MS"/>
              </a:rPr>
              <a:t></a:t>
            </a:r>
            <a:r>
              <a:rPr lang="zh-CN" altLang="en-US" sz="2000" spc="80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en-US" altLang="zh-CN" sz="2000" spc="145" dirty="0">
                <a:solidFill>
                  <a:srgbClr val="000000"/>
                </a:solidFill>
                <a:latin typeface="Times New Roman"/>
                <a:ea typeface="Times New Roman"/>
              </a:rPr>
              <a:t>no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5" dirty="0">
                <a:solidFill>
                  <a:srgbClr val="000000"/>
                </a:solidFill>
                <a:latin typeface="Times New Roman"/>
                <a:ea typeface="Times New Roman"/>
              </a:rPr>
              <a:t>matter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40" dirty="0">
                <a:solidFill>
                  <a:srgbClr val="000000"/>
                </a:solidFill>
                <a:latin typeface="Times New Roman"/>
                <a:ea typeface="Times New Roman"/>
              </a:rPr>
              <a:t>which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4" dirty="0">
                <a:solidFill>
                  <a:srgbClr val="000000"/>
                </a:solidFill>
                <a:latin typeface="Times New Roman"/>
                <a:ea typeface="Times New Roman"/>
              </a:rPr>
              <a:t>splitting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50" dirty="0">
                <a:solidFill>
                  <a:srgbClr val="000000"/>
                </a:solidFill>
                <a:latin typeface="Times New Roman"/>
                <a:ea typeface="Times New Roman"/>
              </a:rPr>
              <a:t>scheme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ea typeface="Times New Roman"/>
              </a:rPr>
              <a:t>is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0" dirty="0">
                <a:solidFill>
                  <a:srgbClr val="000000"/>
                </a:solidFill>
                <a:latin typeface="Times New Roman"/>
                <a:ea typeface="Times New Roman"/>
              </a:rPr>
              <a:t>adopted</a:t>
            </a:r>
          </a:p>
          <a:p>
            <a:pPr>
              <a:lnSpc>
                <a:spcPts val="405"/>
              </a:lnSpc>
            </a:pPr>
            <a:endParaRPr lang="en-US" dirty="0" smtClean="0"/>
          </a:p>
          <a:p>
            <a:pPr hangingPunct="0" marL="1144333" indent="-228980">
              <a:lnSpc>
                <a:spcPct val="104166"/>
              </a:lnSpc>
            </a:pPr>
            <a:r>
              <a:rPr lang="en-US" altLang="zh-CN" sz="1250" spc="115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250" spc="15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13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45" dirty="0">
                <a:solidFill>
                  <a:srgbClr val="006ebf"/>
                </a:solidFill>
                <a:latin typeface="Times New Roman"/>
                <a:ea typeface="Times New Roman"/>
              </a:rPr>
              <a:t>maximum</a:t>
            </a:r>
            <a:r>
              <a:rPr lang="en-US" altLang="zh-CN" sz="2000" spc="6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0" dirty="0">
                <a:solidFill>
                  <a:srgbClr val="006ebf"/>
                </a:solidFill>
                <a:latin typeface="Times New Roman"/>
                <a:ea typeface="Times New Roman"/>
              </a:rPr>
              <a:t>number</a:t>
            </a:r>
            <a:r>
              <a:rPr lang="en-US" altLang="zh-CN" sz="2000" spc="6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0" dirty="0">
                <a:solidFill>
                  <a:srgbClr val="006ebf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2000" spc="6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5" dirty="0">
                <a:solidFill>
                  <a:srgbClr val="006ebf"/>
                </a:solidFill>
                <a:latin typeface="Times New Roman"/>
                <a:ea typeface="Times New Roman"/>
              </a:rPr>
              <a:t>nodes</a:t>
            </a:r>
            <a:r>
              <a:rPr lang="en-US" altLang="zh-CN" sz="2000" spc="6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006ebf"/>
                </a:solidFill>
                <a:latin typeface="Times New Roman"/>
                <a:ea typeface="Times New Roman"/>
              </a:rPr>
              <a:t>(homes)</a:t>
            </a:r>
            <a:r>
              <a:rPr lang="en-US" altLang="zh-CN" sz="2000" spc="6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4" dirty="0">
                <a:solidFill>
                  <a:srgbClr val="000000"/>
                </a:solidFill>
                <a:latin typeface="Times New Roman"/>
                <a:ea typeface="Times New Roman"/>
              </a:rPr>
              <a:t>received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45" dirty="0">
                <a:solidFill>
                  <a:srgbClr val="000000"/>
                </a:solidFill>
                <a:latin typeface="Times New Roman"/>
                <a:ea typeface="Times New Roman"/>
              </a:rPr>
              <a:t>message</a:t>
            </a:r>
            <a:r>
              <a:rPr lang="en-US" altLang="zh-CN" sz="20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copies</a:t>
            </a:r>
          </a:p>
          <a:p>
            <a:pPr>
              <a:lnSpc>
                <a:spcPts val="1140"/>
              </a:lnSpc>
            </a:pPr>
            <a:endParaRPr lang="en-US" dirty="0" smtClean="0"/>
          </a:p>
          <a:p>
            <a:pPr marL="0" indent="3680777">
              <a:lnSpc>
                <a:spcPct val="100000"/>
              </a:lnSpc>
            </a:pPr>
            <a:r>
              <a:rPr lang="en-US" altLang="zh-CN" sz="1200" spc="15" dirty="0">
                <a:solidFill>
                  <a:srgbClr val="000000"/>
                </a:solidFill>
                <a:latin typeface="Times New Roman"/>
                <a:ea typeface="Times New Roman"/>
              </a:rPr>
              <a:t>DySON</a:t>
            </a:r>
            <a:r>
              <a:rPr lang="en-US" altLang="zh-CN" sz="1200" spc="10" dirty="0">
                <a:solidFill>
                  <a:srgbClr val="000000"/>
                </a:solidFill>
                <a:latin typeface="Times New Roman"/>
                <a:ea typeface="Times New Roman"/>
              </a:rPr>
              <a:t>'14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Freeform 650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1" name="Freeform 651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2" name="Freeform 652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3" name="Freeform 653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4" name="Freeform 654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fe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" name="TextBox 655"/>
          <p:cNvSpPr txBox="1"/>
          <p:nvPr/>
        </p:nvSpPr>
        <p:spPr>
          <a:xfrm>
            <a:off x="624205" y="152887"/>
            <a:ext cx="8027092" cy="63324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666"/>
              </a:lnSpc>
            </a:pPr>
            <a:r>
              <a:rPr lang="en-US" altLang="zh-CN" sz="3950" spc="275" dirty="0">
                <a:solidFill>
                  <a:srgbClr val="000000"/>
                </a:solidFill>
                <a:latin typeface="Times New Roman"/>
                <a:ea typeface="Times New Roman"/>
              </a:rPr>
              <a:t>Spreading</a:t>
            </a:r>
            <a:r>
              <a:rPr lang="en-US" altLang="zh-CN" sz="3950" spc="2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950" spc="290" dirty="0">
                <a:solidFill>
                  <a:srgbClr val="000000"/>
                </a:solidFill>
                <a:latin typeface="Times New Roman"/>
                <a:ea typeface="Times New Roman"/>
              </a:rPr>
              <a:t>Phase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20"/>
              </a:lnSpc>
            </a:pPr>
            <a:endParaRPr lang="en-US" dirty="0" smtClean="0"/>
          </a:p>
          <a:p>
            <a:pPr marL="0" indent="152400">
              <a:lnSpc>
                <a:spcPct val="116250"/>
              </a:lnSpc>
            </a:pPr>
            <a:r>
              <a:rPr lang="en-US" altLang="zh-CN" sz="1850" spc="25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2700" spc="205" dirty="0">
                <a:solidFill>
                  <a:srgbClr val="006ebf"/>
                </a:solidFill>
                <a:latin typeface="Times New Roman"/>
                <a:ea typeface="Times New Roman"/>
              </a:rPr>
              <a:t>1</a:t>
            </a:r>
            <a:r>
              <a:rPr lang="en-US" altLang="zh-CN" sz="2700" spc="140" dirty="0">
                <a:solidFill>
                  <a:srgbClr val="006ebf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700" spc="185" dirty="0">
                <a:solidFill>
                  <a:srgbClr val="006ebf"/>
                </a:solidFill>
                <a:latin typeface="Times New Roman"/>
                <a:ea typeface="Times New Roman"/>
              </a:rPr>
              <a:t>Spreading</a:t>
            </a:r>
            <a:r>
              <a:rPr lang="en-US" altLang="zh-CN" sz="2700" spc="29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00" spc="220" dirty="0">
                <a:solidFill>
                  <a:srgbClr val="006ebf"/>
                </a:solidFill>
                <a:latin typeface="Times New Roman"/>
                <a:ea typeface="Times New Roman"/>
              </a:rPr>
              <a:t>Scheme</a:t>
            </a:r>
          </a:p>
          <a:p>
            <a:pPr>
              <a:lnSpc>
                <a:spcPts val="415"/>
              </a:lnSpc>
            </a:pPr>
            <a:endParaRPr lang="en-US" dirty="0" smtClean="0"/>
          </a:p>
          <a:p>
            <a:pPr hangingPunct="0" marL="838834" indent="-228917">
              <a:lnSpc>
                <a:spcPct val="104583"/>
              </a:lnSpc>
            </a:pPr>
            <a:r>
              <a:rPr lang="en-US" altLang="zh-CN" sz="1250" spc="115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250" spc="15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125" dirty="0">
                <a:solidFill>
                  <a:srgbClr val="000000"/>
                </a:solidFill>
                <a:latin typeface="Times New Roman"/>
                <a:ea typeface="Times New Roman"/>
              </a:rPr>
              <a:t>Each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home</a:t>
            </a:r>
            <a:r>
              <a:rPr lang="en-US" altLang="zh-CN" sz="20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5" dirty="0">
                <a:solidFill>
                  <a:srgbClr val="000000"/>
                </a:solidFill>
                <a:latin typeface="Times New Roman"/>
                <a:ea typeface="Times New Roman"/>
              </a:rPr>
              <a:t>with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5" dirty="0">
                <a:solidFill>
                  <a:srgbClr val="000000"/>
                </a:solidFill>
                <a:latin typeface="Times New Roman"/>
                <a:ea typeface="Times New Roman"/>
              </a:rPr>
              <a:t>more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0" dirty="0">
                <a:solidFill>
                  <a:srgbClr val="000000"/>
                </a:solidFill>
                <a:latin typeface="Times New Roman"/>
                <a:ea typeface="Times New Roman"/>
              </a:rPr>
              <a:t>than</a:t>
            </a:r>
            <a:r>
              <a:rPr lang="en-US" altLang="zh-CN" sz="20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ea typeface="Times New Roman"/>
              </a:rPr>
              <a:t>one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ea typeface="Times New Roman"/>
              </a:rPr>
              <a:t>message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5" dirty="0">
                <a:solidFill>
                  <a:srgbClr val="000000"/>
                </a:solidFill>
                <a:latin typeface="Times New Roman"/>
                <a:ea typeface="Times New Roman"/>
              </a:rPr>
              <a:t>copy</a:t>
            </a:r>
            <a:r>
              <a:rPr lang="en-US" altLang="zh-CN" sz="20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4" dirty="0">
                <a:solidFill>
                  <a:srgbClr val="000000"/>
                </a:solidFill>
                <a:latin typeface="Times New Roman"/>
                <a:ea typeface="Times New Roman"/>
              </a:rPr>
              <a:t>spreads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0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ea typeface="Times New Roman"/>
              </a:rPr>
              <a:t>copy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ea typeface="Times New Roman"/>
              </a:rPr>
              <a:t>to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ea typeface="Times New Roman"/>
              </a:rPr>
              <a:t>each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ea typeface="Times New Roman"/>
              </a:rPr>
              <a:t>visiting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0" dirty="0">
                <a:solidFill>
                  <a:srgbClr val="000000"/>
                </a:solidFill>
                <a:latin typeface="Times New Roman"/>
                <a:ea typeface="Times New Roman"/>
              </a:rPr>
              <a:t>node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ea typeface="Times New Roman"/>
              </a:rPr>
              <a:t>until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ea typeface="Times New Roman"/>
              </a:rPr>
              <a:t>only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5" dirty="0">
                <a:solidFill>
                  <a:srgbClr val="000000"/>
                </a:solidFill>
                <a:latin typeface="Times New Roman"/>
                <a:ea typeface="Times New Roman"/>
              </a:rPr>
              <a:t>one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5" dirty="0">
                <a:solidFill>
                  <a:srgbClr val="000000"/>
                </a:solidFill>
                <a:latin typeface="Times New Roman"/>
                <a:ea typeface="Times New Roman"/>
              </a:rPr>
              <a:t>copy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ea typeface="Times New Roman"/>
              </a:rPr>
              <a:t>remains</a:t>
            </a:r>
          </a:p>
          <a:p>
            <a:pPr hangingPunct="0" marL="838834" indent="-228917">
              <a:lnSpc>
                <a:spcPct val="104166"/>
              </a:lnSpc>
              <a:spcBef>
                <a:spcPts val="385"/>
              </a:spcBef>
            </a:pPr>
            <a:r>
              <a:rPr lang="en-US" altLang="zh-CN" sz="1250" spc="125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250" spc="17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ea typeface="Times New Roman"/>
              </a:rPr>
              <a:t>If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0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0" dirty="0">
                <a:solidFill>
                  <a:srgbClr val="000000"/>
                </a:solidFill>
                <a:latin typeface="Times New Roman"/>
                <a:ea typeface="Times New Roman"/>
              </a:rPr>
              <a:t>node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5" dirty="0">
                <a:solidFill>
                  <a:srgbClr val="000000"/>
                </a:solidFill>
                <a:latin typeface="Times New Roman"/>
                <a:ea typeface="Times New Roman"/>
              </a:rPr>
              <a:t>with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one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copy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ea typeface="Times New Roman"/>
              </a:rPr>
              <a:t>later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0" dirty="0">
                <a:solidFill>
                  <a:srgbClr val="000000"/>
                </a:solidFill>
                <a:latin typeface="Times New Roman"/>
                <a:ea typeface="Times New Roman"/>
              </a:rPr>
              <a:t>goes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ea typeface="Times New Roman"/>
              </a:rPr>
              <a:t>visits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40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50" dirty="0">
                <a:solidFill>
                  <a:srgbClr val="000000"/>
                </a:solidFill>
                <a:latin typeface="Times New Roman"/>
                <a:ea typeface="Times New Roman"/>
              </a:rPr>
              <a:t>new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home,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br/>
            <a:r>
              <a:rPr lang="en-US" altLang="zh-CN" sz="2000" spc="15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85" dirty="0">
                <a:solidFill>
                  <a:srgbClr val="000000"/>
                </a:solidFill>
                <a:latin typeface="Times New Roman"/>
                <a:ea typeface="Times New Roman"/>
              </a:rPr>
              <a:t>node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70" dirty="0">
                <a:solidFill>
                  <a:srgbClr val="000000"/>
                </a:solidFill>
                <a:latin typeface="Times New Roman"/>
                <a:ea typeface="Times New Roman"/>
              </a:rPr>
              <a:t>sends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5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85" dirty="0">
                <a:solidFill>
                  <a:srgbClr val="000000"/>
                </a:solidFill>
                <a:latin typeface="Times New Roman"/>
                <a:ea typeface="Times New Roman"/>
              </a:rPr>
              <a:t>copy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55" dirty="0">
                <a:solidFill>
                  <a:srgbClr val="000000"/>
                </a:solidFill>
                <a:latin typeface="Times New Roman"/>
                <a:ea typeface="Times New Roman"/>
              </a:rPr>
              <a:t>to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40" dirty="0">
                <a:solidFill>
                  <a:srgbClr val="000000"/>
                </a:solidFill>
                <a:latin typeface="Times New Roman"/>
                <a:ea typeface="Times New Roman"/>
              </a:rPr>
              <a:t>that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215" dirty="0">
                <a:solidFill>
                  <a:srgbClr val="000000"/>
                </a:solidFill>
                <a:latin typeface="Times New Roman"/>
                <a:ea typeface="Times New Roman"/>
              </a:rPr>
              <a:t>home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00"/>
              </a:lnSpc>
            </a:pPr>
            <a:endParaRPr lang="en-US" dirty="0" smtClean="0"/>
          </a:p>
          <a:p>
            <a:pPr marL="0" indent="152400">
              <a:lnSpc>
                <a:spcPct val="117083"/>
              </a:lnSpc>
            </a:pPr>
            <a:r>
              <a:rPr lang="en-US" altLang="zh-CN" sz="1950" spc="19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2750" spc="145" dirty="0">
                <a:solidFill>
                  <a:srgbClr val="000000"/>
                </a:solidFill>
                <a:latin typeface="Times New Roman"/>
                <a:ea typeface="Times New Roman"/>
              </a:rPr>
              <a:t>Anal</a:t>
            </a:r>
            <a:r>
              <a:rPr lang="en-US" altLang="zh-CN" sz="2750" spc="135" dirty="0">
                <a:solidFill>
                  <a:srgbClr val="000000"/>
                </a:solidFill>
                <a:latin typeface="Times New Roman"/>
                <a:ea typeface="Times New Roman"/>
              </a:rPr>
              <a:t>ysis</a:t>
            </a:r>
          </a:p>
          <a:p>
            <a:pPr marL="0" indent="609917">
              <a:lnSpc>
                <a:spcPct val="117499"/>
              </a:lnSpc>
              <a:spcBef>
                <a:spcPts val="190"/>
              </a:spcBef>
            </a:pPr>
            <a:r>
              <a:rPr lang="en-US" altLang="zh-CN" sz="1250" spc="104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250" spc="14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110" dirty="0">
                <a:solidFill>
                  <a:srgbClr val="000000"/>
                </a:solidFill>
                <a:latin typeface="Times New Roman"/>
                <a:ea typeface="Times New Roman"/>
              </a:rPr>
              <a:t>Each</a:t>
            </a:r>
            <a:r>
              <a:rPr lang="en-US" altLang="zh-CN" sz="20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0" dirty="0">
                <a:solidFill>
                  <a:srgbClr val="000000"/>
                </a:solidFill>
                <a:latin typeface="Times New Roman"/>
                <a:ea typeface="Times New Roman"/>
              </a:rPr>
              <a:t>home</a:t>
            </a:r>
            <a:r>
              <a:rPr lang="en-US" altLang="zh-CN" sz="20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ea typeface="Times New Roman"/>
              </a:rPr>
              <a:t>has</a:t>
            </a:r>
            <a:r>
              <a:rPr lang="en-US" altLang="zh-CN" sz="20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ea typeface="Times New Roman"/>
              </a:rPr>
              <a:t>at</a:t>
            </a:r>
            <a:r>
              <a:rPr lang="en-US" altLang="zh-CN" sz="20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0" dirty="0">
                <a:solidFill>
                  <a:srgbClr val="000000"/>
                </a:solidFill>
                <a:latin typeface="Times New Roman"/>
                <a:ea typeface="Times New Roman"/>
              </a:rPr>
              <a:t>most</a:t>
            </a:r>
            <a:r>
              <a:rPr lang="en-US" altLang="zh-CN" sz="20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0" dirty="0">
                <a:solidFill>
                  <a:srgbClr val="000000"/>
                </a:solidFill>
                <a:latin typeface="Times New Roman"/>
                <a:ea typeface="Times New Roman"/>
              </a:rPr>
              <a:t>one</a:t>
            </a:r>
            <a:r>
              <a:rPr lang="en-US" altLang="zh-CN" sz="20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0" dirty="0">
                <a:solidFill>
                  <a:srgbClr val="000000"/>
                </a:solidFill>
                <a:latin typeface="Times New Roman"/>
                <a:ea typeface="Times New Roman"/>
              </a:rPr>
              <a:t>copy</a:t>
            </a:r>
          </a:p>
          <a:p>
            <a:pPr hangingPunct="0" marL="838834" indent="-228917">
              <a:lnSpc>
                <a:spcPct val="104166"/>
              </a:lnSpc>
              <a:spcBef>
                <a:spcPts val="395"/>
              </a:spcBef>
            </a:pPr>
            <a:r>
              <a:rPr lang="en-US" altLang="zh-CN" sz="1250" spc="205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250" spc="27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145" dirty="0">
                <a:solidFill>
                  <a:srgbClr val="000000"/>
                </a:solidFill>
                <a:latin typeface="Times New Roman"/>
                <a:ea typeface="Times New Roman"/>
              </a:rPr>
              <a:t>If</a:t>
            </a:r>
            <a:r>
              <a:rPr lang="en-US" altLang="zh-CN" sz="20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295" dirty="0">
                <a:solidFill>
                  <a:srgbClr val="000000"/>
                </a:solidFill>
                <a:latin typeface="Times New Roman"/>
                <a:ea typeface="Times New Roman"/>
              </a:rPr>
              <a:t>C</a:t>
            </a:r>
            <a:r>
              <a:rPr lang="en-US" altLang="zh-CN" sz="2000" spc="250" dirty="0">
                <a:solidFill>
                  <a:srgbClr val="000000"/>
                </a:solidFill>
                <a:latin typeface="Times New Roman"/>
                <a:ea typeface="Times New Roman"/>
              </a:rPr>
              <a:t>&gt;</a:t>
            </a:r>
            <a:r>
              <a:rPr lang="en-US" altLang="zh-CN" sz="2000" spc="220" dirty="0">
                <a:solidFill>
                  <a:srgbClr val="000000"/>
                </a:solidFill>
                <a:latin typeface="Times New Roman"/>
                <a:ea typeface="Times New Roman"/>
              </a:rPr>
              <a:t>h</a:t>
            </a:r>
            <a:r>
              <a:rPr lang="en-US" altLang="zh-CN" sz="2000" spc="115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20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75" dirty="0">
                <a:solidFill>
                  <a:srgbClr val="000000"/>
                </a:solidFill>
                <a:latin typeface="Times New Roman"/>
                <a:ea typeface="Times New Roman"/>
              </a:rPr>
              <a:t>there</a:t>
            </a:r>
            <a:r>
              <a:rPr lang="en-US" altLang="zh-CN" sz="20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80" dirty="0">
                <a:solidFill>
                  <a:srgbClr val="000000"/>
                </a:solidFill>
                <a:latin typeface="Times New Roman"/>
                <a:ea typeface="Times New Roman"/>
              </a:rPr>
              <a:t>are</a:t>
            </a:r>
            <a:r>
              <a:rPr lang="en-US" altLang="zh-CN" sz="2000" spc="1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300" dirty="0">
                <a:solidFill>
                  <a:srgbClr val="000000"/>
                </a:solidFill>
                <a:latin typeface="Times New Roman"/>
                <a:ea typeface="Times New Roman"/>
              </a:rPr>
              <a:t>C</a:t>
            </a:r>
            <a:r>
              <a:rPr lang="en-US" altLang="zh-CN" sz="2000" spc="250" dirty="0">
                <a:solidFill>
                  <a:srgbClr val="000000"/>
                </a:solidFill>
                <a:latin typeface="Times New Roman"/>
                <a:ea typeface="Times New Roman"/>
              </a:rPr>
              <a:t>−</a:t>
            </a:r>
            <a:r>
              <a:rPr lang="en-US" altLang="zh-CN" sz="2000" spc="220" dirty="0">
                <a:solidFill>
                  <a:srgbClr val="000000"/>
                </a:solidFill>
                <a:latin typeface="Times New Roman"/>
                <a:ea typeface="Times New Roman"/>
              </a:rPr>
              <a:t>h</a:t>
            </a:r>
            <a:r>
              <a:rPr lang="en-US" altLang="zh-CN" sz="2000" spc="205" dirty="0">
                <a:solidFill>
                  <a:srgbClr val="000000"/>
                </a:solidFill>
                <a:latin typeface="Times New Roman"/>
                <a:ea typeface="Times New Roman"/>
              </a:rPr>
              <a:t>nodes</a:t>
            </a:r>
            <a:r>
              <a:rPr lang="en-US" altLang="zh-CN" sz="20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80" dirty="0">
                <a:solidFill>
                  <a:srgbClr val="000000"/>
                </a:solidFill>
                <a:latin typeface="Times New Roman"/>
                <a:ea typeface="Times New Roman"/>
              </a:rPr>
              <a:t>outside</a:t>
            </a:r>
            <a:r>
              <a:rPr lang="en-US" altLang="zh-CN" sz="20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8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0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230" dirty="0">
                <a:solidFill>
                  <a:srgbClr val="000000"/>
                </a:solidFill>
                <a:latin typeface="Times New Roman"/>
                <a:ea typeface="Times New Roman"/>
              </a:rPr>
              <a:t>homes</a:t>
            </a:r>
            <a:r>
              <a:rPr lang="en-US" altLang="zh-CN" sz="20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65" dirty="0">
                <a:solidFill>
                  <a:srgbClr val="000000"/>
                </a:solidFill>
                <a:latin typeface="Times New Roman"/>
                <a:ea typeface="Times New Roman"/>
              </a:rPr>
              <a:t>that</a:t>
            </a:r>
            <a:r>
              <a:rPr lang="en-US" altLang="zh-CN" sz="2000" spc="1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209" dirty="0">
                <a:solidFill>
                  <a:srgbClr val="000000"/>
                </a:solidFill>
                <a:latin typeface="Times New Roman"/>
                <a:ea typeface="Times New Roman"/>
              </a:rPr>
              <a:t>have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20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ea typeface="Times New Roman"/>
              </a:rPr>
              <a:t>copy</a:t>
            </a:r>
          </a:p>
          <a:p>
            <a:pPr>
              <a:lnSpc>
                <a:spcPts val="405"/>
              </a:lnSpc>
            </a:pPr>
            <a:endParaRPr lang="en-US" dirty="0" smtClean="0"/>
          </a:p>
          <a:p>
            <a:pPr hangingPunct="0" marL="838834" indent="-228917">
              <a:lnSpc>
                <a:spcPct val="104166"/>
              </a:lnSpc>
            </a:pPr>
            <a:r>
              <a:rPr lang="en-US" altLang="zh-CN" sz="1250" spc="125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250" spc="17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165" dirty="0">
                <a:solidFill>
                  <a:srgbClr val="000000"/>
                </a:solidFill>
                <a:latin typeface="Times New Roman"/>
                <a:ea typeface="Times New Roman"/>
              </a:rPr>
              <a:t>Home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ea typeface="Times New Roman"/>
              </a:rPr>
              <a:t>is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5" dirty="0">
                <a:solidFill>
                  <a:srgbClr val="000000"/>
                </a:solidFill>
                <a:latin typeface="Times New Roman"/>
                <a:ea typeface="Times New Roman"/>
              </a:rPr>
              <a:t>always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45" dirty="0">
                <a:solidFill>
                  <a:srgbClr val="000000"/>
                </a:solidFill>
                <a:latin typeface="Times New Roman"/>
                <a:ea typeface="Times New Roman"/>
              </a:rPr>
              <a:t>more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5" dirty="0">
                <a:solidFill>
                  <a:srgbClr val="000000"/>
                </a:solidFill>
                <a:latin typeface="Times New Roman"/>
                <a:ea typeface="Times New Roman"/>
              </a:rPr>
              <a:t>important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5" dirty="0">
                <a:solidFill>
                  <a:srgbClr val="000000"/>
                </a:solidFill>
                <a:latin typeface="Times New Roman"/>
                <a:ea typeface="Times New Roman"/>
              </a:rPr>
              <a:t>than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0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0" dirty="0">
                <a:solidFill>
                  <a:srgbClr val="000000"/>
                </a:solidFill>
                <a:latin typeface="Times New Roman"/>
                <a:ea typeface="Times New Roman"/>
              </a:rPr>
              <a:t>regular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node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5" dirty="0">
                <a:solidFill>
                  <a:srgbClr val="000000"/>
                </a:solidFill>
                <a:latin typeface="Times New Roman"/>
                <a:ea typeface="Times New Roman"/>
              </a:rPr>
              <a:t>as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ea typeface="Times New Roman"/>
              </a:rPr>
              <a:t>it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5" dirty="0">
                <a:solidFill>
                  <a:srgbClr val="000000"/>
                </a:solidFill>
                <a:latin typeface="Times New Roman"/>
                <a:ea typeface="Times New Roman"/>
              </a:rPr>
              <a:t>can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200" dirty="0">
                <a:solidFill>
                  <a:srgbClr val="000000"/>
                </a:solidFill>
                <a:latin typeface="Times New Roman"/>
                <a:ea typeface="Times New Roman"/>
              </a:rPr>
              <a:t>spread</a:t>
            </a:r>
            <a:r>
              <a:rPr lang="en-US" altLang="zh-CN" sz="2000" spc="1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9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220" dirty="0">
                <a:solidFill>
                  <a:srgbClr val="000000"/>
                </a:solidFill>
                <a:latin typeface="Times New Roman"/>
                <a:ea typeface="Times New Roman"/>
              </a:rPr>
              <a:t>message</a:t>
            </a:r>
            <a:r>
              <a:rPr lang="en-US" altLang="zh-CN" sz="2000" spc="1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75" dirty="0">
                <a:solidFill>
                  <a:srgbClr val="000000"/>
                </a:solidFill>
                <a:latin typeface="Times New Roman"/>
                <a:ea typeface="Times New Roman"/>
              </a:rPr>
              <a:t>faster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95"/>
              </a:lnSpc>
            </a:pPr>
            <a:endParaRPr lang="en-US" dirty="0" smtClean="0"/>
          </a:p>
          <a:p>
            <a:pPr marL="0" indent="3604260">
              <a:lnSpc>
                <a:spcPct val="100000"/>
              </a:lnSpc>
            </a:pPr>
            <a:r>
              <a:rPr lang="en-US" altLang="zh-CN" sz="1200" spc="15" dirty="0">
                <a:solidFill>
                  <a:srgbClr val="000000"/>
                </a:solidFill>
                <a:latin typeface="Times New Roman"/>
                <a:ea typeface="Times New Roman"/>
              </a:rPr>
              <a:t>DySON</a:t>
            </a:r>
            <a:r>
              <a:rPr lang="en-US" altLang="zh-CN" sz="1200" spc="10" dirty="0">
                <a:solidFill>
                  <a:srgbClr val="000000"/>
                </a:solidFill>
                <a:latin typeface="Times New Roman"/>
                <a:ea typeface="Times New Roman"/>
              </a:rPr>
              <a:t>'14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Freeform 656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7" name="Freeform 657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8" name="Freeform 658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9" name="Freeform 659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0" name="Freeform 660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1" name="Freeform 661"> 
				</p:cNvPr>
          <p:cNvSpPr/>
          <p:nvPr/>
        </p:nvSpPr>
        <p:spPr>
          <a:xfrm>
            <a:off x="2208279" y="2982979"/>
            <a:ext cx="357120" cy="496820"/>
          </a:xfrm>
          <a:custGeom>
            <a:avLst/>
            <a:gdLst>
              <a:gd name="connsiteX0" fmla="*/ 18756 w 357120"/>
              <a:gd name="connsiteY0" fmla="*/ 21521 h 496820"/>
              <a:gd name="connsiteX1" fmla="*/ 363430 w 357120"/>
              <a:gd name="connsiteY1" fmla="*/ 504750 h 49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7120" h="496820">
                <a:moveTo>
                  <a:pt x="18756" y="21521"/>
                </a:moveTo>
                <a:lnTo>
                  <a:pt x="363430" y="504750"/>
                </a:lnTo>
              </a:path>
            </a:pathLst>
          </a:custGeom>
          <a:ln w="9628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2" name="Freeform 662"> 
				</p:cNvPr>
          <p:cNvSpPr/>
          <p:nvPr/>
        </p:nvSpPr>
        <p:spPr>
          <a:xfrm>
            <a:off x="2525779" y="3440180"/>
            <a:ext cx="90420" cy="103120"/>
          </a:xfrm>
          <a:custGeom>
            <a:avLst/>
            <a:gdLst>
              <a:gd name="connsiteX0" fmla="*/ 65304 w 90420"/>
              <a:gd name="connsiteY0" fmla="*/ 24952 h 103120"/>
              <a:gd name="connsiteX1" fmla="*/ 92042 w 90420"/>
              <a:gd name="connsiteY1" fmla="*/ 112192 h 103120"/>
              <a:gd name="connsiteX2" fmla="*/ 18175 w 90420"/>
              <a:gd name="connsiteY2" fmla="*/ 58408 h 103120"/>
              <a:gd name="connsiteX3" fmla="*/ 65304 w 90420"/>
              <a:gd name="connsiteY3" fmla="*/ 24952 h 103120"/>
              <a:gd name="connsiteX4" fmla="*/ 65304 w 90420"/>
              <a:gd name="connsiteY4" fmla="*/ 24952 h 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20" h="103120">
                <a:moveTo>
                  <a:pt x="65304" y="24952"/>
                </a:moveTo>
                <a:lnTo>
                  <a:pt x="92042" y="112192"/>
                </a:lnTo>
                <a:lnTo>
                  <a:pt x="18175" y="58408"/>
                </a:lnTo>
                <a:lnTo>
                  <a:pt x="65304" y="24952"/>
                </a:lnTo>
                <a:lnTo>
                  <a:pt x="65304" y="2495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3" name="Freeform 663"> 
				</p:cNvPr>
          <p:cNvSpPr/>
          <p:nvPr/>
        </p:nvSpPr>
        <p:spPr>
          <a:xfrm>
            <a:off x="3275080" y="2868679"/>
            <a:ext cx="255520" cy="598420"/>
          </a:xfrm>
          <a:custGeom>
            <a:avLst/>
            <a:gdLst>
              <a:gd name="connsiteX0" fmla="*/ 15019 w 255520"/>
              <a:gd name="connsiteY0" fmla="*/ 21160 h 598420"/>
              <a:gd name="connsiteX1" fmla="*/ 260989 w 255520"/>
              <a:gd name="connsiteY1" fmla="*/ 610462 h 59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5520" h="598420">
                <a:moveTo>
                  <a:pt x="15019" y="21160"/>
                </a:moveTo>
                <a:lnTo>
                  <a:pt x="260989" y="610462"/>
                </a:lnTo>
              </a:path>
            </a:pathLst>
          </a:custGeom>
          <a:ln w="9628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4" name="Freeform 664"> 
				</p:cNvPr>
          <p:cNvSpPr/>
          <p:nvPr/>
        </p:nvSpPr>
        <p:spPr>
          <a:xfrm>
            <a:off x="3490980" y="3440180"/>
            <a:ext cx="65020" cy="103120"/>
          </a:xfrm>
          <a:custGeom>
            <a:avLst/>
            <a:gdLst>
              <a:gd name="connsiteX0" fmla="*/ 69055 w 65020"/>
              <a:gd name="connsiteY0" fmla="*/ 21212 h 103120"/>
              <a:gd name="connsiteX1" fmla="*/ 75616 w 65020"/>
              <a:gd name="connsiteY1" fmla="*/ 112192 h 103120"/>
              <a:gd name="connsiteX2" fmla="*/ 15633 w 65020"/>
              <a:gd name="connsiteY2" fmla="*/ 43396 h 103120"/>
              <a:gd name="connsiteX3" fmla="*/ 69055 w 65020"/>
              <a:gd name="connsiteY3" fmla="*/ 21212 h 103120"/>
              <a:gd name="connsiteX4" fmla="*/ 69055 w 65020"/>
              <a:gd name="connsiteY4" fmla="*/ 21212 h 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20" h="103120">
                <a:moveTo>
                  <a:pt x="69055" y="21212"/>
                </a:moveTo>
                <a:lnTo>
                  <a:pt x="75616" y="112192"/>
                </a:lnTo>
                <a:lnTo>
                  <a:pt x="15633" y="43396"/>
                </a:lnTo>
                <a:lnTo>
                  <a:pt x="69055" y="21212"/>
                </a:lnTo>
                <a:lnTo>
                  <a:pt x="69055" y="2121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5" name="Freeform 665"> 
				</p:cNvPr>
          <p:cNvSpPr/>
          <p:nvPr/>
        </p:nvSpPr>
        <p:spPr>
          <a:xfrm>
            <a:off x="4710180" y="2868679"/>
            <a:ext cx="268220" cy="598420"/>
          </a:xfrm>
          <a:custGeom>
            <a:avLst/>
            <a:gdLst>
              <a:gd name="connsiteX0" fmla="*/ 279670 w 268220"/>
              <a:gd name="connsiteY0" fmla="*/ 21160 h 598420"/>
              <a:gd name="connsiteX1" fmla="*/ 26350 w 268220"/>
              <a:gd name="connsiteY1" fmla="*/ 610783 h 59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8220" h="598420">
                <a:moveTo>
                  <a:pt x="279670" y="21160"/>
                </a:moveTo>
                <a:lnTo>
                  <a:pt x="26350" y="610783"/>
                </a:lnTo>
              </a:path>
            </a:pathLst>
          </a:custGeom>
          <a:ln w="9628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6" name="Freeform 666"> 
				</p:cNvPr>
          <p:cNvSpPr/>
          <p:nvPr/>
        </p:nvSpPr>
        <p:spPr>
          <a:xfrm>
            <a:off x="4684780" y="3440180"/>
            <a:ext cx="77720" cy="103120"/>
          </a:xfrm>
          <a:custGeom>
            <a:avLst/>
            <a:gdLst>
              <a:gd name="connsiteX0" fmla="*/ 81206 w 77720"/>
              <a:gd name="connsiteY0" fmla="*/ 44010 h 103120"/>
              <a:gd name="connsiteX1" fmla="*/ 20420 w 77720"/>
              <a:gd name="connsiteY1" fmla="*/ 112192 h 103120"/>
              <a:gd name="connsiteX2" fmla="*/ 28051 w 77720"/>
              <a:gd name="connsiteY2" fmla="*/ 21279 h 103120"/>
              <a:gd name="connsiteX3" fmla="*/ 81206 w 77720"/>
              <a:gd name="connsiteY3" fmla="*/ 44010 h 103120"/>
              <a:gd name="connsiteX4" fmla="*/ 81206 w 77720"/>
              <a:gd name="connsiteY4" fmla="*/ 44010 h 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0" h="103120">
                <a:moveTo>
                  <a:pt x="81206" y="44010"/>
                </a:moveTo>
                <a:lnTo>
                  <a:pt x="20420" y="112192"/>
                </a:lnTo>
                <a:lnTo>
                  <a:pt x="28051" y="21279"/>
                </a:lnTo>
                <a:lnTo>
                  <a:pt x="81206" y="44010"/>
                </a:lnTo>
                <a:lnTo>
                  <a:pt x="81206" y="4401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7" name="Freeform 667"> 
				</p:cNvPr>
          <p:cNvSpPr/>
          <p:nvPr/>
        </p:nvSpPr>
        <p:spPr>
          <a:xfrm>
            <a:off x="5675380" y="2868679"/>
            <a:ext cx="446020" cy="611120"/>
          </a:xfrm>
          <a:custGeom>
            <a:avLst/>
            <a:gdLst>
              <a:gd name="connsiteX0" fmla="*/ 453075 w 446020"/>
              <a:gd name="connsiteY0" fmla="*/ 21160 h 611120"/>
              <a:gd name="connsiteX1" fmla="*/ 24893 w 446020"/>
              <a:gd name="connsiteY1" fmla="*/ 619144 h 61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6020" h="611120">
                <a:moveTo>
                  <a:pt x="453075" y="21160"/>
                </a:moveTo>
                <a:lnTo>
                  <a:pt x="24893" y="619144"/>
                </a:lnTo>
              </a:path>
            </a:pathLst>
          </a:custGeom>
          <a:ln w="9628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8" name="Freeform 668"> 
				</p:cNvPr>
          <p:cNvSpPr/>
          <p:nvPr/>
        </p:nvSpPr>
        <p:spPr>
          <a:xfrm>
            <a:off x="5637280" y="3440180"/>
            <a:ext cx="90420" cy="103120"/>
          </a:xfrm>
          <a:custGeom>
            <a:avLst/>
            <a:gdLst>
              <a:gd name="connsiteX0" fmla="*/ 90708 w 90420"/>
              <a:gd name="connsiteY0" fmla="*/ 58542 h 103120"/>
              <a:gd name="connsiteX1" fmla="*/ 16801 w 90420"/>
              <a:gd name="connsiteY1" fmla="*/ 112192 h 103120"/>
              <a:gd name="connsiteX2" fmla="*/ 43713 w 90420"/>
              <a:gd name="connsiteY2" fmla="*/ 25005 h 103120"/>
              <a:gd name="connsiteX3" fmla="*/ 90708 w 90420"/>
              <a:gd name="connsiteY3" fmla="*/ 58542 h 103120"/>
              <a:gd name="connsiteX4" fmla="*/ 90708 w 90420"/>
              <a:gd name="connsiteY4" fmla="*/ 58542 h 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20" h="103120">
                <a:moveTo>
                  <a:pt x="90708" y="58542"/>
                </a:moveTo>
                <a:lnTo>
                  <a:pt x="16801" y="112192"/>
                </a:lnTo>
                <a:lnTo>
                  <a:pt x="43713" y="25005"/>
                </a:lnTo>
                <a:lnTo>
                  <a:pt x="90708" y="58542"/>
                </a:lnTo>
                <a:lnTo>
                  <a:pt x="90708" y="5854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9" name="Freeform 669"> 
				</p:cNvPr>
          <p:cNvSpPr/>
          <p:nvPr/>
        </p:nvSpPr>
        <p:spPr>
          <a:xfrm>
            <a:off x="4494280" y="3529080"/>
            <a:ext cx="395220" cy="395220"/>
          </a:xfrm>
          <a:custGeom>
            <a:avLst/>
            <a:gdLst>
              <a:gd name="connsiteX0" fmla="*/ 21197 w 395220"/>
              <a:gd name="connsiteY0" fmla="*/ 401889 h 395220"/>
              <a:gd name="connsiteX1" fmla="*/ 400722 w 395220"/>
              <a:gd name="connsiteY1" fmla="*/ 401889 h 395220"/>
              <a:gd name="connsiteX2" fmla="*/ 400722 w 395220"/>
              <a:gd name="connsiteY2" fmla="*/ 23303 h 395220"/>
              <a:gd name="connsiteX3" fmla="*/ 21197 w 395220"/>
              <a:gd name="connsiteY3" fmla="*/ 23303 h 395220"/>
              <a:gd name="connsiteX4" fmla="*/ 21197 w 395220"/>
              <a:gd name="connsiteY4" fmla="*/ 401889 h 39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220" h="395220">
                <a:moveTo>
                  <a:pt x="21197" y="401889"/>
                </a:moveTo>
                <a:lnTo>
                  <a:pt x="400722" y="401889"/>
                </a:lnTo>
                <a:lnTo>
                  <a:pt x="400722" y="23303"/>
                </a:lnTo>
                <a:lnTo>
                  <a:pt x="21197" y="23303"/>
                </a:lnTo>
                <a:lnTo>
                  <a:pt x="21197" y="401889"/>
                </a:lnTo>
                <a:close/>
              </a:path>
            </a:pathLst>
          </a:custGeom>
          <a:solidFill>
            <a:srgbClr val="adc1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0" name="Freeform 670"> 
				</p:cNvPr>
          <p:cNvSpPr/>
          <p:nvPr/>
        </p:nvSpPr>
        <p:spPr>
          <a:xfrm>
            <a:off x="4494280" y="3529080"/>
            <a:ext cx="395220" cy="395220"/>
          </a:xfrm>
          <a:custGeom>
            <a:avLst/>
            <a:gdLst>
              <a:gd name="connsiteX0" fmla="*/ 21197 w 395220"/>
              <a:gd name="connsiteY0" fmla="*/ 401889 h 395220"/>
              <a:gd name="connsiteX1" fmla="*/ 400722 w 395220"/>
              <a:gd name="connsiteY1" fmla="*/ 401889 h 395220"/>
              <a:gd name="connsiteX2" fmla="*/ 400722 w 395220"/>
              <a:gd name="connsiteY2" fmla="*/ 23303 h 395220"/>
              <a:gd name="connsiteX3" fmla="*/ 21197 w 395220"/>
              <a:gd name="connsiteY3" fmla="*/ 23303 h 395220"/>
              <a:gd name="connsiteX4" fmla="*/ 21197 w 395220"/>
              <a:gd name="connsiteY4" fmla="*/ 401889 h 39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220" h="395220">
                <a:moveTo>
                  <a:pt x="21197" y="401889"/>
                </a:moveTo>
                <a:lnTo>
                  <a:pt x="400722" y="401889"/>
                </a:lnTo>
                <a:lnTo>
                  <a:pt x="400722" y="23303"/>
                </a:lnTo>
                <a:lnTo>
                  <a:pt x="21197" y="23303"/>
                </a:lnTo>
                <a:lnTo>
                  <a:pt x="21197" y="401889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628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1" name="Freeform 671"> 
				</p:cNvPr>
          <p:cNvSpPr/>
          <p:nvPr/>
        </p:nvSpPr>
        <p:spPr>
          <a:xfrm>
            <a:off x="5446780" y="3529080"/>
            <a:ext cx="395220" cy="395220"/>
          </a:xfrm>
          <a:custGeom>
            <a:avLst/>
            <a:gdLst>
              <a:gd name="connsiteX0" fmla="*/ 17578 w 395220"/>
              <a:gd name="connsiteY0" fmla="*/ 401889 h 395220"/>
              <a:gd name="connsiteX1" fmla="*/ 397104 w 395220"/>
              <a:gd name="connsiteY1" fmla="*/ 401889 h 395220"/>
              <a:gd name="connsiteX2" fmla="*/ 397104 w 395220"/>
              <a:gd name="connsiteY2" fmla="*/ 23303 h 395220"/>
              <a:gd name="connsiteX3" fmla="*/ 17578 w 395220"/>
              <a:gd name="connsiteY3" fmla="*/ 23303 h 395220"/>
              <a:gd name="connsiteX4" fmla="*/ 17578 w 395220"/>
              <a:gd name="connsiteY4" fmla="*/ 401889 h 39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220" h="395220">
                <a:moveTo>
                  <a:pt x="17578" y="401889"/>
                </a:moveTo>
                <a:lnTo>
                  <a:pt x="397104" y="401889"/>
                </a:lnTo>
                <a:lnTo>
                  <a:pt x="397104" y="23303"/>
                </a:lnTo>
                <a:lnTo>
                  <a:pt x="17578" y="23303"/>
                </a:lnTo>
                <a:lnTo>
                  <a:pt x="17578" y="401889"/>
                </a:lnTo>
                <a:close/>
              </a:path>
            </a:pathLst>
          </a:custGeom>
          <a:solidFill>
            <a:srgbClr val="adc1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2" name="Freeform 672"> 
				</p:cNvPr>
          <p:cNvSpPr/>
          <p:nvPr/>
        </p:nvSpPr>
        <p:spPr>
          <a:xfrm>
            <a:off x="5446780" y="3529080"/>
            <a:ext cx="395220" cy="395220"/>
          </a:xfrm>
          <a:custGeom>
            <a:avLst/>
            <a:gdLst>
              <a:gd name="connsiteX0" fmla="*/ 17578 w 395220"/>
              <a:gd name="connsiteY0" fmla="*/ 401889 h 395220"/>
              <a:gd name="connsiteX1" fmla="*/ 397104 w 395220"/>
              <a:gd name="connsiteY1" fmla="*/ 401889 h 395220"/>
              <a:gd name="connsiteX2" fmla="*/ 397104 w 395220"/>
              <a:gd name="connsiteY2" fmla="*/ 23303 h 395220"/>
              <a:gd name="connsiteX3" fmla="*/ 17578 w 395220"/>
              <a:gd name="connsiteY3" fmla="*/ 23303 h 395220"/>
              <a:gd name="connsiteX4" fmla="*/ 17578 w 395220"/>
              <a:gd name="connsiteY4" fmla="*/ 401889 h 39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220" h="395220">
                <a:moveTo>
                  <a:pt x="17578" y="401889"/>
                </a:moveTo>
                <a:lnTo>
                  <a:pt x="397104" y="401889"/>
                </a:lnTo>
                <a:lnTo>
                  <a:pt x="397104" y="23303"/>
                </a:lnTo>
                <a:lnTo>
                  <a:pt x="17578" y="23303"/>
                </a:lnTo>
                <a:lnTo>
                  <a:pt x="17578" y="40188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628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3" name="Freeform 673"> 
				</p:cNvPr>
          <p:cNvSpPr/>
          <p:nvPr/>
        </p:nvSpPr>
        <p:spPr>
          <a:xfrm>
            <a:off x="2411479" y="3529080"/>
            <a:ext cx="395220" cy="395220"/>
          </a:xfrm>
          <a:custGeom>
            <a:avLst/>
            <a:gdLst>
              <a:gd name="connsiteX0" fmla="*/ 16579 w 395220"/>
              <a:gd name="connsiteY0" fmla="*/ 401889 h 395220"/>
              <a:gd name="connsiteX1" fmla="*/ 396105 w 395220"/>
              <a:gd name="connsiteY1" fmla="*/ 401889 h 395220"/>
              <a:gd name="connsiteX2" fmla="*/ 396105 w 395220"/>
              <a:gd name="connsiteY2" fmla="*/ 23303 h 395220"/>
              <a:gd name="connsiteX3" fmla="*/ 16579 w 395220"/>
              <a:gd name="connsiteY3" fmla="*/ 23303 h 395220"/>
              <a:gd name="connsiteX4" fmla="*/ 16579 w 395220"/>
              <a:gd name="connsiteY4" fmla="*/ 401889 h 39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220" h="395220">
                <a:moveTo>
                  <a:pt x="16579" y="401889"/>
                </a:moveTo>
                <a:lnTo>
                  <a:pt x="396105" y="401889"/>
                </a:lnTo>
                <a:lnTo>
                  <a:pt x="396105" y="23303"/>
                </a:lnTo>
                <a:lnTo>
                  <a:pt x="16579" y="23303"/>
                </a:lnTo>
                <a:lnTo>
                  <a:pt x="16579" y="401889"/>
                </a:lnTo>
                <a:close/>
              </a:path>
            </a:pathLst>
          </a:custGeom>
          <a:solidFill>
            <a:srgbClr val="adc1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4" name="Freeform 674"> 
				</p:cNvPr>
          <p:cNvSpPr/>
          <p:nvPr/>
        </p:nvSpPr>
        <p:spPr>
          <a:xfrm>
            <a:off x="2411479" y="3529080"/>
            <a:ext cx="395220" cy="395220"/>
          </a:xfrm>
          <a:custGeom>
            <a:avLst/>
            <a:gdLst>
              <a:gd name="connsiteX0" fmla="*/ 16579 w 395220"/>
              <a:gd name="connsiteY0" fmla="*/ 401889 h 395220"/>
              <a:gd name="connsiteX1" fmla="*/ 396105 w 395220"/>
              <a:gd name="connsiteY1" fmla="*/ 401889 h 395220"/>
              <a:gd name="connsiteX2" fmla="*/ 396105 w 395220"/>
              <a:gd name="connsiteY2" fmla="*/ 23303 h 395220"/>
              <a:gd name="connsiteX3" fmla="*/ 16579 w 395220"/>
              <a:gd name="connsiteY3" fmla="*/ 23303 h 395220"/>
              <a:gd name="connsiteX4" fmla="*/ 16579 w 395220"/>
              <a:gd name="connsiteY4" fmla="*/ 401889 h 39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220" h="395220">
                <a:moveTo>
                  <a:pt x="16579" y="401889"/>
                </a:moveTo>
                <a:lnTo>
                  <a:pt x="396105" y="401889"/>
                </a:lnTo>
                <a:lnTo>
                  <a:pt x="396105" y="23303"/>
                </a:lnTo>
                <a:lnTo>
                  <a:pt x="16579" y="23303"/>
                </a:lnTo>
                <a:lnTo>
                  <a:pt x="16579" y="40188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628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" name="Freeform 675"> 
				</p:cNvPr>
          <p:cNvSpPr/>
          <p:nvPr/>
        </p:nvSpPr>
        <p:spPr>
          <a:xfrm>
            <a:off x="3351280" y="3529080"/>
            <a:ext cx="395220" cy="395220"/>
          </a:xfrm>
          <a:custGeom>
            <a:avLst/>
            <a:gdLst>
              <a:gd name="connsiteX0" fmla="*/ 25593 w 395220"/>
              <a:gd name="connsiteY0" fmla="*/ 401889 h 395220"/>
              <a:gd name="connsiteX1" fmla="*/ 405119 w 395220"/>
              <a:gd name="connsiteY1" fmla="*/ 401889 h 395220"/>
              <a:gd name="connsiteX2" fmla="*/ 405119 w 395220"/>
              <a:gd name="connsiteY2" fmla="*/ 23303 h 395220"/>
              <a:gd name="connsiteX3" fmla="*/ 25593 w 395220"/>
              <a:gd name="connsiteY3" fmla="*/ 23303 h 395220"/>
              <a:gd name="connsiteX4" fmla="*/ 25593 w 395220"/>
              <a:gd name="connsiteY4" fmla="*/ 401889 h 39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220" h="395220">
                <a:moveTo>
                  <a:pt x="25593" y="401889"/>
                </a:moveTo>
                <a:lnTo>
                  <a:pt x="405119" y="401889"/>
                </a:lnTo>
                <a:lnTo>
                  <a:pt x="405119" y="23303"/>
                </a:lnTo>
                <a:lnTo>
                  <a:pt x="25593" y="23303"/>
                </a:lnTo>
                <a:lnTo>
                  <a:pt x="25593" y="401889"/>
                </a:lnTo>
                <a:close/>
              </a:path>
            </a:pathLst>
          </a:custGeom>
          <a:solidFill>
            <a:srgbClr val="adc1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6" name="Freeform 676"> 
				</p:cNvPr>
          <p:cNvSpPr/>
          <p:nvPr/>
        </p:nvSpPr>
        <p:spPr>
          <a:xfrm>
            <a:off x="3351280" y="3529080"/>
            <a:ext cx="395220" cy="395220"/>
          </a:xfrm>
          <a:custGeom>
            <a:avLst/>
            <a:gdLst>
              <a:gd name="connsiteX0" fmla="*/ 25593 w 395220"/>
              <a:gd name="connsiteY0" fmla="*/ 401889 h 395220"/>
              <a:gd name="connsiteX1" fmla="*/ 405119 w 395220"/>
              <a:gd name="connsiteY1" fmla="*/ 401889 h 395220"/>
              <a:gd name="connsiteX2" fmla="*/ 405119 w 395220"/>
              <a:gd name="connsiteY2" fmla="*/ 23303 h 395220"/>
              <a:gd name="connsiteX3" fmla="*/ 25593 w 395220"/>
              <a:gd name="connsiteY3" fmla="*/ 23303 h 395220"/>
              <a:gd name="connsiteX4" fmla="*/ 25593 w 395220"/>
              <a:gd name="connsiteY4" fmla="*/ 401889 h 39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220" h="395220">
                <a:moveTo>
                  <a:pt x="25593" y="401889"/>
                </a:moveTo>
                <a:lnTo>
                  <a:pt x="405119" y="401889"/>
                </a:lnTo>
                <a:lnTo>
                  <a:pt x="405119" y="23303"/>
                </a:lnTo>
                <a:lnTo>
                  <a:pt x="25593" y="23303"/>
                </a:lnTo>
                <a:lnTo>
                  <a:pt x="25593" y="40188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628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7" name="Freeform 677"> 
				</p:cNvPr>
          <p:cNvSpPr/>
          <p:nvPr/>
        </p:nvSpPr>
        <p:spPr>
          <a:xfrm>
            <a:off x="4773680" y="1827279"/>
            <a:ext cx="395220" cy="395220"/>
          </a:xfrm>
          <a:custGeom>
            <a:avLst/>
            <a:gdLst>
              <a:gd name="connsiteX0" fmla="*/ 26447 w 395220"/>
              <a:gd name="connsiteY0" fmla="*/ 400001 h 395220"/>
              <a:gd name="connsiteX1" fmla="*/ 405974 w 395220"/>
              <a:gd name="connsiteY1" fmla="*/ 400001 h 395220"/>
              <a:gd name="connsiteX2" fmla="*/ 405974 w 395220"/>
              <a:gd name="connsiteY2" fmla="*/ 21415 h 395220"/>
              <a:gd name="connsiteX3" fmla="*/ 26447 w 395220"/>
              <a:gd name="connsiteY3" fmla="*/ 21415 h 395220"/>
              <a:gd name="connsiteX4" fmla="*/ 26447 w 395220"/>
              <a:gd name="connsiteY4" fmla="*/ 400001 h 39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220" h="395220">
                <a:moveTo>
                  <a:pt x="26447" y="400001"/>
                </a:moveTo>
                <a:lnTo>
                  <a:pt x="405974" y="400001"/>
                </a:lnTo>
                <a:lnTo>
                  <a:pt x="405974" y="21415"/>
                </a:lnTo>
                <a:lnTo>
                  <a:pt x="26447" y="21415"/>
                </a:lnTo>
                <a:lnTo>
                  <a:pt x="26447" y="400001"/>
                </a:lnTo>
                <a:close/>
              </a:path>
            </a:pathLst>
          </a:custGeom>
          <a:solidFill>
            <a:srgbClr val="adc1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8" name="Freeform 678"> 
				</p:cNvPr>
          <p:cNvSpPr/>
          <p:nvPr/>
        </p:nvSpPr>
        <p:spPr>
          <a:xfrm>
            <a:off x="4773680" y="1827279"/>
            <a:ext cx="395220" cy="395220"/>
          </a:xfrm>
          <a:custGeom>
            <a:avLst/>
            <a:gdLst>
              <a:gd name="connsiteX0" fmla="*/ 26447 w 395220"/>
              <a:gd name="connsiteY0" fmla="*/ 400001 h 395220"/>
              <a:gd name="connsiteX1" fmla="*/ 405974 w 395220"/>
              <a:gd name="connsiteY1" fmla="*/ 400001 h 395220"/>
              <a:gd name="connsiteX2" fmla="*/ 405974 w 395220"/>
              <a:gd name="connsiteY2" fmla="*/ 21415 h 395220"/>
              <a:gd name="connsiteX3" fmla="*/ 26447 w 395220"/>
              <a:gd name="connsiteY3" fmla="*/ 21415 h 395220"/>
              <a:gd name="connsiteX4" fmla="*/ 26447 w 395220"/>
              <a:gd name="connsiteY4" fmla="*/ 400001 h 39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220" h="395220">
                <a:moveTo>
                  <a:pt x="26447" y="400001"/>
                </a:moveTo>
                <a:lnTo>
                  <a:pt x="405974" y="400001"/>
                </a:lnTo>
                <a:lnTo>
                  <a:pt x="405974" y="21415"/>
                </a:lnTo>
                <a:lnTo>
                  <a:pt x="26447" y="21415"/>
                </a:lnTo>
                <a:lnTo>
                  <a:pt x="26447" y="40000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628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9" name="Freeform 679"> 
				</p:cNvPr>
          <p:cNvSpPr/>
          <p:nvPr/>
        </p:nvSpPr>
        <p:spPr>
          <a:xfrm>
            <a:off x="3071879" y="1827279"/>
            <a:ext cx="395220" cy="395220"/>
          </a:xfrm>
          <a:custGeom>
            <a:avLst/>
            <a:gdLst>
              <a:gd name="connsiteX0" fmla="*/ 20356 w 395220"/>
              <a:gd name="connsiteY0" fmla="*/ 400001 h 395220"/>
              <a:gd name="connsiteX1" fmla="*/ 399882 w 395220"/>
              <a:gd name="connsiteY1" fmla="*/ 400001 h 395220"/>
              <a:gd name="connsiteX2" fmla="*/ 399882 w 395220"/>
              <a:gd name="connsiteY2" fmla="*/ 21415 h 395220"/>
              <a:gd name="connsiteX3" fmla="*/ 20356 w 395220"/>
              <a:gd name="connsiteY3" fmla="*/ 21415 h 395220"/>
              <a:gd name="connsiteX4" fmla="*/ 20356 w 395220"/>
              <a:gd name="connsiteY4" fmla="*/ 400001 h 39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220" h="395220">
                <a:moveTo>
                  <a:pt x="20356" y="400001"/>
                </a:moveTo>
                <a:lnTo>
                  <a:pt x="399882" y="400001"/>
                </a:lnTo>
                <a:lnTo>
                  <a:pt x="399882" y="21415"/>
                </a:lnTo>
                <a:lnTo>
                  <a:pt x="20356" y="21415"/>
                </a:lnTo>
                <a:lnTo>
                  <a:pt x="20356" y="400001"/>
                </a:lnTo>
                <a:close/>
              </a:path>
            </a:pathLst>
          </a:custGeom>
          <a:solidFill>
            <a:srgbClr val="adc1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0" name="Freeform 680"> 
				</p:cNvPr>
          <p:cNvSpPr/>
          <p:nvPr/>
        </p:nvSpPr>
        <p:spPr>
          <a:xfrm>
            <a:off x="3071879" y="1827279"/>
            <a:ext cx="395220" cy="395220"/>
          </a:xfrm>
          <a:custGeom>
            <a:avLst/>
            <a:gdLst>
              <a:gd name="connsiteX0" fmla="*/ 20356 w 395220"/>
              <a:gd name="connsiteY0" fmla="*/ 400001 h 395220"/>
              <a:gd name="connsiteX1" fmla="*/ 399882 w 395220"/>
              <a:gd name="connsiteY1" fmla="*/ 400001 h 395220"/>
              <a:gd name="connsiteX2" fmla="*/ 399882 w 395220"/>
              <a:gd name="connsiteY2" fmla="*/ 21415 h 395220"/>
              <a:gd name="connsiteX3" fmla="*/ 20356 w 395220"/>
              <a:gd name="connsiteY3" fmla="*/ 21415 h 395220"/>
              <a:gd name="connsiteX4" fmla="*/ 20356 w 395220"/>
              <a:gd name="connsiteY4" fmla="*/ 400001 h 39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220" h="395220">
                <a:moveTo>
                  <a:pt x="20356" y="400001"/>
                </a:moveTo>
                <a:lnTo>
                  <a:pt x="399882" y="400001"/>
                </a:lnTo>
                <a:lnTo>
                  <a:pt x="399882" y="21415"/>
                </a:lnTo>
                <a:lnTo>
                  <a:pt x="20356" y="21415"/>
                </a:lnTo>
                <a:lnTo>
                  <a:pt x="20356" y="40000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628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1" name="Freeform 681"> 
				</p:cNvPr>
          <p:cNvSpPr/>
          <p:nvPr/>
        </p:nvSpPr>
        <p:spPr>
          <a:xfrm>
            <a:off x="3694180" y="2728979"/>
            <a:ext cx="293620" cy="293620"/>
          </a:xfrm>
          <a:custGeom>
            <a:avLst/>
            <a:gdLst>
              <a:gd name="connsiteX0" fmla="*/ 157602 w 293620"/>
              <a:gd name="connsiteY0" fmla="*/ 298653 h 293620"/>
              <a:gd name="connsiteX1" fmla="*/ 299392 w 293620"/>
              <a:gd name="connsiteY1" fmla="*/ 156186 h 293620"/>
              <a:gd name="connsiteX2" fmla="*/ 156665 w 293620"/>
              <a:gd name="connsiteY2" fmla="*/ 14707 h 293620"/>
              <a:gd name="connsiteX3" fmla="*/ 14741 w 293620"/>
              <a:gd name="connsiteY3" fmla="*/ 157174 h 293620"/>
              <a:gd name="connsiteX4" fmla="*/ 157602 w 293620"/>
              <a:gd name="connsiteY4" fmla="*/ 298653 h 293620"/>
              <a:gd name="connsiteX5" fmla="*/ 157602 w 293620"/>
              <a:gd name="connsiteY5" fmla="*/ 298653 h 29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620" h="293620">
                <a:moveTo>
                  <a:pt x="157602" y="298653"/>
                </a:moveTo>
                <a:cubicBezTo>
                  <a:pt x="236196" y="298386"/>
                  <a:pt x="299660" y="234598"/>
                  <a:pt x="299392" y="156186"/>
                </a:cubicBezTo>
                <a:cubicBezTo>
                  <a:pt x="299124" y="77773"/>
                  <a:pt x="235258" y="14440"/>
                  <a:pt x="156665" y="14707"/>
                </a:cubicBezTo>
                <a:cubicBezTo>
                  <a:pt x="78071" y="14987"/>
                  <a:pt x="14473" y="78775"/>
                  <a:pt x="14741" y="157174"/>
                </a:cubicBezTo>
                <a:cubicBezTo>
                  <a:pt x="15009" y="235586"/>
                  <a:pt x="79009" y="298934"/>
                  <a:pt x="157602" y="298653"/>
                </a:cubicBezTo>
                <a:lnTo>
                  <a:pt x="157602" y="298653"/>
                </a:lnTo>
                <a:close/>
              </a:path>
            </a:pathLst>
          </a:custGeom>
          <a:solidFill>
            <a:srgbClr val="000018">
              <a:alpha val="0"/>
            </a:srgbClr>
          </a:solidFill>
          <a:ln w="9628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2" name="Freeform 682"> 
				</p:cNvPr>
          <p:cNvSpPr/>
          <p:nvPr/>
        </p:nvSpPr>
        <p:spPr>
          <a:xfrm>
            <a:off x="3122679" y="2728979"/>
            <a:ext cx="293620" cy="293620"/>
          </a:xfrm>
          <a:custGeom>
            <a:avLst/>
            <a:gdLst>
              <a:gd name="connsiteX0" fmla="*/ 159814 w 293620"/>
              <a:gd name="connsiteY0" fmla="*/ 299975 h 293620"/>
              <a:gd name="connsiteX1" fmla="*/ 301591 w 293620"/>
              <a:gd name="connsiteY1" fmla="*/ 157508 h 293620"/>
              <a:gd name="connsiteX2" fmla="*/ 158823 w 293620"/>
              <a:gd name="connsiteY2" fmla="*/ 16029 h 293620"/>
              <a:gd name="connsiteX3" fmla="*/ 16993 w 293620"/>
              <a:gd name="connsiteY3" fmla="*/ 158496 h 293620"/>
              <a:gd name="connsiteX4" fmla="*/ 159814 w 293620"/>
              <a:gd name="connsiteY4" fmla="*/ 299975 h 293620"/>
              <a:gd name="connsiteX5" fmla="*/ 159814 w 293620"/>
              <a:gd name="connsiteY5" fmla="*/ 299975 h 29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620" h="293620">
                <a:moveTo>
                  <a:pt x="159814" y="299975"/>
                </a:moveTo>
                <a:cubicBezTo>
                  <a:pt x="238394" y="299708"/>
                  <a:pt x="301858" y="235920"/>
                  <a:pt x="301591" y="157508"/>
                </a:cubicBezTo>
                <a:cubicBezTo>
                  <a:pt x="301322" y="79095"/>
                  <a:pt x="237457" y="15762"/>
                  <a:pt x="158823" y="16029"/>
                </a:cubicBezTo>
                <a:cubicBezTo>
                  <a:pt x="80216" y="16310"/>
                  <a:pt x="16725" y="80097"/>
                  <a:pt x="16993" y="158496"/>
                </a:cubicBezTo>
                <a:cubicBezTo>
                  <a:pt x="17274" y="236909"/>
                  <a:pt x="81220" y="300242"/>
                  <a:pt x="159814" y="299975"/>
                </a:cubicBezTo>
                <a:lnTo>
                  <a:pt x="159814" y="299975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3" name="Freeform 683"> 
				</p:cNvPr>
          <p:cNvSpPr/>
          <p:nvPr/>
        </p:nvSpPr>
        <p:spPr>
          <a:xfrm>
            <a:off x="3122679" y="2728979"/>
            <a:ext cx="293620" cy="293620"/>
          </a:xfrm>
          <a:custGeom>
            <a:avLst/>
            <a:gdLst>
              <a:gd name="connsiteX0" fmla="*/ 159814 w 293620"/>
              <a:gd name="connsiteY0" fmla="*/ 299975 h 293620"/>
              <a:gd name="connsiteX1" fmla="*/ 301591 w 293620"/>
              <a:gd name="connsiteY1" fmla="*/ 157508 h 293620"/>
              <a:gd name="connsiteX2" fmla="*/ 158823 w 293620"/>
              <a:gd name="connsiteY2" fmla="*/ 16029 h 293620"/>
              <a:gd name="connsiteX3" fmla="*/ 16993 w 293620"/>
              <a:gd name="connsiteY3" fmla="*/ 158496 h 293620"/>
              <a:gd name="connsiteX4" fmla="*/ 159814 w 293620"/>
              <a:gd name="connsiteY4" fmla="*/ 299975 h 293620"/>
              <a:gd name="connsiteX5" fmla="*/ 159814 w 293620"/>
              <a:gd name="connsiteY5" fmla="*/ 299975 h 29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620" h="293620">
                <a:moveTo>
                  <a:pt x="159814" y="299975"/>
                </a:moveTo>
                <a:cubicBezTo>
                  <a:pt x="238394" y="299708"/>
                  <a:pt x="301858" y="235920"/>
                  <a:pt x="301591" y="157508"/>
                </a:cubicBezTo>
                <a:cubicBezTo>
                  <a:pt x="301322" y="79095"/>
                  <a:pt x="237457" y="15762"/>
                  <a:pt x="158823" y="16029"/>
                </a:cubicBezTo>
                <a:cubicBezTo>
                  <a:pt x="80216" y="16310"/>
                  <a:pt x="16725" y="80097"/>
                  <a:pt x="16993" y="158496"/>
                </a:cubicBezTo>
                <a:cubicBezTo>
                  <a:pt x="17274" y="236909"/>
                  <a:pt x="81220" y="300242"/>
                  <a:pt x="159814" y="299975"/>
                </a:cubicBezTo>
                <a:lnTo>
                  <a:pt x="159814" y="29997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628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4" name="Freeform 684"> 
				</p:cNvPr>
          <p:cNvSpPr/>
          <p:nvPr/>
        </p:nvSpPr>
        <p:spPr>
          <a:xfrm>
            <a:off x="2551179" y="2728979"/>
            <a:ext cx="293620" cy="293620"/>
          </a:xfrm>
          <a:custGeom>
            <a:avLst/>
            <a:gdLst>
              <a:gd name="connsiteX0" fmla="*/ 162025 w 293620"/>
              <a:gd name="connsiteY0" fmla="*/ 301297 h 293620"/>
              <a:gd name="connsiteX1" fmla="*/ 303842 w 293620"/>
              <a:gd name="connsiteY1" fmla="*/ 158830 h 293620"/>
              <a:gd name="connsiteX2" fmla="*/ 161035 w 293620"/>
              <a:gd name="connsiteY2" fmla="*/ 17351 h 293620"/>
              <a:gd name="connsiteX3" fmla="*/ 19204 w 293620"/>
              <a:gd name="connsiteY3" fmla="*/ 159819 h 293620"/>
              <a:gd name="connsiteX4" fmla="*/ 162025 w 293620"/>
              <a:gd name="connsiteY4" fmla="*/ 301297 h 293620"/>
              <a:gd name="connsiteX5" fmla="*/ 162025 w 293620"/>
              <a:gd name="connsiteY5" fmla="*/ 301297 h 29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620" h="293620">
                <a:moveTo>
                  <a:pt x="162025" y="301297"/>
                </a:moveTo>
                <a:cubicBezTo>
                  <a:pt x="240619" y="301017"/>
                  <a:pt x="304123" y="237243"/>
                  <a:pt x="303842" y="158830"/>
                </a:cubicBezTo>
                <a:cubicBezTo>
                  <a:pt x="303574" y="80418"/>
                  <a:pt x="239628" y="17084"/>
                  <a:pt x="161035" y="17351"/>
                </a:cubicBezTo>
                <a:cubicBezTo>
                  <a:pt x="82427" y="17632"/>
                  <a:pt x="18924" y="81406"/>
                  <a:pt x="19204" y="159819"/>
                </a:cubicBezTo>
                <a:cubicBezTo>
                  <a:pt x="19472" y="238231"/>
                  <a:pt x="83418" y="301565"/>
                  <a:pt x="162025" y="301297"/>
                </a:cubicBezTo>
                <a:lnTo>
                  <a:pt x="162025" y="301297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628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5" name="Freeform 685"> 
				</p:cNvPr>
          <p:cNvSpPr/>
          <p:nvPr/>
        </p:nvSpPr>
        <p:spPr>
          <a:xfrm>
            <a:off x="1979679" y="2728979"/>
            <a:ext cx="293620" cy="293620"/>
          </a:xfrm>
          <a:custGeom>
            <a:avLst/>
            <a:gdLst>
              <a:gd name="connsiteX0" fmla="*/ 164223 w 293620"/>
              <a:gd name="connsiteY0" fmla="*/ 302620 h 293620"/>
              <a:gd name="connsiteX1" fmla="*/ 306054 w 293620"/>
              <a:gd name="connsiteY1" fmla="*/ 160152 h 293620"/>
              <a:gd name="connsiteX2" fmla="*/ 163233 w 293620"/>
              <a:gd name="connsiteY2" fmla="*/ 18674 h 293620"/>
              <a:gd name="connsiteX3" fmla="*/ 21404 w 293620"/>
              <a:gd name="connsiteY3" fmla="*/ 161141 h 293620"/>
              <a:gd name="connsiteX4" fmla="*/ 164223 w 293620"/>
              <a:gd name="connsiteY4" fmla="*/ 302620 h 293620"/>
              <a:gd name="connsiteX5" fmla="*/ 164223 w 293620"/>
              <a:gd name="connsiteY5" fmla="*/ 302620 h 29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620" h="293620">
                <a:moveTo>
                  <a:pt x="164223" y="302620"/>
                </a:moveTo>
                <a:cubicBezTo>
                  <a:pt x="242830" y="302339"/>
                  <a:pt x="306321" y="238565"/>
                  <a:pt x="306054" y="160152"/>
                </a:cubicBezTo>
                <a:cubicBezTo>
                  <a:pt x="305773" y="81740"/>
                  <a:pt x="241840" y="18406"/>
                  <a:pt x="163233" y="18674"/>
                </a:cubicBezTo>
                <a:cubicBezTo>
                  <a:pt x="84627" y="18954"/>
                  <a:pt x="21129" y="82728"/>
                  <a:pt x="21404" y="161141"/>
                </a:cubicBezTo>
                <a:cubicBezTo>
                  <a:pt x="21678" y="239553"/>
                  <a:pt x="85620" y="302887"/>
                  <a:pt x="164223" y="302620"/>
                </a:cubicBezTo>
                <a:lnTo>
                  <a:pt x="164223" y="302620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" name="Freeform 686"> 
				</p:cNvPr>
          <p:cNvSpPr/>
          <p:nvPr/>
        </p:nvSpPr>
        <p:spPr>
          <a:xfrm>
            <a:off x="1979679" y="2728979"/>
            <a:ext cx="293620" cy="293620"/>
          </a:xfrm>
          <a:custGeom>
            <a:avLst/>
            <a:gdLst>
              <a:gd name="connsiteX0" fmla="*/ 164223 w 293620"/>
              <a:gd name="connsiteY0" fmla="*/ 302620 h 293620"/>
              <a:gd name="connsiteX1" fmla="*/ 306054 w 293620"/>
              <a:gd name="connsiteY1" fmla="*/ 160152 h 293620"/>
              <a:gd name="connsiteX2" fmla="*/ 163233 w 293620"/>
              <a:gd name="connsiteY2" fmla="*/ 18674 h 293620"/>
              <a:gd name="connsiteX3" fmla="*/ 21404 w 293620"/>
              <a:gd name="connsiteY3" fmla="*/ 161141 h 293620"/>
              <a:gd name="connsiteX4" fmla="*/ 164223 w 293620"/>
              <a:gd name="connsiteY4" fmla="*/ 302620 h 293620"/>
              <a:gd name="connsiteX5" fmla="*/ 164223 w 293620"/>
              <a:gd name="connsiteY5" fmla="*/ 302620 h 29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620" h="293620">
                <a:moveTo>
                  <a:pt x="164223" y="302620"/>
                </a:moveTo>
                <a:cubicBezTo>
                  <a:pt x="242830" y="302339"/>
                  <a:pt x="306321" y="238565"/>
                  <a:pt x="306054" y="160152"/>
                </a:cubicBezTo>
                <a:cubicBezTo>
                  <a:pt x="305773" y="81740"/>
                  <a:pt x="241840" y="18406"/>
                  <a:pt x="163233" y="18674"/>
                </a:cubicBezTo>
                <a:cubicBezTo>
                  <a:pt x="84627" y="18954"/>
                  <a:pt x="21129" y="82728"/>
                  <a:pt x="21404" y="161141"/>
                </a:cubicBezTo>
                <a:cubicBezTo>
                  <a:pt x="21678" y="239553"/>
                  <a:pt x="85620" y="302887"/>
                  <a:pt x="164223" y="302620"/>
                </a:cubicBezTo>
                <a:lnTo>
                  <a:pt x="164223" y="30262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628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7" name="Freeform 687"> 
				</p:cNvPr>
          <p:cNvSpPr/>
          <p:nvPr/>
        </p:nvSpPr>
        <p:spPr>
          <a:xfrm>
            <a:off x="2309879" y="2208279"/>
            <a:ext cx="776220" cy="547620"/>
          </a:xfrm>
          <a:custGeom>
            <a:avLst/>
            <a:gdLst>
              <a:gd name="connsiteX0" fmla="*/ 782356 w 776220"/>
              <a:gd name="connsiteY0" fmla="*/ 19001 h 547620"/>
              <a:gd name="connsiteX1" fmla="*/ 17052 w 776220"/>
              <a:gd name="connsiteY1" fmla="*/ 557030 h 54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6220" h="547620">
                <a:moveTo>
                  <a:pt x="782356" y="19001"/>
                </a:moveTo>
                <a:lnTo>
                  <a:pt x="17052" y="557030"/>
                </a:lnTo>
              </a:path>
            </a:pathLst>
          </a:custGeom>
          <a:ln w="9628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8" name="Freeform 688"> 
				</p:cNvPr>
          <p:cNvSpPr/>
          <p:nvPr/>
        </p:nvSpPr>
        <p:spPr>
          <a:xfrm>
            <a:off x="2246379" y="2716279"/>
            <a:ext cx="103120" cy="90420"/>
          </a:xfrm>
          <a:custGeom>
            <a:avLst/>
            <a:gdLst>
              <a:gd name="connsiteX0" fmla="*/ 103126 w 103120"/>
              <a:gd name="connsiteY0" fmla="*/ 68463 h 90420"/>
              <a:gd name="connsiteX1" fmla="*/ 15548 w 103120"/>
              <a:gd name="connsiteY1" fmla="*/ 94734 h 90420"/>
              <a:gd name="connsiteX2" fmla="*/ 69800 w 103120"/>
              <a:gd name="connsiteY2" fmla="*/ 21303 h 90420"/>
              <a:gd name="connsiteX3" fmla="*/ 103126 w 103120"/>
              <a:gd name="connsiteY3" fmla="*/ 68463 h 90420"/>
              <a:gd name="connsiteX4" fmla="*/ 103126 w 103120"/>
              <a:gd name="connsiteY4" fmla="*/ 68463 h 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20" h="90420">
                <a:moveTo>
                  <a:pt x="103126" y="68463"/>
                </a:moveTo>
                <a:lnTo>
                  <a:pt x="15548" y="94734"/>
                </a:lnTo>
                <a:lnTo>
                  <a:pt x="69800" y="21303"/>
                </a:lnTo>
                <a:lnTo>
                  <a:pt x="103126" y="68463"/>
                </a:lnTo>
                <a:lnTo>
                  <a:pt x="103126" y="6846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9" name="Freeform 689"> 
				</p:cNvPr>
          <p:cNvSpPr/>
          <p:nvPr/>
        </p:nvSpPr>
        <p:spPr>
          <a:xfrm>
            <a:off x="2805179" y="2208279"/>
            <a:ext cx="369820" cy="484120"/>
          </a:xfrm>
          <a:custGeom>
            <a:avLst/>
            <a:gdLst>
              <a:gd name="connsiteX0" fmla="*/ 381944 w 369820"/>
              <a:gd name="connsiteY0" fmla="*/ 19001 h 484120"/>
              <a:gd name="connsiteX1" fmla="*/ 26866 w 369820"/>
              <a:gd name="connsiteY1" fmla="*/ 493843 h 48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9820" h="484120">
                <a:moveTo>
                  <a:pt x="381944" y="19001"/>
                </a:moveTo>
                <a:lnTo>
                  <a:pt x="26866" y="493843"/>
                </a:lnTo>
              </a:path>
            </a:pathLst>
          </a:custGeom>
          <a:ln w="9628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0" name="Freeform 690"> 
				</p:cNvPr>
          <p:cNvSpPr/>
          <p:nvPr/>
        </p:nvSpPr>
        <p:spPr>
          <a:xfrm>
            <a:off x="2767079" y="2652779"/>
            <a:ext cx="90420" cy="103120"/>
          </a:xfrm>
          <a:custGeom>
            <a:avLst/>
            <a:gdLst>
              <a:gd name="connsiteX0" fmla="*/ 92468 w 90420"/>
              <a:gd name="connsiteY0" fmla="*/ 60816 h 103120"/>
              <a:gd name="connsiteX1" fmla="*/ 17409 w 90420"/>
              <a:gd name="connsiteY1" fmla="*/ 112931 h 103120"/>
              <a:gd name="connsiteX2" fmla="*/ 46101 w 90420"/>
              <a:gd name="connsiteY2" fmla="*/ 26318 h 103120"/>
              <a:gd name="connsiteX3" fmla="*/ 92468 w 90420"/>
              <a:gd name="connsiteY3" fmla="*/ 60816 h 103120"/>
              <a:gd name="connsiteX4" fmla="*/ 92468 w 90420"/>
              <a:gd name="connsiteY4" fmla="*/ 60816 h 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20" h="103120">
                <a:moveTo>
                  <a:pt x="92468" y="60816"/>
                </a:moveTo>
                <a:lnTo>
                  <a:pt x="17409" y="112931"/>
                </a:lnTo>
                <a:lnTo>
                  <a:pt x="46101" y="26318"/>
                </a:lnTo>
                <a:lnTo>
                  <a:pt x="92468" y="60816"/>
                </a:lnTo>
                <a:lnTo>
                  <a:pt x="92468" y="6081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1" name="Freeform 691"> 
				</p:cNvPr>
          <p:cNvSpPr/>
          <p:nvPr/>
        </p:nvSpPr>
        <p:spPr>
          <a:xfrm>
            <a:off x="3262380" y="2208279"/>
            <a:ext cx="14220" cy="446020"/>
          </a:xfrm>
          <a:custGeom>
            <a:avLst/>
            <a:gdLst>
              <a:gd name="connsiteX0" fmla="*/ 19618 w 14220"/>
              <a:gd name="connsiteY0" fmla="*/ 19001 h 446020"/>
              <a:gd name="connsiteX1" fmla="*/ 19618 w 14220"/>
              <a:gd name="connsiteY1" fmla="*/ 458049 h 44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20" h="446020">
                <a:moveTo>
                  <a:pt x="19618" y="19001"/>
                </a:moveTo>
                <a:lnTo>
                  <a:pt x="19618" y="458049"/>
                </a:lnTo>
              </a:path>
            </a:pathLst>
          </a:custGeom>
          <a:ln w="9628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2" name="Freeform 692"> 
				</p:cNvPr>
          <p:cNvSpPr/>
          <p:nvPr/>
        </p:nvSpPr>
        <p:spPr>
          <a:xfrm>
            <a:off x="3236979" y="2640079"/>
            <a:ext cx="65020" cy="103120"/>
          </a:xfrm>
          <a:custGeom>
            <a:avLst/>
            <a:gdLst>
              <a:gd name="connsiteX0" fmla="*/ 73939 w 65020"/>
              <a:gd name="connsiteY0" fmla="*/ 19037 h 103120"/>
              <a:gd name="connsiteX1" fmla="*/ 45019 w 65020"/>
              <a:gd name="connsiteY1" fmla="*/ 105583 h 103120"/>
              <a:gd name="connsiteX2" fmla="*/ 16098 w 65020"/>
              <a:gd name="connsiteY2" fmla="*/ 19037 h 103120"/>
              <a:gd name="connsiteX3" fmla="*/ 73939 w 65020"/>
              <a:gd name="connsiteY3" fmla="*/ 19037 h 103120"/>
              <a:gd name="connsiteX4" fmla="*/ 73939 w 65020"/>
              <a:gd name="connsiteY4" fmla="*/ 19037 h 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20" h="103120">
                <a:moveTo>
                  <a:pt x="73939" y="19037"/>
                </a:moveTo>
                <a:lnTo>
                  <a:pt x="45019" y="105583"/>
                </a:lnTo>
                <a:lnTo>
                  <a:pt x="16098" y="19037"/>
                </a:lnTo>
                <a:lnTo>
                  <a:pt x="73939" y="19037"/>
                </a:lnTo>
                <a:lnTo>
                  <a:pt x="73939" y="1903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3" name="Freeform 693"> 
				</p:cNvPr>
          <p:cNvSpPr/>
          <p:nvPr/>
        </p:nvSpPr>
        <p:spPr>
          <a:xfrm>
            <a:off x="3452880" y="2208279"/>
            <a:ext cx="280920" cy="471420"/>
          </a:xfrm>
          <a:custGeom>
            <a:avLst/>
            <a:gdLst>
              <a:gd name="connsiteX0" fmla="*/ 18921 w 280920"/>
              <a:gd name="connsiteY0" fmla="*/ 19001 h 471420"/>
              <a:gd name="connsiteX1" fmla="*/ 292727 w 280920"/>
              <a:gd name="connsiteY1" fmla="*/ 482891 h 47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920" h="471420">
                <a:moveTo>
                  <a:pt x="18921" y="19001"/>
                </a:moveTo>
                <a:lnTo>
                  <a:pt x="292727" y="482891"/>
                </a:lnTo>
              </a:path>
            </a:pathLst>
          </a:custGeom>
          <a:ln w="9628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4" name="Freeform 694"> 
				</p:cNvPr>
          <p:cNvSpPr/>
          <p:nvPr/>
        </p:nvSpPr>
        <p:spPr>
          <a:xfrm>
            <a:off x="3694180" y="2652779"/>
            <a:ext cx="90420" cy="103120"/>
          </a:xfrm>
          <a:custGeom>
            <a:avLst/>
            <a:gdLst>
              <a:gd name="connsiteX0" fmla="*/ 72716 w 90420"/>
              <a:gd name="connsiteY0" fmla="*/ 17529 h 103120"/>
              <a:gd name="connsiteX1" fmla="*/ 91862 w 90420"/>
              <a:gd name="connsiteY1" fmla="*/ 106747 h 103120"/>
              <a:gd name="connsiteX2" fmla="*/ 22909 w 90420"/>
              <a:gd name="connsiteY2" fmla="*/ 46806 h 103120"/>
              <a:gd name="connsiteX3" fmla="*/ 72716 w 90420"/>
              <a:gd name="connsiteY3" fmla="*/ 17529 h 103120"/>
              <a:gd name="connsiteX4" fmla="*/ 72716 w 90420"/>
              <a:gd name="connsiteY4" fmla="*/ 17529 h 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20" h="103120">
                <a:moveTo>
                  <a:pt x="72716" y="17529"/>
                </a:moveTo>
                <a:lnTo>
                  <a:pt x="91862" y="106747"/>
                </a:lnTo>
                <a:lnTo>
                  <a:pt x="22909" y="46806"/>
                </a:lnTo>
                <a:lnTo>
                  <a:pt x="72716" y="17529"/>
                </a:lnTo>
                <a:lnTo>
                  <a:pt x="72716" y="1752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5" name="Freeform 695"> 
				</p:cNvPr>
          <p:cNvSpPr/>
          <p:nvPr/>
        </p:nvSpPr>
        <p:spPr>
          <a:xfrm>
            <a:off x="4506980" y="2208279"/>
            <a:ext cx="280920" cy="484120"/>
          </a:xfrm>
          <a:custGeom>
            <a:avLst/>
            <a:gdLst>
              <a:gd name="connsiteX0" fmla="*/ 293148 w 280920"/>
              <a:gd name="connsiteY0" fmla="*/ 19001 h 484120"/>
              <a:gd name="connsiteX1" fmla="*/ 17735 w 280920"/>
              <a:gd name="connsiteY1" fmla="*/ 486030 h 48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920" h="484120">
                <a:moveTo>
                  <a:pt x="293148" y="19001"/>
                </a:moveTo>
                <a:lnTo>
                  <a:pt x="17735" y="486030"/>
                </a:lnTo>
              </a:path>
            </a:pathLst>
          </a:custGeom>
          <a:ln w="9628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" name="Freeform 696"> 
				</p:cNvPr>
          <p:cNvSpPr/>
          <p:nvPr/>
        </p:nvSpPr>
        <p:spPr>
          <a:xfrm>
            <a:off x="4468880" y="2652779"/>
            <a:ext cx="77720" cy="103120"/>
          </a:xfrm>
          <a:custGeom>
            <a:avLst/>
            <a:gdLst>
              <a:gd name="connsiteX0" fmla="*/ 84354 w 77720"/>
              <a:gd name="connsiteY0" fmla="*/ 49944 h 103120"/>
              <a:gd name="connsiteX1" fmla="*/ 15400 w 77720"/>
              <a:gd name="connsiteY1" fmla="*/ 109899 h 103120"/>
              <a:gd name="connsiteX2" fmla="*/ 34547 w 77720"/>
              <a:gd name="connsiteY2" fmla="*/ 20682 h 103120"/>
              <a:gd name="connsiteX3" fmla="*/ 84354 w 77720"/>
              <a:gd name="connsiteY3" fmla="*/ 49944 h 103120"/>
              <a:gd name="connsiteX4" fmla="*/ 84354 w 77720"/>
              <a:gd name="connsiteY4" fmla="*/ 49944 h 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0" h="103120">
                <a:moveTo>
                  <a:pt x="84354" y="49944"/>
                </a:moveTo>
                <a:lnTo>
                  <a:pt x="15400" y="109899"/>
                </a:lnTo>
                <a:lnTo>
                  <a:pt x="34547" y="20682"/>
                </a:lnTo>
                <a:lnTo>
                  <a:pt x="84354" y="49944"/>
                </a:lnTo>
                <a:lnTo>
                  <a:pt x="84354" y="499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7" name="Freeform 697"> 
				</p:cNvPr>
          <p:cNvSpPr/>
          <p:nvPr/>
        </p:nvSpPr>
        <p:spPr>
          <a:xfrm>
            <a:off x="4976880" y="2208279"/>
            <a:ext cx="14220" cy="458720"/>
          </a:xfrm>
          <a:custGeom>
            <a:avLst/>
            <a:gdLst>
              <a:gd name="connsiteX0" fmla="*/ 19397 w 14220"/>
              <a:gd name="connsiteY0" fmla="*/ 19001 h 458720"/>
              <a:gd name="connsiteX1" fmla="*/ 19397 w 14220"/>
              <a:gd name="connsiteY1" fmla="*/ 461055 h 45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20" h="458720">
                <a:moveTo>
                  <a:pt x="19397" y="19001"/>
                </a:moveTo>
                <a:lnTo>
                  <a:pt x="19397" y="461055"/>
                </a:lnTo>
              </a:path>
            </a:pathLst>
          </a:custGeom>
          <a:ln w="9628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8" name="Freeform 698"> 
				</p:cNvPr>
          <p:cNvSpPr/>
          <p:nvPr/>
        </p:nvSpPr>
        <p:spPr>
          <a:xfrm>
            <a:off x="4951480" y="2640079"/>
            <a:ext cx="65020" cy="103120"/>
          </a:xfrm>
          <a:custGeom>
            <a:avLst/>
            <a:gdLst>
              <a:gd name="connsiteX0" fmla="*/ 73718 w 65020"/>
              <a:gd name="connsiteY0" fmla="*/ 22043 h 103120"/>
              <a:gd name="connsiteX1" fmla="*/ 44797 w 65020"/>
              <a:gd name="connsiteY1" fmla="*/ 108589 h 103120"/>
              <a:gd name="connsiteX2" fmla="*/ 15877 w 65020"/>
              <a:gd name="connsiteY2" fmla="*/ 22043 h 103120"/>
              <a:gd name="connsiteX3" fmla="*/ 73718 w 65020"/>
              <a:gd name="connsiteY3" fmla="*/ 22043 h 103120"/>
              <a:gd name="connsiteX4" fmla="*/ 73718 w 65020"/>
              <a:gd name="connsiteY4" fmla="*/ 22043 h 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20" h="103120">
                <a:moveTo>
                  <a:pt x="73718" y="22043"/>
                </a:moveTo>
                <a:lnTo>
                  <a:pt x="44797" y="108589"/>
                </a:lnTo>
                <a:lnTo>
                  <a:pt x="15877" y="22043"/>
                </a:lnTo>
                <a:lnTo>
                  <a:pt x="73718" y="22043"/>
                </a:lnTo>
                <a:lnTo>
                  <a:pt x="73718" y="220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9" name="Freeform 699"> 
				</p:cNvPr>
          <p:cNvSpPr/>
          <p:nvPr/>
        </p:nvSpPr>
        <p:spPr>
          <a:xfrm>
            <a:off x="5065780" y="2208279"/>
            <a:ext cx="369820" cy="484120"/>
          </a:xfrm>
          <a:custGeom>
            <a:avLst/>
            <a:gdLst>
              <a:gd name="connsiteX0" fmla="*/ 18999 w 369820"/>
              <a:gd name="connsiteY0" fmla="*/ 19001 h 484120"/>
              <a:gd name="connsiteX1" fmla="*/ 372201 w 369820"/>
              <a:gd name="connsiteY1" fmla="*/ 495820 h 48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9820" h="484120">
                <a:moveTo>
                  <a:pt x="18999" y="19001"/>
                </a:moveTo>
                <a:lnTo>
                  <a:pt x="372201" y="495820"/>
                </a:lnTo>
              </a:path>
            </a:pathLst>
          </a:custGeom>
          <a:ln w="9628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0" name="Freeform 700"> 
				</p:cNvPr>
          <p:cNvSpPr/>
          <p:nvPr/>
        </p:nvSpPr>
        <p:spPr>
          <a:xfrm>
            <a:off x="5395980" y="2665479"/>
            <a:ext cx="77720" cy="90420"/>
          </a:xfrm>
          <a:custGeom>
            <a:avLst/>
            <a:gdLst>
              <a:gd name="connsiteX0" fmla="*/ 60880 w 77720"/>
              <a:gd name="connsiteY0" fmla="*/ 15675 h 90420"/>
              <a:gd name="connsiteX1" fmla="*/ 89265 w 77720"/>
              <a:gd name="connsiteY1" fmla="*/ 102421 h 90420"/>
              <a:gd name="connsiteX2" fmla="*/ 14420 w 77720"/>
              <a:gd name="connsiteY2" fmla="*/ 49959 h 90420"/>
              <a:gd name="connsiteX3" fmla="*/ 60880 w 77720"/>
              <a:gd name="connsiteY3" fmla="*/ 15675 h 90420"/>
              <a:gd name="connsiteX4" fmla="*/ 60880 w 77720"/>
              <a:gd name="connsiteY4" fmla="*/ 15675 h 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0" h="90420">
                <a:moveTo>
                  <a:pt x="60880" y="15675"/>
                </a:moveTo>
                <a:lnTo>
                  <a:pt x="89265" y="102421"/>
                </a:lnTo>
                <a:lnTo>
                  <a:pt x="14420" y="49959"/>
                </a:lnTo>
                <a:lnTo>
                  <a:pt x="60880" y="15675"/>
                </a:lnTo>
                <a:lnTo>
                  <a:pt x="60880" y="1567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1" name="Freeform 701"> 
				</p:cNvPr>
          <p:cNvSpPr/>
          <p:nvPr/>
        </p:nvSpPr>
        <p:spPr>
          <a:xfrm>
            <a:off x="5154680" y="2208279"/>
            <a:ext cx="801620" cy="534920"/>
          </a:xfrm>
          <a:custGeom>
            <a:avLst/>
            <a:gdLst>
              <a:gd name="connsiteX0" fmla="*/ 25027 w 801620"/>
              <a:gd name="connsiteY0" fmla="*/ 19001 h 534920"/>
              <a:gd name="connsiteX1" fmla="*/ 803466 w 801620"/>
              <a:gd name="connsiteY1" fmla="*/ 538826 h 53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1620" h="534920">
                <a:moveTo>
                  <a:pt x="25027" y="19001"/>
                </a:moveTo>
                <a:lnTo>
                  <a:pt x="803466" y="538826"/>
                </a:lnTo>
              </a:path>
            </a:pathLst>
          </a:custGeom>
          <a:ln w="9628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2" name="Freeform 702"> 
				</p:cNvPr>
          <p:cNvSpPr/>
          <p:nvPr/>
        </p:nvSpPr>
        <p:spPr>
          <a:xfrm>
            <a:off x="5916680" y="2703579"/>
            <a:ext cx="103120" cy="77720"/>
          </a:xfrm>
          <a:custGeom>
            <a:avLst/>
            <a:gdLst>
              <a:gd name="connsiteX0" fmla="*/ 51508 w 103120"/>
              <a:gd name="connsiteY0" fmla="*/ 15532 h 77720"/>
              <a:gd name="connsiteX1" fmla="*/ 107474 w 103120"/>
              <a:gd name="connsiteY1" fmla="*/ 87654 h 77720"/>
              <a:gd name="connsiteX2" fmla="*/ 19374 w 103120"/>
              <a:gd name="connsiteY2" fmla="*/ 63480 h 77720"/>
              <a:gd name="connsiteX3" fmla="*/ 51508 w 103120"/>
              <a:gd name="connsiteY3" fmla="*/ 15532 h 77720"/>
              <a:gd name="connsiteX4" fmla="*/ 51508 w 103120"/>
              <a:gd name="connsiteY4" fmla="*/ 15532 h 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20" h="77720">
                <a:moveTo>
                  <a:pt x="51508" y="15532"/>
                </a:moveTo>
                <a:lnTo>
                  <a:pt x="107474" y="87654"/>
                </a:lnTo>
                <a:lnTo>
                  <a:pt x="19374" y="63480"/>
                </a:lnTo>
                <a:lnTo>
                  <a:pt x="51508" y="15532"/>
                </a:lnTo>
                <a:lnTo>
                  <a:pt x="51508" y="1553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3" name="Freeform 703"> 
				</p:cNvPr>
          <p:cNvSpPr/>
          <p:nvPr/>
        </p:nvSpPr>
        <p:spPr>
          <a:xfrm>
            <a:off x="5967480" y="2728979"/>
            <a:ext cx="293620" cy="293620"/>
          </a:xfrm>
          <a:custGeom>
            <a:avLst/>
            <a:gdLst>
              <a:gd name="connsiteX0" fmla="*/ 161510 w 293620"/>
              <a:gd name="connsiteY0" fmla="*/ 300857 h 293620"/>
              <a:gd name="connsiteX1" fmla="*/ 303300 w 293620"/>
              <a:gd name="connsiteY1" fmla="*/ 158390 h 293620"/>
              <a:gd name="connsiteX2" fmla="*/ 160573 w 293620"/>
              <a:gd name="connsiteY2" fmla="*/ 16910 h 293620"/>
              <a:gd name="connsiteX3" fmla="*/ 18649 w 293620"/>
              <a:gd name="connsiteY3" fmla="*/ 159378 h 293620"/>
              <a:gd name="connsiteX4" fmla="*/ 161510 w 293620"/>
              <a:gd name="connsiteY4" fmla="*/ 300857 h 293620"/>
              <a:gd name="connsiteX5" fmla="*/ 161510 w 293620"/>
              <a:gd name="connsiteY5" fmla="*/ 300857 h 29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620" h="293620">
                <a:moveTo>
                  <a:pt x="161510" y="300857"/>
                </a:moveTo>
                <a:cubicBezTo>
                  <a:pt x="240104" y="300576"/>
                  <a:pt x="303568" y="236789"/>
                  <a:pt x="303300" y="158390"/>
                </a:cubicBezTo>
                <a:cubicBezTo>
                  <a:pt x="303032" y="79977"/>
                  <a:pt x="239167" y="16630"/>
                  <a:pt x="160573" y="16910"/>
                </a:cubicBezTo>
                <a:cubicBezTo>
                  <a:pt x="81845" y="17178"/>
                  <a:pt x="18381" y="80965"/>
                  <a:pt x="18649" y="159378"/>
                </a:cubicBezTo>
                <a:cubicBezTo>
                  <a:pt x="18917" y="237777"/>
                  <a:pt x="82917" y="301124"/>
                  <a:pt x="161510" y="300857"/>
                </a:cubicBezTo>
                <a:lnTo>
                  <a:pt x="161510" y="300857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4" name="Freeform 704"> 
				</p:cNvPr>
          <p:cNvSpPr/>
          <p:nvPr/>
        </p:nvSpPr>
        <p:spPr>
          <a:xfrm>
            <a:off x="5967480" y="2728979"/>
            <a:ext cx="293620" cy="293620"/>
          </a:xfrm>
          <a:custGeom>
            <a:avLst/>
            <a:gdLst>
              <a:gd name="connsiteX0" fmla="*/ 161510 w 293620"/>
              <a:gd name="connsiteY0" fmla="*/ 300857 h 293620"/>
              <a:gd name="connsiteX1" fmla="*/ 303300 w 293620"/>
              <a:gd name="connsiteY1" fmla="*/ 158390 h 293620"/>
              <a:gd name="connsiteX2" fmla="*/ 160573 w 293620"/>
              <a:gd name="connsiteY2" fmla="*/ 16910 h 293620"/>
              <a:gd name="connsiteX3" fmla="*/ 18649 w 293620"/>
              <a:gd name="connsiteY3" fmla="*/ 159378 h 293620"/>
              <a:gd name="connsiteX4" fmla="*/ 161510 w 293620"/>
              <a:gd name="connsiteY4" fmla="*/ 300857 h 293620"/>
              <a:gd name="connsiteX5" fmla="*/ 161510 w 293620"/>
              <a:gd name="connsiteY5" fmla="*/ 300857 h 29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620" h="293620">
                <a:moveTo>
                  <a:pt x="161510" y="300857"/>
                </a:moveTo>
                <a:cubicBezTo>
                  <a:pt x="240104" y="300576"/>
                  <a:pt x="303568" y="236789"/>
                  <a:pt x="303300" y="158390"/>
                </a:cubicBezTo>
                <a:cubicBezTo>
                  <a:pt x="303032" y="79977"/>
                  <a:pt x="239167" y="16630"/>
                  <a:pt x="160573" y="16910"/>
                </a:cubicBezTo>
                <a:cubicBezTo>
                  <a:pt x="81845" y="17178"/>
                  <a:pt x="18381" y="80965"/>
                  <a:pt x="18649" y="159378"/>
                </a:cubicBezTo>
                <a:cubicBezTo>
                  <a:pt x="18917" y="237777"/>
                  <a:pt x="82917" y="301124"/>
                  <a:pt x="161510" y="300857"/>
                </a:cubicBezTo>
                <a:lnTo>
                  <a:pt x="161510" y="300857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628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5" name="Freeform 705"> 
				</p:cNvPr>
          <p:cNvSpPr/>
          <p:nvPr/>
        </p:nvSpPr>
        <p:spPr>
          <a:xfrm>
            <a:off x="5395980" y="2728979"/>
            <a:ext cx="293620" cy="293620"/>
          </a:xfrm>
          <a:custGeom>
            <a:avLst/>
            <a:gdLst>
              <a:gd name="connsiteX0" fmla="*/ 163708 w 293620"/>
              <a:gd name="connsiteY0" fmla="*/ 302166 h 293620"/>
              <a:gd name="connsiteX1" fmla="*/ 305498 w 293620"/>
              <a:gd name="connsiteY1" fmla="*/ 159698 h 293620"/>
              <a:gd name="connsiteX2" fmla="*/ 162771 w 293620"/>
              <a:gd name="connsiteY2" fmla="*/ 18233 h 293620"/>
              <a:gd name="connsiteX3" fmla="*/ 20847 w 293620"/>
              <a:gd name="connsiteY3" fmla="*/ 160700 h 293620"/>
              <a:gd name="connsiteX4" fmla="*/ 163708 w 293620"/>
              <a:gd name="connsiteY4" fmla="*/ 302166 h 293620"/>
              <a:gd name="connsiteX5" fmla="*/ 163708 w 293620"/>
              <a:gd name="connsiteY5" fmla="*/ 302166 h 29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620" h="293620">
                <a:moveTo>
                  <a:pt x="163708" y="302166"/>
                </a:moveTo>
                <a:cubicBezTo>
                  <a:pt x="242302" y="301899"/>
                  <a:pt x="305766" y="238111"/>
                  <a:pt x="305498" y="159698"/>
                </a:cubicBezTo>
                <a:cubicBezTo>
                  <a:pt x="305230" y="81299"/>
                  <a:pt x="241365" y="17952"/>
                  <a:pt x="162771" y="18233"/>
                </a:cubicBezTo>
                <a:cubicBezTo>
                  <a:pt x="84177" y="18500"/>
                  <a:pt x="20579" y="82288"/>
                  <a:pt x="20847" y="160700"/>
                </a:cubicBezTo>
                <a:cubicBezTo>
                  <a:pt x="21115" y="239099"/>
                  <a:pt x="85114" y="302446"/>
                  <a:pt x="163708" y="302166"/>
                </a:cubicBezTo>
                <a:lnTo>
                  <a:pt x="163708" y="302166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" name="Freeform 706"> 
				</p:cNvPr>
          <p:cNvSpPr/>
          <p:nvPr/>
        </p:nvSpPr>
        <p:spPr>
          <a:xfrm>
            <a:off x="5395980" y="2728979"/>
            <a:ext cx="293620" cy="293620"/>
          </a:xfrm>
          <a:custGeom>
            <a:avLst/>
            <a:gdLst>
              <a:gd name="connsiteX0" fmla="*/ 163708 w 293620"/>
              <a:gd name="connsiteY0" fmla="*/ 302166 h 293620"/>
              <a:gd name="connsiteX1" fmla="*/ 305498 w 293620"/>
              <a:gd name="connsiteY1" fmla="*/ 159698 h 293620"/>
              <a:gd name="connsiteX2" fmla="*/ 162771 w 293620"/>
              <a:gd name="connsiteY2" fmla="*/ 18233 h 293620"/>
              <a:gd name="connsiteX3" fmla="*/ 20847 w 293620"/>
              <a:gd name="connsiteY3" fmla="*/ 160700 h 293620"/>
              <a:gd name="connsiteX4" fmla="*/ 163708 w 293620"/>
              <a:gd name="connsiteY4" fmla="*/ 302166 h 293620"/>
              <a:gd name="connsiteX5" fmla="*/ 163708 w 293620"/>
              <a:gd name="connsiteY5" fmla="*/ 302166 h 29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620" h="293620">
                <a:moveTo>
                  <a:pt x="163708" y="302166"/>
                </a:moveTo>
                <a:cubicBezTo>
                  <a:pt x="242302" y="301899"/>
                  <a:pt x="305766" y="238111"/>
                  <a:pt x="305498" y="159698"/>
                </a:cubicBezTo>
                <a:cubicBezTo>
                  <a:pt x="305230" y="81299"/>
                  <a:pt x="241365" y="17952"/>
                  <a:pt x="162771" y="18233"/>
                </a:cubicBezTo>
                <a:cubicBezTo>
                  <a:pt x="84177" y="18500"/>
                  <a:pt x="20579" y="82288"/>
                  <a:pt x="20847" y="160700"/>
                </a:cubicBezTo>
                <a:cubicBezTo>
                  <a:pt x="21115" y="239099"/>
                  <a:pt x="85114" y="302446"/>
                  <a:pt x="163708" y="302166"/>
                </a:cubicBezTo>
                <a:lnTo>
                  <a:pt x="163708" y="302166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628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7" name="Freeform 707"> 
				</p:cNvPr>
          <p:cNvSpPr/>
          <p:nvPr/>
        </p:nvSpPr>
        <p:spPr>
          <a:xfrm>
            <a:off x="4824480" y="2728979"/>
            <a:ext cx="306320" cy="293620"/>
          </a:xfrm>
          <a:custGeom>
            <a:avLst/>
            <a:gdLst>
              <a:gd name="connsiteX0" fmla="*/ 165906 w 306320"/>
              <a:gd name="connsiteY0" fmla="*/ 303488 h 293620"/>
              <a:gd name="connsiteX1" fmla="*/ 307696 w 306320"/>
              <a:gd name="connsiteY1" fmla="*/ 161021 h 293620"/>
              <a:gd name="connsiteX2" fmla="*/ 164969 w 306320"/>
              <a:gd name="connsiteY2" fmla="*/ 19555 h 293620"/>
              <a:gd name="connsiteX3" fmla="*/ 23045 w 306320"/>
              <a:gd name="connsiteY3" fmla="*/ 162022 h 293620"/>
              <a:gd name="connsiteX4" fmla="*/ 165906 w 306320"/>
              <a:gd name="connsiteY4" fmla="*/ 303488 h 293620"/>
              <a:gd name="connsiteX5" fmla="*/ 165906 w 306320"/>
              <a:gd name="connsiteY5" fmla="*/ 303488 h 29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320" h="293620">
                <a:moveTo>
                  <a:pt x="165906" y="303488"/>
                </a:moveTo>
                <a:cubicBezTo>
                  <a:pt x="244500" y="303221"/>
                  <a:pt x="307964" y="239433"/>
                  <a:pt x="307696" y="161021"/>
                </a:cubicBezTo>
                <a:cubicBezTo>
                  <a:pt x="307428" y="82622"/>
                  <a:pt x="243563" y="19274"/>
                  <a:pt x="164969" y="19555"/>
                </a:cubicBezTo>
                <a:cubicBezTo>
                  <a:pt x="86375" y="19822"/>
                  <a:pt x="22777" y="83610"/>
                  <a:pt x="23045" y="162022"/>
                </a:cubicBezTo>
                <a:cubicBezTo>
                  <a:pt x="23313" y="240421"/>
                  <a:pt x="87312" y="303768"/>
                  <a:pt x="165906" y="303488"/>
                </a:cubicBezTo>
                <a:lnTo>
                  <a:pt x="165906" y="303488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Freeform 708"> 
				</p:cNvPr>
          <p:cNvSpPr/>
          <p:nvPr/>
        </p:nvSpPr>
        <p:spPr>
          <a:xfrm>
            <a:off x="4824480" y="2728979"/>
            <a:ext cx="306320" cy="293620"/>
          </a:xfrm>
          <a:custGeom>
            <a:avLst/>
            <a:gdLst>
              <a:gd name="connsiteX0" fmla="*/ 165906 w 306320"/>
              <a:gd name="connsiteY0" fmla="*/ 303488 h 293620"/>
              <a:gd name="connsiteX1" fmla="*/ 307696 w 306320"/>
              <a:gd name="connsiteY1" fmla="*/ 161021 h 293620"/>
              <a:gd name="connsiteX2" fmla="*/ 164969 w 306320"/>
              <a:gd name="connsiteY2" fmla="*/ 19555 h 293620"/>
              <a:gd name="connsiteX3" fmla="*/ 23045 w 306320"/>
              <a:gd name="connsiteY3" fmla="*/ 162022 h 293620"/>
              <a:gd name="connsiteX4" fmla="*/ 165906 w 306320"/>
              <a:gd name="connsiteY4" fmla="*/ 303488 h 293620"/>
              <a:gd name="connsiteX5" fmla="*/ 165906 w 306320"/>
              <a:gd name="connsiteY5" fmla="*/ 303488 h 29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320" h="293620">
                <a:moveTo>
                  <a:pt x="165906" y="303488"/>
                </a:moveTo>
                <a:cubicBezTo>
                  <a:pt x="244500" y="303221"/>
                  <a:pt x="307964" y="239433"/>
                  <a:pt x="307696" y="161021"/>
                </a:cubicBezTo>
                <a:cubicBezTo>
                  <a:pt x="307428" y="82622"/>
                  <a:pt x="243563" y="19274"/>
                  <a:pt x="164969" y="19555"/>
                </a:cubicBezTo>
                <a:cubicBezTo>
                  <a:pt x="86375" y="19822"/>
                  <a:pt x="22777" y="83610"/>
                  <a:pt x="23045" y="162022"/>
                </a:cubicBezTo>
                <a:cubicBezTo>
                  <a:pt x="23313" y="240421"/>
                  <a:pt x="87312" y="303768"/>
                  <a:pt x="165906" y="303488"/>
                </a:cubicBezTo>
                <a:lnTo>
                  <a:pt x="165906" y="303488"/>
                </a:lnTo>
                <a:close/>
              </a:path>
            </a:pathLst>
          </a:custGeom>
          <a:solidFill>
            <a:srgbClr val="0000d9">
              <a:alpha val="0"/>
            </a:srgbClr>
          </a:solidFill>
          <a:ln w="9628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9" name="Freeform 709"> 
				</p:cNvPr>
          <p:cNvSpPr/>
          <p:nvPr/>
        </p:nvSpPr>
        <p:spPr>
          <a:xfrm>
            <a:off x="4252980" y="2728979"/>
            <a:ext cx="306320" cy="293620"/>
          </a:xfrm>
          <a:custGeom>
            <a:avLst/>
            <a:gdLst>
              <a:gd name="connsiteX0" fmla="*/ 168104 w 306320"/>
              <a:gd name="connsiteY0" fmla="*/ 304810 h 293620"/>
              <a:gd name="connsiteX1" fmla="*/ 309894 w 306320"/>
              <a:gd name="connsiteY1" fmla="*/ 162343 h 293620"/>
              <a:gd name="connsiteX2" fmla="*/ 167167 w 306320"/>
              <a:gd name="connsiteY2" fmla="*/ 20877 h 293620"/>
              <a:gd name="connsiteX3" fmla="*/ 25243 w 306320"/>
              <a:gd name="connsiteY3" fmla="*/ 163345 h 293620"/>
              <a:gd name="connsiteX4" fmla="*/ 168104 w 306320"/>
              <a:gd name="connsiteY4" fmla="*/ 304810 h 293620"/>
              <a:gd name="connsiteX5" fmla="*/ 168104 w 306320"/>
              <a:gd name="connsiteY5" fmla="*/ 304810 h 29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320" h="293620">
                <a:moveTo>
                  <a:pt x="168104" y="304810"/>
                </a:moveTo>
                <a:cubicBezTo>
                  <a:pt x="246698" y="304543"/>
                  <a:pt x="310162" y="240755"/>
                  <a:pt x="309894" y="162343"/>
                </a:cubicBezTo>
                <a:cubicBezTo>
                  <a:pt x="309626" y="83944"/>
                  <a:pt x="245760" y="20597"/>
                  <a:pt x="167167" y="20877"/>
                </a:cubicBezTo>
                <a:cubicBezTo>
                  <a:pt x="88573" y="21144"/>
                  <a:pt x="24975" y="84932"/>
                  <a:pt x="25243" y="163345"/>
                </a:cubicBezTo>
                <a:cubicBezTo>
                  <a:pt x="25511" y="241744"/>
                  <a:pt x="89510" y="305091"/>
                  <a:pt x="168104" y="304810"/>
                </a:cubicBezTo>
                <a:lnTo>
                  <a:pt x="168104" y="304810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0" name="Freeform 710"> 
				</p:cNvPr>
          <p:cNvSpPr/>
          <p:nvPr/>
        </p:nvSpPr>
        <p:spPr>
          <a:xfrm>
            <a:off x="4252980" y="2728979"/>
            <a:ext cx="306320" cy="293620"/>
          </a:xfrm>
          <a:custGeom>
            <a:avLst/>
            <a:gdLst>
              <a:gd name="connsiteX0" fmla="*/ 168104 w 306320"/>
              <a:gd name="connsiteY0" fmla="*/ 304810 h 293620"/>
              <a:gd name="connsiteX1" fmla="*/ 309894 w 306320"/>
              <a:gd name="connsiteY1" fmla="*/ 162343 h 293620"/>
              <a:gd name="connsiteX2" fmla="*/ 167167 w 306320"/>
              <a:gd name="connsiteY2" fmla="*/ 20877 h 293620"/>
              <a:gd name="connsiteX3" fmla="*/ 25243 w 306320"/>
              <a:gd name="connsiteY3" fmla="*/ 163345 h 293620"/>
              <a:gd name="connsiteX4" fmla="*/ 168104 w 306320"/>
              <a:gd name="connsiteY4" fmla="*/ 304810 h 293620"/>
              <a:gd name="connsiteX5" fmla="*/ 168104 w 306320"/>
              <a:gd name="connsiteY5" fmla="*/ 304810 h 29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320" h="293620">
                <a:moveTo>
                  <a:pt x="168104" y="304810"/>
                </a:moveTo>
                <a:cubicBezTo>
                  <a:pt x="246698" y="304543"/>
                  <a:pt x="310162" y="240755"/>
                  <a:pt x="309894" y="162343"/>
                </a:cubicBezTo>
                <a:cubicBezTo>
                  <a:pt x="309626" y="83944"/>
                  <a:pt x="245760" y="20597"/>
                  <a:pt x="167167" y="20877"/>
                </a:cubicBezTo>
                <a:cubicBezTo>
                  <a:pt x="88573" y="21144"/>
                  <a:pt x="24975" y="84932"/>
                  <a:pt x="25243" y="163345"/>
                </a:cubicBezTo>
                <a:cubicBezTo>
                  <a:pt x="25511" y="241744"/>
                  <a:pt x="89510" y="305091"/>
                  <a:pt x="168104" y="304810"/>
                </a:cubicBezTo>
                <a:lnTo>
                  <a:pt x="168104" y="304810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628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1" name="TextBox 711"/>
          <p:cNvSpPr txBox="1"/>
          <p:nvPr/>
        </p:nvSpPr>
        <p:spPr>
          <a:xfrm>
            <a:off x="547687" y="229087"/>
            <a:ext cx="4008905" cy="1916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666"/>
              </a:lnSpc>
            </a:pPr>
            <a:r>
              <a:rPr lang="en-US" altLang="zh-CN" sz="3950" spc="275" dirty="0">
                <a:solidFill>
                  <a:srgbClr val="000000"/>
                </a:solidFill>
                <a:latin typeface="Times New Roman"/>
                <a:ea typeface="Times New Roman"/>
              </a:rPr>
              <a:t>Spreading</a:t>
            </a:r>
            <a:r>
              <a:rPr lang="en-US" altLang="zh-CN" sz="3950" spc="2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950" spc="295" dirty="0">
                <a:solidFill>
                  <a:srgbClr val="000000"/>
                </a:solidFill>
                <a:latin typeface="Times New Roman"/>
                <a:ea typeface="Times New Roman"/>
              </a:rPr>
              <a:t>Phase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10"/>
              </a:lnSpc>
            </a:pPr>
            <a:endParaRPr lang="en-US" dirty="0" smtClean="0"/>
          </a:p>
          <a:p>
            <a:pPr marL="0" indent="344805">
              <a:lnSpc>
                <a:spcPct val="117083"/>
              </a:lnSpc>
            </a:pPr>
            <a:r>
              <a:rPr lang="en-US" altLang="zh-CN" sz="1950" spc="27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2750" spc="209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en-US" altLang="zh-CN" sz="2750" spc="145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750" spc="190" dirty="0">
                <a:solidFill>
                  <a:srgbClr val="000000"/>
                </a:solidFill>
                <a:latin typeface="Times New Roman"/>
                <a:ea typeface="Times New Roman"/>
              </a:rPr>
              <a:t>Spreading</a:t>
            </a:r>
            <a:r>
              <a:rPr lang="en-US" altLang="zh-CN" sz="2750" spc="4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225" dirty="0">
                <a:solidFill>
                  <a:srgbClr val="000000"/>
                </a:solidFill>
                <a:latin typeface="Times New Roman"/>
                <a:ea typeface="Times New Roman"/>
              </a:rPr>
              <a:t>Scheme</a:t>
            </a:r>
          </a:p>
          <a:p>
            <a:pPr>
              <a:lnSpc>
                <a:spcPts val="1070"/>
              </a:lnSpc>
            </a:pPr>
            <a:endParaRPr lang="en-US" dirty="0" smtClean="0"/>
          </a:p>
          <a:p>
            <a:pPr marL="0" indent="3518587">
              <a:lnSpc>
                <a:spcPct val="104166"/>
              </a:lnSpc>
            </a:pPr>
            <a:r>
              <a:rPr lang="en-US" altLang="zh-CN" sz="1450" spc="10" b="1" dirty="0">
                <a:solidFill>
                  <a:srgbClr val="000000"/>
                </a:solidFill>
                <a:latin typeface="Times New Roman"/>
                <a:ea typeface="Times New Roman"/>
              </a:rPr>
              <a:t>H</a:t>
            </a:r>
            <a:r>
              <a:rPr lang="en-US" altLang="zh-CN" sz="950" spc="5" b="1" dirty="0">
                <a:solidFill>
                  <a:srgbClr val="000000"/>
                </a:solidFill>
                <a:latin typeface="Times New Roman"/>
                <a:ea typeface="Times New Roman"/>
              </a:rPr>
              <a:t>+</a:t>
            </a:r>
          </a:p>
        </p:txBody>
      </p:sp>
      <p:sp>
        <p:nvSpPr>
          <p:cNvPr id="712" name="TextBox 712"/>
          <p:cNvSpPr txBox="1"/>
          <p:nvPr/>
        </p:nvSpPr>
        <p:spPr>
          <a:xfrm>
            <a:off x="2633420" y="2335862"/>
            <a:ext cx="3150736" cy="2190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5000"/>
              </a:lnSpc>
              <a:tabLst>
                <a:tab pos="248701" algn="l"/>
                <a:tab pos="649221" algn="l"/>
                <a:tab pos="1028773" algn="l"/>
                <a:tab pos="1901605" algn="l"/>
                <a:tab pos="2279176" algn="l"/>
                <a:tab pos="2694637" algn="l"/>
                <a:tab pos="2943406" algn="l"/>
              </a:tabLst>
            </a:pPr>
            <a:r>
              <a:rPr lang="en-US" altLang="zh-CN" sz="1250" spc="5" dirty="0">
                <a:solidFill>
                  <a:srgbClr val="000000"/>
                </a:solidFill>
                <a:latin typeface="Times New Roman"/>
                <a:ea typeface="Times New Roman"/>
              </a:rPr>
              <a:t>1	</a:t>
            </a:r>
            <a:r>
              <a:rPr lang="en-US" altLang="zh-CN" sz="1250" spc="5" dirty="0">
                <a:solidFill>
                  <a:srgbClr val="000000"/>
                </a:solidFill>
                <a:latin typeface="Times New Roman"/>
                <a:ea typeface="Times New Roman"/>
              </a:rPr>
              <a:t>1	</a:t>
            </a:r>
            <a:r>
              <a:rPr lang="en-US" altLang="zh-CN" sz="1250" spc="5" dirty="0">
                <a:solidFill>
                  <a:srgbClr val="000000"/>
                </a:solidFill>
                <a:latin typeface="Times New Roman"/>
                <a:ea typeface="Times New Roman"/>
              </a:rPr>
              <a:t>1	</a:t>
            </a:r>
            <a:r>
              <a:rPr lang="en-US" altLang="zh-CN" sz="1250" spc="5" dirty="0">
                <a:solidFill>
                  <a:srgbClr val="000000"/>
                </a:solidFill>
                <a:latin typeface="Times New Roman"/>
                <a:ea typeface="Times New Roman"/>
              </a:rPr>
              <a:t>1	</a:t>
            </a:r>
            <a:r>
              <a:rPr lang="en-US" altLang="zh-CN" sz="1250" spc="5" dirty="0">
                <a:solidFill>
                  <a:srgbClr val="000000"/>
                </a:solidFill>
                <a:latin typeface="Times New Roman"/>
                <a:ea typeface="Times New Roman"/>
              </a:rPr>
              <a:t>1	</a:t>
            </a:r>
            <a:r>
              <a:rPr lang="en-US" altLang="zh-CN" sz="1250" spc="5" dirty="0">
                <a:solidFill>
                  <a:srgbClr val="000000"/>
                </a:solidFill>
                <a:latin typeface="Times New Roman"/>
                <a:ea typeface="Times New Roman"/>
              </a:rPr>
              <a:t>1	</a:t>
            </a:r>
            <a:r>
              <a:rPr lang="en-US" altLang="zh-CN" sz="1250" spc="5" dirty="0">
                <a:solidFill>
                  <a:srgbClr val="000000"/>
                </a:solidFill>
                <a:latin typeface="Times New Roman"/>
                <a:ea typeface="Times New Roman"/>
              </a:rPr>
              <a:t>1	</a:t>
            </a:r>
            <a:r>
              <a:rPr lang="en-US" altLang="zh-CN" sz="1250" spc="-35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</a:p>
        </p:txBody>
      </p:sp>
      <p:sp>
        <p:nvSpPr>
          <p:cNvPr id="713" name="TextBox 713"/>
          <p:cNvSpPr txBox="1"/>
          <p:nvPr/>
        </p:nvSpPr>
        <p:spPr>
          <a:xfrm>
            <a:off x="2447660" y="3165415"/>
            <a:ext cx="3509215" cy="1905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868921" algn="l"/>
                <a:tab pos="2429052" algn="l"/>
                <a:tab pos="3301884" algn="l"/>
              </a:tabLst>
            </a:pPr>
            <a:r>
              <a:rPr lang="en-US" altLang="zh-CN" sz="1250" spc="5" dirty="0">
                <a:solidFill>
                  <a:srgbClr val="000000"/>
                </a:solidFill>
                <a:latin typeface="Times New Roman"/>
                <a:ea typeface="Times New Roman"/>
              </a:rPr>
              <a:t>1	</a:t>
            </a:r>
            <a:r>
              <a:rPr lang="en-US" altLang="zh-CN" sz="1250" spc="5" dirty="0">
                <a:solidFill>
                  <a:srgbClr val="000000"/>
                </a:solidFill>
                <a:latin typeface="Times New Roman"/>
                <a:ea typeface="Times New Roman"/>
              </a:rPr>
              <a:t>1	</a:t>
            </a:r>
            <a:r>
              <a:rPr lang="en-US" altLang="zh-CN" sz="1250" spc="5" dirty="0">
                <a:solidFill>
                  <a:srgbClr val="000000"/>
                </a:solidFill>
                <a:latin typeface="Times New Roman"/>
                <a:ea typeface="Times New Roman"/>
              </a:rPr>
              <a:t>1	</a:t>
            </a:r>
            <a:r>
              <a:rPr lang="en-US" altLang="zh-CN" sz="1250" spc="-35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</a:p>
        </p:txBody>
      </p:sp>
      <p:sp>
        <p:nvSpPr>
          <p:cNvPr id="714" name="TextBox 714"/>
          <p:cNvSpPr txBox="1"/>
          <p:nvPr/>
        </p:nvSpPr>
        <p:spPr>
          <a:xfrm>
            <a:off x="892492" y="3600538"/>
            <a:ext cx="7648989" cy="28848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159054">
              <a:lnSpc>
                <a:spcPct val="104166"/>
              </a:lnSpc>
            </a:pPr>
            <a:r>
              <a:rPr lang="en-US" altLang="zh-CN" sz="1450" spc="10" b="1" dirty="0">
                <a:solidFill>
                  <a:srgbClr val="000000"/>
                </a:solidFill>
                <a:latin typeface="Times New Roman"/>
                <a:ea typeface="Times New Roman"/>
              </a:rPr>
              <a:t>H</a:t>
            </a:r>
            <a:r>
              <a:rPr lang="en-US" altLang="zh-CN" sz="950" b="1" dirty="0">
                <a:solidFill>
                  <a:srgbClr val="000000"/>
                </a:solidFill>
                <a:latin typeface="Times New Roman"/>
                <a:ea typeface="Times New Roman"/>
              </a:rPr>
              <a:t>0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29"/>
              </a:lnSpc>
            </a:pPr>
            <a:endParaRPr lang="en-US" dirty="0" smtClean="0"/>
          </a:p>
          <a:p>
            <a:pPr marL="0" indent="162242">
              <a:lnSpc>
                <a:spcPct val="123749"/>
              </a:lnSpc>
            </a:pPr>
            <a:r>
              <a:rPr lang="en-US" altLang="zh-CN" sz="2400" spc="120" dirty="0">
                <a:solidFill>
                  <a:srgbClr val="000000"/>
                </a:solidFill>
                <a:latin typeface="Times New Roman"/>
                <a:ea typeface="Times New Roman"/>
              </a:rPr>
              <a:t>(H</a:t>
            </a:r>
            <a:r>
              <a:rPr lang="en-US" altLang="zh-CN" sz="1550" spc="90" dirty="0">
                <a:solidFill>
                  <a:srgbClr val="000000"/>
                </a:solidFill>
                <a:latin typeface="Times New Roman"/>
                <a:ea typeface="Times New Roman"/>
              </a:rPr>
              <a:t>+</a:t>
            </a:r>
            <a:r>
              <a:rPr lang="en-US" altLang="zh-CN" sz="2400" spc="65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r>
              <a:rPr lang="en-US" altLang="zh-CN" sz="24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95" dirty="0">
                <a:solidFill>
                  <a:srgbClr val="000000"/>
                </a:solidFill>
                <a:latin typeface="Times New Roman"/>
                <a:ea typeface="Times New Roman"/>
              </a:rPr>
              <a:t>multiple</a:t>
            </a:r>
            <a:r>
              <a:rPr lang="en-US" altLang="zh-CN" sz="24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95" dirty="0">
                <a:solidFill>
                  <a:srgbClr val="000000"/>
                </a:solidFill>
                <a:latin typeface="Times New Roman"/>
                <a:ea typeface="Times New Roman"/>
              </a:rPr>
              <a:t>copies,</a:t>
            </a:r>
            <a:r>
              <a:rPr lang="en-US" altLang="zh-CN" sz="24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75" dirty="0">
                <a:solidFill>
                  <a:srgbClr val="000000"/>
                </a:solidFill>
                <a:latin typeface="Times New Roman"/>
                <a:ea typeface="Times New Roman"/>
              </a:rPr>
              <a:t>H</a:t>
            </a:r>
            <a:r>
              <a:rPr lang="en-US" altLang="zh-CN" sz="1550" spc="75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en-US" altLang="zh-CN" sz="2400" spc="65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r>
              <a:rPr lang="en-US" altLang="zh-CN" sz="24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10" dirty="0">
                <a:solidFill>
                  <a:srgbClr val="000000"/>
                </a:solidFill>
                <a:latin typeface="Times New Roman"/>
                <a:ea typeface="Times New Roman"/>
              </a:rPr>
              <a:t>one</a:t>
            </a:r>
            <a:r>
              <a:rPr lang="en-US" altLang="zh-CN" sz="24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00" dirty="0">
                <a:solidFill>
                  <a:srgbClr val="000000"/>
                </a:solidFill>
                <a:latin typeface="Times New Roman"/>
                <a:ea typeface="Times New Roman"/>
              </a:rPr>
              <a:t>copy,</a:t>
            </a:r>
            <a:r>
              <a:rPr lang="en-US" altLang="zh-CN" sz="24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90" dirty="0">
                <a:solidFill>
                  <a:srgbClr val="000000"/>
                </a:solidFill>
                <a:latin typeface="Times New Roman"/>
                <a:ea typeface="Times New Roman"/>
              </a:rPr>
              <a:t>H</a:t>
            </a:r>
            <a:r>
              <a:rPr lang="en-US" altLang="zh-CN" sz="1550" spc="75" dirty="0">
                <a:solidFill>
                  <a:srgbClr val="000000"/>
                </a:solidFill>
                <a:latin typeface="Times New Roman"/>
                <a:ea typeface="Times New Roman"/>
              </a:rPr>
              <a:t>0</a:t>
            </a:r>
            <a:r>
              <a:rPr lang="en-US" altLang="zh-CN" sz="2400" spc="65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r>
              <a:rPr lang="en-US" altLang="zh-CN" sz="24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15" dirty="0">
                <a:solidFill>
                  <a:srgbClr val="000000"/>
                </a:solidFill>
                <a:latin typeface="Times New Roman"/>
                <a:ea typeface="Times New Roman"/>
              </a:rPr>
              <a:t>no</a:t>
            </a:r>
            <a:r>
              <a:rPr lang="en-US" altLang="zh-CN" sz="24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04" dirty="0">
                <a:solidFill>
                  <a:srgbClr val="000000"/>
                </a:solidFill>
                <a:latin typeface="Times New Roman"/>
                <a:ea typeface="Times New Roman"/>
              </a:rPr>
              <a:t>copy)</a:t>
            </a:r>
          </a:p>
          <a:p>
            <a:pPr marL="0">
              <a:lnSpc>
                <a:spcPct val="116250"/>
              </a:lnSpc>
            </a:pPr>
            <a:r>
              <a:rPr lang="en-US" altLang="zh-CN" sz="1850" spc="18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2700" spc="180" dirty="0">
                <a:solidFill>
                  <a:srgbClr val="000000"/>
                </a:solidFill>
                <a:latin typeface="Times New Roman"/>
                <a:ea typeface="Times New Roman"/>
              </a:rPr>
              <a:t>Lemma</a:t>
            </a:r>
            <a:r>
              <a:rPr lang="en-US" altLang="zh-CN" sz="270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00" spc="15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</a:p>
          <a:p>
            <a:pPr hangingPunct="0" marL="686752" indent="-228980">
              <a:lnSpc>
                <a:spcPct val="104166"/>
              </a:lnSpc>
              <a:spcBef>
                <a:spcPts val="345"/>
              </a:spcBef>
            </a:pPr>
            <a:r>
              <a:rPr lang="en-US" altLang="zh-CN" sz="1250" spc="130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250" spc="17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14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ea typeface="Times New Roman"/>
              </a:rPr>
              <a:t>spreading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40" dirty="0">
                <a:solidFill>
                  <a:srgbClr val="000000"/>
                </a:solidFill>
                <a:latin typeface="Times New Roman"/>
                <a:ea typeface="Times New Roman"/>
              </a:rPr>
              <a:t>scheme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0" dirty="0">
                <a:solidFill>
                  <a:srgbClr val="000000"/>
                </a:solidFill>
                <a:latin typeface="Times New Roman"/>
                <a:ea typeface="Times New Roman"/>
              </a:rPr>
              <a:t>can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ea typeface="Times New Roman"/>
              </a:rPr>
              <a:t>spread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ea typeface="Times New Roman"/>
              </a:rPr>
              <a:t>copies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from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55" dirty="0">
                <a:solidFill>
                  <a:srgbClr val="000000"/>
                </a:solidFill>
                <a:latin typeface="Times New Roman"/>
                <a:ea typeface="Times New Roman"/>
              </a:rPr>
              <a:t>home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0" dirty="0">
                <a:solidFill>
                  <a:srgbClr val="000000"/>
                </a:solidFill>
                <a:latin typeface="Times New Roman"/>
                <a:ea typeface="Times New Roman"/>
              </a:rPr>
              <a:t>to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4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0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205" dirty="0">
                <a:solidFill>
                  <a:srgbClr val="006ebf"/>
                </a:solidFill>
                <a:latin typeface="Times New Roman"/>
                <a:ea typeface="Times New Roman"/>
              </a:rPr>
              <a:t>maximum</a:t>
            </a:r>
            <a:r>
              <a:rPr lang="en-US" altLang="zh-CN" sz="2000" spc="9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80" dirty="0">
                <a:solidFill>
                  <a:srgbClr val="006ebf"/>
                </a:solidFill>
                <a:latin typeface="Times New Roman"/>
                <a:ea typeface="Times New Roman"/>
              </a:rPr>
              <a:t>number</a:t>
            </a:r>
            <a:r>
              <a:rPr lang="en-US" altLang="zh-CN" sz="2000" spc="9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60" dirty="0">
                <a:solidFill>
                  <a:srgbClr val="006ebf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2000" spc="9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65" dirty="0">
                <a:solidFill>
                  <a:srgbClr val="006ebf"/>
                </a:solidFill>
                <a:latin typeface="Times New Roman"/>
                <a:ea typeface="Times New Roman"/>
              </a:rPr>
              <a:t>nodes</a:t>
            </a:r>
            <a:r>
              <a:rPr lang="en-US" altLang="zh-CN" sz="2000" spc="9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60" dirty="0">
                <a:solidFill>
                  <a:srgbClr val="000000"/>
                </a:solidFill>
                <a:latin typeface="Times New Roman"/>
                <a:ea typeface="Times New Roman"/>
              </a:rPr>
              <a:t>with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4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0" dirty="0">
                <a:solidFill>
                  <a:srgbClr val="006ebf"/>
                </a:solidFill>
                <a:latin typeface="Times New Roman"/>
                <a:ea typeface="Times New Roman"/>
              </a:rPr>
              <a:t>fastest</a:t>
            </a:r>
            <a:r>
              <a:rPr lang="en-US" altLang="zh-CN" sz="2000" spc="9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65" dirty="0">
                <a:solidFill>
                  <a:srgbClr val="006ebf"/>
                </a:solidFill>
                <a:latin typeface="Times New Roman"/>
                <a:ea typeface="Times New Roman"/>
              </a:rPr>
              <a:t>speed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40"/>
              </a:lnSpc>
            </a:pPr>
            <a:endParaRPr lang="en-US" dirty="0" smtClean="0"/>
          </a:p>
          <a:p>
            <a:pPr marL="0" indent="3335972">
              <a:lnSpc>
                <a:spcPct val="100000"/>
              </a:lnSpc>
            </a:pPr>
            <a:r>
              <a:rPr lang="en-US" altLang="zh-CN" sz="1200" spc="15" dirty="0">
                <a:solidFill>
                  <a:srgbClr val="000000"/>
                </a:solidFill>
                <a:latin typeface="Times New Roman"/>
                <a:ea typeface="Times New Roman"/>
              </a:rPr>
              <a:t>DySON</a:t>
            </a:r>
            <a:r>
              <a:rPr lang="en-US" altLang="zh-CN" sz="1200" spc="10" dirty="0">
                <a:solidFill>
                  <a:srgbClr val="000000"/>
                </a:solidFill>
                <a:latin typeface="Times New Roman"/>
                <a:ea typeface="Times New Roman"/>
              </a:rPr>
              <a:t>'14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Freeform 715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" name="Freeform 716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" name="Freeform 717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" name="Freeform 718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" name="Freeform 719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" name="Freeform 720"> 
				</p:cNvPr>
          <p:cNvSpPr/>
          <p:nvPr/>
        </p:nvSpPr>
        <p:spPr>
          <a:xfrm>
            <a:off x="4926080" y="3859280"/>
            <a:ext cx="1614420" cy="674620"/>
          </a:xfrm>
          <a:custGeom>
            <a:avLst/>
            <a:gdLst>
              <a:gd name="connsiteX0" fmla="*/ 1615034 w 1614420"/>
              <a:gd name="connsiteY0" fmla="*/ 675580 h 674620"/>
              <a:gd name="connsiteX1" fmla="*/ 16879 w 1614420"/>
              <a:gd name="connsiteY1" fmla="*/ 25179 h 67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4420" h="674620">
                <a:moveTo>
                  <a:pt x="1615034" y="675580"/>
                </a:moveTo>
                <a:lnTo>
                  <a:pt x="16879" y="25179"/>
                </a:lnTo>
              </a:path>
            </a:pathLst>
          </a:custGeom>
          <a:ln w="12093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1" name="Freeform 721"> 
				</p:cNvPr>
          <p:cNvSpPr/>
          <p:nvPr/>
        </p:nvSpPr>
        <p:spPr>
          <a:xfrm>
            <a:off x="4824480" y="3821180"/>
            <a:ext cx="128520" cy="90420"/>
          </a:xfrm>
          <a:custGeom>
            <a:avLst/>
            <a:gdLst>
              <a:gd name="connsiteX0" fmla="*/ 140690 w 128520"/>
              <a:gd name="connsiteY0" fmla="*/ 33180 h 90420"/>
              <a:gd name="connsiteX1" fmla="*/ 25935 w 128520"/>
              <a:gd name="connsiteY1" fmla="*/ 25634 h 90420"/>
              <a:gd name="connsiteX2" fmla="*/ 113095 w 128520"/>
              <a:gd name="connsiteY2" fmla="*/ 100235 h 90420"/>
              <a:gd name="connsiteX3" fmla="*/ 140690 w 128520"/>
              <a:gd name="connsiteY3" fmla="*/ 33180 h 90420"/>
              <a:gd name="connsiteX4" fmla="*/ 140690 w 128520"/>
              <a:gd name="connsiteY4" fmla="*/ 33180 h 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20" h="90420">
                <a:moveTo>
                  <a:pt x="140690" y="33180"/>
                </a:moveTo>
                <a:lnTo>
                  <a:pt x="25935" y="25634"/>
                </a:lnTo>
                <a:lnTo>
                  <a:pt x="113095" y="100235"/>
                </a:lnTo>
                <a:lnTo>
                  <a:pt x="140690" y="33180"/>
                </a:lnTo>
                <a:lnTo>
                  <a:pt x="140690" y="3318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2" name="Freeform 722"> 
				</p:cNvPr>
          <p:cNvSpPr/>
          <p:nvPr/>
        </p:nvSpPr>
        <p:spPr>
          <a:xfrm>
            <a:off x="4849880" y="3960880"/>
            <a:ext cx="496820" cy="547620"/>
          </a:xfrm>
          <a:custGeom>
            <a:avLst/>
            <a:gdLst>
              <a:gd name="connsiteX0" fmla="*/ 498759 w 496820"/>
              <a:gd name="connsiteY0" fmla="*/ 558301 h 547620"/>
              <a:gd name="connsiteX1" fmla="*/ 18202 w 496820"/>
              <a:gd name="connsiteY1" fmla="*/ 17564 h 54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6820" h="547620">
                <a:moveTo>
                  <a:pt x="498759" y="558301"/>
                </a:moveTo>
                <a:lnTo>
                  <a:pt x="18202" y="17564"/>
                </a:lnTo>
              </a:path>
            </a:pathLst>
          </a:custGeom>
          <a:ln w="12093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3" name="Freeform 723"> 
				</p:cNvPr>
          <p:cNvSpPr/>
          <p:nvPr/>
        </p:nvSpPr>
        <p:spPr>
          <a:xfrm>
            <a:off x="4786380" y="3884680"/>
            <a:ext cx="103120" cy="115820"/>
          </a:xfrm>
          <a:custGeom>
            <a:avLst/>
            <a:gdLst>
              <a:gd name="connsiteX0" fmla="*/ 114850 w 103120"/>
              <a:gd name="connsiteY0" fmla="*/ 76526 h 115820"/>
              <a:gd name="connsiteX1" fmla="*/ 15407 w 103120"/>
              <a:gd name="connsiteY1" fmla="*/ 19196 h 115820"/>
              <a:gd name="connsiteX2" fmla="*/ 60502 w 103120"/>
              <a:gd name="connsiteY2" fmla="*/ 124550 h 115820"/>
              <a:gd name="connsiteX3" fmla="*/ 114850 w 103120"/>
              <a:gd name="connsiteY3" fmla="*/ 76526 h 115820"/>
              <a:gd name="connsiteX4" fmla="*/ 114850 w 103120"/>
              <a:gd name="connsiteY4" fmla="*/ 76526 h 11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20" h="115820">
                <a:moveTo>
                  <a:pt x="114850" y="76526"/>
                </a:moveTo>
                <a:lnTo>
                  <a:pt x="15407" y="19196"/>
                </a:lnTo>
                <a:lnTo>
                  <a:pt x="60502" y="124550"/>
                </a:lnTo>
                <a:lnTo>
                  <a:pt x="114850" y="76526"/>
                </a:lnTo>
                <a:lnTo>
                  <a:pt x="114850" y="7652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4" name="Freeform 724"> 
				</p:cNvPr>
          <p:cNvSpPr/>
          <p:nvPr/>
        </p:nvSpPr>
        <p:spPr>
          <a:xfrm>
            <a:off x="4837180" y="3046479"/>
            <a:ext cx="509520" cy="496820"/>
          </a:xfrm>
          <a:custGeom>
            <a:avLst/>
            <a:gdLst>
              <a:gd name="connsiteX0" fmla="*/ 511459 w 509520"/>
              <a:gd name="connsiteY0" fmla="*/ 14900 h 496820"/>
              <a:gd name="connsiteX1" fmla="*/ 26696 w 509520"/>
              <a:gd name="connsiteY1" fmla="*/ 498022 h 49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9520" h="496820">
                <a:moveTo>
                  <a:pt x="511459" y="14900"/>
                </a:moveTo>
                <a:lnTo>
                  <a:pt x="26696" y="498022"/>
                </a:lnTo>
              </a:path>
            </a:pathLst>
          </a:custGeom>
          <a:ln w="12093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5" name="Freeform 725"> 
				</p:cNvPr>
          <p:cNvSpPr/>
          <p:nvPr/>
        </p:nvSpPr>
        <p:spPr>
          <a:xfrm>
            <a:off x="4773680" y="3490980"/>
            <a:ext cx="115820" cy="115820"/>
          </a:xfrm>
          <a:custGeom>
            <a:avLst/>
            <a:gdLst>
              <a:gd name="connsiteX0" fmla="*/ 122334 w 115820"/>
              <a:gd name="connsiteY0" fmla="*/ 72738 h 115820"/>
              <a:gd name="connsiteX1" fmla="*/ 19526 w 115820"/>
              <a:gd name="connsiteY1" fmla="*/ 123948 h 115820"/>
              <a:gd name="connsiteX2" fmla="*/ 71014 w 115820"/>
              <a:gd name="connsiteY2" fmla="*/ 21512 h 115820"/>
              <a:gd name="connsiteX3" fmla="*/ 122334 w 115820"/>
              <a:gd name="connsiteY3" fmla="*/ 72738 h 115820"/>
              <a:gd name="connsiteX4" fmla="*/ 122334 w 115820"/>
              <a:gd name="connsiteY4" fmla="*/ 72738 h 11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20" h="115820">
                <a:moveTo>
                  <a:pt x="122334" y="72738"/>
                </a:moveTo>
                <a:lnTo>
                  <a:pt x="19526" y="123948"/>
                </a:lnTo>
                <a:lnTo>
                  <a:pt x="71014" y="21512"/>
                </a:lnTo>
                <a:lnTo>
                  <a:pt x="122334" y="72738"/>
                </a:lnTo>
                <a:lnTo>
                  <a:pt x="122334" y="7273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6" name="Freeform 726"> 
				</p:cNvPr>
          <p:cNvSpPr/>
          <p:nvPr/>
        </p:nvSpPr>
        <p:spPr>
          <a:xfrm>
            <a:off x="2805179" y="3846580"/>
            <a:ext cx="1627120" cy="687320"/>
          </a:xfrm>
          <a:custGeom>
            <a:avLst/>
            <a:gdLst>
              <a:gd name="connsiteX0" fmla="*/ 15623 w 1627120"/>
              <a:gd name="connsiteY0" fmla="*/ 688280 h 687320"/>
              <a:gd name="connsiteX1" fmla="*/ 1630637 w 1627120"/>
              <a:gd name="connsiteY1" fmla="*/ 23626 h 68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7120" h="687320">
                <a:moveTo>
                  <a:pt x="15623" y="688280"/>
                </a:moveTo>
                <a:lnTo>
                  <a:pt x="1630637" y="23626"/>
                </a:lnTo>
              </a:path>
            </a:pathLst>
          </a:custGeom>
          <a:ln w="12093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" name="Freeform 727"> 
				</p:cNvPr>
          <p:cNvSpPr/>
          <p:nvPr/>
        </p:nvSpPr>
        <p:spPr>
          <a:xfrm>
            <a:off x="4392680" y="3808480"/>
            <a:ext cx="128520" cy="90420"/>
          </a:xfrm>
          <a:custGeom>
            <a:avLst/>
            <a:gdLst>
              <a:gd name="connsiteX0" fmla="*/ 20927 w 128520"/>
              <a:gd name="connsiteY0" fmla="*/ 31711 h 90420"/>
              <a:gd name="connsiteX1" fmla="*/ 135513 w 128520"/>
              <a:gd name="connsiteY1" fmla="*/ 23712 h 90420"/>
              <a:gd name="connsiteX2" fmla="*/ 48690 w 128520"/>
              <a:gd name="connsiteY2" fmla="*/ 98666 h 90420"/>
              <a:gd name="connsiteX3" fmla="*/ 20927 w 128520"/>
              <a:gd name="connsiteY3" fmla="*/ 31711 h 90420"/>
              <a:gd name="connsiteX4" fmla="*/ 20927 w 128520"/>
              <a:gd name="connsiteY4" fmla="*/ 31711 h 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20" h="90420">
                <a:moveTo>
                  <a:pt x="20927" y="31711"/>
                </a:moveTo>
                <a:lnTo>
                  <a:pt x="135513" y="23712"/>
                </a:lnTo>
                <a:lnTo>
                  <a:pt x="48690" y="98666"/>
                </a:lnTo>
                <a:lnTo>
                  <a:pt x="20927" y="31711"/>
                </a:lnTo>
                <a:lnTo>
                  <a:pt x="20927" y="3171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8" name="Freeform 728"> 
				</p:cNvPr>
          <p:cNvSpPr/>
          <p:nvPr/>
        </p:nvSpPr>
        <p:spPr>
          <a:xfrm>
            <a:off x="4011680" y="3960880"/>
            <a:ext cx="509520" cy="573020"/>
          </a:xfrm>
          <a:custGeom>
            <a:avLst/>
            <a:gdLst>
              <a:gd name="connsiteX0" fmla="*/ 25372 w 509520"/>
              <a:gd name="connsiteY0" fmla="*/ 573980 h 573020"/>
              <a:gd name="connsiteX1" fmla="*/ 515671 w 509520"/>
              <a:gd name="connsiteY1" fmla="*/ 24355 h 57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9520" h="573020">
                <a:moveTo>
                  <a:pt x="25372" y="573980"/>
                </a:moveTo>
                <a:lnTo>
                  <a:pt x="515671" y="24355"/>
                </a:lnTo>
              </a:path>
            </a:pathLst>
          </a:custGeom>
          <a:ln w="12093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9" name="Freeform 729"> 
				</p:cNvPr>
          <p:cNvSpPr/>
          <p:nvPr/>
        </p:nvSpPr>
        <p:spPr>
          <a:xfrm>
            <a:off x="4468880" y="3884680"/>
            <a:ext cx="115820" cy="128520"/>
          </a:xfrm>
          <a:custGeom>
            <a:avLst/>
            <a:gdLst>
              <a:gd name="connsiteX0" fmla="*/ 25156 w 115820"/>
              <a:gd name="connsiteY0" fmla="*/ 83267 h 128520"/>
              <a:gd name="connsiteX1" fmla="*/ 124767 w 115820"/>
              <a:gd name="connsiteY1" fmla="*/ 26104 h 128520"/>
              <a:gd name="connsiteX2" fmla="*/ 79504 w 115820"/>
              <a:gd name="connsiteY2" fmla="*/ 131374 h 128520"/>
              <a:gd name="connsiteX3" fmla="*/ 25156 w 115820"/>
              <a:gd name="connsiteY3" fmla="*/ 83267 h 128520"/>
              <a:gd name="connsiteX4" fmla="*/ 25156 w 115820"/>
              <a:gd name="connsiteY4" fmla="*/ 83267 h 12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20" h="128520">
                <a:moveTo>
                  <a:pt x="25156" y="83267"/>
                </a:moveTo>
                <a:lnTo>
                  <a:pt x="124767" y="26104"/>
                </a:lnTo>
                <a:lnTo>
                  <a:pt x="79504" y="131374"/>
                </a:lnTo>
                <a:lnTo>
                  <a:pt x="25156" y="83267"/>
                </a:lnTo>
                <a:lnTo>
                  <a:pt x="25156" y="8326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0" name="Freeform 730"> 
				</p:cNvPr>
          <p:cNvSpPr/>
          <p:nvPr/>
        </p:nvSpPr>
        <p:spPr>
          <a:xfrm>
            <a:off x="5091180" y="4278380"/>
            <a:ext cx="484120" cy="484120"/>
          </a:xfrm>
          <a:custGeom>
            <a:avLst/>
            <a:gdLst>
              <a:gd name="connsiteX0" fmla="*/ 19032 w 484120"/>
              <a:gd name="connsiteY0" fmla="*/ 494144 h 484120"/>
              <a:gd name="connsiteX1" fmla="*/ 495987 w 484120"/>
              <a:gd name="connsiteY1" fmla="*/ 494144 h 484120"/>
              <a:gd name="connsiteX2" fmla="*/ 495987 w 484120"/>
              <a:gd name="connsiteY2" fmla="*/ 18836 h 484120"/>
              <a:gd name="connsiteX3" fmla="*/ 19032 w 484120"/>
              <a:gd name="connsiteY3" fmla="*/ 18836 h 484120"/>
              <a:gd name="connsiteX4" fmla="*/ 19032 w 484120"/>
              <a:gd name="connsiteY4" fmla="*/ 494144 h 48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120" h="484120">
                <a:moveTo>
                  <a:pt x="19032" y="494144"/>
                </a:moveTo>
                <a:lnTo>
                  <a:pt x="495987" y="494144"/>
                </a:lnTo>
                <a:lnTo>
                  <a:pt x="495987" y="18836"/>
                </a:lnTo>
                <a:lnTo>
                  <a:pt x="19032" y="18836"/>
                </a:lnTo>
                <a:lnTo>
                  <a:pt x="19032" y="494144"/>
                </a:lnTo>
                <a:close/>
              </a:path>
            </a:pathLst>
          </a:custGeom>
          <a:solidFill>
            <a:srgbClr val="adc1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1" name="Freeform 731"> 
				</p:cNvPr>
          <p:cNvSpPr/>
          <p:nvPr/>
        </p:nvSpPr>
        <p:spPr>
          <a:xfrm>
            <a:off x="5091180" y="4278380"/>
            <a:ext cx="484120" cy="484120"/>
          </a:xfrm>
          <a:custGeom>
            <a:avLst/>
            <a:gdLst>
              <a:gd name="connsiteX0" fmla="*/ 19032 w 484120"/>
              <a:gd name="connsiteY0" fmla="*/ 494144 h 484120"/>
              <a:gd name="connsiteX1" fmla="*/ 495987 w 484120"/>
              <a:gd name="connsiteY1" fmla="*/ 494144 h 484120"/>
              <a:gd name="connsiteX2" fmla="*/ 495987 w 484120"/>
              <a:gd name="connsiteY2" fmla="*/ 18836 h 484120"/>
              <a:gd name="connsiteX3" fmla="*/ 19032 w 484120"/>
              <a:gd name="connsiteY3" fmla="*/ 18836 h 484120"/>
              <a:gd name="connsiteX4" fmla="*/ 19032 w 484120"/>
              <a:gd name="connsiteY4" fmla="*/ 494144 h 48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120" h="484120">
                <a:moveTo>
                  <a:pt x="19032" y="494144"/>
                </a:moveTo>
                <a:lnTo>
                  <a:pt x="495987" y="494144"/>
                </a:lnTo>
                <a:lnTo>
                  <a:pt x="495987" y="18836"/>
                </a:lnTo>
                <a:lnTo>
                  <a:pt x="19032" y="18836"/>
                </a:lnTo>
                <a:lnTo>
                  <a:pt x="19032" y="494144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2093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2" name="Freeform 732"> 
				</p:cNvPr>
          <p:cNvSpPr/>
          <p:nvPr/>
        </p:nvSpPr>
        <p:spPr>
          <a:xfrm>
            <a:off x="6335780" y="4278380"/>
            <a:ext cx="484120" cy="484120"/>
          </a:xfrm>
          <a:custGeom>
            <a:avLst/>
            <a:gdLst>
              <a:gd name="connsiteX0" fmla="*/ 14524 w 484120"/>
              <a:gd name="connsiteY0" fmla="*/ 494144 h 484120"/>
              <a:gd name="connsiteX1" fmla="*/ 491480 w 484120"/>
              <a:gd name="connsiteY1" fmla="*/ 494144 h 484120"/>
              <a:gd name="connsiteX2" fmla="*/ 491480 w 484120"/>
              <a:gd name="connsiteY2" fmla="*/ 18836 h 484120"/>
              <a:gd name="connsiteX3" fmla="*/ 14524 w 484120"/>
              <a:gd name="connsiteY3" fmla="*/ 18836 h 484120"/>
              <a:gd name="connsiteX4" fmla="*/ 14524 w 484120"/>
              <a:gd name="connsiteY4" fmla="*/ 494144 h 48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120" h="484120">
                <a:moveTo>
                  <a:pt x="14524" y="494144"/>
                </a:moveTo>
                <a:lnTo>
                  <a:pt x="491480" y="494144"/>
                </a:lnTo>
                <a:lnTo>
                  <a:pt x="491480" y="18836"/>
                </a:lnTo>
                <a:lnTo>
                  <a:pt x="14524" y="18836"/>
                </a:lnTo>
                <a:lnTo>
                  <a:pt x="14524" y="494144"/>
                </a:lnTo>
                <a:close/>
              </a:path>
            </a:pathLst>
          </a:custGeom>
          <a:solidFill>
            <a:srgbClr val="adc1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3" name="Freeform 733"> 
				</p:cNvPr>
          <p:cNvSpPr/>
          <p:nvPr/>
        </p:nvSpPr>
        <p:spPr>
          <a:xfrm>
            <a:off x="6335780" y="4278380"/>
            <a:ext cx="484120" cy="484120"/>
          </a:xfrm>
          <a:custGeom>
            <a:avLst/>
            <a:gdLst>
              <a:gd name="connsiteX0" fmla="*/ 14524 w 484120"/>
              <a:gd name="connsiteY0" fmla="*/ 494144 h 484120"/>
              <a:gd name="connsiteX1" fmla="*/ 491480 w 484120"/>
              <a:gd name="connsiteY1" fmla="*/ 494144 h 484120"/>
              <a:gd name="connsiteX2" fmla="*/ 491480 w 484120"/>
              <a:gd name="connsiteY2" fmla="*/ 18836 h 484120"/>
              <a:gd name="connsiteX3" fmla="*/ 14524 w 484120"/>
              <a:gd name="connsiteY3" fmla="*/ 18836 h 484120"/>
              <a:gd name="connsiteX4" fmla="*/ 14524 w 484120"/>
              <a:gd name="connsiteY4" fmla="*/ 494144 h 48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120" h="484120">
                <a:moveTo>
                  <a:pt x="14524" y="494144"/>
                </a:moveTo>
                <a:lnTo>
                  <a:pt x="491480" y="494144"/>
                </a:lnTo>
                <a:lnTo>
                  <a:pt x="491480" y="18836"/>
                </a:lnTo>
                <a:lnTo>
                  <a:pt x="14524" y="18836"/>
                </a:lnTo>
                <a:lnTo>
                  <a:pt x="14524" y="494144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2093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4" name="Freeform 734"> 
				</p:cNvPr>
          <p:cNvSpPr/>
          <p:nvPr/>
        </p:nvSpPr>
        <p:spPr>
          <a:xfrm>
            <a:off x="2538479" y="4278380"/>
            <a:ext cx="496820" cy="484120"/>
          </a:xfrm>
          <a:custGeom>
            <a:avLst/>
            <a:gdLst>
              <a:gd name="connsiteX0" fmla="*/ 19991 w 496820"/>
              <a:gd name="connsiteY0" fmla="*/ 494144 h 484120"/>
              <a:gd name="connsiteX1" fmla="*/ 496947 w 496820"/>
              <a:gd name="connsiteY1" fmla="*/ 494144 h 484120"/>
              <a:gd name="connsiteX2" fmla="*/ 496947 w 496820"/>
              <a:gd name="connsiteY2" fmla="*/ 18836 h 484120"/>
              <a:gd name="connsiteX3" fmla="*/ 19991 w 496820"/>
              <a:gd name="connsiteY3" fmla="*/ 18836 h 484120"/>
              <a:gd name="connsiteX4" fmla="*/ 19991 w 496820"/>
              <a:gd name="connsiteY4" fmla="*/ 494144 h 48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820" h="484120">
                <a:moveTo>
                  <a:pt x="19991" y="494144"/>
                </a:moveTo>
                <a:lnTo>
                  <a:pt x="496947" y="494144"/>
                </a:lnTo>
                <a:lnTo>
                  <a:pt x="496947" y="18836"/>
                </a:lnTo>
                <a:lnTo>
                  <a:pt x="19991" y="18836"/>
                </a:lnTo>
                <a:lnTo>
                  <a:pt x="19991" y="494144"/>
                </a:lnTo>
                <a:close/>
              </a:path>
            </a:pathLst>
          </a:custGeom>
          <a:solidFill>
            <a:srgbClr val="adc1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5" name="Freeform 735"> 
				</p:cNvPr>
          <p:cNvSpPr/>
          <p:nvPr/>
        </p:nvSpPr>
        <p:spPr>
          <a:xfrm>
            <a:off x="2538479" y="4278380"/>
            <a:ext cx="496820" cy="484120"/>
          </a:xfrm>
          <a:custGeom>
            <a:avLst/>
            <a:gdLst>
              <a:gd name="connsiteX0" fmla="*/ 19991 w 496820"/>
              <a:gd name="connsiteY0" fmla="*/ 494144 h 484120"/>
              <a:gd name="connsiteX1" fmla="*/ 496947 w 496820"/>
              <a:gd name="connsiteY1" fmla="*/ 494144 h 484120"/>
              <a:gd name="connsiteX2" fmla="*/ 496947 w 496820"/>
              <a:gd name="connsiteY2" fmla="*/ 18836 h 484120"/>
              <a:gd name="connsiteX3" fmla="*/ 19991 w 496820"/>
              <a:gd name="connsiteY3" fmla="*/ 18836 h 484120"/>
              <a:gd name="connsiteX4" fmla="*/ 19991 w 496820"/>
              <a:gd name="connsiteY4" fmla="*/ 494144 h 48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820" h="484120">
                <a:moveTo>
                  <a:pt x="19991" y="494144"/>
                </a:moveTo>
                <a:lnTo>
                  <a:pt x="496947" y="494144"/>
                </a:lnTo>
                <a:lnTo>
                  <a:pt x="496947" y="18836"/>
                </a:lnTo>
                <a:lnTo>
                  <a:pt x="19991" y="18836"/>
                </a:lnTo>
                <a:lnTo>
                  <a:pt x="19991" y="494144"/>
                </a:lnTo>
                <a:close/>
              </a:path>
            </a:pathLst>
          </a:custGeom>
          <a:solidFill>
            <a:srgbClr val="0000cf">
              <a:alpha val="0"/>
            </a:srgbClr>
          </a:solidFill>
          <a:ln w="12093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6" name="Freeform 736"> 
				</p:cNvPr>
          <p:cNvSpPr/>
          <p:nvPr/>
        </p:nvSpPr>
        <p:spPr>
          <a:xfrm>
            <a:off x="3783080" y="4278380"/>
            <a:ext cx="484120" cy="484120"/>
          </a:xfrm>
          <a:custGeom>
            <a:avLst/>
            <a:gdLst>
              <a:gd name="connsiteX0" fmla="*/ 15494 w 484120"/>
              <a:gd name="connsiteY0" fmla="*/ 494144 h 484120"/>
              <a:gd name="connsiteX1" fmla="*/ 492450 w 484120"/>
              <a:gd name="connsiteY1" fmla="*/ 494144 h 484120"/>
              <a:gd name="connsiteX2" fmla="*/ 492450 w 484120"/>
              <a:gd name="connsiteY2" fmla="*/ 18836 h 484120"/>
              <a:gd name="connsiteX3" fmla="*/ 15494 w 484120"/>
              <a:gd name="connsiteY3" fmla="*/ 18836 h 484120"/>
              <a:gd name="connsiteX4" fmla="*/ 15494 w 484120"/>
              <a:gd name="connsiteY4" fmla="*/ 494144 h 48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120" h="484120">
                <a:moveTo>
                  <a:pt x="15494" y="494144"/>
                </a:moveTo>
                <a:lnTo>
                  <a:pt x="492450" y="494144"/>
                </a:lnTo>
                <a:lnTo>
                  <a:pt x="492450" y="18836"/>
                </a:lnTo>
                <a:lnTo>
                  <a:pt x="15494" y="18836"/>
                </a:lnTo>
                <a:lnTo>
                  <a:pt x="15494" y="494144"/>
                </a:lnTo>
                <a:close/>
              </a:path>
            </a:pathLst>
          </a:custGeom>
          <a:solidFill>
            <a:srgbClr val="adc1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" name="Freeform 737"> 
				</p:cNvPr>
          <p:cNvSpPr/>
          <p:nvPr/>
        </p:nvSpPr>
        <p:spPr>
          <a:xfrm>
            <a:off x="3783080" y="4278380"/>
            <a:ext cx="484120" cy="484120"/>
          </a:xfrm>
          <a:custGeom>
            <a:avLst/>
            <a:gdLst>
              <a:gd name="connsiteX0" fmla="*/ 15494 w 484120"/>
              <a:gd name="connsiteY0" fmla="*/ 494144 h 484120"/>
              <a:gd name="connsiteX1" fmla="*/ 492450 w 484120"/>
              <a:gd name="connsiteY1" fmla="*/ 494144 h 484120"/>
              <a:gd name="connsiteX2" fmla="*/ 492450 w 484120"/>
              <a:gd name="connsiteY2" fmla="*/ 18836 h 484120"/>
              <a:gd name="connsiteX3" fmla="*/ 15494 w 484120"/>
              <a:gd name="connsiteY3" fmla="*/ 18836 h 484120"/>
              <a:gd name="connsiteX4" fmla="*/ 15494 w 484120"/>
              <a:gd name="connsiteY4" fmla="*/ 494144 h 48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120" h="484120">
                <a:moveTo>
                  <a:pt x="15494" y="494144"/>
                </a:moveTo>
                <a:lnTo>
                  <a:pt x="492450" y="494144"/>
                </a:lnTo>
                <a:lnTo>
                  <a:pt x="492450" y="18836"/>
                </a:lnTo>
                <a:lnTo>
                  <a:pt x="15494" y="18836"/>
                </a:lnTo>
                <a:lnTo>
                  <a:pt x="15494" y="494144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2093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8" name="Freeform 738"> 
				</p:cNvPr>
          <p:cNvSpPr/>
          <p:nvPr/>
        </p:nvSpPr>
        <p:spPr>
          <a:xfrm>
            <a:off x="4494280" y="3567180"/>
            <a:ext cx="369820" cy="369820"/>
          </a:xfrm>
          <a:custGeom>
            <a:avLst/>
            <a:gdLst>
              <a:gd name="connsiteX0" fmla="*/ 377504 w 369820"/>
              <a:gd name="connsiteY0" fmla="*/ 195291 h 369820"/>
              <a:gd name="connsiteX1" fmla="*/ 198642 w 369820"/>
              <a:gd name="connsiteY1" fmla="*/ 17046 h 369820"/>
              <a:gd name="connsiteX2" fmla="*/ 19779 w 369820"/>
              <a:gd name="connsiteY2" fmla="*/ 195291 h 369820"/>
              <a:gd name="connsiteX3" fmla="*/ 198642 w 369820"/>
              <a:gd name="connsiteY3" fmla="*/ 373536 h 369820"/>
              <a:gd name="connsiteX4" fmla="*/ 377504 w 369820"/>
              <a:gd name="connsiteY4" fmla="*/ 195291 h 369820"/>
              <a:gd name="connsiteX5" fmla="*/ 377504 w 369820"/>
              <a:gd name="connsiteY5" fmla="*/ 195291 h 36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20" h="369820">
                <a:moveTo>
                  <a:pt x="377504" y="195291"/>
                </a:moveTo>
                <a:cubicBezTo>
                  <a:pt x="377504" y="96862"/>
                  <a:pt x="297412" y="17046"/>
                  <a:pt x="198642" y="17046"/>
                </a:cubicBezTo>
                <a:cubicBezTo>
                  <a:pt x="99872" y="17046"/>
                  <a:pt x="19779" y="96862"/>
                  <a:pt x="19779" y="195291"/>
                </a:cubicBezTo>
                <a:cubicBezTo>
                  <a:pt x="19779" y="293736"/>
                  <a:pt x="99872" y="373536"/>
                  <a:pt x="198642" y="373536"/>
                </a:cubicBezTo>
                <a:cubicBezTo>
                  <a:pt x="297412" y="373536"/>
                  <a:pt x="377504" y="293736"/>
                  <a:pt x="377504" y="195291"/>
                </a:cubicBezTo>
                <a:lnTo>
                  <a:pt x="377504" y="195291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9" name="Freeform 739"> 
				</p:cNvPr>
          <p:cNvSpPr/>
          <p:nvPr/>
        </p:nvSpPr>
        <p:spPr>
          <a:xfrm>
            <a:off x="4494280" y="3567180"/>
            <a:ext cx="369820" cy="369820"/>
          </a:xfrm>
          <a:custGeom>
            <a:avLst/>
            <a:gdLst>
              <a:gd name="connsiteX0" fmla="*/ 377504 w 369820"/>
              <a:gd name="connsiteY0" fmla="*/ 195291 h 369820"/>
              <a:gd name="connsiteX1" fmla="*/ 198642 w 369820"/>
              <a:gd name="connsiteY1" fmla="*/ 17046 h 369820"/>
              <a:gd name="connsiteX2" fmla="*/ 19779 w 369820"/>
              <a:gd name="connsiteY2" fmla="*/ 195291 h 369820"/>
              <a:gd name="connsiteX3" fmla="*/ 198642 w 369820"/>
              <a:gd name="connsiteY3" fmla="*/ 373536 h 369820"/>
              <a:gd name="connsiteX4" fmla="*/ 377504 w 369820"/>
              <a:gd name="connsiteY4" fmla="*/ 195291 h 369820"/>
              <a:gd name="connsiteX5" fmla="*/ 377504 w 369820"/>
              <a:gd name="connsiteY5" fmla="*/ 195291 h 36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20" h="369820">
                <a:moveTo>
                  <a:pt x="377504" y="195291"/>
                </a:moveTo>
                <a:cubicBezTo>
                  <a:pt x="377504" y="96862"/>
                  <a:pt x="297412" y="17046"/>
                  <a:pt x="198642" y="17046"/>
                </a:cubicBezTo>
                <a:cubicBezTo>
                  <a:pt x="99872" y="17046"/>
                  <a:pt x="19779" y="96862"/>
                  <a:pt x="19779" y="195291"/>
                </a:cubicBezTo>
                <a:cubicBezTo>
                  <a:pt x="19779" y="293736"/>
                  <a:pt x="99872" y="373536"/>
                  <a:pt x="198642" y="373536"/>
                </a:cubicBezTo>
                <a:cubicBezTo>
                  <a:pt x="297412" y="373536"/>
                  <a:pt x="377504" y="293736"/>
                  <a:pt x="377504" y="195291"/>
                </a:cubicBezTo>
                <a:lnTo>
                  <a:pt x="377504" y="195291"/>
                </a:lnTo>
                <a:close/>
              </a:path>
            </a:pathLst>
          </a:custGeom>
          <a:solidFill>
            <a:srgbClr val="0000cf">
              <a:alpha val="0"/>
            </a:srgbClr>
          </a:solidFill>
          <a:ln w="12093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0" name="Freeform 740"> 
				</p:cNvPr>
          <p:cNvSpPr/>
          <p:nvPr/>
        </p:nvSpPr>
        <p:spPr>
          <a:xfrm>
            <a:off x="4926080" y="3046479"/>
            <a:ext cx="1817620" cy="623820"/>
          </a:xfrm>
          <a:custGeom>
            <a:avLst/>
            <a:gdLst>
              <a:gd name="connsiteX0" fmla="*/ 1821154 w 1817620"/>
              <a:gd name="connsiteY0" fmla="*/ 16073 h 623820"/>
              <a:gd name="connsiteX1" fmla="*/ 21086 w 1817620"/>
              <a:gd name="connsiteY1" fmla="*/ 624588 h 62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7620" h="623820">
                <a:moveTo>
                  <a:pt x="1821154" y="16073"/>
                </a:moveTo>
                <a:lnTo>
                  <a:pt x="21086" y="624588"/>
                </a:lnTo>
              </a:path>
            </a:pathLst>
          </a:custGeom>
          <a:ln w="12093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1" name="Freeform 741"> 
				</p:cNvPr>
          <p:cNvSpPr/>
          <p:nvPr/>
        </p:nvSpPr>
        <p:spPr>
          <a:xfrm>
            <a:off x="4837180" y="3617980"/>
            <a:ext cx="128520" cy="77720"/>
          </a:xfrm>
          <a:custGeom>
            <a:avLst/>
            <a:gdLst>
              <a:gd name="connsiteX0" fmla="*/ 106957 w 128520"/>
              <a:gd name="connsiteY0" fmla="*/ 15879 h 77720"/>
              <a:gd name="connsiteX1" fmla="*/ 15422 w 128520"/>
              <a:gd name="connsiteY1" fmla="*/ 85081 h 77720"/>
              <a:gd name="connsiteX2" fmla="*/ 130345 w 128520"/>
              <a:gd name="connsiteY2" fmla="*/ 84477 h 77720"/>
              <a:gd name="connsiteX3" fmla="*/ 106957 w 128520"/>
              <a:gd name="connsiteY3" fmla="*/ 15879 h 77720"/>
              <a:gd name="connsiteX4" fmla="*/ 106957 w 128520"/>
              <a:gd name="connsiteY4" fmla="*/ 15879 h 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20" h="77720">
                <a:moveTo>
                  <a:pt x="106957" y="15879"/>
                </a:moveTo>
                <a:lnTo>
                  <a:pt x="15422" y="85081"/>
                </a:lnTo>
                <a:lnTo>
                  <a:pt x="130345" y="84477"/>
                </a:lnTo>
                <a:lnTo>
                  <a:pt x="106957" y="15879"/>
                </a:lnTo>
                <a:lnTo>
                  <a:pt x="106957" y="1587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2" name="Freeform 742"> 
				</p:cNvPr>
          <p:cNvSpPr/>
          <p:nvPr/>
        </p:nvSpPr>
        <p:spPr>
          <a:xfrm>
            <a:off x="4672080" y="3021079"/>
            <a:ext cx="14220" cy="458720"/>
          </a:xfrm>
          <a:custGeom>
            <a:avLst/>
            <a:gdLst>
              <a:gd name="connsiteX0" fmla="*/ 16635 w 14220"/>
              <a:gd name="connsiteY0" fmla="*/ 25711 h 458720"/>
              <a:gd name="connsiteX1" fmla="*/ 16635 w 14220"/>
              <a:gd name="connsiteY1" fmla="*/ 463594 h 45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20" h="458720">
                <a:moveTo>
                  <a:pt x="16635" y="25711"/>
                </a:moveTo>
                <a:lnTo>
                  <a:pt x="16635" y="463594"/>
                </a:lnTo>
              </a:path>
            </a:pathLst>
          </a:custGeom>
          <a:ln w="12093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3" name="Freeform 743"> 
				</p:cNvPr>
          <p:cNvSpPr/>
          <p:nvPr/>
        </p:nvSpPr>
        <p:spPr>
          <a:xfrm>
            <a:off x="4633980" y="3452880"/>
            <a:ext cx="90420" cy="128520"/>
          </a:xfrm>
          <a:custGeom>
            <a:avLst/>
            <a:gdLst>
              <a:gd name="connsiteX0" fmla="*/ 18391 w 90420"/>
              <a:gd name="connsiteY0" fmla="*/ 22739 h 128520"/>
              <a:gd name="connsiteX1" fmla="*/ 54735 w 90420"/>
              <a:gd name="connsiteY1" fmla="*/ 131396 h 128520"/>
              <a:gd name="connsiteX2" fmla="*/ 91079 w 90420"/>
              <a:gd name="connsiteY2" fmla="*/ 22739 h 128520"/>
              <a:gd name="connsiteX3" fmla="*/ 18391 w 90420"/>
              <a:gd name="connsiteY3" fmla="*/ 22739 h 128520"/>
              <a:gd name="connsiteX4" fmla="*/ 18391 w 90420"/>
              <a:gd name="connsiteY4" fmla="*/ 22739 h 12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20" h="128520">
                <a:moveTo>
                  <a:pt x="18391" y="22739"/>
                </a:moveTo>
                <a:lnTo>
                  <a:pt x="54735" y="131396"/>
                </a:lnTo>
                <a:lnTo>
                  <a:pt x="91079" y="22739"/>
                </a:lnTo>
                <a:lnTo>
                  <a:pt x="18391" y="22739"/>
                </a:lnTo>
                <a:lnTo>
                  <a:pt x="18391" y="2273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4" name="Freeform 744"> 
				</p:cNvPr>
          <p:cNvSpPr/>
          <p:nvPr/>
        </p:nvSpPr>
        <p:spPr>
          <a:xfrm>
            <a:off x="4900680" y="2970279"/>
            <a:ext cx="1157220" cy="636520"/>
          </a:xfrm>
          <a:custGeom>
            <a:avLst/>
            <a:gdLst>
              <a:gd name="connsiteX0" fmla="*/ 1163410 w 1157220"/>
              <a:gd name="connsiteY0" fmla="*/ 19835 h 636520"/>
              <a:gd name="connsiteX1" fmla="*/ 26294 w 1157220"/>
              <a:gd name="connsiteY1" fmla="*/ 642049 h 63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7220" h="636520">
                <a:moveTo>
                  <a:pt x="1163410" y="19835"/>
                </a:moveTo>
                <a:lnTo>
                  <a:pt x="26294" y="642049"/>
                </a:lnTo>
              </a:path>
            </a:pathLst>
          </a:custGeom>
          <a:ln w="12093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5" name="Freeform 745"> 
				</p:cNvPr>
          <p:cNvSpPr/>
          <p:nvPr/>
        </p:nvSpPr>
        <p:spPr>
          <a:xfrm>
            <a:off x="4824480" y="3554480"/>
            <a:ext cx="115820" cy="103120"/>
          </a:xfrm>
          <a:custGeom>
            <a:avLst/>
            <a:gdLst>
              <a:gd name="connsiteX0" fmla="*/ 93072 w 115820"/>
              <a:gd name="connsiteY0" fmla="*/ 21730 h 103120"/>
              <a:gd name="connsiteX1" fmla="*/ 14998 w 115820"/>
              <a:gd name="connsiteY1" fmla="*/ 105789 h 103120"/>
              <a:gd name="connsiteX2" fmla="*/ 128070 w 115820"/>
              <a:gd name="connsiteY2" fmla="*/ 85231 h 103120"/>
              <a:gd name="connsiteX3" fmla="*/ 93072 w 115820"/>
              <a:gd name="connsiteY3" fmla="*/ 21730 h 103120"/>
              <a:gd name="connsiteX4" fmla="*/ 93072 w 115820"/>
              <a:gd name="connsiteY4" fmla="*/ 21730 h 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20" h="103120">
                <a:moveTo>
                  <a:pt x="93072" y="21730"/>
                </a:moveTo>
                <a:lnTo>
                  <a:pt x="14998" y="105789"/>
                </a:lnTo>
                <a:lnTo>
                  <a:pt x="128070" y="85231"/>
                </a:lnTo>
                <a:lnTo>
                  <a:pt x="93072" y="21730"/>
                </a:lnTo>
                <a:lnTo>
                  <a:pt x="93072" y="2173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6" name="Freeform 746"> 
				</p:cNvPr>
          <p:cNvSpPr/>
          <p:nvPr/>
        </p:nvSpPr>
        <p:spPr>
          <a:xfrm>
            <a:off x="4494280" y="2855979"/>
            <a:ext cx="369820" cy="369820"/>
          </a:xfrm>
          <a:custGeom>
            <a:avLst/>
            <a:gdLst>
              <a:gd name="connsiteX0" fmla="*/ 199147 w 369820"/>
              <a:gd name="connsiteY0" fmla="*/ 371773 h 369820"/>
              <a:gd name="connsiteX1" fmla="*/ 377504 w 369820"/>
              <a:gd name="connsiteY1" fmla="*/ 192824 h 369820"/>
              <a:gd name="connsiteX2" fmla="*/ 197968 w 369820"/>
              <a:gd name="connsiteY2" fmla="*/ 15249 h 369820"/>
              <a:gd name="connsiteX3" fmla="*/ 19779 w 369820"/>
              <a:gd name="connsiteY3" fmla="*/ 194165 h 369820"/>
              <a:gd name="connsiteX4" fmla="*/ 199147 w 369820"/>
              <a:gd name="connsiteY4" fmla="*/ 371773 h 369820"/>
              <a:gd name="connsiteX5" fmla="*/ 199147 w 369820"/>
              <a:gd name="connsiteY5" fmla="*/ 371773 h 36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20" h="369820">
                <a:moveTo>
                  <a:pt x="199147" y="371773"/>
                </a:moveTo>
                <a:cubicBezTo>
                  <a:pt x="298084" y="371421"/>
                  <a:pt x="377841" y="291336"/>
                  <a:pt x="377504" y="192824"/>
                </a:cubicBezTo>
                <a:cubicBezTo>
                  <a:pt x="377168" y="94395"/>
                  <a:pt x="296738" y="14914"/>
                  <a:pt x="197968" y="15249"/>
                </a:cubicBezTo>
                <a:cubicBezTo>
                  <a:pt x="99198" y="15585"/>
                  <a:pt x="19443" y="95736"/>
                  <a:pt x="19779" y="194165"/>
                </a:cubicBezTo>
                <a:cubicBezTo>
                  <a:pt x="20115" y="292594"/>
                  <a:pt x="100376" y="372108"/>
                  <a:pt x="199147" y="371773"/>
                </a:cubicBezTo>
                <a:lnTo>
                  <a:pt x="199147" y="371773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7" name="Freeform 747"> 
				</p:cNvPr>
          <p:cNvSpPr/>
          <p:nvPr/>
        </p:nvSpPr>
        <p:spPr>
          <a:xfrm>
            <a:off x="4494280" y="2855979"/>
            <a:ext cx="369820" cy="369820"/>
          </a:xfrm>
          <a:custGeom>
            <a:avLst/>
            <a:gdLst>
              <a:gd name="connsiteX0" fmla="*/ 199147 w 369820"/>
              <a:gd name="connsiteY0" fmla="*/ 371773 h 369820"/>
              <a:gd name="connsiteX1" fmla="*/ 377504 w 369820"/>
              <a:gd name="connsiteY1" fmla="*/ 192824 h 369820"/>
              <a:gd name="connsiteX2" fmla="*/ 197968 w 369820"/>
              <a:gd name="connsiteY2" fmla="*/ 15249 h 369820"/>
              <a:gd name="connsiteX3" fmla="*/ 19779 w 369820"/>
              <a:gd name="connsiteY3" fmla="*/ 194165 h 369820"/>
              <a:gd name="connsiteX4" fmla="*/ 199147 w 369820"/>
              <a:gd name="connsiteY4" fmla="*/ 371773 h 369820"/>
              <a:gd name="connsiteX5" fmla="*/ 199147 w 369820"/>
              <a:gd name="connsiteY5" fmla="*/ 371773 h 36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20" h="369820">
                <a:moveTo>
                  <a:pt x="199147" y="371773"/>
                </a:moveTo>
                <a:cubicBezTo>
                  <a:pt x="298084" y="371421"/>
                  <a:pt x="377841" y="291336"/>
                  <a:pt x="377504" y="192824"/>
                </a:cubicBezTo>
                <a:cubicBezTo>
                  <a:pt x="377168" y="94395"/>
                  <a:pt x="296738" y="14914"/>
                  <a:pt x="197968" y="15249"/>
                </a:cubicBezTo>
                <a:cubicBezTo>
                  <a:pt x="99198" y="15585"/>
                  <a:pt x="19443" y="95736"/>
                  <a:pt x="19779" y="194165"/>
                </a:cubicBezTo>
                <a:cubicBezTo>
                  <a:pt x="20115" y="292594"/>
                  <a:pt x="100376" y="372108"/>
                  <a:pt x="199147" y="371773"/>
                </a:cubicBezTo>
                <a:lnTo>
                  <a:pt x="199147" y="371773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2093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8" name="Freeform 748"> 
				</p:cNvPr>
          <p:cNvSpPr/>
          <p:nvPr/>
        </p:nvSpPr>
        <p:spPr>
          <a:xfrm>
            <a:off x="5154680" y="2855979"/>
            <a:ext cx="369820" cy="369820"/>
          </a:xfrm>
          <a:custGeom>
            <a:avLst/>
            <a:gdLst>
              <a:gd name="connsiteX0" fmla="*/ 194632 w 369820"/>
              <a:gd name="connsiteY0" fmla="*/ 371773 h 369820"/>
              <a:gd name="connsiteX1" fmla="*/ 372821 w 369820"/>
              <a:gd name="connsiteY1" fmla="*/ 192824 h 369820"/>
              <a:gd name="connsiteX2" fmla="*/ 193454 w 369820"/>
              <a:gd name="connsiteY2" fmla="*/ 15249 h 369820"/>
              <a:gd name="connsiteX3" fmla="*/ 15096 w 369820"/>
              <a:gd name="connsiteY3" fmla="*/ 194165 h 369820"/>
              <a:gd name="connsiteX4" fmla="*/ 194632 w 369820"/>
              <a:gd name="connsiteY4" fmla="*/ 371773 h 369820"/>
              <a:gd name="connsiteX5" fmla="*/ 194632 w 369820"/>
              <a:gd name="connsiteY5" fmla="*/ 371773 h 36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20" h="369820">
                <a:moveTo>
                  <a:pt x="194632" y="371773"/>
                </a:moveTo>
                <a:cubicBezTo>
                  <a:pt x="293402" y="371421"/>
                  <a:pt x="373158" y="291336"/>
                  <a:pt x="372821" y="192824"/>
                </a:cubicBezTo>
                <a:cubicBezTo>
                  <a:pt x="372485" y="94395"/>
                  <a:pt x="292225" y="14914"/>
                  <a:pt x="193454" y="15249"/>
                </a:cubicBezTo>
                <a:cubicBezTo>
                  <a:pt x="94684" y="15585"/>
                  <a:pt x="14760" y="95736"/>
                  <a:pt x="15096" y="194165"/>
                </a:cubicBezTo>
                <a:cubicBezTo>
                  <a:pt x="15433" y="292594"/>
                  <a:pt x="95863" y="372108"/>
                  <a:pt x="194632" y="371773"/>
                </a:cubicBezTo>
                <a:lnTo>
                  <a:pt x="194632" y="371773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9" name="Freeform 749"> 
				</p:cNvPr>
          <p:cNvSpPr/>
          <p:nvPr/>
        </p:nvSpPr>
        <p:spPr>
          <a:xfrm>
            <a:off x="5154680" y="2855979"/>
            <a:ext cx="369820" cy="369820"/>
          </a:xfrm>
          <a:custGeom>
            <a:avLst/>
            <a:gdLst>
              <a:gd name="connsiteX0" fmla="*/ 194632 w 369820"/>
              <a:gd name="connsiteY0" fmla="*/ 371773 h 369820"/>
              <a:gd name="connsiteX1" fmla="*/ 372821 w 369820"/>
              <a:gd name="connsiteY1" fmla="*/ 192824 h 369820"/>
              <a:gd name="connsiteX2" fmla="*/ 193454 w 369820"/>
              <a:gd name="connsiteY2" fmla="*/ 15249 h 369820"/>
              <a:gd name="connsiteX3" fmla="*/ 15096 w 369820"/>
              <a:gd name="connsiteY3" fmla="*/ 194165 h 369820"/>
              <a:gd name="connsiteX4" fmla="*/ 194632 w 369820"/>
              <a:gd name="connsiteY4" fmla="*/ 371773 h 369820"/>
              <a:gd name="connsiteX5" fmla="*/ 194632 w 369820"/>
              <a:gd name="connsiteY5" fmla="*/ 371773 h 36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20" h="369820">
                <a:moveTo>
                  <a:pt x="194632" y="371773"/>
                </a:moveTo>
                <a:cubicBezTo>
                  <a:pt x="293402" y="371421"/>
                  <a:pt x="373158" y="291336"/>
                  <a:pt x="372821" y="192824"/>
                </a:cubicBezTo>
                <a:cubicBezTo>
                  <a:pt x="372485" y="94395"/>
                  <a:pt x="292225" y="14914"/>
                  <a:pt x="193454" y="15249"/>
                </a:cubicBezTo>
                <a:cubicBezTo>
                  <a:pt x="94684" y="15585"/>
                  <a:pt x="14760" y="95736"/>
                  <a:pt x="15096" y="194165"/>
                </a:cubicBezTo>
                <a:cubicBezTo>
                  <a:pt x="15433" y="292594"/>
                  <a:pt x="95863" y="372108"/>
                  <a:pt x="194632" y="371773"/>
                </a:cubicBezTo>
                <a:lnTo>
                  <a:pt x="194632" y="371773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2093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0" name="Freeform 750"> 
				</p:cNvPr>
          <p:cNvSpPr/>
          <p:nvPr/>
        </p:nvSpPr>
        <p:spPr>
          <a:xfrm>
            <a:off x="6462780" y="2855979"/>
            <a:ext cx="369820" cy="369820"/>
          </a:xfrm>
          <a:custGeom>
            <a:avLst/>
            <a:gdLst>
              <a:gd name="connsiteX0" fmla="*/ 198135 w 369820"/>
              <a:gd name="connsiteY0" fmla="*/ 371773 h 369820"/>
              <a:gd name="connsiteX1" fmla="*/ 376494 w 369820"/>
              <a:gd name="connsiteY1" fmla="*/ 192824 h 369820"/>
              <a:gd name="connsiteX2" fmla="*/ 196958 w 369820"/>
              <a:gd name="connsiteY2" fmla="*/ 15249 h 369820"/>
              <a:gd name="connsiteX3" fmla="*/ 18769 w 369820"/>
              <a:gd name="connsiteY3" fmla="*/ 194165 h 369820"/>
              <a:gd name="connsiteX4" fmla="*/ 198135 w 369820"/>
              <a:gd name="connsiteY4" fmla="*/ 371773 h 369820"/>
              <a:gd name="connsiteX5" fmla="*/ 198135 w 369820"/>
              <a:gd name="connsiteY5" fmla="*/ 371773 h 36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20" h="369820">
                <a:moveTo>
                  <a:pt x="198135" y="371773"/>
                </a:moveTo>
                <a:cubicBezTo>
                  <a:pt x="296905" y="371421"/>
                  <a:pt x="376830" y="291336"/>
                  <a:pt x="376494" y="192824"/>
                </a:cubicBezTo>
                <a:cubicBezTo>
                  <a:pt x="376157" y="94395"/>
                  <a:pt x="295728" y="14914"/>
                  <a:pt x="196958" y="15249"/>
                </a:cubicBezTo>
                <a:cubicBezTo>
                  <a:pt x="98188" y="15585"/>
                  <a:pt x="18432" y="95736"/>
                  <a:pt x="18769" y="194165"/>
                </a:cubicBezTo>
                <a:cubicBezTo>
                  <a:pt x="19105" y="292594"/>
                  <a:pt x="99366" y="372108"/>
                  <a:pt x="198135" y="371773"/>
                </a:cubicBezTo>
                <a:lnTo>
                  <a:pt x="198135" y="371773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1" name="Freeform 751"> 
				</p:cNvPr>
          <p:cNvSpPr/>
          <p:nvPr/>
        </p:nvSpPr>
        <p:spPr>
          <a:xfrm>
            <a:off x="6462780" y="2855979"/>
            <a:ext cx="369820" cy="369820"/>
          </a:xfrm>
          <a:custGeom>
            <a:avLst/>
            <a:gdLst>
              <a:gd name="connsiteX0" fmla="*/ 198135 w 369820"/>
              <a:gd name="connsiteY0" fmla="*/ 371773 h 369820"/>
              <a:gd name="connsiteX1" fmla="*/ 376494 w 369820"/>
              <a:gd name="connsiteY1" fmla="*/ 192824 h 369820"/>
              <a:gd name="connsiteX2" fmla="*/ 196958 w 369820"/>
              <a:gd name="connsiteY2" fmla="*/ 15249 h 369820"/>
              <a:gd name="connsiteX3" fmla="*/ 18769 w 369820"/>
              <a:gd name="connsiteY3" fmla="*/ 194165 h 369820"/>
              <a:gd name="connsiteX4" fmla="*/ 198135 w 369820"/>
              <a:gd name="connsiteY4" fmla="*/ 371773 h 369820"/>
              <a:gd name="connsiteX5" fmla="*/ 198135 w 369820"/>
              <a:gd name="connsiteY5" fmla="*/ 371773 h 36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20" h="369820">
                <a:moveTo>
                  <a:pt x="198135" y="371773"/>
                </a:moveTo>
                <a:cubicBezTo>
                  <a:pt x="296905" y="371421"/>
                  <a:pt x="376830" y="291336"/>
                  <a:pt x="376494" y="192824"/>
                </a:cubicBezTo>
                <a:cubicBezTo>
                  <a:pt x="376157" y="94395"/>
                  <a:pt x="295728" y="14914"/>
                  <a:pt x="196958" y="15249"/>
                </a:cubicBezTo>
                <a:cubicBezTo>
                  <a:pt x="98188" y="15585"/>
                  <a:pt x="18432" y="95736"/>
                  <a:pt x="18769" y="194165"/>
                </a:cubicBezTo>
                <a:cubicBezTo>
                  <a:pt x="19105" y="292594"/>
                  <a:pt x="99366" y="372108"/>
                  <a:pt x="198135" y="371773"/>
                </a:cubicBezTo>
                <a:lnTo>
                  <a:pt x="198135" y="371773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2093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2" name="Freeform 752"> 
				</p:cNvPr>
          <p:cNvSpPr/>
          <p:nvPr/>
        </p:nvSpPr>
        <p:spPr>
          <a:xfrm>
            <a:off x="5802380" y="2855979"/>
            <a:ext cx="369820" cy="369820"/>
          </a:xfrm>
          <a:custGeom>
            <a:avLst/>
            <a:gdLst>
              <a:gd name="connsiteX0" fmla="*/ 202818 w 369820"/>
              <a:gd name="connsiteY0" fmla="*/ 371773 h 369820"/>
              <a:gd name="connsiteX1" fmla="*/ 381008 w 369820"/>
              <a:gd name="connsiteY1" fmla="*/ 192824 h 369820"/>
              <a:gd name="connsiteX2" fmla="*/ 201472 w 369820"/>
              <a:gd name="connsiteY2" fmla="*/ 15249 h 369820"/>
              <a:gd name="connsiteX3" fmla="*/ 23282 w 369820"/>
              <a:gd name="connsiteY3" fmla="*/ 194165 h 369820"/>
              <a:gd name="connsiteX4" fmla="*/ 202818 w 369820"/>
              <a:gd name="connsiteY4" fmla="*/ 371773 h 369820"/>
              <a:gd name="connsiteX5" fmla="*/ 202818 w 369820"/>
              <a:gd name="connsiteY5" fmla="*/ 371773 h 36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20" h="369820">
                <a:moveTo>
                  <a:pt x="202818" y="371773"/>
                </a:moveTo>
                <a:cubicBezTo>
                  <a:pt x="301588" y="371421"/>
                  <a:pt x="381344" y="291336"/>
                  <a:pt x="381008" y="192824"/>
                </a:cubicBezTo>
                <a:cubicBezTo>
                  <a:pt x="380671" y="94395"/>
                  <a:pt x="300242" y="14914"/>
                  <a:pt x="201472" y="15249"/>
                </a:cubicBezTo>
                <a:cubicBezTo>
                  <a:pt x="102702" y="15585"/>
                  <a:pt x="22946" y="95736"/>
                  <a:pt x="23282" y="194165"/>
                </a:cubicBezTo>
                <a:cubicBezTo>
                  <a:pt x="23619" y="292594"/>
                  <a:pt x="104048" y="372108"/>
                  <a:pt x="202818" y="371773"/>
                </a:cubicBezTo>
                <a:lnTo>
                  <a:pt x="202818" y="371773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3" name="Freeform 753"> 
				</p:cNvPr>
          <p:cNvSpPr/>
          <p:nvPr/>
        </p:nvSpPr>
        <p:spPr>
          <a:xfrm>
            <a:off x="5802380" y="2855979"/>
            <a:ext cx="369820" cy="369820"/>
          </a:xfrm>
          <a:custGeom>
            <a:avLst/>
            <a:gdLst>
              <a:gd name="connsiteX0" fmla="*/ 202818 w 369820"/>
              <a:gd name="connsiteY0" fmla="*/ 371773 h 369820"/>
              <a:gd name="connsiteX1" fmla="*/ 381008 w 369820"/>
              <a:gd name="connsiteY1" fmla="*/ 192824 h 369820"/>
              <a:gd name="connsiteX2" fmla="*/ 201472 w 369820"/>
              <a:gd name="connsiteY2" fmla="*/ 15249 h 369820"/>
              <a:gd name="connsiteX3" fmla="*/ 23282 w 369820"/>
              <a:gd name="connsiteY3" fmla="*/ 194165 h 369820"/>
              <a:gd name="connsiteX4" fmla="*/ 202818 w 369820"/>
              <a:gd name="connsiteY4" fmla="*/ 371773 h 369820"/>
              <a:gd name="connsiteX5" fmla="*/ 202818 w 369820"/>
              <a:gd name="connsiteY5" fmla="*/ 371773 h 36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20" h="369820">
                <a:moveTo>
                  <a:pt x="202818" y="371773"/>
                </a:moveTo>
                <a:cubicBezTo>
                  <a:pt x="301588" y="371421"/>
                  <a:pt x="381344" y="291336"/>
                  <a:pt x="381008" y="192824"/>
                </a:cubicBezTo>
                <a:cubicBezTo>
                  <a:pt x="380671" y="94395"/>
                  <a:pt x="300242" y="14914"/>
                  <a:pt x="201472" y="15249"/>
                </a:cubicBezTo>
                <a:cubicBezTo>
                  <a:pt x="102702" y="15585"/>
                  <a:pt x="22946" y="95736"/>
                  <a:pt x="23282" y="194165"/>
                </a:cubicBezTo>
                <a:cubicBezTo>
                  <a:pt x="23619" y="292594"/>
                  <a:pt x="104048" y="372108"/>
                  <a:pt x="202818" y="371773"/>
                </a:cubicBezTo>
                <a:lnTo>
                  <a:pt x="202818" y="371773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2093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4" name="Freeform 754"> 
				</p:cNvPr>
          <p:cNvSpPr/>
          <p:nvPr/>
        </p:nvSpPr>
        <p:spPr>
          <a:xfrm>
            <a:off x="4011680" y="3046479"/>
            <a:ext cx="496820" cy="496820"/>
          </a:xfrm>
          <a:custGeom>
            <a:avLst/>
            <a:gdLst>
              <a:gd name="connsiteX0" fmla="*/ 18424 w 496820"/>
              <a:gd name="connsiteY0" fmla="*/ 14900 h 496820"/>
              <a:gd name="connsiteX1" fmla="*/ 503220 w 496820"/>
              <a:gd name="connsiteY1" fmla="*/ 498022 h 49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6820" h="496820">
                <a:moveTo>
                  <a:pt x="18424" y="14900"/>
                </a:moveTo>
                <a:lnTo>
                  <a:pt x="503220" y="498022"/>
                </a:lnTo>
              </a:path>
            </a:pathLst>
          </a:custGeom>
          <a:ln w="12093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5" name="Freeform 755"> 
				</p:cNvPr>
          <p:cNvSpPr/>
          <p:nvPr/>
        </p:nvSpPr>
        <p:spPr>
          <a:xfrm>
            <a:off x="4456180" y="3490980"/>
            <a:ext cx="128520" cy="115820"/>
          </a:xfrm>
          <a:custGeom>
            <a:avLst/>
            <a:gdLst>
              <a:gd name="connsiteX0" fmla="*/ 26582 w 128520"/>
              <a:gd name="connsiteY0" fmla="*/ 72738 h 115820"/>
              <a:gd name="connsiteX1" fmla="*/ 129390 w 128520"/>
              <a:gd name="connsiteY1" fmla="*/ 123948 h 115820"/>
              <a:gd name="connsiteX2" fmla="*/ 78070 w 128520"/>
              <a:gd name="connsiteY2" fmla="*/ 21512 h 115820"/>
              <a:gd name="connsiteX3" fmla="*/ 26582 w 128520"/>
              <a:gd name="connsiteY3" fmla="*/ 72738 h 115820"/>
              <a:gd name="connsiteX4" fmla="*/ 26582 w 128520"/>
              <a:gd name="connsiteY4" fmla="*/ 72738 h 11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20" h="115820">
                <a:moveTo>
                  <a:pt x="26582" y="72738"/>
                </a:moveTo>
                <a:lnTo>
                  <a:pt x="129390" y="123948"/>
                </a:lnTo>
                <a:lnTo>
                  <a:pt x="78070" y="21512"/>
                </a:lnTo>
                <a:lnTo>
                  <a:pt x="26582" y="72738"/>
                </a:lnTo>
                <a:lnTo>
                  <a:pt x="26582" y="7273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6" name="Freeform 756"> 
				</p:cNvPr>
          <p:cNvSpPr/>
          <p:nvPr/>
        </p:nvSpPr>
        <p:spPr>
          <a:xfrm>
            <a:off x="2614679" y="3046479"/>
            <a:ext cx="1804920" cy="623820"/>
          </a:xfrm>
          <a:custGeom>
            <a:avLst/>
            <a:gdLst>
              <a:gd name="connsiteX0" fmla="*/ 16924 w 1804920"/>
              <a:gd name="connsiteY0" fmla="*/ 16073 h 623820"/>
              <a:gd name="connsiteX1" fmla="*/ 1816930 w 1804920"/>
              <a:gd name="connsiteY1" fmla="*/ 624588 h 62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4920" h="623820">
                <a:moveTo>
                  <a:pt x="16924" y="16073"/>
                </a:moveTo>
                <a:lnTo>
                  <a:pt x="1816930" y="624588"/>
                </a:lnTo>
              </a:path>
            </a:pathLst>
          </a:custGeom>
          <a:ln w="12093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7" name="Freeform 757"> 
				</p:cNvPr>
          <p:cNvSpPr/>
          <p:nvPr/>
        </p:nvSpPr>
        <p:spPr>
          <a:xfrm>
            <a:off x="4392680" y="3617980"/>
            <a:ext cx="128520" cy="77720"/>
          </a:xfrm>
          <a:custGeom>
            <a:avLst/>
            <a:gdLst>
              <a:gd name="connsiteX0" fmla="*/ 41959 w 128520"/>
              <a:gd name="connsiteY0" fmla="*/ 15879 h 77720"/>
              <a:gd name="connsiteX1" fmla="*/ 133494 w 128520"/>
              <a:gd name="connsiteY1" fmla="*/ 85081 h 77720"/>
              <a:gd name="connsiteX2" fmla="*/ 18570 w 128520"/>
              <a:gd name="connsiteY2" fmla="*/ 84477 h 77720"/>
              <a:gd name="connsiteX3" fmla="*/ 41959 w 128520"/>
              <a:gd name="connsiteY3" fmla="*/ 15879 h 77720"/>
              <a:gd name="connsiteX4" fmla="*/ 41959 w 128520"/>
              <a:gd name="connsiteY4" fmla="*/ 15879 h 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20" h="77720">
                <a:moveTo>
                  <a:pt x="41959" y="15879"/>
                </a:moveTo>
                <a:lnTo>
                  <a:pt x="133494" y="85081"/>
                </a:lnTo>
                <a:lnTo>
                  <a:pt x="18570" y="84477"/>
                </a:lnTo>
                <a:lnTo>
                  <a:pt x="41959" y="15879"/>
                </a:lnTo>
                <a:lnTo>
                  <a:pt x="41959" y="1587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8" name="Freeform 758"> 
				</p:cNvPr>
          <p:cNvSpPr/>
          <p:nvPr/>
        </p:nvSpPr>
        <p:spPr>
          <a:xfrm>
            <a:off x="3287780" y="2970279"/>
            <a:ext cx="1157220" cy="636520"/>
          </a:xfrm>
          <a:custGeom>
            <a:avLst/>
            <a:gdLst>
              <a:gd name="connsiteX0" fmla="*/ 26873 w 1157220"/>
              <a:gd name="connsiteY0" fmla="*/ 19835 h 636520"/>
              <a:gd name="connsiteX1" fmla="*/ 1164022 w 1157220"/>
              <a:gd name="connsiteY1" fmla="*/ 642049 h 63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7220" h="636520">
                <a:moveTo>
                  <a:pt x="26873" y="19835"/>
                </a:moveTo>
                <a:lnTo>
                  <a:pt x="1164022" y="642049"/>
                </a:lnTo>
              </a:path>
            </a:pathLst>
          </a:custGeom>
          <a:ln w="12093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9" name="Freeform 759"> 
				</p:cNvPr>
          <p:cNvSpPr/>
          <p:nvPr/>
        </p:nvSpPr>
        <p:spPr>
          <a:xfrm>
            <a:off x="4405380" y="3554480"/>
            <a:ext cx="128520" cy="103120"/>
          </a:xfrm>
          <a:custGeom>
            <a:avLst/>
            <a:gdLst>
              <a:gd name="connsiteX0" fmla="*/ 56012 w 128520"/>
              <a:gd name="connsiteY0" fmla="*/ 21730 h 103120"/>
              <a:gd name="connsiteX1" fmla="*/ 134086 w 128520"/>
              <a:gd name="connsiteY1" fmla="*/ 105789 h 103120"/>
              <a:gd name="connsiteX2" fmla="*/ 21014 w 128520"/>
              <a:gd name="connsiteY2" fmla="*/ 85231 h 103120"/>
              <a:gd name="connsiteX3" fmla="*/ 56012 w 128520"/>
              <a:gd name="connsiteY3" fmla="*/ 21730 h 103120"/>
              <a:gd name="connsiteX4" fmla="*/ 56012 w 128520"/>
              <a:gd name="connsiteY4" fmla="*/ 21730 h 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20" h="103120">
                <a:moveTo>
                  <a:pt x="56012" y="21730"/>
                </a:moveTo>
                <a:lnTo>
                  <a:pt x="134086" y="105789"/>
                </a:lnTo>
                <a:lnTo>
                  <a:pt x="21014" y="85231"/>
                </a:lnTo>
                <a:lnTo>
                  <a:pt x="56012" y="21730"/>
                </a:lnTo>
                <a:lnTo>
                  <a:pt x="56012" y="2173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0" name="Freeform 760"> 
				</p:cNvPr>
          <p:cNvSpPr/>
          <p:nvPr/>
        </p:nvSpPr>
        <p:spPr>
          <a:xfrm>
            <a:off x="3833880" y="2855979"/>
            <a:ext cx="369820" cy="369820"/>
          </a:xfrm>
          <a:custGeom>
            <a:avLst/>
            <a:gdLst>
              <a:gd name="connsiteX0" fmla="*/ 195601 w 369820"/>
              <a:gd name="connsiteY0" fmla="*/ 371773 h 369820"/>
              <a:gd name="connsiteX1" fmla="*/ 17361 w 369820"/>
              <a:gd name="connsiteY1" fmla="*/ 192824 h 369820"/>
              <a:gd name="connsiteX2" fmla="*/ 196846 w 369820"/>
              <a:gd name="connsiteY2" fmla="*/ 15249 h 369820"/>
              <a:gd name="connsiteX3" fmla="*/ 375120 w 369820"/>
              <a:gd name="connsiteY3" fmla="*/ 194165 h 369820"/>
              <a:gd name="connsiteX4" fmla="*/ 195601 w 369820"/>
              <a:gd name="connsiteY4" fmla="*/ 371773 h 369820"/>
              <a:gd name="connsiteX5" fmla="*/ 195601 w 369820"/>
              <a:gd name="connsiteY5" fmla="*/ 371773 h 36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20" h="369820">
                <a:moveTo>
                  <a:pt x="195601" y="371773"/>
                </a:moveTo>
                <a:cubicBezTo>
                  <a:pt x="96814" y="371421"/>
                  <a:pt x="17007" y="291336"/>
                  <a:pt x="17361" y="192824"/>
                </a:cubicBezTo>
                <a:cubicBezTo>
                  <a:pt x="17697" y="94395"/>
                  <a:pt x="98059" y="14914"/>
                  <a:pt x="196846" y="15249"/>
                </a:cubicBezTo>
                <a:cubicBezTo>
                  <a:pt x="295616" y="15585"/>
                  <a:pt x="375456" y="95736"/>
                  <a:pt x="375120" y="194165"/>
                </a:cubicBezTo>
                <a:cubicBezTo>
                  <a:pt x="374783" y="292594"/>
                  <a:pt x="294371" y="372108"/>
                  <a:pt x="195601" y="371773"/>
                </a:cubicBezTo>
                <a:lnTo>
                  <a:pt x="195601" y="371773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1" name="Freeform 761"> 
				</p:cNvPr>
          <p:cNvSpPr/>
          <p:nvPr/>
        </p:nvSpPr>
        <p:spPr>
          <a:xfrm>
            <a:off x="3833880" y="2855979"/>
            <a:ext cx="369820" cy="369820"/>
          </a:xfrm>
          <a:custGeom>
            <a:avLst/>
            <a:gdLst>
              <a:gd name="connsiteX0" fmla="*/ 195601 w 369820"/>
              <a:gd name="connsiteY0" fmla="*/ 371773 h 369820"/>
              <a:gd name="connsiteX1" fmla="*/ 17361 w 369820"/>
              <a:gd name="connsiteY1" fmla="*/ 192824 h 369820"/>
              <a:gd name="connsiteX2" fmla="*/ 196846 w 369820"/>
              <a:gd name="connsiteY2" fmla="*/ 15249 h 369820"/>
              <a:gd name="connsiteX3" fmla="*/ 375120 w 369820"/>
              <a:gd name="connsiteY3" fmla="*/ 194165 h 369820"/>
              <a:gd name="connsiteX4" fmla="*/ 195601 w 369820"/>
              <a:gd name="connsiteY4" fmla="*/ 371773 h 369820"/>
              <a:gd name="connsiteX5" fmla="*/ 195601 w 369820"/>
              <a:gd name="connsiteY5" fmla="*/ 371773 h 36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20" h="369820">
                <a:moveTo>
                  <a:pt x="195601" y="371773"/>
                </a:moveTo>
                <a:cubicBezTo>
                  <a:pt x="96814" y="371421"/>
                  <a:pt x="17007" y="291336"/>
                  <a:pt x="17361" y="192824"/>
                </a:cubicBezTo>
                <a:cubicBezTo>
                  <a:pt x="17697" y="94395"/>
                  <a:pt x="98059" y="14914"/>
                  <a:pt x="196846" y="15249"/>
                </a:cubicBezTo>
                <a:cubicBezTo>
                  <a:pt x="295616" y="15585"/>
                  <a:pt x="375456" y="95736"/>
                  <a:pt x="375120" y="194165"/>
                </a:cubicBezTo>
                <a:cubicBezTo>
                  <a:pt x="374783" y="292594"/>
                  <a:pt x="294371" y="372108"/>
                  <a:pt x="195601" y="371773"/>
                </a:cubicBezTo>
                <a:lnTo>
                  <a:pt x="195601" y="371773"/>
                </a:lnTo>
                <a:close/>
              </a:path>
            </a:pathLst>
          </a:custGeom>
          <a:solidFill>
            <a:srgbClr val="00006f">
              <a:alpha val="0"/>
            </a:srgbClr>
          </a:solidFill>
          <a:ln w="12093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2" name="Freeform 762"> 
				</p:cNvPr>
          <p:cNvSpPr/>
          <p:nvPr/>
        </p:nvSpPr>
        <p:spPr>
          <a:xfrm>
            <a:off x="2513079" y="2855979"/>
            <a:ext cx="382520" cy="369820"/>
          </a:xfrm>
          <a:custGeom>
            <a:avLst/>
            <a:gdLst>
              <a:gd name="connsiteX0" fmla="*/ 204747 w 382520"/>
              <a:gd name="connsiteY0" fmla="*/ 371773 h 369820"/>
              <a:gd name="connsiteX1" fmla="*/ 26509 w 382520"/>
              <a:gd name="connsiteY1" fmla="*/ 192824 h 369820"/>
              <a:gd name="connsiteX2" fmla="*/ 205992 w 382520"/>
              <a:gd name="connsiteY2" fmla="*/ 15249 h 369820"/>
              <a:gd name="connsiteX3" fmla="*/ 384232 w 382520"/>
              <a:gd name="connsiteY3" fmla="*/ 194165 h 369820"/>
              <a:gd name="connsiteX4" fmla="*/ 204747 w 382520"/>
              <a:gd name="connsiteY4" fmla="*/ 371773 h 369820"/>
              <a:gd name="connsiteX5" fmla="*/ 204747 w 382520"/>
              <a:gd name="connsiteY5" fmla="*/ 371773 h 36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520" h="369820">
                <a:moveTo>
                  <a:pt x="204747" y="371773"/>
                </a:moveTo>
                <a:cubicBezTo>
                  <a:pt x="105962" y="371421"/>
                  <a:pt x="26163" y="291336"/>
                  <a:pt x="26509" y="192824"/>
                </a:cubicBezTo>
                <a:cubicBezTo>
                  <a:pt x="26853" y="94395"/>
                  <a:pt x="107210" y="14914"/>
                  <a:pt x="205992" y="15249"/>
                </a:cubicBezTo>
                <a:cubicBezTo>
                  <a:pt x="304779" y="15585"/>
                  <a:pt x="384569" y="95736"/>
                  <a:pt x="384232" y="194165"/>
                </a:cubicBezTo>
                <a:cubicBezTo>
                  <a:pt x="383879" y="292594"/>
                  <a:pt x="303534" y="372108"/>
                  <a:pt x="204747" y="371773"/>
                </a:cubicBezTo>
                <a:lnTo>
                  <a:pt x="204747" y="371773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3" name="Freeform 763"> 
				</p:cNvPr>
          <p:cNvSpPr/>
          <p:nvPr/>
        </p:nvSpPr>
        <p:spPr>
          <a:xfrm>
            <a:off x="2513079" y="2855979"/>
            <a:ext cx="382520" cy="369820"/>
          </a:xfrm>
          <a:custGeom>
            <a:avLst/>
            <a:gdLst>
              <a:gd name="connsiteX0" fmla="*/ 204747 w 382520"/>
              <a:gd name="connsiteY0" fmla="*/ 371773 h 369820"/>
              <a:gd name="connsiteX1" fmla="*/ 26509 w 382520"/>
              <a:gd name="connsiteY1" fmla="*/ 192824 h 369820"/>
              <a:gd name="connsiteX2" fmla="*/ 205992 w 382520"/>
              <a:gd name="connsiteY2" fmla="*/ 15249 h 369820"/>
              <a:gd name="connsiteX3" fmla="*/ 384232 w 382520"/>
              <a:gd name="connsiteY3" fmla="*/ 194165 h 369820"/>
              <a:gd name="connsiteX4" fmla="*/ 204747 w 382520"/>
              <a:gd name="connsiteY4" fmla="*/ 371773 h 369820"/>
              <a:gd name="connsiteX5" fmla="*/ 204747 w 382520"/>
              <a:gd name="connsiteY5" fmla="*/ 371773 h 36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520" h="369820">
                <a:moveTo>
                  <a:pt x="204747" y="371773"/>
                </a:moveTo>
                <a:cubicBezTo>
                  <a:pt x="105962" y="371421"/>
                  <a:pt x="26163" y="291336"/>
                  <a:pt x="26509" y="192824"/>
                </a:cubicBezTo>
                <a:cubicBezTo>
                  <a:pt x="26853" y="94395"/>
                  <a:pt x="107210" y="14914"/>
                  <a:pt x="205992" y="15249"/>
                </a:cubicBezTo>
                <a:cubicBezTo>
                  <a:pt x="304779" y="15585"/>
                  <a:pt x="384569" y="95736"/>
                  <a:pt x="384232" y="194165"/>
                </a:cubicBezTo>
                <a:cubicBezTo>
                  <a:pt x="383879" y="292594"/>
                  <a:pt x="303534" y="372108"/>
                  <a:pt x="204747" y="371773"/>
                </a:cubicBezTo>
                <a:lnTo>
                  <a:pt x="204747" y="371773"/>
                </a:lnTo>
                <a:close/>
              </a:path>
            </a:pathLst>
          </a:custGeom>
          <a:solidFill>
            <a:srgbClr val="00006f">
              <a:alpha val="0"/>
            </a:srgbClr>
          </a:solidFill>
          <a:ln w="12093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4" name="Freeform 764"> 
				</p:cNvPr>
          <p:cNvSpPr/>
          <p:nvPr/>
        </p:nvSpPr>
        <p:spPr>
          <a:xfrm>
            <a:off x="3173479" y="2855979"/>
            <a:ext cx="369820" cy="369820"/>
          </a:xfrm>
          <a:custGeom>
            <a:avLst/>
            <a:gdLst>
              <a:gd name="connsiteX0" fmla="*/ 200166 w 369820"/>
              <a:gd name="connsiteY0" fmla="*/ 371773 h 369820"/>
              <a:gd name="connsiteX1" fmla="*/ 21925 w 369820"/>
              <a:gd name="connsiteY1" fmla="*/ 192824 h 369820"/>
              <a:gd name="connsiteX2" fmla="*/ 201411 w 369820"/>
              <a:gd name="connsiteY2" fmla="*/ 15249 h 369820"/>
              <a:gd name="connsiteX3" fmla="*/ 379651 w 369820"/>
              <a:gd name="connsiteY3" fmla="*/ 194165 h 369820"/>
              <a:gd name="connsiteX4" fmla="*/ 200166 w 369820"/>
              <a:gd name="connsiteY4" fmla="*/ 371773 h 369820"/>
              <a:gd name="connsiteX5" fmla="*/ 200166 w 369820"/>
              <a:gd name="connsiteY5" fmla="*/ 371773 h 36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20" h="369820">
                <a:moveTo>
                  <a:pt x="200166" y="371773"/>
                </a:moveTo>
                <a:cubicBezTo>
                  <a:pt x="101379" y="371421"/>
                  <a:pt x="21589" y="291336"/>
                  <a:pt x="21925" y="192824"/>
                </a:cubicBezTo>
                <a:cubicBezTo>
                  <a:pt x="22279" y="94395"/>
                  <a:pt x="102641" y="14914"/>
                  <a:pt x="201411" y="15249"/>
                </a:cubicBezTo>
                <a:cubicBezTo>
                  <a:pt x="300197" y="15585"/>
                  <a:pt x="380004" y="95736"/>
                  <a:pt x="379651" y="194165"/>
                </a:cubicBezTo>
                <a:cubicBezTo>
                  <a:pt x="379314" y="292594"/>
                  <a:pt x="298952" y="372108"/>
                  <a:pt x="200166" y="371773"/>
                </a:cubicBezTo>
                <a:lnTo>
                  <a:pt x="200166" y="371773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5" name="Freeform 765"> 
				</p:cNvPr>
          <p:cNvSpPr/>
          <p:nvPr/>
        </p:nvSpPr>
        <p:spPr>
          <a:xfrm>
            <a:off x="3173479" y="2855979"/>
            <a:ext cx="369820" cy="369820"/>
          </a:xfrm>
          <a:custGeom>
            <a:avLst/>
            <a:gdLst>
              <a:gd name="connsiteX0" fmla="*/ 200166 w 369820"/>
              <a:gd name="connsiteY0" fmla="*/ 371773 h 369820"/>
              <a:gd name="connsiteX1" fmla="*/ 21925 w 369820"/>
              <a:gd name="connsiteY1" fmla="*/ 192824 h 369820"/>
              <a:gd name="connsiteX2" fmla="*/ 201411 w 369820"/>
              <a:gd name="connsiteY2" fmla="*/ 15249 h 369820"/>
              <a:gd name="connsiteX3" fmla="*/ 379651 w 369820"/>
              <a:gd name="connsiteY3" fmla="*/ 194165 h 369820"/>
              <a:gd name="connsiteX4" fmla="*/ 200166 w 369820"/>
              <a:gd name="connsiteY4" fmla="*/ 371773 h 369820"/>
              <a:gd name="connsiteX5" fmla="*/ 200166 w 369820"/>
              <a:gd name="connsiteY5" fmla="*/ 371773 h 36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20" h="369820">
                <a:moveTo>
                  <a:pt x="200166" y="371773"/>
                </a:moveTo>
                <a:cubicBezTo>
                  <a:pt x="101379" y="371421"/>
                  <a:pt x="21589" y="291336"/>
                  <a:pt x="21925" y="192824"/>
                </a:cubicBezTo>
                <a:cubicBezTo>
                  <a:pt x="22279" y="94395"/>
                  <a:pt x="102641" y="14914"/>
                  <a:pt x="201411" y="15249"/>
                </a:cubicBezTo>
                <a:cubicBezTo>
                  <a:pt x="300197" y="15585"/>
                  <a:pt x="380004" y="95736"/>
                  <a:pt x="379651" y="194165"/>
                </a:cubicBezTo>
                <a:cubicBezTo>
                  <a:pt x="379314" y="292594"/>
                  <a:pt x="298952" y="372108"/>
                  <a:pt x="200166" y="371773"/>
                </a:cubicBezTo>
                <a:lnTo>
                  <a:pt x="200166" y="371773"/>
                </a:lnTo>
                <a:close/>
              </a:path>
            </a:pathLst>
          </a:custGeom>
          <a:solidFill>
            <a:srgbClr val="0000fe">
              <a:alpha val="0"/>
            </a:srgbClr>
          </a:solidFill>
          <a:ln w="12093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6" name="TextBox 766"/>
          <p:cNvSpPr txBox="1"/>
          <p:nvPr/>
        </p:nvSpPr>
        <p:spPr>
          <a:xfrm>
            <a:off x="624205" y="229087"/>
            <a:ext cx="7310136" cy="6256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666"/>
              </a:lnSpc>
            </a:pPr>
            <a:r>
              <a:rPr lang="en-US" altLang="zh-CN" sz="3950" spc="270" dirty="0">
                <a:solidFill>
                  <a:srgbClr val="000000"/>
                </a:solidFill>
                <a:latin typeface="Times New Roman"/>
                <a:ea typeface="Times New Roman"/>
              </a:rPr>
              <a:t>Fetching</a:t>
            </a:r>
            <a:r>
              <a:rPr lang="en-US" altLang="zh-CN" sz="3950" spc="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950" spc="295" dirty="0">
                <a:solidFill>
                  <a:srgbClr val="000000"/>
                </a:solidFill>
                <a:latin typeface="Times New Roman"/>
                <a:ea typeface="Times New Roman"/>
              </a:rPr>
              <a:t>Phase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20"/>
              </a:lnSpc>
            </a:pPr>
            <a:endParaRPr lang="en-US" dirty="0" smtClean="0"/>
          </a:p>
          <a:p>
            <a:pPr marL="0" indent="457517">
              <a:lnSpc>
                <a:spcPct val="115833"/>
              </a:lnSpc>
            </a:pPr>
            <a:r>
              <a:rPr lang="en-US" altLang="zh-CN" sz="1850" spc="29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2700" spc="209" dirty="0">
                <a:solidFill>
                  <a:srgbClr val="006ebf"/>
                </a:solidFill>
                <a:latin typeface="Times New Roman"/>
                <a:ea typeface="Times New Roman"/>
              </a:rPr>
              <a:t>Fetching</a:t>
            </a:r>
            <a:r>
              <a:rPr lang="en-US" altLang="zh-CN" sz="2700" spc="-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00" spc="265" dirty="0">
                <a:solidFill>
                  <a:srgbClr val="006ebf"/>
                </a:solidFill>
                <a:latin typeface="Times New Roman"/>
                <a:ea typeface="Times New Roman"/>
              </a:rPr>
              <a:t>Scheme</a:t>
            </a:r>
          </a:p>
          <a:p>
            <a:pPr hangingPunct="0" marL="1144015" indent="-228980">
              <a:lnSpc>
                <a:spcPct val="104583"/>
              </a:lnSpc>
              <a:spcBef>
                <a:spcPts val="345"/>
              </a:spcBef>
            </a:pPr>
            <a:r>
              <a:rPr lang="en-US" altLang="zh-CN" sz="1500" spc="185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500" spc="25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300" spc="20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3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spc="155" dirty="0">
                <a:solidFill>
                  <a:srgbClr val="000000"/>
                </a:solidFill>
                <a:latin typeface="Times New Roman"/>
                <a:ea typeface="Times New Roman"/>
              </a:rPr>
              <a:t>destination</a:t>
            </a:r>
            <a:r>
              <a:rPr lang="en-US" altLang="zh-CN" sz="23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spc="155" dirty="0">
                <a:solidFill>
                  <a:srgbClr val="000000"/>
                </a:solidFill>
                <a:latin typeface="Times New Roman"/>
                <a:ea typeface="Times New Roman"/>
              </a:rPr>
              <a:t>fetches</a:t>
            </a:r>
            <a:r>
              <a:rPr lang="en-US" altLang="zh-CN" sz="23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spc="16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3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spc="185" dirty="0">
                <a:solidFill>
                  <a:srgbClr val="000000"/>
                </a:solidFill>
                <a:latin typeface="Times New Roman"/>
                <a:ea typeface="Times New Roman"/>
              </a:rPr>
              <a:t>message</a:t>
            </a:r>
            <a:r>
              <a:rPr lang="en-US" altLang="zh-CN" sz="23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spc="185" dirty="0">
                <a:solidFill>
                  <a:srgbClr val="000000"/>
                </a:solidFill>
                <a:latin typeface="Times New Roman"/>
                <a:ea typeface="Times New Roman"/>
              </a:rPr>
              <a:t>once</a:t>
            </a:r>
            <a:r>
              <a:rPr lang="en-US" altLang="zh-CN" sz="23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spc="115" dirty="0">
                <a:solidFill>
                  <a:srgbClr val="000000"/>
                </a:solidFill>
                <a:latin typeface="Times New Roman"/>
                <a:ea typeface="Times New Roman"/>
              </a:rPr>
              <a:t>it</a:t>
            </a:r>
            <a:r>
              <a:rPr lang="en-US" altLang="zh-CN" sz="2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spc="180" dirty="0">
                <a:solidFill>
                  <a:srgbClr val="000000"/>
                </a:solidFill>
                <a:latin typeface="Times New Roman"/>
                <a:ea typeface="Times New Roman"/>
              </a:rPr>
              <a:t>meets</a:t>
            </a:r>
            <a:r>
              <a:rPr lang="en-US" altLang="zh-CN" sz="23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spc="185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23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spc="185" dirty="0">
                <a:solidFill>
                  <a:srgbClr val="000000"/>
                </a:solidFill>
                <a:latin typeface="Times New Roman"/>
                <a:ea typeface="Times New Roman"/>
              </a:rPr>
              <a:t>message</a:t>
            </a:r>
            <a:r>
              <a:rPr lang="en-US" altLang="zh-CN" sz="23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spc="170" dirty="0">
                <a:solidFill>
                  <a:srgbClr val="000000"/>
                </a:solidFill>
                <a:latin typeface="Times New Roman"/>
                <a:ea typeface="Times New Roman"/>
              </a:rPr>
              <a:t>holder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5"/>
              </a:lnSpc>
            </a:pPr>
            <a:endParaRPr lang="en-US" dirty="0" smtClean="0"/>
          </a:p>
          <a:p>
            <a:pPr marL="0" indent="4009825">
              <a:lnSpc>
                <a:spcPct val="100000"/>
              </a:lnSpc>
            </a:pPr>
            <a:r>
              <a:rPr lang="en-US" altLang="zh-CN" sz="1850" spc="-10" i="1" dirty="0">
                <a:solidFill>
                  <a:srgbClr val="000000"/>
                </a:solidFill>
                <a:latin typeface="Times New Roman"/>
                <a:ea typeface="Times New Roman"/>
              </a:rPr>
              <a:t>d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65"/>
              </a:lnSpc>
            </a:pPr>
            <a:endParaRPr lang="en-US" dirty="0" smtClean="0"/>
          </a:p>
          <a:p>
            <a:pPr marL="0" indent="3950765">
              <a:lnSpc>
                <a:spcPct val="102500"/>
              </a:lnSpc>
            </a:pPr>
            <a:r>
              <a:rPr lang="en-US" altLang="zh-CN" sz="1850" b="1" dirty="0">
                <a:solidFill>
                  <a:srgbClr val="000000"/>
                </a:solidFill>
                <a:latin typeface="Times New Roman"/>
                <a:ea typeface="Times New Roman"/>
              </a:rPr>
              <a:t>H</a:t>
            </a:r>
            <a:r>
              <a:rPr lang="en-US" altLang="zh-CN" sz="1200" spc="-5" b="1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25"/>
              </a:lnSpc>
            </a:pPr>
            <a:endParaRPr lang="en-US" dirty="0" smtClean="0"/>
          </a:p>
          <a:p>
            <a:pPr marL="0" indent="3604260">
              <a:lnSpc>
                <a:spcPct val="100000"/>
              </a:lnSpc>
            </a:pPr>
            <a:r>
              <a:rPr lang="en-US" altLang="zh-CN" sz="1200" spc="15" dirty="0">
                <a:solidFill>
                  <a:srgbClr val="000000"/>
                </a:solidFill>
                <a:latin typeface="Times New Roman"/>
                <a:ea typeface="Times New Roman"/>
              </a:rPr>
              <a:t>DySON</a:t>
            </a:r>
            <a:r>
              <a:rPr lang="en-US" altLang="zh-CN" sz="1200" spc="10" dirty="0">
                <a:solidFill>
                  <a:srgbClr val="000000"/>
                </a:solidFill>
                <a:latin typeface="Times New Roman"/>
                <a:ea typeface="Times New Roman"/>
              </a:rPr>
              <a:t>'14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Freeform 767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8" name="Freeform 768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9" name="Freeform 769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0" name="Freeform 770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1" name="Freeform 771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ee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3" name="Picture 773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720" y="1417320"/>
            <a:ext cx="6004560" cy="3642360"/>
          </a:xfrm>
          <a:prstGeom prst="rect">
            <a:avLst/>
          </a:prstGeom>
        </p:spPr>
      </p:pic>
      <p:sp>
        <p:nvSpPr>
          <p:cNvPr id="773" name="TextBox 773"/>
          <p:cNvSpPr txBox="1"/>
          <p:nvPr/>
        </p:nvSpPr>
        <p:spPr>
          <a:xfrm>
            <a:off x="547687" y="305287"/>
            <a:ext cx="6736167" cy="6180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666"/>
              </a:lnSpc>
            </a:pPr>
            <a:r>
              <a:rPr lang="en-US" altLang="zh-CN" sz="3950" spc="280" dirty="0">
                <a:solidFill>
                  <a:srgbClr val="000000"/>
                </a:solidFill>
                <a:latin typeface="Times New Roman"/>
                <a:ea typeface="Times New Roman"/>
              </a:rPr>
              <a:t>Distributed</a:t>
            </a:r>
            <a:r>
              <a:rPr lang="en-US" altLang="zh-CN" sz="3950" spc="1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950" spc="455" dirty="0">
                <a:solidFill>
                  <a:srgbClr val="000000"/>
                </a:solidFill>
                <a:latin typeface="Times New Roman"/>
                <a:ea typeface="Times New Roman"/>
              </a:rPr>
              <a:t>HS</a:t>
            </a:r>
            <a:r>
              <a:rPr lang="en-US" altLang="zh-CN" sz="3950" spc="1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950" spc="315" dirty="0">
                <a:solidFill>
                  <a:srgbClr val="000000"/>
                </a:solidFill>
                <a:latin typeface="Times New Roman"/>
                <a:ea typeface="Times New Roman"/>
              </a:rPr>
              <a:t>Algorithm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40"/>
              </a:lnSpc>
            </a:pPr>
            <a:endParaRPr lang="en-US" dirty="0" smtClean="0"/>
          </a:p>
          <a:p>
            <a:pPr marL="0" indent="190817">
              <a:lnSpc>
                <a:spcPct val="116250"/>
              </a:lnSpc>
            </a:pPr>
            <a:r>
              <a:rPr lang="en-US" altLang="zh-CN" sz="2400" spc="75" dirty="0">
                <a:solidFill>
                  <a:srgbClr val="000000"/>
                </a:solidFill>
                <a:latin typeface="Times New Roman"/>
                <a:ea typeface="Times New Roman"/>
              </a:rPr>
              <a:t>Continuous</a:t>
            </a:r>
            <a:r>
              <a:rPr lang="en-US" altLang="zh-CN" sz="24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95" dirty="0">
                <a:solidFill>
                  <a:srgbClr val="000000"/>
                </a:solidFill>
                <a:latin typeface="Times New Roman"/>
                <a:ea typeface="Times New Roman"/>
              </a:rPr>
              <a:t>Markov</a:t>
            </a:r>
            <a:r>
              <a:rPr lang="en-US" altLang="zh-CN" sz="24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85" dirty="0">
                <a:solidFill>
                  <a:srgbClr val="000000"/>
                </a:solidFill>
                <a:latin typeface="Times New Roman"/>
                <a:ea typeface="Times New Roman"/>
              </a:rPr>
              <a:t>Chain</a:t>
            </a:r>
          </a:p>
          <a:p>
            <a:pPr marL="0" indent="648335">
              <a:lnSpc>
                <a:spcPct val="117499"/>
              </a:lnSpc>
              <a:spcBef>
                <a:spcPts val="145"/>
              </a:spcBef>
            </a:pPr>
            <a:r>
              <a:rPr lang="en-US" altLang="zh-CN" sz="1250" spc="115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250" spc="15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115" dirty="0">
                <a:solidFill>
                  <a:srgbClr val="000000"/>
                </a:solidFill>
                <a:latin typeface="Times New Roman"/>
                <a:ea typeface="Times New Roman"/>
              </a:rPr>
              <a:t>Expected</a:t>
            </a:r>
            <a:r>
              <a:rPr lang="en-US" altLang="zh-CN" sz="20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ea typeface="Times New Roman"/>
              </a:rPr>
              <a:t>delivery</a:t>
            </a:r>
            <a:r>
              <a:rPr lang="en-US" altLang="zh-CN" sz="20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0" dirty="0">
                <a:solidFill>
                  <a:srgbClr val="000000"/>
                </a:solidFill>
                <a:latin typeface="Times New Roman"/>
                <a:ea typeface="Times New Roman"/>
              </a:rPr>
              <a:t>delay</a:t>
            </a:r>
          </a:p>
          <a:p>
            <a:pPr marL="0" indent="648335">
              <a:lnSpc>
                <a:spcPct val="117499"/>
              </a:lnSpc>
              <a:spcBef>
                <a:spcPts val="185"/>
              </a:spcBef>
            </a:pPr>
            <a:r>
              <a:rPr lang="en-US" altLang="zh-CN" sz="1250" spc="125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250" spc="16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145" dirty="0">
                <a:solidFill>
                  <a:srgbClr val="000000"/>
                </a:solidFill>
                <a:latin typeface="Times New Roman"/>
                <a:ea typeface="Times New Roman"/>
              </a:rPr>
              <a:t>Number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5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0" dirty="0">
                <a:solidFill>
                  <a:srgbClr val="000000"/>
                </a:solidFill>
                <a:latin typeface="Times New Roman"/>
                <a:ea typeface="Times New Roman"/>
              </a:rPr>
              <a:t>copies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0" dirty="0">
                <a:solidFill>
                  <a:srgbClr val="000000"/>
                </a:solidFill>
                <a:latin typeface="Times New Roman"/>
                <a:ea typeface="Times New Roman"/>
              </a:rPr>
              <a:t>needed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4" dirty="0">
                <a:solidFill>
                  <a:srgbClr val="000000"/>
                </a:solidFill>
                <a:latin typeface="Times New Roman"/>
                <a:ea typeface="Times New Roman"/>
              </a:rPr>
              <a:t>for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ea typeface="Times New Roman"/>
              </a:rPr>
              <a:t>given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5" dirty="0">
                <a:solidFill>
                  <a:srgbClr val="000000"/>
                </a:solidFill>
                <a:latin typeface="Times New Roman"/>
                <a:ea typeface="Times New Roman"/>
              </a:rPr>
              <a:t>delay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bound</a:t>
            </a:r>
          </a:p>
          <a:p>
            <a:pPr marL="0" indent="3680777">
              <a:lnSpc>
                <a:spcPct val="100000"/>
              </a:lnSpc>
              <a:spcBef>
                <a:spcPts val="330"/>
              </a:spcBef>
            </a:pPr>
            <a:r>
              <a:rPr lang="en-US" altLang="zh-CN" sz="1200" spc="15" dirty="0">
                <a:solidFill>
                  <a:srgbClr val="000000"/>
                </a:solidFill>
                <a:latin typeface="Times New Roman"/>
                <a:ea typeface="Times New Roman"/>
              </a:rPr>
              <a:t>DySON</a:t>
            </a:r>
            <a:r>
              <a:rPr lang="en-US" altLang="zh-CN" sz="1200" spc="10" dirty="0">
                <a:solidFill>
                  <a:srgbClr val="000000"/>
                </a:solidFill>
                <a:latin typeface="Times New Roman"/>
                <a:ea typeface="Times New Roman"/>
              </a:rPr>
              <a:t>'14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3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4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5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6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7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9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895600"/>
            <a:ext cx="777240" cy="472440"/>
          </a:xfrm>
          <a:prstGeom prst="rect">
            <a:avLst/>
          </a:prstGeom>
        </p:spPr>
      </p:pic>
      <p:pic>
        <p:nvPicPr>
          <p:cNvPr id="30" name="Picture 30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895600"/>
            <a:ext cx="457200" cy="487680"/>
          </a:xfrm>
          <a:prstGeom prst="rect">
            <a:avLst/>
          </a:prstGeom>
        </p:spPr>
      </p:pic>
      <p:pic>
        <p:nvPicPr>
          <p:cNvPr id="31" name="Picture 31">
					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2895600"/>
            <a:ext cx="457200" cy="487680"/>
          </a:xfrm>
          <a:prstGeom prst="rect">
            <a:avLst/>
          </a:prstGeom>
        </p:spPr>
      </p:pic>
      <p:pic>
        <p:nvPicPr>
          <p:cNvPr id="32" name="Picture 32">
					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3886200"/>
            <a:ext cx="457200" cy="487680"/>
          </a:xfrm>
          <a:prstGeom prst="rect">
            <a:avLst/>
          </a:prstGeom>
        </p:spPr>
      </p:pic>
      <p:pic>
        <p:nvPicPr>
          <p:cNvPr id="33" name="Picture 33">
					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3810000"/>
            <a:ext cx="777240" cy="472440"/>
          </a:xfrm>
          <a:prstGeom prst="rect">
            <a:avLst/>
          </a:prstGeom>
        </p:spPr>
      </p:pic>
      <p:pic>
        <p:nvPicPr>
          <p:cNvPr id="34" name="Picture 34">
					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724400"/>
            <a:ext cx="777240" cy="472440"/>
          </a:xfrm>
          <a:prstGeom prst="rect">
            <a:avLst/>
          </a:prstGeom>
        </p:spPr>
      </p:pic>
      <p:pic>
        <p:nvPicPr>
          <p:cNvPr id="35" name="Picture 35">
					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0400" y="3810000"/>
            <a:ext cx="457200" cy="487680"/>
          </a:xfrm>
          <a:prstGeom prst="rect">
            <a:avLst/>
          </a:prstGeom>
        </p:spPr>
      </p:pic>
      <p:pic>
        <p:nvPicPr>
          <p:cNvPr id="36" name="Picture 36">
					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0400" y="4724400"/>
            <a:ext cx="457200" cy="487680"/>
          </a:xfrm>
          <a:prstGeom prst="rect">
            <a:avLst/>
          </a:prstGeom>
        </p:spPr>
      </p:pic>
      <p:pic>
        <p:nvPicPr>
          <p:cNvPr id="37" name="Picture 37">
					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7600" y="4800600"/>
            <a:ext cx="457200" cy="487680"/>
          </a:xfrm>
          <a:prstGeom prst="rect">
            <a:avLst/>
          </a:prstGeom>
        </p:spPr>
      </p:pic>
      <p:sp>
        <p:nvSpPr>
          <p:cNvPr id="37" name="Freeform 37"> 
				</p:cNvPr>
          <p:cNvSpPr/>
          <p:nvPr/>
        </p:nvSpPr>
        <p:spPr>
          <a:xfrm>
            <a:off x="6615180" y="2957579"/>
            <a:ext cx="623820" cy="395220"/>
          </a:xfrm>
          <a:custGeom>
            <a:avLst/>
            <a:gdLst>
              <a:gd name="connsiteX0" fmla="*/ 14220 w 623820"/>
              <a:gd name="connsiteY0" fmla="*/ 395220 h 395220"/>
              <a:gd name="connsiteX1" fmla="*/ 280920 w 623820"/>
              <a:gd name="connsiteY1" fmla="*/ 146046 h 395220"/>
              <a:gd name="connsiteX2" fmla="*/ 338070 w 623820"/>
              <a:gd name="connsiteY2" fmla="*/ 234057 h 395220"/>
              <a:gd name="connsiteX3" fmla="*/ 623820 w 623820"/>
              <a:gd name="connsiteY3" fmla="*/ 14220 h 395220"/>
              <a:gd name="connsiteX4" fmla="*/ 338070 w 623820"/>
              <a:gd name="connsiteY4" fmla="*/ 351278 h 395220"/>
              <a:gd name="connsiteX5" fmla="*/ 280920 w 623820"/>
              <a:gd name="connsiteY5" fmla="*/ 263394 h 395220"/>
              <a:gd name="connsiteX6" fmla="*/ 14220 w 623820"/>
              <a:gd name="connsiteY6" fmla="*/ 395220 h 395220"/>
              <a:gd name="connsiteX7" fmla="*/ 14220 w 623820"/>
              <a:gd name="connsiteY7" fmla="*/ 395220 h 39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3820" h="395220">
                <a:moveTo>
                  <a:pt x="14220" y="395220"/>
                </a:moveTo>
                <a:lnTo>
                  <a:pt x="280920" y="146046"/>
                </a:lnTo>
                <a:lnTo>
                  <a:pt x="338070" y="234057"/>
                </a:lnTo>
                <a:lnTo>
                  <a:pt x="623820" y="14220"/>
                </a:lnTo>
                <a:lnTo>
                  <a:pt x="338070" y="351278"/>
                </a:lnTo>
                <a:lnTo>
                  <a:pt x="280920" y="263394"/>
                </a:lnTo>
                <a:lnTo>
                  <a:pt x="14220" y="395220"/>
                </a:lnTo>
                <a:lnTo>
                  <a:pt x="14220" y="395220"/>
                </a:lnTo>
                <a:close/>
              </a:path>
            </a:pathLst>
          </a:custGeom>
          <a:solidFill>
            <a:srgbClr val="fe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8"> 
				</p:cNvPr>
          <p:cNvSpPr/>
          <p:nvPr/>
        </p:nvSpPr>
        <p:spPr>
          <a:xfrm>
            <a:off x="6615180" y="2957579"/>
            <a:ext cx="623820" cy="395220"/>
          </a:xfrm>
          <a:custGeom>
            <a:avLst/>
            <a:gdLst>
              <a:gd name="connsiteX0" fmla="*/ 14220 w 623820"/>
              <a:gd name="connsiteY0" fmla="*/ 395220 h 395220"/>
              <a:gd name="connsiteX1" fmla="*/ 280920 w 623820"/>
              <a:gd name="connsiteY1" fmla="*/ 146046 h 395220"/>
              <a:gd name="connsiteX2" fmla="*/ 338070 w 623820"/>
              <a:gd name="connsiteY2" fmla="*/ 234057 h 395220"/>
              <a:gd name="connsiteX3" fmla="*/ 623820 w 623820"/>
              <a:gd name="connsiteY3" fmla="*/ 14220 h 395220"/>
              <a:gd name="connsiteX4" fmla="*/ 338070 w 623820"/>
              <a:gd name="connsiteY4" fmla="*/ 351278 h 395220"/>
              <a:gd name="connsiteX5" fmla="*/ 280920 w 623820"/>
              <a:gd name="connsiteY5" fmla="*/ 263394 h 395220"/>
              <a:gd name="connsiteX6" fmla="*/ 14220 w 623820"/>
              <a:gd name="connsiteY6" fmla="*/ 395220 h 395220"/>
              <a:gd name="connsiteX7" fmla="*/ 14220 w 623820"/>
              <a:gd name="connsiteY7" fmla="*/ 395220 h 39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3820" h="395220">
                <a:moveTo>
                  <a:pt x="14220" y="395220"/>
                </a:moveTo>
                <a:lnTo>
                  <a:pt x="280920" y="146046"/>
                </a:lnTo>
                <a:lnTo>
                  <a:pt x="338070" y="234057"/>
                </a:lnTo>
                <a:lnTo>
                  <a:pt x="623820" y="14220"/>
                </a:lnTo>
                <a:lnTo>
                  <a:pt x="338070" y="351278"/>
                </a:lnTo>
                <a:lnTo>
                  <a:pt x="280920" y="263394"/>
                </a:lnTo>
                <a:lnTo>
                  <a:pt x="14220" y="395220"/>
                </a:lnTo>
                <a:lnTo>
                  <a:pt x="14220" y="39522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3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9"> 
				</p:cNvPr>
          <p:cNvSpPr/>
          <p:nvPr/>
        </p:nvSpPr>
        <p:spPr>
          <a:xfrm>
            <a:off x="3795780" y="4862580"/>
            <a:ext cx="623820" cy="395220"/>
          </a:xfrm>
          <a:custGeom>
            <a:avLst/>
            <a:gdLst>
              <a:gd name="connsiteX0" fmla="*/ 14220 w 623820"/>
              <a:gd name="connsiteY0" fmla="*/ 395220 h 395220"/>
              <a:gd name="connsiteX1" fmla="*/ 280920 w 623820"/>
              <a:gd name="connsiteY1" fmla="*/ 146046 h 395220"/>
              <a:gd name="connsiteX2" fmla="*/ 338070 w 623820"/>
              <a:gd name="connsiteY2" fmla="*/ 234057 h 395220"/>
              <a:gd name="connsiteX3" fmla="*/ 623820 w 623820"/>
              <a:gd name="connsiteY3" fmla="*/ 14220 h 395220"/>
              <a:gd name="connsiteX4" fmla="*/ 338070 w 623820"/>
              <a:gd name="connsiteY4" fmla="*/ 351278 h 395220"/>
              <a:gd name="connsiteX5" fmla="*/ 280920 w 623820"/>
              <a:gd name="connsiteY5" fmla="*/ 263394 h 395220"/>
              <a:gd name="connsiteX6" fmla="*/ 14220 w 623820"/>
              <a:gd name="connsiteY6" fmla="*/ 395220 h 395220"/>
              <a:gd name="connsiteX7" fmla="*/ 14220 w 623820"/>
              <a:gd name="connsiteY7" fmla="*/ 395220 h 39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3820" h="395220">
                <a:moveTo>
                  <a:pt x="14220" y="395220"/>
                </a:moveTo>
                <a:lnTo>
                  <a:pt x="280920" y="146046"/>
                </a:lnTo>
                <a:lnTo>
                  <a:pt x="338070" y="234057"/>
                </a:lnTo>
                <a:lnTo>
                  <a:pt x="623820" y="14220"/>
                </a:lnTo>
                <a:lnTo>
                  <a:pt x="338070" y="351278"/>
                </a:lnTo>
                <a:lnTo>
                  <a:pt x="280920" y="263394"/>
                </a:lnTo>
                <a:lnTo>
                  <a:pt x="14220" y="395220"/>
                </a:lnTo>
                <a:lnTo>
                  <a:pt x="14220" y="395220"/>
                </a:lnTo>
                <a:close/>
              </a:path>
            </a:pathLst>
          </a:custGeom>
          <a:solidFill>
            <a:srgbClr val="fe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40"> 
				</p:cNvPr>
          <p:cNvSpPr/>
          <p:nvPr/>
        </p:nvSpPr>
        <p:spPr>
          <a:xfrm>
            <a:off x="3795780" y="4862580"/>
            <a:ext cx="623820" cy="395220"/>
          </a:xfrm>
          <a:custGeom>
            <a:avLst/>
            <a:gdLst>
              <a:gd name="connsiteX0" fmla="*/ 14220 w 623820"/>
              <a:gd name="connsiteY0" fmla="*/ 395220 h 395220"/>
              <a:gd name="connsiteX1" fmla="*/ 280920 w 623820"/>
              <a:gd name="connsiteY1" fmla="*/ 146046 h 395220"/>
              <a:gd name="connsiteX2" fmla="*/ 338070 w 623820"/>
              <a:gd name="connsiteY2" fmla="*/ 234057 h 395220"/>
              <a:gd name="connsiteX3" fmla="*/ 623820 w 623820"/>
              <a:gd name="connsiteY3" fmla="*/ 14220 h 395220"/>
              <a:gd name="connsiteX4" fmla="*/ 338070 w 623820"/>
              <a:gd name="connsiteY4" fmla="*/ 351278 h 395220"/>
              <a:gd name="connsiteX5" fmla="*/ 280920 w 623820"/>
              <a:gd name="connsiteY5" fmla="*/ 263394 h 395220"/>
              <a:gd name="connsiteX6" fmla="*/ 14220 w 623820"/>
              <a:gd name="connsiteY6" fmla="*/ 395220 h 395220"/>
              <a:gd name="connsiteX7" fmla="*/ 14220 w 623820"/>
              <a:gd name="connsiteY7" fmla="*/ 395220 h 39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3820" h="395220">
                <a:moveTo>
                  <a:pt x="14220" y="395220"/>
                </a:moveTo>
                <a:lnTo>
                  <a:pt x="280920" y="146046"/>
                </a:lnTo>
                <a:lnTo>
                  <a:pt x="338070" y="234057"/>
                </a:lnTo>
                <a:lnTo>
                  <a:pt x="623820" y="14220"/>
                </a:lnTo>
                <a:lnTo>
                  <a:pt x="338070" y="351278"/>
                </a:lnTo>
                <a:lnTo>
                  <a:pt x="280920" y="263394"/>
                </a:lnTo>
                <a:lnTo>
                  <a:pt x="14220" y="395220"/>
                </a:lnTo>
                <a:lnTo>
                  <a:pt x="14220" y="39522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3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1"/>
          <p:cNvSpPr txBox="1"/>
          <p:nvPr/>
        </p:nvSpPr>
        <p:spPr>
          <a:xfrm>
            <a:off x="547687" y="470641"/>
            <a:ext cx="6822407" cy="6014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666"/>
              </a:lnSpc>
            </a:pPr>
            <a:r>
              <a:rPr lang="en-US" altLang="zh-CN" sz="3950" spc="325" dirty="0">
                <a:solidFill>
                  <a:srgbClr val="000000"/>
                </a:solidFill>
                <a:latin typeface="Times New Roman"/>
                <a:ea typeface="Times New Roman"/>
              </a:rPr>
              <a:t>Store</a:t>
            </a:r>
            <a:r>
              <a:rPr lang="en-US" altLang="zh-CN" sz="3950" spc="28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950" spc="355" dirty="0">
                <a:solidFill>
                  <a:srgbClr val="000000"/>
                </a:solidFill>
                <a:latin typeface="Times New Roman"/>
                <a:ea typeface="Times New Roman"/>
              </a:rPr>
              <a:t>Carry</a:t>
            </a:r>
            <a:r>
              <a:rPr lang="en-US" altLang="zh-CN" sz="3950" spc="265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950" spc="385" dirty="0">
                <a:solidFill>
                  <a:srgbClr val="000000"/>
                </a:solidFill>
                <a:latin typeface="Times New Roman"/>
                <a:ea typeface="Times New Roman"/>
              </a:rPr>
              <a:t>For</a:t>
            </a:r>
            <a:r>
              <a:rPr lang="en-US" altLang="zh-CN" sz="3950" spc="375" dirty="0">
                <a:solidFill>
                  <a:srgbClr val="000000"/>
                </a:solidFill>
                <a:latin typeface="Times New Roman"/>
                <a:ea typeface="Times New Roman"/>
              </a:rPr>
              <a:t>ward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75"/>
              </a:lnSpc>
            </a:pPr>
            <a:endParaRPr lang="en-US" dirty="0" smtClean="0"/>
          </a:p>
          <a:p>
            <a:pPr marL="0" indent="152717">
              <a:lnSpc>
                <a:spcPct val="117083"/>
              </a:lnSpc>
            </a:pPr>
            <a:r>
              <a:rPr lang="en-US" altLang="zh-CN" sz="2250" spc="150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2250" spc="21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750" spc="130" dirty="0">
                <a:solidFill>
                  <a:srgbClr val="000000"/>
                </a:solidFill>
                <a:latin typeface="Times New Roman"/>
                <a:ea typeface="Times New Roman"/>
              </a:rPr>
              <a:t>Movement</a:t>
            </a:r>
            <a:r>
              <a:rPr lang="en-US" altLang="zh-CN" sz="2750" spc="115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750" spc="100" dirty="0">
                <a:solidFill>
                  <a:srgbClr val="000000"/>
                </a:solidFill>
                <a:latin typeface="Times New Roman"/>
                <a:ea typeface="Times New Roman"/>
              </a:rPr>
              <a:t>Assisted</a:t>
            </a:r>
            <a:r>
              <a:rPr lang="en-US" altLang="zh-CN" sz="275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115" dirty="0">
                <a:solidFill>
                  <a:srgbClr val="000000"/>
                </a:solidFill>
                <a:latin typeface="Times New Roman"/>
                <a:ea typeface="Times New Roman"/>
              </a:rPr>
              <a:t>Routing</a:t>
            </a:r>
          </a:p>
          <a:p>
            <a:pPr>
              <a:lnSpc>
                <a:spcPts val="455"/>
              </a:lnSpc>
            </a:pPr>
            <a:endParaRPr lang="en-US" dirty="0" smtClean="0"/>
          </a:p>
          <a:p>
            <a:pPr marL="0" indent="524510">
              <a:lnSpc>
                <a:spcPct val="116250"/>
              </a:lnSpc>
            </a:pPr>
            <a:r>
              <a:rPr lang="en-US" altLang="zh-CN" sz="2400" spc="185" dirty="0">
                <a:solidFill>
                  <a:srgbClr val="000000"/>
                </a:solidFill>
                <a:latin typeface="Times New Roman"/>
                <a:ea typeface="Times New Roman"/>
              </a:rPr>
              <a:t>Views</a:t>
            </a:r>
            <a:r>
              <a:rPr lang="en-US" altLang="zh-CN" sz="24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80" dirty="0">
                <a:solidFill>
                  <a:srgbClr val="000000"/>
                </a:solidFill>
                <a:latin typeface="Times New Roman"/>
                <a:ea typeface="Times New Roman"/>
              </a:rPr>
              <a:t>node</a:t>
            </a:r>
            <a:r>
              <a:rPr lang="en-US" altLang="zh-CN" sz="24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90" dirty="0">
                <a:solidFill>
                  <a:srgbClr val="000000"/>
                </a:solidFill>
                <a:latin typeface="Times New Roman"/>
                <a:ea typeface="Times New Roman"/>
              </a:rPr>
              <a:t>movement</a:t>
            </a:r>
            <a:r>
              <a:rPr lang="en-US" altLang="zh-CN" sz="24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70" dirty="0">
                <a:solidFill>
                  <a:srgbClr val="000000"/>
                </a:solidFill>
                <a:latin typeface="Times New Roman"/>
                <a:ea typeface="Times New Roman"/>
              </a:rPr>
              <a:t>as</a:t>
            </a:r>
            <a:r>
              <a:rPr lang="en-US" altLang="zh-CN" sz="24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0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24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45" dirty="0">
                <a:solidFill>
                  <a:srgbClr val="000000"/>
                </a:solidFill>
                <a:latin typeface="Times New Roman"/>
                <a:ea typeface="Times New Roman"/>
              </a:rPr>
              <a:t>desirable</a:t>
            </a:r>
            <a:r>
              <a:rPr lang="en-US" altLang="zh-CN" sz="24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45" dirty="0">
                <a:solidFill>
                  <a:srgbClr val="000000"/>
                </a:solidFill>
                <a:latin typeface="Times New Roman"/>
                <a:ea typeface="Times New Roman"/>
              </a:rPr>
              <a:t>feature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05"/>
              </a:lnSpc>
            </a:pPr>
            <a:endParaRPr lang="en-US" dirty="0" smtClean="0"/>
          </a:p>
          <a:p>
            <a:pPr marL="0" indent="610235">
              <a:lnSpc>
                <a:spcPct val="115833"/>
              </a:lnSpc>
            </a:pPr>
            <a:r>
              <a:rPr lang="en-US" altLang="zh-CN" sz="1850" spc="494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2700" spc="350" dirty="0">
                <a:solidFill>
                  <a:srgbClr val="000000"/>
                </a:solidFill>
                <a:latin typeface="Times New Roman"/>
                <a:ea typeface="Times New Roman"/>
              </a:rPr>
              <a:t>St</a:t>
            </a:r>
            <a:r>
              <a:rPr lang="en-US" altLang="zh-CN" sz="2700" spc="345" dirty="0">
                <a:solidFill>
                  <a:srgbClr val="000000"/>
                </a:solidFill>
                <a:latin typeface="Times New Roman"/>
                <a:ea typeface="Times New Roman"/>
              </a:rPr>
              <a:t>ore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15"/>
              </a:lnSpc>
            </a:pPr>
            <a:endParaRPr lang="en-US" dirty="0" smtClean="0"/>
          </a:p>
          <a:p>
            <a:pPr marL="0" indent="610235">
              <a:lnSpc>
                <a:spcPct val="117083"/>
              </a:lnSpc>
            </a:pPr>
            <a:r>
              <a:rPr lang="en-US" altLang="zh-CN" sz="1800" spc="30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2600" spc="225" dirty="0">
                <a:solidFill>
                  <a:srgbClr val="000000"/>
                </a:solidFill>
                <a:latin typeface="Times New Roman"/>
                <a:ea typeface="Times New Roman"/>
              </a:rPr>
              <a:t>Car</a:t>
            </a:r>
            <a:r>
              <a:rPr lang="en-US" altLang="zh-CN" sz="2600" spc="220" dirty="0">
                <a:solidFill>
                  <a:srgbClr val="000000"/>
                </a:solidFill>
                <a:latin typeface="Times New Roman"/>
                <a:ea typeface="Times New Roman"/>
              </a:rPr>
              <a:t>ry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marL="0" indent="610235">
              <a:lnSpc>
                <a:spcPct val="117083"/>
              </a:lnSpc>
            </a:pPr>
            <a:r>
              <a:rPr lang="en-US" altLang="zh-CN" sz="1800" spc="28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2600" spc="230" dirty="0">
                <a:solidFill>
                  <a:srgbClr val="000000"/>
                </a:solidFill>
                <a:latin typeface="Times New Roman"/>
                <a:ea typeface="Times New Roman"/>
              </a:rPr>
              <a:t>For</a:t>
            </a:r>
            <a:r>
              <a:rPr lang="en-US" altLang="zh-CN" sz="2600" spc="220" dirty="0">
                <a:solidFill>
                  <a:srgbClr val="000000"/>
                </a:solidFill>
                <a:latin typeface="Times New Roman"/>
                <a:ea typeface="Times New Roman"/>
              </a:rPr>
              <a:t>ward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55"/>
              </a:lnSpc>
            </a:pPr>
            <a:endParaRPr lang="en-US" dirty="0" smtClean="0"/>
          </a:p>
          <a:p>
            <a:pPr marL="0" indent="3680777">
              <a:lnSpc>
                <a:spcPct val="100000"/>
              </a:lnSpc>
            </a:pPr>
            <a:r>
              <a:rPr lang="en-US" altLang="zh-CN" sz="1200" spc="15" dirty="0">
                <a:solidFill>
                  <a:srgbClr val="000000"/>
                </a:solidFill>
                <a:latin typeface="Times New Roman"/>
                <a:ea typeface="Times New Roman"/>
              </a:rPr>
              <a:t>DySON</a:t>
            </a:r>
            <a:r>
              <a:rPr lang="en-US" altLang="zh-CN" sz="1200" spc="10" dirty="0">
                <a:solidFill>
                  <a:srgbClr val="000000"/>
                </a:solidFill>
                <a:latin typeface="Times New Roman"/>
                <a:ea typeface="Times New Roman"/>
              </a:rPr>
              <a:t>'14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Freeform 774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5" name="Freeform 775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6" name="Freeform 776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7" name="Freeform 777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8" name="Freeform 778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9" name="Freeform 779"> 
				</p:cNvPr>
          <p:cNvSpPr/>
          <p:nvPr/>
        </p:nvSpPr>
        <p:spPr>
          <a:xfrm>
            <a:off x="2144779" y="4113280"/>
            <a:ext cx="547620" cy="547620"/>
          </a:xfrm>
          <a:custGeom>
            <a:avLst/>
            <a:gdLst>
              <a:gd name="connsiteX0" fmla="*/ 15617 w 547620"/>
              <a:gd name="connsiteY0" fmla="*/ 552137 h 547620"/>
              <a:gd name="connsiteX1" fmla="*/ 556219 w 547620"/>
              <a:gd name="connsiteY1" fmla="*/ 552137 h 547620"/>
              <a:gd name="connsiteX2" fmla="*/ 556219 w 547620"/>
              <a:gd name="connsiteY2" fmla="*/ 22958 h 547620"/>
              <a:gd name="connsiteX3" fmla="*/ 15617 w 547620"/>
              <a:gd name="connsiteY3" fmla="*/ 22958 h 547620"/>
              <a:gd name="connsiteX4" fmla="*/ 15617 w 547620"/>
              <a:gd name="connsiteY4" fmla="*/ 552137 h 54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20" h="547620">
                <a:moveTo>
                  <a:pt x="15617" y="552137"/>
                </a:moveTo>
                <a:lnTo>
                  <a:pt x="556219" y="552137"/>
                </a:lnTo>
                <a:lnTo>
                  <a:pt x="556219" y="22958"/>
                </a:lnTo>
                <a:lnTo>
                  <a:pt x="15617" y="22958"/>
                </a:lnTo>
                <a:lnTo>
                  <a:pt x="15617" y="552137"/>
                </a:lnTo>
                <a:close/>
              </a:path>
            </a:pathLst>
          </a:custGeom>
          <a:solidFill>
            <a:srgbClr val="adc1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0" name="Freeform 780"> 
				</p:cNvPr>
          <p:cNvSpPr/>
          <p:nvPr/>
        </p:nvSpPr>
        <p:spPr>
          <a:xfrm>
            <a:off x="2144779" y="4113280"/>
            <a:ext cx="547620" cy="547620"/>
          </a:xfrm>
          <a:custGeom>
            <a:avLst/>
            <a:gdLst>
              <a:gd name="connsiteX0" fmla="*/ 15617 w 547620"/>
              <a:gd name="connsiteY0" fmla="*/ 552137 h 547620"/>
              <a:gd name="connsiteX1" fmla="*/ 556219 w 547620"/>
              <a:gd name="connsiteY1" fmla="*/ 552137 h 547620"/>
              <a:gd name="connsiteX2" fmla="*/ 556219 w 547620"/>
              <a:gd name="connsiteY2" fmla="*/ 22958 h 547620"/>
              <a:gd name="connsiteX3" fmla="*/ 15617 w 547620"/>
              <a:gd name="connsiteY3" fmla="*/ 22958 h 547620"/>
              <a:gd name="connsiteX4" fmla="*/ 15617 w 547620"/>
              <a:gd name="connsiteY4" fmla="*/ 552137 h 54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20" h="547620">
                <a:moveTo>
                  <a:pt x="15617" y="552137"/>
                </a:moveTo>
                <a:lnTo>
                  <a:pt x="556219" y="552137"/>
                </a:lnTo>
                <a:lnTo>
                  <a:pt x="556219" y="22958"/>
                </a:lnTo>
                <a:lnTo>
                  <a:pt x="15617" y="22958"/>
                </a:lnTo>
                <a:lnTo>
                  <a:pt x="15617" y="55213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3585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1" name="Freeform 781"> 
				</p:cNvPr>
          <p:cNvSpPr/>
          <p:nvPr/>
        </p:nvSpPr>
        <p:spPr>
          <a:xfrm>
            <a:off x="3275080" y="4113280"/>
            <a:ext cx="560320" cy="547620"/>
          </a:xfrm>
          <a:custGeom>
            <a:avLst/>
            <a:gdLst>
              <a:gd name="connsiteX0" fmla="*/ 20608 w 560320"/>
              <a:gd name="connsiteY0" fmla="*/ 552137 h 547620"/>
              <a:gd name="connsiteX1" fmla="*/ 561211 w 560320"/>
              <a:gd name="connsiteY1" fmla="*/ 552137 h 547620"/>
              <a:gd name="connsiteX2" fmla="*/ 561211 w 560320"/>
              <a:gd name="connsiteY2" fmla="*/ 22958 h 547620"/>
              <a:gd name="connsiteX3" fmla="*/ 20608 w 560320"/>
              <a:gd name="connsiteY3" fmla="*/ 22958 h 547620"/>
              <a:gd name="connsiteX4" fmla="*/ 20608 w 560320"/>
              <a:gd name="connsiteY4" fmla="*/ 552137 h 54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320" h="547620">
                <a:moveTo>
                  <a:pt x="20608" y="552137"/>
                </a:moveTo>
                <a:lnTo>
                  <a:pt x="561211" y="552137"/>
                </a:lnTo>
                <a:lnTo>
                  <a:pt x="561211" y="22958"/>
                </a:lnTo>
                <a:lnTo>
                  <a:pt x="20608" y="22958"/>
                </a:lnTo>
                <a:lnTo>
                  <a:pt x="20608" y="552137"/>
                </a:lnTo>
                <a:close/>
              </a:path>
            </a:pathLst>
          </a:custGeom>
          <a:solidFill>
            <a:srgbClr val="adc1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2" name="Freeform 782"> 
				</p:cNvPr>
          <p:cNvSpPr/>
          <p:nvPr/>
        </p:nvSpPr>
        <p:spPr>
          <a:xfrm>
            <a:off x="3275080" y="4113280"/>
            <a:ext cx="560320" cy="547620"/>
          </a:xfrm>
          <a:custGeom>
            <a:avLst/>
            <a:gdLst>
              <a:gd name="connsiteX0" fmla="*/ 20608 w 560320"/>
              <a:gd name="connsiteY0" fmla="*/ 552137 h 547620"/>
              <a:gd name="connsiteX1" fmla="*/ 561211 w 560320"/>
              <a:gd name="connsiteY1" fmla="*/ 552137 h 547620"/>
              <a:gd name="connsiteX2" fmla="*/ 561211 w 560320"/>
              <a:gd name="connsiteY2" fmla="*/ 22958 h 547620"/>
              <a:gd name="connsiteX3" fmla="*/ 20608 w 560320"/>
              <a:gd name="connsiteY3" fmla="*/ 22958 h 547620"/>
              <a:gd name="connsiteX4" fmla="*/ 20608 w 560320"/>
              <a:gd name="connsiteY4" fmla="*/ 552137 h 54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320" h="547620">
                <a:moveTo>
                  <a:pt x="20608" y="552137"/>
                </a:moveTo>
                <a:lnTo>
                  <a:pt x="561211" y="552137"/>
                </a:lnTo>
                <a:lnTo>
                  <a:pt x="561211" y="22958"/>
                </a:lnTo>
                <a:lnTo>
                  <a:pt x="20608" y="22958"/>
                </a:lnTo>
                <a:lnTo>
                  <a:pt x="20608" y="552137"/>
                </a:lnTo>
                <a:close/>
              </a:path>
            </a:pathLst>
          </a:custGeom>
          <a:solidFill>
            <a:srgbClr val="0000fe">
              <a:alpha val="0"/>
            </a:srgbClr>
          </a:solidFill>
          <a:ln w="13585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3" name="Freeform 783"> 
				</p:cNvPr>
          <p:cNvSpPr/>
          <p:nvPr/>
        </p:nvSpPr>
        <p:spPr>
          <a:xfrm>
            <a:off x="6538980" y="4176780"/>
            <a:ext cx="420620" cy="420620"/>
          </a:xfrm>
          <a:custGeom>
            <a:avLst/>
            <a:gdLst>
              <a:gd name="connsiteX0" fmla="*/ 427163 w 420620"/>
              <a:gd name="connsiteY0" fmla="*/ 224038 h 420620"/>
              <a:gd name="connsiteX1" fmla="*/ 224432 w 420620"/>
              <a:gd name="connsiteY1" fmla="*/ 25592 h 420620"/>
              <a:gd name="connsiteX2" fmla="*/ 21702 w 420620"/>
              <a:gd name="connsiteY2" fmla="*/ 224038 h 420620"/>
              <a:gd name="connsiteX3" fmla="*/ 224432 w 420620"/>
              <a:gd name="connsiteY3" fmla="*/ 422488 h 420620"/>
              <a:gd name="connsiteX4" fmla="*/ 427163 w 420620"/>
              <a:gd name="connsiteY4" fmla="*/ 224038 h 420620"/>
              <a:gd name="connsiteX5" fmla="*/ 427163 w 420620"/>
              <a:gd name="connsiteY5" fmla="*/ 224038 h 42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620" h="420620">
                <a:moveTo>
                  <a:pt x="427163" y="224038"/>
                </a:moveTo>
                <a:cubicBezTo>
                  <a:pt x="427163" y="114454"/>
                  <a:pt x="336383" y="25592"/>
                  <a:pt x="224432" y="25592"/>
                </a:cubicBezTo>
                <a:cubicBezTo>
                  <a:pt x="112483" y="25592"/>
                  <a:pt x="21702" y="114454"/>
                  <a:pt x="21702" y="224038"/>
                </a:cubicBezTo>
                <a:cubicBezTo>
                  <a:pt x="21702" y="333641"/>
                  <a:pt x="112483" y="422488"/>
                  <a:pt x="224432" y="422488"/>
                </a:cubicBezTo>
                <a:cubicBezTo>
                  <a:pt x="336383" y="422488"/>
                  <a:pt x="427163" y="333641"/>
                  <a:pt x="427163" y="224038"/>
                </a:cubicBezTo>
                <a:lnTo>
                  <a:pt x="427163" y="224038"/>
                </a:lnTo>
                <a:close/>
              </a:path>
            </a:pathLst>
          </a:custGeom>
          <a:solidFill>
            <a:srgbClr val="0000fe">
              <a:alpha val="0"/>
            </a:srgbClr>
          </a:solidFill>
          <a:ln w="13585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4" name="Freeform 784"> 
				</p:cNvPr>
          <p:cNvSpPr/>
          <p:nvPr/>
        </p:nvSpPr>
        <p:spPr>
          <a:xfrm>
            <a:off x="5789680" y="4176780"/>
            <a:ext cx="420620" cy="420620"/>
          </a:xfrm>
          <a:custGeom>
            <a:avLst/>
            <a:gdLst>
              <a:gd name="connsiteX0" fmla="*/ 19773 w 420620"/>
              <a:gd name="connsiteY0" fmla="*/ 224038 h 420620"/>
              <a:gd name="connsiteX1" fmla="*/ 222503 w 420620"/>
              <a:gd name="connsiteY1" fmla="*/ 25592 h 420620"/>
              <a:gd name="connsiteX2" fmla="*/ 425234 w 420620"/>
              <a:gd name="connsiteY2" fmla="*/ 224038 h 420620"/>
              <a:gd name="connsiteX3" fmla="*/ 222503 w 420620"/>
              <a:gd name="connsiteY3" fmla="*/ 422488 h 420620"/>
              <a:gd name="connsiteX4" fmla="*/ 19773 w 420620"/>
              <a:gd name="connsiteY4" fmla="*/ 224038 h 420620"/>
              <a:gd name="connsiteX5" fmla="*/ 19773 w 420620"/>
              <a:gd name="connsiteY5" fmla="*/ 224038 h 42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620" h="420620">
                <a:moveTo>
                  <a:pt x="19773" y="224038"/>
                </a:moveTo>
                <a:cubicBezTo>
                  <a:pt x="19773" y="114454"/>
                  <a:pt x="110554" y="25592"/>
                  <a:pt x="222503" y="25592"/>
                </a:cubicBezTo>
                <a:cubicBezTo>
                  <a:pt x="334454" y="25592"/>
                  <a:pt x="425234" y="114454"/>
                  <a:pt x="425234" y="224038"/>
                </a:cubicBezTo>
                <a:cubicBezTo>
                  <a:pt x="425234" y="333641"/>
                  <a:pt x="334454" y="422488"/>
                  <a:pt x="222503" y="422488"/>
                </a:cubicBezTo>
                <a:cubicBezTo>
                  <a:pt x="110554" y="422488"/>
                  <a:pt x="19773" y="333641"/>
                  <a:pt x="19773" y="224038"/>
                </a:cubicBezTo>
                <a:lnTo>
                  <a:pt x="19773" y="224038"/>
                </a:lnTo>
                <a:close/>
              </a:path>
            </a:pathLst>
          </a:custGeom>
          <a:solidFill>
            <a:srgbClr val="0000fe">
              <a:alpha val="0"/>
            </a:srgbClr>
          </a:solidFill>
          <a:ln w="13585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5" name="Freeform 785"> 
				</p:cNvPr>
          <p:cNvSpPr/>
          <p:nvPr/>
        </p:nvSpPr>
        <p:spPr>
          <a:xfrm>
            <a:off x="4303780" y="4176780"/>
            <a:ext cx="420620" cy="420620"/>
          </a:xfrm>
          <a:custGeom>
            <a:avLst/>
            <a:gdLst>
              <a:gd name="connsiteX0" fmla="*/ 19045 w 420620"/>
              <a:gd name="connsiteY0" fmla="*/ 224038 h 420620"/>
              <a:gd name="connsiteX1" fmla="*/ 221776 w 420620"/>
              <a:gd name="connsiteY1" fmla="*/ 25592 h 420620"/>
              <a:gd name="connsiteX2" fmla="*/ 424507 w 420620"/>
              <a:gd name="connsiteY2" fmla="*/ 224038 h 420620"/>
              <a:gd name="connsiteX3" fmla="*/ 221776 w 420620"/>
              <a:gd name="connsiteY3" fmla="*/ 422488 h 420620"/>
              <a:gd name="connsiteX4" fmla="*/ 19045 w 420620"/>
              <a:gd name="connsiteY4" fmla="*/ 224038 h 420620"/>
              <a:gd name="connsiteX5" fmla="*/ 19045 w 420620"/>
              <a:gd name="connsiteY5" fmla="*/ 224038 h 42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620" h="420620">
                <a:moveTo>
                  <a:pt x="19045" y="224038"/>
                </a:moveTo>
                <a:cubicBezTo>
                  <a:pt x="19045" y="114454"/>
                  <a:pt x="109826" y="25592"/>
                  <a:pt x="221776" y="25592"/>
                </a:cubicBezTo>
                <a:cubicBezTo>
                  <a:pt x="333726" y="25592"/>
                  <a:pt x="424507" y="114454"/>
                  <a:pt x="424507" y="224038"/>
                </a:cubicBezTo>
                <a:cubicBezTo>
                  <a:pt x="424507" y="333641"/>
                  <a:pt x="333726" y="422488"/>
                  <a:pt x="221776" y="422488"/>
                </a:cubicBezTo>
                <a:cubicBezTo>
                  <a:pt x="109826" y="422488"/>
                  <a:pt x="19045" y="333641"/>
                  <a:pt x="19045" y="224038"/>
                </a:cubicBezTo>
                <a:lnTo>
                  <a:pt x="19045" y="224038"/>
                </a:lnTo>
                <a:close/>
              </a:path>
            </a:pathLst>
          </a:custGeom>
          <a:solidFill>
            <a:srgbClr val="0000eb">
              <a:alpha val="0"/>
            </a:srgbClr>
          </a:solidFill>
          <a:ln w="13585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6" name="Freeform 786"> 
				</p:cNvPr>
          <p:cNvSpPr/>
          <p:nvPr/>
        </p:nvSpPr>
        <p:spPr>
          <a:xfrm>
            <a:off x="5040380" y="4176780"/>
            <a:ext cx="420620" cy="420620"/>
          </a:xfrm>
          <a:custGeom>
            <a:avLst/>
            <a:gdLst>
              <a:gd name="connsiteX0" fmla="*/ 25855 w 420620"/>
              <a:gd name="connsiteY0" fmla="*/ 224038 h 420620"/>
              <a:gd name="connsiteX1" fmla="*/ 228585 w 420620"/>
              <a:gd name="connsiteY1" fmla="*/ 25592 h 420620"/>
              <a:gd name="connsiteX2" fmla="*/ 431315 w 420620"/>
              <a:gd name="connsiteY2" fmla="*/ 224038 h 420620"/>
              <a:gd name="connsiteX3" fmla="*/ 228585 w 420620"/>
              <a:gd name="connsiteY3" fmla="*/ 422488 h 420620"/>
              <a:gd name="connsiteX4" fmla="*/ 25855 w 420620"/>
              <a:gd name="connsiteY4" fmla="*/ 224038 h 420620"/>
              <a:gd name="connsiteX5" fmla="*/ 25855 w 420620"/>
              <a:gd name="connsiteY5" fmla="*/ 224038 h 42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620" h="420620">
                <a:moveTo>
                  <a:pt x="25855" y="224038"/>
                </a:moveTo>
                <a:cubicBezTo>
                  <a:pt x="25855" y="114454"/>
                  <a:pt x="116635" y="25592"/>
                  <a:pt x="228585" y="25592"/>
                </a:cubicBezTo>
                <a:cubicBezTo>
                  <a:pt x="340535" y="25592"/>
                  <a:pt x="431315" y="114454"/>
                  <a:pt x="431315" y="224038"/>
                </a:cubicBezTo>
                <a:cubicBezTo>
                  <a:pt x="431315" y="333641"/>
                  <a:pt x="340535" y="422488"/>
                  <a:pt x="228585" y="422488"/>
                </a:cubicBezTo>
                <a:cubicBezTo>
                  <a:pt x="116635" y="422488"/>
                  <a:pt x="25855" y="333641"/>
                  <a:pt x="25855" y="224038"/>
                </a:cubicBezTo>
                <a:lnTo>
                  <a:pt x="25855" y="224038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3585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7" name="TextBox 787"/>
          <p:cNvSpPr txBox="1"/>
          <p:nvPr/>
        </p:nvSpPr>
        <p:spPr>
          <a:xfrm>
            <a:off x="547687" y="305287"/>
            <a:ext cx="8274865" cy="3645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666"/>
              </a:lnSpc>
            </a:pPr>
            <a:r>
              <a:rPr lang="en-US" altLang="zh-CN" sz="3950" spc="465" dirty="0">
                <a:solidFill>
                  <a:srgbClr val="000000"/>
                </a:solidFill>
                <a:latin typeface="Times New Roman"/>
                <a:ea typeface="Times New Roman"/>
              </a:rPr>
              <a:t>Network</a:t>
            </a:r>
            <a:r>
              <a:rPr lang="en-US" altLang="zh-CN" sz="3950" spc="2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950" spc="370" dirty="0">
                <a:solidFill>
                  <a:srgbClr val="000000"/>
                </a:solidFill>
                <a:latin typeface="Times New Roman"/>
                <a:ea typeface="Times New Roman"/>
              </a:rPr>
              <a:t>State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54"/>
              </a:lnSpc>
            </a:pPr>
            <a:endParaRPr lang="en-US" dirty="0" smtClean="0"/>
          </a:p>
          <a:p>
            <a:pPr marL="0" indent="534035">
              <a:lnSpc>
                <a:spcPct val="116250"/>
              </a:lnSpc>
            </a:pPr>
            <a:r>
              <a:rPr lang="en-US" altLang="zh-CN" sz="1650" spc="19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650" spc="22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125" dirty="0">
                <a:solidFill>
                  <a:srgbClr val="006ebf"/>
                </a:solidFill>
                <a:latin typeface="Times New Roman"/>
                <a:ea typeface="Times New Roman"/>
              </a:rPr>
              <a:t>State</a:t>
            </a:r>
            <a:r>
              <a:rPr lang="en-US" altLang="zh-CN" sz="2400" spc="8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35" dirty="0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  <a:r>
              <a:rPr lang="en-US" altLang="zh-CN" sz="24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04" dirty="0">
                <a:solidFill>
                  <a:srgbClr val="000000"/>
                </a:solidFill>
                <a:latin typeface="Times New Roman"/>
                <a:ea typeface="Times New Roman"/>
              </a:rPr>
              <a:t>is</a:t>
            </a:r>
            <a:r>
              <a:rPr lang="en-US" altLang="zh-CN" sz="24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40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24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30" dirty="0">
                <a:solidFill>
                  <a:srgbClr val="000000"/>
                </a:solidFill>
                <a:latin typeface="Times New Roman"/>
                <a:ea typeface="Times New Roman"/>
              </a:rPr>
              <a:t>vector</a:t>
            </a:r>
            <a:r>
              <a:rPr lang="en-US" altLang="zh-CN" sz="24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40" dirty="0">
                <a:solidFill>
                  <a:srgbClr val="000000"/>
                </a:solidFill>
                <a:latin typeface="Times New Roman"/>
                <a:ea typeface="Times New Roman"/>
              </a:rPr>
              <a:t>with</a:t>
            </a:r>
            <a:r>
              <a:rPr lang="en-US" altLang="zh-CN" sz="24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70" dirty="0">
                <a:solidFill>
                  <a:srgbClr val="000000"/>
                </a:solidFill>
                <a:latin typeface="Times New Roman"/>
                <a:ea typeface="Times New Roman"/>
              </a:rPr>
              <a:t>h+n</a:t>
            </a:r>
            <a:r>
              <a:rPr lang="en-US" altLang="zh-CN" sz="24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50" dirty="0">
                <a:solidFill>
                  <a:srgbClr val="000000"/>
                </a:solidFill>
                <a:latin typeface="Times New Roman"/>
                <a:ea typeface="Times New Roman"/>
              </a:rPr>
              <a:t>components</a:t>
            </a:r>
          </a:p>
          <a:p>
            <a:pPr marL="0" indent="1973897">
              <a:lnSpc>
                <a:spcPct val="125833"/>
              </a:lnSpc>
              <a:spcBef>
                <a:spcPts val="250"/>
              </a:spcBef>
            </a:pPr>
            <a:r>
              <a:rPr lang="en-US" altLang="zh-CN" sz="2400" spc="-35" dirty="0">
                <a:solidFill>
                  <a:srgbClr val="000000"/>
                </a:solidFill>
                <a:latin typeface="Times New Roman"/>
                <a:ea typeface="Times New Roman"/>
              </a:rPr>
              <a:t>s=</a:t>
            </a:r>
            <a:r>
              <a:rPr lang="en-US" altLang="zh-CN" sz="24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55" dirty="0">
                <a:solidFill>
                  <a:srgbClr val="000000"/>
                </a:solidFill>
                <a:latin typeface="Times New Roman"/>
                <a:ea typeface="Times New Roman"/>
              </a:rPr>
              <a:t>⟨</a:t>
            </a:r>
            <a:r>
              <a:rPr lang="en-US" altLang="zh-CN" sz="2400" spc="-30" dirty="0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  <a:r>
              <a:rPr lang="en-US" altLang="zh-CN" sz="1550" spc="-25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en-US" altLang="zh-CN" sz="2400" spc="-15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24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30" dirty="0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  <a:r>
              <a:rPr lang="en-US" altLang="zh-CN" sz="1550" spc="-25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altLang="zh-CN" sz="2400" spc="-35" dirty="0">
                <a:solidFill>
                  <a:srgbClr val="000000"/>
                </a:solidFill>
                <a:latin typeface="Times New Roman"/>
                <a:ea typeface="Times New Roman"/>
              </a:rPr>
              <a:t>,…,</a:t>
            </a:r>
            <a:r>
              <a:rPr lang="en-US" altLang="zh-CN" sz="24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30" dirty="0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  <a:r>
              <a:rPr lang="en-US" altLang="zh-CN" sz="1550" spc="-25" dirty="0">
                <a:solidFill>
                  <a:srgbClr val="000000"/>
                </a:solidFill>
                <a:latin typeface="Times New Roman"/>
                <a:ea typeface="Times New Roman"/>
              </a:rPr>
              <a:t>h</a:t>
            </a:r>
            <a:r>
              <a:rPr lang="en-US" altLang="zh-CN" sz="2400" spc="-15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24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30" dirty="0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  <a:r>
              <a:rPr lang="en-US" altLang="zh-CN" sz="1550" spc="-25" dirty="0">
                <a:solidFill>
                  <a:srgbClr val="000000"/>
                </a:solidFill>
                <a:latin typeface="Times New Roman"/>
                <a:ea typeface="Times New Roman"/>
              </a:rPr>
              <a:t>h+1</a:t>
            </a:r>
            <a:r>
              <a:rPr lang="en-US" altLang="zh-CN" sz="2400" spc="-35" dirty="0">
                <a:solidFill>
                  <a:srgbClr val="000000"/>
                </a:solidFill>
                <a:latin typeface="Times New Roman"/>
                <a:ea typeface="Times New Roman"/>
              </a:rPr>
              <a:t>,…,</a:t>
            </a:r>
            <a:r>
              <a:rPr lang="en-US" altLang="zh-CN" sz="24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30" dirty="0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  <a:r>
              <a:rPr lang="en-US" altLang="zh-CN" sz="1550" spc="-25" dirty="0">
                <a:solidFill>
                  <a:srgbClr val="000000"/>
                </a:solidFill>
                <a:latin typeface="Times New Roman"/>
                <a:ea typeface="Times New Roman"/>
              </a:rPr>
              <a:t>h+n</a:t>
            </a:r>
            <a:r>
              <a:rPr lang="en-US" altLang="zh-CN" sz="2400" spc="-55" dirty="0">
                <a:solidFill>
                  <a:srgbClr val="000000"/>
                </a:solidFill>
                <a:latin typeface="Times New Roman"/>
                <a:ea typeface="Times New Roman"/>
              </a:rPr>
              <a:t>⟩</a:t>
            </a:r>
            <a:r>
              <a:rPr lang="en-US" altLang="zh-CN" sz="2400" spc="-2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</a:p>
          <a:p>
            <a:pPr hangingPunct="0" marL="1178862" indent="-644827">
              <a:lnSpc>
                <a:spcPct val="95416"/>
              </a:lnSpc>
            </a:pPr>
            <a:r>
              <a:rPr lang="en-US" altLang="zh-CN" sz="2000" spc="130" dirty="0">
                <a:solidFill>
                  <a:srgbClr val="000000"/>
                </a:solidFill>
                <a:latin typeface="Times New Roman"/>
                <a:ea typeface="Times New Roman"/>
              </a:rPr>
              <a:t>where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5" dirty="0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  <a:r>
              <a:rPr lang="en-US" altLang="zh-CN" sz="1350" spc="50" dirty="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5" dirty="0">
                <a:solidFill>
                  <a:srgbClr val="000000"/>
                </a:solidFill>
                <a:latin typeface="Times New Roman"/>
                <a:ea typeface="Times New Roman"/>
              </a:rPr>
              <a:t>copies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5" dirty="0">
                <a:solidFill>
                  <a:srgbClr val="000000"/>
                </a:solidFill>
                <a:latin typeface="Times New Roman"/>
                <a:ea typeface="Times New Roman"/>
              </a:rPr>
              <a:t>held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40" dirty="0">
                <a:solidFill>
                  <a:srgbClr val="000000"/>
                </a:solidFill>
                <a:latin typeface="Times New Roman"/>
                <a:ea typeface="Times New Roman"/>
              </a:rPr>
              <a:t>by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000" spc="104" dirty="0">
                <a:solidFill>
                  <a:srgbClr val="000000"/>
                </a:solidFill>
                <a:latin typeface="Times New Roman"/>
                <a:ea typeface="Times New Roman"/>
              </a:rPr>
              <a:t>th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50" dirty="0">
                <a:solidFill>
                  <a:srgbClr val="000000"/>
                </a:solidFill>
                <a:latin typeface="Times New Roman"/>
                <a:ea typeface="Times New Roman"/>
              </a:rPr>
              <a:t>home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85" dirty="0">
                <a:solidFill>
                  <a:srgbClr val="000000"/>
                </a:solidFill>
                <a:latin typeface="Times New Roman"/>
                <a:ea typeface="Times New Roman"/>
              </a:rPr>
              <a:t>(if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ea typeface="Times New Roman"/>
              </a:rPr>
              <a:t>i≤h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0" dirty="0">
                <a:solidFill>
                  <a:srgbClr val="000000"/>
                </a:solidFill>
                <a:latin typeface="Times New Roman"/>
                <a:ea typeface="Times New Roman"/>
              </a:rPr>
              <a:t>or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zh-CN" sz="2000" spc="125" dirty="0">
                <a:solidFill>
                  <a:srgbClr val="000000"/>
                </a:solidFill>
                <a:latin typeface="Times New Roman"/>
                <a:ea typeface="Times New Roman"/>
              </a:rPr>
              <a:t>−h)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000" spc="104" dirty="0">
                <a:solidFill>
                  <a:srgbClr val="000000"/>
                </a:solidFill>
                <a:latin typeface="Times New Roman"/>
                <a:ea typeface="Times New Roman"/>
              </a:rPr>
              <a:t>th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0" dirty="0">
                <a:solidFill>
                  <a:srgbClr val="000000"/>
                </a:solidFill>
                <a:latin typeface="Times New Roman"/>
                <a:ea typeface="Times New Roman"/>
              </a:rPr>
              <a:t>node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85" dirty="0">
                <a:solidFill>
                  <a:srgbClr val="000000"/>
                </a:solidFill>
                <a:latin typeface="Times New Roman"/>
                <a:ea typeface="Times New Roman"/>
              </a:rPr>
              <a:t>(if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85" dirty="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zh-CN" sz="2000" spc="125" dirty="0">
                <a:solidFill>
                  <a:srgbClr val="000000"/>
                </a:solidFill>
                <a:latin typeface="Times New Roman"/>
                <a:ea typeface="Times New Roman"/>
              </a:rPr>
              <a:t>&gt;h)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50" spc="-140" i="1" dirty="0">
                <a:solidFill>
                  <a:srgbClr val="000000"/>
                </a:solidFill>
                <a:latin typeface="Times New Roman"/>
                <a:ea typeface="Times New Roman"/>
              </a:rPr>
              <a:t>h</a:t>
            </a:r>
            <a:r>
              <a:rPr lang="zh-CN" altLang="en-US" sz="1350" spc="-280" dirty="0">
                <a:solidFill>
                  <a:srgbClr val="000000"/>
                </a:solidFill>
                <a:latin typeface="Arial Unicode MS"/>
                <a:ea typeface="Arial Unicode MS"/>
              </a:rPr>
              <a:t></a:t>
            </a:r>
            <a:r>
              <a:rPr lang="en-US" altLang="zh-CN" sz="1350" spc="-145" i="1" dirty="0">
                <a:solidFill>
                  <a:srgbClr val="000000"/>
                </a:solidFill>
                <a:latin typeface="Times New Roman"/>
                <a:ea typeface="Times New Roman"/>
              </a:rPr>
              <a:t>n</a:t>
            </a:r>
          </a:p>
          <a:p>
            <a:pPr>
              <a:lnSpc>
                <a:spcPts val="1270"/>
              </a:lnSpc>
            </a:pPr>
            <a:endParaRPr lang="en-US" dirty="0" smtClean="0"/>
          </a:p>
          <a:p>
            <a:pPr marL="0" indent="1610162">
              <a:lnSpc>
                <a:spcPct val="100000"/>
              </a:lnSpc>
              <a:tabLst>
                <a:tab pos="2472742" algn="l"/>
                <a:tab pos="2958097" algn="l"/>
                <a:tab pos="3959439" algn="l"/>
                <a:tab pos="4304800" algn="l"/>
                <a:tab pos="4963087" algn="l"/>
                <a:tab pos="6159973" algn="l"/>
              </a:tabLst>
            </a:pPr>
            <a:r>
              <a:rPr lang="en-US" altLang="zh-CN" sz="1350" spc="-15" i="1" dirty="0">
                <a:solidFill>
                  <a:srgbClr val="000000"/>
                </a:solidFill>
                <a:latin typeface="Times New Roman"/>
                <a:ea typeface="Times New Roman"/>
              </a:rPr>
              <a:t>i	</a:t>
            </a:r>
            <a:r>
              <a:rPr lang="en-US" altLang="zh-CN" sz="1350" spc="-30" dirty="0">
                <a:solidFill>
                  <a:srgbClr val="000000"/>
                </a:solidFill>
                <a:latin typeface="Times New Roman"/>
                <a:ea typeface="Times New Roman"/>
              </a:rPr>
              <a:t>1	</a:t>
            </a:r>
            <a:r>
              <a:rPr lang="en-US" altLang="zh-CN" sz="1350" spc="-30" dirty="0">
                <a:solidFill>
                  <a:srgbClr val="000000"/>
                </a:solidFill>
                <a:latin typeface="Times New Roman"/>
                <a:ea typeface="Times New Roman"/>
              </a:rPr>
              <a:t>2	</a:t>
            </a:r>
            <a:r>
              <a:rPr lang="en-US" altLang="zh-CN" sz="1350" spc="-30" i="1" dirty="0">
                <a:solidFill>
                  <a:srgbClr val="000000"/>
                </a:solidFill>
                <a:latin typeface="Times New Roman"/>
                <a:ea typeface="Times New Roman"/>
              </a:rPr>
              <a:t>h	</a:t>
            </a:r>
            <a:r>
              <a:rPr lang="en-US" altLang="zh-CN" sz="1350" spc="-170" i="1" dirty="0">
                <a:solidFill>
                  <a:srgbClr val="000000"/>
                </a:solidFill>
                <a:latin typeface="Times New Roman"/>
                <a:ea typeface="Times New Roman"/>
              </a:rPr>
              <a:t>h</a:t>
            </a:r>
            <a:r>
              <a:rPr lang="zh-CN" altLang="en-US" sz="1350" spc="-345" dirty="0">
                <a:solidFill>
                  <a:srgbClr val="000000"/>
                </a:solidFill>
                <a:latin typeface="Arial Unicode MS"/>
                <a:ea typeface="Arial Unicode MS"/>
              </a:rPr>
              <a:t></a:t>
            </a:r>
            <a:r>
              <a:rPr lang="en-US" altLang="zh-CN" sz="1350" spc="-175" dirty="0">
                <a:solidFill>
                  <a:srgbClr val="000000"/>
                </a:solidFill>
                <a:latin typeface="Times New Roman"/>
                <a:ea typeface="Times New Roman"/>
              </a:rPr>
              <a:t>1	</a:t>
            </a:r>
            <a:r>
              <a:rPr lang="en-US" altLang="zh-CN" sz="1350" spc="-185" dirty="0">
                <a:solidFill>
                  <a:srgbClr val="000000"/>
                </a:solidFill>
                <a:latin typeface="Times New Roman"/>
                <a:ea typeface="Times New Roman"/>
              </a:rPr>
              <a:t>h</a:t>
            </a:r>
            <a:r>
              <a:rPr lang="en-US" altLang="zh-CN" sz="1350" spc="-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zh-CN" altLang="en-US" sz="1350" spc="-375" dirty="0">
                <a:solidFill>
                  <a:srgbClr val="000000"/>
                </a:solidFill>
                <a:latin typeface="Arial Unicode MS"/>
                <a:ea typeface="Arial Unicode MS"/>
              </a:rPr>
              <a:t></a:t>
            </a:r>
            <a:r>
              <a:rPr lang="en-US" altLang="zh-CN" sz="1350" spc="-190" dirty="0">
                <a:solidFill>
                  <a:srgbClr val="000000"/>
                </a:solidFill>
                <a:latin typeface="Times New Roman"/>
                <a:ea typeface="Times New Roman"/>
              </a:rPr>
              <a:t>2	</a:t>
            </a:r>
            <a:r>
              <a:rPr lang="en-US" altLang="zh-CN" sz="1350" spc="-145" i="1" dirty="0">
                <a:solidFill>
                  <a:srgbClr val="000000"/>
                </a:solidFill>
                <a:latin typeface="Times New Roman"/>
                <a:ea typeface="Times New Roman"/>
              </a:rPr>
              <a:t>h</a:t>
            </a:r>
            <a:r>
              <a:rPr lang="zh-CN" altLang="en-US" sz="1350" spc="-290" dirty="0">
                <a:solidFill>
                  <a:srgbClr val="000000"/>
                </a:solidFill>
                <a:latin typeface="Arial Unicode MS"/>
                <a:ea typeface="Arial Unicode MS"/>
              </a:rPr>
              <a:t></a:t>
            </a:r>
            <a:r>
              <a:rPr lang="en-US" altLang="zh-CN" sz="1350" spc="-155" i="1" dirty="0">
                <a:solidFill>
                  <a:srgbClr val="000000"/>
                </a:solidFill>
                <a:latin typeface="Times New Roman"/>
                <a:ea typeface="Times New Roman"/>
              </a:rPr>
              <a:t>n</a:t>
            </a:r>
          </a:p>
          <a:p>
            <a:pPr marL="0" indent="1211181">
              <a:lnSpc>
                <a:spcPct val="100000"/>
              </a:lnSpc>
            </a:pPr>
            <a:r>
              <a:rPr lang="en-US" altLang="zh-CN" sz="1350" spc="-120" i="1" dirty="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zh-CN" sz="1350" spc="-25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zh-CN" altLang="en-US" sz="1350" spc="-435" dirty="0">
                <a:solidFill>
                  <a:srgbClr val="000000"/>
                </a:solidFill>
                <a:latin typeface="Arial Unicode MS"/>
                <a:ea typeface="Arial Unicode MS"/>
              </a:rPr>
              <a:t></a:t>
            </a:r>
            <a:r>
              <a:rPr lang="en-US" altLang="zh-CN" sz="1350" spc="-215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</a:p>
          <a:p>
            <a:pPr>
              <a:lnSpc>
                <a:spcPts val="1385"/>
              </a:lnSpc>
            </a:pPr>
            <a:endParaRPr lang="en-US" dirty="0" smtClean="0"/>
          </a:p>
          <a:p>
            <a:pPr marL="0" indent="534035">
              <a:lnSpc>
                <a:spcPct val="116250"/>
              </a:lnSpc>
            </a:pPr>
            <a:r>
              <a:rPr lang="en-US" altLang="zh-CN" sz="165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650" spc="29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For</a:t>
            </a:r>
            <a:r>
              <a:rPr lang="en-US" altLang="zh-CN" sz="24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example:</a:t>
            </a:r>
            <a:r>
              <a:rPr lang="en-US" altLang="zh-CN" sz="24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s=</a:t>
            </a:r>
            <a:r>
              <a:rPr lang="en-US" altLang="zh-CN" sz="24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⟨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3,</a:t>
            </a:r>
            <a:r>
              <a:rPr lang="en-US" altLang="zh-CN" sz="24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0,</a:t>
            </a:r>
            <a:r>
              <a:rPr lang="en-US" altLang="zh-CN" sz="24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1,</a:t>
            </a:r>
            <a:r>
              <a:rPr lang="en-US" altLang="zh-CN" sz="24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0,</a:t>
            </a:r>
            <a:r>
              <a:rPr lang="en-US" altLang="zh-CN" sz="24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0,</a:t>
            </a:r>
            <a:r>
              <a:rPr lang="en-US" altLang="zh-CN" sz="24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0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⟩</a:t>
            </a:r>
          </a:p>
        </p:txBody>
      </p:sp>
      <p:sp>
        <p:nvSpPr>
          <p:cNvPr id="788" name="TextBox 788"/>
          <p:cNvSpPr txBox="1"/>
          <p:nvPr/>
        </p:nvSpPr>
        <p:spPr>
          <a:xfrm>
            <a:off x="2373483" y="4254165"/>
            <a:ext cx="4574146" cy="266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135291" algn="l"/>
                <a:tab pos="2094857" algn="l"/>
                <a:tab pos="2838267" algn="l"/>
                <a:tab pos="3581485" algn="l"/>
                <a:tab pos="4332714" algn="l"/>
              </a:tabLst>
            </a:pPr>
            <a:r>
              <a:rPr lang="en-US" altLang="zh-CN" sz="1750" spc="25" dirty="0">
                <a:solidFill>
                  <a:srgbClr val="000000"/>
                </a:solidFill>
                <a:latin typeface="Times New Roman"/>
                <a:ea typeface="Times New Roman"/>
              </a:rPr>
              <a:t>3	</a:t>
            </a:r>
            <a:r>
              <a:rPr lang="en-US" altLang="zh-CN" sz="1750" spc="25" dirty="0">
                <a:solidFill>
                  <a:srgbClr val="000000"/>
                </a:solidFill>
                <a:latin typeface="Times New Roman"/>
                <a:ea typeface="Times New Roman"/>
              </a:rPr>
              <a:t>0	</a:t>
            </a:r>
            <a:r>
              <a:rPr lang="en-US" altLang="zh-CN" sz="1750" spc="25" dirty="0">
                <a:solidFill>
                  <a:srgbClr val="000000"/>
                </a:solidFill>
                <a:latin typeface="Times New Roman"/>
                <a:ea typeface="Times New Roman"/>
              </a:rPr>
              <a:t>1	</a:t>
            </a:r>
            <a:r>
              <a:rPr lang="en-US" altLang="zh-CN" sz="1750" spc="25" dirty="0">
                <a:solidFill>
                  <a:srgbClr val="000000"/>
                </a:solidFill>
                <a:latin typeface="Times New Roman"/>
                <a:ea typeface="Times New Roman"/>
              </a:rPr>
              <a:t>0	</a:t>
            </a:r>
            <a:r>
              <a:rPr lang="en-US" altLang="zh-CN" sz="1750" spc="25" dirty="0">
                <a:solidFill>
                  <a:srgbClr val="000000"/>
                </a:solidFill>
                <a:latin typeface="Times New Roman"/>
                <a:ea typeface="Times New Roman"/>
              </a:rPr>
              <a:t>0	</a:t>
            </a:r>
            <a:r>
              <a:rPr lang="en-US" altLang="zh-CN" sz="1750" spc="-15" dirty="0">
                <a:solidFill>
                  <a:srgbClr val="000000"/>
                </a:solidFill>
                <a:latin typeface="Times New Roman"/>
                <a:ea typeface="Times New Roman"/>
              </a:rPr>
              <a:t>0</a:t>
            </a:r>
          </a:p>
        </p:txBody>
      </p:sp>
      <p:sp>
        <p:nvSpPr>
          <p:cNvPr id="789" name="TextBox 789"/>
          <p:cNvSpPr txBox="1"/>
          <p:nvPr/>
        </p:nvSpPr>
        <p:spPr>
          <a:xfrm>
            <a:off x="1081722" y="4905972"/>
            <a:ext cx="5576431" cy="1579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5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650" spc="43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Times New Roman"/>
                <a:ea typeface="Times New Roman"/>
              </a:rPr>
              <a:t>Start</a:t>
            </a:r>
            <a:r>
              <a:rPr lang="en-US" altLang="zh-CN" sz="2400" spc="16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Times New Roman"/>
                <a:ea typeface="Times New Roman"/>
              </a:rPr>
              <a:t>state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r>
              <a:rPr lang="en-US" altLang="zh-CN" sz="2400" spc="155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  <a:r>
              <a:rPr lang="en-US" altLang="zh-CN" sz="1550" dirty="0">
                <a:solidFill>
                  <a:srgbClr val="000000"/>
                </a:solidFill>
                <a:latin typeface="Times New Roman"/>
                <a:ea typeface="Times New Roman"/>
              </a:rPr>
              <a:t>t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=</a:t>
            </a:r>
            <a:r>
              <a:rPr lang="en-US" altLang="zh-CN" sz="2400" spc="1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⟨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0,</a:t>
            </a:r>
            <a:r>
              <a:rPr lang="en-US" altLang="zh-CN" sz="24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0,…,</a:t>
            </a:r>
            <a:r>
              <a:rPr lang="en-US" altLang="zh-CN" sz="24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0,</a:t>
            </a:r>
            <a:r>
              <a:rPr lang="en-US" altLang="zh-CN" sz="24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C,</a:t>
            </a:r>
            <a:r>
              <a:rPr lang="en-US" altLang="zh-CN" sz="2400" spc="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0,…,</a:t>
            </a:r>
            <a:r>
              <a:rPr lang="en-US" altLang="zh-CN" sz="24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0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⟩</a:t>
            </a:r>
          </a:p>
          <a:p>
            <a:pPr>
              <a:lnSpc>
                <a:spcPts val="6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5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650" spc="-8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Times New Roman"/>
                <a:ea typeface="Times New Roman"/>
              </a:rPr>
              <a:t>Optimal</a:t>
            </a:r>
            <a:r>
              <a:rPr lang="en-US" altLang="zh-CN" sz="2400" spc="-3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Times New Roman"/>
                <a:ea typeface="Times New Roman"/>
              </a:rPr>
              <a:t>state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r>
              <a:rPr lang="en-US" altLang="zh-CN" sz="2400" spc="-3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  <a:r>
              <a:rPr lang="en-US" altLang="zh-CN" sz="1550" dirty="0">
                <a:solidFill>
                  <a:srgbClr val="000000"/>
                </a:solidFill>
                <a:latin typeface="Times New Roman"/>
                <a:ea typeface="Times New Roman"/>
              </a:rPr>
              <a:t>o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=</a:t>
            </a:r>
            <a:r>
              <a:rPr lang="en-US" altLang="zh-CN" sz="24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⟨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1,</a:t>
            </a:r>
            <a:r>
              <a:rPr lang="en-US" altLang="zh-CN" sz="24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1,…,</a:t>
            </a:r>
            <a:r>
              <a:rPr lang="en-US" altLang="zh-CN" sz="240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1,</a:t>
            </a:r>
            <a:r>
              <a:rPr lang="en-US" altLang="zh-CN" sz="24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0,…,</a:t>
            </a:r>
            <a:r>
              <a:rPr lang="en-US" altLang="zh-CN" sz="24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0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⟩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60"/>
              </a:lnSpc>
            </a:pPr>
            <a:endParaRPr lang="en-US" dirty="0" smtClean="0"/>
          </a:p>
          <a:p>
            <a:pPr marL="0" indent="3146742">
              <a:lnSpc>
                <a:spcPct val="100000"/>
              </a:lnSpc>
            </a:pPr>
            <a:r>
              <a:rPr lang="en-US" altLang="zh-CN" sz="1200" spc="15" dirty="0">
                <a:solidFill>
                  <a:srgbClr val="000000"/>
                </a:solidFill>
                <a:latin typeface="Times New Roman"/>
                <a:ea typeface="Times New Roman"/>
              </a:rPr>
              <a:t>DySON</a:t>
            </a:r>
            <a:r>
              <a:rPr lang="en-US" altLang="zh-CN" sz="1200" spc="10" dirty="0">
                <a:solidFill>
                  <a:srgbClr val="000000"/>
                </a:solidFill>
                <a:latin typeface="Times New Roman"/>
                <a:ea typeface="Times New Roman"/>
              </a:rPr>
              <a:t>'14</a:t>
            </a:r>
          </a:p>
        </p:txBody>
      </p:sp>
      <p:sp>
        <p:nvSpPr>
          <p:cNvPr id="790" name="TextBox 790"/>
          <p:cNvSpPr txBox="1"/>
          <p:nvPr/>
        </p:nvSpPr>
        <p:spPr>
          <a:xfrm>
            <a:off x="1081722" y="2660668"/>
            <a:ext cx="6151716" cy="537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2258"/>
              </a:lnSpc>
              <a:tabLst>
                <a:tab pos="634240" algn="l"/>
                <a:tab pos="2093617" algn="l"/>
                <a:tab pos="2591215" algn="l"/>
                <a:tab pos="4098538" algn="l"/>
                <a:tab pos="4792230" algn="l"/>
                <a:tab pos="1742020" algn="l"/>
                <a:tab pos="3530702" algn="l"/>
                <a:tab pos="5930642" algn="l"/>
                <a:tab pos="969686" algn="l"/>
                <a:tab pos="1423840" algn="l"/>
                <a:tab pos="1845103" algn="l"/>
                <a:tab pos="2313168" algn="l"/>
                <a:tab pos="3313938" algn="l"/>
                <a:tab pos="3659527" algn="l"/>
                <a:tab pos="4318043" algn="l"/>
                <a:tab pos="5514929" algn="l"/>
              </a:tabLst>
            </a:pPr>
            <a:r>
              <a:rPr lang="en-US" altLang="zh-CN" sz="2000" spc="-270" dirty="0">
                <a:solidFill>
                  <a:srgbClr val="000000"/>
                </a:solidFill>
                <a:latin typeface="Times New Roman"/>
                <a:ea typeface="Times New Roman"/>
              </a:rPr>
              <a:t>and	</a:t>
            </a:r>
            <a:r>
              <a:rPr lang="zh-CN" altLang="en-US" sz="3450" spc="-960" dirty="0">
                <a:solidFill>
                  <a:srgbClr val="000000"/>
                </a:solidFill>
                <a:latin typeface="Arial Unicode MS"/>
                <a:ea typeface="Arial Unicode MS"/>
              </a:rPr>
              <a:t></a:t>
            </a:r>
            <a:r>
              <a:rPr lang="zh-CN" altLang="en-US" sz="3450" spc="-265" dirty="0">
                <a:solidFill>
                  <a:srgbClr val="000000"/>
                </a:solidFill>
                <a:latin typeface="Arial Unicode MS"/>
                <a:cs typeface="Arial Unicode MS"/>
              </a:rPr>
              <a:t>   </a:t>
            </a:r>
            <a:r>
              <a:rPr lang="zh-CN" altLang="en-US" sz="2300" spc="-640" dirty="0">
                <a:solidFill>
                  <a:srgbClr val="000000"/>
                </a:solidFill>
                <a:latin typeface="Arial Unicode MS"/>
                <a:ea typeface="Arial Unicode MS"/>
              </a:rPr>
              <a:t>	</a:t>
            </a:r>
            <a:r>
              <a:rPr lang="zh-CN" altLang="en-US" sz="2300" spc="-645" dirty="0">
                <a:solidFill>
                  <a:srgbClr val="000000"/>
                </a:solidFill>
                <a:latin typeface="Arial Unicode MS"/>
                <a:ea typeface="Arial Unicode MS"/>
              </a:rPr>
              <a:t>	</a:t>
            </a:r>
            <a:r>
              <a:rPr lang="zh-CN" altLang="en-US" sz="2300" spc="-640" dirty="0">
                <a:solidFill>
                  <a:srgbClr val="000000"/>
                </a:solidFill>
                <a:latin typeface="Arial Unicode MS"/>
                <a:ea typeface="Arial Unicode MS"/>
              </a:rPr>
              <a:t></a:t>
            </a:r>
            <a:r>
              <a:rPr lang="zh-CN" altLang="en-US" sz="2300" spc="-185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zh-CN" altLang="en-US" sz="2300" spc="-645" dirty="0">
                <a:solidFill>
                  <a:srgbClr val="000000"/>
                </a:solidFill>
                <a:latin typeface="Arial Unicode MS"/>
                <a:ea typeface="Arial Unicode MS"/>
              </a:rPr>
              <a:t></a:t>
            </a:r>
            <a:r>
              <a:rPr lang="zh-CN" altLang="en-US" sz="2300" spc="-175" dirty="0">
                <a:solidFill>
                  <a:srgbClr val="000000"/>
                </a:solidFill>
                <a:latin typeface="Arial Unicode MS"/>
                <a:cs typeface="Arial Unicode MS"/>
              </a:rPr>
              <a:t>  </a:t>
            </a:r>
            <a:r>
              <a:rPr lang="zh-CN" altLang="en-US" sz="2300" spc="-640" dirty="0">
                <a:solidFill>
                  <a:srgbClr val="000000"/>
                </a:solidFill>
                <a:latin typeface="Arial Unicode MS"/>
                <a:ea typeface="Arial Unicode MS"/>
              </a:rPr>
              <a:t>	</a:t>
            </a:r>
            <a:r>
              <a:rPr lang="zh-CN" altLang="en-US" sz="2300" spc="-645" dirty="0">
                <a:solidFill>
                  <a:srgbClr val="000000"/>
                </a:solidFill>
                <a:latin typeface="Arial Unicode MS"/>
                <a:ea typeface="Arial Unicode MS"/>
              </a:rPr>
              <a:t>	</a:t>
            </a:r>
            <a:r>
              <a:rPr lang="zh-CN" altLang="en-US" sz="2300" spc="-640" dirty="0">
                <a:solidFill>
                  <a:srgbClr val="000000"/>
                </a:solidFill>
                <a:latin typeface="Arial Unicode MS"/>
                <a:ea typeface="Arial Unicode MS"/>
              </a:rPr>
              <a:t></a:t>
            </a:r>
            <a:r>
              <a:rPr lang="zh-CN" altLang="en-US" sz="2300" spc="-185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zh-CN" altLang="en-US" sz="2300" spc="-645" dirty="0">
                <a:solidFill>
                  <a:srgbClr val="000000"/>
                </a:solidFill>
                <a:latin typeface="Arial Unicode MS"/>
                <a:ea typeface="Arial Unicode MS"/>
              </a:rPr>
              <a:t></a:t>
            </a:r>
            <a:r>
              <a:rPr lang="zh-CN" altLang="en-US" sz="2300" spc="-175" dirty="0">
                <a:solidFill>
                  <a:srgbClr val="000000"/>
                </a:solidFill>
                <a:latin typeface="Arial Unicode MS"/>
                <a:cs typeface="Arial Unicode MS"/>
              </a:rPr>
              <a:t>  </a:t>
            </a:r>
            <a:r>
              <a:rPr lang="zh-CN" altLang="en-US" sz="2300" spc="-640" dirty="0">
                <a:solidFill>
                  <a:srgbClr val="000000"/>
                </a:solidFill>
                <a:latin typeface="Arial Unicode MS"/>
                <a:ea typeface="Arial Unicode MS"/>
              </a:rPr>
              <a:t>	</a:t>
            </a:r>
            <a:r>
              <a:rPr lang="en-US" altLang="zh-CN" sz="2300" spc="-214" dirty="0">
                <a:solidFill>
                  <a:srgbClr val="000000"/>
                </a:solidFill>
                <a:latin typeface="Times New Roman"/>
                <a:ea typeface="Times New Roman"/>
              </a:rPr>
              <a:t>(	</a:t>
            </a:r>
            <a:r>
              <a:rPr lang="en-US" altLang="zh-CN" sz="2300" spc="-180" dirty="0">
                <a:solidFill>
                  <a:srgbClr val="000000"/>
                </a:solidFill>
                <a:latin typeface="Times New Roman"/>
                <a:ea typeface="Times New Roman"/>
              </a:rPr>
              <a:t>;	</a:t>
            </a:r>
            <a:r>
              <a:rPr lang="en-US" altLang="zh-CN" sz="2300" spc="-209" dirty="0">
                <a:solidFill>
                  <a:srgbClr val="000000"/>
                </a:solidFill>
                <a:latin typeface="Times New Roman"/>
                <a:ea typeface="Times New Roman"/>
              </a:rPr>
              <a:t>)	</a:t>
            </a:r>
            <a:r>
              <a:rPr lang="en-US" altLang="zh-CN" sz="2300" spc="-250" i="1" dirty="0">
                <a:solidFill>
                  <a:srgbClr val="000000"/>
                </a:solidFill>
                <a:latin typeface="Times New Roman"/>
                <a:ea typeface="Times New Roman"/>
              </a:rPr>
              <a:t>s	</a:t>
            </a:r>
            <a:r>
              <a:rPr lang="en-US" altLang="zh-CN" sz="2300" spc="-430" i="1" dirty="0">
                <a:solidFill>
                  <a:srgbClr val="000000"/>
                </a:solidFill>
                <a:latin typeface="Times New Roman"/>
                <a:ea typeface="Times New Roman"/>
              </a:rPr>
              <a:t>C	</a:t>
            </a:r>
            <a:r>
              <a:rPr lang="en-US" altLang="zh-CN" sz="2300" spc="-250" i="1" dirty="0">
                <a:solidFill>
                  <a:srgbClr val="000000"/>
                </a:solidFill>
                <a:latin typeface="Times New Roman"/>
                <a:ea typeface="Times New Roman"/>
              </a:rPr>
              <a:t>s	</a:t>
            </a:r>
            <a:r>
              <a:rPr lang="en-US" altLang="zh-CN" sz="2300" spc="-250" i="1" dirty="0">
                <a:solidFill>
                  <a:srgbClr val="000000"/>
                </a:solidFill>
                <a:latin typeface="Times New Roman"/>
                <a:ea typeface="Times New Roman"/>
              </a:rPr>
              <a:t>s	</a:t>
            </a:r>
            <a:r>
              <a:rPr lang="en-US" altLang="zh-CN" sz="2300" spc="-250" i="1" dirty="0">
                <a:solidFill>
                  <a:srgbClr val="000000"/>
                </a:solidFill>
                <a:latin typeface="Times New Roman"/>
                <a:ea typeface="Times New Roman"/>
              </a:rPr>
              <a:t>s	</a:t>
            </a:r>
            <a:r>
              <a:rPr lang="en-US" altLang="zh-CN" sz="2300" spc="-250" i="1" dirty="0">
                <a:solidFill>
                  <a:srgbClr val="000000"/>
                </a:solidFill>
                <a:latin typeface="Times New Roman"/>
                <a:ea typeface="Times New Roman"/>
              </a:rPr>
              <a:t>s	</a:t>
            </a:r>
            <a:r>
              <a:rPr lang="en-US" altLang="zh-CN" sz="2300" spc="-250" i="1" dirty="0">
                <a:solidFill>
                  <a:srgbClr val="000000"/>
                </a:solidFill>
                <a:latin typeface="Times New Roman"/>
                <a:ea typeface="Times New Roman"/>
              </a:rPr>
              <a:t>s	</a:t>
            </a:r>
            <a:r>
              <a:rPr lang="en-US" altLang="zh-CN" sz="2300" spc="-250" i="1" dirty="0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Freeform 791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2" name="Freeform 792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3" name="Freeform 793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4" name="Freeform 794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5" name="Freeform 795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6" name="TextBox 796"/>
          <p:cNvSpPr txBox="1"/>
          <p:nvPr/>
        </p:nvSpPr>
        <p:spPr>
          <a:xfrm>
            <a:off x="547687" y="229087"/>
            <a:ext cx="7991254" cy="6256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666"/>
              </a:lnSpc>
            </a:pPr>
            <a:r>
              <a:rPr lang="en-US" altLang="zh-CN" sz="3950" spc="285" dirty="0">
                <a:solidFill>
                  <a:srgbClr val="000000"/>
                </a:solidFill>
                <a:latin typeface="Times New Roman"/>
                <a:ea typeface="Times New Roman"/>
              </a:rPr>
              <a:t>Optimality</a:t>
            </a:r>
            <a:r>
              <a:rPr lang="en-US" altLang="zh-CN" sz="3950" spc="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950" spc="280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3950" spc="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950" spc="419" dirty="0">
                <a:solidFill>
                  <a:srgbClr val="000000"/>
                </a:solidFill>
                <a:latin typeface="Times New Roman"/>
                <a:ea typeface="Times New Roman"/>
              </a:rPr>
              <a:t>HS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54"/>
              </a:lnSpc>
            </a:pPr>
            <a:endParaRPr lang="en-US" dirty="0" smtClean="0"/>
          </a:p>
          <a:p>
            <a:pPr marL="0" indent="152717">
              <a:lnSpc>
                <a:spcPct val="116250"/>
              </a:lnSpc>
            </a:pPr>
            <a:r>
              <a:rPr lang="en-US" altLang="zh-CN" sz="1650" spc="15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650" spc="16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155" dirty="0">
                <a:solidFill>
                  <a:srgbClr val="000000"/>
                </a:solidFill>
                <a:latin typeface="Times New Roman"/>
                <a:ea typeface="Times New Roman"/>
              </a:rPr>
              <a:t>HS</a:t>
            </a:r>
            <a:r>
              <a:rPr lang="en-US" altLang="zh-CN" sz="24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04" dirty="0">
                <a:solidFill>
                  <a:srgbClr val="000000"/>
                </a:solidFill>
                <a:latin typeface="Times New Roman"/>
                <a:ea typeface="Times New Roman"/>
              </a:rPr>
              <a:t>follows</a:t>
            </a:r>
            <a:r>
              <a:rPr lang="en-US" altLang="zh-CN" sz="2400" spc="6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2400" spc="104" dirty="0">
                <a:solidFill>
                  <a:srgbClr val="000000"/>
                </a:solidFill>
                <a:latin typeface="Times New Roman"/>
                <a:ea typeface="Times New Roman"/>
              </a:rPr>
              <a:t>binary</a:t>
            </a:r>
            <a:r>
              <a:rPr lang="en-US" altLang="zh-CN" sz="24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20" dirty="0">
                <a:solidFill>
                  <a:srgbClr val="000000"/>
                </a:solidFill>
                <a:latin typeface="Times New Roman"/>
                <a:ea typeface="Times New Roman"/>
              </a:rPr>
              <a:t>homing</a:t>
            </a:r>
            <a:r>
              <a:rPr lang="en-US" altLang="zh-CN" sz="24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25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24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30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en-US" altLang="zh-CN" sz="2400" spc="8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400" spc="104" dirty="0">
                <a:solidFill>
                  <a:srgbClr val="000000"/>
                </a:solidFill>
                <a:latin typeface="Times New Roman"/>
                <a:ea typeface="Times New Roman"/>
              </a:rPr>
              <a:t>spreading</a:t>
            </a:r>
            <a:r>
              <a:rPr lang="en-US" altLang="zh-CN" sz="24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20" dirty="0">
                <a:solidFill>
                  <a:srgbClr val="000000"/>
                </a:solidFill>
                <a:latin typeface="Times New Roman"/>
                <a:ea typeface="Times New Roman"/>
              </a:rPr>
              <a:t>schemes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10"/>
              </a:lnSpc>
            </a:pPr>
            <a:endParaRPr lang="en-US" dirty="0" smtClean="0"/>
          </a:p>
          <a:p>
            <a:pPr hangingPunct="0" marL="438785" indent="-286067">
              <a:lnSpc>
                <a:spcPct val="103333"/>
              </a:lnSpc>
            </a:pPr>
            <a:r>
              <a:rPr lang="en-US" altLang="zh-CN" sz="1650" spc="21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650" spc="24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200" dirty="0">
                <a:solidFill>
                  <a:srgbClr val="000000"/>
                </a:solidFill>
                <a:latin typeface="Times New Roman"/>
                <a:ea typeface="Times New Roman"/>
              </a:rPr>
              <a:t>Lemmas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85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70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75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altLang="zh-CN" sz="24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85" dirty="0">
                <a:solidFill>
                  <a:srgbClr val="000000"/>
                </a:solidFill>
                <a:latin typeface="Times New Roman"/>
                <a:ea typeface="Times New Roman"/>
              </a:rPr>
              <a:t>show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30" dirty="0">
                <a:solidFill>
                  <a:srgbClr val="000000"/>
                </a:solidFill>
                <a:latin typeface="Times New Roman"/>
                <a:ea typeface="Times New Roman"/>
              </a:rPr>
              <a:t>that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4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25" dirty="0">
                <a:solidFill>
                  <a:srgbClr val="000000"/>
                </a:solidFill>
                <a:latin typeface="Times New Roman"/>
                <a:ea typeface="Times New Roman"/>
              </a:rPr>
              <a:t>HS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15" dirty="0">
                <a:solidFill>
                  <a:srgbClr val="000000"/>
                </a:solidFill>
                <a:latin typeface="Times New Roman"/>
                <a:ea typeface="Times New Roman"/>
              </a:rPr>
              <a:t>is</a:t>
            </a:r>
            <a:r>
              <a:rPr lang="en-US" altLang="zh-CN" sz="24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4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25" dirty="0">
                <a:solidFill>
                  <a:srgbClr val="006ebf"/>
                </a:solidFill>
                <a:latin typeface="Times New Roman"/>
                <a:ea typeface="Times New Roman"/>
              </a:rPr>
              <a:t>fastest</a:t>
            </a:r>
            <a:r>
              <a:rPr lang="en-US" altLang="zh-CN" sz="2400" spc="9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00" dirty="0">
                <a:solidFill>
                  <a:srgbClr val="006ebf"/>
                </a:solidFill>
                <a:latin typeface="Times New Roman"/>
                <a:ea typeface="Times New Roman"/>
              </a:rPr>
              <a:t>way</a:t>
            </a:r>
            <a:r>
              <a:rPr lang="en-US" altLang="zh-CN" sz="240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00" dirty="0">
                <a:solidFill>
                  <a:srgbClr val="000000"/>
                </a:solidFill>
                <a:latin typeface="Times New Roman"/>
                <a:ea typeface="Times New Roman"/>
              </a:rPr>
              <a:t>to</a:t>
            </a:r>
            <a:r>
              <a:rPr lang="en-US" altLang="zh-CN" sz="2400" spc="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05" dirty="0">
                <a:solidFill>
                  <a:srgbClr val="000000"/>
                </a:solidFill>
                <a:latin typeface="Times New Roman"/>
                <a:ea typeface="Times New Roman"/>
              </a:rPr>
              <a:t>turn</a:t>
            </a:r>
            <a:r>
              <a:rPr lang="en-US" altLang="zh-CN" sz="2400"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34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2400"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40" dirty="0">
                <a:solidFill>
                  <a:srgbClr val="000000"/>
                </a:solidFill>
                <a:latin typeface="Times New Roman"/>
                <a:ea typeface="Times New Roman"/>
              </a:rPr>
              <a:t>network</a:t>
            </a:r>
            <a:r>
              <a:rPr lang="en-US" altLang="zh-CN" sz="2400"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90" dirty="0">
                <a:solidFill>
                  <a:srgbClr val="000000"/>
                </a:solidFill>
                <a:latin typeface="Times New Roman"/>
                <a:ea typeface="Times New Roman"/>
              </a:rPr>
              <a:t>state</a:t>
            </a:r>
            <a:r>
              <a:rPr lang="en-US" altLang="zh-CN" sz="2400"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00" dirty="0">
                <a:solidFill>
                  <a:srgbClr val="000000"/>
                </a:solidFill>
                <a:latin typeface="Times New Roman"/>
                <a:ea typeface="Times New Roman"/>
              </a:rPr>
              <a:t>into</a:t>
            </a:r>
            <a:r>
              <a:rPr lang="en-US" altLang="zh-CN" sz="2400" spc="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09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400"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25" dirty="0">
                <a:solidFill>
                  <a:srgbClr val="000000"/>
                </a:solidFill>
                <a:latin typeface="Times New Roman"/>
                <a:ea typeface="Times New Roman"/>
              </a:rPr>
              <a:t>optimal</a:t>
            </a:r>
            <a:r>
              <a:rPr lang="en-US" altLang="zh-CN" sz="2400"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90" dirty="0">
                <a:solidFill>
                  <a:srgbClr val="000000"/>
                </a:solidFill>
                <a:latin typeface="Times New Roman"/>
                <a:ea typeface="Times New Roman"/>
              </a:rPr>
              <a:t>state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25"/>
              </a:lnSpc>
            </a:pPr>
            <a:endParaRPr lang="en-US" dirty="0" smtClean="0"/>
          </a:p>
          <a:p>
            <a:pPr hangingPunct="0" marL="438785" indent="-286067">
              <a:lnSpc>
                <a:spcPct val="100833"/>
              </a:lnSpc>
            </a:pPr>
            <a:r>
              <a:rPr lang="en-US" altLang="zh-CN" sz="1650" spc="19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650" spc="209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155" dirty="0">
                <a:solidFill>
                  <a:srgbClr val="000000"/>
                </a:solidFill>
                <a:latin typeface="Times New Roman"/>
                <a:ea typeface="Times New Roman"/>
              </a:rPr>
              <a:t>Each</a:t>
            </a:r>
            <a:r>
              <a:rPr lang="en-US" altLang="zh-CN" sz="24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15" dirty="0">
                <a:solidFill>
                  <a:srgbClr val="000000"/>
                </a:solidFill>
                <a:latin typeface="Times New Roman"/>
                <a:ea typeface="Times New Roman"/>
              </a:rPr>
              <a:t>state</a:t>
            </a:r>
            <a:r>
              <a:rPr lang="en-US" altLang="zh-CN" sz="24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15" dirty="0">
                <a:solidFill>
                  <a:srgbClr val="000000"/>
                </a:solidFill>
                <a:latin typeface="Times New Roman"/>
                <a:ea typeface="Times New Roman"/>
              </a:rPr>
              <a:t>transition</a:t>
            </a:r>
            <a:r>
              <a:rPr lang="en-US" altLang="zh-CN" sz="24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45" dirty="0">
                <a:solidFill>
                  <a:srgbClr val="000000"/>
                </a:solidFill>
                <a:latin typeface="Times New Roman"/>
                <a:ea typeface="Times New Roman"/>
              </a:rPr>
              <a:t>based</a:t>
            </a:r>
            <a:r>
              <a:rPr lang="en-US" altLang="zh-CN" sz="24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5" dirty="0">
                <a:solidFill>
                  <a:srgbClr val="000000"/>
                </a:solidFill>
                <a:latin typeface="Times New Roman"/>
                <a:ea typeface="Times New Roman"/>
              </a:rPr>
              <a:t>on</a:t>
            </a:r>
            <a:r>
              <a:rPr lang="en-US" altLang="zh-CN" sz="24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30" dirty="0">
                <a:solidFill>
                  <a:srgbClr val="000000"/>
                </a:solidFill>
                <a:latin typeface="Times New Roman"/>
                <a:ea typeface="Times New Roman"/>
              </a:rPr>
              <a:t>binary</a:t>
            </a:r>
            <a:r>
              <a:rPr lang="en-US" altLang="zh-CN" sz="24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0" dirty="0">
                <a:solidFill>
                  <a:srgbClr val="000000"/>
                </a:solidFill>
                <a:latin typeface="Times New Roman"/>
                <a:ea typeface="Times New Roman"/>
              </a:rPr>
              <a:t>homing</a:t>
            </a:r>
            <a:r>
              <a:rPr lang="en-US" altLang="zh-CN" sz="24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55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24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55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en-US" altLang="zh-CN" sz="2400" spc="104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09" dirty="0">
                <a:solidFill>
                  <a:srgbClr val="000000"/>
                </a:solidFill>
                <a:latin typeface="Times New Roman"/>
                <a:ea typeface="Times New Roman"/>
              </a:rPr>
              <a:t>spreading</a:t>
            </a:r>
            <a:r>
              <a:rPr lang="en-US" altLang="zh-CN" sz="24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40" dirty="0">
                <a:solidFill>
                  <a:srgbClr val="000000"/>
                </a:solidFill>
                <a:latin typeface="Times New Roman"/>
                <a:ea typeface="Times New Roman"/>
              </a:rPr>
              <a:t>schemes</a:t>
            </a:r>
            <a:r>
              <a:rPr lang="en-US" altLang="zh-CN" sz="2400" spc="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30" dirty="0">
                <a:solidFill>
                  <a:srgbClr val="000000"/>
                </a:solidFill>
                <a:latin typeface="Times New Roman"/>
                <a:ea typeface="Times New Roman"/>
              </a:rPr>
              <a:t>can</a:t>
            </a:r>
            <a:r>
              <a:rPr lang="en-US" altLang="zh-CN" sz="2400" spc="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00" dirty="0">
                <a:solidFill>
                  <a:srgbClr val="000000"/>
                </a:solidFill>
                <a:latin typeface="Times New Roman"/>
                <a:ea typeface="Times New Roman"/>
              </a:rPr>
              <a:t>turn</a:t>
            </a:r>
            <a:r>
              <a:rPr lang="en-US" altLang="zh-CN" sz="2400" spc="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0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400" spc="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00" dirty="0">
                <a:solidFill>
                  <a:srgbClr val="000000"/>
                </a:solidFill>
                <a:latin typeface="Times New Roman"/>
                <a:ea typeface="Times New Roman"/>
              </a:rPr>
              <a:t>current</a:t>
            </a:r>
            <a:r>
              <a:rPr lang="en-US" altLang="zh-CN" sz="2400" spc="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80" dirty="0">
                <a:solidFill>
                  <a:srgbClr val="000000"/>
                </a:solidFill>
                <a:latin typeface="Times New Roman"/>
                <a:ea typeface="Times New Roman"/>
              </a:rPr>
              <a:t>state</a:t>
            </a:r>
            <a:r>
              <a:rPr lang="en-US" altLang="zh-CN" sz="2400" spc="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90" dirty="0">
                <a:solidFill>
                  <a:srgbClr val="006ebf"/>
                </a:solidFill>
                <a:latin typeface="Times New Roman"/>
                <a:ea typeface="Times New Roman"/>
              </a:rPr>
              <a:t>into</a:t>
            </a:r>
            <a:r>
              <a:rPr lang="en-US" altLang="zh-CN" sz="240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09" dirty="0">
                <a:solidFill>
                  <a:srgbClr val="006ebf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400" spc="12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05" dirty="0">
                <a:solidFill>
                  <a:srgbClr val="006ebf"/>
                </a:solidFill>
                <a:latin typeface="Times New Roman"/>
                <a:ea typeface="Times New Roman"/>
              </a:rPr>
              <a:t>best</a:t>
            </a:r>
            <a:r>
              <a:rPr lang="en-US" altLang="zh-CN" sz="2400" spc="13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20" dirty="0">
                <a:solidFill>
                  <a:srgbClr val="006ebf"/>
                </a:solidFill>
                <a:latin typeface="Times New Roman"/>
                <a:ea typeface="Times New Roman"/>
              </a:rPr>
              <a:t>next</a:t>
            </a:r>
            <a:r>
              <a:rPr lang="en-US" altLang="zh-CN" sz="2400" spc="13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90" dirty="0">
                <a:solidFill>
                  <a:srgbClr val="006ebf"/>
                </a:solidFill>
                <a:latin typeface="Times New Roman"/>
                <a:ea typeface="Times New Roman"/>
              </a:rPr>
              <a:t>state</a:t>
            </a:r>
            <a:r>
              <a:rPr lang="en-US" altLang="zh-CN" sz="2400" spc="13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95" dirty="0">
                <a:solidFill>
                  <a:srgbClr val="000000"/>
                </a:solidFill>
                <a:latin typeface="Times New Roman"/>
                <a:ea typeface="Times New Roman"/>
              </a:rPr>
              <a:t>that</a:t>
            </a:r>
            <a:r>
              <a:rPr lang="en-US" altLang="zh-CN" sz="2400"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30" dirty="0">
                <a:solidFill>
                  <a:srgbClr val="000000"/>
                </a:solidFill>
                <a:latin typeface="Times New Roman"/>
                <a:ea typeface="Times New Roman"/>
              </a:rPr>
              <a:t>has</a:t>
            </a:r>
            <a:r>
              <a:rPr lang="en-US" altLang="zh-CN" sz="2400"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09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400"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85" dirty="0">
                <a:solidFill>
                  <a:srgbClr val="000000"/>
                </a:solidFill>
                <a:latin typeface="Times New Roman"/>
                <a:ea typeface="Times New Roman"/>
              </a:rPr>
              <a:t>minimum</a:t>
            </a:r>
            <a:r>
              <a:rPr lang="en-US" altLang="zh-CN" sz="2400"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30" dirty="0">
                <a:solidFill>
                  <a:srgbClr val="000000"/>
                </a:solidFill>
                <a:latin typeface="Times New Roman"/>
                <a:ea typeface="Times New Roman"/>
              </a:rPr>
              <a:t>expected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40" dirty="0">
                <a:solidFill>
                  <a:srgbClr val="000000"/>
                </a:solidFill>
                <a:latin typeface="Times New Roman"/>
                <a:ea typeface="Times New Roman"/>
              </a:rPr>
              <a:t>delivery</a:t>
            </a:r>
            <a:r>
              <a:rPr lang="en-US" altLang="zh-CN" sz="24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50" dirty="0">
                <a:solidFill>
                  <a:srgbClr val="000000"/>
                </a:solidFill>
                <a:latin typeface="Times New Roman"/>
                <a:ea typeface="Times New Roman"/>
              </a:rPr>
              <a:t>delay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80"/>
              </a:lnSpc>
            </a:pPr>
            <a:endParaRPr lang="en-US" dirty="0" smtClean="0"/>
          </a:p>
          <a:p>
            <a:pPr marL="0" indent="3680777">
              <a:lnSpc>
                <a:spcPct val="100000"/>
              </a:lnSpc>
            </a:pPr>
            <a:r>
              <a:rPr lang="en-US" altLang="zh-CN" sz="1200" spc="15" dirty="0">
                <a:solidFill>
                  <a:srgbClr val="000000"/>
                </a:solidFill>
                <a:latin typeface="Times New Roman"/>
                <a:ea typeface="Times New Roman"/>
              </a:rPr>
              <a:t>DySON</a:t>
            </a:r>
            <a:r>
              <a:rPr lang="en-US" altLang="zh-CN" sz="1200" spc="10" dirty="0">
                <a:solidFill>
                  <a:srgbClr val="000000"/>
                </a:solidFill>
                <a:latin typeface="Times New Roman"/>
                <a:ea typeface="Times New Roman"/>
              </a:rPr>
              <a:t>'14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Freeform 797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" name="Freeform 798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9" name="Freeform 799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0" name="Freeform 800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1" name="Freeform 801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2" name="TextBox 802"/>
          <p:cNvSpPr txBox="1"/>
          <p:nvPr/>
        </p:nvSpPr>
        <p:spPr>
          <a:xfrm>
            <a:off x="624205" y="229087"/>
            <a:ext cx="7353463" cy="29652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666"/>
              </a:lnSpc>
            </a:pPr>
            <a:r>
              <a:rPr lang="en-US" altLang="zh-CN" sz="3950" spc="260" dirty="0">
                <a:solidFill>
                  <a:srgbClr val="000000"/>
                </a:solidFill>
                <a:latin typeface="Times New Roman"/>
                <a:ea typeface="Times New Roman"/>
              </a:rPr>
              <a:t>Expected</a:t>
            </a:r>
            <a:r>
              <a:rPr lang="en-US" altLang="zh-CN" sz="3950" spc="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950" spc="245" dirty="0">
                <a:solidFill>
                  <a:srgbClr val="000000"/>
                </a:solidFill>
                <a:latin typeface="Times New Roman"/>
                <a:ea typeface="Times New Roman"/>
              </a:rPr>
              <a:t>Delivery</a:t>
            </a:r>
            <a:r>
              <a:rPr lang="en-US" altLang="zh-CN" sz="3950" spc="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950" spc="275" dirty="0">
                <a:solidFill>
                  <a:srgbClr val="000000"/>
                </a:solidFill>
                <a:latin typeface="Times New Roman"/>
                <a:ea typeface="Times New Roman"/>
              </a:rPr>
              <a:t>Delay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20"/>
              </a:lnSpc>
            </a:pPr>
            <a:endParaRPr lang="en-US" dirty="0" smtClean="0"/>
          </a:p>
          <a:p>
            <a:pPr marL="0" indent="268287">
              <a:lnSpc>
                <a:spcPct val="116250"/>
              </a:lnSpc>
            </a:pPr>
            <a:r>
              <a:rPr lang="en-US" altLang="zh-CN" sz="2700" spc="95" dirty="0">
                <a:solidFill>
                  <a:srgbClr val="000000"/>
                </a:solidFill>
                <a:latin typeface="Times New Roman"/>
                <a:ea typeface="Times New Roman"/>
              </a:rPr>
              <a:t>Continuous</a:t>
            </a:r>
            <a:r>
              <a:rPr lang="en-US" altLang="zh-CN" sz="27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00" spc="110" dirty="0">
                <a:solidFill>
                  <a:srgbClr val="000000"/>
                </a:solidFill>
                <a:latin typeface="Times New Roman"/>
                <a:ea typeface="Times New Roman"/>
              </a:rPr>
              <a:t>Markov</a:t>
            </a:r>
            <a:r>
              <a:rPr lang="en-US" altLang="zh-CN" sz="27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00" spc="100" dirty="0">
                <a:solidFill>
                  <a:srgbClr val="000000"/>
                </a:solidFill>
                <a:latin typeface="Times New Roman"/>
                <a:ea typeface="Times New Roman"/>
              </a:rPr>
              <a:t>Chain</a:t>
            </a:r>
          </a:p>
          <a:p>
            <a:pPr>
              <a:lnSpc>
                <a:spcPts val="480"/>
              </a:lnSpc>
            </a:pPr>
            <a:endParaRPr lang="en-US" dirty="0" smtClean="0"/>
          </a:p>
          <a:p>
            <a:pPr marL="0" indent="268287">
              <a:lnSpc>
                <a:spcPct val="100000"/>
              </a:lnSpc>
            </a:pPr>
            <a:r>
              <a:rPr lang="en-US" altLang="zh-CN" sz="1850" spc="8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2700" spc="55" dirty="0">
                <a:solidFill>
                  <a:srgbClr val="006ebf"/>
                </a:solidFill>
                <a:latin typeface="Times New Roman"/>
                <a:ea typeface="Times New Roman"/>
              </a:rPr>
              <a:t>State</a:t>
            </a:r>
            <a:r>
              <a:rPr lang="en-US" altLang="zh-CN" sz="2700" spc="3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00" spc="60" dirty="0">
                <a:solidFill>
                  <a:srgbClr val="006ebf"/>
                </a:solidFill>
                <a:latin typeface="Times New Roman"/>
                <a:ea typeface="Times New Roman"/>
              </a:rPr>
              <a:t>space</a:t>
            </a:r>
            <a:r>
              <a:rPr lang="en-US" altLang="zh-CN" sz="2700" spc="3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00" spc="65" dirty="0">
                <a:solidFill>
                  <a:srgbClr val="000000"/>
                </a:solidFill>
                <a:latin typeface="Times New Roman"/>
                <a:ea typeface="Times New Roman"/>
              </a:rPr>
              <a:t>s=</a:t>
            </a:r>
            <a:r>
              <a:rPr lang="en-US" altLang="zh-CN" sz="270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00" spc="110" dirty="0">
                <a:solidFill>
                  <a:srgbClr val="000000"/>
                </a:solidFill>
                <a:latin typeface="Times New Roman"/>
                <a:ea typeface="Times New Roman"/>
              </a:rPr>
              <a:t>⟨</a:t>
            </a:r>
            <a:r>
              <a:rPr lang="en-US" altLang="zh-CN" sz="2700" spc="55" dirty="0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  <a:r>
              <a:rPr lang="en-US" altLang="zh-CN" sz="1800" spc="45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en-US" altLang="zh-CN" sz="2700" spc="35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270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00" spc="55" dirty="0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  <a:r>
              <a:rPr lang="en-US" altLang="zh-CN" sz="1800" spc="45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altLang="zh-CN" sz="2700" spc="65" dirty="0">
                <a:solidFill>
                  <a:srgbClr val="000000"/>
                </a:solidFill>
                <a:latin typeface="Times New Roman"/>
                <a:ea typeface="Times New Roman"/>
              </a:rPr>
              <a:t>,…,</a:t>
            </a:r>
            <a:r>
              <a:rPr lang="en-US" altLang="zh-CN" sz="270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00" spc="60" dirty="0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  <a:r>
              <a:rPr lang="en-US" altLang="zh-CN" sz="1800" spc="50" dirty="0">
                <a:solidFill>
                  <a:srgbClr val="000000"/>
                </a:solidFill>
                <a:latin typeface="Times New Roman"/>
                <a:ea typeface="Times New Roman"/>
              </a:rPr>
              <a:t>h</a:t>
            </a:r>
            <a:r>
              <a:rPr lang="en-US" altLang="zh-CN" sz="2700" spc="3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270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00" spc="55" dirty="0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  <a:r>
              <a:rPr lang="en-US" altLang="zh-CN" sz="1800" spc="45" dirty="0">
                <a:solidFill>
                  <a:srgbClr val="000000"/>
                </a:solidFill>
                <a:latin typeface="Times New Roman"/>
                <a:ea typeface="Times New Roman"/>
              </a:rPr>
              <a:t>h+1</a:t>
            </a:r>
            <a:r>
              <a:rPr lang="en-US" altLang="zh-CN" sz="2700" spc="70" dirty="0">
                <a:solidFill>
                  <a:srgbClr val="000000"/>
                </a:solidFill>
                <a:latin typeface="Times New Roman"/>
                <a:ea typeface="Times New Roman"/>
              </a:rPr>
              <a:t>,…,</a:t>
            </a:r>
            <a:r>
              <a:rPr lang="en-US" altLang="zh-CN" sz="270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00" spc="55" dirty="0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  <a:r>
              <a:rPr lang="en-US" altLang="zh-CN" sz="1800" spc="45" dirty="0">
                <a:solidFill>
                  <a:srgbClr val="000000"/>
                </a:solidFill>
                <a:latin typeface="Times New Roman"/>
                <a:ea typeface="Times New Roman"/>
              </a:rPr>
              <a:t>h+n</a:t>
            </a:r>
            <a:r>
              <a:rPr lang="en-US" altLang="zh-CN" sz="2700" spc="115" dirty="0">
                <a:solidFill>
                  <a:srgbClr val="000000"/>
                </a:solidFill>
                <a:latin typeface="Times New Roman"/>
                <a:ea typeface="Times New Roman"/>
              </a:rPr>
              <a:t>⟩</a:t>
            </a:r>
          </a:p>
          <a:p>
            <a:pPr>
              <a:lnSpc>
                <a:spcPts val="460"/>
              </a:lnSpc>
            </a:pPr>
            <a:endParaRPr lang="en-US" dirty="0" smtClean="0"/>
          </a:p>
          <a:p>
            <a:pPr marL="0" indent="268287">
              <a:lnSpc>
                <a:spcPct val="100000"/>
              </a:lnSpc>
            </a:pPr>
            <a:r>
              <a:rPr lang="en-US" altLang="zh-CN" sz="1850" spc="37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2700" spc="245" dirty="0">
                <a:solidFill>
                  <a:srgbClr val="006ebf"/>
                </a:solidFill>
                <a:latin typeface="Times New Roman"/>
                <a:ea typeface="Times New Roman"/>
              </a:rPr>
              <a:t>State</a:t>
            </a:r>
            <a:r>
              <a:rPr lang="en-US" altLang="zh-CN" sz="2700" spc="16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00" spc="234" dirty="0">
                <a:solidFill>
                  <a:srgbClr val="006ebf"/>
                </a:solidFill>
                <a:latin typeface="Times New Roman"/>
                <a:ea typeface="Times New Roman"/>
              </a:rPr>
              <a:t>transition</a:t>
            </a:r>
            <a:r>
              <a:rPr lang="en-US" altLang="zh-CN" sz="2700" spc="16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00" spc="280" dirty="0">
                <a:solidFill>
                  <a:srgbClr val="006ebf"/>
                </a:solidFill>
                <a:latin typeface="Times New Roman"/>
                <a:ea typeface="Times New Roman"/>
              </a:rPr>
              <a:t>graph</a:t>
            </a:r>
          </a:p>
          <a:p>
            <a:pPr>
              <a:lnSpc>
                <a:spcPts val="560"/>
              </a:lnSpc>
            </a:pPr>
            <a:endParaRPr lang="en-US" dirty="0" smtClean="0"/>
          </a:p>
          <a:p>
            <a:pPr marL="0" indent="726059">
              <a:lnSpc>
                <a:spcPct val="117499"/>
              </a:lnSpc>
            </a:pPr>
            <a:r>
              <a:rPr lang="en-US" altLang="zh-CN" sz="1500" spc="110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500" spc="15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300" spc="100" dirty="0">
                <a:solidFill>
                  <a:srgbClr val="000000"/>
                </a:solidFill>
                <a:latin typeface="Times New Roman"/>
                <a:ea typeface="Times New Roman"/>
              </a:rPr>
              <a:t>Binary</a:t>
            </a:r>
            <a:r>
              <a:rPr lang="en-US" altLang="zh-CN" sz="23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spc="120" dirty="0">
                <a:solidFill>
                  <a:srgbClr val="000000"/>
                </a:solidFill>
                <a:latin typeface="Times New Roman"/>
                <a:ea typeface="Times New Roman"/>
              </a:rPr>
              <a:t>homing</a:t>
            </a:r>
            <a:r>
              <a:rPr lang="en-US" altLang="zh-CN" sz="23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spc="115" dirty="0">
                <a:solidFill>
                  <a:srgbClr val="000000"/>
                </a:solidFill>
                <a:latin typeface="Times New Roman"/>
                <a:ea typeface="Times New Roman"/>
              </a:rPr>
              <a:t>scheme</a:t>
            </a:r>
            <a:r>
              <a:rPr lang="en-US" altLang="zh-CN" sz="23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spc="115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2300" spc="6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2300" spc="115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en-US" altLang="zh-CN" sz="2300" spc="8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300" spc="95" dirty="0">
                <a:solidFill>
                  <a:srgbClr val="000000"/>
                </a:solidFill>
                <a:latin typeface="Times New Roman"/>
                <a:ea typeface="Times New Roman"/>
              </a:rPr>
              <a:t>spreading</a:t>
            </a:r>
            <a:r>
              <a:rPr lang="en-US" altLang="zh-CN" sz="23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spc="120" dirty="0">
                <a:solidFill>
                  <a:srgbClr val="000000"/>
                </a:solidFill>
                <a:latin typeface="Times New Roman"/>
                <a:ea typeface="Times New Roman"/>
              </a:rPr>
              <a:t>scheme</a:t>
            </a:r>
          </a:p>
        </p:txBody>
      </p:sp>
      <p:sp>
        <p:nvSpPr>
          <p:cNvPr id="803" name="TextBox 803"/>
          <p:cNvSpPr txBox="1"/>
          <p:nvPr/>
        </p:nvSpPr>
        <p:spPr>
          <a:xfrm>
            <a:off x="1350264" y="3211858"/>
            <a:ext cx="3670091" cy="841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7499"/>
              </a:lnSpc>
            </a:pPr>
            <a:r>
              <a:rPr lang="en-US" altLang="zh-CN" sz="1500" spc="125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500" spc="17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300" spc="190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23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spc="104" dirty="0">
                <a:solidFill>
                  <a:srgbClr val="006ebf"/>
                </a:solidFill>
                <a:latin typeface="Times New Roman"/>
                <a:ea typeface="Times New Roman"/>
              </a:rPr>
              <a:t>directed</a:t>
            </a:r>
            <a:r>
              <a:rPr lang="en-US" altLang="zh-CN" sz="2300" spc="7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spc="104" dirty="0">
                <a:solidFill>
                  <a:srgbClr val="006ebf"/>
                </a:solidFill>
                <a:latin typeface="Times New Roman"/>
                <a:ea typeface="Times New Roman"/>
              </a:rPr>
              <a:t>acyclic</a:t>
            </a:r>
            <a:r>
              <a:rPr lang="en-US" altLang="zh-CN" sz="2300" spc="6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spc="125" dirty="0">
                <a:solidFill>
                  <a:srgbClr val="000000"/>
                </a:solidFill>
                <a:latin typeface="Times New Roman"/>
                <a:ea typeface="Times New Roman"/>
              </a:rPr>
              <a:t>graph</a:t>
            </a:r>
          </a:p>
          <a:p>
            <a:pPr marL="0">
              <a:lnSpc>
                <a:spcPct val="117499"/>
              </a:lnSpc>
              <a:spcBef>
                <a:spcPts val="135"/>
              </a:spcBef>
            </a:pPr>
            <a:r>
              <a:rPr lang="en-US" altLang="zh-CN" sz="1500" spc="180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500" spc="25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300" spc="150" dirty="0">
                <a:solidFill>
                  <a:srgbClr val="006ebf"/>
                </a:solidFill>
                <a:latin typeface="Times New Roman"/>
                <a:ea typeface="Times New Roman"/>
              </a:rPr>
              <a:t>State</a:t>
            </a:r>
            <a:r>
              <a:rPr lang="en-US" altLang="zh-CN" sz="2300" spc="104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spc="140" dirty="0">
                <a:solidFill>
                  <a:srgbClr val="006ebf"/>
                </a:solidFill>
                <a:latin typeface="Times New Roman"/>
                <a:ea typeface="Times New Roman"/>
              </a:rPr>
              <a:t>transition</a:t>
            </a:r>
            <a:r>
              <a:rPr lang="en-US" altLang="zh-CN" sz="2300" spc="10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300" spc="160" dirty="0">
                <a:solidFill>
                  <a:srgbClr val="006ebf"/>
                </a:solidFill>
                <a:latin typeface="Times New Roman"/>
                <a:ea typeface="Times New Roman"/>
              </a:rPr>
              <a:t>function</a:t>
            </a:r>
          </a:p>
        </p:txBody>
      </p:sp>
      <p:sp>
        <p:nvSpPr>
          <p:cNvPr id="804" name="TextBox 804"/>
          <p:cNvSpPr txBox="1"/>
          <p:nvPr/>
        </p:nvSpPr>
        <p:spPr>
          <a:xfrm>
            <a:off x="5216384" y="3446246"/>
            <a:ext cx="459080" cy="617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2550" spc="-45" dirty="0">
                <a:solidFill>
                  <a:srgbClr val="000000"/>
                </a:solidFill>
                <a:latin typeface="Arial Unicode MS"/>
                <a:ea typeface="Arial Unicode MS"/>
              </a:rPr>
              <a:t></a:t>
            </a:r>
          </a:p>
          <a:p>
            <a:pPr marL="0" indent="223556">
              <a:lnSpc>
                <a:spcPct val="100000"/>
              </a:lnSpc>
            </a:pPr>
            <a:r>
              <a:rPr lang="en-US" altLang="zh-CN" sz="1500" spc="65" i="1" dirty="0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  <a:r>
              <a:rPr lang="en-US" altLang="zh-CN" sz="1500" spc="4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500" spc="65" i="1" dirty="0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</a:p>
        </p:txBody>
      </p:sp>
      <p:sp>
        <p:nvSpPr>
          <p:cNvPr id="805" name="TextBox 805"/>
          <p:cNvSpPr txBox="1"/>
          <p:nvPr/>
        </p:nvSpPr>
        <p:spPr>
          <a:xfrm>
            <a:off x="5677677" y="3826468"/>
            <a:ext cx="47835" cy="228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500" spc="-35" dirty="0">
                <a:solidFill>
                  <a:srgbClr val="000000"/>
                </a:solidFill>
                <a:latin typeface="Times New Roman"/>
                <a:ea typeface="Times New Roman"/>
              </a:rPr>
              <a:t>'</a:t>
            </a:r>
          </a:p>
        </p:txBody>
      </p:sp>
      <p:sp>
        <p:nvSpPr>
          <p:cNvPr id="806" name="TextBox 806"/>
          <p:cNvSpPr txBox="1"/>
          <p:nvPr/>
        </p:nvSpPr>
        <p:spPr>
          <a:xfrm>
            <a:off x="5744015" y="3617304"/>
            <a:ext cx="212598" cy="3886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550" spc="-15" dirty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en-US" altLang="zh-CN" sz="2550" spc="-10" i="1" dirty="0">
                <a:solidFill>
                  <a:srgbClr val="000000"/>
                </a:solidFill>
                <a:latin typeface="Times New Roman"/>
                <a:ea typeface="Times New Roman"/>
              </a:rPr>
              <a:t>t</a:t>
            </a:r>
          </a:p>
        </p:txBody>
      </p:sp>
      <p:sp>
        <p:nvSpPr>
          <p:cNvPr id="807" name="TextBox 807"/>
          <p:cNvSpPr txBox="1"/>
          <p:nvPr/>
        </p:nvSpPr>
        <p:spPr>
          <a:xfrm>
            <a:off x="5963071" y="3617304"/>
            <a:ext cx="124032" cy="3886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550" spc="15" dirty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</a:p>
        </p:txBody>
      </p:sp>
      <p:sp>
        <p:nvSpPr>
          <p:cNvPr id="808" name="TextBox 808"/>
          <p:cNvSpPr txBox="1"/>
          <p:nvPr/>
        </p:nvSpPr>
        <p:spPr>
          <a:xfrm>
            <a:off x="1569720" y="4112589"/>
            <a:ext cx="6250232" cy="23727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>
              <a:lnSpc>
                <a:spcPct val="127916"/>
              </a:lnSpc>
            </a:pPr>
            <a:r>
              <a:rPr lang="en-US" altLang="zh-CN" sz="2000" spc="170" dirty="0">
                <a:solidFill>
                  <a:srgbClr val="000000"/>
                </a:solidFill>
                <a:latin typeface="Times New Roman"/>
                <a:ea typeface="Times New Roman"/>
              </a:rPr>
              <a:t>Probability</a:t>
            </a:r>
            <a:r>
              <a:rPr lang="en-US" altLang="zh-CN" sz="20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80" dirty="0">
                <a:solidFill>
                  <a:srgbClr val="000000"/>
                </a:solidFill>
                <a:latin typeface="Times New Roman"/>
                <a:ea typeface="Times New Roman"/>
              </a:rPr>
              <a:t>density</a:t>
            </a:r>
            <a:r>
              <a:rPr lang="en-US" altLang="zh-CN" sz="20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75" dirty="0">
                <a:solidFill>
                  <a:srgbClr val="000000"/>
                </a:solidFill>
                <a:latin typeface="Times New Roman"/>
                <a:ea typeface="Times New Roman"/>
              </a:rPr>
              <a:t>function</a:t>
            </a:r>
            <a:r>
              <a:rPr lang="en-US" altLang="zh-CN" sz="20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95" dirty="0">
                <a:solidFill>
                  <a:srgbClr val="000000"/>
                </a:solidFill>
                <a:latin typeface="Times New Roman"/>
                <a:ea typeface="Times New Roman"/>
              </a:rPr>
              <a:t>about</a:t>
            </a:r>
            <a:r>
              <a:rPr lang="en-US" altLang="zh-CN" sz="20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7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0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90" dirty="0">
                <a:solidFill>
                  <a:srgbClr val="000000"/>
                </a:solidFill>
                <a:latin typeface="Times New Roman"/>
                <a:ea typeface="Times New Roman"/>
              </a:rPr>
              <a:t>time</a:t>
            </a:r>
            <a:r>
              <a:rPr lang="en-US" altLang="zh-CN" sz="20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0" dirty="0">
                <a:solidFill>
                  <a:srgbClr val="000000"/>
                </a:solidFill>
                <a:latin typeface="Times New Roman"/>
                <a:ea typeface="Times New Roman"/>
              </a:rPr>
              <a:t>t</a:t>
            </a:r>
            <a:r>
              <a:rPr lang="en-US" altLang="zh-CN" sz="2000" spc="160" dirty="0">
                <a:solidFill>
                  <a:srgbClr val="000000"/>
                </a:solidFill>
                <a:latin typeface="Times New Roman"/>
                <a:ea typeface="Times New Roman"/>
              </a:rPr>
              <a:t>that</a:t>
            </a:r>
            <a:r>
              <a:rPr lang="en-US" altLang="zh-CN" sz="20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ea typeface="Times New Roman"/>
              </a:rPr>
              <a:t>it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90" dirty="0">
                <a:solidFill>
                  <a:srgbClr val="000000"/>
                </a:solidFill>
                <a:latin typeface="Times New Roman"/>
                <a:ea typeface="Times New Roman"/>
              </a:rPr>
              <a:t>takes</a:t>
            </a:r>
            <a:r>
              <a:rPr lang="en-US" altLang="zh-CN" sz="2000" spc="1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85" dirty="0">
                <a:solidFill>
                  <a:srgbClr val="000000"/>
                </a:solidFill>
                <a:latin typeface="Times New Roman"/>
                <a:ea typeface="Times New Roman"/>
              </a:rPr>
              <a:t>for</a:t>
            </a:r>
            <a:r>
              <a:rPr lang="en-US" altLang="zh-CN" sz="2000" spc="1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70" dirty="0">
                <a:solidFill>
                  <a:srgbClr val="000000"/>
                </a:solidFill>
                <a:latin typeface="Times New Roman"/>
                <a:ea typeface="Times New Roman"/>
              </a:rPr>
              <a:t>state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75" dirty="0">
                <a:solidFill>
                  <a:srgbClr val="000000"/>
                </a:solidFill>
                <a:latin typeface="Times New Roman"/>
                <a:ea typeface="Times New Roman"/>
              </a:rPr>
              <a:t>transition</a:t>
            </a:r>
            <a:r>
              <a:rPr lang="en-US" altLang="zh-CN" sz="2000" spc="1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230" dirty="0">
                <a:solidFill>
                  <a:srgbClr val="000000"/>
                </a:solidFill>
                <a:latin typeface="Times New Roman"/>
                <a:ea typeface="Times New Roman"/>
              </a:rPr>
              <a:t>from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90" dirty="0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  <a:r>
              <a:rPr lang="en-US" altLang="zh-CN" sz="2000" spc="1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80" dirty="0">
                <a:solidFill>
                  <a:srgbClr val="000000"/>
                </a:solidFill>
                <a:latin typeface="Times New Roman"/>
                <a:ea typeface="Times New Roman"/>
              </a:rPr>
              <a:t>to</a:t>
            </a:r>
            <a:r>
              <a:rPr lang="en-US" altLang="zh-CN" sz="2000" spc="1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45" dirty="0">
                <a:solidFill>
                  <a:srgbClr val="000000"/>
                </a:solidFill>
                <a:latin typeface="Times New Roman"/>
                <a:ea typeface="Times New Roman"/>
              </a:rPr>
              <a:t>s′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00"/>
              </a:lnSpc>
            </a:pPr>
            <a:endParaRPr lang="en-US" dirty="0" smtClean="0"/>
          </a:p>
          <a:p>
            <a:pPr marL="0" indent="2658745">
              <a:lnSpc>
                <a:spcPct val="100000"/>
              </a:lnSpc>
            </a:pPr>
            <a:r>
              <a:rPr lang="en-US" altLang="zh-CN" sz="1200" spc="15" dirty="0">
                <a:solidFill>
                  <a:srgbClr val="000000"/>
                </a:solidFill>
                <a:latin typeface="Times New Roman"/>
                <a:ea typeface="Times New Roman"/>
              </a:rPr>
              <a:t>DySON</a:t>
            </a:r>
            <a:r>
              <a:rPr lang="en-US" altLang="zh-CN" sz="1200" spc="10" dirty="0">
                <a:solidFill>
                  <a:srgbClr val="000000"/>
                </a:solidFill>
                <a:latin typeface="Times New Roman"/>
                <a:ea typeface="Times New Roman"/>
              </a:rPr>
              <a:t>'14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Freeform 809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0" name="Freeform 810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1" name="Freeform 811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2" name="Freeform 812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3" name="Freeform 813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4" name="Freeform 814"> 
				</p:cNvPr>
          <p:cNvSpPr/>
          <p:nvPr/>
        </p:nvSpPr>
        <p:spPr>
          <a:xfrm>
            <a:off x="1789179" y="3363980"/>
            <a:ext cx="1296920" cy="1030220"/>
          </a:xfrm>
          <a:custGeom>
            <a:avLst/>
            <a:gdLst>
              <a:gd name="connsiteX0" fmla="*/ 1299210 w 1296920"/>
              <a:gd name="connsiteY0" fmla="*/ 22027 h 1030220"/>
              <a:gd name="connsiteX1" fmla="*/ 17951 w 1296920"/>
              <a:gd name="connsiteY1" fmla="*/ 1033147 h 103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96920" h="1030220">
                <a:moveTo>
                  <a:pt x="1299210" y="22027"/>
                </a:moveTo>
                <a:lnTo>
                  <a:pt x="17951" y="1033147"/>
                </a:lnTo>
              </a:path>
            </a:pathLst>
          </a:custGeom>
          <a:ln w="9742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5" name="Freeform 815"> 
				</p:cNvPr>
          <p:cNvSpPr/>
          <p:nvPr/>
        </p:nvSpPr>
        <p:spPr>
          <a:xfrm>
            <a:off x="1725679" y="4354580"/>
            <a:ext cx="103120" cy="90420"/>
          </a:xfrm>
          <a:custGeom>
            <a:avLst/>
            <a:gdLst>
              <a:gd name="connsiteX0" fmla="*/ 105353 w 103120"/>
              <a:gd name="connsiteY0" fmla="*/ 60909 h 90420"/>
              <a:gd name="connsiteX1" fmla="*/ 18349 w 103120"/>
              <a:gd name="connsiteY1" fmla="*/ 92350 h 90420"/>
              <a:gd name="connsiteX2" fmla="*/ 69026 w 103120"/>
              <a:gd name="connsiteY2" fmla="*/ 15133 h 90420"/>
              <a:gd name="connsiteX3" fmla="*/ 105353 w 103120"/>
              <a:gd name="connsiteY3" fmla="*/ 60909 h 90420"/>
              <a:gd name="connsiteX4" fmla="*/ 105353 w 103120"/>
              <a:gd name="connsiteY4" fmla="*/ 60909 h 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20" h="90420">
                <a:moveTo>
                  <a:pt x="105353" y="60909"/>
                </a:moveTo>
                <a:lnTo>
                  <a:pt x="18349" y="92350"/>
                </a:lnTo>
                <a:lnTo>
                  <a:pt x="69026" y="15133"/>
                </a:lnTo>
                <a:lnTo>
                  <a:pt x="105353" y="60909"/>
                </a:lnTo>
                <a:lnTo>
                  <a:pt x="105353" y="6090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6" name="Freeform 816"> 
				</p:cNvPr>
          <p:cNvSpPr/>
          <p:nvPr/>
        </p:nvSpPr>
        <p:spPr>
          <a:xfrm>
            <a:off x="4303780" y="3846580"/>
            <a:ext cx="890520" cy="103120"/>
          </a:xfrm>
          <a:custGeom>
            <a:avLst/>
            <a:gdLst>
              <a:gd name="connsiteX0" fmla="*/ 897050 w 890520"/>
              <a:gd name="connsiteY0" fmla="*/ 25841 h 103120"/>
              <a:gd name="connsiteX1" fmla="*/ 16979 w 890520"/>
              <a:gd name="connsiteY1" fmla="*/ 113666 h 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0520" h="103120">
                <a:moveTo>
                  <a:pt x="897050" y="25841"/>
                </a:moveTo>
                <a:lnTo>
                  <a:pt x="16979" y="113666"/>
                </a:lnTo>
              </a:path>
            </a:pathLst>
          </a:custGeom>
          <a:ln w="9742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7" name="Freeform 817"> 
				</p:cNvPr>
          <p:cNvSpPr/>
          <p:nvPr/>
        </p:nvSpPr>
        <p:spPr>
          <a:xfrm>
            <a:off x="4214880" y="3910080"/>
            <a:ext cx="115820" cy="77720"/>
          </a:xfrm>
          <a:custGeom>
            <a:avLst/>
            <a:gdLst>
              <a:gd name="connsiteX0" fmla="*/ 116041 w 115820"/>
              <a:gd name="connsiteY0" fmla="*/ 78432 h 77720"/>
              <a:gd name="connsiteX1" fmla="*/ 25799 w 115820"/>
              <a:gd name="connsiteY1" fmla="*/ 58138 h 77720"/>
              <a:gd name="connsiteX2" fmla="*/ 110215 w 115820"/>
              <a:gd name="connsiteY2" fmla="*/ 20305 h 77720"/>
              <a:gd name="connsiteX3" fmla="*/ 116041 w 115820"/>
              <a:gd name="connsiteY3" fmla="*/ 78432 h 77720"/>
              <a:gd name="connsiteX4" fmla="*/ 116041 w 115820"/>
              <a:gd name="connsiteY4" fmla="*/ 78432 h 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20" h="77720">
                <a:moveTo>
                  <a:pt x="116041" y="78432"/>
                </a:moveTo>
                <a:lnTo>
                  <a:pt x="25799" y="58138"/>
                </a:lnTo>
                <a:lnTo>
                  <a:pt x="110215" y="20305"/>
                </a:lnTo>
                <a:lnTo>
                  <a:pt x="116041" y="78432"/>
                </a:lnTo>
                <a:lnTo>
                  <a:pt x="116041" y="7843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8" name="Freeform 818"> 
				</p:cNvPr>
          <p:cNvSpPr/>
          <p:nvPr/>
        </p:nvSpPr>
        <p:spPr>
          <a:xfrm>
            <a:off x="3617980" y="3859280"/>
            <a:ext cx="65020" cy="103120"/>
          </a:xfrm>
          <a:custGeom>
            <a:avLst/>
            <a:gdLst>
              <a:gd name="connsiteX0" fmla="*/ 75822 w 65020"/>
              <a:gd name="connsiteY0" fmla="*/ 21383 h 103120"/>
              <a:gd name="connsiteX1" fmla="*/ 46554 w 65020"/>
              <a:gd name="connsiteY1" fmla="*/ 108938 h 103120"/>
              <a:gd name="connsiteX2" fmla="*/ 17286 w 65020"/>
              <a:gd name="connsiteY2" fmla="*/ 21383 h 103120"/>
              <a:gd name="connsiteX3" fmla="*/ 75822 w 65020"/>
              <a:gd name="connsiteY3" fmla="*/ 21383 h 103120"/>
              <a:gd name="connsiteX4" fmla="*/ 75822 w 65020"/>
              <a:gd name="connsiteY4" fmla="*/ 21383 h 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20" h="103120">
                <a:moveTo>
                  <a:pt x="75822" y="21383"/>
                </a:moveTo>
                <a:lnTo>
                  <a:pt x="46554" y="108938"/>
                </a:lnTo>
                <a:lnTo>
                  <a:pt x="17286" y="21383"/>
                </a:lnTo>
                <a:lnTo>
                  <a:pt x="75822" y="21383"/>
                </a:lnTo>
                <a:lnTo>
                  <a:pt x="75822" y="2138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" name="Freeform 819"> 
				</p:cNvPr>
          <p:cNvSpPr/>
          <p:nvPr/>
        </p:nvSpPr>
        <p:spPr>
          <a:xfrm>
            <a:off x="4214880" y="3363980"/>
            <a:ext cx="903220" cy="115820"/>
          </a:xfrm>
          <a:custGeom>
            <a:avLst/>
            <a:gdLst>
              <a:gd name="connsiteX0" fmla="*/ 25799 w 903220"/>
              <a:gd name="connsiteY0" fmla="*/ 22027 h 115820"/>
              <a:gd name="connsiteX1" fmla="*/ 906005 w 903220"/>
              <a:gd name="connsiteY1" fmla="*/ 116878 h 11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3220" h="115820">
                <a:moveTo>
                  <a:pt x="25799" y="22027"/>
                </a:moveTo>
                <a:lnTo>
                  <a:pt x="906005" y="116878"/>
                </a:lnTo>
              </a:path>
            </a:pathLst>
          </a:custGeom>
          <a:ln w="9742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" name="Freeform 820"> 
				</p:cNvPr>
          <p:cNvSpPr/>
          <p:nvPr/>
        </p:nvSpPr>
        <p:spPr>
          <a:xfrm>
            <a:off x="5091180" y="3427480"/>
            <a:ext cx="103120" cy="77720"/>
          </a:xfrm>
          <a:custGeom>
            <a:avLst/>
            <a:gdLst>
              <a:gd name="connsiteX0" fmla="*/ 25505 w 103120"/>
              <a:gd name="connsiteY0" fmla="*/ 23517 h 77720"/>
              <a:gd name="connsiteX1" fmla="*/ 109650 w 103120"/>
              <a:gd name="connsiteY1" fmla="*/ 61890 h 77720"/>
              <a:gd name="connsiteX2" fmla="*/ 19272 w 103120"/>
              <a:gd name="connsiteY2" fmla="*/ 81617 h 77720"/>
              <a:gd name="connsiteX3" fmla="*/ 25505 w 103120"/>
              <a:gd name="connsiteY3" fmla="*/ 23517 h 77720"/>
              <a:gd name="connsiteX4" fmla="*/ 25505 w 103120"/>
              <a:gd name="connsiteY4" fmla="*/ 23517 h 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20" h="77720">
                <a:moveTo>
                  <a:pt x="25505" y="23517"/>
                </a:moveTo>
                <a:lnTo>
                  <a:pt x="109650" y="61890"/>
                </a:lnTo>
                <a:lnTo>
                  <a:pt x="19272" y="81617"/>
                </a:lnTo>
                <a:lnTo>
                  <a:pt x="25505" y="23517"/>
                </a:lnTo>
                <a:lnTo>
                  <a:pt x="25505" y="2351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" name="Freeform 821"> 
				</p:cNvPr>
          <p:cNvSpPr/>
          <p:nvPr/>
        </p:nvSpPr>
        <p:spPr>
          <a:xfrm>
            <a:off x="2373379" y="4329180"/>
            <a:ext cx="712720" cy="103120"/>
          </a:xfrm>
          <a:custGeom>
            <a:avLst/>
            <a:gdLst>
              <a:gd name="connsiteX0" fmla="*/ 715010 w 712720"/>
              <a:gd name="connsiteY0" fmla="*/ 22008 h 103120"/>
              <a:gd name="connsiteX1" fmla="*/ 26657 w 712720"/>
              <a:gd name="connsiteY1" fmla="*/ 107806 h 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2720" h="103120">
                <a:moveTo>
                  <a:pt x="715010" y="22008"/>
                </a:moveTo>
                <a:lnTo>
                  <a:pt x="26657" y="107806"/>
                </a:lnTo>
              </a:path>
            </a:pathLst>
          </a:custGeom>
          <a:ln w="9742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" name="Freeform 822"> 
				</p:cNvPr>
          <p:cNvSpPr/>
          <p:nvPr/>
        </p:nvSpPr>
        <p:spPr>
          <a:xfrm>
            <a:off x="2297179" y="4392680"/>
            <a:ext cx="103120" cy="65020"/>
          </a:xfrm>
          <a:custGeom>
            <a:avLst/>
            <a:gdLst>
              <a:gd name="connsiteX0" fmla="*/ 113738 w 103120"/>
              <a:gd name="connsiteY0" fmla="*/ 72356 h 65020"/>
              <a:gd name="connsiteX1" fmla="*/ 22980 w 103120"/>
              <a:gd name="connsiteY1" fmla="*/ 54250 h 65020"/>
              <a:gd name="connsiteX2" fmla="*/ 106475 w 103120"/>
              <a:gd name="connsiteY2" fmla="*/ 14432 h 65020"/>
              <a:gd name="connsiteX3" fmla="*/ 113738 w 103120"/>
              <a:gd name="connsiteY3" fmla="*/ 72356 h 65020"/>
              <a:gd name="connsiteX4" fmla="*/ 113738 w 103120"/>
              <a:gd name="connsiteY4" fmla="*/ 72356 h 6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20" h="65020">
                <a:moveTo>
                  <a:pt x="113738" y="72356"/>
                </a:moveTo>
                <a:lnTo>
                  <a:pt x="22980" y="54250"/>
                </a:lnTo>
                <a:lnTo>
                  <a:pt x="106475" y="14432"/>
                </a:lnTo>
                <a:lnTo>
                  <a:pt x="113738" y="72356"/>
                </a:lnTo>
                <a:lnTo>
                  <a:pt x="113738" y="7235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3" name="Freeform 823"> 
				</p:cNvPr>
          <p:cNvSpPr/>
          <p:nvPr/>
        </p:nvSpPr>
        <p:spPr>
          <a:xfrm>
            <a:off x="2373379" y="4824480"/>
            <a:ext cx="712720" cy="90420"/>
          </a:xfrm>
          <a:custGeom>
            <a:avLst/>
            <a:gdLst>
              <a:gd name="connsiteX0" fmla="*/ 715010 w 712720"/>
              <a:gd name="connsiteY0" fmla="*/ 101204 h 90420"/>
              <a:gd name="connsiteX1" fmla="*/ 26657 w 712720"/>
              <a:gd name="connsiteY1" fmla="*/ 15419 h 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2720" h="90420">
                <a:moveTo>
                  <a:pt x="715010" y="101204"/>
                </a:moveTo>
                <a:lnTo>
                  <a:pt x="26657" y="15419"/>
                </a:lnTo>
              </a:path>
            </a:pathLst>
          </a:custGeom>
          <a:ln w="9742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4" name="Freeform 824"> 
				</p:cNvPr>
          <p:cNvSpPr/>
          <p:nvPr/>
        </p:nvSpPr>
        <p:spPr>
          <a:xfrm>
            <a:off x="2297179" y="4786380"/>
            <a:ext cx="103120" cy="77720"/>
          </a:xfrm>
          <a:custGeom>
            <a:avLst/>
            <a:gdLst>
              <a:gd name="connsiteX0" fmla="*/ 106475 w 103120"/>
              <a:gd name="connsiteY0" fmla="*/ 83380 h 77720"/>
              <a:gd name="connsiteX1" fmla="*/ 22980 w 103120"/>
              <a:gd name="connsiteY1" fmla="*/ 43561 h 77720"/>
              <a:gd name="connsiteX2" fmla="*/ 113738 w 103120"/>
              <a:gd name="connsiteY2" fmla="*/ 25456 h 77720"/>
              <a:gd name="connsiteX3" fmla="*/ 106475 w 103120"/>
              <a:gd name="connsiteY3" fmla="*/ 83380 h 77720"/>
              <a:gd name="connsiteX4" fmla="*/ 106475 w 103120"/>
              <a:gd name="connsiteY4" fmla="*/ 83380 h 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20" h="77720">
                <a:moveTo>
                  <a:pt x="106475" y="83380"/>
                </a:moveTo>
                <a:lnTo>
                  <a:pt x="22980" y="43561"/>
                </a:lnTo>
                <a:lnTo>
                  <a:pt x="113738" y="25456"/>
                </a:lnTo>
                <a:lnTo>
                  <a:pt x="106475" y="83380"/>
                </a:lnTo>
                <a:lnTo>
                  <a:pt x="106475" y="8338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5" name="Freeform 825"> 
				</p:cNvPr>
          <p:cNvSpPr/>
          <p:nvPr/>
        </p:nvSpPr>
        <p:spPr>
          <a:xfrm>
            <a:off x="2297179" y="4583180"/>
            <a:ext cx="103120" cy="77720"/>
          </a:xfrm>
          <a:custGeom>
            <a:avLst/>
            <a:gdLst>
              <a:gd name="connsiteX0" fmla="*/ 110784 w 103120"/>
              <a:gd name="connsiteY0" fmla="*/ 84447 h 77720"/>
              <a:gd name="connsiteX1" fmla="*/ 22980 w 103120"/>
              <a:gd name="connsiteY1" fmla="*/ 55263 h 77720"/>
              <a:gd name="connsiteX2" fmla="*/ 110784 w 103120"/>
              <a:gd name="connsiteY2" fmla="*/ 26078 h 77720"/>
              <a:gd name="connsiteX3" fmla="*/ 110784 w 103120"/>
              <a:gd name="connsiteY3" fmla="*/ 84447 h 77720"/>
              <a:gd name="connsiteX4" fmla="*/ 110784 w 103120"/>
              <a:gd name="connsiteY4" fmla="*/ 84447 h 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20" h="77720">
                <a:moveTo>
                  <a:pt x="110784" y="84447"/>
                </a:moveTo>
                <a:lnTo>
                  <a:pt x="22980" y="55263"/>
                </a:lnTo>
                <a:lnTo>
                  <a:pt x="110784" y="26078"/>
                </a:lnTo>
                <a:lnTo>
                  <a:pt x="110784" y="84447"/>
                </a:lnTo>
                <a:lnTo>
                  <a:pt x="110784" y="8444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6" name="Freeform 826"> 
				</p:cNvPr>
          <p:cNvSpPr/>
          <p:nvPr/>
        </p:nvSpPr>
        <p:spPr>
          <a:xfrm>
            <a:off x="4481580" y="3757680"/>
            <a:ext cx="1093720" cy="827020"/>
          </a:xfrm>
          <a:custGeom>
            <a:avLst/>
            <a:gdLst>
              <a:gd name="connsiteX0" fmla="*/ 1103392 w 1093720"/>
              <a:gd name="connsiteY0" fmla="*/ 18944 h 827020"/>
              <a:gd name="connsiteX1" fmla="*/ 15464 w 1093720"/>
              <a:gd name="connsiteY1" fmla="*/ 832608 h 827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3720" h="827020">
                <a:moveTo>
                  <a:pt x="1103392" y="18944"/>
                </a:moveTo>
                <a:lnTo>
                  <a:pt x="15464" y="832608"/>
                </a:lnTo>
              </a:path>
            </a:pathLst>
          </a:custGeom>
          <a:ln w="9742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7" name="Freeform 827"> 
				</p:cNvPr>
          <p:cNvSpPr/>
          <p:nvPr/>
        </p:nvSpPr>
        <p:spPr>
          <a:xfrm>
            <a:off x="4418080" y="4545080"/>
            <a:ext cx="90420" cy="90420"/>
          </a:xfrm>
          <a:custGeom>
            <a:avLst/>
            <a:gdLst>
              <a:gd name="connsiteX0" fmla="*/ 102406 w 90420"/>
              <a:gd name="connsiteY0" fmla="*/ 64178 h 90420"/>
              <a:gd name="connsiteX1" fmla="*/ 14602 w 90420"/>
              <a:gd name="connsiteY1" fmla="*/ 93363 h 90420"/>
              <a:gd name="connsiteX2" fmla="*/ 67312 w 90420"/>
              <a:gd name="connsiteY2" fmla="*/ 17482 h 90420"/>
              <a:gd name="connsiteX3" fmla="*/ 102406 w 90420"/>
              <a:gd name="connsiteY3" fmla="*/ 64178 h 90420"/>
              <a:gd name="connsiteX4" fmla="*/ 102406 w 90420"/>
              <a:gd name="connsiteY4" fmla="*/ 64178 h 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20" h="90420">
                <a:moveTo>
                  <a:pt x="102406" y="64178"/>
                </a:moveTo>
                <a:lnTo>
                  <a:pt x="14602" y="93363"/>
                </a:lnTo>
                <a:lnTo>
                  <a:pt x="67312" y="17482"/>
                </a:lnTo>
                <a:lnTo>
                  <a:pt x="102406" y="64178"/>
                </a:lnTo>
                <a:lnTo>
                  <a:pt x="102406" y="6417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8" name="Freeform 828"> 
				</p:cNvPr>
          <p:cNvSpPr/>
          <p:nvPr/>
        </p:nvSpPr>
        <p:spPr>
          <a:xfrm>
            <a:off x="3071879" y="4900680"/>
            <a:ext cx="1157220" cy="407920"/>
          </a:xfrm>
          <a:custGeom>
            <a:avLst/>
            <a:gdLst>
              <a:gd name="connsiteX0" fmla="*/ 16510 w 1157220"/>
              <a:gd name="connsiteY0" fmla="*/ 408013 h 407920"/>
              <a:gd name="connsiteX1" fmla="*/ 1168786 w 1157220"/>
              <a:gd name="connsiteY1" fmla="*/ 408013 h 407920"/>
              <a:gd name="connsiteX2" fmla="*/ 1168786 w 1157220"/>
              <a:gd name="connsiteY2" fmla="*/ 25016 h 407920"/>
              <a:gd name="connsiteX3" fmla="*/ 16510 w 1157220"/>
              <a:gd name="connsiteY3" fmla="*/ 25016 h 407920"/>
              <a:gd name="connsiteX4" fmla="*/ 16510 w 1157220"/>
              <a:gd name="connsiteY4" fmla="*/ 408013 h 40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220" h="407920">
                <a:moveTo>
                  <a:pt x="16510" y="408013"/>
                </a:moveTo>
                <a:lnTo>
                  <a:pt x="1168786" y="408013"/>
                </a:lnTo>
                <a:lnTo>
                  <a:pt x="1168786" y="25016"/>
                </a:lnTo>
                <a:lnTo>
                  <a:pt x="16510" y="25016"/>
                </a:lnTo>
                <a:lnTo>
                  <a:pt x="16510" y="408013"/>
                </a:lnTo>
                <a:close/>
              </a:path>
            </a:pathLst>
          </a:custGeom>
          <a:solidFill>
            <a:srgbClr val="adc1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9" name="Freeform 829"> 
				</p:cNvPr>
          <p:cNvSpPr/>
          <p:nvPr/>
        </p:nvSpPr>
        <p:spPr>
          <a:xfrm>
            <a:off x="3071879" y="4900680"/>
            <a:ext cx="1157220" cy="407920"/>
          </a:xfrm>
          <a:custGeom>
            <a:avLst/>
            <a:gdLst>
              <a:gd name="connsiteX0" fmla="*/ 16510 w 1157220"/>
              <a:gd name="connsiteY0" fmla="*/ 408013 h 407920"/>
              <a:gd name="connsiteX1" fmla="*/ 1168786 w 1157220"/>
              <a:gd name="connsiteY1" fmla="*/ 408013 h 407920"/>
              <a:gd name="connsiteX2" fmla="*/ 1168786 w 1157220"/>
              <a:gd name="connsiteY2" fmla="*/ 25016 h 407920"/>
              <a:gd name="connsiteX3" fmla="*/ 16510 w 1157220"/>
              <a:gd name="connsiteY3" fmla="*/ 25016 h 407920"/>
              <a:gd name="connsiteX4" fmla="*/ 16510 w 1157220"/>
              <a:gd name="connsiteY4" fmla="*/ 408013 h 40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220" h="407920">
                <a:moveTo>
                  <a:pt x="16510" y="408013"/>
                </a:moveTo>
                <a:lnTo>
                  <a:pt x="1168786" y="408013"/>
                </a:lnTo>
                <a:lnTo>
                  <a:pt x="1168786" y="25016"/>
                </a:lnTo>
                <a:lnTo>
                  <a:pt x="16510" y="25016"/>
                </a:lnTo>
                <a:lnTo>
                  <a:pt x="16510" y="408013"/>
                </a:lnTo>
                <a:close/>
              </a:path>
            </a:pathLst>
          </a:custGeom>
          <a:solidFill>
            <a:srgbClr val="000043">
              <a:alpha val="0"/>
            </a:srgbClr>
          </a:solidFill>
          <a:ln w="9742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0" name="Freeform 830"> 
				</p:cNvPr>
          <p:cNvSpPr/>
          <p:nvPr/>
        </p:nvSpPr>
        <p:spPr>
          <a:xfrm>
            <a:off x="5180080" y="3465580"/>
            <a:ext cx="1169920" cy="395220"/>
          </a:xfrm>
          <a:custGeom>
            <a:avLst/>
            <a:gdLst>
              <a:gd name="connsiteX0" fmla="*/ 20750 w 1169920"/>
              <a:gd name="connsiteY0" fmla="*/ 406841 h 395220"/>
              <a:gd name="connsiteX1" fmla="*/ 1173026 w 1169920"/>
              <a:gd name="connsiteY1" fmla="*/ 406841 h 395220"/>
              <a:gd name="connsiteX2" fmla="*/ 1173026 w 1169920"/>
              <a:gd name="connsiteY2" fmla="*/ 23844 h 395220"/>
              <a:gd name="connsiteX3" fmla="*/ 20750 w 1169920"/>
              <a:gd name="connsiteY3" fmla="*/ 23844 h 395220"/>
              <a:gd name="connsiteX4" fmla="*/ 20750 w 1169920"/>
              <a:gd name="connsiteY4" fmla="*/ 406841 h 39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9920" h="395220">
                <a:moveTo>
                  <a:pt x="20750" y="406841"/>
                </a:moveTo>
                <a:lnTo>
                  <a:pt x="1173026" y="406841"/>
                </a:lnTo>
                <a:lnTo>
                  <a:pt x="1173026" y="23844"/>
                </a:lnTo>
                <a:lnTo>
                  <a:pt x="20750" y="23844"/>
                </a:lnTo>
                <a:lnTo>
                  <a:pt x="20750" y="406841"/>
                </a:lnTo>
                <a:close/>
              </a:path>
            </a:pathLst>
          </a:custGeom>
          <a:solidFill>
            <a:srgbClr val="adc1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1" name="Freeform 831"> 
				</p:cNvPr>
          <p:cNvSpPr/>
          <p:nvPr/>
        </p:nvSpPr>
        <p:spPr>
          <a:xfrm>
            <a:off x="5200830" y="3489424"/>
            <a:ext cx="1162018" cy="392739"/>
          </a:xfrm>
          <a:custGeom>
            <a:avLst/>
            <a:gdLst>
              <a:gd name="connsiteX0" fmla="*/ 0 w 1162018"/>
              <a:gd name="connsiteY0" fmla="*/ 382997 h 392739"/>
              <a:gd name="connsiteX1" fmla="*/ 1152276 w 1162018"/>
              <a:gd name="connsiteY1" fmla="*/ 382997 h 392739"/>
              <a:gd name="connsiteX2" fmla="*/ 0 w 1162018"/>
              <a:gd name="connsiteY2" fmla="*/ 0 h 39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18" h="392739">
                <a:moveTo>
                  <a:pt x="0" y="382997"/>
                </a:moveTo>
                <a:lnTo>
                  <a:pt x="1152276" y="382997"/>
                </a:lnTo>
                <a:lnTo>
                  <a:pt x="0" y="0"/>
                </a:lnTo>
              </a:path>
            </a:pathLst>
          </a:custGeom>
          <a:ln w="9742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2" name="Freeform 832"> 
				</p:cNvPr>
          <p:cNvSpPr/>
          <p:nvPr/>
        </p:nvSpPr>
        <p:spPr>
          <a:xfrm>
            <a:off x="1141479" y="4430780"/>
            <a:ext cx="1169920" cy="395220"/>
          </a:xfrm>
          <a:custGeom>
            <a:avLst/>
            <a:gdLst>
              <a:gd name="connsiteX0" fmla="*/ 26404 w 1169920"/>
              <a:gd name="connsiteY0" fmla="*/ 399161 h 395220"/>
              <a:gd name="connsiteX1" fmla="*/ 1178680 w 1169920"/>
              <a:gd name="connsiteY1" fmla="*/ 399161 h 395220"/>
              <a:gd name="connsiteX2" fmla="*/ 1178680 w 1169920"/>
              <a:gd name="connsiteY2" fmla="*/ 16164 h 395220"/>
              <a:gd name="connsiteX3" fmla="*/ 26404 w 1169920"/>
              <a:gd name="connsiteY3" fmla="*/ 16164 h 395220"/>
              <a:gd name="connsiteX4" fmla="*/ 26404 w 1169920"/>
              <a:gd name="connsiteY4" fmla="*/ 399161 h 39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9920" h="395220">
                <a:moveTo>
                  <a:pt x="26404" y="399161"/>
                </a:moveTo>
                <a:lnTo>
                  <a:pt x="1178680" y="399161"/>
                </a:lnTo>
                <a:lnTo>
                  <a:pt x="1178680" y="16164"/>
                </a:lnTo>
                <a:lnTo>
                  <a:pt x="26404" y="16164"/>
                </a:lnTo>
                <a:lnTo>
                  <a:pt x="26404" y="399161"/>
                </a:lnTo>
                <a:close/>
              </a:path>
            </a:pathLst>
          </a:custGeom>
          <a:solidFill>
            <a:srgbClr val="adc1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3" name="Freeform 833"> 
				</p:cNvPr>
          <p:cNvSpPr/>
          <p:nvPr/>
        </p:nvSpPr>
        <p:spPr>
          <a:xfrm>
            <a:off x="1167884" y="4446944"/>
            <a:ext cx="1162018" cy="392739"/>
          </a:xfrm>
          <a:custGeom>
            <a:avLst/>
            <a:gdLst>
              <a:gd name="connsiteX0" fmla="*/ 0 w 1162018"/>
              <a:gd name="connsiteY0" fmla="*/ 382997 h 392739"/>
              <a:gd name="connsiteX1" fmla="*/ 1152276 w 1162018"/>
              <a:gd name="connsiteY1" fmla="*/ 382997 h 392739"/>
              <a:gd name="connsiteX2" fmla="*/ 0 w 1162018"/>
              <a:gd name="connsiteY2" fmla="*/ 0 h 39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18" h="392739">
                <a:moveTo>
                  <a:pt x="0" y="382997"/>
                </a:moveTo>
                <a:lnTo>
                  <a:pt x="1152276" y="382997"/>
                </a:lnTo>
                <a:lnTo>
                  <a:pt x="0" y="0"/>
                </a:lnTo>
              </a:path>
            </a:pathLst>
          </a:custGeom>
          <a:ln w="9742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4" name="Freeform 834"> 
				</p:cNvPr>
          <p:cNvSpPr/>
          <p:nvPr/>
        </p:nvSpPr>
        <p:spPr>
          <a:xfrm>
            <a:off x="3617980" y="4811780"/>
            <a:ext cx="65020" cy="103120"/>
          </a:xfrm>
          <a:custGeom>
            <a:avLst/>
            <a:gdLst>
              <a:gd name="connsiteX0" fmla="*/ 75822 w 65020"/>
              <a:gd name="connsiteY0" fmla="*/ 26349 h 103120"/>
              <a:gd name="connsiteX1" fmla="*/ 46554 w 65020"/>
              <a:gd name="connsiteY1" fmla="*/ 113904 h 103120"/>
              <a:gd name="connsiteX2" fmla="*/ 17286 w 65020"/>
              <a:gd name="connsiteY2" fmla="*/ 26349 h 103120"/>
              <a:gd name="connsiteX3" fmla="*/ 75822 w 65020"/>
              <a:gd name="connsiteY3" fmla="*/ 26349 h 103120"/>
              <a:gd name="connsiteX4" fmla="*/ 75822 w 65020"/>
              <a:gd name="connsiteY4" fmla="*/ 26349 h 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20" h="103120">
                <a:moveTo>
                  <a:pt x="75822" y="26349"/>
                </a:moveTo>
                <a:lnTo>
                  <a:pt x="46554" y="113904"/>
                </a:lnTo>
                <a:lnTo>
                  <a:pt x="17286" y="26349"/>
                </a:lnTo>
                <a:lnTo>
                  <a:pt x="75822" y="26349"/>
                </a:lnTo>
                <a:lnTo>
                  <a:pt x="75822" y="2634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5" name="Freeform 835"> 
				</p:cNvPr>
          <p:cNvSpPr/>
          <p:nvPr/>
        </p:nvSpPr>
        <p:spPr>
          <a:xfrm>
            <a:off x="6399280" y="3414780"/>
            <a:ext cx="2071620" cy="700020"/>
          </a:xfrm>
          <a:custGeom>
            <a:avLst/>
            <a:gdLst>
              <a:gd name="connsiteX0" fmla="*/ 25396 w 2071620"/>
              <a:gd name="connsiteY0" fmla="*/ 700020 h 700020"/>
              <a:gd name="connsiteX1" fmla="*/ 2082796 w 2071620"/>
              <a:gd name="connsiteY1" fmla="*/ 700020 h 700020"/>
              <a:gd name="connsiteX2" fmla="*/ 2082796 w 2071620"/>
              <a:gd name="connsiteY2" fmla="*/ 14220 h 700020"/>
              <a:gd name="connsiteX3" fmla="*/ 25396 w 2071620"/>
              <a:gd name="connsiteY3" fmla="*/ 14220 h 700020"/>
              <a:gd name="connsiteX4" fmla="*/ 25396 w 2071620"/>
              <a:gd name="connsiteY4" fmla="*/ 700020 h 70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1620" h="700020">
                <a:moveTo>
                  <a:pt x="25396" y="700020"/>
                </a:moveTo>
                <a:lnTo>
                  <a:pt x="2082796" y="700020"/>
                </a:lnTo>
                <a:lnTo>
                  <a:pt x="2082796" y="14220"/>
                </a:lnTo>
                <a:lnTo>
                  <a:pt x="25396" y="14220"/>
                </a:lnTo>
                <a:lnTo>
                  <a:pt x="25396" y="70002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34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7" name="Picture 837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236720"/>
            <a:ext cx="1577340" cy="365760"/>
          </a:xfrm>
          <a:prstGeom prst="rect">
            <a:avLst/>
          </a:prstGeom>
        </p:spPr>
      </p:pic>
      <p:sp>
        <p:nvSpPr>
          <p:cNvPr id="837" name="TextBox 837"/>
          <p:cNvSpPr txBox="1"/>
          <p:nvPr/>
        </p:nvSpPr>
        <p:spPr>
          <a:xfrm>
            <a:off x="776605" y="534141"/>
            <a:ext cx="7501876" cy="28799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666"/>
              </a:lnSpc>
            </a:pPr>
            <a:r>
              <a:rPr lang="en-US" altLang="zh-CN" sz="3950" spc="260" dirty="0">
                <a:solidFill>
                  <a:srgbClr val="000000"/>
                </a:solidFill>
                <a:latin typeface="Times New Roman"/>
                <a:ea typeface="Times New Roman"/>
              </a:rPr>
              <a:t>Expected</a:t>
            </a:r>
            <a:r>
              <a:rPr lang="en-US" altLang="zh-CN" sz="3950" spc="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950" spc="250" dirty="0">
                <a:solidFill>
                  <a:srgbClr val="000000"/>
                </a:solidFill>
                <a:latin typeface="Times New Roman"/>
                <a:ea typeface="Times New Roman"/>
              </a:rPr>
              <a:t>Delivery</a:t>
            </a:r>
            <a:r>
              <a:rPr lang="en-US" altLang="zh-CN" sz="3950" spc="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950" spc="275" dirty="0">
                <a:solidFill>
                  <a:srgbClr val="000000"/>
                </a:solidFill>
                <a:latin typeface="Times New Roman"/>
                <a:ea typeface="Times New Roman"/>
              </a:rPr>
              <a:t>Delay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65"/>
              </a:lnSpc>
            </a:pPr>
            <a:endParaRPr lang="en-US" dirty="0" smtClean="0"/>
          </a:p>
          <a:p>
            <a:pPr hangingPunct="0" marL="286067" indent="-286067">
              <a:lnSpc>
                <a:spcPct val="104999"/>
              </a:lnSpc>
            </a:pPr>
            <a:r>
              <a:rPr lang="en-US" altLang="zh-CN" sz="1650" spc="18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650" spc="209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135" dirty="0">
                <a:solidFill>
                  <a:srgbClr val="000000"/>
                </a:solidFill>
                <a:latin typeface="Times New Roman"/>
                <a:ea typeface="Times New Roman"/>
              </a:rPr>
              <a:t>Derive</a:t>
            </a:r>
            <a:r>
              <a:rPr lang="en-US" altLang="zh-CN" sz="24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3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4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35" dirty="0">
                <a:solidFill>
                  <a:srgbClr val="006ebf"/>
                </a:solidFill>
                <a:latin typeface="Times New Roman"/>
                <a:ea typeface="Times New Roman"/>
              </a:rPr>
              <a:t>cumulative</a:t>
            </a:r>
            <a:r>
              <a:rPr lang="en-US" altLang="zh-CN" sz="2400" spc="7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20" dirty="0">
                <a:solidFill>
                  <a:srgbClr val="006ebf"/>
                </a:solidFill>
                <a:latin typeface="Times New Roman"/>
                <a:ea typeface="Times New Roman"/>
              </a:rPr>
              <a:t>probability</a:t>
            </a:r>
            <a:r>
              <a:rPr lang="en-US" altLang="zh-CN" sz="2400" spc="8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30" dirty="0">
                <a:solidFill>
                  <a:srgbClr val="006ebf"/>
                </a:solidFill>
                <a:latin typeface="Times New Roman"/>
                <a:ea typeface="Times New Roman"/>
              </a:rPr>
              <a:t>density</a:t>
            </a:r>
            <a:r>
              <a:rPr lang="en-US" altLang="zh-CN" sz="2400" spc="8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30" dirty="0">
                <a:solidFill>
                  <a:srgbClr val="000000"/>
                </a:solidFill>
                <a:latin typeface="Times New Roman"/>
                <a:ea typeface="Times New Roman"/>
              </a:rPr>
              <a:t>function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40" dirty="0">
                <a:solidFill>
                  <a:srgbClr val="000000"/>
                </a:solidFill>
                <a:latin typeface="Times New Roman"/>
                <a:ea typeface="Times New Roman"/>
              </a:rPr>
              <a:t>for</a:t>
            </a:r>
            <a:r>
              <a:rPr lang="en-US" altLang="zh-CN" sz="2400" spc="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5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400" spc="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25" dirty="0">
                <a:solidFill>
                  <a:srgbClr val="000000"/>
                </a:solidFill>
                <a:latin typeface="Times New Roman"/>
                <a:ea typeface="Times New Roman"/>
              </a:rPr>
              <a:t>state</a:t>
            </a:r>
            <a:r>
              <a:rPr lang="en-US" altLang="zh-CN" sz="2400" spc="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34" dirty="0">
                <a:solidFill>
                  <a:srgbClr val="000000"/>
                </a:solidFill>
                <a:latin typeface="Times New Roman"/>
                <a:ea typeface="Times New Roman"/>
              </a:rPr>
              <a:t>transition</a:t>
            </a:r>
            <a:r>
              <a:rPr lang="en-US" altLang="zh-CN" sz="2400" spc="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305" dirty="0">
                <a:solidFill>
                  <a:srgbClr val="000000"/>
                </a:solidFill>
                <a:latin typeface="Times New Roman"/>
                <a:ea typeface="Times New Roman"/>
              </a:rPr>
              <a:t>from</a:t>
            </a:r>
            <a:r>
              <a:rPr lang="en-US" altLang="zh-CN" sz="24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15" dirty="0">
                <a:solidFill>
                  <a:srgbClr val="000000"/>
                </a:solidFill>
                <a:latin typeface="Times New Roman"/>
                <a:ea typeface="Times New Roman"/>
              </a:rPr>
              <a:t>start</a:t>
            </a:r>
            <a:r>
              <a:rPr lang="en-US" altLang="zh-CN" sz="2400" spc="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45" dirty="0">
                <a:solidFill>
                  <a:srgbClr val="000000"/>
                </a:solidFill>
                <a:latin typeface="Times New Roman"/>
                <a:ea typeface="Times New Roman"/>
              </a:rPr>
              <a:t>to</a:t>
            </a:r>
            <a:r>
              <a:rPr lang="en-US" altLang="zh-CN" sz="2400" spc="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95" dirty="0">
                <a:solidFill>
                  <a:srgbClr val="000000"/>
                </a:solidFill>
                <a:latin typeface="Times New Roman"/>
                <a:ea typeface="Times New Roman"/>
              </a:rPr>
              <a:t>end</a:t>
            </a:r>
            <a:r>
              <a:rPr lang="en-US" altLang="zh-CN" sz="2400" spc="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30" dirty="0">
                <a:solidFill>
                  <a:srgbClr val="000000"/>
                </a:solidFill>
                <a:latin typeface="Times New Roman"/>
                <a:ea typeface="Times New Roman"/>
              </a:rPr>
              <a:t>state</a:t>
            </a:r>
          </a:p>
          <a:p>
            <a:pPr marL="0">
              <a:lnSpc>
                <a:spcPct val="116250"/>
              </a:lnSpc>
              <a:spcBef>
                <a:spcPts val="270"/>
              </a:spcBef>
            </a:pPr>
            <a:r>
              <a:rPr lang="en-US" altLang="zh-CN" sz="1650" spc="19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650" spc="21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130" dirty="0">
                <a:solidFill>
                  <a:srgbClr val="000000"/>
                </a:solidFill>
                <a:latin typeface="Times New Roman"/>
                <a:ea typeface="Times New Roman"/>
              </a:rPr>
              <a:t>Calculate</a:t>
            </a:r>
            <a:r>
              <a:rPr lang="en-US" altLang="zh-CN" sz="24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3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4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35" dirty="0">
                <a:solidFill>
                  <a:srgbClr val="006ebf"/>
                </a:solidFill>
                <a:latin typeface="Times New Roman"/>
                <a:ea typeface="Times New Roman"/>
              </a:rPr>
              <a:t>expected</a:t>
            </a:r>
            <a:r>
              <a:rPr lang="en-US" altLang="zh-CN" sz="2400" spc="8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30" dirty="0">
                <a:solidFill>
                  <a:srgbClr val="006ebf"/>
                </a:solidFill>
                <a:latin typeface="Times New Roman"/>
                <a:ea typeface="Times New Roman"/>
              </a:rPr>
              <a:t>delivery</a:t>
            </a:r>
            <a:r>
              <a:rPr lang="en-US" altLang="zh-CN" sz="2400" spc="8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35" dirty="0">
                <a:solidFill>
                  <a:srgbClr val="006ebf"/>
                </a:solidFill>
                <a:latin typeface="Times New Roman"/>
                <a:ea typeface="Times New Roman"/>
              </a:rPr>
              <a:t>delay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90"/>
              </a:lnSpc>
            </a:pPr>
            <a:endParaRPr lang="en-US" dirty="0" smtClean="0"/>
          </a:p>
          <a:p>
            <a:pPr marL="0" indent="3728976">
              <a:lnSpc>
                <a:spcPct val="112083"/>
              </a:lnSpc>
            </a:pPr>
            <a:r>
              <a:rPr lang="en-US" altLang="zh-CN" sz="1250" spc="10" dirty="0">
                <a:solidFill>
                  <a:srgbClr val="000000"/>
                </a:solidFill>
                <a:latin typeface="Times New Roman"/>
                <a:ea typeface="Times New Roman"/>
              </a:rPr>
              <a:t>0</a:t>
            </a:r>
            <a:r>
              <a:rPr lang="en-US" altLang="zh-CN" sz="1250" spc="5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en-US" altLang="zh-CN" sz="1250" spc="10" dirty="0">
                <a:solidFill>
                  <a:srgbClr val="000000"/>
                </a:solidFill>
                <a:latin typeface="Times New Roman"/>
                <a:ea typeface="Times New Roman"/>
              </a:rPr>
              <a:t>15</a:t>
            </a:r>
            <a:r>
              <a:rPr lang="en-US" altLang="zh-CN" sz="1500" spc="10" i="1" dirty="0">
                <a:solidFill>
                  <a:srgbClr val="000000"/>
                </a:solidFill>
                <a:latin typeface="Times New Roman"/>
                <a:ea typeface="Times New Roman"/>
              </a:rPr>
              <a:t>e</a:t>
            </a:r>
            <a:r>
              <a:rPr lang="en-US" altLang="zh-CN" sz="1250" spc="10" i="1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250" spc="5" i="1" dirty="0">
                <a:solidFill>
                  <a:srgbClr val="000000"/>
                </a:solidFill>
                <a:latin typeface="Times New Roman"/>
                <a:ea typeface="Times New Roman"/>
              </a:rPr>
              <a:t>t</a:t>
            </a:r>
          </a:p>
        </p:txBody>
      </p:sp>
      <p:sp>
        <p:nvSpPr>
          <p:cNvPr id="838" name="TextBox 838"/>
          <p:cNvSpPr txBox="1"/>
          <p:nvPr/>
        </p:nvSpPr>
        <p:spPr>
          <a:xfrm>
            <a:off x="2035922" y="3617483"/>
            <a:ext cx="481066" cy="2562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2083"/>
              </a:lnSpc>
            </a:pPr>
            <a:r>
              <a:rPr lang="en-US" altLang="zh-CN" sz="1250" spc="10" dirty="0">
                <a:solidFill>
                  <a:srgbClr val="000000"/>
                </a:solidFill>
                <a:latin typeface="Times New Roman"/>
                <a:ea typeface="Times New Roman"/>
              </a:rPr>
              <a:t>0</a:t>
            </a:r>
            <a:r>
              <a:rPr lang="en-US" altLang="zh-CN" sz="1250" spc="5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en-US" altLang="zh-CN" sz="1250" spc="10" dirty="0">
                <a:solidFill>
                  <a:srgbClr val="000000"/>
                </a:solidFill>
                <a:latin typeface="Times New Roman"/>
                <a:ea typeface="Times New Roman"/>
              </a:rPr>
              <a:t>05</a:t>
            </a:r>
            <a:r>
              <a:rPr lang="en-US" altLang="zh-CN" sz="1500" spc="10" i="1" dirty="0">
                <a:solidFill>
                  <a:srgbClr val="000000"/>
                </a:solidFill>
                <a:latin typeface="Times New Roman"/>
                <a:ea typeface="Times New Roman"/>
              </a:rPr>
              <a:t>e</a:t>
            </a:r>
            <a:r>
              <a:rPr lang="en-US" altLang="zh-CN" sz="1250" spc="10" i="1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250" spc="5" i="1" dirty="0">
                <a:solidFill>
                  <a:srgbClr val="000000"/>
                </a:solidFill>
                <a:latin typeface="Times New Roman"/>
                <a:ea typeface="Times New Roman"/>
              </a:rPr>
              <a:t>t</a:t>
            </a:r>
          </a:p>
        </p:txBody>
      </p:sp>
      <p:sp>
        <p:nvSpPr>
          <p:cNvPr id="839" name="TextBox 839"/>
          <p:cNvSpPr txBox="1"/>
          <p:nvPr/>
        </p:nvSpPr>
        <p:spPr>
          <a:xfrm>
            <a:off x="4442574" y="3678825"/>
            <a:ext cx="578897" cy="2562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2083"/>
              </a:lnSpc>
            </a:pPr>
            <a:r>
              <a:rPr lang="en-US" altLang="zh-CN" sz="1250" spc="20" dirty="0">
                <a:solidFill>
                  <a:srgbClr val="000000"/>
                </a:solidFill>
                <a:latin typeface="Times New Roman"/>
                <a:ea typeface="Times New Roman"/>
              </a:rPr>
              <a:t>0</a:t>
            </a:r>
            <a:r>
              <a:rPr lang="en-US" altLang="zh-CN" sz="1250" spc="1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en-US" altLang="zh-CN" sz="1250" spc="20" dirty="0">
                <a:solidFill>
                  <a:srgbClr val="000000"/>
                </a:solidFill>
                <a:latin typeface="Times New Roman"/>
                <a:ea typeface="Times New Roman"/>
              </a:rPr>
              <a:t>8</a:t>
            </a:r>
            <a:r>
              <a:rPr lang="en-US" altLang="zh-CN" sz="1500" spc="20" i="1" dirty="0">
                <a:solidFill>
                  <a:srgbClr val="000000"/>
                </a:solidFill>
                <a:latin typeface="Times New Roman"/>
                <a:ea typeface="Times New Roman"/>
              </a:rPr>
              <a:t>e</a:t>
            </a:r>
            <a:r>
              <a:rPr lang="en-US" altLang="zh-CN" sz="1250" spc="15" i="1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050" spc="20" dirty="0">
                <a:solidFill>
                  <a:srgbClr val="000000"/>
                </a:solidFill>
                <a:latin typeface="Times New Roman"/>
                <a:ea typeface="Times New Roman"/>
              </a:rPr>
              <a:t>0</a:t>
            </a:r>
            <a:r>
              <a:rPr lang="en-US" altLang="zh-CN" sz="1050" spc="5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en-US" altLang="zh-CN" sz="1050" spc="20" dirty="0">
                <a:solidFill>
                  <a:srgbClr val="000000"/>
                </a:solidFill>
                <a:latin typeface="Times New Roman"/>
                <a:ea typeface="Times New Roman"/>
              </a:rPr>
              <a:t>9</a:t>
            </a:r>
            <a:r>
              <a:rPr lang="en-US" altLang="zh-CN" sz="1250" spc="10" i="1" dirty="0">
                <a:solidFill>
                  <a:srgbClr val="000000"/>
                </a:solidFill>
                <a:latin typeface="Times New Roman"/>
                <a:ea typeface="Times New Roman"/>
              </a:rPr>
              <a:t>t</a:t>
            </a:r>
          </a:p>
        </p:txBody>
      </p:sp>
      <p:sp>
        <p:nvSpPr>
          <p:cNvPr id="840" name="TextBox 840"/>
          <p:cNvSpPr txBox="1"/>
          <p:nvPr/>
        </p:nvSpPr>
        <p:spPr>
          <a:xfrm>
            <a:off x="5327658" y="3536527"/>
            <a:ext cx="915389" cy="2593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700" spc="-70" i="1" dirty="0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  <a:r>
              <a:rPr lang="en-US" altLang="zh-CN" sz="1100" spc="-60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en-US" altLang="zh-CN" sz="1700" spc="-50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r>
              <a:rPr lang="zh-CN" altLang="en-US" sz="1250" spc="-70" dirty="0">
                <a:solidFill>
                  <a:srgbClr val="000000"/>
                </a:solidFill>
                <a:latin typeface="Arial Unicode MS"/>
                <a:ea typeface="Arial Unicode MS"/>
              </a:rPr>
              <a:t>á</a:t>
            </a:r>
            <a:r>
              <a:rPr lang="zh-CN" altLang="en-US" sz="1250" spc="-75" dirty="0">
                <a:solidFill>
                  <a:srgbClr val="000000"/>
                </a:solidFill>
                <a:latin typeface="Arial Unicode MS"/>
                <a:ea typeface="Arial Unicode MS"/>
              </a:rPr>
              <a:t>0</a:t>
            </a:r>
            <a:r>
              <a:rPr lang="zh-CN" altLang="en-US" sz="1250" spc="-35" dirty="0">
                <a:solidFill>
                  <a:srgbClr val="000000"/>
                </a:solidFill>
                <a:latin typeface="Arial Unicode MS"/>
                <a:ea typeface="Arial Unicode MS"/>
              </a:rPr>
              <a:t>,</a:t>
            </a:r>
            <a:r>
              <a:rPr lang="zh-CN" altLang="en-US" sz="1250" spc="-35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zh-CN" altLang="en-US" sz="1250" spc="-75" dirty="0">
                <a:solidFill>
                  <a:srgbClr val="000000"/>
                </a:solidFill>
                <a:latin typeface="Arial Unicode MS"/>
                <a:ea typeface="Arial Unicode MS"/>
              </a:rPr>
              <a:t>0</a:t>
            </a:r>
            <a:r>
              <a:rPr lang="zh-CN" altLang="en-US" sz="1250" spc="-40" dirty="0">
                <a:solidFill>
                  <a:srgbClr val="000000"/>
                </a:solidFill>
                <a:latin typeface="Arial Unicode MS"/>
                <a:ea typeface="Arial Unicode MS"/>
              </a:rPr>
              <a:t>,</a:t>
            </a:r>
            <a:r>
              <a:rPr lang="zh-CN" altLang="en-US" sz="1250" spc="-35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zh-CN" altLang="en-US" sz="1250" spc="-70" dirty="0">
                <a:solidFill>
                  <a:srgbClr val="000000"/>
                </a:solidFill>
                <a:latin typeface="Arial Unicode MS"/>
                <a:ea typeface="Arial Unicode MS"/>
              </a:rPr>
              <a:t>1</a:t>
            </a:r>
            <a:r>
              <a:rPr lang="zh-CN" altLang="en-US" sz="1250" spc="-40" dirty="0">
                <a:solidFill>
                  <a:srgbClr val="000000"/>
                </a:solidFill>
                <a:latin typeface="Arial Unicode MS"/>
                <a:ea typeface="Arial Unicode MS"/>
              </a:rPr>
              <a:t>,</a:t>
            </a:r>
            <a:r>
              <a:rPr lang="zh-CN" altLang="en-US" sz="1250" spc="-45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zh-CN" altLang="en-US" sz="1250" spc="-70" dirty="0">
                <a:solidFill>
                  <a:srgbClr val="000000"/>
                </a:solidFill>
                <a:latin typeface="Arial Unicode MS"/>
                <a:ea typeface="Arial Unicode MS"/>
              </a:rPr>
              <a:t>1</a:t>
            </a:r>
            <a:r>
              <a:rPr lang="zh-CN" altLang="en-US" sz="1250" spc="-75" dirty="0">
                <a:solidFill>
                  <a:srgbClr val="000000"/>
                </a:solidFill>
                <a:latin typeface="Arial Unicode MS"/>
                <a:ea typeface="Arial Unicode MS"/>
              </a:rPr>
              <a:t>ñ</a:t>
            </a:r>
          </a:p>
        </p:txBody>
      </p:sp>
      <p:sp>
        <p:nvSpPr>
          <p:cNvPr id="841" name="TextBox 841"/>
          <p:cNvSpPr txBox="1"/>
          <p:nvPr/>
        </p:nvSpPr>
        <p:spPr>
          <a:xfrm>
            <a:off x="6522719" y="3467861"/>
            <a:ext cx="1743872" cy="5614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115" dirty="0">
                <a:solidFill>
                  <a:srgbClr val="000000"/>
                </a:solidFill>
                <a:latin typeface="Times New Roman"/>
                <a:ea typeface="Times New Roman"/>
              </a:rPr>
              <a:t>exponent</a:t>
            </a:r>
            <a:r>
              <a:rPr lang="en-US" altLang="zh-CN" sz="1800" spc="110" dirty="0">
                <a:solidFill>
                  <a:srgbClr val="000000"/>
                </a:solidFill>
                <a:latin typeface="Times New Roman"/>
                <a:ea typeface="Times New Roman"/>
              </a:rPr>
              <a:t>ial</a:t>
            </a:r>
          </a:p>
          <a:p>
            <a:pPr marL="0">
              <a:lnSpc>
                <a:spcPct val="100000"/>
              </a:lnSpc>
              <a:spcBef>
                <a:spcPts val="100"/>
              </a:spcBef>
            </a:pPr>
            <a:r>
              <a:rPr lang="en-US" altLang="zh-CN" sz="1800" spc="130" dirty="0">
                <a:solidFill>
                  <a:srgbClr val="000000"/>
                </a:solidFill>
                <a:latin typeface="Times New Roman"/>
                <a:ea typeface="Times New Roman"/>
              </a:rPr>
              <a:t>density</a:t>
            </a:r>
            <a:r>
              <a:rPr lang="en-US" altLang="zh-CN"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000000"/>
                </a:solidFill>
                <a:latin typeface="Times New Roman"/>
                <a:ea typeface="Times New Roman"/>
              </a:rPr>
              <a:t>function</a:t>
            </a:r>
          </a:p>
        </p:txBody>
      </p:sp>
      <p:sp>
        <p:nvSpPr>
          <p:cNvPr id="842" name="TextBox 842"/>
          <p:cNvSpPr txBox="1"/>
          <p:nvPr/>
        </p:nvSpPr>
        <p:spPr>
          <a:xfrm>
            <a:off x="1662891" y="4414122"/>
            <a:ext cx="3741711" cy="322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4583"/>
              </a:lnSpc>
              <a:tabLst>
                <a:tab pos="3048513" algn="l"/>
              </a:tabLst>
            </a:pPr>
            <a:r>
              <a:rPr lang="en-US" altLang="zh-CN" sz="1700" i="1" dirty="0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  <a:r>
              <a:rPr lang="en-US" altLang="zh-CN" sz="1100" spc="5" i="1" dirty="0">
                <a:solidFill>
                  <a:srgbClr val="000000"/>
                </a:solidFill>
                <a:latin typeface="Times New Roman"/>
                <a:ea typeface="Times New Roman"/>
              </a:rPr>
              <a:t>e	</a:t>
            </a:r>
            <a:r>
              <a:rPr lang="en-US" altLang="zh-CN" sz="1250" spc="15" dirty="0">
                <a:solidFill>
                  <a:srgbClr val="000000"/>
                </a:solidFill>
                <a:latin typeface="Times New Roman"/>
                <a:ea typeface="Times New Roman"/>
              </a:rPr>
              <a:t>0</a:t>
            </a:r>
            <a:r>
              <a:rPr lang="en-US" altLang="zh-CN" sz="1250" spc="5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en-US" altLang="zh-CN" sz="1250" spc="20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en-US" altLang="zh-CN" sz="1500" spc="15" i="1" dirty="0">
                <a:solidFill>
                  <a:srgbClr val="000000"/>
                </a:solidFill>
                <a:latin typeface="Times New Roman"/>
                <a:ea typeface="Times New Roman"/>
              </a:rPr>
              <a:t>e</a:t>
            </a:r>
            <a:r>
              <a:rPr lang="en-US" altLang="zh-CN" sz="1250" spc="10" i="1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050" spc="15" dirty="0">
                <a:solidFill>
                  <a:srgbClr val="000000"/>
                </a:solidFill>
                <a:latin typeface="Times New Roman"/>
                <a:ea typeface="Times New Roman"/>
              </a:rPr>
              <a:t>0</a:t>
            </a:r>
            <a:r>
              <a:rPr lang="en-US" altLang="zh-CN" sz="1050" spc="1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en-US" altLang="zh-CN" sz="1050" spc="10" dirty="0">
                <a:solidFill>
                  <a:srgbClr val="000000"/>
                </a:solidFill>
                <a:latin typeface="Times New Roman"/>
                <a:ea typeface="Times New Roman"/>
              </a:rPr>
              <a:t>9</a:t>
            </a:r>
            <a:r>
              <a:rPr lang="en-US" altLang="zh-CN" sz="1250" spc="10" i="1" dirty="0">
                <a:solidFill>
                  <a:srgbClr val="000000"/>
                </a:solidFill>
                <a:latin typeface="Times New Roman"/>
                <a:ea typeface="Times New Roman"/>
              </a:rPr>
              <a:t>t</a:t>
            </a:r>
          </a:p>
        </p:txBody>
      </p:sp>
      <p:sp>
        <p:nvSpPr>
          <p:cNvPr id="843" name="TextBox 843"/>
          <p:cNvSpPr txBox="1"/>
          <p:nvPr/>
        </p:nvSpPr>
        <p:spPr>
          <a:xfrm>
            <a:off x="2368493" y="4881391"/>
            <a:ext cx="4990505" cy="584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91666"/>
              </a:lnSpc>
              <a:tabLst>
                <a:tab pos="846588" algn="l"/>
                <a:tab pos="3871397" algn="l"/>
              </a:tabLst>
            </a:pPr>
            <a:r>
              <a:rPr lang="en-US" altLang="zh-CN" sz="1250" spc="20" dirty="0">
                <a:solidFill>
                  <a:srgbClr val="000000"/>
                </a:solidFill>
                <a:latin typeface="Times New Roman"/>
                <a:ea typeface="Times New Roman"/>
              </a:rPr>
              <a:t>0</a:t>
            </a:r>
            <a:r>
              <a:rPr lang="en-US" altLang="zh-CN" sz="1250" spc="1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en-US" altLang="zh-CN" sz="1250" spc="25" dirty="0">
                <a:solidFill>
                  <a:srgbClr val="000000"/>
                </a:solidFill>
                <a:latin typeface="Times New Roman"/>
                <a:ea typeface="Times New Roman"/>
              </a:rPr>
              <a:t>8</a:t>
            </a:r>
            <a:r>
              <a:rPr lang="en-US" altLang="zh-CN" sz="1500" spc="20" i="1" dirty="0">
                <a:solidFill>
                  <a:srgbClr val="000000"/>
                </a:solidFill>
                <a:latin typeface="Times New Roman"/>
                <a:ea typeface="Times New Roman"/>
              </a:rPr>
              <a:t>e</a:t>
            </a:r>
            <a:r>
              <a:rPr lang="en-US" altLang="zh-CN" sz="1250" spc="15" i="1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050" spc="20" dirty="0">
                <a:solidFill>
                  <a:srgbClr val="000000"/>
                </a:solidFill>
                <a:latin typeface="Times New Roman"/>
                <a:ea typeface="Times New Roman"/>
              </a:rPr>
              <a:t>0</a:t>
            </a:r>
            <a:r>
              <a:rPr lang="en-US" altLang="zh-CN" sz="1050" spc="1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en-US" altLang="zh-CN" sz="1050" spc="20" dirty="0">
                <a:solidFill>
                  <a:srgbClr val="000000"/>
                </a:solidFill>
                <a:latin typeface="Times New Roman"/>
                <a:ea typeface="Times New Roman"/>
              </a:rPr>
              <a:t>8</a:t>
            </a:r>
            <a:r>
              <a:rPr lang="en-US" altLang="zh-CN" sz="1250" spc="10" i="1" dirty="0">
                <a:solidFill>
                  <a:srgbClr val="000000"/>
                </a:solidFill>
                <a:latin typeface="Times New Roman"/>
                <a:ea typeface="Times New Roman"/>
              </a:rPr>
              <a:t>t	</a:t>
            </a:r>
            <a:r>
              <a:rPr lang="en-US" altLang="zh-CN" sz="1700" spc="-65" i="1" dirty="0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  <a:r>
              <a:rPr lang="en-US" altLang="zh-CN" sz="1100" spc="-60" dirty="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  <a:r>
              <a:rPr lang="en-US" altLang="zh-CN" sz="1700" spc="-50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r>
              <a:rPr lang="zh-CN" altLang="en-US" sz="1250" spc="-70" dirty="0">
                <a:solidFill>
                  <a:srgbClr val="000000"/>
                </a:solidFill>
                <a:latin typeface="Arial Unicode MS"/>
                <a:ea typeface="Arial Unicode MS"/>
              </a:rPr>
              <a:t>á</a:t>
            </a:r>
            <a:r>
              <a:rPr lang="zh-CN" altLang="en-US" sz="1250" spc="-75" dirty="0">
                <a:solidFill>
                  <a:srgbClr val="000000"/>
                </a:solidFill>
                <a:latin typeface="Arial Unicode MS"/>
                <a:ea typeface="Arial Unicode MS"/>
              </a:rPr>
              <a:t>1</a:t>
            </a:r>
            <a:r>
              <a:rPr lang="zh-CN" altLang="en-US" sz="1250" spc="-35" dirty="0">
                <a:solidFill>
                  <a:srgbClr val="000000"/>
                </a:solidFill>
                <a:latin typeface="Arial Unicode MS"/>
                <a:ea typeface="Arial Unicode MS"/>
              </a:rPr>
              <a:t>,</a:t>
            </a:r>
            <a:r>
              <a:rPr lang="zh-CN" altLang="en-US" sz="1250" spc="-35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zh-CN" altLang="en-US" sz="1250" spc="-75" dirty="0">
                <a:solidFill>
                  <a:srgbClr val="000000"/>
                </a:solidFill>
                <a:latin typeface="Arial Unicode MS"/>
                <a:ea typeface="Arial Unicode MS"/>
              </a:rPr>
              <a:t>1</a:t>
            </a:r>
            <a:r>
              <a:rPr lang="zh-CN" altLang="en-US" sz="1250" spc="-35" dirty="0">
                <a:solidFill>
                  <a:srgbClr val="000000"/>
                </a:solidFill>
                <a:latin typeface="Arial Unicode MS"/>
                <a:ea typeface="Arial Unicode MS"/>
              </a:rPr>
              <a:t>,</a:t>
            </a:r>
            <a:r>
              <a:rPr lang="zh-CN" altLang="en-US" sz="1250" spc="-35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zh-CN" altLang="en-US" sz="1250" spc="-75" dirty="0">
                <a:solidFill>
                  <a:srgbClr val="000000"/>
                </a:solidFill>
                <a:latin typeface="Arial Unicode MS"/>
                <a:ea typeface="Arial Unicode MS"/>
              </a:rPr>
              <a:t>0</a:t>
            </a:r>
            <a:r>
              <a:rPr lang="zh-CN" altLang="en-US" sz="1250" spc="-35" dirty="0">
                <a:solidFill>
                  <a:srgbClr val="000000"/>
                </a:solidFill>
                <a:latin typeface="Arial Unicode MS"/>
                <a:ea typeface="Arial Unicode MS"/>
              </a:rPr>
              <a:t>,</a:t>
            </a:r>
            <a:r>
              <a:rPr lang="zh-CN" altLang="en-US" sz="1250" spc="-40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zh-CN" altLang="en-US" sz="1250" spc="-70" dirty="0">
                <a:solidFill>
                  <a:srgbClr val="000000"/>
                </a:solidFill>
                <a:latin typeface="Arial Unicode MS"/>
                <a:ea typeface="Arial Unicode MS"/>
              </a:rPr>
              <a:t>0</a:t>
            </a:r>
            <a:r>
              <a:rPr lang="zh-CN" altLang="en-US" sz="1250" spc="-75" dirty="0">
                <a:solidFill>
                  <a:srgbClr val="000000"/>
                </a:solidFill>
                <a:latin typeface="Arial Unicode MS"/>
                <a:ea typeface="Arial Unicode MS"/>
              </a:rPr>
              <a:t>ñ	</a:t>
            </a:r>
            <a:r>
              <a:rPr lang="en-US" altLang="zh-CN" sz="2000" dirty="0">
                <a:solidFill>
                  <a:srgbClr val="fefefe"/>
                </a:solidFill>
                <a:latin typeface="Arial"/>
                <a:ea typeface="Arial"/>
              </a:rPr>
              <a:t>HS:</a:t>
            </a:r>
            <a:r>
              <a:rPr lang="en-US" altLang="zh-CN" sz="2000" spc="-1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fefefe"/>
                </a:solidFill>
                <a:latin typeface="Arial"/>
                <a:ea typeface="Arial"/>
              </a:rPr>
              <a:t>2.81</a:t>
            </a:r>
          </a:p>
        </p:txBody>
      </p:sp>
      <p:sp>
        <p:nvSpPr>
          <p:cNvPr id="844" name="TextBox 844"/>
          <p:cNvSpPr txBox="1"/>
          <p:nvPr/>
        </p:nvSpPr>
        <p:spPr>
          <a:xfrm>
            <a:off x="1671066" y="5465591"/>
            <a:ext cx="5364032" cy="10601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568825">
              <a:lnSpc>
                <a:spcPct val="70000"/>
              </a:lnSpc>
            </a:pPr>
            <a:r>
              <a:rPr lang="en-US" altLang="zh-CN" sz="2000" spc="10" dirty="0">
                <a:solidFill>
                  <a:srgbClr val="fefefe"/>
                </a:solidFill>
                <a:latin typeface="Arial"/>
                <a:ea typeface="Arial"/>
              </a:rPr>
              <a:t>:</a:t>
            </a:r>
            <a:r>
              <a:rPr lang="en-US" altLang="zh-CN" sz="2000" spc="-5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000" spc="15" dirty="0">
                <a:solidFill>
                  <a:srgbClr val="fefefe"/>
                </a:solidFill>
                <a:latin typeface="Arial"/>
                <a:ea typeface="Arial"/>
              </a:rPr>
              <a:t>12.25</a:t>
            </a:r>
          </a:p>
          <a:p>
            <a:pPr marL="0" indent="174879">
              <a:lnSpc>
                <a:spcPct val="100000"/>
              </a:lnSpc>
            </a:pPr>
            <a:r>
              <a:rPr lang="en-US" altLang="zh-CN" sz="2000" spc="55" dirty="0">
                <a:solidFill>
                  <a:srgbClr val="000000"/>
                </a:solidFill>
                <a:latin typeface="Times New Roman"/>
                <a:ea typeface="Times New Roman"/>
              </a:rPr>
              <a:t>h=2,</a:t>
            </a:r>
            <a:r>
              <a:rPr lang="en-US" altLang="zh-CN" sz="20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60" dirty="0">
                <a:solidFill>
                  <a:srgbClr val="000000"/>
                </a:solidFill>
                <a:latin typeface="Times New Roman"/>
                <a:ea typeface="Times New Roman"/>
              </a:rPr>
              <a:t>n=5,</a:t>
            </a:r>
            <a:r>
              <a:rPr lang="en-US" altLang="zh-CN" sz="2000" spc="3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ea typeface="Times New Roman"/>
              </a:rPr>
              <a:t>C=2,</a:t>
            </a:r>
            <a:r>
              <a:rPr lang="en-US" altLang="zh-CN" sz="2000" spc="3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zh-CN" altLang="en-US" sz="2000" spc="130" dirty="0">
                <a:solidFill>
                  <a:srgbClr val="000000"/>
                </a:solidFill>
                <a:latin typeface="Arial Unicode MS"/>
                <a:ea typeface="Arial Unicode MS"/>
              </a:rPr>
              <a:t></a:t>
            </a:r>
            <a:r>
              <a:rPr lang="zh-CN" altLang="en-US" sz="2000" spc="40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ea typeface="Times New Roman"/>
              </a:rPr>
              <a:t>=</a:t>
            </a:r>
            <a:r>
              <a:rPr lang="en-US" altLang="zh-CN" sz="200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55" dirty="0">
                <a:solidFill>
                  <a:srgbClr val="000000"/>
                </a:solidFill>
                <a:latin typeface="Times New Roman"/>
                <a:ea typeface="Times New Roman"/>
              </a:rPr>
              <a:t>0.005,</a:t>
            </a:r>
            <a:r>
              <a:rPr lang="en-US" altLang="zh-CN" sz="200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60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20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zh-CN" altLang="en-US" sz="2000" spc="140" dirty="0">
                <a:solidFill>
                  <a:srgbClr val="000000"/>
                </a:solidFill>
                <a:latin typeface="Arial Unicode MS"/>
                <a:ea typeface="Arial Unicode MS"/>
              </a:rPr>
              <a:t></a:t>
            </a:r>
            <a:r>
              <a:rPr lang="zh-CN" altLang="en-US" sz="2000" spc="40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ea typeface="Times New Roman"/>
              </a:rPr>
              <a:t>=</a:t>
            </a:r>
            <a:r>
              <a:rPr lang="en-US" altLang="zh-CN" sz="20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55" dirty="0">
                <a:solidFill>
                  <a:srgbClr val="000000"/>
                </a:solidFill>
                <a:latin typeface="Times New Roman"/>
                <a:ea typeface="Times New Roman"/>
              </a:rPr>
              <a:t>0.4</a:t>
            </a:r>
          </a:p>
          <a:p>
            <a:pPr>
              <a:lnSpc>
                <a:spcPts val="1785"/>
              </a:lnSpc>
            </a:pPr>
            <a:endParaRPr lang="en-US" dirty="0" smtClean="0"/>
          </a:p>
          <a:p>
            <a:pPr marL="0">
              <a:lnSpc>
                <a:spcPct val="103333"/>
              </a:lnSpc>
            </a:pPr>
            <a:r>
              <a:rPr lang="en-US" altLang="zh-CN" sz="2000" spc="-195" dirty="0">
                <a:solidFill>
                  <a:srgbClr val="fefefe"/>
                </a:solidFill>
                <a:latin typeface="Arial"/>
                <a:ea typeface="Arial"/>
              </a:rPr>
              <a:t>h</a:t>
            </a:r>
            <a:r>
              <a:rPr lang="en-US" altLang="zh-CN" sz="2000" spc="-9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000" spc="-205" dirty="0">
                <a:solidFill>
                  <a:srgbClr val="fefefe"/>
                </a:solidFill>
                <a:latin typeface="Arial"/>
                <a:ea typeface="Arial"/>
              </a:rPr>
              <a:t>=</a:t>
            </a:r>
            <a:r>
              <a:rPr lang="en-US" altLang="zh-CN" sz="2000" spc="-1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000" spc="-145" dirty="0">
                <a:solidFill>
                  <a:srgbClr val="fefefe"/>
                </a:solidFill>
                <a:latin typeface="Arial"/>
                <a:ea typeface="Arial"/>
              </a:rPr>
              <a:t>2,</a:t>
            </a:r>
            <a:r>
              <a:rPr lang="en-US" altLang="zh-CN" sz="2000" spc="-1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000" spc="-195" dirty="0">
                <a:solidFill>
                  <a:srgbClr val="fefefe"/>
                </a:solidFill>
                <a:latin typeface="Arial"/>
                <a:ea typeface="Arial"/>
              </a:rPr>
              <a:t>n</a:t>
            </a:r>
            <a:r>
              <a:rPr lang="en-US" altLang="zh-CN" sz="2000" spc="-9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000" spc="-205" dirty="0">
                <a:solidFill>
                  <a:srgbClr val="fefefe"/>
                </a:solidFill>
                <a:latin typeface="Arial"/>
                <a:ea typeface="Arial"/>
              </a:rPr>
              <a:t>=</a:t>
            </a:r>
            <a:r>
              <a:rPr lang="en-US" altLang="zh-CN" sz="2000" spc="-1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000" spc="-145" dirty="0">
                <a:solidFill>
                  <a:srgbClr val="fefefe"/>
                </a:solidFill>
                <a:latin typeface="Arial"/>
                <a:ea typeface="Arial"/>
              </a:rPr>
              <a:t>5,</a:t>
            </a:r>
            <a:r>
              <a:rPr lang="en-US" altLang="zh-CN" sz="2000" spc="-1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000" spc="-255" dirty="0">
                <a:solidFill>
                  <a:srgbClr val="fefefe"/>
                </a:solidFill>
                <a:latin typeface="Arial"/>
                <a:ea typeface="Arial"/>
              </a:rPr>
              <a:t>C</a:t>
            </a:r>
            <a:r>
              <a:rPr lang="en-US" altLang="zh-CN" sz="2000" spc="-9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000" spc="-205" dirty="0">
                <a:solidFill>
                  <a:srgbClr val="fefefe"/>
                </a:solidFill>
                <a:latin typeface="Arial"/>
                <a:ea typeface="Arial"/>
              </a:rPr>
              <a:t>=</a:t>
            </a:r>
            <a:r>
              <a:rPr lang="en-US" altLang="zh-CN" sz="2000" spc="-1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000" spc="-145" dirty="0">
                <a:solidFill>
                  <a:srgbClr val="fefefe"/>
                </a:solidFill>
                <a:latin typeface="Arial"/>
                <a:ea typeface="Arial"/>
              </a:rPr>
              <a:t>2,</a:t>
            </a:r>
            <a:r>
              <a:rPr lang="en-US" altLang="zh-CN" sz="2000" spc="-104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zh-CN" altLang="en-US" sz="2000" spc="-350" dirty="0">
                <a:solidFill>
                  <a:srgbClr val="fefefe"/>
                </a:solidFill>
                <a:latin typeface="Arial Unicode MS"/>
                <a:ea typeface="Arial Unicode MS"/>
              </a:rPr>
              <a:t></a:t>
            </a:r>
            <a:r>
              <a:rPr lang="en-US" altLang="zh-CN" sz="2000" spc="-159" dirty="0">
                <a:solidFill>
                  <a:srgbClr val="fefefe"/>
                </a:solidFill>
                <a:latin typeface="Arial"/>
                <a:ea typeface="Arial"/>
              </a:rPr>
              <a:t>=0.4,</a:t>
            </a:r>
            <a:r>
              <a:rPr lang="en-US" altLang="zh-CN" sz="1200" spc="-115" dirty="0">
                <a:solidFill>
                  <a:srgbClr val="000000"/>
                </a:solidFill>
                <a:latin typeface="Times New Roman"/>
                <a:ea typeface="Times New Roman"/>
              </a:rPr>
              <a:t>DySON'14</a:t>
            </a:r>
            <a:r>
              <a:rPr lang="zh-CN" altLang="en-US" sz="2000" spc="-340" dirty="0">
                <a:solidFill>
                  <a:srgbClr val="fefefe"/>
                </a:solidFill>
                <a:latin typeface="Arial Unicode MS"/>
                <a:ea typeface="Arial Unicode MS"/>
              </a:rPr>
              <a:t></a:t>
            </a:r>
            <a:r>
              <a:rPr lang="en-US" altLang="zh-CN" sz="2000" spc="-175" dirty="0">
                <a:solidFill>
                  <a:srgbClr val="fefefe"/>
                </a:solidFill>
                <a:latin typeface="Arial"/>
                <a:ea typeface="Arial"/>
              </a:rPr>
              <a:t>=0.05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088389" y="3003009"/>
          <a:ext cx="1162018" cy="8946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144"/>
                <a:gridCol w="585873"/>
              </a:tblGrid>
              <a:tr h="382997">
                <a:tc gridSpan="2">
                  <a:txBody>
                    <a:bodyPr/>
                    <a:lstStyle/>
                    <a:p>
                      <a:pPr marL="0" indent="132667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en-US" altLang="zh-CN" sz="1700" spc="-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en-US" altLang="zh-CN" sz="1100" spc="-45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</a:t>
                      </a:r>
                      <a:r>
                        <a:rPr lang="en-US" altLang="zh-CN" sz="1700" spc="-7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:</a:t>
                      </a:r>
                      <a:r>
                        <a:rPr lang="en-US" altLang="zh-CN" sz="1700" spc="-6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zh-CN" altLang="en-US" sz="1250" spc="-104" dirty="0">
                          <a:solidFill>
                            <a:srgbClr val="000000"/>
                          </a:solidFill>
                          <a:latin typeface="Arial Unicode MS"/>
                          <a:ea typeface="Arial Unicode MS"/>
                        </a:rPr>
                        <a:t>á</a:t>
                      </a:r>
                      <a:r>
                        <a:rPr lang="zh-CN" altLang="en-US" sz="1250" spc="-104" dirty="0">
                          <a:solidFill>
                            <a:srgbClr val="000000"/>
                          </a:solidFill>
                          <a:latin typeface="Arial Unicode MS"/>
                          <a:ea typeface="Arial Unicode MS"/>
                        </a:rPr>
                        <a:t>0</a:t>
                      </a:r>
                      <a:r>
                        <a:rPr lang="zh-CN" altLang="en-US" sz="1250" spc="-55" dirty="0">
                          <a:solidFill>
                            <a:srgbClr val="000000"/>
                          </a:solidFill>
                          <a:latin typeface="Arial Unicode MS"/>
                          <a:ea typeface="Arial Unicode MS"/>
                        </a:rPr>
                        <a:t>,</a:t>
                      </a:r>
                      <a:r>
                        <a:rPr lang="zh-CN" altLang="en-US" sz="1250" spc="-55" dirty="0">
                          <a:solidFill>
                            <a:srgbClr val="00000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lang="zh-CN" altLang="en-US" sz="1250" spc="-104" dirty="0">
                          <a:solidFill>
                            <a:srgbClr val="000000"/>
                          </a:solidFill>
                          <a:latin typeface="Arial Unicode MS"/>
                          <a:ea typeface="Arial Unicode MS"/>
                        </a:rPr>
                        <a:t>0</a:t>
                      </a:r>
                      <a:r>
                        <a:rPr lang="zh-CN" altLang="en-US" sz="1250" spc="-50" dirty="0">
                          <a:solidFill>
                            <a:srgbClr val="000000"/>
                          </a:solidFill>
                          <a:latin typeface="Arial Unicode MS"/>
                          <a:ea typeface="Arial Unicode MS"/>
                        </a:rPr>
                        <a:t>,</a:t>
                      </a:r>
                      <a:r>
                        <a:rPr lang="zh-CN" altLang="en-US" sz="1250" spc="-50" dirty="0">
                          <a:solidFill>
                            <a:srgbClr val="00000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lang="zh-CN" altLang="en-US" sz="1250" spc="-104" dirty="0">
                          <a:solidFill>
                            <a:srgbClr val="000000"/>
                          </a:solidFill>
                          <a:latin typeface="Arial Unicode MS"/>
                          <a:ea typeface="Arial Unicode MS"/>
                        </a:rPr>
                        <a:t>2</a:t>
                      </a:r>
                      <a:r>
                        <a:rPr lang="zh-CN" altLang="en-US" sz="1250" spc="-50" dirty="0">
                          <a:solidFill>
                            <a:srgbClr val="000000"/>
                          </a:solidFill>
                          <a:latin typeface="Arial Unicode MS"/>
                          <a:ea typeface="Arial Unicode MS"/>
                        </a:rPr>
                        <a:t>,</a:t>
                      </a:r>
                      <a:r>
                        <a:rPr lang="zh-CN" altLang="en-US" sz="1250" spc="-60" dirty="0">
                          <a:solidFill>
                            <a:srgbClr val="00000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lang="zh-CN" altLang="en-US" sz="1250" spc="-104" dirty="0">
                          <a:solidFill>
                            <a:srgbClr val="000000"/>
                          </a:solidFill>
                          <a:latin typeface="Arial Unicode MS"/>
                          <a:ea typeface="Arial Unicode MS"/>
                        </a:rPr>
                        <a:t>0</a:t>
                      </a:r>
                      <a:r>
                        <a:rPr lang="zh-CN" altLang="en-US" sz="1250" spc="-104" dirty="0">
                          <a:solidFill>
                            <a:srgbClr val="000000"/>
                          </a:solidFill>
                          <a:latin typeface="Arial Unicode MS"/>
                          <a:ea typeface="Arial Unicode MS"/>
                        </a:rPr>
                        <a:t>ñ</a:t>
                      </a:r>
                    </a:p>
                  </a:txBody>
                  <a:tcPr marL="0" marR="0" marT="0" marB="0">
                    <a:lnL w="9742">
                      <a:solidFill>
                        <a:srgbClr val="000000"/>
                      </a:solidFill>
                      <a:prstDash val="solid"/>
                    </a:lnL>
                    <a:lnR w="9742">
                      <a:solidFill>
                        <a:srgbClr val="000000"/>
                      </a:solidFill>
                      <a:prstDash val="solid"/>
                    </a:lnR>
                    <a:lnT w="9742">
                      <a:solidFill>
                        <a:srgbClr val="000000"/>
                      </a:solidFill>
                      <a:prstDash val="solid"/>
                    </a:lnT>
                    <a:lnB w="9742">
                      <a:solidFill>
                        <a:srgbClr val="000000"/>
                      </a:solidFill>
                      <a:prstDash val="solid"/>
                    </a:lnB>
                    <a:solidFill>
                      <a:srgbClr val="ADC1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T="0" marB="0">
                    <a:lnL w="9742">
                      <a:solidFill>
                        <a:srgbClr val="000000"/>
                      </a:solidFill>
                      <a:prstDash val="solid"/>
                    </a:lnL>
                    <a:lnR w="9742">
                      <a:solidFill>
                        <a:srgbClr val="000000"/>
                      </a:solidFill>
                      <a:prstDash val="solid"/>
                    </a:lnR>
                    <a:lnT w="9742">
                      <a:solidFill>
                        <a:srgbClr val="000000"/>
                      </a:solidFill>
                      <a:prstDash val="solid"/>
                    </a:lnT>
                    <a:lnB w="9742">
                      <a:solidFill>
                        <a:srgbClr val="000000"/>
                      </a:solidFill>
                      <a:prstDash val="solid"/>
                    </a:lnB>
                    <a:solidFill>
                      <a:srgbClr val="ADC1D9"/>
                    </a:solidFill>
                  </a:tcPr>
                </a:tc>
              </a:tr>
              <a:tr h="511694">
                <a:tc>
                  <a:txBody>
                    <a:bodyPr/>
                    <a:lstStyle/>
                    <a:p>
                      <a:pPr>
                        <a:lnSpc>
                          <a:spcPts val="839"/>
                        </a:lnSpc>
                      </a:pPr>
                      <a:endParaRPr lang="en-US" dirty="0" smtClean="0"/>
                    </a:p>
                    <a:p>
                      <a:pPr marL="0" indent="163547">
                        <a:lnSpc>
                          <a:spcPct val="112083"/>
                        </a:lnSpc>
                      </a:pPr>
                      <a:r>
                        <a:rPr lang="en-US" altLang="zh-CN" sz="1250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en-US" altLang="zh-CN" sz="1250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en-US" altLang="zh-CN" sz="1250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r>
                        <a:rPr lang="en-US" altLang="zh-CN" sz="1500" spc="5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en-US" altLang="zh-CN" sz="1250" spc="5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en-US" altLang="zh-CN" sz="1250" spc="5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</a:t>
                      </a:r>
                    </a:p>
                  </a:txBody>
                  <a:tcPr marL="0" marR="0" marT="0" marB="0">
                    <a:lnR w="9742">
                      <a:solidFill>
                        <a:srgbClr val="000000"/>
                      </a:solidFill>
                      <a:prstDash val="solid"/>
                    </a:lnR>
                    <a:lnT w="9742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742">
                      <a:solidFill>
                        <a:srgbClr val="000000"/>
                      </a:solidFill>
                      <a:prstDash val="solid"/>
                    </a:lnL>
                    <a:lnT w="9742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400647" y="3968191"/>
          <a:ext cx="2041777" cy="8869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7742"/>
                <a:gridCol w="576144"/>
                <a:gridCol w="576131"/>
                <a:gridCol w="201758"/>
              </a:tblGrid>
              <a:tr h="382997">
                <a:tc rowSpan="2">
                  <a:txBody>
                    <a:bodyPr/>
                    <a:lstStyle/>
                    <a:p>
                      <a:pPr>
                        <a:lnSpc>
                          <a:spcPts val="1335"/>
                        </a:lnSpc>
                      </a:pPr>
                      <a:endParaRPr lang="en-US" dirty="0" smtClean="0"/>
                    </a:p>
                    <a:p>
                      <a:pPr marL="0" indent="-92017">
                        <a:lnSpc>
                          <a:spcPct val="112083"/>
                        </a:lnSpc>
                      </a:pPr>
                      <a:r>
                        <a:rPr lang="en-US" altLang="zh-CN" sz="1250" spc="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en-US" altLang="zh-CN" sz="1250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en-US" altLang="zh-CN" sz="1250" spc="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45</a:t>
                      </a:r>
                      <a:r>
                        <a:rPr lang="en-US" altLang="zh-CN" sz="1500" spc="25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en-US" altLang="zh-CN" sz="1250" spc="15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en-US" altLang="zh-CN" sz="1050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en-US" altLang="zh-CN" sz="1050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en-US" altLang="zh-CN" sz="1050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85</a:t>
                      </a:r>
                      <a:r>
                        <a:rPr lang="en-US" altLang="zh-CN" sz="1250" spc="2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</a:t>
                      </a:r>
                    </a:p>
                  </a:txBody>
                  <a:tcPr marL="0" marR="0" marT="0" marB="0">
                    <a:lnR w="9742">
                      <a:solidFill>
                        <a:srgbClr val="000000"/>
                      </a:solidFill>
                      <a:prstDash val="solid"/>
                    </a:lnR>
                    <a:lnB w="9742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1169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en-US" altLang="zh-CN" sz="1700" spc="-75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en-US" altLang="zh-CN" sz="1100" spc="-6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altLang="zh-CN" sz="1700" spc="-5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:</a:t>
                      </a:r>
                      <a:r>
                        <a:rPr lang="zh-CN" altLang="en-US" sz="1250" spc="-80" dirty="0">
                          <a:solidFill>
                            <a:srgbClr val="000000"/>
                          </a:solidFill>
                          <a:latin typeface="Arial Unicode MS"/>
                          <a:ea typeface="Arial Unicode MS"/>
                        </a:rPr>
                        <a:t>á</a:t>
                      </a:r>
                      <a:r>
                        <a:rPr lang="zh-CN" altLang="en-US" sz="1250" spc="-80" dirty="0">
                          <a:solidFill>
                            <a:srgbClr val="000000"/>
                          </a:solidFill>
                          <a:latin typeface="Arial Unicode MS"/>
                          <a:ea typeface="Arial Unicode MS"/>
                        </a:rPr>
                        <a:t>1</a:t>
                      </a:r>
                      <a:r>
                        <a:rPr lang="zh-CN" altLang="en-US" sz="1250" spc="-40" dirty="0">
                          <a:solidFill>
                            <a:srgbClr val="000000"/>
                          </a:solidFill>
                          <a:latin typeface="Arial Unicode MS"/>
                          <a:ea typeface="Arial Unicode MS"/>
                        </a:rPr>
                        <a:t>,</a:t>
                      </a:r>
                      <a:r>
                        <a:rPr lang="zh-CN" altLang="en-US" sz="1250" spc="-40" dirty="0">
                          <a:solidFill>
                            <a:srgbClr val="00000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lang="zh-CN" altLang="en-US" sz="1250" spc="-80" dirty="0">
                          <a:solidFill>
                            <a:srgbClr val="000000"/>
                          </a:solidFill>
                          <a:latin typeface="Arial Unicode MS"/>
                          <a:ea typeface="Arial Unicode MS"/>
                        </a:rPr>
                        <a:t>0</a:t>
                      </a:r>
                      <a:r>
                        <a:rPr lang="zh-CN" altLang="en-US" sz="1250" spc="-40" dirty="0">
                          <a:solidFill>
                            <a:srgbClr val="000000"/>
                          </a:solidFill>
                          <a:latin typeface="Arial Unicode MS"/>
                          <a:ea typeface="Arial Unicode MS"/>
                        </a:rPr>
                        <a:t>,</a:t>
                      </a:r>
                      <a:r>
                        <a:rPr lang="zh-CN" altLang="en-US" sz="1250" spc="-40" dirty="0">
                          <a:solidFill>
                            <a:srgbClr val="00000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lang="zh-CN" altLang="en-US" sz="1250" spc="-80" dirty="0">
                          <a:solidFill>
                            <a:srgbClr val="000000"/>
                          </a:solidFill>
                          <a:latin typeface="Arial Unicode MS"/>
                          <a:ea typeface="Arial Unicode MS"/>
                        </a:rPr>
                        <a:t>1</a:t>
                      </a:r>
                      <a:r>
                        <a:rPr lang="zh-CN" altLang="en-US" sz="1250" spc="-40" dirty="0">
                          <a:solidFill>
                            <a:srgbClr val="000000"/>
                          </a:solidFill>
                          <a:latin typeface="Arial Unicode MS"/>
                          <a:ea typeface="Arial Unicode MS"/>
                        </a:rPr>
                        <a:t>,</a:t>
                      </a:r>
                      <a:r>
                        <a:rPr lang="zh-CN" altLang="en-US" sz="1250" spc="-45" dirty="0">
                          <a:solidFill>
                            <a:srgbClr val="00000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lang="zh-CN" altLang="en-US" sz="1250" spc="-80" dirty="0">
                          <a:solidFill>
                            <a:srgbClr val="000000"/>
                          </a:solidFill>
                          <a:latin typeface="Arial Unicode MS"/>
                          <a:ea typeface="Arial Unicode MS"/>
                        </a:rPr>
                        <a:t>0</a:t>
                      </a:r>
                      <a:r>
                        <a:rPr lang="zh-CN" altLang="en-US" sz="1250" spc="-80" dirty="0">
                          <a:solidFill>
                            <a:srgbClr val="000000"/>
                          </a:solidFill>
                          <a:latin typeface="Arial Unicode MS"/>
                          <a:ea typeface="Arial Unicode MS"/>
                        </a:rPr>
                        <a:t>ñ</a:t>
                      </a:r>
                    </a:p>
                  </a:txBody>
                  <a:tcPr marL="0" marR="0" marT="0" marB="0">
                    <a:lnL w="9742">
                      <a:solidFill>
                        <a:srgbClr val="000000"/>
                      </a:solidFill>
                      <a:prstDash val="solid"/>
                    </a:lnL>
                    <a:lnR w="9742">
                      <a:solidFill>
                        <a:srgbClr val="000000"/>
                      </a:solidFill>
                      <a:prstDash val="solid"/>
                    </a:lnR>
                    <a:lnT w="9742">
                      <a:solidFill>
                        <a:srgbClr val="000000"/>
                      </a:solidFill>
                      <a:prstDash val="solid"/>
                    </a:lnT>
                    <a:lnB w="9742">
                      <a:solidFill>
                        <a:srgbClr val="000000"/>
                      </a:solidFill>
                      <a:prstDash val="solid"/>
                    </a:lnB>
                    <a:solidFill>
                      <a:srgbClr val="ADC1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T="0" marB="0">
                    <a:lnL w="9742">
                      <a:solidFill>
                        <a:srgbClr val="000000"/>
                      </a:solidFill>
                      <a:prstDash val="solid"/>
                    </a:lnL>
                    <a:lnR w="9742">
                      <a:solidFill>
                        <a:srgbClr val="000000"/>
                      </a:solidFill>
                      <a:prstDash val="solid"/>
                    </a:lnR>
                    <a:lnT w="9742">
                      <a:solidFill>
                        <a:srgbClr val="000000"/>
                      </a:solidFill>
                      <a:prstDash val="solid"/>
                    </a:lnT>
                    <a:lnB w="9742">
                      <a:solidFill>
                        <a:srgbClr val="000000"/>
                      </a:solidFill>
                      <a:prstDash val="solid"/>
                    </a:lnB>
                    <a:solidFill>
                      <a:srgbClr val="ADC1D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145"/>
                        </a:lnSpc>
                      </a:pPr>
                      <a:endParaRPr lang="en-US" dirty="0" smtClean="0"/>
                    </a:p>
                    <a:p>
                      <a:pPr marL="0" indent="-547256">
                        <a:lnSpc>
                          <a:spcPct val="112083"/>
                        </a:lnSpc>
                      </a:pPr>
                      <a:r>
                        <a:rPr lang="en-US" altLang="zh-CN" sz="1250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en-US" altLang="zh-CN" sz="1250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en-US" altLang="zh-CN" sz="1250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en-US" altLang="zh-CN" sz="1500" spc="1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en-US" altLang="zh-CN" sz="1500" spc="-109" i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250" spc="5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en-US" altLang="zh-CN" sz="1050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en-US" altLang="zh-CN" sz="1050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en-US" altLang="zh-CN" sz="1050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85</a:t>
                      </a:r>
                      <a:r>
                        <a:rPr lang="en-US" altLang="zh-CN" sz="1250" spc="1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</a:t>
                      </a:r>
                    </a:p>
                  </a:txBody>
                  <a:tcPr marL="0" marR="0" marT="0" marB="0">
                    <a:lnL w="9742">
                      <a:solidFill>
                        <a:srgbClr val="000000"/>
                      </a:solidFill>
                      <a:prstDash val="solid"/>
                    </a:lnL>
                    <a:lnB w="974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725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T="0" marB="0">
                    <a:lnR w="9742">
                      <a:solidFill>
                        <a:srgbClr val="000000"/>
                      </a:solidFill>
                      <a:prstDash val="solid"/>
                    </a:lnR>
                    <a:lnB w="974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9742">
                      <a:solidFill>
                        <a:srgbClr val="000000"/>
                      </a:solidFill>
                      <a:prstDash val="solid"/>
                    </a:lnR>
                    <a:lnT w="9742">
                      <a:solidFill>
                        <a:srgbClr val="000000"/>
                      </a:solidFill>
                      <a:prstDash val="solid"/>
                    </a:lnT>
                    <a:lnB w="974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742">
                      <a:solidFill>
                        <a:srgbClr val="000000"/>
                      </a:solidFill>
                      <a:prstDash val="solid"/>
                    </a:lnL>
                    <a:lnT w="9742">
                      <a:solidFill>
                        <a:srgbClr val="000000"/>
                      </a:solidFill>
                      <a:prstDash val="solid"/>
                    </a:lnT>
                    <a:lnB w="9742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T="0" marB="0">
                    <a:lnL w="9742">
                      <a:solidFill>
                        <a:srgbClr val="000000"/>
                      </a:solidFill>
                      <a:prstDash val="solid"/>
                    </a:lnL>
                    <a:lnB w="974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672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9742">
                      <a:solidFill>
                        <a:srgbClr val="000000"/>
                      </a:solidFill>
                      <a:prstDash val="solid"/>
                    </a:lnR>
                    <a:lnT w="9742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T="0" marB="0">
                    <a:lnR w="9742">
                      <a:solidFill>
                        <a:srgbClr val="000000"/>
                      </a:solidFill>
                      <a:prstDash val="solid"/>
                    </a:lnR>
                    <a:lnT w="9742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742">
                      <a:solidFill>
                        <a:srgbClr val="000000"/>
                      </a:solidFill>
                      <a:prstDash val="solid"/>
                    </a:lnL>
                    <a:lnT w="9742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T="0" marB="0">
                    <a:lnL w="9742">
                      <a:solidFill>
                        <a:srgbClr val="000000"/>
                      </a:solidFill>
                      <a:prstDash val="solid"/>
                    </a:lnL>
                    <a:lnT w="9742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Freeform 847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8" name="Freeform 848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9" name="Freeform 849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0" name="Freeform 850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1" name="Freeform 851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2" name="Freeform 852"> 
				</p:cNvPr>
          <p:cNvSpPr/>
          <p:nvPr/>
        </p:nvSpPr>
        <p:spPr>
          <a:xfrm>
            <a:off x="4621280" y="5116580"/>
            <a:ext cx="319020" cy="26920"/>
          </a:xfrm>
          <a:custGeom>
            <a:avLst/>
            <a:gdLst>
              <a:gd name="connsiteX0" fmla="*/ 16409 w 319020"/>
              <a:gd name="connsiteY0" fmla="*/ 21013 h 26920"/>
              <a:gd name="connsiteX1" fmla="*/ 326950 w 319020"/>
              <a:gd name="connsiteY1" fmla="*/ 21013 h 2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9020" h="26920">
                <a:moveTo>
                  <a:pt x="16409" y="21013"/>
                </a:moveTo>
                <a:lnTo>
                  <a:pt x="326950" y="21013"/>
                </a:lnTo>
              </a:path>
            </a:pathLst>
          </a:custGeom>
          <a:ln w="14145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3" name="Freeform 853"> 
				</p:cNvPr>
          <p:cNvSpPr/>
          <p:nvPr/>
        </p:nvSpPr>
        <p:spPr>
          <a:xfrm>
            <a:off x="4240280" y="5624580"/>
            <a:ext cx="1081020" cy="26920"/>
          </a:xfrm>
          <a:custGeom>
            <a:avLst/>
            <a:gdLst>
              <a:gd name="connsiteX0" fmla="*/ 16837 w 1081020"/>
              <a:gd name="connsiteY0" fmla="*/ 18442 h 26920"/>
              <a:gd name="connsiteX1" fmla="*/ 1089887 w 1081020"/>
              <a:gd name="connsiteY1" fmla="*/ 18442 h 2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1020" h="26920">
                <a:moveTo>
                  <a:pt x="16837" y="18442"/>
                </a:moveTo>
                <a:lnTo>
                  <a:pt x="1089887" y="18442"/>
                </a:lnTo>
              </a:path>
            </a:pathLst>
          </a:custGeom>
          <a:ln w="14145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4" name="Freeform 854"> 
				</p:cNvPr>
          <p:cNvSpPr/>
          <p:nvPr/>
        </p:nvSpPr>
        <p:spPr>
          <a:xfrm>
            <a:off x="4506980" y="2322579"/>
            <a:ext cx="395220" cy="26920"/>
          </a:xfrm>
          <a:custGeom>
            <a:avLst/>
            <a:gdLst>
              <a:gd name="connsiteX0" fmla="*/ 16568 w 395220"/>
              <a:gd name="connsiteY0" fmla="*/ 16485 h 26920"/>
              <a:gd name="connsiteX1" fmla="*/ 397335 w 395220"/>
              <a:gd name="connsiteY1" fmla="*/ 16485 h 2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5220" h="26920">
                <a:moveTo>
                  <a:pt x="16568" y="16485"/>
                </a:moveTo>
                <a:lnTo>
                  <a:pt x="397335" y="16485"/>
                </a:lnTo>
              </a:path>
            </a:pathLst>
          </a:custGeom>
          <a:ln w="16012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5" name="Freeform 855"> 
				</p:cNvPr>
          <p:cNvSpPr/>
          <p:nvPr/>
        </p:nvSpPr>
        <p:spPr>
          <a:xfrm>
            <a:off x="4329180" y="3706880"/>
            <a:ext cx="192020" cy="26920"/>
          </a:xfrm>
          <a:custGeom>
            <a:avLst/>
            <a:gdLst>
              <a:gd name="connsiteX0" fmla="*/ 19719 w 192020"/>
              <a:gd name="connsiteY0" fmla="*/ 24547 h 26920"/>
              <a:gd name="connsiteX1" fmla="*/ 200633 w 192020"/>
              <a:gd name="connsiteY1" fmla="*/ 24547 h 2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2020" h="26920">
                <a:moveTo>
                  <a:pt x="19719" y="24547"/>
                </a:moveTo>
                <a:lnTo>
                  <a:pt x="200633" y="24547"/>
                </a:lnTo>
              </a:path>
            </a:pathLst>
          </a:custGeom>
          <a:ln w="13236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6" name="TextBox 856"/>
          <p:cNvSpPr txBox="1"/>
          <p:nvPr/>
        </p:nvSpPr>
        <p:spPr>
          <a:xfrm>
            <a:off x="547687" y="381741"/>
            <a:ext cx="7620297" cy="14268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666"/>
              </a:lnSpc>
            </a:pPr>
            <a:r>
              <a:rPr lang="en-US" altLang="zh-CN" sz="3950" spc="350" dirty="0">
                <a:solidFill>
                  <a:srgbClr val="001e5e"/>
                </a:solidFill>
                <a:latin typeface="Times New Roman"/>
                <a:ea typeface="Times New Roman"/>
              </a:rPr>
              <a:t>Three</a:t>
            </a:r>
            <a:r>
              <a:rPr lang="en-US" altLang="zh-CN" sz="3950" spc="230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950" spc="340" dirty="0">
                <a:solidFill>
                  <a:srgbClr val="001e5e"/>
                </a:solidFill>
                <a:latin typeface="Times New Roman"/>
                <a:ea typeface="Times New Roman"/>
              </a:rPr>
              <a:t>Phases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79"/>
              </a:lnSpc>
            </a:pPr>
            <a:endParaRPr lang="en-US" dirty="0" smtClean="0"/>
          </a:p>
          <a:p>
            <a:pPr marL="0">
              <a:lnSpc>
                <a:spcPct val="117499"/>
              </a:lnSpc>
            </a:pPr>
            <a:r>
              <a:rPr lang="en-US" altLang="zh-CN" sz="2000" spc="170" b="1" dirty="0">
                <a:solidFill>
                  <a:srgbClr val="000000"/>
                </a:solidFill>
                <a:latin typeface="Times New Roman"/>
                <a:ea typeface="Times New Roman"/>
              </a:rPr>
              <a:t>Homing</a:t>
            </a:r>
            <a:r>
              <a:rPr lang="en-US" altLang="zh-CN" sz="2000" spc="7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50" b="1" dirty="0">
                <a:solidFill>
                  <a:srgbClr val="000000"/>
                </a:solidFill>
                <a:latin typeface="Times New Roman"/>
                <a:ea typeface="Times New Roman"/>
              </a:rPr>
              <a:t>phase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average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0" dirty="0">
                <a:solidFill>
                  <a:srgbClr val="000000"/>
                </a:solidFill>
                <a:latin typeface="Times New Roman"/>
                <a:ea typeface="Times New Roman"/>
              </a:rPr>
              <a:t>delay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ea typeface="Times New Roman"/>
              </a:rPr>
              <a:t>for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ea typeface="Times New Roman"/>
              </a:rPr>
              <a:t>first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50" dirty="0">
                <a:solidFill>
                  <a:srgbClr val="000000"/>
                </a:solidFill>
                <a:latin typeface="Times New Roman"/>
                <a:ea typeface="Times New Roman"/>
              </a:rPr>
              <a:t>copy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0" dirty="0">
                <a:solidFill>
                  <a:srgbClr val="000000"/>
                </a:solidFill>
                <a:latin typeface="Times New Roman"/>
                <a:ea typeface="Times New Roman"/>
              </a:rPr>
              <a:t>reaching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45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65" dirty="0">
                <a:solidFill>
                  <a:srgbClr val="000000"/>
                </a:solidFill>
                <a:latin typeface="Times New Roman"/>
                <a:ea typeface="Times New Roman"/>
              </a:rPr>
              <a:t>home</a:t>
            </a:r>
          </a:p>
        </p:txBody>
      </p:sp>
      <p:sp>
        <p:nvSpPr>
          <p:cNvPr id="857" name="TextBox 857"/>
          <p:cNvSpPr txBox="1"/>
          <p:nvPr/>
        </p:nvSpPr>
        <p:spPr>
          <a:xfrm>
            <a:off x="3357047" y="2091729"/>
            <a:ext cx="782122" cy="4045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650" spc="730" i="1" dirty="0">
                <a:solidFill>
                  <a:srgbClr val="000000"/>
                </a:solidFill>
                <a:latin typeface="Times New Roman"/>
                <a:ea typeface="Times New Roman"/>
              </a:rPr>
              <a:t>D</a:t>
            </a:r>
            <a:r>
              <a:rPr lang="en-US" altLang="zh-CN" sz="1550" spc="200" dirty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en-US" altLang="zh-CN" sz="1550" spc="295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en-US" altLang="zh-CN" sz="1550" spc="200" dirty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</a:p>
        </p:txBody>
      </p:sp>
      <p:sp>
        <p:nvSpPr>
          <p:cNvPr id="858" name="TextBox 858"/>
          <p:cNvSpPr txBox="1"/>
          <p:nvPr/>
        </p:nvSpPr>
        <p:spPr>
          <a:xfrm>
            <a:off x="4157949" y="2083580"/>
            <a:ext cx="381603" cy="4122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2083"/>
              </a:lnSpc>
            </a:pPr>
            <a:r>
              <a:rPr lang="zh-CN" altLang="en-US" sz="2650" spc="-660" dirty="0">
                <a:solidFill>
                  <a:srgbClr val="000000"/>
                </a:solidFill>
                <a:latin typeface="Arial Unicode MS"/>
                <a:ea typeface="Arial Unicode MS"/>
              </a:rPr>
              <a:t></a:t>
            </a:r>
          </a:p>
        </p:txBody>
      </p:sp>
      <p:sp>
        <p:nvSpPr>
          <p:cNvPr id="859" name="TextBox 859"/>
          <p:cNvSpPr txBox="1"/>
          <p:nvPr/>
        </p:nvSpPr>
        <p:spPr>
          <a:xfrm>
            <a:off x="4555718" y="2106183"/>
            <a:ext cx="329021" cy="472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92956">
              <a:lnSpc>
                <a:spcPct val="100000"/>
              </a:lnSpc>
            </a:pPr>
            <a:r>
              <a:rPr lang="en-US" altLang="zh-CN" sz="1550" spc="280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</a:p>
          <a:p>
            <a:pPr marL="0">
              <a:lnSpc>
                <a:spcPct val="100000"/>
              </a:lnSpc>
            </a:pPr>
            <a:r>
              <a:rPr lang="en-US" altLang="zh-CN" sz="1550" spc="50" i="1" dirty="0">
                <a:solidFill>
                  <a:srgbClr val="000000"/>
                </a:solidFill>
                <a:latin typeface="Times New Roman"/>
                <a:ea typeface="Times New Roman"/>
              </a:rPr>
              <a:t>h</a:t>
            </a:r>
            <a:r>
              <a:rPr lang="zh-CN" altLang="en-US" sz="1550" spc="104" dirty="0">
                <a:solidFill>
                  <a:srgbClr val="000000"/>
                </a:solidFill>
                <a:latin typeface="Arial Unicode MS"/>
                <a:ea typeface="Arial Unicode MS"/>
              </a:rPr>
              <a:t></a:t>
            </a:r>
          </a:p>
        </p:txBody>
      </p:sp>
      <p:sp>
        <p:nvSpPr>
          <p:cNvPr id="860" name="TextBox 860"/>
          <p:cNvSpPr txBox="1"/>
          <p:nvPr/>
        </p:nvSpPr>
        <p:spPr>
          <a:xfrm>
            <a:off x="549275" y="2747339"/>
            <a:ext cx="7754723" cy="3581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7499"/>
              </a:lnSpc>
            </a:pPr>
            <a:r>
              <a:rPr lang="en-US" altLang="zh-CN" sz="2000" spc="140" b="1" dirty="0">
                <a:solidFill>
                  <a:srgbClr val="000000"/>
                </a:solidFill>
                <a:latin typeface="Times New Roman"/>
                <a:ea typeface="Times New Roman"/>
              </a:rPr>
              <a:t>Spreading</a:t>
            </a:r>
            <a:r>
              <a:rPr lang="en-US" altLang="zh-CN" sz="2000" spc="7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50" b="1" dirty="0">
                <a:solidFill>
                  <a:srgbClr val="000000"/>
                </a:solidFill>
                <a:latin typeface="Times New Roman"/>
                <a:ea typeface="Times New Roman"/>
              </a:rPr>
              <a:t>phase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0" dirty="0">
                <a:solidFill>
                  <a:srgbClr val="000000"/>
                </a:solidFill>
                <a:latin typeface="Times New Roman"/>
                <a:ea typeface="Times New Roman"/>
              </a:rPr>
              <a:t>average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0" dirty="0">
                <a:solidFill>
                  <a:srgbClr val="000000"/>
                </a:solidFill>
                <a:latin typeface="Times New Roman"/>
                <a:ea typeface="Times New Roman"/>
              </a:rPr>
              <a:t>delay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5" dirty="0">
                <a:solidFill>
                  <a:srgbClr val="000000"/>
                </a:solidFill>
                <a:latin typeface="Times New Roman"/>
                <a:ea typeface="Times New Roman"/>
              </a:rPr>
              <a:t>for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each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65" dirty="0">
                <a:solidFill>
                  <a:srgbClr val="000000"/>
                </a:solidFill>
                <a:latin typeface="Times New Roman"/>
                <a:ea typeface="Times New Roman"/>
              </a:rPr>
              <a:t>home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5" dirty="0">
                <a:solidFill>
                  <a:srgbClr val="000000"/>
                </a:solidFill>
                <a:latin typeface="Times New Roman"/>
                <a:ea typeface="Times New Roman"/>
              </a:rPr>
              <a:t>to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ea typeface="Times New Roman"/>
              </a:rPr>
              <a:t>receive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45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40" dirty="0">
                <a:solidFill>
                  <a:srgbClr val="000000"/>
                </a:solidFill>
                <a:latin typeface="Times New Roman"/>
                <a:ea typeface="Times New Roman"/>
              </a:rPr>
              <a:t>copy</a:t>
            </a:r>
          </a:p>
        </p:txBody>
      </p:sp>
      <p:sp>
        <p:nvSpPr>
          <p:cNvPr id="861" name="TextBox 861"/>
          <p:cNvSpPr txBox="1"/>
          <p:nvPr/>
        </p:nvSpPr>
        <p:spPr>
          <a:xfrm>
            <a:off x="3487173" y="3494046"/>
            <a:ext cx="325220" cy="3886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550" spc="60" i="1" dirty="0">
                <a:solidFill>
                  <a:srgbClr val="000000"/>
                </a:solidFill>
                <a:latin typeface="Times New Roman"/>
                <a:ea typeface="Times New Roman"/>
              </a:rPr>
              <a:t>D</a:t>
            </a:r>
            <a:r>
              <a:rPr lang="en-US" altLang="zh-CN" sz="1500" spc="15" dirty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</a:p>
        </p:txBody>
      </p:sp>
      <p:sp>
        <p:nvSpPr>
          <p:cNvPr id="862" name="TextBox 862"/>
          <p:cNvSpPr txBox="1"/>
          <p:nvPr/>
        </p:nvSpPr>
        <p:spPr>
          <a:xfrm>
            <a:off x="3814490" y="3487501"/>
            <a:ext cx="184582" cy="228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500" spc="55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altLang="zh-CN" sz="1500" spc="35" dirty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</a:p>
        </p:txBody>
      </p:sp>
      <p:sp>
        <p:nvSpPr>
          <p:cNvPr id="863" name="TextBox 863"/>
          <p:cNvSpPr txBox="1"/>
          <p:nvPr/>
        </p:nvSpPr>
        <p:spPr>
          <a:xfrm>
            <a:off x="4087433" y="3382793"/>
            <a:ext cx="431996" cy="617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2550" spc="-835" dirty="0">
                <a:solidFill>
                  <a:srgbClr val="000000"/>
                </a:solidFill>
                <a:latin typeface="Arial Unicode MS"/>
                <a:ea typeface="Arial Unicode MS"/>
              </a:rPr>
              <a:t></a:t>
            </a:r>
            <a:r>
              <a:rPr lang="zh-CN" altLang="en-US" sz="2550" spc="-234" dirty="0">
                <a:solidFill>
                  <a:srgbClr val="000000"/>
                </a:solidFill>
                <a:latin typeface="Arial Unicode MS"/>
                <a:cs typeface="Arial Unicode MS"/>
              </a:rPr>
              <a:t>  </a:t>
            </a:r>
            <a:r>
              <a:rPr lang="en-US" altLang="zh-CN" sz="1500" spc="-25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</a:p>
          <a:p>
            <a:pPr marL="0" indent="286411">
              <a:lnSpc>
                <a:spcPct val="100000"/>
              </a:lnSpc>
            </a:pPr>
            <a:r>
              <a:rPr lang="zh-CN" altLang="en-US" sz="1500" spc="-465" dirty="0">
                <a:solidFill>
                  <a:srgbClr val="000000"/>
                </a:solidFill>
                <a:latin typeface="Arial Unicode MS"/>
                <a:ea typeface="Arial Unicode MS"/>
              </a:rPr>
              <a:t></a:t>
            </a:r>
          </a:p>
        </p:txBody>
      </p:sp>
      <p:sp>
        <p:nvSpPr>
          <p:cNvPr id="864" name="TextBox 864"/>
          <p:cNvSpPr txBox="1"/>
          <p:nvPr/>
        </p:nvSpPr>
        <p:spPr>
          <a:xfrm>
            <a:off x="590550" y="4147732"/>
            <a:ext cx="7161665" cy="6373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>
              <a:lnSpc>
                <a:spcPct val="104166"/>
              </a:lnSpc>
            </a:pPr>
            <a:r>
              <a:rPr lang="en-US" altLang="zh-CN" sz="2000" spc="165" b="1" dirty="0">
                <a:solidFill>
                  <a:srgbClr val="000000"/>
                </a:solidFill>
                <a:latin typeface="Times New Roman"/>
                <a:ea typeface="Times New Roman"/>
              </a:rPr>
              <a:t>Fetching</a:t>
            </a:r>
            <a:r>
              <a:rPr lang="en-US" altLang="zh-CN" sz="2000" spc="9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85" b="1" dirty="0">
                <a:solidFill>
                  <a:srgbClr val="000000"/>
                </a:solidFill>
                <a:latin typeface="Times New Roman"/>
                <a:ea typeface="Times New Roman"/>
              </a:rPr>
              <a:t>phase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60" dirty="0">
                <a:solidFill>
                  <a:srgbClr val="000000"/>
                </a:solidFill>
                <a:latin typeface="Times New Roman"/>
                <a:ea typeface="Times New Roman"/>
              </a:rPr>
              <a:t>average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60" dirty="0">
                <a:solidFill>
                  <a:srgbClr val="000000"/>
                </a:solidFill>
                <a:latin typeface="Times New Roman"/>
                <a:ea typeface="Times New Roman"/>
              </a:rPr>
              <a:t>delay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0" dirty="0">
                <a:solidFill>
                  <a:srgbClr val="000000"/>
                </a:solidFill>
                <a:latin typeface="Times New Roman"/>
                <a:ea typeface="Times New Roman"/>
              </a:rPr>
              <a:t>after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5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5" dirty="0">
                <a:solidFill>
                  <a:srgbClr val="000000"/>
                </a:solidFill>
                <a:latin typeface="Times New Roman"/>
                <a:ea typeface="Times New Roman"/>
              </a:rPr>
              <a:t>first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85" dirty="0">
                <a:solidFill>
                  <a:srgbClr val="000000"/>
                </a:solidFill>
                <a:latin typeface="Times New Roman"/>
                <a:ea typeface="Times New Roman"/>
              </a:rPr>
              <a:t>two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60" dirty="0">
                <a:solidFill>
                  <a:srgbClr val="000000"/>
                </a:solidFill>
                <a:latin typeface="Times New Roman"/>
                <a:ea typeface="Times New Roman"/>
              </a:rPr>
              <a:t>phases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45" dirty="0">
                <a:solidFill>
                  <a:srgbClr val="000000"/>
                </a:solidFill>
                <a:latin typeface="Times New Roman"/>
                <a:ea typeface="Times New Roman"/>
              </a:rPr>
              <a:t>in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90" dirty="0">
                <a:solidFill>
                  <a:srgbClr val="000000"/>
                </a:solidFill>
                <a:latin typeface="Times New Roman"/>
                <a:ea typeface="Times New Roman"/>
              </a:rPr>
              <a:t>message</a:t>
            </a:r>
            <a:r>
              <a:rPr lang="en-US" altLang="zh-CN" sz="20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60" dirty="0">
                <a:solidFill>
                  <a:srgbClr val="000000"/>
                </a:solidFill>
                <a:latin typeface="Times New Roman"/>
                <a:ea typeface="Times New Roman"/>
              </a:rPr>
              <a:t>fetching</a:t>
            </a:r>
          </a:p>
        </p:txBody>
      </p:sp>
      <p:sp>
        <p:nvSpPr>
          <p:cNvPr id="865" name="TextBox 865"/>
          <p:cNvSpPr txBox="1"/>
          <p:nvPr/>
        </p:nvSpPr>
        <p:spPr>
          <a:xfrm>
            <a:off x="3199712" y="5177941"/>
            <a:ext cx="259963" cy="403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650" spc="-10" i="1" dirty="0">
                <a:solidFill>
                  <a:srgbClr val="000000"/>
                </a:solidFill>
                <a:latin typeface="Times New Roman"/>
                <a:ea typeface="Times New Roman"/>
              </a:rPr>
              <a:t>D</a:t>
            </a:r>
          </a:p>
        </p:txBody>
      </p:sp>
      <p:sp>
        <p:nvSpPr>
          <p:cNvPr id="866" name="TextBox 866"/>
          <p:cNvSpPr txBox="1"/>
          <p:nvPr/>
        </p:nvSpPr>
        <p:spPr>
          <a:xfrm>
            <a:off x="3462713" y="5158059"/>
            <a:ext cx="257256" cy="236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550" spc="30" dirty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en-US" altLang="zh-CN" sz="1550" spc="45" dirty="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  <a:r>
              <a:rPr lang="en-US" altLang="zh-CN" sz="1550" spc="30" dirty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</a:p>
        </p:txBody>
      </p:sp>
      <p:sp>
        <p:nvSpPr>
          <p:cNvPr id="867" name="TextBox 867"/>
          <p:cNvSpPr txBox="1"/>
          <p:nvPr/>
        </p:nvSpPr>
        <p:spPr>
          <a:xfrm>
            <a:off x="3819468" y="5157160"/>
            <a:ext cx="200669" cy="4105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1666"/>
              </a:lnSpc>
            </a:pPr>
            <a:r>
              <a:rPr lang="zh-CN" altLang="en-US" sz="2650" spc="-1180" dirty="0">
                <a:solidFill>
                  <a:srgbClr val="000000"/>
                </a:solidFill>
                <a:latin typeface="Arial Unicode MS"/>
                <a:ea typeface="Arial Unicode MS"/>
              </a:rPr>
              <a:t></a:t>
            </a:r>
          </a:p>
        </p:txBody>
      </p:sp>
      <p:sp>
        <p:nvSpPr>
          <p:cNvPr id="868" name="TextBox 868"/>
          <p:cNvSpPr txBox="1"/>
          <p:nvPr/>
        </p:nvSpPr>
        <p:spPr>
          <a:xfrm>
            <a:off x="4083155" y="4836630"/>
            <a:ext cx="181939" cy="11610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>
              <a:lnSpc>
                <a:spcPct val="95416"/>
              </a:lnSpc>
            </a:pPr>
            <a:r>
              <a:rPr lang="zh-CN" altLang="en-US" sz="2650" spc="-1370" dirty="0">
                <a:solidFill>
                  <a:srgbClr val="000000"/>
                </a:solidFill>
                <a:latin typeface="Arial Unicode MS"/>
                <a:ea typeface="Arial Unicode MS"/>
              </a:rPr>
              <a:t></a:t>
            </a:r>
            <a:r>
              <a:rPr lang="zh-CN" altLang="en-US" sz="2650" spc="-1370" dirty="0">
                <a:solidFill>
                  <a:srgbClr val="000000"/>
                </a:solidFill>
                <a:latin typeface="Arial Unicode MS"/>
                <a:ea typeface="Arial Unicode MS"/>
              </a:rPr>
              <a:t></a:t>
            </a:r>
            <a:r>
              <a:rPr lang="zh-CN" altLang="en-US" sz="2650" spc="-1390" dirty="0">
                <a:solidFill>
                  <a:srgbClr val="000000"/>
                </a:solidFill>
                <a:latin typeface="Arial Unicode MS"/>
                <a:ea typeface="Arial Unicode MS"/>
              </a:rPr>
              <a:t></a:t>
            </a:r>
          </a:p>
        </p:txBody>
      </p:sp>
      <p:sp>
        <p:nvSpPr>
          <p:cNvPr id="869" name="TextBox 869"/>
          <p:cNvSpPr txBox="1"/>
          <p:nvPr/>
        </p:nvSpPr>
        <p:spPr>
          <a:xfrm>
            <a:off x="4282271" y="5627274"/>
            <a:ext cx="248292" cy="2401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1666"/>
              </a:lnSpc>
            </a:pPr>
            <a:r>
              <a:rPr lang="en-US" altLang="zh-CN" sz="1550" spc="-170" i="1" dirty="0">
                <a:solidFill>
                  <a:srgbClr val="000000"/>
                </a:solidFill>
                <a:latin typeface="Times New Roman"/>
                <a:ea typeface="Times New Roman"/>
              </a:rPr>
              <a:t>h</a:t>
            </a:r>
            <a:r>
              <a:rPr lang="zh-CN" altLang="en-US" sz="1550" spc="-340" dirty="0">
                <a:solidFill>
                  <a:srgbClr val="000000"/>
                </a:solidFill>
                <a:latin typeface="Arial Unicode MS"/>
                <a:ea typeface="Arial Unicode MS"/>
              </a:rPr>
              <a:t></a:t>
            </a:r>
          </a:p>
        </p:txBody>
      </p:sp>
      <p:sp>
        <p:nvSpPr>
          <p:cNvPr id="870" name="TextBox 870"/>
          <p:cNvSpPr txBox="1"/>
          <p:nvPr/>
        </p:nvSpPr>
        <p:spPr>
          <a:xfrm>
            <a:off x="4531000" y="4906105"/>
            <a:ext cx="847097" cy="96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13378">
              <a:lnSpc>
                <a:spcPct val="100000"/>
              </a:lnSpc>
            </a:pPr>
            <a:r>
              <a:rPr lang="en-US" altLang="zh-CN" sz="1550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</a:p>
          <a:p>
            <a:pPr marL="0" indent="126383">
              <a:lnSpc>
                <a:spcPct val="100000"/>
              </a:lnSpc>
            </a:pPr>
            <a:r>
              <a:rPr lang="en-US" altLang="zh-CN" sz="1550" spc="-195" i="1" dirty="0">
                <a:solidFill>
                  <a:srgbClr val="000000"/>
                </a:solidFill>
                <a:latin typeface="Times New Roman"/>
                <a:ea typeface="Times New Roman"/>
              </a:rPr>
              <a:t>C</a:t>
            </a:r>
            <a:r>
              <a:rPr lang="zh-CN" altLang="en-US" sz="1550" spc="-290" dirty="0">
                <a:solidFill>
                  <a:srgbClr val="000000"/>
                </a:solidFill>
                <a:latin typeface="Arial Unicode MS"/>
                <a:ea typeface="Arial Unicode MS"/>
              </a:rPr>
              <a:t></a:t>
            </a:r>
          </a:p>
          <a:p>
            <a:pPr marL="0" indent="213378">
              <a:lnSpc>
                <a:spcPct val="100000"/>
              </a:lnSpc>
            </a:pPr>
            <a:r>
              <a:rPr lang="en-US" altLang="zh-CN" sz="1550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</a:p>
          <a:p>
            <a:pPr marL="0">
              <a:lnSpc>
                <a:spcPct val="101666"/>
              </a:lnSpc>
            </a:pPr>
            <a:r>
              <a:rPr lang="zh-CN" altLang="en-US" sz="1550" spc="-225" dirty="0">
                <a:solidFill>
                  <a:srgbClr val="000000"/>
                </a:solidFill>
                <a:latin typeface="Arial Unicode MS"/>
                <a:ea typeface="Arial Unicode MS"/>
              </a:rPr>
              <a:t></a:t>
            </a:r>
            <a:r>
              <a:rPr lang="en-US" altLang="zh-CN" sz="1550" spc="-75" dirty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en-US" altLang="zh-CN" sz="1550" spc="-150" i="1" dirty="0">
                <a:solidFill>
                  <a:srgbClr val="000000"/>
                </a:solidFill>
                <a:latin typeface="Times New Roman"/>
                <a:ea typeface="Times New Roman"/>
              </a:rPr>
              <a:t>C</a:t>
            </a:r>
            <a:r>
              <a:rPr lang="en-US" altLang="zh-CN" sz="1550" spc="-23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zh-CN" altLang="en-US" sz="1550" spc="-225" dirty="0">
                <a:solidFill>
                  <a:srgbClr val="000000"/>
                </a:solidFill>
                <a:latin typeface="Arial Unicode MS"/>
                <a:ea typeface="Arial Unicode MS"/>
              </a:rPr>
              <a:t></a:t>
            </a:r>
            <a:r>
              <a:rPr lang="en-US" altLang="zh-CN" sz="1550" spc="-115" i="1" dirty="0">
                <a:solidFill>
                  <a:srgbClr val="000000"/>
                </a:solidFill>
                <a:latin typeface="Times New Roman"/>
                <a:ea typeface="Times New Roman"/>
              </a:rPr>
              <a:t>h</a:t>
            </a:r>
            <a:r>
              <a:rPr lang="en-US" altLang="zh-CN" sz="1550" spc="-75" dirty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r>
              <a:rPr lang="zh-CN" altLang="en-US" sz="1550" spc="-225" dirty="0">
                <a:solidFill>
                  <a:srgbClr val="000000"/>
                </a:solidFill>
                <a:latin typeface="Arial Unicode MS"/>
                <a:ea typeface="Arial Unicode MS"/>
              </a:rPr>
              <a:t></a:t>
            </a:r>
          </a:p>
        </p:txBody>
      </p:sp>
      <p:sp>
        <p:nvSpPr>
          <p:cNvPr id="871" name="TextBox 871"/>
          <p:cNvSpPr txBox="1"/>
          <p:nvPr/>
        </p:nvSpPr>
        <p:spPr>
          <a:xfrm>
            <a:off x="5651599" y="4902526"/>
            <a:ext cx="101019" cy="90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65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</a:p>
          <a:p>
            <a:pPr>
              <a:lnSpc>
                <a:spcPts val="79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65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</a:p>
        </p:txBody>
      </p:sp>
      <p:sp>
        <p:nvSpPr>
          <p:cNvPr id="872" name="TextBox 872"/>
          <p:cNvSpPr txBox="1"/>
          <p:nvPr/>
        </p:nvSpPr>
        <p:spPr>
          <a:xfrm>
            <a:off x="5873140" y="4904208"/>
            <a:ext cx="243826" cy="90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650" spc="20" i="1" dirty="0">
                <a:solidFill>
                  <a:srgbClr val="000000"/>
                </a:solidFill>
                <a:latin typeface="Times New Roman"/>
                <a:ea typeface="Times New Roman"/>
              </a:rPr>
              <a:t>C</a:t>
            </a:r>
          </a:p>
          <a:p>
            <a:pPr>
              <a:lnSpc>
                <a:spcPts val="79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650" spc="20" i="1" dirty="0">
                <a:solidFill>
                  <a:srgbClr val="000000"/>
                </a:solidFill>
                <a:latin typeface="Times New Roman"/>
                <a:ea typeface="Times New Roman"/>
              </a:rPr>
              <a:t>C</a:t>
            </a:r>
          </a:p>
        </p:txBody>
      </p:sp>
      <p:sp>
        <p:nvSpPr>
          <p:cNvPr id="873" name="TextBox 873"/>
          <p:cNvSpPr txBox="1"/>
          <p:nvPr/>
        </p:nvSpPr>
        <p:spPr>
          <a:xfrm>
            <a:off x="6191871" y="4883427"/>
            <a:ext cx="202619" cy="9160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1666"/>
              </a:lnSpc>
            </a:pPr>
            <a:r>
              <a:rPr lang="zh-CN" altLang="en-US" sz="2650" spc="-1180" dirty="0">
                <a:solidFill>
                  <a:srgbClr val="000000"/>
                </a:solidFill>
                <a:latin typeface="Arial Unicode MS"/>
                <a:ea typeface="Arial Unicode MS"/>
              </a:rPr>
              <a:t></a:t>
            </a:r>
          </a:p>
          <a:p>
            <a:pPr>
              <a:lnSpc>
                <a:spcPts val="745"/>
              </a:lnSpc>
            </a:pPr>
            <a:endParaRPr lang="en-US" dirty="0" smtClean="0"/>
          </a:p>
          <a:p>
            <a:pPr marL="0">
              <a:lnSpc>
                <a:spcPct val="101666"/>
              </a:lnSpc>
            </a:pPr>
            <a:r>
              <a:rPr lang="zh-CN" altLang="en-US" sz="2650" spc="-1180" dirty="0">
                <a:solidFill>
                  <a:srgbClr val="000000"/>
                </a:solidFill>
                <a:latin typeface="Arial Unicode MS"/>
                <a:ea typeface="Arial Unicode MS"/>
              </a:rPr>
              <a:t></a:t>
            </a:r>
          </a:p>
        </p:txBody>
      </p:sp>
      <p:sp>
        <p:nvSpPr>
          <p:cNvPr id="874" name="TextBox 874"/>
          <p:cNvSpPr txBox="1"/>
          <p:nvPr/>
        </p:nvSpPr>
        <p:spPr>
          <a:xfrm>
            <a:off x="6454833" y="4904208"/>
            <a:ext cx="186720" cy="90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650" spc="10" i="1" dirty="0">
                <a:solidFill>
                  <a:srgbClr val="000000"/>
                </a:solidFill>
                <a:latin typeface="Times New Roman"/>
                <a:ea typeface="Times New Roman"/>
              </a:rPr>
              <a:t>h</a:t>
            </a:r>
          </a:p>
          <a:p>
            <a:pPr>
              <a:lnSpc>
                <a:spcPts val="79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650" spc="10" i="1" dirty="0">
                <a:solidFill>
                  <a:srgbClr val="000000"/>
                </a:solidFill>
                <a:latin typeface="Times New Roman"/>
                <a:ea typeface="Times New Roman"/>
              </a:rPr>
              <a:t>h</a:t>
            </a:r>
          </a:p>
        </p:txBody>
      </p:sp>
      <p:sp>
        <p:nvSpPr>
          <p:cNvPr id="875" name="TextBox 875"/>
          <p:cNvSpPr txBox="1"/>
          <p:nvPr/>
        </p:nvSpPr>
        <p:spPr>
          <a:xfrm>
            <a:off x="4228465" y="6302493"/>
            <a:ext cx="812086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15" dirty="0">
                <a:solidFill>
                  <a:srgbClr val="000000"/>
                </a:solidFill>
                <a:latin typeface="Times New Roman"/>
                <a:ea typeface="Times New Roman"/>
              </a:rPr>
              <a:t>DySON</a:t>
            </a:r>
            <a:r>
              <a:rPr lang="en-US" altLang="zh-CN" sz="1200" spc="10" dirty="0">
                <a:solidFill>
                  <a:srgbClr val="000000"/>
                </a:solidFill>
                <a:latin typeface="Times New Roman"/>
                <a:ea typeface="Times New Roman"/>
              </a:rPr>
              <a:t>'14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Freeform 876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7" name="Freeform 877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8" name="Freeform 878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9" name="Freeform 879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0" name="Freeform 880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1" name="Freeform 881"> 
				</p:cNvPr>
          <p:cNvSpPr/>
          <p:nvPr/>
        </p:nvSpPr>
        <p:spPr>
          <a:xfrm>
            <a:off x="4125980" y="3427480"/>
            <a:ext cx="293620" cy="14220"/>
          </a:xfrm>
          <a:custGeom>
            <a:avLst/>
            <a:gdLst>
              <a:gd name="connsiteX0" fmla="*/ 24171 w 293620"/>
              <a:gd name="connsiteY0" fmla="*/ 25822 h 14220"/>
              <a:gd name="connsiteX1" fmla="*/ 298205 w 293620"/>
              <a:gd name="connsiteY1" fmla="*/ 25822 h 1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3620" h="14220">
                <a:moveTo>
                  <a:pt x="24171" y="25822"/>
                </a:moveTo>
                <a:lnTo>
                  <a:pt x="298205" y="25822"/>
                </a:lnTo>
              </a:path>
            </a:pathLst>
          </a:custGeom>
          <a:ln w="12418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2" name="Freeform 882"> 
				</p:cNvPr>
          <p:cNvSpPr/>
          <p:nvPr/>
        </p:nvSpPr>
        <p:spPr>
          <a:xfrm>
            <a:off x="3795780" y="3871980"/>
            <a:ext cx="954020" cy="14220"/>
          </a:xfrm>
          <a:custGeom>
            <a:avLst/>
            <a:gdLst>
              <a:gd name="connsiteX0" fmla="*/ 20597 w 954020"/>
              <a:gd name="connsiteY0" fmla="*/ 25339 h 14220"/>
              <a:gd name="connsiteX1" fmla="*/ 962766 w 954020"/>
              <a:gd name="connsiteY1" fmla="*/ 25339 h 1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4020" h="14220">
                <a:moveTo>
                  <a:pt x="20597" y="25339"/>
                </a:moveTo>
                <a:lnTo>
                  <a:pt x="962766" y="25339"/>
                </a:lnTo>
              </a:path>
            </a:pathLst>
          </a:custGeom>
          <a:ln w="12418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3" name="Freeform 883"> 
				</p:cNvPr>
          <p:cNvSpPr/>
          <p:nvPr/>
        </p:nvSpPr>
        <p:spPr>
          <a:xfrm>
            <a:off x="3389380" y="1814579"/>
            <a:ext cx="357120" cy="26920"/>
          </a:xfrm>
          <a:custGeom>
            <a:avLst/>
            <a:gdLst>
              <a:gd name="connsiteX0" fmla="*/ 18798 w 357120"/>
              <a:gd name="connsiteY0" fmla="*/ 14517 h 26920"/>
              <a:gd name="connsiteX1" fmla="*/ 361341 w 357120"/>
              <a:gd name="connsiteY1" fmla="*/ 14517 h 2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7120" h="26920">
                <a:moveTo>
                  <a:pt x="18798" y="14517"/>
                </a:moveTo>
                <a:lnTo>
                  <a:pt x="361341" y="14517"/>
                </a:lnTo>
              </a:path>
            </a:pathLst>
          </a:custGeom>
          <a:ln w="1449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4" name="Freeform 884"> 
				</p:cNvPr>
          <p:cNvSpPr/>
          <p:nvPr/>
        </p:nvSpPr>
        <p:spPr>
          <a:xfrm>
            <a:off x="4113280" y="1814579"/>
            <a:ext cx="242820" cy="26920"/>
          </a:xfrm>
          <a:custGeom>
            <a:avLst/>
            <a:gdLst>
              <a:gd name="connsiteX0" fmla="*/ 25434 w 242820"/>
              <a:gd name="connsiteY0" fmla="*/ 14517 h 26920"/>
              <a:gd name="connsiteX1" fmla="*/ 248662 w 242820"/>
              <a:gd name="connsiteY1" fmla="*/ 14517 h 2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820" h="26920">
                <a:moveTo>
                  <a:pt x="25434" y="14517"/>
                </a:moveTo>
                <a:lnTo>
                  <a:pt x="248662" y="14517"/>
                </a:lnTo>
              </a:path>
            </a:pathLst>
          </a:custGeom>
          <a:ln w="1449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5" name="Freeform 885"> 
				</p:cNvPr>
          <p:cNvSpPr/>
          <p:nvPr/>
        </p:nvSpPr>
        <p:spPr>
          <a:xfrm>
            <a:off x="3160779" y="5497580"/>
            <a:ext cx="788920" cy="26920"/>
          </a:xfrm>
          <a:custGeom>
            <a:avLst/>
            <a:gdLst>
              <a:gd name="connsiteX0" fmla="*/ 25232 w 788920"/>
              <a:gd name="connsiteY0" fmla="*/ 23770 h 26920"/>
              <a:gd name="connsiteX1" fmla="*/ 792225 w 788920"/>
              <a:gd name="connsiteY1" fmla="*/ 23770 h 2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8920" h="26920">
                <a:moveTo>
                  <a:pt x="25232" y="23770"/>
                </a:moveTo>
                <a:lnTo>
                  <a:pt x="792225" y="23770"/>
                </a:lnTo>
              </a:path>
            </a:pathLst>
          </a:custGeom>
          <a:ln w="13315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6" name="Freeform 886"> 
				</p:cNvPr>
          <p:cNvSpPr/>
          <p:nvPr/>
        </p:nvSpPr>
        <p:spPr>
          <a:xfrm>
            <a:off x="6132580" y="5497580"/>
            <a:ext cx="280920" cy="26920"/>
          </a:xfrm>
          <a:custGeom>
            <a:avLst/>
            <a:gdLst>
              <a:gd name="connsiteX0" fmla="*/ 21408 w 280920"/>
              <a:gd name="connsiteY0" fmla="*/ 23770 h 26920"/>
              <a:gd name="connsiteX1" fmla="*/ 288008 w 280920"/>
              <a:gd name="connsiteY1" fmla="*/ 23770 h 2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920" h="26920">
                <a:moveTo>
                  <a:pt x="21408" y="23770"/>
                </a:moveTo>
                <a:lnTo>
                  <a:pt x="288008" y="23770"/>
                </a:lnTo>
              </a:path>
            </a:pathLst>
          </a:custGeom>
          <a:ln w="13315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7" name="Freeform 887"> 
				</p:cNvPr>
          <p:cNvSpPr/>
          <p:nvPr/>
        </p:nvSpPr>
        <p:spPr>
          <a:xfrm>
            <a:off x="2919479" y="5980180"/>
            <a:ext cx="496820" cy="26920"/>
          </a:xfrm>
          <a:custGeom>
            <a:avLst/>
            <a:gdLst>
              <a:gd name="connsiteX0" fmla="*/ 19842 w 496820"/>
              <a:gd name="connsiteY0" fmla="*/ 16762 h 26920"/>
              <a:gd name="connsiteX1" fmla="*/ 499144 w 496820"/>
              <a:gd name="connsiteY1" fmla="*/ 16762 h 2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6820" h="26920">
                <a:moveTo>
                  <a:pt x="19842" y="16762"/>
                </a:moveTo>
                <a:lnTo>
                  <a:pt x="499144" y="16762"/>
                </a:lnTo>
              </a:path>
            </a:pathLst>
          </a:custGeom>
          <a:ln w="13315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8" name="Freeform 888"> 
				</p:cNvPr>
          <p:cNvSpPr/>
          <p:nvPr/>
        </p:nvSpPr>
        <p:spPr>
          <a:xfrm>
            <a:off x="6424680" y="5980180"/>
            <a:ext cx="280920" cy="26920"/>
          </a:xfrm>
          <a:custGeom>
            <a:avLst/>
            <a:gdLst>
              <a:gd name="connsiteX0" fmla="*/ 19021 w 280920"/>
              <a:gd name="connsiteY0" fmla="*/ 16762 h 26920"/>
              <a:gd name="connsiteX1" fmla="*/ 285621 w 280920"/>
              <a:gd name="connsiteY1" fmla="*/ 16762 h 2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920" h="26920">
                <a:moveTo>
                  <a:pt x="19021" y="16762"/>
                </a:moveTo>
                <a:lnTo>
                  <a:pt x="285621" y="16762"/>
                </a:lnTo>
              </a:path>
            </a:pathLst>
          </a:custGeom>
          <a:ln w="13315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0" name="Picture 890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20" y="4541520"/>
            <a:ext cx="975360" cy="388620"/>
          </a:xfrm>
          <a:prstGeom prst="rect">
            <a:avLst/>
          </a:prstGeom>
        </p:spPr>
      </p:pic>
      <p:sp>
        <p:nvSpPr>
          <p:cNvPr id="890" name="TextBox 890"/>
          <p:cNvSpPr txBox="1"/>
          <p:nvPr/>
        </p:nvSpPr>
        <p:spPr>
          <a:xfrm>
            <a:off x="547687" y="381741"/>
            <a:ext cx="3121042" cy="702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666"/>
              </a:lnSpc>
            </a:pPr>
            <a:r>
              <a:rPr lang="en-US" altLang="zh-CN" sz="3950" spc="185" dirty="0">
                <a:solidFill>
                  <a:srgbClr val="001e5e"/>
                </a:solidFill>
                <a:latin typeface="Times New Roman"/>
                <a:ea typeface="Times New Roman"/>
              </a:rPr>
              <a:t>Upper</a:t>
            </a:r>
            <a:r>
              <a:rPr lang="en-US" altLang="zh-CN" sz="3950" spc="270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950" spc="195" dirty="0">
                <a:solidFill>
                  <a:srgbClr val="001e5e"/>
                </a:solidFill>
                <a:latin typeface="Times New Roman"/>
                <a:ea typeface="Times New Roman"/>
              </a:rPr>
              <a:t>Bound</a:t>
            </a:r>
          </a:p>
        </p:txBody>
      </p:sp>
      <p:sp>
        <p:nvSpPr>
          <p:cNvPr id="891" name="TextBox 891"/>
          <p:cNvSpPr txBox="1"/>
          <p:nvPr/>
        </p:nvSpPr>
        <p:spPr>
          <a:xfrm>
            <a:off x="547687" y="1293694"/>
            <a:ext cx="1370255" cy="425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250"/>
              </a:lnSpc>
            </a:pPr>
            <a:r>
              <a:rPr lang="en-US" altLang="zh-CN" sz="1650" spc="18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650" spc="-86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135" dirty="0">
                <a:solidFill>
                  <a:srgbClr val="000000"/>
                </a:solidFill>
                <a:latin typeface="Times New Roman"/>
                <a:ea typeface="Times New Roman"/>
              </a:rPr>
              <a:t>Define</a:t>
            </a:r>
          </a:p>
        </p:txBody>
      </p:sp>
      <p:sp>
        <p:nvSpPr>
          <p:cNvPr id="892" name="TextBox 892"/>
          <p:cNvSpPr txBox="1"/>
          <p:nvPr/>
        </p:nvSpPr>
        <p:spPr>
          <a:xfrm>
            <a:off x="2664665" y="1615778"/>
            <a:ext cx="393735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655" i="1" dirty="0">
                <a:solidFill>
                  <a:srgbClr val="000000"/>
                </a:solidFill>
                <a:latin typeface="Times New Roman"/>
                <a:ea typeface="Times New Roman"/>
              </a:rPr>
              <a:t>D</a:t>
            </a:r>
            <a:r>
              <a:rPr lang="en-US" altLang="zh-CN" sz="2400" spc="165" dirty="0">
                <a:solidFill>
                  <a:srgbClr val="000000"/>
                </a:solidFill>
                <a:latin typeface="Times New Roman"/>
                <a:ea typeface="Times New Roman"/>
              </a:rPr>
              <a:t>'</a:t>
            </a:r>
          </a:p>
        </p:txBody>
      </p:sp>
      <p:sp>
        <p:nvSpPr>
          <p:cNvPr id="893" name="TextBox 893"/>
          <p:cNvSpPr txBox="1"/>
          <p:nvPr/>
        </p:nvSpPr>
        <p:spPr>
          <a:xfrm>
            <a:off x="3084334" y="1598585"/>
            <a:ext cx="243902" cy="37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1666"/>
              </a:lnSpc>
            </a:pPr>
            <a:r>
              <a:rPr lang="zh-CN" altLang="en-US" sz="2400" spc="-590" dirty="0">
                <a:solidFill>
                  <a:srgbClr val="000000"/>
                </a:solidFill>
                <a:latin typeface="Arial Unicode MS"/>
                <a:ea typeface="Arial Unicode MS"/>
              </a:rPr>
              <a:t></a:t>
            </a:r>
          </a:p>
        </p:txBody>
      </p:sp>
      <p:sp>
        <p:nvSpPr>
          <p:cNvPr id="894" name="TextBox 894"/>
          <p:cNvSpPr txBox="1"/>
          <p:nvPr/>
        </p:nvSpPr>
        <p:spPr>
          <a:xfrm>
            <a:off x="3439022" y="1619450"/>
            <a:ext cx="299947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81185">
              <a:lnSpc>
                <a:spcPct val="100000"/>
              </a:lnSpc>
            </a:pPr>
            <a:r>
              <a:rPr lang="en-US" altLang="zh-CN" sz="1400" spc="255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</a:p>
          <a:p>
            <a:pPr marL="0">
              <a:lnSpc>
                <a:spcPct val="100000"/>
              </a:lnSpc>
            </a:pPr>
            <a:r>
              <a:rPr lang="en-US" altLang="zh-CN" sz="1400" spc="50" i="1" dirty="0">
                <a:solidFill>
                  <a:srgbClr val="000000"/>
                </a:solidFill>
                <a:latin typeface="Times New Roman"/>
                <a:ea typeface="Times New Roman"/>
              </a:rPr>
              <a:t>h</a:t>
            </a:r>
            <a:r>
              <a:rPr lang="zh-CN" altLang="en-US" sz="1400" spc="100" dirty="0">
                <a:solidFill>
                  <a:srgbClr val="000000"/>
                </a:solidFill>
                <a:latin typeface="Arial Unicode MS"/>
                <a:ea typeface="Arial Unicode MS"/>
              </a:rPr>
              <a:t></a:t>
            </a:r>
          </a:p>
        </p:txBody>
      </p:sp>
      <p:sp>
        <p:nvSpPr>
          <p:cNvPr id="895" name="TextBox 895"/>
          <p:cNvSpPr txBox="1"/>
          <p:nvPr/>
        </p:nvSpPr>
        <p:spPr>
          <a:xfrm>
            <a:off x="3833537" y="1598585"/>
            <a:ext cx="243902" cy="37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1666"/>
              </a:lnSpc>
            </a:pPr>
            <a:r>
              <a:rPr lang="zh-CN" altLang="en-US" sz="2400" spc="-590" dirty="0">
                <a:solidFill>
                  <a:srgbClr val="000000"/>
                </a:solidFill>
                <a:latin typeface="Arial Unicode MS"/>
                <a:ea typeface="Arial Unicode MS"/>
              </a:rPr>
              <a:t></a:t>
            </a:r>
          </a:p>
        </p:txBody>
      </p:sp>
      <p:sp>
        <p:nvSpPr>
          <p:cNvPr id="896" name="TextBox 896"/>
          <p:cNvSpPr txBox="1"/>
          <p:nvPr/>
        </p:nvSpPr>
        <p:spPr>
          <a:xfrm>
            <a:off x="4168760" y="1619450"/>
            <a:ext cx="181429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5986">
              <a:lnSpc>
                <a:spcPct val="100000"/>
              </a:lnSpc>
            </a:pPr>
            <a:r>
              <a:rPr lang="en-US" altLang="zh-CN" sz="1400" spc="255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</a:p>
          <a:p>
            <a:pPr marL="0">
              <a:lnSpc>
                <a:spcPct val="100000"/>
              </a:lnSpc>
            </a:pPr>
            <a:r>
              <a:rPr lang="zh-CN" altLang="en-US" sz="1400" spc="-85" dirty="0">
                <a:solidFill>
                  <a:srgbClr val="000000"/>
                </a:solidFill>
                <a:latin typeface="Arial Unicode MS"/>
                <a:ea typeface="Arial Unicode MS"/>
              </a:rPr>
              <a:t></a:t>
            </a:r>
          </a:p>
        </p:txBody>
      </p:sp>
      <p:sp>
        <p:nvSpPr>
          <p:cNvPr id="897" name="TextBox 897"/>
          <p:cNvSpPr txBox="1"/>
          <p:nvPr/>
        </p:nvSpPr>
        <p:spPr>
          <a:xfrm>
            <a:off x="547687" y="2209841"/>
            <a:ext cx="8117106" cy="8829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52742">
              <a:lnSpc>
                <a:spcPct val="116250"/>
              </a:lnSpc>
            </a:pPr>
            <a:r>
              <a:rPr lang="en-US" altLang="zh-CN" sz="2400" spc="195" dirty="0">
                <a:solidFill>
                  <a:srgbClr val="000000"/>
                </a:solidFill>
                <a:latin typeface="Times New Roman"/>
                <a:ea typeface="Times New Roman"/>
              </a:rPr>
              <a:t>homing</a:t>
            </a:r>
            <a:r>
              <a:rPr lang="en-US" altLang="zh-CN" sz="24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25" dirty="0">
                <a:solidFill>
                  <a:srgbClr val="000000"/>
                </a:solidFill>
                <a:latin typeface="Times New Roman"/>
                <a:ea typeface="Times New Roman"/>
              </a:rPr>
              <a:t>(first</a:t>
            </a:r>
            <a:r>
              <a:rPr lang="en-US" altLang="zh-CN" sz="24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5" dirty="0">
                <a:solidFill>
                  <a:srgbClr val="000000"/>
                </a:solidFill>
                <a:latin typeface="Times New Roman"/>
                <a:ea typeface="Times New Roman"/>
              </a:rPr>
              <a:t>term)</a:t>
            </a:r>
            <a:r>
              <a:rPr lang="en-US" altLang="zh-CN" sz="24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0" dirty="0">
                <a:solidFill>
                  <a:srgbClr val="000000"/>
                </a:solidFill>
                <a:latin typeface="Times New Roman"/>
                <a:ea typeface="Times New Roman"/>
              </a:rPr>
              <a:t>plus</a:t>
            </a:r>
            <a:r>
              <a:rPr lang="en-US" altLang="zh-CN" sz="24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5" dirty="0">
                <a:solidFill>
                  <a:srgbClr val="000000"/>
                </a:solidFill>
                <a:latin typeface="Times New Roman"/>
                <a:ea typeface="Times New Roman"/>
              </a:rPr>
              <a:t>spreading</a:t>
            </a:r>
            <a:r>
              <a:rPr lang="en-US" altLang="zh-CN" sz="24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75" dirty="0">
                <a:solidFill>
                  <a:srgbClr val="000000"/>
                </a:solidFill>
                <a:latin typeface="Times New Roman"/>
                <a:ea typeface="Times New Roman"/>
              </a:rPr>
              <a:t>(second</a:t>
            </a:r>
            <a:r>
              <a:rPr lang="en-US" altLang="zh-CN" sz="24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5" dirty="0">
                <a:solidFill>
                  <a:srgbClr val="000000"/>
                </a:solidFill>
                <a:latin typeface="Times New Roman"/>
                <a:ea typeface="Times New Roman"/>
              </a:rPr>
              <a:t>term)</a:t>
            </a:r>
            <a:r>
              <a:rPr lang="en-US" altLang="zh-CN" sz="24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5" dirty="0">
                <a:solidFill>
                  <a:srgbClr val="000000"/>
                </a:solidFill>
                <a:latin typeface="Times New Roman"/>
                <a:ea typeface="Times New Roman"/>
              </a:rPr>
              <a:t>delay</a:t>
            </a:r>
          </a:p>
          <a:p>
            <a:pPr marL="0">
              <a:lnSpc>
                <a:spcPct val="116250"/>
              </a:lnSpc>
              <a:spcBef>
                <a:spcPts val="255"/>
              </a:spcBef>
            </a:pPr>
            <a:r>
              <a:rPr lang="en-US" altLang="zh-CN" sz="1650" spc="22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650" spc="24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18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4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0" dirty="0">
                <a:solidFill>
                  <a:srgbClr val="000000"/>
                </a:solidFill>
                <a:latin typeface="Times New Roman"/>
                <a:ea typeface="Times New Roman"/>
              </a:rPr>
              <a:t>expected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55" dirty="0">
                <a:solidFill>
                  <a:srgbClr val="000000"/>
                </a:solidFill>
                <a:latin typeface="Times New Roman"/>
                <a:ea typeface="Times New Roman"/>
              </a:rPr>
              <a:t>delay</a:t>
            </a:r>
            <a:r>
              <a:rPr lang="en-US" altLang="zh-CN" sz="24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70" dirty="0">
                <a:solidFill>
                  <a:srgbClr val="000000"/>
                </a:solidFill>
                <a:latin typeface="Times New Roman"/>
                <a:ea typeface="Times New Roman"/>
              </a:rPr>
              <a:t>D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50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30" dirty="0">
                <a:solidFill>
                  <a:srgbClr val="000000"/>
                </a:solidFill>
                <a:latin typeface="Times New Roman"/>
                <a:ea typeface="Times New Roman"/>
              </a:rPr>
              <a:t>HS</a:t>
            </a:r>
            <a:r>
              <a:rPr lang="en-US" altLang="zh-CN" sz="24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25" dirty="0">
                <a:solidFill>
                  <a:srgbClr val="000000"/>
                </a:solidFill>
                <a:latin typeface="Times New Roman"/>
                <a:ea typeface="Times New Roman"/>
              </a:rPr>
              <a:t>satisfies:</a:t>
            </a:r>
          </a:p>
        </p:txBody>
      </p:sp>
      <p:sp>
        <p:nvSpPr>
          <p:cNvPr id="898" name="TextBox 898"/>
          <p:cNvSpPr txBox="1"/>
          <p:nvPr/>
        </p:nvSpPr>
        <p:spPr>
          <a:xfrm>
            <a:off x="2631237" y="3489812"/>
            <a:ext cx="230381" cy="350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300" spc="40" i="1" dirty="0">
                <a:solidFill>
                  <a:srgbClr val="000000"/>
                </a:solidFill>
                <a:latin typeface="Times New Roman"/>
                <a:ea typeface="Times New Roman"/>
              </a:rPr>
              <a:t>D</a:t>
            </a:r>
          </a:p>
        </p:txBody>
      </p:sp>
      <p:sp>
        <p:nvSpPr>
          <p:cNvPr id="899" name="TextBox 899"/>
          <p:cNvSpPr txBox="1"/>
          <p:nvPr/>
        </p:nvSpPr>
        <p:spPr>
          <a:xfrm>
            <a:off x="2919607" y="3469289"/>
            <a:ext cx="178181" cy="362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3333"/>
              </a:lnSpc>
            </a:pPr>
            <a:r>
              <a:rPr lang="zh-CN" altLang="en-US" sz="2300" spc="-1010" dirty="0">
                <a:solidFill>
                  <a:srgbClr val="000000"/>
                </a:solidFill>
                <a:latin typeface="Arial Unicode MS"/>
                <a:ea typeface="Arial Unicode MS"/>
              </a:rPr>
              <a:t></a:t>
            </a:r>
          </a:p>
        </p:txBody>
      </p:sp>
      <p:sp>
        <p:nvSpPr>
          <p:cNvPr id="900" name="TextBox 900"/>
          <p:cNvSpPr txBox="1"/>
          <p:nvPr/>
        </p:nvSpPr>
        <p:spPr>
          <a:xfrm>
            <a:off x="3160234" y="3195790"/>
            <a:ext cx="1401739" cy="9428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93759" algn="l"/>
              </a:tabLst>
            </a:pPr>
            <a:r>
              <a:rPr lang="zh-CN" altLang="en-US" sz="2300" spc="-1130" dirty="0">
                <a:solidFill>
                  <a:srgbClr val="000000"/>
                </a:solidFill>
                <a:latin typeface="Arial Unicode MS"/>
                <a:ea typeface="Arial Unicode MS"/>
              </a:rPr>
              <a:t>	</a:t>
            </a:r>
            <a:r>
              <a:rPr lang="en-US" altLang="zh-CN" sz="2300" spc="-435" i="1" dirty="0">
                <a:solidFill>
                  <a:srgbClr val="000000"/>
                </a:solidFill>
                <a:latin typeface="Times New Roman"/>
                <a:ea typeface="Times New Roman"/>
              </a:rPr>
              <a:t>D</a:t>
            </a:r>
            <a:r>
              <a:rPr lang="en-US" altLang="zh-CN" sz="2300" spc="-110" dirty="0">
                <a:solidFill>
                  <a:srgbClr val="000000"/>
                </a:solidFill>
                <a:latin typeface="Times New Roman"/>
                <a:ea typeface="Times New Roman"/>
              </a:rPr>
              <a:t>'</a:t>
            </a:r>
            <a:r>
              <a:rPr lang="zh-CN" altLang="en-US" sz="2300" spc="-605" dirty="0">
                <a:solidFill>
                  <a:srgbClr val="000000"/>
                </a:solidFill>
                <a:latin typeface="Arial Unicode MS"/>
                <a:ea typeface="Arial Unicode MS"/>
              </a:rPr>
              <a:t></a:t>
            </a:r>
            <a:r>
              <a:rPr lang="zh-CN" altLang="en-US" sz="2300" spc="-170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en-US" altLang="zh-CN" sz="1350" spc="-240" i="1" dirty="0">
                <a:solidFill>
                  <a:srgbClr val="000000"/>
                </a:solidFill>
                <a:latin typeface="Times New Roman"/>
                <a:ea typeface="Times New Roman"/>
              </a:rPr>
              <a:t>C</a:t>
            </a:r>
            <a:r>
              <a:rPr lang="en-US" altLang="zh-CN" sz="1350" spc="-175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zh-CN" altLang="en-US" sz="1350" spc="-355" dirty="0">
                <a:solidFill>
                  <a:srgbClr val="000000"/>
                </a:solidFill>
                <a:latin typeface="Arial Unicode MS"/>
                <a:ea typeface="Arial Unicode MS"/>
              </a:rPr>
              <a:t></a:t>
            </a:r>
          </a:p>
          <a:p>
            <a:pPr marL="0">
              <a:lnSpc>
                <a:spcPct val="43750"/>
              </a:lnSpc>
              <a:tabLst>
                <a:tab pos="443612" algn="l"/>
                <a:tab pos="1084826" algn="l"/>
              </a:tabLst>
            </a:pPr>
            <a:r>
              <a:rPr lang="zh-CN" altLang="en-US" sz="2300" spc="-1130" dirty="0">
                <a:solidFill>
                  <a:srgbClr val="000000"/>
                </a:solidFill>
                <a:latin typeface="Arial Unicode MS"/>
                <a:ea typeface="Arial Unicode MS"/>
              </a:rPr>
              <a:t>	</a:t>
            </a:r>
            <a:r>
              <a:rPr lang="zh-CN" altLang="en-US" sz="2300" spc="-1000" dirty="0">
                <a:solidFill>
                  <a:srgbClr val="000000"/>
                </a:solidFill>
                <a:latin typeface="Arial Unicode MS"/>
                <a:ea typeface="Arial Unicode MS"/>
              </a:rPr>
              <a:t>	</a:t>
            </a:r>
            <a:r>
              <a:rPr lang="en-US" altLang="zh-CN" sz="1350" spc="-25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</a:p>
          <a:p>
            <a:pPr marL="0">
              <a:lnSpc>
                <a:spcPct val="125000"/>
              </a:lnSpc>
              <a:tabLst>
                <a:tab pos="677043" algn="l"/>
              </a:tabLst>
            </a:pPr>
            <a:r>
              <a:rPr lang="zh-CN" altLang="en-US" sz="2300" spc="-485" dirty="0">
                <a:solidFill>
                  <a:srgbClr val="000000"/>
                </a:solidFill>
                <a:latin typeface="Arial Unicode MS"/>
                <a:ea typeface="Arial Unicode MS"/>
              </a:rPr>
              <a:t></a:t>
            </a:r>
            <a:r>
              <a:rPr lang="en-US" altLang="zh-CN" sz="2300" spc="-355" i="1" dirty="0">
                <a:solidFill>
                  <a:srgbClr val="000000"/>
                </a:solidFill>
                <a:latin typeface="Times New Roman"/>
                <a:ea typeface="Times New Roman"/>
              </a:rPr>
              <a:t>D</a:t>
            </a:r>
            <a:r>
              <a:rPr lang="en-US" altLang="zh-CN" sz="2300" spc="-90" dirty="0">
                <a:solidFill>
                  <a:srgbClr val="000000"/>
                </a:solidFill>
                <a:latin typeface="Times New Roman"/>
                <a:ea typeface="Times New Roman"/>
              </a:rPr>
              <a:t>'	</a:t>
            </a:r>
            <a:r>
              <a:rPr lang="en-US" altLang="zh-CN" sz="1350" spc="-140" i="1" dirty="0">
                <a:solidFill>
                  <a:srgbClr val="000000"/>
                </a:solidFill>
                <a:latin typeface="Times New Roman"/>
                <a:ea typeface="Times New Roman"/>
              </a:rPr>
              <a:t>h</a:t>
            </a:r>
            <a:r>
              <a:rPr lang="zh-CN" altLang="en-US" sz="1350" spc="-290" dirty="0">
                <a:solidFill>
                  <a:srgbClr val="000000"/>
                </a:solidFill>
                <a:latin typeface="Arial Unicode MS"/>
                <a:ea typeface="Arial Unicode MS"/>
              </a:rPr>
              <a:t></a:t>
            </a:r>
            <a:r>
              <a:rPr lang="zh-CN" altLang="en-US" sz="1350" spc="-290" dirty="0">
                <a:solidFill>
                  <a:srgbClr val="000000"/>
                </a:solidFill>
                <a:latin typeface="Arial Unicode MS"/>
                <a:ea typeface="Arial Unicode MS"/>
              </a:rPr>
              <a:t></a:t>
            </a:r>
            <a:r>
              <a:rPr lang="en-US" altLang="zh-CN" sz="1350" spc="-100" dirty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en-US" altLang="zh-CN" sz="1350" spc="-190" i="1" dirty="0">
                <a:solidFill>
                  <a:srgbClr val="000000"/>
                </a:solidFill>
                <a:latin typeface="Times New Roman"/>
                <a:ea typeface="Times New Roman"/>
              </a:rPr>
              <a:t>C</a:t>
            </a:r>
            <a:r>
              <a:rPr lang="en-US" altLang="zh-CN" sz="1350" spc="-75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zh-CN" altLang="en-US" sz="1350" spc="-290" dirty="0">
                <a:solidFill>
                  <a:srgbClr val="000000"/>
                </a:solidFill>
                <a:latin typeface="Arial Unicode MS"/>
                <a:ea typeface="Arial Unicode MS"/>
              </a:rPr>
              <a:t></a:t>
            </a:r>
            <a:r>
              <a:rPr lang="en-US" altLang="zh-CN" sz="1350" spc="-145" i="1" dirty="0">
                <a:solidFill>
                  <a:srgbClr val="000000"/>
                </a:solidFill>
                <a:latin typeface="Times New Roman"/>
                <a:ea typeface="Times New Roman"/>
              </a:rPr>
              <a:t>h</a:t>
            </a:r>
          </a:p>
        </p:txBody>
      </p:sp>
      <p:sp>
        <p:nvSpPr>
          <p:cNvPr id="901" name="TextBox 901"/>
          <p:cNvSpPr txBox="1"/>
          <p:nvPr/>
        </p:nvSpPr>
        <p:spPr>
          <a:xfrm>
            <a:off x="4564493" y="3877644"/>
            <a:ext cx="237058" cy="210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2500"/>
              </a:lnSpc>
            </a:pPr>
            <a:r>
              <a:rPr lang="en-US" altLang="zh-CN" sz="1350" spc="-10" dirty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r>
              <a:rPr lang="zh-CN" altLang="en-US" sz="1350" spc="-35" dirty="0">
                <a:solidFill>
                  <a:srgbClr val="000000"/>
                </a:solidFill>
                <a:latin typeface="Arial Unicode MS"/>
                <a:ea typeface="Arial Unicode MS"/>
              </a:rPr>
              <a:t></a:t>
            </a:r>
          </a:p>
        </p:txBody>
      </p:sp>
      <p:sp>
        <p:nvSpPr>
          <p:cNvPr id="902" name="TextBox 902"/>
          <p:cNvSpPr txBox="1"/>
          <p:nvPr/>
        </p:nvSpPr>
        <p:spPr>
          <a:xfrm>
            <a:off x="5039677" y="3248762"/>
            <a:ext cx="90032" cy="7945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300" spc="5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</a:p>
          <a:p>
            <a:pPr>
              <a:lnSpc>
                <a:spcPts val="73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300" spc="5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</a:p>
        </p:txBody>
      </p:sp>
      <p:sp>
        <p:nvSpPr>
          <p:cNvPr id="903" name="TextBox 903"/>
          <p:cNvSpPr txBox="1"/>
          <p:nvPr/>
        </p:nvSpPr>
        <p:spPr>
          <a:xfrm>
            <a:off x="5232531" y="3250241"/>
            <a:ext cx="215019" cy="7945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300" spc="35" i="1" dirty="0">
                <a:solidFill>
                  <a:srgbClr val="000000"/>
                </a:solidFill>
                <a:latin typeface="Times New Roman"/>
                <a:ea typeface="Times New Roman"/>
              </a:rPr>
              <a:t>C</a:t>
            </a:r>
          </a:p>
          <a:p>
            <a:pPr>
              <a:lnSpc>
                <a:spcPts val="73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300" spc="35" i="1" dirty="0">
                <a:solidFill>
                  <a:srgbClr val="000000"/>
                </a:solidFill>
                <a:latin typeface="Times New Roman"/>
                <a:ea typeface="Times New Roman"/>
              </a:rPr>
              <a:t>C</a:t>
            </a:r>
          </a:p>
        </p:txBody>
      </p:sp>
      <p:sp>
        <p:nvSpPr>
          <p:cNvPr id="904" name="TextBox 904"/>
          <p:cNvSpPr txBox="1"/>
          <p:nvPr/>
        </p:nvSpPr>
        <p:spPr>
          <a:xfrm>
            <a:off x="5513245" y="3229717"/>
            <a:ext cx="179405" cy="806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3333"/>
              </a:lnSpc>
            </a:pPr>
            <a:r>
              <a:rPr lang="zh-CN" altLang="en-US" sz="2300" spc="-1010" dirty="0">
                <a:solidFill>
                  <a:srgbClr val="000000"/>
                </a:solidFill>
                <a:latin typeface="Arial Unicode MS"/>
                <a:ea typeface="Arial Unicode MS"/>
              </a:rPr>
              <a:t></a:t>
            </a:r>
          </a:p>
          <a:p>
            <a:pPr>
              <a:lnSpc>
                <a:spcPts val="640"/>
              </a:lnSpc>
            </a:pPr>
            <a:endParaRPr lang="en-US" dirty="0" smtClean="0"/>
          </a:p>
          <a:p>
            <a:pPr marL="0">
              <a:lnSpc>
                <a:spcPct val="103333"/>
              </a:lnSpc>
            </a:pPr>
            <a:r>
              <a:rPr lang="zh-CN" altLang="en-US" sz="2300" spc="-1010" dirty="0">
                <a:solidFill>
                  <a:srgbClr val="000000"/>
                </a:solidFill>
                <a:latin typeface="Arial Unicode MS"/>
                <a:ea typeface="Arial Unicode MS"/>
              </a:rPr>
              <a:t></a:t>
            </a:r>
          </a:p>
        </p:txBody>
      </p:sp>
      <p:sp>
        <p:nvSpPr>
          <p:cNvPr id="905" name="TextBox 905"/>
          <p:cNvSpPr txBox="1"/>
          <p:nvPr/>
        </p:nvSpPr>
        <p:spPr>
          <a:xfrm>
            <a:off x="5747216" y="3250241"/>
            <a:ext cx="165896" cy="793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300" spc="25" i="1" dirty="0">
                <a:solidFill>
                  <a:srgbClr val="000000"/>
                </a:solidFill>
                <a:latin typeface="Times New Roman"/>
                <a:ea typeface="Times New Roman"/>
              </a:rPr>
              <a:t>h</a:t>
            </a:r>
          </a:p>
          <a:p>
            <a:pPr>
              <a:lnSpc>
                <a:spcPts val="72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300" spc="25" dirty="0">
                <a:solidFill>
                  <a:srgbClr val="000000"/>
                </a:solidFill>
                <a:latin typeface="Times New Roman"/>
                <a:ea typeface="Times New Roman"/>
              </a:rPr>
              <a:t>h</a:t>
            </a:r>
          </a:p>
        </p:txBody>
      </p:sp>
      <p:sp>
        <p:nvSpPr>
          <p:cNvPr id="906" name="TextBox 906"/>
          <p:cNvSpPr txBox="1"/>
          <p:nvPr/>
        </p:nvSpPr>
        <p:spPr>
          <a:xfrm>
            <a:off x="547687" y="4489110"/>
            <a:ext cx="6043869" cy="425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250"/>
              </a:lnSpc>
            </a:pPr>
            <a:r>
              <a:rPr lang="en-US" altLang="zh-CN" sz="1650" spc="24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2400" spc="265" dirty="0">
                <a:solidFill>
                  <a:srgbClr val="000000"/>
                </a:solidFill>
                <a:latin typeface="Times New Roman"/>
                <a:ea typeface="Times New Roman"/>
              </a:rPr>
              <a:t>C</a:t>
            </a:r>
            <a:r>
              <a:rPr lang="en-US" altLang="zh-CN" sz="2400" spc="165" dirty="0">
                <a:solidFill>
                  <a:srgbClr val="000000"/>
                </a:solidFill>
                <a:latin typeface="Times New Roman"/>
                <a:ea typeface="Times New Roman"/>
              </a:rPr>
              <a:t>copies</a:t>
            </a:r>
            <a:r>
              <a:rPr lang="en-US" altLang="zh-CN" sz="24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90" dirty="0">
                <a:solidFill>
                  <a:srgbClr val="000000"/>
                </a:solidFill>
                <a:latin typeface="Times New Roman"/>
                <a:ea typeface="Times New Roman"/>
              </a:rPr>
              <a:t>needed</a:t>
            </a:r>
            <a:r>
              <a:rPr lang="en-US" altLang="zh-CN" sz="24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50" dirty="0">
                <a:solidFill>
                  <a:srgbClr val="000000"/>
                </a:solidFill>
                <a:latin typeface="Times New Roman"/>
                <a:ea typeface="Times New Roman"/>
              </a:rPr>
              <a:t>for</a:t>
            </a:r>
            <a:r>
              <a:rPr lang="en-US" altLang="zh-CN" sz="24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85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24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75" dirty="0">
                <a:solidFill>
                  <a:srgbClr val="000000"/>
                </a:solidFill>
                <a:latin typeface="Times New Roman"/>
                <a:ea typeface="Times New Roman"/>
              </a:rPr>
              <a:t>given</a:t>
            </a:r>
            <a:r>
              <a:rPr lang="en-US" altLang="zh-CN" sz="24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70" dirty="0">
                <a:solidFill>
                  <a:srgbClr val="000000"/>
                </a:solidFill>
                <a:latin typeface="Times New Roman"/>
                <a:ea typeface="Times New Roman"/>
              </a:rPr>
              <a:t>delay</a:t>
            </a:r>
            <a:r>
              <a:rPr lang="en-US" altLang="zh-CN" sz="24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00" dirty="0">
                <a:solidFill>
                  <a:srgbClr val="000000"/>
                </a:solidFill>
                <a:latin typeface="Times New Roman"/>
                <a:ea typeface="Times New Roman"/>
              </a:rPr>
              <a:t>bound</a:t>
            </a:r>
          </a:p>
        </p:txBody>
      </p:sp>
      <p:sp>
        <p:nvSpPr>
          <p:cNvPr id="907" name="TextBox 907"/>
          <p:cNvSpPr txBox="1"/>
          <p:nvPr/>
        </p:nvSpPr>
        <p:spPr>
          <a:xfrm>
            <a:off x="1790404" y="5539483"/>
            <a:ext cx="228521" cy="381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500" spc="20" i="1" dirty="0">
                <a:solidFill>
                  <a:srgbClr val="000000"/>
                </a:solidFill>
                <a:latin typeface="Times New Roman"/>
                <a:ea typeface="Times New Roman"/>
              </a:rPr>
              <a:t>C</a:t>
            </a:r>
          </a:p>
        </p:txBody>
      </p:sp>
      <p:sp>
        <p:nvSpPr>
          <p:cNvPr id="908" name="TextBox 908"/>
          <p:cNvSpPr txBox="1"/>
          <p:nvPr/>
        </p:nvSpPr>
        <p:spPr>
          <a:xfrm>
            <a:off x="2092849" y="5520266"/>
            <a:ext cx="190299" cy="3873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1666"/>
              </a:lnSpc>
            </a:pPr>
            <a:r>
              <a:rPr lang="zh-CN" altLang="en-US" sz="2500" spc="-1115" dirty="0">
                <a:solidFill>
                  <a:srgbClr val="000000"/>
                </a:solidFill>
                <a:latin typeface="Arial Unicode MS"/>
                <a:ea typeface="Arial Unicode MS"/>
              </a:rPr>
              <a:t></a:t>
            </a:r>
          </a:p>
        </p:txBody>
      </p:sp>
      <p:sp>
        <p:nvSpPr>
          <p:cNvPr id="909" name="TextBox 909"/>
          <p:cNvSpPr txBox="1"/>
          <p:nvPr/>
        </p:nvSpPr>
        <p:spPr>
          <a:xfrm>
            <a:off x="2340196" y="5228414"/>
            <a:ext cx="363673" cy="10790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2500" spc="-1255" dirty="0">
                <a:solidFill>
                  <a:srgbClr val="000000"/>
                </a:solidFill>
                <a:latin typeface="Arial Unicode MS"/>
                <a:ea typeface="Arial Unicode MS"/>
              </a:rPr>
              <a:t></a:t>
            </a:r>
          </a:p>
          <a:p>
            <a:pPr hangingPunct="0" marL="0">
              <a:lnSpc>
                <a:spcPct val="91250"/>
              </a:lnSpc>
            </a:pPr>
            <a:r>
              <a:rPr lang="zh-CN" altLang="en-US" sz="2500" spc="-940" dirty="0">
                <a:solidFill>
                  <a:srgbClr val="000000"/>
                </a:solidFill>
                <a:latin typeface="Arial Unicode MS"/>
                <a:ea typeface="Arial Unicode MS"/>
              </a:rPr>
              <a:t></a:t>
            </a:r>
            <a:r>
              <a:rPr lang="zh-CN" altLang="en-US" sz="2500" spc="-435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en-US" altLang="zh-CN" sz="1450" spc="-27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1</a:t>
            </a:r>
            <a:r>
              <a:rPr lang="zh-CN" altLang="en-US" sz="2500" spc="-795" dirty="0">
                <a:solidFill>
                  <a:srgbClr val="000000"/>
                </a:solidFill>
                <a:latin typeface="Arial Unicode MS"/>
                <a:ea typeface="Arial Unicode MS"/>
              </a:rPr>
              <a:t></a:t>
            </a:r>
            <a:r>
              <a:rPr lang="zh-CN" altLang="en-US" sz="1450" spc="-465" dirty="0">
                <a:solidFill>
                  <a:srgbClr val="000000"/>
                </a:solidFill>
                <a:latin typeface="Arial Unicode MS"/>
                <a:ea typeface="Arial Unicode MS"/>
              </a:rPr>
              <a:t></a:t>
            </a:r>
          </a:p>
        </p:txBody>
      </p:sp>
      <p:sp>
        <p:nvSpPr>
          <p:cNvPr id="910" name="TextBox 910"/>
          <p:cNvSpPr txBox="1"/>
          <p:nvPr/>
        </p:nvSpPr>
        <p:spPr>
          <a:xfrm>
            <a:off x="2706711" y="5757447"/>
            <a:ext cx="93599" cy="3873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1666"/>
              </a:lnSpc>
            </a:pPr>
            <a:r>
              <a:rPr lang="zh-CN" altLang="en-US" sz="2500" spc="-1904" dirty="0">
                <a:solidFill>
                  <a:srgbClr val="000000"/>
                </a:solidFill>
                <a:latin typeface="Arial Unicode MS"/>
                <a:ea typeface="Arial Unicode MS"/>
              </a:rPr>
              <a:t></a:t>
            </a:r>
          </a:p>
        </p:txBody>
      </p:sp>
      <p:sp>
        <p:nvSpPr>
          <p:cNvPr id="911" name="TextBox 911"/>
          <p:cNvSpPr txBox="1"/>
          <p:nvPr/>
        </p:nvSpPr>
        <p:spPr>
          <a:xfrm>
            <a:off x="2820127" y="5775080"/>
            <a:ext cx="120450" cy="381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500" spc="-25" dirty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</a:p>
        </p:txBody>
      </p:sp>
      <p:sp>
        <p:nvSpPr>
          <p:cNvPr id="912" name="TextBox 912"/>
          <p:cNvSpPr txBox="1"/>
          <p:nvPr/>
        </p:nvSpPr>
        <p:spPr>
          <a:xfrm>
            <a:off x="2959810" y="5284955"/>
            <a:ext cx="729675" cy="9230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63247">
              <a:lnSpc>
                <a:spcPct val="100000"/>
              </a:lnSpc>
            </a:pPr>
            <a:r>
              <a:rPr lang="en-US" altLang="zh-CN" sz="1450" spc="5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</a:p>
          <a:p>
            <a:pPr marL="0" indent="249920">
              <a:lnSpc>
                <a:spcPct val="102500"/>
              </a:lnSpc>
            </a:pPr>
            <a:r>
              <a:rPr lang="zh-CN" altLang="en-US" sz="1450" spc="-390" dirty="0">
                <a:solidFill>
                  <a:srgbClr val="000000"/>
                </a:solidFill>
                <a:latin typeface="Arial Unicode MS"/>
                <a:ea typeface="Arial Unicode MS"/>
              </a:rPr>
              <a:t></a:t>
            </a:r>
            <a:r>
              <a:rPr lang="zh-CN" altLang="en-US" sz="1450" spc="-300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en-US" altLang="zh-CN" sz="1450" spc="-130" dirty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zh-CN" altLang="en-US" sz="1450" spc="-390" dirty="0">
                <a:solidFill>
                  <a:srgbClr val="000000"/>
                </a:solidFill>
                <a:latin typeface="Arial Unicode MS"/>
                <a:ea typeface="Arial Unicode MS"/>
              </a:rPr>
              <a:t></a:t>
            </a:r>
            <a:r>
              <a:rPr lang="zh-CN" altLang="en-US" sz="1450" spc="-390" dirty="0">
                <a:solidFill>
                  <a:srgbClr val="000000"/>
                </a:solidFill>
                <a:latin typeface="Arial Unicode MS"/>
                <a:ea typeface="Arial Unicode MS"/>
              </a:rPr>
              <a:t></a:t>
            </a:r>
          </a:p>
          <a:p>
            <a:pPr marL="0" indent="172383">
              <a:lnSpc>
                <a:spcPct val="64999"/>
              </a:lnSpc>
              <a:tabLst>
                <a:tab pos="522876" algn="l"/>
              </a:tabLst>
            </a:pPr>
            <a:r>
              <a:rPr lang="en-US" altLang="zh-CN" sz="1450" spc="15" dirty="0">
                <a:solidFill>
                  <a:srgbClr val="000000"/>
                </a:solidFill>
                <a:latin typeface="Times New Roman"/>
                <a:ea typeface="Times New Roman"/>
              </a:rPr>
              <a:t>1	</a:t>
            </a:r>
            <a:r>
              <a:rPr lang="zh-CN" altLang="en-US" sz="2500" spc="-1145" dirty="0">
                <a:solidFill>
                  <a:srgbClr val="000000"/>
                </a:solidFill>
                <a:latin typeface="Arial Unicode MS"/>
                <a:ea typeface="Arial Unicode MS"/>
              </a:rPr>
              <a:t></a:t>
            </a:r>
          </a:p>
          <a:p>
            <a:pPr marL="0">
              <a:lnSpc>
                <a:spcPct val="102500"/>
              </a:lnSpc>
            </a:pPr>
            <a:r>
              <a:rPr lang="zh-CN" altLang="en-US" sz="1450" spc="-240" dirty="0">
                <a:solidFill>
                  <a:srgbClr val="000000"/>
                </a:solidFill>
                <a:latin typeface="Arial Unicode MS"/>
                <a:ea typeface="Arial Unicode MS"/>
              </a:rPr>
              <a:t></a:t>
            </a:r>
            <a:r>
              <a:rPr lang="zh-CN" altLang="en-US" sz="1450" spc="-245" dirty="0">
                <a:solidFill>
                  <a:srgbClr val="000000"/>
                </a:solidFill>
                <a:latin typeface="Arial Unicode MS"/>
                <a:ea typeface="Arial Unicode MS"/>
              </a:rPr>
              <a:t></a:t>
            </a:r>
            <a:r>
              <a:rPr lang="en-US" altLang="zh-CN" sz="1450" spc="-175" i="1" dirty="0">
                <a:solidFill>
                  <a:srgbClr val="000000"/>
                </a:solidFill>
                <a:latin typeface="Times New Roman"/>
                <a:ea typeface="Times New Roman"/>
              </a:rPr>
              <a:t>D</a:t>
            </a:r>
            <a:r>
              <a:rPr lang="en-US" altLang="zh-CN" sz="1450" spc="-45" dirty="0">
                <a:solidFill>
                  <a:srgbClr val="000000"/>
                </a:solidFill>
                <a:latin typeface="Times New Roman"/>
                <a:ea typeface="Times New Roman"/>
              </a:rPr>
              <a:t>'</a:t>
            </a:r>
          </a:p>
        </p:txBody>
      </p:sp>
      <p:sp>
        <p:nvSpPr>
          <p:cNvPr id="913" name="TextBox 913"/>
          <p:cNvSpPr txBox="1"/>
          <p:nvPr/>
        </p:nvSpPr>
        <p:spPr>
          <a:xfrm>
            <a:off x="3690293" y="5513866"/>
            <a:ext cx="526705" cy="648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20513" indent="-20513">
              <a:lnSpc>
                <a:spcPct val="107500"/>
              </a:lnSpc>
            </a:pPr>
            <a:r>
              <a:rPr lang="en-US" altLang="zh-CN" sz="1450" spc="85" i="1" dirty="0">
                <a:solidFill>
                  <a:srgbClr val="000000"/>
                </a:solidFill>
                <a:latin typeface="Times New Roman"/>
                <a:ea typeface="Times New Roman"/>
              </a:rPr>
              <a:t>D</a:t>
            </a:r>
            <a:r>
              <a:rPr lang="en-US" altLang="zh-CN" sz="1450" spc="20" dirty="0">
                <a:solidFill>
                  <a:srgbClr val="000000"/>
                </a:solidFill>
                <a:latin typeface="Times New Roman"/>
                <a:ea typeface="Times New Roman"/>
              </a:rPr>
              <a:t>'</a:t>
            </a:r>
            <a:r>
              <a:rPr lang="en-US" altLang="zh-CN" sz="1450" spc="40" dirty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r>
              <a:rPr lang="en-US" altLang="zh-CN" sz="14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500" spc="-209" i="1" dirty="0">
                <a:solidFill>
                  <a:srgbClr val="000000"/>
                </a:solidFill>
                <a:latin typeface="Times New Roman"/>
                <a:ea typeface="Times New Roman"/>
              </a:rPr>
              <a:t>h</a:t>
            </a:r>
            <a:r>
              <a:rPr lang="zh-CN" altLang="en-US" sz="2500" spc="-415" dirty="0">
                <a:solidFill>
                  <a:srgbClr val="000000"/>
                </a:solidFill>
                <a:latin typeface="Arial Unicode MS"/>
                <a:ea typeface="Arial Unicode MS"/>
              </a:rPr>
              <a:t></a:t>
            </a:r>
            <a:r>
              <a:rPr lang="en-US" altLang="zh-CN" sz="2500" spc="-145" dirty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</a:p>
        </p:txBody>
      </p:sp>
      <p:sp>
        <p:nvSpPr>
          <p:cNvPr id="914" name="TextBox 914"/>
          <p:cNvSpPr txBox="1"/>
          <p:nvPr/>
        </p:nvSpPr>
        <p:spPr>
          <a:xfrm>
            <a:off x="4255457" y="5757447"/>
            <a:ext cx="190298" cy="3873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1666"/>
              </a:lnSpc>
            </a:pPr>
            <a:r>
              <a:rPr lang="zh-CN" altLang="en-US" sz="2500" spc="-1115" dirty="0">
                <a:solidFill>
                  <a:srgbClr val="000000"/>
                </a:solidFill>
                <a:latin typeface="Arial Unicode MS"/>
                <a:ea typeface="Arial Unicode MS"/>
              </a:rPr>
              <a:t></a:t>
            </a:r>
          </a:p>
        </p:txBody>
      </p:sp>
      <p:sp>
        <p:nvSpPr>
          <p:cNvPr id="915" name="TextBox 915"/>
          <p:cNvSpPr txBox="1"/>
          <p:nvPr/>
        </p:nvSpPr>
        <p:spPr>
          <a:xfrm>
            <a:off x="4487937" y="5776664"/>
            <a:ext cx="174488" cy="381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500" spc="10" i="1" dirty="0">
                <a:solidFill>
                  <a:srgbClr val="000000"/>
                </a:solidFill>
                <a:latin typeface="Times New Roman"/>
                <a:ea typeface="Times New Roman"/>
              </a:rPr>
              <a:t>h</a:t>
            </a:r>
          </a:p>
        </p:txBody>
      </p:sp>
      <p:sp>
        <p:nvSpPr>
          <p:cNvPr id="916" name="TextBox 916"/>
          <p:cNvSpPr txBox="1"/>
          <p:nvPr/>
        </p:nvSpPr>
        <p:spPr>
          <a:xfrm>
            <a:off x="4938399" y="5299485"/>
            <a:ext cx="93594" cy="8565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50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</a:p>
          <a:p>
            <a:pPr>
              <a:lnSpc>
                <a:spcPts val="74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50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</a:p>
        </p:txBody>
      </p:sp>
      <p:sp>
        <p:nvSpPr>
          <p:cNvPr id="917" name="TextBox 917"/>
          <p:cNvSpPr txBox="1"/>
          <p:nvPr/>
        </p:nvSpPr>
        <p:spPr>
          <a:xfrm>
            <a:off x="5325034" y="5281852"/>
            <a:ext cx="526770" cy="862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74216">
              <a:lnSpc>
                <a:spcPct val="101666"/>
              </a:lnSpc>
            </a:pPr>
            <a:r>
              <a:rPr lang="zh-CN" altLang="en-US" sz="2500" spc="-625" dirty="0">
                <a:solidFill>
                  <a:srgbClr val="000000"/>
                </a:solidFill>
                <a:latin typeface="Arial Unicode MS"/>
                <a:ea typeface="Arial Unicode MS"/>
              </a:rPr>
              <a:t></a:t>
            </a:r>
          </a:p>
          <a:p>
            <a:pPr>
              <a:lnSpc>
                <a:spcPts val="690"/>
              </a:lnSpc>
            </a:pPr>
            <a:endParaRPr lang="en-US" dirty="0" smtClean="0"/>
          </a:p>
          <a:p>
            <a:pPr marL="0">
              <a:lnSpc>
                <a:spcPct val="101666"/>
              </a:lnSpc>
            </a:pPr>
            <a:r>
              <a:rPr lang="en-US" altLang="zh-CN" sz="2500" spc="-395" i="1" dirty="0">
                <a:solidFill>
                  <a:srgbClr val="000000"/>
                </a:solidFill>
                <a:latin typeface="Times New Roman"/>
                <a:ea typeface="Times New Roman"/>
              </a:rPr>
              <a:t>D</a:t>
            </a:r>
            <a:r>
              <a:rPr lang="en-US" altLang="zh-CN" sz="2500" spc="-100" dirty="0">
                <a:solidFill>
                  <a:srgbClr val="000000"/>
                </a:solidFill>
                <a:latin typeface="Times New Roman"/>
                <a:ea typeface="Times New Roman"/>
              </a:rPr>
              <a:t>'</a:t>
            </a:r>
            <a:r>
              <a:rPr lang="en-US" altLang="zh-CN" sz="2500" spc="-4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zh-CN" altLang="en-US" sz="2500" spc="-550" dirty="0">
                <a:solidFill>
                  <a:srgbClr val="000000"/>
                </a:solidFill>
                <a:latin typeface="Arial Unicode MS"/>
                <a:ea typeface="Arial Unicode MS"/>
              </a:rPr>
              <a:t></a:t>
            </a:r>
          </a:p>
        </p:txBody>
      </p:sp>
      <p:sp>
        <p:nvSpPr>
          <p:cNvPr id="918" name="TextBox 918"/>
          <p:cNvSpPr txBox="1"/>
          <p:nvPr/>
        </p:nvSpPr>
        <p:spPr>
          <a:xfrm>
            <a:off x="5888702" y="5281852"/>
            <a:ext cx="252553" cy="862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2870">
              <a:lnSpc>
                <a:spcPct val="101666"/>
              </a:lnSpc>
            </a:pPr>
            <a:r>
              <a:rPr lang="zh-CN" altLang="en-US" sz="2500" spc="-1115" dirty="0">
                <a:solidFill>
                  <a:srgbClr val="000000"/>
                </a:solidFill>
                <a:latin typeface="Arial Unicode MS"/>
                <a:ea typeface="Arial Unicode MS"/>
              </a:rPr>
              <a:t></a:t>
            </a:r>
          </a:p>
          <a:p>
            <a:pPr>
              <a:lnSpc>
                <a:spcPts val="690"/>
              </a:lnSpc>
            </a:pPr>
            <a:endParaRPr lang="en-US" dirty="0" smtClean="0"/>
          </a:p>
          <a:p>
            <a:pPr marL="0">
              <a:lnSpc>
                <a:spcPct val="101666"/>
              </a:lnSpc>
            </a:pPr>
            <a:r>
              <a:rPr lang="zh-CN" altLang="en-US" sz="2500" spc="-625" dirty="0">
                <a:solidFill>
                  <a:srgbClr val="000000"/>
                </a:solidFill>
                <a:latin typeface="Arial Unicode MS"/>
                <a:ea typeface="Arial Unicode MS"/>
              </a:rPr>
              <a:t></a:t>
            </a:r>
          </a:p>
        </p:txBody>
      </p:sp>
      <p:sp>
        <p:nvSpPr>
          <p:cNvPr id="919" name="TextBox 919"/>
          <p:cNvSpPr txBox="1"/>
          <p:nvPr/>
        </p:nvSpPr>
        <p:spPr>
          <a:xfrm>
            <a:off x="6177890" y="5321875"/>
            <a:ext cx="234573" cy="8438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 indent="62775">
              <a:lnSpc>
                <a:spcPct val="102500"/>
              </a:lnSpc>
            </a:pPr>
            <a:r>
              <a:rPr lang="en-US" altLang="zh-CN" sz="1450" spc="-5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en-US" altLang="zh-CN" sz="14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50" spc="-159" i="1" dirty="0">
                <a:solidFill>
                  <a:srgbClr val="000000"/>
                </a:solidFill>
                <a:latin typeface="Times New Roman"/>
                <a:ea typeface="Times New Roman"/>
              </a:rPr>
              <a:t>h</a:t>
            </a:r>
            <a:r>
              <a:rPr lang="zh-CN" altLang="en-US" sz="1450" spc="-320" dirty="0">
                <a:solidFill>
                  <a:srgbClr val="000000"/>
                </a:solidFill>
                <a:latin typeface="Arial Unicode MS"/>
                <a:ea typeface="Arial Unicode MS"/>
              </a:rPr>
              <a:t></a:t>
            </a:r>
            <a:r>
              <a:rPr lang="zh-CN" altLang="en-US" sz="2500" spc="-1145" dirty="0">
                <a:solidFill>
                  <a:srgbClr val="000000"/>
                </a:solidFill>
                <a:latin typeface="Arial Unicode MS"/>
                <a:ea typeface="Arial Unicode MS"/>
              </a:rPr>
              <a:t></a:t>
            </a:r>
          </a:p>
        </p:txBody>
      </p:sp>
      <p:sp>
        <p:nvSpPr>
          <p:cNvPr id="920" name="TextBox 920"/>
          <p:cNvSpPr txBox="1"/>
          <p:nvPr/>
        </p:nvSpPr>
        <p:spPr>
          <a:xfrm>
            <a:off x="6467341" y="5281852"/>
            <a:ext cx="234836" cy="9391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7335">
              <a:lnSpc>
                <a:spcPct val="101666"/>
              </a:lnSpc>
            </a:pPr>
            <a:r>
              <a:rPr lang="zh-CN" altLang="en-US" sz="2500" spc="-1115" dirty="0">
                <a:solidFill>
                  <a:srgbClr val="000000"/>
                </a:solidFill>
                <a:latin typeface="Arial Unicode MS"/>
                <a:ea typeface="Arial Unicode MS"/>
              </a:rPr>
              <a:t></a:t>
            </a:r>
          </a:p>
          <a:p>
            <a:pPr>
              <a:lnSpc>
                <a:spcPts val="860"/>
              </a:lnSpc>
            </a:pPr>
            <a:endParaRPr lang="en-US" dirty="0" smtClean="0"/>
          </a:p>
          <a:p>
            <a:pPr marL="0" indent="62775">
              <a:lnSpc>
                <a:spcPct val="100000"/>
              </a:lnSpc>
            </a:pPr>
            <a:r>
              <a:rPr lang="en-US" altLang="zh-CN" sz="1450" spc="5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</a:p>
          <a:p>
            <a:pPr marL="0">
              <a:lnSpc>
                <a:spcPct val="100000"/>
              </a:lnSpc>
            </a:pPr>
            <a:r>
              <a:rPr lang="en-US" altLang="zh-CN" sz="1450" spc="-145" i="1" dirty="0">
                <a:solidFill>
                  <a:srgbClr val="000000"/>
                </a:solidFill>
                <a:latin typeface="Times New Roman"/>
                <a:ea typeface="Times New Roman"/>
              </a:rPr>
              <a:t>h</a:t>
            </a:r>
            <a:r>
              <a:rPr lang="zh-CN" altLang="en-US" sz="1450" spc="-295" dirty="0">
                <a:solidFill>
                  <a:srgbClr val="000000"/>
                </a:solidFill>
                <a:latin typeface="Arial Unicode MS"/>
                <a:ea typeface="Arial Unicode MS"/>
              </a:rPr>
              <a:t></a:t>
            </a:r>
          </a:p>
        </p:txBody>
      </p:sp>
      <p:sp>
        <p:nvSpPr>
          <p:cNvPr id="921" name="TextBox 921"/>
          <p:cNvSpPr txBox="1"/>
          <p:nvPr/>
        </p:nvSpPr>
        <p:spPr>
          <a:xfrm>
            <a:off x="6727636" y="5299485"/>
            <a:ext cx="598103" cy="845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500" spc="50" i="1" dirty="0">
                <a:solidFill>
                  <a:srgbClr val="000000"/>
                </a:solidFill>
                <a:latin typeface="Times New Roman"/>
                <a:ea typeface="Times New Roman"/>
              </a:rPr>
              <a:t>D</a:t>
            </a:r>
            <a:r>
              <a:rPr lang="en-US" altLang="zh-CN" sz="2500" spc="10" dirty="0">
                <a:solidFill>
                  <a:srgbClr val="000000"/>
                </a:solidFill>
                <a:latin typeface="Times New Roman"/>
                <a:ea typeface="Times New Roman"/>
              </a:rPr>
              <a:t>'</a:t>
            </a:r>
          </a:p>
          <a:p>
            <a:pPr>
              <a:lnSpc>
                <a:spcPts val="605"/>
              </a:lnSpc>
            </a:pPr>
            <a:endParaRPr lang="en-US" dirty="0" smtClean="0"/>
          </a:p>
          <a:p>
            <a:pPr marL="0" indent="46752">
              <a:lnSpc>
                <a:spcPct val="101666"/>
              </a:lnSpc>
            </a:pPr>
            <a:r>
              <a:rPr lang="zh-CN" altLang="en-US" sz="2500" spc="-545" dirty="0">
                <a:solidFill>
                  <a:srgbClr val="000000"/>
                </a:solidFill>
                <a:latin typeface="Arial Unicode MS"/>
                <a:ea typeface="Arial Unicode MS"/>
              </a:rPr>
              <a:t></a:t>
            </a:r>
            <a:r>
              <a:rPr lang="zh-CN" altLang="en-US" sz="2500" spc="-184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en-US" altLang="zh-CN" sz="2500" spc="-395" i="1" dirty="0">
                <a:solidFill>
                  <a:srgbClr val="000000"/>
                </a:solidFill>
                <a:latin typeface="Times New Roman"/>
                <a:ea typeface="Times New Roman"/>
              </a:rPr>
              <a:t>D</a:t>
            </a:r>
            <a:r>
              <a:rPr lang="en-US" altLang="zh-CN" sz="2500" spc="-95" dirty="0">
                <a:solidFill>
                  <a:srgbClr val="000000"/>
                </a:solidFill>
                <a:latin typeface="Times New Roman"/>
                <a:ea typeface="Times New Roman"/>
              </a:rPr>
              <a:t>'</a:t>
            </a:r>
          </a:p>
        </p:txBody>
      </p:sp>
      <p:sp>
        <p:nvSpPr>
          <p:cNvPr id="922" name="TextBox 922"/>
          <p:cNvSpPr txBox="1"/>
          <p:nvPr/>
        </p:nvSpPr>
        <p:spPr>
          <a:xfrm>
            <a:off x="4228465" y="6304739"/>
            <a:ext cx="812086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15" dirty="0">
                <a:solidFill>
                  <a:srgbClr val="000000"/>
                </a:solidFill>
                <a:latin typeface="Times New Roman"/>
                <a:ea typeface="Times New Roman"/>
              </a:rPr>
              <a:t>DySON</a:t>
            </a:r>
            <a:r>
              <a:rPr lang="en-US" altLang="zh-CN" sz="1200" spc="10" dirty="0">
                <a:solidFill>
                  <a:srgbClr val="000000"/>
                </a:solidFill>
                <a:latin typeface="Times New Roman"/>
                <a:ea typeface="Times New Roman"/>
              </a:rPr>
              <a:t>'14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Freeform 923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" name="Freeform 924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" name="Freeform 925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6" name="Freeform 926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7" name="Freeform 927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8" name="Freeform 928"> 
				</p:cNvPr>
          <p:cNvSpPr/>
          <p:nvPr/>
        </p:nvSpPr>
        <p:spPr>
          <a:xfrm>
            <a:off x="608079" y="3490980"/>
            <a:ext cx="4090920" cy="407920"/>
          </a:xfrm>
          <a:custGeom>
            <a:avLst/>
            <a:gdLst>
              <a:gd name="connsiteX0" fmla="*/ 18982 w 4090920"/>
              <a:gd name="connsiteY0" fmla="*/ 411095 h 407920"/>
              <a:gd name="connsiteX1" fmla="*/ 4100381 w 4090920"/>
              <a:gd name="connsiteY1" fmla="*/ 411095 h 407920"/>
              <a:gd name="connsiteX2" fmla="*/ 4100381 w 4090920"/>
              <a:gd name="connsiteY2" fmla="*/ 14220 h 407920"/>
              <a:gd name="connsiteX3" fmla="*/ 18982 w 4090920"/>
              <a:gd name="connsiteY3" fmla="*/ 14220 h 407920"/>
              <a:gd name="connsiteX4" fmla="*/ 18982 w 4090920"/>
              <a:gd name="connsiteY4" fmla="*/ 411095 h 40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0920" h="407920">
                <a:moveTo>
                  <a:pt x="18982" y="411095"/>
                </a:moveTo>
                <a:lnTo>
                  <a:pt x="4100381" y="411095"/>
                </a:lnTo>
                <a:lnTo>
                  <a:pt x="4100381" y="14220"/>
                </a:lnTo>
                <a:lnTo>
                  <a:pt x="18982" y="14220"/>
                </a:lnTo>
                <a:lnTo>
                  <a:pt x="18982" y="411095"/>
                </a:lnTo>
                <a:close/>
              </a:path>
            </a:pathLst>
          </a:custGeom>
          <a:solidFill>
            <a:srgbClr val="006eb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9" name="Freeform 929"> 
				</p:cNvPr>
          <p:cNvSpPr/>
          <p:nvPr/>
        </p:nvSpPr>
        <p:spPr>
          <a:xfrm>
            <a:off x="4684780" y="3490980"/>
            <a:ext cx="2224020" cy="407920"/>
          </a:xfrm>
          <a:custGeom>
            <a:avLst/>
            <a:gdLst>
              <a:gd name="connsiteX0" fmla="*/ 23745 w 2224020"/>
              <a:gd name="connsiteY0" fmla="*/ 411095 h 407920"/>
              <a:gd name="connsiteX1" fmla="*/ 2233545 w 2224020"/>
              <a:gd name="connsiteY1" fmla="*/ 411095 h 407920"/>
              <a:gd name="connsiteX2" fmla="*/ 2233545 w 2224020"/>
              <a:gd name="connsiteY2" fmla="*/ 14220 h 407920"/>
              <a:gd name="connsiteX3" fmla="*/ 23745 w 2224020"/>
              <a:gd name="connsiteY3" fmla="*/ 14220 h 407920"/>
              <a:gd name="connsiteX4" fmla="*/ 23745 w 2224020"/>
              <a:gd name="connsiteY4" fmla="*/ 411095 h 40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4020" h="407920">
                <a:moveTo>
                  <a:pt x="23745" y="411095"/>
                </a:moveTo>
                <a:lnTo>
                  <a:pt x="2233545" y="411095"/>
                </a:lnTo>
                <a:lnTo>
                  <a:pt x="2233545" y="14220"/>
                </a:lnTo>
                <a:lnTo>
                  <a:pt x="23745" y="14220"/>
                </a:lnTo>
                <a:lnTo>
                  <a:pt x="23745" y="411095"/>
                </a:lnTo>
                <a:close/>
              </a:path>
            </a:pathLst>
          </a:custGeom>
          <a:solidFill>
            <a:srgbClr val="006eb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0" name="Freeform 930"> 
				</p:cNvPr>
          <p:cNvSpPr/>
          <p:nvPr/>
        </p:nvSpPr>
        <p:spPr>
          <a:xfrm>
            <a:off x="6894580" y="3490980"/>
            <a:ext cx="1779520" cy="407920"/>
          </a:xfrm>
          <a:custGeom>
            <a:avLst/>
            <a:gdLst>
              <a:gd name="connsiteX0" fmla="*/ 23745 w 1779520"/>
              <a:gd name="connsiteY0" fmla="*/ 411095 h 407920"/>
              <a:gd name="connsiteX1" fmla="*/ 1781171 w 1779520"/>
              <a:gd name="connsiteY1" fmla="*/ 411095 h 407920"/>
              <a:gd name="connsiteX2" fmla="*/ 1781171 w 1779520"/>
              <a:gd name="connsiteY2" fmla="*/ 14220 h 407920"/>
              <a:gd name="connsiteX3" fmla="*/ 23745 w 1779520"/>
              <a:gd name="connsiteY3" fmla="*/ 14220 h 407920"/>
              <a:gd name="connsiteX4" fmla="*/ 23745 w 1779520"/>
              <a:gd name="connsiteY4" fmla="*/ 411095 h 40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9520" h="407920">
                <a:moveTo>
                  <a:pt x="23745" y="411095"/>
                </a:moveTo>
                <a:lnTo>
                  <a:pt x="1781171" y="411095"/>
                </a:lnTo>
                <a:lnTo>
                  <a:pt x="1781171" y="14220"/>
                </a:lnTo>
                <a:lnTo>
                  <a:pt x="23745" y="14220"/>
                </a:lnTo>
                <a:lnTo>
                  <a:pt x="23745" y="411095"/>
                </a:lnTo>
                <a:close/>
              </a:path>
            </a:pathLst>
          </a:custGeom>
          <a:solidFill>
            <a:srgbClr val="006eb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1" name="Freeform 931"> 
				</p:cNvPr>
          <p:cNvSpPr/>
          <p:nvPr/>
        </p:nvSpPr>
        <p:spPr>
          <a:xfrm>
            <a:off x="608079" y="3884680"/>
            <a:ext cx="4090920" cy="407920"/>
          </a:xfrm>
          <a:custGeom>
            <a:avLst/>
            <a:gdLst>
              <a:gd name="connsiteX0" fmla="*/ 18982 w 4090920"/>
              <a:gd name="connsiteY0" fmla="*/ 419096 h 407920"/>
              <a:gd name="connsiteX1" fmla="*/ 4100381 w 4090920"/>
              <a:gd name="connsiteY1" fmla="*/ 419096 h 407920"/>
              <a:gd name="connsiteX2" fmla="*/ 4100381 w 4090920"/>
              <a:gd name="connsiteY2" fmla="*/ 17458 h 407920"/>
              <a:gd name="connsiteX3" fmla="*/ 18982 w 4090920"/>
              <a:gd name="connsiteY3" fmla="*/ 17458 h 407920"/>
              <a:gd name="connsiteX4" fmla="*/ 18982 w 4090920"/>
              <a:gd name="connsiteY4" fmla="*/ 419096 h 40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0920" h="407920">
                <a:moveTo>
                  <a:pt x="18982" y="419096"/>
                </a:moveTo>
                <a:lnTo>
                  <a:pt x="4100381" y="419096"/>
                </a:lnTo>
                <a:lnTo>
                  <a:pt x="4100381" y="17458"/>
                </a:lnTo>
                <a:lnTo>
                  <a:pt x="18982" y="17458"/>
                </a:lnTo>
                <a:lnTo>
                  <a:pt x="18982" y="419096"/>
                </a:lnTo>
                <a:close/>
              </a:path>
            </a:pathLst>
          </a:custGeom>
          <a:solidFill>
            <a:srgbClr val="e6f2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2" name="Freeform 932"> 
				</p:cNvPr>
          <p:cNvSpPr/>
          <p:nvPr/>
        </p:nvSpPr>
        <p:spPr>
          <a:xfrm>
            <a:off x="4684780" y="3884680"/>
            <a:ext cx="2224020" cy="407920"/>
          </a:xfrm>
          <a:custGeom>
            <a:avLst/>
            <a:gdLst>
              <a:gd name="connsiteX0" fmla="*/ 23745 w 2224020"/>
              <a:gd name="connsiteY0" fmla="*/ 419096 h 407920"/>
              <a:gd name="connsiteX1" fmla="*/ 2233545 w 2224020"/>
              <a:gd name="connsiteY1" fmla="*/ 419096 h 407920"/>
              <a:gd name="connsiteX2" fmla="*/ 2233545 w 2224020"/>
              <a:gd name="connsiteY2" fmla="*/ 17458 h 407920"/>
              <a:gd name="connsiteX3" fmla="*/ 23745 w 2224020"/>
              <a:gd name="connsiteY3" fmla="*/ 17458 h 407920"/>
              <a:gd name="connsiteX4" fmla="*/ 23745 w 2224020"/>
              <a:gd name="connsiteY4" fmla="*/ 419096 h 40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4020" h="407920">
                <a:moveTo>
                  <a:pt x="23745" y="419096"/>
                </a:moveTo>
                <a:lnTo>
                  <a:pt x="2233545" y="419096"/>
                </a:lnTo>
                <a:lnTo>
                  <a:pt x="2233545" y="17458"/>
                </a:lnTo>
                <a:lnTo>
                  <a:pt x="23745" y="17458"/>
                </a:lnTo>
                <a:lnTo>
                  <a:pt x="23745" y="419096"/>
                </a:lnTo>
                <a:close/>
              </a:path>
            </a:pathLst>
          </a:custGeom>
          <a:solidFill>
            <a:srgbClr val="e6f2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3" name="Freeform 933"> 
				</p:cNvPr>
          <p:cNvSpPr/>
          <p:nvPr/>
        </p:nvSpPr>
        <p:spPr>
          <a:xfrm>
            <a:off x="6894580" y="3884680"/>
            <a:ext cx="1779520" cy="407920"/>
          </a:xfrm>
          <a:custGeom>
            <a:avLst/>
            <a:gdLst>
              <a:gd name="connsiteX0" fmla="*/ 23745 w 1779520"/>
              <a:gd name="connsiteY0" fmla="*/ 419096 h 407920"/>
              <a:gd name="connsiteX1" fmla="*/ 1781171 w 1779520"/>
              <a:gd name="connsiteY1" fmla="*/ 419096 h 407920"/>
              <a:gd name="connsiteX2" fmla="*/ 1781171 w 1779520"/>
              <a:gd name="connsiteY2" fmla="*/ 17458 h 407920"/>
              <a:gd name="connsiteX3" fmla="*/ 23745 w 1779520"/>
              <a:gd name="connsiteY3" fmla="*/ 17458 h 407920"/>
              <a:gd name="connsiteX4" fmla="*/ 23745 w 1779520"/>
              <a:gd name="connsiteY4" fmla="*/ 419096 h 40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9520" h="407920">
                <a:moveTo>
                  <a:pt x="23745" y="419096"/>
                </a:moveTo>
                <a:lnTo>
                  <a:pt x="1781171" y="419096"/>
                </a:lnTo>
                <a:lnTo>
                  <a:pt x="1781171" y="17458"/>
                </a:lnTo>
                <a:lnTo>
                  <a:pt x="23745" y="17458"/>
                </a:lnTo>
                <a:lnTo>
                  <a:pt x="23745" y="419096"/>
                </a:lnTo>
                <a:close/>
              </a:path>
            </a:pathLst>
          </a:custGeom>
          <a:solidFill>
            <a:srgbClr val="e6f2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4" name="Freeform 934"> 
				</p:cNvPr>
          <p:cNvSpPr/>
          <p:nvPr/>
        </p:nvSpPr>
        <p:spPr>
          <a:xfrm>
            <a:off x="608079" y="4278380"/>
            <a:ext cx="4090920" cy="420620"/>
          </a:xfrm>
          <a:custGeom>
            <a:avLst/>
            <a:gdLst>
              <a:gd name="connsiteX0" fmla="*/ 18982 w 4090920"/>
              <a:gd name="connsiteY0" fmla="*/ 426970 h 420620"/>
              <a:gd name="connsiteX1" fmla="*/ 4100381 w 4090920"/>
              <a:gd name="connsiteY1" fmla="*/ 426970 h 420620"/>
              <a:gd name="connsiteX2" fmla="*/ 4100381 w 4090920"/>
              <a:gd name="connsiteY2" fmla="*/ 25332 h 420620"/>
              <a:gd name="connsiteX3" fmla="*/ 18982 w 4090920"/>
              <a:gd name="connsiteY3" fmla="*/ 25332 h 420620"/>
              <a:gd name="connsiteX4" fmla="*/ 18982 w 4090920"/>
              <a:gd name="connsiteY4" fmla="*/ 426970 h 42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0920" h="420620">
                <a:moveTo>
                  <a:pt x="18982" y="426970"/>
                </a:moveTo>
                <a:lnTo>
                  <a:pt x="4100381" y="426970"/>
                </a:lnTo>
                <a:lnTo>
                  <a:pt x="4100381" y="25332"/>
                </a:lnTo>
                <a:lnTo>
                  <a:pt x="18982" y="25332"/>
                </a:lnTo>
                <a:lnTo>
                  <a:pt x="18982" y="426970"/>
                </a:lnTo>
                <a:close/>
              </a:path>
            </a:pathLst>
          </a:custGeom>
          <a:solidFill>
            <a:srgbClr val="f2f7f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5" name="Freeform 935"> 
				</p:cNvPr>
          <p:cNvSpPr/>
          <p:nvPr/>
        </p:nvSpPr>
        <p:spPr>
          <a:xfrm>
            <a:off x="4684780" y="4278380"/>
            <a:ext cx="2224020" cy="420620"/>
          </a:xfrm>
          <a:custGeom>
            <a:avLst/>
            <a:gdLst>
              <a:gd name="connsiteX0" fmla="*/ 23745 w 2224020"/>
              <a:gd name="connsiteY0" fmla="*/ 426970 h 420620"/>
              <a:gd name="connsiteX1" fmla="*/ 2233545 w 2224020"/>
              <a:gd name="connsiteY1" fmla="*/ 426970 h 420620"/>
              <a:gd name="connsiteX2" fmla="*/ 2233545 w 2224020"/>
              <a:gd name="connsiteY2" fmla="*/ 25332 h 420620"/>
              <a:gd name="connsiteX3" fmla="*/ 23745 w 2224020"/>
              <a:gd name="connsiteY3" fmla="*/ 25332 h 420620"/>
              <a:gd name="connsiteX4" fmla="*/ 23745 w 2224020"/>
              <a:gd name="connsiteY4" fmla="*/ 426970 h 42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4020" h="420620">
                <a:moveTo>
                  <a:pt x="23745" y="426970"/>
                </a:moveTo>
                <a:lnTo>
                  <a:pt x="2233545" y="426970"/>
                </a:lnTo>
                <a:lnTo>
                  <a:pt x="2233545" y="25332"/>
                </a:lnTo>
                <a:lnTo>
                  <a:pt x="23745" y="25332"/>
                </a:lnTo>
                <a:lnTo>
                  <a:pt x="23745" y="426970"/>
                </a:lnTo>
                <a:close/>
              </a:path>
            </a:pathLst>
          </a:custGeom>
          <a:solidFill>
            <a:srgbClr val="f2f7f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6" name="Freeform 936"> 
				</p:cNvPr>
          <p:cNvSpPr/>
          <p:nvPr/>
        </p:nvSpPr>
        <p:spPr>
          <a:xfrm>
            <a:off x="6894580" y="4278380"/>
            <a:ext cx="1779520" cy="420620"/>
          </a:xfrm>
          <a:custGeom>
            <a:avLst/>
            <a:gdLst>
              <a:gd name="connsiteX0" fmla="*/ 23745 w 1779520"/>
              <a:gd name="connsiteY0" fmla="*/ 426970 h 420620"/>
              <a:gd name="connsiteX1" fmla="*/ 1781171 w 1779520"/>
              <a:gd name="connsiteY1" fmla="*/ 426970 h 420620"/>
              <a:gd name="connsiteX2" fmla="*/ 1781171 w 1779520"/>
              <a:gd name="connsiteY2" fmla="*/ 25332 h 420620"/>
              <a:gd name="connsiteX3" fmla="*/ 23745 w 1779520"/>
              <a:gd name="connsiteY3" fmla="*/ 25332 h 420620"/>
              <a:gd name="connsiteX4" fmla="*/ 23745 w 1779520"/>
              <a:gd name="connsiteY4" fmla="*/ 426970 h 42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9520" h="420620">
                <a:moveTo>
                  <a:pt x="23745" y="426970"/>
                </a:moveTo>
                <a:lnTo>
                  <a:pt x="1781171" y="426970"/>
                </a:lnTo>
                <a:lnTo>
                  <a:pt x="1781171" y="25332"/>
                </a:lnTo>
                <a:lnTo>
                  <a:pt x="23745" y="25332"/>
                </a:lnTo>
                <a:lnTo>
                  <a:pt x="23745" y="426970"/>
                </a:lnTo>
                <a:close/>
              </a:path>
            </a:pathLst>
          </a:custGeom>
          <a:solidFill>
            <a:srgbClr val="f2f7f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7" name="Freeform 937"> 
				</p:cNvPr>
          <p:cNvSpPr/>
          <p:nvPr/>
        </p:nvSpPr>
        <p:spPr>
          <a:xfrm>
            <a:off x="608079" y="4684780"/>
            <a:ext cx="4090920" cy="471420"/>
          </a:xfrm>
          <a:custGeom>
            <a:avLst/>
            <a:gdLst>
              <a:gd name="connsiteX0" fmla="*/ 18982 w 4090920"/>
              <a:gd name="connsiteY0" fmla="*/ 479421 h 471420"/>
              <a:gd name="connsiteX1" fmla="*/ 4100381 w 4090920"/>
              <a:gd name="connsiteY1" fmla="*/ 479421 h 471420"/>
              <a:gd name="connsiteX2" fmla="*/ 4100381 w 4090920"/>
              <a:gd name="connsiteY2" fmla="*/ 20634 h 471420"/>
              <a:gd name="connsiteX3" fmla="*/ 18982 w 4090920"/>
              <a:gd name="connsiteY3" fmla="*/ 20634 h 471420"/>
              <a:gd name="connsiteX4" fmla="*/ 18982 w 4090920"/>
              <a:gd name="connsiteY4" fmla="*/ 479421 h 47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0920" h="471420">
                <a:moveTo>
                  <a:pt x="18982" y="479421"/>
                </a:moveTo>
                <a:lnTo>
                  <a:pt x="4100381" y="479421"/>
                </a:lnTo>
                <a:lnTo>
                  <a:pt x="4100381" y="20634"/>
                </a:lnTo>
                <a:lnTo>
                  <a:pt x="18982" y="20634"/>
                </a:lnTo>
                <a:lnTo>
                  <a:pt x="18982" y="479421"/>
                </a:lnTo>
                <a:close/>
              </a:path>
            </a:pathLst>
          </a:custGeom>
          <a:solidFill>
            <a:srgbClr val="e6f2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8" name="Freeform 938"> 
				</p:cNvPr>
          <p:cNvSpPr/>
          <p:nvPr/>
        </p:nvSpPr>
        <p:spPr>
          <a:xfrm>
            <a:off x="4684780" y="4684780"/>
            <a:ext cx="2224020" cy="471420"/>
          </a:xfrm>
          <a:custGeom>
            <a:avLst/>
            <a:gdLst>
              <a:gd name="connsiteX0" fmla="*/ 23745 w 2224020"/>
              <a:gd name="connsiteY0" fmla="*/ 479421 h 471420"/>
              <a:gd name="connsiteX1" fmla="*/ 2233545 w 2224020"/>
              <a:gd name="connsiteY1" fmla="*/ 479421 h 471420"/>
              <a:gd name="connsiteX2" fmla="*/ 2233545 w 2224020"/>
              <a:gd name="connsiteY2" fmla="*/ 20634 h 471420"/>
              <a:gd name="connsiteX3" fmla="*/ 23745 w 2224020"/>
              <a:gd name="connsiteY3" fmla="*/ 20634 h 471420"/>
              <a:gd name="connsiteX4" fmla="*/ 23745 w 2224020"/>
              <a:gd name="connsiteY4" fmla="*/ 479421 h 47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4020" h="471420">
                <a:moveTo>
                  <a:pt x="23745" y="479421"/>
                </a:moveTo>
                <a:lnTo>
                  <a:pt x="2233545" y="479421"/>
                </a:lnTo>
                <a:lnTo>
                  <a:pt x="2233545" y="20634"/>
                </a:lnTo>
                <a:lnTo>
                  <a:pt x="23745" y="20634"/>
                </a:lnTo>
                <a:lnTo>
                  <a:pt x="23745" y="479421"/>
                </a:lnTo>
                <a:close/>
              </a:path>
            </a:pathLst>
          </a:custGeom>
          <a:solidFill>
            <a:srgbClr val="e6f2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9" name="Freeform 939"> 
				</p:cNvPr>
          <p:cNvSpPr/>
          <p:nvPr/>
        </p:nvSpPr>
        <p:spPr>
          <a:xfrm>
            <a:off x="6894580" y="4684780"/>
            <a:ext cx="1779520" cy="471420"/>
          </a:xfrm>
          <a:custGeom>
            <a:avLst/>
            <a:gdLst>
              <a:gd name="connsiteX0" fmla="*/ 23745 w 1779520"/>
              <a:gd name="connsiteY0" fmla="*/ 479421 h 471420"/>
              <a:gd name="connsiteX1" fmla="*/ 1781171 w 1779520"/>
              <a:gd name="connsiteY1" fmla="*/ 479421 h 471420"/>
              <a:gd name="connsiteX2" fmla="*/ 1781171 w 1779520"/>
              <a:gd name="connsiteY2" fmla="*/ 20634 h 471420"/>
              <a:gd name="connsiteX3" fmla="*/ 23745 w 1779520"/>
              <a:gd name="connsiteY3" fmla="*/ 20634 h 471420"/>
              <a:gd name="connsiteX4" fmla="*/ 23745 w 1779520"/>
              <a:gd name="connsiteY4" fmla="*/ 479421 h 47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9520" h="471420">
                <a:moveTo>
                  <a:pt x="23745" y="479421"/>
                </a:moveTo>
                <a:lnTo>
                  <a:pt x="1781171" y="479421"/>
                </a:lnTo>
                <a:lnTo>
                  <a:pt x="1781171" y="20634"/>
                </a:lnTo>
                <a:lnTo>
                  <a:pt x="23745" y="20634"/>
                </a:lnTo>
                <a:lnTo>
                  <a:pt x="23745" y="479421"/>
                </a:lnTo>
                <a:close/>
              </a:path>
            </a:pathLst>
          </a:custGeom>
          <a:solidFill>
            <a:srgbClr val="e6f2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0" name="Freeform 940"> 
				</p:cNvPr>
          <p:cNvSpPr/>
          <p:nvPr/>
        </p:nvSpPr>
        <p:spPr>
          <a:xfrm>
            <a:off x="608079" y="5141980"/>
            <a:ext cx="4090920" cy="420620"/>
          </a:xfrm>
          <a:custGeom>
            <a:avLst/>
            <a:gdLst>
              <a:gd name="connsiteX0" fmla="*/ 18982 w 4090920"/>
              <a:gd name="connsiteY0" fmla="*/ 423795 h 420620"/>
              <a:gd name="connsiteX1" fmla="*/ 4100381 w 4090920"/>
              <a:gd name="connsiteY1" fmla="*/ 423795 h 420620"/>
              <a:gd name="connsiteX2" fmla="*/ 4100381 w 4090920"/>
              <a:gd name="connsiteY2" fmla="*/ 22157 h 420620"/>
              <a:gd name="connsiteX3" fmla="*/ 18982 w 4090920"/>
              <a:gd name="connsiteY3" fmla="*/ 22157 h 420620"/>
              <a:gd name="connsiteX4" fmla="*/ 18982 w 4090920"/>
              <a:gd name="connsiteY4" fmla="*/ 423795 h 42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0920" h="420620">
                <a:moveTo>
                  <a:pt x="18982" y="423795"/>
                </a:moveTo>
                <a:lnTo>
                  <a:pt x="4100381" y="423795"/>
                </a:lnTo>
                <a:lnTo>
                  <a:pt x="4100381" y="22157"/>
                </a:lnTo>
                <a:lnTo>
                  <a:pt x="18982" y="22157"/>
                </a:lnTo>
                <a:lnTo>
                  <a:pt x="18982" y="423795"/>
                </a:lnTo>
                <a:close/>
              </a:path>
            </a:pathLst>
          </a:custGeom>
          <a:solidFill>
            <a:srgbClr val="f2f7f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1" name="Freeform 941"> 
				</p:cNvPr>
          <p:cNvSpPr/>
          <p:nvPr/>
        </p:nvSpPr>
        <p:spPr>
          <a:xfrm>
            <a:off x="4684780" y="5141980"/>
            <a:ext cx="2224020" cy="420620"/>
          </a:xfrm>
          <a:custGeom>
            <a:avLst/>
            <a:gdLst>
              <a:gd name="connsiteX0" fmla="*/ 23745 w 2224020"/>
              <a:gd name="connsiteY0" fmla="*/ 423795 h 420620"/>
              <a:gd name="connsiteX1" fmla="*/ 2233545 w 2224020"/>
              <a:gd name="connsiteY1" fmla="*/ 423795 h 420620"/>
              <a:gd name="connsiteX2" fmla="*/ 2233545 w 2224020"/>
              <a:gd name="connsiteY2" fmla="*/ 22157 h 420620"/>
              <a:gd name="connsiteX3" fmla="*/ 23745 w 2224020"/>
              <a:gd name="connsiteY3" fmla="*/ 22157 h 420620"/>
              <a:gd name="connsiteX4" fmla="*/ 23745 w 2224020"/>
              <a:gd name="connsiteY4" fmla="*/ 423795 h 42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4020" h="420620">
                <a:moveTo>
                  <a:pt x="23745" y="423795"/>
                </a:moveTo>
                <a:lnTo>
                  <a:pt x="2233545" y="423795"/>
                </a:lnTo>
                <a:lnTo>
                  <a:pt x="2233545" y="22157"/>
                </a:lnTo>
                <a:lnTo>
                  <a:pt x="23745" y="22157"/>
                </a:lnTo>
                <a:lnTo>
                  <a:pt x="23745" y="423795"/>
                </a:lnTo>
                <a:close/>
              </a:path>
            </a:pathLst>
          </a:custGeom>
          <a:solidFill>
            <a:srgbClr val="f2f7f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" name="Freeform 942"> 
				</p:cNvPr>
          <p:cNvSpPr/>
          <p:nvPr/>
        </p:nvSpPr>
        <p:spPr>
          <a:xfrm>
            <a:off x="6894580" y="5141980"/>
            <a:ext cx="1779520" cy="420620"/>
          </a:xfrm>
          <a:custGeom>
            <a:avLst/>
            <a:gdLst>
              <a:gd name="connsiteX0" fmla="*/ 23745 w 1779520"/>
              <a:gd name="connsiteY0" fmla="*/ 423795 h 420620"/>
              <a:gd name="connsiteX1" fmla="*/ 1781171 w 1779520"/>
              <a:gd name="connsiteY1" fmla="*/ 423795 h 420620"/>
              <a:gd name="connsiteX2" fmla="*/ 1781171 w 1779520"/>
              <a:gd name="connsiteY2" fmla="*/ 22157 h 420620"/>
              <a:gd name="connsiteX3" fmla="*/ 23745 w 1779520"/>
              <a:gd name="connsiteY3" fmla="*/ 22157 h 420620"/>
              <a:gd name="connsiteX4" fmla="*/ 23745 w 1779520"/>
              <a:gd name="connsiteY4" fmla="*/ 423795 h 42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9520" h="420620">
                <a:moveTo>
                  <a:pt x="23745" y="423795"/>
                </a:moveTo>
                <a:lnTo>
                  <a:pt x="1781171" y="423795"/>
                </a:lnTo>
                <a:lnTo>
                  <a:pt x="1781171" y="22157"/>
                </a:lnTo>
                <a:lnTo>
                  <a:pt x="23745" y="22157"/>
                </a:lnTo>
                <a:lnTo>
                  <a:pt x="23745" y="423795"/>
                </a:lnTo>
                <a:close/>
              </a:path>
            </a:pathLst>
          </a:custGeom>
          <a:solidFill>
            <a:srgbClr val="f2f7f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3" name="Freeform 943"> 
				</p:cNvPr>
          <p:cNvSpPr/>
          <p:nvPr/>
        </p:nvSpPr>
        <p:spPr>
          <a:xfrm>
            <a:off x="608079" y="5548380"/>
            <a:ext cx="4090920" cy="407920"/>
          </a:xfrm>
          <a:custGeom>
            <a:avLst/>
            <a:gdLst>
              <a:gd name="connsiteX0" fmla="*/ 18982 w 4090920"/>
              <a:gd name="connsiteY0" fmla="*/ 419032 h 407920"/>
              <a:gd name="connsiteX1" fmla="*/ 4100381 w 4090920"/>
              <a:gd name="connsiteY1" fmla="*/ 419032 h 407920"/>
              <a:gd name="connsiteX2" fmla="*/ 4100381 w 4090920"/>
              <a:gd name="connsiteY2" fmla="*/ 17395 h 407920"/>
              <a:gd name="connsiteX3" fmla="*/ 18982 w 4090920"/>
              <a:gd name="connsiteY3" fmla="*/ 17395 h 407920"/>
              <a:gd name="connsiteX4" fmla="*/ 18982 w 4090920"/>
              <a:gd name="connsiteY4" fmla="*/ 419032 h 40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0920" h="407920">
                <a:moveTo>
                  <a:pt x="18982" y="419032"/>
                </a:moveTo>
                <a:lnTo>
                  <a:pt x="4100381" y="419032"/>
                </a:lnTo>
                <a:lnTo>
                  <a:pt x="4100381" y="17395"/>
                </a:lnTo>
                <a:lnTo>
                  <a:pt x="18982" y="17395"/>
                </a:lnTo>
                <a:lnTo>
                  <a:pt x="18982" y="419032"/>
                </a:lnTo>
                <a:close/>
              </a:path>
            </a:pathLst>
          </a:custGeom>
          <a:solidFill>
            <a:srgbClr val="e6f2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4" name="Freeform 944"> 
				</p:cNvPr>
          <p:cNvSpPr/>
          <p:nvPr/>
        </p:nvSpPr>
        <p:spPr>
          <a:xfrm>
            <a:off x="4684780" y="5548380"/>
            <a:ext cx="2224020" cy="407920"/>
          </a:xfrm>
          <a:custGeom>
            <a:avLst/>
            <a:gdLst>
              <a:gd name="connsiteX0" fmla="*/ 23745 w 2224020"/>
              <a:gd name="connsiteY0" fmla="*/ 419032 h 407920"/>
              <a:gd name="connsiteX1" fmla="*/ 2233545 w 2224020"/>
              <a:gd name="connsiteY1" fmla="*/ 419032 h 407920"/>
              <a:gd name="connsiteX2" fmla="*/ 2233545 w 2224020"/>
              <a:gd name="connsiteY2" fmla="*/ 17395 h 407920"/>
              <a:gd name="connsiteX3" fmla="*/ 23745 w 2224020"/>
              <a:gd name="connsiteY3" fmla="*/ 17395 h 407920"/>
              <a:gd name="connsiteX4" fmla="*/ 23745 w 2224020"/>
              <a:gd name="connsiteY4" fmla="*/ 419032 h 40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4020" h="407920">
                <a:moveTo>
                  <a:pt x="23745" y="419032"/>
                </a:moveTo>
                <a:lnTo>
                  <a:pt x="2233545" y="419032"/>
                </a:lnTo>
                <a:lnTo>
                  <a:pt x="2233545" y="17395"/>
                </a:lnTo>
                <a:lnTo>
                  <a:pt x="23745" y="17395"/>
                </a:lnTo>
                <a:lnTo>
                  <a:pt x="23745" y="419032"/>
                </a:lnTo>
                <a:close/>
              </a:path>
            </a:pathLst>
          </a:custGeom>
          <a:solidFill>
            <a:srgbClr val="e6f2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5" name="Freeform 945"> 
				</p:cNvPr>
          <p:cNvSpPr/>
          <p:nvPr/>
        </p:nvSpPr>
        <p:spPr>
          <a:xfrm>
            <a:off x="6894580" y="5548380"/>
            <a:ext cx="1779520" cy="407920"/>
          </a:xfrm>
          <a:custGeom>
            <a:avLst/>
            <a:gdLst>
              <a:gd name="connsiteX0" fmla="*/ 23745 w 1779520"/>
              <a:gd name="connsiteY0" fmla="*/ 419032 h 407920"/>
              <a:gd name="connsiteX1" fmla="*/ 1781171 w 1779520"/>
              <a:gd name="connsiteY1" fmla="*/ 419032 h 407920"/>
              <a:gd name="connsiteX2" fmla="*/ 1781171 w 1779520"/>
              <a:gd name="connsiteY2" fmla="*/ 17395 h 407920"/>
              <a:gd name="connsiteX3" fmla="*/ 23745 w 1779520"/>
              <a:gd name="connsiteY3" fmla="*/ 17395 h 407920"/>
              <a:gd name="connsiteX4" fmla="*/ 23745 w 1779520"/>
              <a:gd name="connsiteY4" fmla="*/ 419032 h 40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9520" h="407920">
                <a:moveTo>
                  <a:pt x="23745" y="419032"/>
                </a:moveTo>
                <a:lnTo>
                  <a:pt x="1781171" y="419032"/>
                </a:lnTo>
                <a:lnTo>
                  <a:pt x="1781171" y="17395"/>
                </a:lnTo>
                <a:lnTo>
                  <a:pt x="23745" y="17395"/>
                </a:lnTo>
                <a:lnTo>
                  <a:pt x="23745" y="419032"/>
                </a:lnTo>
                <a:close/>
              </a:path>
            </a:pathLst>
          </a:custGeom>
          <a:solidFill>
            <a:srgbClr val="e6f2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6" name="Freeform 946"> 
				</p:cNvPr>
          <p:cNvSpPr/>
          <p:nvPr/>
        </p:nvSpPr>
        <p:spPr>
          <a:xfrm>
            <a:off x="608079" y="5942080"/>
            <a:ext cx="4090920" cy="420620"/>
          </a:xfrm>
          <a:custGeom>
            <a:avLst/>
            <a:gdLst>
              <a:gd name="connsiteX0" fmla="*/ 18982 w 4090920"/>
              <a:gd name="connsiteY0" fmla="*/ 426970 h 420620"/>
              <a:gd name="connsiteX1" fmla="*/ 4100381 w 4090920"/>
              <a:gd name="connsiteY1" fmla="*/ 426970 h 420620"/>
              <a:gd name="connsiteX2" fmla="*/ 4100381 w 4090920"/>
              <a:gd name="connsiteY2" fmla="*/ 25332 h 420620"/>
              <a:gd name="connsiteX3" fmla="*/ 18982 w 4090920"/>
              <a:gd name="connsiteY3" fmla="*/ 25332 h 420620"/>
              <a:gd name="connsiteX4" fmla="*/ 18982 w 4090920"/>
              <a:gd name="connsiteY4" fmla="*/ 426970 h 42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0920" h="420620">
                <a:moveTo>
                  <a:pt x="18982" y="426970"/>
                </a:moveTo>
                <a:lnTo>
                  <a:pt x="4100381" y="426970"/>
                </a:lnTo>
                <a:lnTo>
                  <a:pt x="4100381" y="25332"/>
                </a:lnTo>
                <a:lnTo>
                  <a:pt x="18982" y="25332"/>
                </a:lnTo>
                <a:lnTo>
                  <a:pt x="18982" y="426970"/>
                </a:lnTo>
                <a:close/>
              </a:path>
            </a:pathLst>
          </a:custGeom>
          <a:solidFill>
            <a:srgbClr val="f2f7f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7" name="Freeform 947"> 
				</p:cNvPr>
          <p:cNvSpPr/>
          <p:nvPr/>
        </p:nvSpPr>
        <p:spPr>
          <a:xfrm>
            <a:off x="4684780" y="5942080"/>
            <a:ext cx="2224020" cy="420620"/>
          </a:xfrm>
          <a:custGeom>
            <a:avLst/>
            <a:gdLst>
              <a:gd name="connsiteX0" fmla="*/ 23745 w 2224020"/>
              <a:gd name="connsiteY0" fmla="*/ 426970 h 420620"/>
              <a:gd name="connsiteX1" fmla="*/ 2233545 w 2224020"/>
              <a:gd name="connsiteY1" fmla="*/ 426970 h 420620"/>
              <a:gd name="connsiteX2" fmla="*/ 2233545 w 2224020"/>
              <a:gd name="connsiteY2" fmla="*/ 25332 h 420620"/>
              <a:gd name="connsiteX3" fmla="*/ 23745 w 2224020"/>
              <a:gd name="connsiteY3" fmla="*/ 25332 h 420620"/>
              <a:gd name="connsiteX4" fmla="*/ 23745 w 2224020"/>
              <a:gd name="connsiteY4" fmla="*/ 426970 h 42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4020" h="420620">
                <a:moveTo>
                  <a:pt x="23745" y="426970"/>
                </a:moveTo>
                <a:lnTo>
                  <a:pt x="2233545" y="426970"/>
                </a:lnTo>
                <a:lnTo>
                  <a:pt x="2233545" y="25332"/>
                </a:lnTo>
                <a:lnTo>
                  <a:pt x="23745" y="25332"/>
                </a:lnTo>
                <a:lnTo>
                  <a:pt x="23745" y="426970"/>
                </a:lnTo>
                <a:close/>
              </a:path>
            </a:pathLst>
          </a:custGeom>
          <a:solidFill>
            <a:srgbClr val="f2f7f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8" name="Freeform 948"> 
				</p:cNvPr>
          <p:cNvSpPr/>
          <p:nvPr/>
        </p:nvSpPr>
        <p:spPr>
          <a:xfrm>
            <a:off x="6894580" y="5942080"/>
            <a:ext cx="1779520" cy="420620"/>
          </a:xfrm>
          <a:custGeom>
            <a:avLst/>
            <a:gdLst>
              <a:gd name="connsiteX0" fmla="*/ 23745 w 1779520"/>
              <a:gd name="connsiteY0" fmla="*/ 426970 h 420620"/>
              <a:gd name="connsiteX1" fmla="*/ 1781171 w 1779520"/>
              <a:gd name="connsiteY1" fmla="*/ 426970 h 420620"/>
              <a:gd name="connsiteX2" fmla="*/ 1781171 w 1779520"/>
              <a:gd name="connsiteY2" fmla="*/ 25332 h 420620"/>
              <a:gd name="connsiteX3" fmla="*/ 23745 w 1779520"/>
              <a:gd name="connsiteY3" fmla="*/ 25332 h 420620"/>
              <a:gd name="connsiteX4" fmla="*/ 23745 w 1779520"/>
              <a:gd name="connsiteY4" fmla="*/ 426970 h 42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9520" h="420620">
                <a:moveTo>
                  <a:pt x="23745" y="426970"/>
                </a:moveTo>
                <a:lnTo>
                  <a:pt x="1781171" y="426970"/>
                </a:lnTo>
                <a:lnTo>
                  <a:pt x="1781171" y="25332"/>
                </a:lnTo>
                <a:lnTo>
                  <a:pt x="23745" y="25332"/>
                </a:lnTo>
                <a:lnTo>
                  <a:pt x="23745" y="426970"/>
                </a:lnTo>
                <a:close/>
              </a:path>
            </a:pathLst>
          </a:custGeom>
          <a:solidFill>
            <a:srgbClr val="f2f7f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9" name="Freeform 949"> 
				</p:cNvPr>
          <p:cNvSpPr/>
          <p:nvPr/>
        </p:nvSpPr>
        <p:spPr>
          <a:xfrm>
            <a:off x="4684780" y="3478280"/>
            <a:ext cx="26920" cy="2897120"/>
          </a:xfrm>
          <a:custGeom>
            <a:avLst/>
            <a:gdLst>
              <a:gd name="connsiteX0" fmla="*/ 23745 w 26920"/>
              <a:gd name="connsiteY0" fmla="*/ 20570 h 2897120"/>
              <a:gd name="connsiteX1" fmla="*/ 23745 w 26920"/>
              <a:gd name="connsiteY1" fmla="*/ 2897120 h 289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920" h="2897120">
                <a:moveTo>
                  <a:pt x="23745" y="20570"/>
                </a:moveTo>
                <a:lnTo>
                  <a:pt x="23745" y="289712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0" name="Freeform 950"> 
				</p:cNvPr>
          <p:cNvSpPr/>
          <p:nvPr/>
        </p:nvSpPr>
        <p:spPr>
          <a:xfrm>
            <a:off x="6894580" y="3478280"/>
            <a:ext cx="26920" cy="2897120"/>
          </a:xfrm>
          <a:custGeom>
            <a:avLst/>
            <a:gdLst>
              <a:gd name="connsiteX0" fmla="*/ 23745 w 26920"/>
              <a:gd name="connsiteY0" fmla="*/ 20570 h 2897120"/>
              <a:gd name="connsiteX1" fmla="*/ 23745 w 26920"/>
              <a:gd name="connsiteY1" fmla="*/ 2897120 h 289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920" h="2897120">
                <a:moveTo>
                  <a:pt x="23745" y="20570"/>
                </a:moveTo>
                <a:lnTo>
                  <a:pt x="23745" y="289712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1" name="Freeform 951"> 
				</p:cNvPr>
          <p:cNvSpPr/>
          <p:nvPr/>
        </p:nvSpPr>
        <p:spPr>
          <a:xfrm>
            <a:off x="590550" y="3879850"/>
            <a:ext cx="8083550" cy="57150"/>
          </a:xfrm>
          <a:custGeom>
            <a:avLst/>
            <a:gdLst>
              <a:gd name="connsiteX0" fmla="*/ 30162 w 8083550"/>
              <a:gd name="connsiteY0" fmla="*/ 22225 h 57150"/>
              <a:gd name="connsiteX1" fmla="*/ 8091551 w 8083550"/>
              <a:gd name="connsiteY1" fmla="*/ 22225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83550" h="57150">
                <a:moveTo>
                  <a:pt x="30162" y="22225"/>
                </a:moveTo>
                <a:lnTo>
                  <a:pt x="8091551" y="22225"/>
                </a:lnTo>
              </a:path>
            </a:pathLst>
          </a:custGeom>
          <a:ln w="381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" name="Freeform 952"> 
				</p:cNvPr>
          <p:cNvSpPr/>
          <p:nvPr/>
        </p:nvSpPr>
        <p:spPr>
          <a:xfrm>
            <a:off x="590550" y="4273550"/>
            <a:ext cx="8083550" cy="31750"/>
          </a:xfrm>
          <a:custGeom>
            <a:avLst/>
            <a:gdLst>
              <a:gd name="connsiteX0" fmla="*/ 30162 w 8083550"/>
              <a:gd name="connsiteY0" fmla="*/ 30226 h 31750"/>
              <a:gd name="connsiteX1" fmla="*/ 8091551 w 8083550"/>
              <a:gd name="connsiteY1" fmla="*/ 30226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83550" h="31750">
                <a:moveTo>
                  <a:pt x="30162" y="30226"/>
                </a:moveTo>
                <a:lnTo>
                  <a:pt x="8091551" y="3022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3" name="Freeform 953"> 
				</p:cNvPr>
          <p:cNvSpPr/>
          <p:nvPr/>
        </p:nvSpPr>
        <p:spPr>
          <a:xfrm>
            <a:off x="590550" y="4679950"/>
            <a:ext cx="8083550" cy="31750"/>
          </a:xfrm>
          <a:custGeom>
            <a:avLst/>
            <a:gdLst>
              <a:gd name="connsiteX0" fmla="*/ 30162 w 8083550"/>
              <a:gd name="connsiteY0" fmla="*/ 25400 h 31750"/>
              <a:gd name="connsiteX1" fmla="*/ 8091551 w 8083550"/>
              <a:gd name="connsiteY1" fmla="*/ 2540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83550" h="31750">
                <a:moveTo>
                  <a:pt x="30162" y="25400"/>
                </a:moveTo>
                <a:lnTo>
                  <a:pt x="8091551" y="2540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4" name="Freeform 954"> 
				</p:cNvPr>
          <p:cNvSpPr/>
          <p:nvPr/>
        </p:nvSpPr>
        <p:spPr>
          <a:xfrm>
            <a:off x="590550" y="5137150"/>
            <a:ext cx="8083550" cy="31750"/>
          </a:xfrm>
          <a:custGeom>
            <a:avLst/>
            <a:gdLst>
              <a:gd name="connsiteX0" fmla="*/ 30162 w 8083550"/>
              <a:gd name="connsiteY0" fmla="*/ 27051 h 31750"/>
              <a:gd name="connsiteX1" fmla="*/ 8091551 w 8083550"/>
              <a:gd name="connsiteY1" fmla="*/ 2705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83550" h="31750">
                <a:moveTo>
                  <a:pt x="30162" y="27051"/>
                </a:moveTo>
                <a:lnTo>
                  <a:pt x="8091551" y="27051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5" name="Freeform 955"> 
				</p:cNvPr>
          <p:cNvSpPr/>
          <p:nvPr/>
        </p:nvSpPr>
        <p:spPr>
          <a:xfrm>
            <a:off x="590550" y="5543550"/>
            <a:ext cx="8083550" cy="31750"/>
          </a:xfrm>
          <a:custGeom>
            <a:avLst/>
            <a:gdLst>
              <a:gd name="connsiteX0" fmla="*/ 30162 w 8083550"/>
              <a:gd name="connsiteY0" fmla="*/ 22225 h 31750"/>
              <a:gd name="connsiteX1" fmla="*/ 8091551 w 8083550"/>
              <a:gd name="connsiteY1" fmla="*/ 22225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83550" h="31750">
                <a:moveTo>
                  <a:pt x="30162" y="22225"/>
                </a:moveTo>
                <a:lnTo>
                  <a:pt x="8091551" y="22225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6" name="Freeform 956"> 
				</p:cNvPr>
          <p:cNvSpPr/>
          <p:nvPr/>
        </p:nvSpPr>
        <p:spPr>
          <a:xfrm>
            <a:off x="590550" y="5937250"/>
            <a:ext cx="8083550" cy="31750"/>
          </a:xfrm>
          <a:custGeom>
            <a:avLst/>
            <a:gdLst>
              <a:gd name="connsiteX0" fmla="*/ 30162 w 8083550"/>
              <a:gd name="connsiteY0" fmla="*/ 30162 h 31750"/>
              <a:gd name="connsiteX1" fmla="*/ 8091551 w 8083550"/>
              <a:gd name="connsiteY1" fmla="*/ 30162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83550" h="31750">
                <a:moveTo>
                  <a:pt x="30162" y="30162"/>
                </a:moveTo>
                <a:lnTo>
                  <a:pt x="8091551" y="30162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7" name="Freeform 957"> 
				</p:cNvPr>
          <p:cNvSpPr/>
          <p:nvPr/>
        </p:nvSpPr>
        <p:spPr>
          <a:xfrm>
            <a:off x="603250" y="3473450"/>
            <a:ext cx="31750" cy="2901950"/>
          </a:xfrm>
          <a:custGeom>
            <a:avLst/>
            <a:gdLst>
              <a:gd name="connsiteX0" fmla="*/ 23812 w 31750"/>
              <a:gd name="connsiteY0" fmla="*/ 25400 h 2901950"/>
              <a:gd name="connsiteX1" fmla="*/ 23812 w 31750"/>
              <a:gd name="connsiteY1" fmla="*/ 2901950 h 290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2901950">
                <a:moveTo>
                  <a:pt x="23812" y="25400"/>
                </a:moveTo>
                <a:lnTo>
                  <a:pt x="23812" y="290195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8" name="Freeform 958"> 
				</p:cNvPr>
          <p:cNvSpPr/>
          <p:nvPr/>
        </p:nvSpPr>
        <p:spPr>
          <a:xfrm>
            <a:off x="8655050" y="3473450"/>
            <a:ext cx="31750" cy="2901950"/>
          </a:xfrm>
          <a:custGeom>
            <a:avLst/>
            <a:gdLst>
              <a:gd name="connsiteX0" fmla="*/ 20701 w 31750"/>
              <a:gd name="connsiteY0" fmla="*/ 25400 h 2901950"/>
              <a:gd name="connsiteX1" fmla="*/ 20701 w 31750"/>
              <a:gd name="connsiteY1" fmla="*/ 2901950 h 290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2901950">
                <a:moveTo>
                  <a:pt x="20701" y="25400"/>
                </a:moveTo>
                <a:lnTo>
                  <a:pt x="20701" y="290195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9" name="Freeform 959"> 
				</p:cNvPr>
          <p:cNvSpPr/>
          <p:nvPr/>
        </p:nvSpPr>
        <p:spPr>
          <a:xfrm>
            <a:off x="590550" y="3486150"/>
            <a:ext cx="8083550" cy="31750"/>
          </a:xfrm>
          <a:custGeom>
            <a:avLst/>
            <a:gdLst>
              <a:gd name="connsiteX0" fmla="*/ 30162 w 8083550"/>
              <a:gd name="connsiteY0" fmla="*/ 19050 h 31750"/>
              <a:gd name="connsiteX1" fmla="*/ 8091551 w 8083550"/>
              <a:gd name="connsiteY1" fmla="*/ 1905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83550" h="31750">
                <a:moveTo>
                  <a:pt x="30162" y="19050"/>
                </a:moveTo>
                <a:lnTo>
                  <a:pt x="8091551" y="1905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0" name="Freeform 960"> 
				</p:cNvPr>
          <p:cNvSpPr/>
          <p:nvPr/>
        </p:nvSpPr>
        <p:spPr>
          <a:xfrm>
            <a:off x="590550" y="6343650"/>
            <a:ext cx="8083550" cy="31750"/>
          </a:xfrm>
          <a:custGeom>
            <a:avLst/>
            <a:gdLst>
              <a:gd name="connsiteX0" fmla="*/ 30162 w 8083550"/>
              <a:gd name="connsiteY0" fmla="*/ 25400 h 31750"/>
              <a:gd name="connsiteX1" fmla="*/ 8091551 w 8083550"/>
              <a:gd name="connsiteY1" fmla="*/ 2540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83550" h="31750">
                <a:moveTo>
                  <a:pt x="30162" y="25400"/>
                </a:moveTo>
                <a:lnTo>
                  <a:pt x="8091551" y="2540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1" name="TextBox 961"/>
          <p:cNvSpPr txBox="1"/>
          <p:nvPr/>
        </p:nvSpPr>
        <p:spPr>
          <a:xfrm>
            <a:off x="207645" y="236961"/>
            <a:ext cx="7617867" cy="29480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22580">
              <a:lnSpc>
                <a:spcPct val="116666"/>
              </a:lnSpc>
            </a:pPr>
            <a:r>
              <a:rPr lang="en-US" altLang="zh-CN" sz="3950" spc="209" dirty="0">
                <a:solidFill>
                  <a:srgbClr val="000000"/>
                </a:solidFill>
                <a:latin typeface="Times New Roman"/>
                <a:ea typeface="Times New Roman"/>
              </a:rPr>
              <a:t>Sim</a:t>
            </a:r>
            <a:r>
              <a:rPr lang="en-US" altLang="zh-CN" sz="3950" spc="205" dirty="0">
                <a:solidFill>
                  <a:srgbClr val="000000"/>
                </a:solidFill>
                <a:latin typeface="Times New Roman"/>
                <a:ea typeface="Times New Roman"/>
              </a:rPr>
              <a:t>ulation</a:t>
            </a:r>
          </a:p>
          <a:p>
            <a:pPr>
              <a:lnSpc>
                <a:spcPts val="1320"/>
              </a:lnSpc>
            </a:pPr>
            <a:endParaRPr lang="en-US" dirty="0" smtClean="0"/>
          </a:p>
          <a:p>
            <a:pPr marL="0">
              <a:lnSpc>
                <a:spcPct val="117083"/>
              </a:lnSpc>
            </a:pPr>
            <a:r>
              <a:rPr lang="en-US" altLang="zh-CN" sz="2550" spc="485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3200" spc="375" dirty="0">
                <a:solidFill>
                  <a:srgbClr val="001e5e"/>
                </a:solidFill>
                <a:latin typeface="Times New Roman"/>
                <a:ea typeface="Times New Roman"/>
              </a:rPr>
              <a:t>Tr</a:t>
            </a:r>
            <a:r>
              <a:rPr lang="en-US" altLang="zh-CN" sz="3200" spc="370" dirty="0">
                <a:solidFill>
                  <a:srgbClr val="001e5e"/>
                </a:solidFill>
                <a:latin typeface="Times New Roman"/>
                <a:ea typeface="Times New Roman"/>
              </a:rPr>
              <a:t>ace</a:t>
            </a:r>
          </a:p>
          <a:p>
            <a:pPr marL="0" indent="457835">
              <a:lnSpc>
                <a:spcPct val="116250"/>
              </a:lnSpc>
              <a:spcBef>
                <a:spcPts val="240"/>
              </a:spcBef>
            </a:pPr>
            <a:r>
              <a:rPr lang="en-US" altLang="zh-CN" sz="1650" spc="16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650" spc="18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110" dirty="0">
                <a:solidFill>
                  <a:srgbClr val="000000"/>
                </a:solidFill>
                <a:latin typeface="Times New Roman"/>
                <a:ea typeface="Times New Roman"/>
              </a:rPr>
              <a:t>Synthetic</a:t>
            </a:r>
            <a:r>
              <a:rPr lang="en-US" altLang="zh-CN" sz="24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95" dirty="0">
                <a:solidFill>
                  <a:srgbClr val="000000"/>
                </a:solidFill>
                <a:latin typeface="Times New Roman"/>
                <a:ea typeface="Times New Roman"/>
              </a:rPr>
              <a:t>trace:</a:t>
            </a:r>
            <a:r>
              <a:rPr lang="en-US" altLang="zh-CN" sz="24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40" dirty="0">
                <a:solidFill>
                  <a:srgbClr val="000000"/>
                </a:solidFill>
                <a:latin typeface="Times New Roman"/>
                <a:ea typeface="Times New Roman"/>
              </a:rPr>
              <a:t>Time</a:t>
            </a:r>
            <a:r>
              <a:rPr lang="en-US" altLang="zh-CN" sz="2400" spc="1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400" spc="110" dirty="0">
                <a:solidFill>
                  <a:srgbClr val="000000"/>
                </a:solidFill>
                <a:latin typeface="Times New Roman"/>
                <a:ea typeface="Times New Roman"/>
              </a:rPr>
              <a:t>Variant</a:t>
            </a:r>
            <a:r>
              <a:rPr lang="en-US" altLang="zh-CN" sz="24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40" dirty="0">
                <a:solidFill>
                  <a:srgbClr val="000000"/>
                </a:solidFill>
                <a:latin typeface="Times New Roman"/>
                <a:ea typeface="Times New Roman"/>
              </a:rPr>
              <a:t>Community</a:t>
            </a:r>
            <a:r>
              <a:rPr lang="en-US" altLang="zh-CN" sz="24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40" dirty="0">
                <a:solidFill>
                  <a:srgbClr val="000000"/>
                </a:solidFill>
                <a:latin typeface="Times New Roman"/>
                <a:ea typeface="Times New Roman"/>
              </a:rPr>
              <a:t>Model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79"/>
              </a:lnSpc>
            </a:pPr>
            <a:endParaRPr lang="en-US" dirty="0" smtClean="0"/>
          </a:p>
          <a:p>
            <a:pPr marL="0">
              <a:lnSpc>
                <a:spcPct val="117083"/>
              </a:lnSpc>
            </a:pPr>
            <a:r>
              <a:rPr lang="en-US" altLang="zh-CN" sz="2550" spc="535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3200" spc="369" dirty="0">
                <a:solidFill>
                  <a:srgbClr val="001e5e"/>
                </a:solidFill>
                <a:latin typeface="Times New Roman"/>
                <a:ea typeface="Times New Roman"/>
              </a:rPr>
              <a:t>Sett</a:t>
            </a:r>
            <a:r>
              <a:rPr lang="en-US" altLang="zh-CN" sz="3200" spc="360" dirty="0">
                <a:solidFill>
                  <a:srgbClr val="001e5e"/>
                </a:solidFill>
                <a:latin typeface="Times New Roman"/>
                <a:ea typeface="Times New Roman"/>
              </a:rPr>
              <a:t>ings</a:t>
            </a:r>
          </a:p>
        </p:txBody>
      </p:sp>
      <p:sp>
        <p:nvSpPr>
          <p:cNvPr id="962" name="TextBox 962"/>
          <p:cNvSpPr txBox="1"/>
          <p:nvPr/>
        </p:nvSpPr>
        <p:spPr>
          <a:xfrm>
            <a:off x="719137" y="3510609"/>
            <a:ext cx="7127910" cy="3581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7499"/>
              </a:lnSpc>
              <a:tabLst>
                <a:tab pos="4085907" algn="l"/>
                <a:tab pos="6297994" algn="l"/>
              </a:tabLst>
            </a:pPr>
            <a:r>
              <a:rPr lang="en-US" altLang="zh-CN" sz="2000" spc="145" dirty="0">
                <a:solidFill>
                  <a:srgbClr val="000000"/>
                </a:solidFill>
                <a:latin typeface="Times New Roman"/>
                <a:ea typeface="Times New Roman"/>
              </a:rPr>
              <a:t>Parameter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85" dirty="0">
                <a:solidFill>
                  <a:srgbClr val="000000"/>
                </a:solidFill>
                <a:latin typeface="Times New Roman"/>
                <a:ea typeface="Times New Roman"/>
              </a:rPr>
              <a:t>name	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ea typeface="Times New Roman"/>
              </a:rPr>
              <a:t>Default</a:t>
            </a:r>
            <a:r>
              <a:rPr lang="en-US" altLang="zh-CN" sz="20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ea typeface="Times New Roman"/>
              </a:rPr>
              <a:t>value	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ea typeface="Times New Roman"/>
              </a:rPr>
              <a:t>Range</a:t>
            </a:r>
          </a:p>
        </p:txBody>
      </p:sp>
      <p:sp>
        <p:nvSpPr>
          <p:cNvPr id="963" name="TextBox 963"/>
          <p:cNvSpPr txBox="1"/>
          <p:nvPr/>
        </p:nvSpPr>
        <p:spPr>
          <a:xfrm>
            <a:off x="719137" y="3907865"/>
            <a:ext cx="7266935" cy="3683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0833"/>
              </a:lnSpc>
              <a:tabLst>
                <a:tab pos="4649152" algn="l"/>
                <a:tab pos="7032688" algn="l"/>
              </a:tabLst>
            </a:pP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Deployment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5" dirty="0">
                <a:solidFill>
                  <a:srgbClr val="000000"/>
                </a:solidFill>
                <a:latin typeface="Times New Roman"/>
                <a:ea typeface="Times New Roman"/>
              </a:rPr>
              <a:t>area	</a:t>
            </a:r>
            <a:r>
              <a:rPr lang="en-US" altLang="zh-CN" sz="2000" spc="380" dirty="0">
                <a:solidFill>
                  <a:srgbClr val="000000"/>
                </a:solidFill>
                <a:latin typeface="Times New Roman"/>
                <a:ea typeface="Times New Roman"/>
              </a:rPr>
              <a:t>20</a:t>
            </a:r>
            <a:r>
              <a:rPr lang="en-US" altLang="zh-CN" sz="2000" spc="435" dirty="0">
                <a:solidFill>
                  <a:srgbClr val="000000"/>
                </a:solidFill>
                <a:latin typeface="Times New Roman"/>
                <a:ea typeface="Times New Roman"/>
              </a:rPr>
              <a:t>×</a:t>
            </a:r>
            <a:r>
              <a:rPr lang="en-US" altLang="zh-CN" sz="2000" spc="380" dirty="0">
                <a:solidFill>
                  <a:srgbClr val="000000"/>
                </a:solidFill>
                <a:latin typeface="Times New Roman"/>
                <a:ea typeface="Times New Roman"/>
              </a:rPr>
              <a:t>20	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</a:p>
        </p:txBody>
      </p:sp>
      <p:sp>
        <p:nvSpPr>
          <p:cNvPr id="964" name="TextBox 964"/>
          <p:cNvSpPr txBox="1"/>
          <p:nvPr/>
        </p:nvSpPr>
        <p:spPr>
          <a:xfrm>
            <a:off x="719137" y="4310201"/>
            <a:ext cx="7716893" cy="3581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7499"/>
              </a:lnSpc>
              <a:tabLst>
                <a:tab pos="4858702" algn="l"/>
                <a:tab pos="6565328" algn="l"/>
              </a:tabLst>
            </a:pPr>
            <a:r>
              <a:rPr lang="en-US" altLang="zh-CN" sz="2000" spc="160" dirty="0">
                <a:solidFill>
                  <a:srgbClr val="000000"/>
                </a:solidFill>
                <a:latin typeface="Times New Roman"/>
                <a:ea typeface="Times New Roman"/>
              </a:rPr>
              <a:t>Number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5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nodes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65" dirty="0">
                <a:solidFill>
                  <a:srgbClr val="000000"/>
                </a:solidFill>
                <a:latin typeface="Times New Roman"/>
                <a:ea typeface="Times New Roman"/>
              </a:rPr>
              <a:t>n	</a:t>
            </a:r>
            <a:r>
              <a:rPr lang="en-US" altLang="zh-CN" sz="2000" spc="260" dirty="0">
                <a:solidFill>
                  <a:srgbClr val="000000"/>
                </a:solidFill>
                <a:latin typeface="Times New Roman"/>
                <a:ea typeface="Times New Roman"/>
              </a:rPr>
              <a:t>200	</a:t>
            </a:r>
            <a:r>
              <a:rPr lang="en-US" altLang="zh-CN" sz="2000" spc="200" dirty="0">
                <a:solidFill>
                  <a:srgbClr val="000000"/>
                </a:solidFill>
                <a:latin typeface="Times New Roman"/>
                <a:ea typeface="Times New Roman"/>
              </a:rPr>
              <a:t>100</a:t>
            </a:r>
            <a:r>
              <a:rPr lang="en-US" altLang="zh-CN" sz="2000" spc="145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000" spc="205" dirty="0">
                <a:solidFill>
                  <a:srgbClr val="000000"/>
                </a:solidFill>
                <a:latin typeface="Times New Roman"/>
                <a:ea typeface="Times New Roman"/>
              </a:rPr>
              <a:t>400</a:t>
            </a:r>
          </a:p>
        </p:txBody>
      </p:sp>
      <p:sp>
        <p:nvSpPr>
          <p:cNvPr id="965" name="TextBox 965"/>
          <p:cNvSpPr txBox="1"/>
          <p:nvPr/>
        </p:nvSpPr>
        <p:spPr>
          <a:xfrm>
            <a:off x="719137" y="4712410"/>
            <a:ext cx="7478771" cy="3581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7499"/>
              </a:lnSpc>
              <a:tabLst>
                <a:tab pos="5021008" algn="l"/>
                <a:tab pos="6813232" algn="l"/>
              </a:tabLst>
            </a:pPr>
            <a:r>
              <a:rPr lang="en-US" altLang="zh-CN" sz="2000" spc="155" dirty="0">
                <a:solidFill>
                  <a:srgbClr val="000000"/>
                </a:solidFill>
                <a:latin typeface="Times New Roman"/>
                <a:ea typeface="Times New Roman"/>
              </a:rPr>
              <a:t>Number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50" dirty="0">
                <a:solidFill>
                  <a:srgbClr val="000000"/>
                </a:solidFill>
                <a:latin typeface="Times New Roman"/>
                <a:ea typeface="Times New Roman"/>
              </a:rPr>
              <a:t>homes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45" dirty="0">
                <a:solidFill>
                  <a:srgbClr val="000000"/>
                </a:solidFill>
                <a:latin typeface="Times New Roman"/>
                <a:ea typeface="Times New Roman"/>
              </a:rPr>
              <a:t>h	</a:t>
            </a:r>
            <a:r>
              <a:rPr lang="en-US" altLang="zh-CN" sz="2000" spc="234" dirty="0">
                <a:solidFill>
                  <a:srgbClr val="000000"/>
                </a:solidFill>
                <a:latin typeface="Times New Roman"/>
                <a:ea typeface="Times New Roman"/>
              </a:rPr>
              <a:t>5	</a:t>
            </a:r>
            <a:r>
              <a:rPr lang="en-US" altLang="zh-CN" sz="2000" spc="145" dirty="0">
                <a:solidFill>
                  <a:srgbClr val="000000"/>
                </a:solidFill>
                <a:latin typeface="Times New Roman"/>
                <a:ea typeface="Times New Roman"/>
              </a:rPr>
              <a:t>0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000" spc="145" dirty="0">
                <a:solidFill>
                  <a:srgbClr val="000000"/>
                </a:solidFill>
                <a:latin typeface="Times New Roman"/>
                <a:ea typeface="Times New Roman"/>
              </a:rPr>
              <a:t>15</a:t>
            </a:r>
          </a:p>
        </p:txBody>
      </p:sp>
      <p:sp>
        <p:nvSpPr>
          <p:cNvPr id="966" name="TextBox 966"/>
          <p:cNvSpPr txBox="1"/>
          <p:nvPr/>
        </p:nvSpPr>
        <p:spPr>
          <a:xfrm>
            <a:off x="719137" y="5171896"/>
            <a:ext cx="7792664" cy="3683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0833"/>
              </a:lnSpc>
              <a:tabLst>
                <a:tab pos="4820602" algn="l"/>
                <a:tab pos="6508178" algn="l"/>
              </a:tabLst>
            </a:pPr>
            <a:r>
              <a:rPr lang="en-US" altLang="zh-CN" sz="2000" spc="110" dirty="0">
                <a:solidFill>
                  <a:srgbClr val="000000"/>
                </a:solidFill>
                <a:latin typeface="Times New Roman"/>
                <a:ea typeface="Times New Roman"/>
              </a:rPr>
              <a:t>Homing</a:t>
            </a:r>
            <a:r>
              <a:rPr lang="en-US" altLang="zh-CN" sz="20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ea typeface="Times New Roman"/>
              </a:rPr>
              <a:t>probability</a:t>
            </a:r>
            <a:r>
              <a:rPr lang="en-US" altLang="zh-CN" sz="20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ea typeface="Times New Roman"/>
              </a:rPr>
              <a:t>per</a:t>
            </a:r>
            <a:r>
              <a:rPr lang="en-US" altLang="zh-CN" sz="20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85" dirty="0">
                <a:solidFill>
                  <a:srgbClr val="000000"/>
                </a:solidFill>
                <a:latin typeface="Times New Roman"/>
                <a:ea typeface="Times New Roman"/>
              </a:rPr>
              <a:t>sec</a:t>
            </a:r>
            <a:r>
              <a:rPr lang="en-US" altLang="zh-CN" sz="20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zh-CN" altLang="en-US" sz="2000" spc="209" dirty="0">
                <a:solidFill>
                  <a:srgbClr val="000000"/>
                </a:solidFill>
                <a:latin typeface="Arial Unicode MS"/>
                <a:ea typeface="Arial Unicode MS"/>
              </a:rPr>
              <a:t>	</a:t>
            </a:r>
            <a:r>
              <a:rPr lang="en-US" altLang="zh-CN" sz="2000" spc="200" dirty="0">
                <a:solidFill>
                  <a:srgbClr val="000000"/>
                </a:solidFill>
                <a:latin typeface="Times New Roman"/>
                <a:ea typeface="Times New Roman"/>
              </a:rPr>
              <a:t>0.04	</a:t>
            </a:r>
            <a:r>
              <a:rPr lang="en-US" altLang="zh-CN" sz="2000" spc="160" dirty="0">
                <a:solidFill>
                  <a:srgbClr val="000000"/>
                </a:solidFill>
                <a:latin typeface="Times New Roman"/>
                <a:ea typeface="Times New Roman"/>
              </a:rPr>
              <a:t>0.04</a:t>
            </a:r>
            <a:r>
              <a:rPr lang="en-US" altLang="zh-CN" sz="2000" spc="125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000" spc="160" dirty="0">
                <a:solidFill>
                  <a:srgbClr val="000000"/>
                </a:solidFill>
                <a:latin typeface="Times New Roman"/>
                <a:ea typeface="Times New Roman"/>
              </a:rPr>
              <a:t>0.16</a:t>
            </a:r>
          </a:p>
        </p:txBody>
      </p:sp>
      <p:sp>
        <p:nvSpPr>
          <p:cNvPr id="967" name="TextBox 967"/>
          <p:cNvSpPr txBox="1"/>
          <p:nvPr/>
        </p:nvSpPr>
        <p:spPr>
          <a:xfrm>
            <a:off x="719137" y="5574105"/>
            <a:ext cx="7266935" cy="3581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7499"/>
              </a:lnSpc>
              <a:tabLst>
                <a:tab pos="4677727" algn="l"/>
                <a:tab pos="7032688" algn="l"/>
              </a:tabLst>
            </a:pPr>
            <a:r>
              <a:rPr lang="en-US" altLang="zh-CN" sz="2000" spc="180" dirty="0">
                <a:solidFill>
                  <a:srgbClr val="000000"/>
                </a:solidFill>
                <a:latin typeface="Times New Roman"/>
                <a:ea typeface="Times New Roman"/>
              </a:rPr>
              <a:t>Number</a:t>
            </a:r>
            <a:r>
              <a:rPr lang="en-US" altLang="zh-CN" sz="20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55" dirty="0">
                <a:solidFill>
                  <a:srgbClr val="000000"/>
                </a:solidFill>
                <a:latin typeface="Times New Roman"/>
                <a:ea typeface="Times New Roman"/>
              </a:rPr>
              <a:t>messages	</a:t>
            </a:r>
            <a:r>
              <a:rPr lang="en-US" altLang="zh-CN" sz="2000" spc="175" dirty="0">
                <a:solidFill>
                  <a:srgbClr val="000000"/>
                </a:solidFill>
                <a:latin typeface="Times New Roman"/>
                <a:ea typeface="Times New Roman"/>
              </a:rPr>
              <a:t>10,000	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</a:p>
        </p:txBody>
      </p:sp>
      <p:sp>
        <p:nvSpPr>
          <p:cNvPr id="968" name="TextBox 968"/>
          <p:cNvSpPr txBox="1"/>
          <p:nvPr/>
        </p:nvSpPr>
        <p:spPr>
          <a:xfrm>
            <a:off x="719137" y="5976060"/>
            <a:ext cx="7497821" cy="3581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7499"/>
              </a:lnSpc>
              <a:tabLst>
                <a:tab pos="4963858" algn="l"/>
                <a:tab pos="6784657" algn="l"/>
              </a:tabLst>
            </a:pP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ea typeface="Times New Roman"/>
              </a:rPr>
              <a:t>Allowed</a:t>
            </a:r>
            <a:r>
              <a:rPr lang="en-US" altLang="zh-CN" sz="20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ea typeface="Times New Roman"/>
              </a:rPr>
              <a:t>message</a:t>
            </a:r>
            <a:r>
              <a:rPr lang="en-US" altLang="zh-CN" sz="20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85" dirty="0">
                <a:solidFill>
                  <a:srgbClr val="000000"/>
                </a:solidFill>
                <a:latin typeface="Times New Roman"/>
                <a:ea typeface="Times New Roman"/>
              </a:rPr>
              <a:t>copies</a:t>
            </a:r>
            <a:r>
              <a:rPr lang="en-US" altLang="zh-CN" sz="20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60" dirty="0">
                <a:solidFill>
                  <a:srgbClr val="000000"/>
                </a:solidFill>
                <a:latin typeface="Times New Roman"/>
                <a:ea typeface="Times New Roman"/>
              </a:rPr>
              <a:t>C	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ea typeface="Times New Roman"/>
              </a:rPr>
              <a:t>10	</a:t>
            </a:r>
            <a:r>
              <a:rPr lang="en-US" altLang="zh-CN" sz="2000" spc="245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altLang="zh-CN" sz="2000" spc="165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000" spc="245" dirty="0">
                <a:solidFill>
                  <a:srgbClr val="000000"/>
                </a:solidFill>
                <a:latin typeface="Times New Roman"/>
                <a:ea typeface="Times New Roman"/>
              </a:rPr>
              <a:t>20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Freeform 969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0" name="Freeform 970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1" name="Freeform 971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2" name="Freeform 972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f8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3" name="Freeform 973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5" name="Picture 975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" y="2903220"/>
            <a:ext cx="2903220" cy="2842260"/>
          </a:xfrm>
          <a:prstGeom prst="rect">
            <a:avLst/>
          </a:prstGeom>
        </p:spPr>
      </p:pic>
      <p:pic>
        <p:nvPicPr>
          <p:cNvPr id="976" name="Picture 976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220" y="2903220"/>
            <a:ext cx="2880360" cy="2842260"/>
          </a:xfrm>
          <a:prstGeom prst="rect">
            <a:avLst/>
          </a:prstGeom>
        </p:spPr>
      </p:pic>
      <p:pic>
        <p:nvPicPr>
          <p:cNvPr id="977" name="Picture 977">
					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0" y="2903220"/>
            <a:ext cx="2872740" cy="2842260"/>
          </a:xfrm>
          <a:prstGeom prst="rect">
            <a:avLst/>
          </a:prstGeom>
        </p:spPr>
      </p:pic>
      <p:sp>
        <p:nvSpPr>
          <p:cNvPr id="977" name="TextBox 977"/>
          <p:cNvSpPr txBox="1"/>
          <p:nvPr/>
        </p:nvSpPr>
        <p:spPr>
          <a:xfrm>
            <a:off x="614362" y="539382"/>
            <a:ext cx="7775208" cy="17628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250"/>
              </a:lnSpc>
            </a:pPr>
            <a:r>
              <a:rPr lang="en-US" altLang="zh-CN" sz="3600" spc="215" dirty="0">
                <a:solidFill>
                  <a:srgbClr val="000000"/>
                </a:solidFill>
                <a:latin typeface="Times New Roman"/>
                <a:ea typeface="Times New Roman"/>
              </a:rPr>
              <a:t>Average</a:t>
            </a:r>
            <a:r>
              <a:rPr lang="en-US" altLang="zh-CN" sz="36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209" dirty="0">
                <a:solidFill>
                  <a:srgbClr val="000000"/>
                </a:solidFill>
                <a:latin typeface="Times New Roman"/>
                <a:ea typeface="Times New Roman"/>
              </a:rPr>
              <a:t>Delay</a:t>
            </a:r>
            <a:r>
              <a:rPr lang="en-US" altLang="zh-CN" sz="3600" spc="1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170" dirty="0">
                <a:solidFill>
                  <a:srgbClr val="000000"/>
                </a:solidFill>
                <a:latin typeface="Times New Roman"/>
                <a:ea typeface="Times New Roman"/>
              </a:rPr>
              <a:t>vs.</a:t>
            </a:r>
            <a:r>
              <a:rPr lang="en-US" altLang="zh-CN" sz="3600" spc="1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245" dirty="0">
                <a:solidFill>
                  <a:srgbClr val="000000"/>
                </a:solidFill>
                <a:latin typeface="Times New Roman"/>
                <a:ea typeface="Times New Roman"/>
              </a:rPr>
              <a:t>Number</a:t>
            </a:r>
            <a:r>
              <a:rPr lang="en-US" altLang="zh-CN" sz="3600" spc="1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185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3600" spc="1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250" dirty="0">
                <a:solidFill>
                  <a:srgbClr val="000000"/>
                </a:solidFill>
                <a:latin typeface="Times New Roman"/>
                <a:ea typeface="Times New Roman"/>
              </a:rPr>
              <a:t>Homes</a:t>
            </a:r>
          </a:p>
          <a:p>
            <a:pPr>
              <a:lnSpc>
                <a:spcPts val="1904"/>
              </a:lnSpc>
            </a:pPr>
            <a:endParaRPr lang="en-US" dirty="0" smtClean="0"/>
          </a:p>
          <a:p>
            <a:pPr marL="0" indent="416560">
              <a:lnSpc>
                <a:spcPct val="116250"/>
              </a:lnSpc>
            </a:pPr>
            <a:r>
              <a:rPr lang="en-US" altLang="zh-CN" sz="1650" spc="5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650" spc="6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45" dirty="0">
                <a:solidFill>
                  <a:srgbClr val="000000"/>
                </a:solidFill>
                <a:latin typeface="Times New Roman"/>
                <a:ea typeface="Times New Roman"/>
              </a:rPr>
              <a:t>Epidemic</a:t>
            </a:r>
            <a:r>
              <a:rPr lang="en-US" altLang="zh-CN" sz="2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55" dirty="0">
                <a:solidFill>
                  <a:srgbClr val="000000"/>
                </a:solidFill>
                <a:latin typeface="Times New Roman"/>
                <a:ea typeface="Times New Roman"/>
              </a:rPr>
              <a:t>(C</a:t>
            </a:r>
            <a:r>
              <a:rPr lang="en-US" altLang="zh-CN" sz="24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40" dirty="0">
                <a:solidFill>
                  <a:srgbClr val="000000"/>
                </a:solidFill>
                <a:latin typeface="Times New Roman"/>
                <a:ea typeface="Times New Roman"/>
              </a:rPr>
              <a:t>copies)</a:t>
            </a:r>
          </a:p>
          <a:p>
            <a:pPr marL="0" indent="416560">
              <a:lnSpc>
                <a:spcPct val="116250"/>
              </a:lnSpc>
              <a:spcBef>
                <a:spcPts val="250"/>
              </a:spcBef>
            </a:pPr>
            <a:r>
              <a:rPr lang="en-US" altLang="zh-CN" sz="1650" spc="9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650" spc="104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75" dirty="0">
                <a:solidFill>
                  <a:srgbClr val="000000"/>
                </a:solidFill>
                <a:latin typeface="Times New Roman"/>
                <a:ea typeface="Times New Roman"/>
              </a:rPr>
              <a:t>EpidemicU</a:t>
            </a:r>
            <a:r>
              <a:rPr lang="en-US" altLang="zh-CN" sz="2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65" dirty="0">
                <a:solidFill>
                  <a:srgbClr val="000000"/>
                </a:solidFill>
                <a:latin typeface="Times New Roman"/>
                <a:ea typeface="Times New Roman"/>
              </a:rPr>
              <a:t>(unlimited</a:t>
            </a:r>
            <a:r>
              <a:rPr lang="en-US" altLang="zh-CN" sz="240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70" dirty="0">
                <a:solidFill>
                  <a:srgbClr val="000000"/>
                </a:solidFill>
                <a:latin typeface="Times New Roman"/>
                <a:ea typeface="Times New Roman"/>
              </a:rPr>
              <a:t>copies)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Freeform 978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9" name="Freeform 979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0" name="Freeform 980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1" name="Freeform 981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2" name="Freeform 982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f3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4" name="Picture 984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" y="2941320"/>
            <a:ext cx="2865120" cy="2926080"/>
          </a:xfrm>
          <a:prstGeom prst="rect">
            <a:avLst/>
          </a:prstGeom>
        </p:spPr>
      </p:pic>
      <p:pic>
        <p:nvPicPr>
          <p:cNvPr id="985" name="Picture 985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941320"/>
            <a:ext cx="2887980" cy="2918460"/>
          </a:xfrm>
          <a:prstGeom prst="rect">
            <a:avLst/>
          </a:prstGeom>
        </p:spPr>
      </p:pic>
      <p:pic>
        <p:nvPicPr>
          <p:cNvPr id="986" name="Picture 986">
					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560" y="2941320"/>
            <a:ext cx="2636520" cy="2842260"/>
          </a:xfrm>
          <a:prstGeom prst="rect">
            <a:avLst/>
          </a:prstGeom>
        </p:spPr>
      </p:pic>
      <p:sp>
        <p:nvSpPr>
          <p:cNvPr id="986" name="TextBox 986"/>
          <p:cNvSpPr txBox="1"/>
          <p:nvPr/>
        </p:nvSpPr>
        <p:spPr>
          <a:xfrm>
            <a:off x="878205" y="487061"/>
            <a:ext cx="7190066" cy="570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7083"/>
              </a:lnSpc>
            </a:pPr>
            <a:r>
              <a:rPr lang="en-US" altLang="zh-CN" sz="3200" spc="170" dirty="0">
                <a:solidFill>
                  <a:srgbClr val="000000"/>
                </a:solidFill>
                <a:latin typeface="Times New Roman"/>
                <a:ea typeface="Times New Roman"/>
              </a:rPr>
              <a:t>Average</a:t>
            </a:r>
            <a:r>
              <a:rPr lang="en-US" altLang="zh-CN" sz="32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170" dirty="0">
                <a:solidFill>
                  <a:srgbClr val="000000"/>
                </a:solidFill>
                <a:latin typeface="Times New Roman"/>
                <a:ea typeface="Times New Roman"/>
              </a:rPr>
              <a:t>Delay</a:t>
            </a:r>
            <a:r>
              <a:rPr lang="en-US" altLang="zh-CN" sz="32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140" dirty="0">
                <a:solidFill>
                  <a:srgbClr val="000000"/>
                </a:solidFill>
                <a:latin typeface="Times New Roman"/>
                <a:ea typeface="Times New Roman"/>
              </a:rPr>
              <a:t>vs.</a:t>
            </a:r>
            <a:r>
              <a:rPr lang="en-US" altLang="zh-CN" sz="32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195" dirty="0">
                <a:solidFill>
                  <a:srgbClr val="000000"/>
                </a:solidFill>
                <a:latin typeface="Times New Roman"/>
                <a:ea typeface="Times New Roman"/>
              </a:rPr>
              <a:t>Homing</a:t>
            </a:r>
            <a:r>
              <a:rPr lang="en-US" altLang="zh-CN" sz="32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140" dirty="0">
                <a:solidFill>
                  <a:srgbClr val="000000"/>
                </a:solidFill>
                <a:latin typeface="Times New Roman"/>
                <a:ea typeface="Times New Roman"/>
              </a:rPr>
              <a:t>Probability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Freeform 987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8" name="Freeform 988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9" name="Freeform 989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0" name="Freeform 990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1" name="Freeform 991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3" name="Picture 993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903220"/>
            <a:ext cx="8740140" cy="2804160"/>
          </a:xfrm>
          <a:prstGeom prst="rect">
            <a:avLst/>
          </a:prstGeom>
        </p:spPr>
      </p:pic>
      <p:sp>
        <p:nvSpPr>
          <p:cNvPr id="993" name="TextBox 993"/>
          <p:cNvSpPr txBox="1"/>
          <p:nvPr/>
        </p:nvSpPr>
        <p:spPr>
          <a:xfrm>
            <a:off x="527050" y="849413"/>
            <a:ext cx="7574029" cy="4906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7083"/>
              </a:lnSpc>
            </a:pPr>
            <a:r>
              <a:rPr lang="en-US" altLang="zh-CN" sz="2750" spc="190" dirty="0">
                <a:solidFill>
                  <a:srgbClr val="000000"/>
                </a:solidFill>
                <a:latin typeface="Times New Roman"/>
                <a:ea typeface="Times New Roman"/>
              </a:rPr>
              <a:t>Average</a:t>
            </a:r>
            <a:r>
              <a:rPr lang="en-US" altLang="zh-CN" sz="275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170" dirty="0">
                <a:solidFill>
                  <a:srgbClr val="000000"/>
                </a:solidFill>
                <a:latin typeface="Times New Roman"/>
                <a:ea typeface="Times New Roman"/>
              </a:rPr>
              <a:t>Delivery</a:t>
            </a:r>
            <a:r>
              <a:rPr lang="en-US" altLang="zh-CN" sz="275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175" dirty="0">
                <a:solidFill>
                  <a:srgbClr val="000000"/>
                </a:solidFill>
                <a:latin typeface="Times New Roman"/>
                <a:ea typeface="Times New Roman"/>
              </a:rPr>
              <a:t>Ratio</a:t>
            </a:r>
            <a:r>
              <a:rPr lang="en-US" altLang="zh-CN" sz="275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155" dirty="0">
                <a:solidFill>
                  <a:srgbClr val="000000"/>
                </a:solidFill>
                <a:latin typeface="Times New Roman"/>
                <a:ea typeface="Times New Roman"/>
              </a:rPr>
              <a:t>vs.</a:t>
            </a:r>
            <a:r>
              <a:rPr lang="en-US" altLang="zh-CN" sz="275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215" dirty="0">
                <a:solidFill>
                  <a:srgbClr val="000000"/>
                </a:solidFill>
                <a:latin typeface="Times New Roman"/>
                <a:ea typeface="Times New Roman"/>
              </a:rPr>
              <a:t>Number</a:t>
            </a:r>
            <a:r>
              <a:rPr lang="en-US" altLang="zh-CN" sz="275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170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275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225" dirty="0">
                <a:solidFill>
                  <a:srgbClr val="000000"/>
                </a:solidFill>
                <a:latin typeface="Times New Roman"/>
                <a:ea typeface="Times New Roman"/>
              </a:rPr>
              <a:t>Homes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2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3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4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5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6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7"/>
          <p:cNvSpPr txBox="1"/>
          <p:nvPr/>
        </p:nvSpPr>
        <p:spPr>
          <a:xfrm>
            <a:off x="547687" y="478300"/>
            <a:ext cx="5997431" cy="60070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666"/>
              </a:lnSpc>
            </a:pPr>
            <a:r>
              <a:rPr lang="en-US" altLang="zh-CN" sz="3800" spc="225" dirty="0">
                <a:solidFill>
                  <a:srgbClr val="000000"/>
                </a:solidFill>
                <a:latin typeface="Times New Roman"/>
                <a:ea typeface="Times New Roman"/>
              </a:rPr>
              <a:t>Two</a:t>
            </a:r>
            <a:r>
              <a:rPr lang="en-US" altLang="zh-CN" sz="380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800" spc="170" dirty="0">
                <a:solidFill>
                  <a:srgbClr val="000000"/>
                </a:solidFill>
                <a:latin typeface="Times New Roman"/>
                <a:ea typeface="Times New Roman"/>
              </a:rPr>
              <a:t>Paradigms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65"/>
              </a:lnSpc>
            </a:pPr>
            <a:endParaRPr lang="en-US" dirty="0" smtClean="0"/>
          </a:p>
          <a:p>
            <a:pPr marL="0">
              <a:lnSpc>
                <a:spcPct val="117083"/>
              </a:lnSpc>
            </a:pPr>
            <a:r>
              <a:rPr lang="en-US" altLang="zh-CN" sz="2250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2250" spc="24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750" dirty="0">
                <a:solidFill>
                  <a:srgbClr val="006ebf"/>
                </a:solidFill>
                <a:latin typeface="Times New Roman"/>
                <a:ea typeface="Times New Roman"/>
              </a:rPr>
              <a:t>Random</a:t>
            </a:r>
            <a:r>
              <a:rPr lang="en-US" altLang="zh-CN" sz="2750" spc="7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dirty="0">
                <a:solidFill>
                  <a:srgbClr val="006ebf"/>
                </a:solidFill>
                <a:latin typeface="Times New Roman"/>
                <a:ea typeface="Times New Roman"/>
              </a:rPr>
              <a:t>Mobility</a:t>
            </a:r>
          </a:p>
          <a:p>
            <a:pPr marL="0" indent="457835">
              <a:lnSpc>
                <a:spcPct val="116250"/>
              </a:lnSpc>
              <a:spcBef>
                <a:spcPts val="300"/>
              </a:spcBef>
            </a:pPr>
            <a:r>
              <a:rPr lang="en-US" altLang="zh-CN" sz="1650" spc="9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650" spc="104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55" dirty="0">
                <a:solidFill>
                  <a:srgbClr val="000000"/>
                </a:solidFill>
                <a:latin typeface="Times New Roman"/>
                <a:ea typeface="Times New Roman"/>
              </a:rPr>
              <a:t>E.g.,</a:t>
            </a:r>
            <a:r>
              <a:rPr lang="en-US" altLang="zh-CN" sz="2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65" dirty="0">
                <a:solidFill>
                  <a:srgbClr val="000000"/>
                </a:solidFill>
                <a:latin typeface="Times New Roman"/>
                <a:ea typeface="Times New Roman"/>
              </a:rPr>
              <a:t>epidemic</a:t>
            </a:r>
            <a:r>
              <a:rPr lang="en-US" altLang="zh-CN" sz="240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65" dirty="0">
                <a:solidFill>
                  <a:srgbClr val="000000"/>
                </a:solidFill>
                <a:latin typeface="Times New Roman"/>
                <a:ea typeface="Times New Roman"/>
              </a:rPr>
              <a:t>routing</a:t>
            </a:r>
          </a:p>
          <a:p>
            <a:pPr marL="0" indent="457835">
              <a:lnSpc>
                <a:spcPct val="116250"/>
              </a:lnSpc>
              <a:spcBef>
                <a:spcPts val="180"/>
              </a:spcBef>
            </a:pPr>
            <a:r>
              <a:rPr lang="en-US" altLang="zh-CN" sz="1650" spc="16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650" spc="19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115" dirty="0">
                <a:solidFill>
                  <a:srgbClr val="000000"/>
                </a:solidFill>
                <a:latin typeface="Times New Roman"/>
                <a:ea typeface="Times New Roman"/>
              </a:rPr>
              <a:t>Sightseeing</a:t>
            </a:r>
            <a:r>
              <a:rPr lang="en-US" altLang="zh-CN" sz="24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15" dirty="0">
                <a:solidFill>
                  <a:srgbClr val="000000"/>
                </a:solidFill>
                <a:latin typeface="Times New Roman"/>
                <a:ea typeface="Times New Roman"/>
              </a:rPr>
              <a:t>cars</a:t>
            </a:r>
            <a:r>
              <a:rPr lang="en-US" altLang="zh-CN" sz="24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30" dirty="0">
                <a:solidFill>
                  <a:srgbClr val="7d7d7d"/>
                </a:solidFill>
                <a:latin typeface="Times New Roman"/>
                <a:ea typeface="Times New Roman"/>
              </a:rPr>
              <a:t>(random</a:t>
            </a:r>
            <a:r>
              <a:rPr lang="en-US" altLang="zh-CN" sz="2400" spc="7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40" dirty="0">
                <a:solidFill>
                  <a:srgbClr val="7d7d7d"/>
                </a:solidFill>
                <a:latin typeface="Times New Roman"/>
                <a:ea typeface="Times New Roman"/>
              </a:rPr>
              <a:t>movement)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95"/>
              </a:lnSpc>
            </a:pPr>
            <a:endParaRPr lang="en-US" dirty="0" smtClean="0"/>
          </a:p>
          <a:p>
            <a:pPr marL="0">
              <a:lnSpc>
                <a:spcPct val="117083"/>
              </a:lnSpc>
            </a:pPr>
            <a:r>
              <a:rPr lang="en-US" altLang="zh-CN" sz="2250" spc="90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2250" spc="12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750" spc="60" dirty="0">
                <a:solidFill>
                  <a:srgbClr val="006ebf"/>
                </a:solidFill>
                <a:latin typeface="Times New Roman"/>
                <a:ea typeface="Times New Roman"/>
              </a:rPr>
              <a:t>Controlled</a:t>
            </a:r>
            <a:r>
              <a:rPr lang="en-US" altLang="zh-CN" sz="2750" spc="4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70" dirty="0">
                <a:solidFill>
                  <a:srgbClr val="006ebf"/>
                </a:solidFill>
                <a:latin typeface="Times New Roman"/>
                <a:ea typeface="Times New Roman"/>
              </a:rPr>
              <a:t>Mobility</a:t>
            </a:r>
          </a:p>
          <a:p>
            <a:pPr marL="0" indent="457835">
              <a:lnSpc>
                <a:spcPct val="116250"/>
              </a:lnSpc>
              <a:spcBef>
                <a:spcPts val="230"/>
              </a:spcBef>
            </a:pPr>
            <a:r>
              <a:rPr lang="en-US" altLang="zh-CN" sz="1650" spc="13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650" spc="15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80" dirty="0">
                <a:solidFill>
                  <a:srgbClr val="000000"/>
                </a:solidFill>
                <a:latin typeface="Times New Roman"/>
                <a:ea typeface="Times New Roman"/>
              </a:rPr>
              <a:t>E.g.,</a:t>
            </a:r>
            <a:r>
              <a:rPr lang="en-US" altLang="zh-CN" sz="24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04" dirty="0">
                <a:solidFill>
                  <a:srgbClr val="000000"/>
                </a:solidFill>
                <a:latin typeface="Times New Roman"/>
                <a:ea typeface="Times New Roman"/>
              </a:rPr>
              <a:t>message</a:t>
            </a:r>
            <a:r>
              <a:rPr lang="en-US" altLang="zh-CN" sz="24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85" dirty="0">
                <a:solidFill>
                  <a:srgbClr val="000000"/>
                </a:solidFill>
                <a:latin typeface="Times New Roman"/>
                <a:ea typeface="Times New Roman"/>
              </a:rPr>
              <a:t>ferrying</a:t>
            </a:r>
          </a:p>
          <a:p>
            <a:pPr marL="0" indent="457835">
              <a:lnSpc>
                <a:spcPct val="116250"/>
              </a:lnSpc>
              <a:spcBef>
                <a:spcPts val="255"/>
              </a:spcBef>
            </a:pPr>
            <a:r>
              <a:rPr lang="en-US" altLang="zh-CN" sz="1650" spc="19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650" spc="22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140" dirty="0">
                <a:solidFill>
                  <a:srgbClr val="000000"/>
                </a:solidFill>
                <a:latin typeface="Times New Roman"/>
                <a:ea typeface="Times New Roman"/>
              </a:rPr>
              <a:t>Taxi</a:t>
            </a:r>
            <a:r>
              <a:rPr lang="en-US" altLang="zh-CN" sz="24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25" dirty="0">
                <a:solidFill>
                  <a:srgbClr val="7d7d7d"/>
                </a:solidFill>
                <a:latin typeface="Times New Roman"/>
                <a:ea typeface="Times New Roman"/>
              </a:rPr>
              <a:t>(destination</a:t>
            </a:r>
            <a:r>
              <a:rPr lang="en-US" altLang="zh-CN" sz="2400" spc="104" dirty="0">
                <a:solidFill>
                  <a:srgbClr val="7d7d7d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400" spc="125" dirty="0">
                <a:solidFill>
                  <a:srgbClr val="7d7d7d"/>
                </a:solidFill>
                <a:latin typeface="Times New Roman"/>
                <a:ea typeface="Times New Roman"/>
              </a:rPr>
              <a:t>oriented)</a:t>
            </a:r>
          </a:p>
          <a:p>
            <a:pPr marL="0" indent="457835">
              <a:lnSpc>
                <a:spcPct val="116250"/>
              </a:lnSpc>
              <a:spcBef>
                <a:spcPts val="255"/>
              </a:spcBef>
            </a:pPr>
            <a:r>
              <a:rPr lang="en-US" altLang="zh-CN" sz="1650" spc="21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650" spc="24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150" dirty="0">
                <a:solidFill>
                  <a:srgbClr val="000000"/>
                </a:solidFill>
                <a:latin typeface="Times New Roman"/>
                <a:ea typeface="Times New Roman"/>
              </a:rPr>
              <a:t>Public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40" dirty="0">
                <a:solidFill>
                  <a:srgbClr val="000000"/>
                </a:solidFill>
                <a:latin typeface="Times New Roman"/>
                <a:ea typeface="Times New Roman"/>
              </a:rPr>
              <a:t>transportation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40" dirty="0">
                <a:solidFill>
                  <a:srgbClr val="7d7d7d"/>
                </a:solidFill>
                <a:latin typeface="Times New Roman"/>
                <a:ea typeface="Times New Roman"/>
              </a:rPr>
              <a:t>(fixed</a:t>
            </a:r>
            <a:r>
              <a:rPr lang="en-US" altLang="zh-CN" sz="2400" spc="9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40" dirty="0">
                <a:solidFill>
                  <a:srgbClr val="7d7d7d"/>
                </a:solidFill>
                <a:latin typeface="Times New Roman"/>
                <a:ea typeface="Times New Roman"/>
              </a:rPr>
              <a:t>route)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75"/>
              </a:lnSpc>
            </a:pPr>
            <a:endParaRPr lang="en-US" dirty="0" smtClean="0"/>
          </a:p>
          <a:p>
            <a:pPr marL="0" indent="3680777">
              <a:lnSpc>
                <a:spcPct val="100000"/>
              </a:lnSpc>
            </a:pPr>
            <a:r>
              <a:rPr lang="en-US" altLang="zh-CN" sz="1200" spc="15" dirty="0">
                <a:solidFill>
                  <a:srgbClr val="000000"/>
                </a:solidFill>
                <a:latin typeface="Times New Roman"/>
                <a:ea typeface="Times New Roman"/>
              </a:rPr>
              <a:t>DySON</a:t>
            </a:r>
            <a:r>
              <a:rPr lang="en-US" altLang="zh-CN" sz="1200" spc="10" dirty="0">
                <a:solidFill>
                  <a:srgbClr val="000000"/>
                </a:solidFill>
                <a:latin typeface="Times New Roman"/>
                <a:ea typeface="Times New Roman"/>
              </a:rPr>
              <a:t>'14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Freeform 994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5" name="Freeform 995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6" name="Freeform 996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7" name="Freeform 997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ea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8" name="Freeform 998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18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0" name="Picture 1000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979420"/>
            <a:ext cx="8778240" cy="2918460"/>
          </a:xfrm>
          <a:prstGeom prst="rect">
            <a:avLst/>
          </a:prstGeom>
        </p:spPr>
      </p:pic>
      <p:sp>
        <p:nvSpPr>
          <p:cNvPr id="1000" name="TextBox 1000"/>
          <p:cNvSpPr txBox="1"/>
          <p:nvPr/>
        </p:nvSpPr>
        <p:spPr>
          <a:xfrm>
            <a:off x="322262" y="900477"/>
            <a:ext cx="8802331" cy="570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7083"/>
              </a:lnSpc>
            </a:pPr>
            <a:r>
              <a:rPr lang="en-US" altLang="zh-CN" sz="3200" spc="175" dirty="0">
                <a:solidFill>
                  <a:srgbClr val="000000"/>
                </a:solidFill>
                <a:latin typeface="Times New Roman"/>
                <a:ea typeface="Times New Roman"/>
              </a:rPr>
              <a:t>Average</a:t>
            </a:r>
            <a:r>
              <a:rPr lang="en-US" altLang="zh-CN" sz="32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160" dirty="0">
                <a:solidFill>
                  <a:srgbClr val="000000"/>
                </a:solidFill>
                <a:latin typeface="Times New Roman"/>
                <a:ea typeface="Times New Roman"/>
              </a:rPr>
              <a:t>Delivery</a:t>
            </a:r>
            <a:r>
              <a:rPr lang="en-US" altLang="zh-CN" sz="32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155" dirty="0">
                <a:solidFill>
                  <a:srgbClr val="000000"/>
                </a:solidFill>
                <a:latin typeface="Times New Roman"/>
                <a:ea typeface="Times New Roman"/>
              </a:rPr>
              <a:t>Ratio</a:t>
            </a:r>
            <a:r>
              <a:rPr lang="en-US" altLang="zh-CN" sz="32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140" dirty="0">
                <a:solidFill>
                  <a:srgbClr val="000000"/>
                </a:solidFill>
                <a:latin typeface="Times New Roman"/>
                <a:ea typeface="Times New Roman"/>
              </a:rPr>
              <a:t>vs.</a:t>
            </a:r>
            <a:r>
              <a:rPr lang="en-US" altLang="zh-CN" sz="32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200" dirty="0">
                <a:solidFill>
                  <a:srgbClr val="000000"/>
                </a:solidFill>
                <a:latin typeface="Times New Roman"/>
                <a:ea typeface="Times New Roman"/>
              </a:rPr>
              <a:t>Homing</a:t>
            </a:r>
            <a:r>
              <a:rPr lang="en-US" altLang="zh-CN" sz="32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145" dirty="0">
                <a:solidFill>
                  <a:srgbClr val="000000"/>
                </a:solidFill>
                <a:latin typeface="Times New Roman"/>
                <a:ea typeface="Times New Roman"/>
              </a:rPr>
              <a:t>Probability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Freeform 1001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2" name="Freeform 1002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3" name="Freeform 1003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4" name="Freeform 1004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5" name="Freeform 1005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6" name="TextBox 1006"/>
          <p:cNvSpPr txBox="1"/>
          <p:nvPr/>
        </p:nvSpPr>
        <p:spPr>
          <a:xfrm>
            <a:off x="547687" y="506108"/>
            <a:ext cx="6917456" cy="59792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250"/>
              </a:lnSpc>
            </a:pPr>
            <a:r>
              <a:rPr lang="en-US" altLang="zh-CN" sz="3600" spc="230" dirty="0">
                <a:solidFill>
                  <a:srgbClr val="000000"/>
                </a:solidFill>
                <a:latin typeface="Times New Roman"/>
                <a:ea typeface="Times New Roman"/>
              </a:rPr>
              <a:t>Recap</a:t>
            </a:r>
            <a:r>
              <a:rPr lang="en-US" altLang="zh-CN" sz="36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225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36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205" dirty="0">
                <a:solidFill>
                  <a:srgbClr val="000000"/>
                </a:solidFill>
                <a:latin typeface="Times New Roman"/>
                <a:ea typeface="Times New Roman"/>
              </a:rPr>
              <a:t>Extensions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45"/>
              </a:lnSpc>
            </a:pPr>
            <a:endParaRPr lang="en-US" dirty="0" smtClean="0"/>
          </a:p>
          <a:p>
            <a:pPr marL="0">
              <a:lnSpc>
                <a:spcPct val="117083"/>
              </a:lnSpc>
            </a:pPr>
            <a:r>
              <a:rPr lang="en-US" altLang="zh-CN" sz="2250" spc="175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2250" spc="-121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750" spc="160" dirty="0">
                <a:solidFill>
                  <a:srgbClr val="000000"/>
                </a:solidFill>
                <a:latin typeface="Times New Roman"/>
                <a:ea typeface="Times New Roman"/>
              </a:rPr>
              <a:t>Homing</a:t>
            </a:r>
            <a:r>
              <a:rPr lang="en-US" altLang="zh-CN" sz="2750" spc="104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750" spc="125" dirty="0">
                <a:solidFill>
                  <a:srgbClr val="000000"/>
                </a:solidFill>
                <a:latin typeface="Times New Roman"/>
                <a:ea typeface="Times New Roman"/>
              </a:rPr>
              <a:t>spread</a:t>
            </a:r>
          </a:p>
          <a:p>
            <a:pPr>
              <a:lnSpc>
                <a:spcPts val="475"/>
              </a:lnSpc>
            </a:pPr>
            <a:endParaRPr lang="en-US" dirty="0" smtClean="0"/>
          </a:p>
          <a:p>
            <a:pPr hangingPunct="0" marL="743902" indent="-286067">
              <a:lnSpc>
                <a:spcPct val="104166"/>
              </a:lnSpc>
            </a:pPr>
            <a:r>
              <a:rPr lang="en-US" altLang="zh-CN" sz="1400" spc="15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400" spc="17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110" dirty="0">
                <a:solidFill>
                  <a:srgbClr val="000000"/>
                </a:solidFill>
                <a:latin typeface="Times New Roman"/>
                <a:ea typeface="Times New Roman"/>
              </a:rPr>
              <a:t>Optimal</a:t>
            </a:r>
            <a:r>
              <a:rPr lang="en-US" altLang="zh-CN" sz="20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4" dirty="0">
                <a:solidFill>
                  <a:srgbClr val="000000"/>
                </a:solidFill>
                <a:latin typeface="Times New Roman"/>
                <a:ea typeface="Times New Roman"/>
              </a:rPr>
              <a:t>multi</a:t>
            </a:r>
            <a:r>
              <a:rPr lang="en-US" altLang="zh-CN" sz="2000" spc="85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000" spc="115" dirty="0">
                <a:solidFill>
                  <a:srgbClr val="000000"/>
                </a:solidFill>
                <a:latin typeface="Times New Roman"/>
                <a:ea typeface="Times New Roman"/>
              </a:rPr>
              <a:t>copy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ea typeface="Times New Roman"/>
              </a:rPr>
              <a:t>routing</a:t>
            </a:r>
            <a:r>
              <a:rPr lang="en-US" altLang="zh-CN" sz="20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ea typeface="Times New Roman"/>
              </a:rPr>
              <a:t>in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ea typeface="Times New Roman"/>
              </a:rPr>
              <a:t>three</a:t>
            </a:r>
            <a:r>
              <a:rPr lang="en-US" altLang="zh-CN" sz="20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ea typeface="Times New Roman"/>
              </a:rPr>
              <a:t>phases: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5" dirty="0">
                <a:solidFill>
                  <a:srgbClr val="000000"/>
                </a:solidFill>
                <a:latin typeface="Times New Roman"/>
                <a:ea typeface="Times New Roman"/>
              </a:rPr>
              <a:t>homing,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45" dirty="0">
                <a:solidFill>
                  <a:srgbClr val="000000"/>
                </a:solidFill>
                <a:latin typeface="Times New Roman"/>
                <a:ea typeface="Times New Roman"/>
              </a:rPr>
              <a:t>spreading,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70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20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40" dirty="0">
                <a:solidFill>
                  <a:srgbClr val="000000"/>
                </a:solidFill>
                <a:latin typeface="Times New Roman"/>
                <a:ea typeface="Times New Roman"/>
              </a:rPr>
              <a:t>fetching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95"/>
              </a:lnSpc>
            </a:pPr>
            <a:endParaRPr lang="en-US" dirty="0" smtClean="0"/>
          </a:p>
          <a:p>
            <a:pPr marL="0">
              <a:lnSpc>
                <a:spcPct val="117083"/>
              </a:lnSpc>
            </a:pPr>
            <a:r>
              <a:rPr lang="en-US" altLang="zh-CN" sz="2250" spc="209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2250" spc="-120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750" spc="150" dirty="0">
                <a:solidFill>
                  <a:srgbClr val="000000"/>
                </a:solidFill>
                <a:latin typeface="Times New Roman"/>
                <a:ea typeface="Times New Roman"/>
              </a:rPr>
              <a:t>Extensions</a:t>
            </a:r>
          </a:p>
          <a:p>
            <a:pPr marL="0" indent="457835">
              <a:lnSpc>
                <a:spcPct val="117499"/>
              </a:lnSpc>
              <a:spcBef>
                <a:spcPts val="265"/>
              </a:spcBef>
            </a:pPr>
            <a:r>
              <a:rPr lang="en-US" altLang="zh-CN" sz="1400" spc="19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400" spc="22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140" dirty="0">
                <a:solidFill>
                  <a:srgbClr val="000000"/>
                </a:solidFill>
                <a:latin typeface="Times New Roman"/>
                <a:ea typeface="Times New Roman"/>
              </a:rPr>
              <a:t>Heterogeneous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55" dirty="0">
                <a:solidFill>
                  <a:srgbClr val="000000"/>
                </a:solidFill>
                <a:latin typeface="Times New Roman"/>
                <a:ea typeface="Times New Roman"/>
              </a:rPr>
              <a:t>homes:</a:t>
            </a:r>
            <a:r>
              <a:rPr lang="en-US" altLang="zh-CN" sz="20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ea typeface="Times New Roman"/>
              </a:rPr>
              <a:t>different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65" dirty="0">
                <a:solidFill>
                  <a:srgbClr val="000000"/>
                </a:solidFill>
                <a:latin typeface="Times New Roman"/>
                <a:ea typeface="Times New Roman"/>
              </a:rPr>
              <a:t>homes</a:t>
            </a:r>
          </a:p>
          <a:p>
            <a:pPr marL="0" indent="753427">
              <a:lnSpc>
                <a:spcPct val="117499"/>
              </a:lnSpc>
              <a:spcBef>
                <a:spcPts val="255"/>
              </a:spcBef>
            </a:pPr>
            <a:r>
              <a:rPr lang="en-US" altLang="zh-CN" sz="2000" spc="60" dirty="0">
                <a:solidFill>
                  <a:srgbClr val="7d7d7d"/>
                </a:solidFill>
                <a:latin typeface="Times New Roman"/>
                <a:ea typeface="Times New Roman"/>
              </a:rPr>
              <a:t>(Xiao,</a:t>
            </a:r>
            <a:r>
              <a:rPr lang="en-US" altLang="zh-CN" sz="2000" spc="3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4" dirty="0">
                <a:solidFill>
                  <a:srgbClr val="7d7d7d"/>
                </a:solidFill>
                <a:latin typeface="Times New Roman"/>
                <a:ea typeface="Times New Roman"/>
              </a:rPr>
              <a:t>Wu</a:t>
            </a:r>
            <a:r>
              <a:rPr lang="en-US" altLang="zh-CN" sz="2000" spc="3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0" dirty="0">
                <a:solidFill>
                  <a:srgbClr val="7d7d7d"/>
                </a:solidFill>
                <a:latin typeface="Times New Roman"/>
                <a:ea typeface="Times New Roman"/>
              </a:rPr>
              <a:t>&amp;</a:t>
            </a:r>
            <a:r>
              <a:rPr lang="en-US" altLang="zh-CN" sz="2000" spc="3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75" dirty="0">
                <a:solidFill>
                  <a:srgbClr val="7d7d7d"/>
                </a:solidFill>
                <a:latin typeface="Times New Roman"/>
                <a:ea typeface="Times New Roman"/>
              </a:rPr>
              <a:t>Huang</a:t>
            </a:r>
            <a:r>
              <a:rPr lang="en-US" altLang="zh-CN" sz="2000" spc="4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60" dirty="0">
                <a:solidFill>
                  <a:srgbClr val="7d7d7d"/>
                </a:solidFill>
                <a:latin typeface="Times New Roman"/>
                <a:ea typeface="Times New Roman"/>
              </a:rPr>
              <a:t>’14,</a:t>
            </a:r>
            <a:r>
              <a:rPr lang="en-US" altLang="zh-CN" sz="2000" spc="3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75" dirty="0">
                <a:solidFill>
                  <a:srgbClr val="7d7d7d"/>
                </a:solidFill>
                <a:latin typeface="Times New Roman"/>
                <a:ea typeface="Times New Roman"/>
              </a:rPr>
              <a:t>IEE</a:t>
            </a:r>
            <a:r>
              <a:rPr lang="en-US" altLang="zh-CN" sz="2000" spc="3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80" dirty="0">
                <a:solidFill>
                  <a:srgbClr val="7d7d7d"/>
                </a:solidFill>
                <a:latin typeface="Times New Roman"/>
                <a:ea typeface="Times New Roman"/>
              </a:rPr>
              <a:t>TPDS)</a:t>
            </a:r>
          </a:p>
          <a:p>
            <a:pPr marL="0" indent="457835">
              <a:lnSpc>
                <a:spcPct val="117499"/>
              </a:lnSpc>
              <a:spcBef>
                <a:spcPts val="255"/>
              </a:spcBef>
            </a:pPr>
            <a:r>
              <a:rPr lang="en-US" altLang="zh-CN" sz="1400" spc="22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400" spc="25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165" dirty="0">
                <a:solidFill>
                  <a:srgbClr val="000000"/>
                </a:solidFill>
                <a:latin typeface="Times New Roman"/>
                <a:ea typeface="Times New Roman"/>
              </a:rPr>
              <a:t>Heterogeneous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0" dirty="0">
                <a:solidFill>
                  <a:srgbClr val="000000"/>
                </a:solidFill>
                <a:latin typeface="Times New Roman"/>
                <a:ea typeface="Times New Roman"/>
              </a:rPr>
              <a:t>visiting: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different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5" dirty="0">
                <a:solidFill>
                  <a:srgbClr val="000000"/>
                </a:solidFill>
                <a:latin typeface="Times New Roman"/>
                <a:ea typeface="Times New Roman"/>
              </a:rPr>
              <a:t>visit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rates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20"/>
              </a:lnSpc>
            </a:pPr>
            <a:endParaRPr lang="en-US" dirty="0" smtClean="0"/>
          </a:p>
          <a:p>
            <a:pPr marL="0" indent="3680777">
              <a:lnSpc>
                <a:spcPct val="100000"/>
              </a:lnSpc>
            </a:pPr>
            <a:r>
              <a:rPr lang="en-US" altLang="zh-CN" sz="1200" spc="15" dirty="0">
                <a:solidFill>
                  <a:srgbClr val="000000"/>
                </a:solidFill>
                <a:latin typeface="Times New Roman"/>
                <a:ea typeface="Times New Roman"/>
              </a:rPr>
              <a:t>DySON</a:t>
            </a:r>
            <a:r>
              <a:rPr lang="en-US" altLang="zh-CN" sz="1200" spc="10" dirty="0">
                <a:solidFill>
                  <a:srgbClr val="000000"/>
                </a:solidFill>
                <a:latin typeface="Times New Roman"/>
                <a:ea typeface="Times New Roman"/>
              </a:rPr>
              <a:t>'14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Freeform 1007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8" name="Freeform 1008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9" name="Freeform 1009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0" name="Freeform 1010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1" name="Freeform 1011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2" name="TextBox 1012"/>
          <p:cNvSpPr txBox="1"/>
          <p:nvPr/>
        </p:nvSpPr>
        <p:spPr>
          <a:xfrm>
            <a:off x="547687" y="506108"/>
            <a:ext cx="7652941" cy="59792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250"/>
              </a:lnSpc>
            </a:pPr>
            <a:r>
              <a:rPr lang="en-US" altLang="zh-CN" sz="3600" spc="245" dirty="0">
                <a:solidFill>
                  <a:srgbClr val="000000"/>
                </a:solidFill>
                <a:latin typeface="Times New Roman"/>
                <a:ea typeface="Times New Roman"/>
              </a:rPr>
              <a:t>Big</a:t>
            </a:r>
            <a:r>
              <a:rPr lang="en-US" altLang="zh-CN" sz="3600" spc="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200" dirty="0">
                <a:solidFill>
                  <a:srgbClr val="000000"/>
                </a:solidFill>
                <a:latin typeface="Times New Roman"/>
                <a:ea typeface="Times New Roman"/>
              </a:rPr>
              <a:t>Picture:</a:t>
            </a:r>
            <a:r>
              <a:rPr lang="en-US" altLang="zh-CN" sz="3600" spc="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260" dirty="0">
                <a:solidFill>
                  <a:srgbClr val="000000"/>
                </a:solidFill>
                <a:latin typeface="Times New Roman"/>
                <a:ea typeface="Times New Roman"/>
              </a:rPr>
              <a:t>Network</a:t>
            </a:r>
            <a:r>
              <a:rPr lang="en-US" altLang="zh-CN" sz="3600" spc="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225" dirty="0">
                <a:solidFill>
                  <a:srgbClr val="000000"/>
                </a:solidFill>
                <a:latin typeface="Times New Roman"/>
                <a:ea typeface="Times New Roman"/>
              </a:rPr>
              <a:t>Science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85"/>
              </a:lnSpc>
            </a:pPr>
            <a:endParaRPr lang="en-US" dirty="0" smtClean="0"/>
          </a:p>
          <a:p>
            <a:pPr marL="0">
              <a:lnSpc>
                <a:spcPct val="116250"/>
              </a:lnSpc>
            </a:pPr>
            <a:r>
              <a:rPr lang="en-US" altLang="zh-CN" sz="1950" spc="150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950" spc="20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160" dirty="0">
                <a:solidFill>
                  <a:srgbClr val="000000"/>
                </a:solidFill>
                <a:latin typeface="Times New Roman"/>
                <a:ea typeface="Times New Roman"/>
              </a:rPr>
              <a:t>How</a:t>
            </a:r>
            <a:r>
              <a:rPr lang="en-US" altLang="zh-CN" sz="24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0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4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04" dirty="0">
                <a:solidFill>
                  <a:srgbClr val="000000"/>
                </a:solidFill>
                <a:latin typeface="Times New Roman"/>
                <a:ea typeface="Times New Roman"/>
              </a:rPr>
              <a:t>Overall</a:t>
            </a:r>
            <a:r>
              <a:rPr lang="en-US" altLang="zh-CN" sz="24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25" dirty="0">
                <a:solidFill>
                  <a:srgbClr val="000000"/>
                </a:solidFill>
                <a:latin typeface="Times New Roman"/>
                <a:ea typeface="Times New Roman"/>
              </a:rPr>
              <a:t>Network</a:t>
            </a:r>
            <a:r>
              <a:rPr lang="en-US" altLang="zh-CN" sz="24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20" dirty="0">
                <a:solidFill>
                  <a:srgbClr val="000000"/>
                </a:solidFill>
                <a:latin typeface="Times New Roman"/>
                <a:ea typeface="Times New Roman"/>
              </a:rPr>
              <a:t>System</a:t>
            </a:r>
            <a:r>
              <a:rPr lang="en-US" altLang="zh-CN" sz="24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00" dirty="0">
                <a:solidFill>
                  <a:srgbClr val="000000"/>
                </a:solidFill>
                <a:latin typeface="Times New Roman"/>
                <a:ea typeface="Times New Roman"/>
              </a:rPr>
              <a:t>will</a:t>
            </a:r>
            <a:r>
              <a:rPr lang="en-US" altLang="zh-CN" sz="24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25" dirty="0">
                <a:solidFill>
                  <a:srgbClr val="000000"/>
                </a:solidFill>
                <a:latin typeface="Times New Roman"/>
                <a:ea typeface="Times New Roman"/>
              </a:rPr>
              <a:t>Behave</a:t>
            </a:r>
          </a:p>
          <a:p>
            <a:pPr marL="0" indent="457835">
              <a:lnSpc>
                <a:spcPct val="117499"/>
              </a:lnSpc>
              <a:spcBef>
                <a:spcPts val="295"/>
              </a:spcBef>
            </a:pPr>
            <a:r>
              <a:rPr lang="en-US" altLang="zh-CN" sz="1400" spc="24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400" spc="27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145" dirty="0">
                <a:solidFill>
                  <a:srgbClr val="000000"/>
                </a:solidFill>
                <a:latin typeface="Times New Roman"/>
                <a:ea typeface="Times New Roman"/>
              </a:rPr>
              <a:t>Static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80" dirty="0">
                <a:solidFill>
                  <a:srgbClr val="000000"/>
                </a:solidFill>
                <a:latin typeface="Times New Roman"/>
                <a:ea typeface="Times New Roman"/>
              </a:rPr>
              <a:t>network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50" dirty="0">
                <a:solidFill>
                  <a:srgbClr val="000000"/>
                </a:solidFill>
                <a:latin typeface="Times New Roman"/>
                <a:ea typeface="Times New Roman"/>
              </a:rPr>
              <a:t>structure</a:t>
            </a:r>
          </a:p>
          <a:p>
            <a:pPr marL="0" indent="457835">
              <a:lnSpc>
                <a:spcPct val="117499"/>
              </a:lnSpc>
              <a:spcBef>
                <a:spcPts val="255"/>
              </a:spcBef>
            </a:pPr>
            <a:r>
              <a:rPr lang="en-US" altLang="zh-CN" sz="1400" spc="15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400" spc="18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130" dirty="0">
                <a:solidFill>
                  <a:srgbClr val="000000"/>
                </a:solidFill>
                <a:latin typeface="Times New Roman"/>
                <a:ea typeface="Times New Roman"/>
              </a:rPr>
              <a:t>Dynamic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5" dirty="0">
                <a:solidFill>
                  <a:srgbClr val="000000"/>
                </a:solidFill>
                <a:latin typeface="Times New Roman"/>
                <a:ea typeface="Times New Roman"/>
              </a:rPr>
              <a:t>networks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ea typeface="Times New Roman"/>
              </a:rPr>
              <a:t>structure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5" dirty="0">
                <a:solidFill>
                  <a:srgbClr val="000000"/>
                </a:solidFill>
                <a:latin typeface="Times New Roman"/>
                <a:ea typeface="Times New Roman"/>
              </a:rPr>
              <a:t>(more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ea typeface="Times New Roman"/>
              </a:rPr>
              <a:t>challenging)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45"/>
              </a:lnSpc>
            </a:pPr>
            <a:endParaRPr lang="en-US" dirty="0" smtClean="0"/>
          </a:p>
          <a:p>
            <a:pPr marL="0">
              <a:lnSpc>
                <a:spcPct val="116250"/>
              </a:lnSpc>
            </a:pPr>
            <a:r>
              <a:rPr lang="en-US" altLang="zh-CN" sz="1950" spc="190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950" spc="26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150" dirty="0">
                <a:solidFill>
                  <a:srgbClr val="000000"/>
                </a:solidFill>
                <a:latin typeface="Times New Roman"/>
                <a:ea typeface="Times New Roman"/>
              </a:rPr>
              <a:t>Epidemic</a:t>
            </a:r>
            <a:r>
              <a:rPr lang="en-US" altLang="zh-CN" sz="24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55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24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45" dirty="0">
                <a:solidFill>
                  <a:srgbClr val="000000"/>
                </a:solidFill>
                <a:latin typeface="Times New Roman"/>
                <a:ea typeface="Times New Roman"/>
              </a:rPr>
              <a:t>Other</a:t>
            </a:r>
            <a:r>
              <a:rPr lang="en-US" altLang="zh-CN" sz="24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40" dirty="0">
                <a:solidFill>
                  <a:srgbClr val="000000"/>
                </a:solidFill>
                <a:latin typeface="Times New Roman"/>
                <a:ea typeface="Times New Roman"/>
              </a:rPr>
              <a:t>Spreading</a:t>
            </a:r>
            <a:r>
              <a:rPr lang="en-US" altLang="zh-CN" sz="24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40" dirty="0">
                <a:solidFill>
                  <a:srgbClr val="000000"/>
                </a:solidFill>
                <a:latin typeface="Times New Roman"/>
                <a:ea typeface="Times New Roman"/>
              </a:rPr>
              <a:t>Processes</a:t>
            </a:r>
          </a:p>
          <a:p>
            <a:pPr marL="0" indent="457835">
              <a:lnSpc>
                <a:spcPct val="117499"/>
              </a:lnSpc>
              <a:spcBef>
                <a:spcPts val="290"/>
              </a:spcBef>
            </a:pPr>
            <a:r>
              <a:rPr lang="en-US" altLang="zh-CN" sz="1400" spc="16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400" spc="19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125" dirty="0">
                <a:solidFill>
                  <a:srgbClr val="000000"/>
                </a:solidFill>
                <a:latin typeface="Times New Roman"/>
                <a:ea typeface="Times New Roman"/>
              </a:rPr>
              <a:t>Epidemic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4" dirty="0">
                <a:solidFill>
                  <a:srgbClr val="000000"/>
                </a:solidFill>
                <a:latin typeface="Times New Roman"/>
                <a:ea typeface="Times New Roman"/>
              </a:rPr>
              <a:t>is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5" dirty="0">
                <a:solidFill>
                  <a:srgbClr val="000000"/>
                </a:solidFill>
                <a:latin typeface="Times New Roman"/>
                <a:ea typeface="Times New Roman"/>
              </a:rPr>
              <a:t>well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0" dirty="0">
                <a:solidFill>
                  <a:srgbClr val="000000"/>
                </a:solidFill>
                <a:latin typeface="Times New Roman"/>
                <a:ea typeface="Times New Roman"/>
              </a:rPr>
              <a:t>studied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0" dirty="0">
                <a:solidFill>
                  <a:srgbClr val="000000"/>
                </a:solidFill>
                <a:latin typeface="Times New Roman"/>
                <a:ea typeface="Times New Roman"/>
              </a:rPr>
              <a:t>in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ea typeface="Times New Roman"/>
              </a:rPr>
              <a:t>static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ea typeface="Times New Roman"/>
              </a:rPr>
              <a:t>networks</a:t>
            </a:r>
          </a:p>
          <a:p>
            <a:pPr hangingPunct="0" marL="1144333" indent="-228980">
              <a:lnSpc>
                <a:spcPct val="104166"/>
              </a:lnSpc>
              <a:spcBef>
                <a:spcPts val="395"/>
              </a:spcBef>
            </a:pPr>
            <a:r>
              <a:rPr lang="en-US" altLang="zh-CN" sz="1250" spc="180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250" spc="24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160" dirty="0">
                <a:solidFill>
                  <a:srgbClr val="000000"/>
                </a:solidFill>
                <a:latin typeface="Times New Roman"/>
                <a:ea typeface="Times New Roman"/>
              </a:rPr>
              <a:t>Susceptible</a:t>
            </a:r>
            <a:r>
              <a:rPr lang="en-US" altLang="zh-CN" sz="2000" spc="17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000" spc="160" dirty="0">
                <a:solidFill>
                  <a:srgbClr val="000000"/>
                </a:solidFill>
                <a:latin typeface="Times New Roman"/>
                <a:ea typeface="Times New Roman"/>
              </a:rPr>
              <a:t>Infected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40" dirty="0">
                <a:solidFill>
                  <a:srgbClr val="000000"/>
                </a:solidFill>
                <a:latin typeface="Times New Roman"/>
                <a:ea typeface="Times New Roman"/>
              </a:rPr>
              <a:t>(SI),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205" dirty="0">
                <a:solidFill>
                  <a:srgbClr val="000000"/>
                </a:solidFill>
                <a:latin typeface="Times New Roman"/>
                <a:ea typeface="Times New Roman"/>
              </a:rPr>
              <a:t>SIR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55" dirty="0">
                <a:solidFill>
                  <a:srgbClr val="000000"/>
                </a:solidFill>
                <a:latin typeface="Times New Roman"/>
                <a:ea typeface="Times New Roman"/>
              </a:rPr>
              <a:t>(recovered),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75" dirty="0">
                <a:solidFill>
                  <a:srgbClr val="000000"/>
                </a:solidFill>
                <a:latin typeface="Times New Roman"/>
                <a:ea typeface="Times New Roman"/>
              </a:rPr>
              <a:t>SIS,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85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255" dirty="0">
                <a:solidFill>
                  <a:srgbClr val="000000"/>
                </a:solidFill>
                <a:latin typeface="Times New Roman"/>
                <a:ea typeface="Times New Roman"/>
              </a:rPr>
              <a:t>SI</a:t>
            </a:r>
            <a:r>
              <a:rPr lang="en-US" altLang="zh-CN" sz="2000" spc="245" dirty="0">
                <a:solidFill>
                  <a:srgbClr val="000000"/>
                </a:solidFill>
                <a:latin typeface="Times New Roman"/>
                <a:ea typeface="Times New Roman"/>
              </a:rPr>
              <a:t>RS</a:t>
            </a:r>
          </a:p>
          <a:p>
            <a:pPr marL="0" indent="457835">
              <a:lnSpc>
                <a:spcPct val="117499"/>
              </a:lnSpc>
              <a:spcBef>
                <a:spcPts val="270"/>
              </a:spcBef>
            </a:pPr>
            <a:r>
              <a:rPr lang="en-US" altLang="zh-CN" sz="1400" spc="13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400" spc="16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ea typeface="Times New Roman"/>
              </a:rPr>
              <a:t>Epidemic,</a:t>
            </a:r>
            <a:r>
              <a:rPr lang="en-US" altLang="zh-CN" sz="20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ea typeface="Times New Roman"/>
              </a:rPr>
              <a:t>especially</a:t>
            </a:r>
            <a:r>
              <a:rPr lang="en-US" altLang="zh-CN" sz="20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ea typeface="Times New Roman"/>
              </a:rPr>
              <a:t>controlled</a:t>
            </a:r>
            <a:r>
              <a:rPr lang="en-US" altLang="zh-CN" sz="20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ea typeface="Times New Roman"/>
              </a:rPr>
              <a:t>one,</a:t>
            </a:r>
            <a:r>
              <a:rPr lang="en-US" altLang="zh-CN" sz="20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ea typeface="Times New Roman"/>
              </a:rPr>
              <a:t>in</a:t>
            </a:r>
            <a:r>
              <a:rPr lang="en-US" altLang="zh-CN" sz="20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0" dirty="0">
                <a:solidFill>
                  <a:srgbClr val="000000"/>
                </a:solidFill>
                <a:latin typeface="Times New Roman"/>
                <a:ea typeface="Times New Roman"/>
              </a:rPr>
              <a:t>dynamic</a:t>
            </a:r>
            <a:r>
              <a:rPr lang="en-US" altLang="zh-CN" sz="20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ea typeface="Times New Roman"/>
              </a:rPr>
              <a:t>networks</a:t>
            </a:r>
          </a:p>
          <a:p>
            <a:pPr marL="0" indent="915352">
              <a:lnSpc>
                <a:spcPct val="117499"/>
              </a:lnSpc>
              <a:spcBef>
                <a:spcPts val="180"/>
              </a:spcBef>
            </a:pPr>
            <a:r>
              <a:rPr lang="en-US" altLang="zh-CN" sz="1250" spc="104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250" spc="14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125" dirty="0">
                <a:solidFill>
                  <a:srgbClr val="000000"/>
                </a:solidFill>
                <a:latin typeface="Times New Roman"/>
                <a:ea typeface="Times New Roman"/>
              </a:rPr>
              <a:t>More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ea typeface="Times New Roman"/>
              </a:rPr>
              <a:t>challenging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20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ea typeface="Times New Roman"/>
              </a:rPr>
              <a:t>not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ea typeface="Times New Roman"/>
              </a:rPr>
              <a:t>well</a:t>
            </a:r>
            <a:r>
              <a:rPr lang="en-US" altLang="zh-CN"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ea typeface="Times New Roman"/>
              </a:rPr>
              <a:t>understood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85"/>
              </a:lnSpc>
            </a:pPr>
            <a:endParaRPr lang="en-US" dirty="0" smtClean="0"/>
          </a:p>
          <a:p>
            <a:pPr marL="0" indent="3680777">
              <a:lnSpc>
                <a:spcPct val="100000"/>
              </a:lnSpc>
            </a:pPr>
            <a:r>
              <a:rPr lang="en-US" altLang="zh-CN" sz="1200" spc="15" dirty="0">
                <a:solidFill>
                  <a:srgbClr val="000000"/>
                </a:solidFill>
                <a:latin typeface="Times New Roman"/>
                <a:ea typeface="Times New Roman"/>
              </a:rPr>
              <a:t>DySON</a:t>
            </a:r>
            <a:r>
              <a:rPr lang="en-US" altLang="zh-CN" sz="1200" spc="10" dirty="0">
                <a:solidFill>
                  <a:srgbClr val="000000"/>
                </a:solidFill>
                <a:latin typeface="Times New Roman"/>
                <a:ea typeface="Times New Roman"/>
              </a:rPr>
              <a:t>'14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Freeform 1013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4" name="Freeform 1014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5" name="Freeform 1015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6" name="Freeform 1016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7" name="Freeform 1017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8" name="Freeform 1018"> 
				</p:cNvPr>
          <p:cNvSpPr/>
          <p:nvPr/>
        </p:nvSpPr>
        <p:spPr>
          <a:xfrm>
            <a:off x="2208279" y="2170179"/>
            <a:ext cx="204720" cy="192020"/>
          </a:xfrm>
          <a:custGeom>
            <a:avLst/>
            <a:gdLst>
              <a:gd name="connsiteX0" fmla="*/ 16125 w 204720"/>
              <a:gd name="connsiteY0" fmla="*/ 111375 h 192020"/>
              <a:gd name="connsiteX1" fmla="*/ 110486 w 204720"/>
              <a:gd name="connsiteY1" fmla="*/ 20443 h 192020"/>
              <a:gd name="connsiteX2" fmla="*/ 204847 w 204720"/>
              <a:gd name="connsiteY2" fmla="*/ 111375 h 192020"/>
              <a:gd name="connsiteX3" fmla="*/ 110486 w 204720"/>
              <a:gd name="connsiteY3" fmla="*/ 202434 h 192020"/>
              <a:gd name="connsiteX4" fmla="*/ 16125 w 204720"/>
              <a:gd name="connsiteY4" fmla="*/ 111375 h 192020"/>
              <a:gd name="connsiteX5" fmla="*/ 16125 w 204720"/>
              <a:gd name="connsiteY5" fmla="*/ 111375 h 1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20" h="192020">
                <a:moveTo>
                  <a:pt x="16125" y="111375"/>
                </a:moveTo>
                <a:cubicBezTo>
                  <a:pt x="16125" y="61210"/>
                  <a:pt x="58289" y="20443"/>
                  <a:pt x="110486" y="20443"/>
                </a:cubicBezTo>
                <a:cubicBezTo>
                  <a:pt x="162556" y="20443"/>
                  <a:pt x="204847" y="61210"/>
                  <a:pt x="204847" y="111375"/>
                </a:cubicBezTo>
                <a:cubicBezTo>
                  <a:pt x="204847" y="161667"/>
                  <a:pt x="162556" y="202434"/>
                  <a:pt x="110486" y="202434"/>
                </a:cubicBezTo>
                <a:cubicBezTo>
                  <a:pt x="58289" y="202434"/>
                  <a:pt x="16125" y="161667"/>
                  <a:pt x="16125" y="111375"/>
                </a:cubicBezTo>
                <a:lnTo>
                  <a:pt x="16125" y="111375"/>
                </a:lnTo>
                <a:close/>
              </a:path>
            </a:pathLst>
          </a:custGeom>
          <a:solidFill>
            <a:srgbClr val="00b7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9" name="Freeform 1019"> 
				</p:cNvPr>
          <p:cNvSpPr/>
          <p:nvPr/>
        </p:nvSpPr>
        <p:spPr>
          <a:xfrm>
            <a:off x="2208279" y="2170179"/>
            <a:ext cx="204720" cy="192020"/>
          </a:xfrm>
          <a:custGeom>
            <a:avLst/>
            <a:gdLst>
              <a:gd name="connsiteX0" fmla="*/ 16125 w 204720"/>
              <a:gd name="connsiteY0" fmla="*/ 111375 h 192020"/>
              <a:gd name="connsiteX1" fmla="*/ 110486 w 204720"/>
              <a:gd name="connsiteY1" fmla="*/ 20443 h 192020"/>
              <a:gd name="connsiteX2" fmla="*/ 204847 w 204720"/>
              <a:gd name="connsiteY2" fmla="*/ 111375 h 192020"/>
              <a:gd name="connsiteX3" fmla="*/ 110486 w 204720"/>
              <a:gd name="connsiteY3" fmla="*/ 202434 h 192020"/>
              <a:gd name="connsiteX4" fmla="*/ 16125 w 204720"/>
              <a:gd name="connsiteY4" fmla="*/ 111375 h 192020"/>
              <a:gd name="connsiteX5" fmla="*/ 16125 w 204720"/>
              <a:gd name="connsiteY5" fmla="*/ 111375 h 1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20" h="192020">
                <a:moveTo>
                  <a:pt x="16125" y="111375"/>
                </a:moveTo>
                <a:cubicBezTo>
                  <a:pt x="16125" y="61210"/>
                  <a:pt x="58289" y="20443"/>
                  <a:pt x="110486" y="20443"/>
                </a:cubicBezTo>
                <a:cubicBezTo>
                  <a:pt x="162556" y="20443"/>
                  <a:pt x="204847" y="61210"/>
                  <a:pt x="204847" y="111375"/>
                </a:cubicBezTo>
                <a:cubicBezTo>
                  <a:pt x="204847" y="161667"/>
                  <a:pt x="162556" y="202434"/>
                  <a:pt x="110486" y="202434"/>
                </a:cubicBezTo>
                <a:cubicBezTo>
                  <a:pt x="58289" y="202434"/>
                  <a:pt x="16125" y="161667"/>
                  <a:pt x="16125" y="111375"/>
                </a:cubicBezTo>
                <a:lnTo>
                  <a:pt x="16125" y="11137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3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0" name="Freeform 1020"> 
				</p:cNvPr>
          <p:cNvSpPr/>
          <p:nvPr/>
        </p:nvSpPr>
        <p:spPr>
          <a:xfrm>
            <a:off x="2208279" y="2627379"/>
            <a:ext cx="204720" cy="192020"/>
          </a:xfrm>
          <a:custGeom>
            <a:avLst/>
            <a:gdLst>
              <a:gd name="connsiteX0" fmla="*/ 16125 w 204720"/>
              <a:gd name="connsiteY0" fmla="*/ 108962 h 192020"/>
              <a:gd name="connsiteX1" fmla="*/ 110486 w 204720"/>
              <a:gd name="connsiteY1" fmla="*/ 18030 h 192020"/>
              <a:gd name="connsiteX2" fmla="*/ 204847 w 204720"/>
              <a:gd name="connsiteY2" fmla="*/ 108962 h 192020"/>
              <a:gd name="connsiteX3" fmla="*/ 110486 w 204720"/>
              <a:gd name="connsiteY3" fmla="*/ 199894 h 192020"/>
              <a:gd name="connsiteX4" fmla="*/ 16125 w 204720"/>
              <a:gd name="connsiteY4" fmla="*/ 108962 h 192020"/>
              <a:gd name="connsiteX5" fmla="*/ 16125 w 204720"/>
              <a:gd name="connsiteY5" fmla="*/ 108962 h 1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20" h="192020">
                <a:moveTo>
                  <a:pt x="16125" y="108962"/>
                </a:moveTo>
                <a:cubicBezTo>
                  <a:pt x="16125" y="58797"/>
                  <a:pt x="58289" y="18030"/>
                  <a:pt x="110486" y="18030"/>
                </a:cubicBezTo>
                <a:cubicBezTo>
                  <a:pt x="162556" y="18030"/>
                  <a:pt x="204847" y="58797"/>
                  <a:pt x="204847" y="108962"/>
                </a:cubicBezTo>
                <a:cubicBezTo>
                  <a:pt x="204847" y="159254"/>
                  <a:pt x="162556" y="199894"/>
                  <a:pt x="110486" y="199894"/>
                </a:cubicBezTo>
                <a:cubicBezTo>
                  <a:pt x="58289" y="199894"/>
                  <a:pt x="16125" y="159254"/>
                  <a:pt x="16125" y="108962"/>
                </a:cubicBezTo>
                <a:lnTo>
                  <a:pt x="16125" y="108962"/>
                </a:lnTo>
                <a:close/>
              </a:path>
            </a:pathLst>
          </a:custGeom>
          <a:solidFill>
            <a:srgbClr val="00b7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1" name="Freeform 1021"> 
				</p:cNvPr>
          <p:cNvSpPr/>
          <p:nvPr/>
        </p:nvSpPr>
        <p:spPr>
          <a:xfrm>
            <a:off x="2208279" y="2627379"/>
            <a:ext cx="204720" cy="192020"/>
          </a:xfrm>
          <a:custGeom>
            <a:avLst/>
            <a:gdLst>
              <a:gd name="connsiteX0" fmla="*/ 16125 w 204720"/>
              <a:gd name="connsiteY0" fmla="*/ 108962 h 192020"/>
              <a:gd name="connsiteX1" fmla="*/ 110486 w 204720"/>
              <a:gd name="connsiteY1" fmla="*/ 18030 h 192020"/>
              <a:gd name="connsiteX2" fmla="*/ 204847 w 204720"/>
              <a:gd name="connsiteY2" fmla="*/ 108962 h 192020"/>
              <a:gd name="connsiteX3" fmla="*/ 110486 w 204720"/>
              <a:gd name="connsiteY3" fmla="*/ 199894 h 192020"/>
              <a:gd name="connsiteX4" fmla="*/ 16125 w 204720"/>
              <a:gd name="connsiteY4" fmla="*/ 108962 h 192020"/>
              <a:gd name="connsiteX5" fmla="*/ 16125 w 204720"/>
              <a:gd name="connsiteY5" fmla="*/ 108962 h 1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20" h="192020">
                <a:moveTo>
                  <a:pt x="16125" y="108962"/>
                </a:moveTo>
                <a:cubicBezTo>
                  <a:pt x="16125" y="58797"/>
                  <a:pt x="58289" y="18030"/>
                  <a:pt x="110486" y="18030"/>
                </a:cubicBezTo>
                <a:cubicBezTo>
                  <a:pt x="162556" y="18030"/>
                  <a:pt x="204847" y="58797"/>
                  <a:pt x="204847" y="108962"/>
                </a:cubicBezTo>
                <a:cubicBezTo>
                  <a:pt x="204847" y="159254"/>
                  <a:pt x="162556" y="199894"/>
                  <a:pt x="110486" y="199894"/>
                </a:cubicBezTo>
                <a:cubicBezTo>
                  <a:pt x="58289" y="199894"/>
                  <a:pt x="16125" y="159254"/>
                  <a:pt x="16125" y="108962"/>
                </a:cubicBezTo>
                <a:lnTo>
                  <a:pt x="16125" y="10896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3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2" name="Freeform 1022"> 
				</p:cNvPr>
          <p:cNvSpPr/>
          <p:nvPr/>
        </p:nvSpPr>
        <p:spPr>
          <a:xfrm>
            <a:off x="2208279" y="3084579"/>
            <a:ext cx="204720" cy="192020"/>
          </a:xfrm>
          <a:custGeom>
            <a:avLst/>
            <a:gdLst>
              <a:gd name="connsiteX0" fmla="*/ 16125 w 204720"/>
              <a:gd name="connsiteY0" fmla="*/ 106549 h 192020"/>
              <a:gd name="connsiteX1" fmla="*/ 110486 w 204720"/>
              <a:gd name="connsiteY1" fmla="*/ 15617 h 192020"/>
              <a:gd name="connsiteX2" fmla="*/ 204847 w 204720"/>
              <a:gd name="connsiteY2" fmla="*/ 106549 h 192020"/>
              <a:gd name="connsiteX3" fmla="*/ 110486 w 204720"/>
              <a:gd name="connsiteY3" fmla="*/ 197481 h 192020"/>
              <a:gd name="connsiteX4" fmla="*/ 16125 w 204720"/>
              <a:gd name="connsiteY4" fmla="*/ 106549 h 192020"/>
              <a:gd name="connsiteX5" fmla="*/ 16125 w 204720"/>
              <a:gd name="connsiteY5" fmla="*/ 106549 h 1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20" h="192020">
                <a:moveTo>
                  <a:pt x="16125" y="106549"/>
                </a:moveTo>
                <a:cubicBezTo>
                  <a:pt x="16125" y="56257"/>
                  <a:pt x="58289" y="15617"/>
                  <a:pt x="110486" y="15617"/>
                </a:cubicBezTo>
                <a:cubicBezTo>
                  <a:pt x="162556" y="15617"/>
                  <a:pt x="204847" y="56257"/>
                  <a:pt x="204847" y="106549"/>
                </a:cubicBezTo>
                <a:cubicBezTo>
                  <a:pt x="204847" y="156714"/>
                  <a:pt x="162556" y="197481"/>
                  <a:pt x="110486" y="197481"/>
                </a:cubicBezTo>
                <a:cubicBezTo>
                  <a:pt x="58289" y="197481"/>
                  <a:pt x="16125" y="156714"/>
                  <a:pt x="16125" y="106549"/>
                </a:cubicBezTo>
                <a:lnTo>
                  <a:pt x="16125" y="106549"/>
                </a:lnTo>
                <a:close/>
              </a:path>
            </a:pathLst>
          </a:custGeom>
          <a:solidFill>
            <a:srgbClr val="00b7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3" name="Freeform 1023"> 
				</p:cNvPr>
          <p:cNvSpPr/>
          <p:nvPr/>
        </p:nvSpPr>
        <p:spPr>
          <a:xfrm>
            <a:off x="2208279" y="3084579"/>
            <a:ext cx="204720" cy="192020"/>
          </a:xfrm>
          <a:custGeom>
            <a:avLst/>
            <a:gdLst>
              <a:gd name="connsiteX0" fmla="*/ 16125 w 204720"/>
              <a:gd name="connsiteY0" fmla="*/ 106549 h 192020"/>
              <a:gd name="connsiteX1" fmla="*/ 110486 w 204720"/>
              <a:gd name="connsiteY1" fmla="*/ 15617 h 192020"/>
              <a:gd name="connsiteX2" fmla="*/ 204847 w 204720"/>
              <a:gd name="connsiteY2" fmla="*/ 106549 h 192020"/>
              <a:gd name="connsiteX3" fmla="*/ 110486 w 204720"/>
              <a:gd name="connsiteY3" fmla="*/ 197481 h 192020"/>
              <a:gd name="connsiteX4" fmla="*/ 16125 w 204720"/>
              <a:gd name="connsiteY4" fmla="*/ 106549 h 192020"/>
              <a:gd name="connsiteX5" fmla="*/ 16125 w 204720"/>
              <a:gd name="connsiteY5" fmla="*/ 106549 h 1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20" h="192020">
                <a:moveTo>
                  <a:pt x="16125" y="106549"/>
                </a:moveTo>
                <a:cubicBezTo>
                  <a:pt x="16125" y="56257"/>
                  <a:pt x="58289" y="15617"/>
                  <a:pt x="110486" y="15617"/>
                </a:cubicBezTo>
                <a:cubicBezTo>
                  <a:pt x="162556" y="15617"/>
                  <a:pt x="204847" y="56257"/>
                  <a:pt x="204847" y="106549"/>
                </a:cubicBezTo>
                <a:cubicBezTo>
                  <a:pt x="204847" y="156714"/>
                  <a:pt x="162556" y="197481"/>
                  <a:pt x="110486" y="197481"/>
                </a:cubicBezTo>
                <a:cubicBezTo>
                  <a:pt x="58289" y="197481"/>
                  <a:pt x="16125" y="156714"/>
                  <a:pt x="16125" y="106549"/>
                </a:cubicBezTo>
                <a:lnTo>
                  <a:pt x="16125" y="106549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53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Freeform 1024"> 
				</p:cNvPr>
          <p:cNvSpPr/>
          <p:nvPr/>
        </p:nvSpPr>
        <p:spPr>
          <a:xfrm>
            <a:off x="2208279" y="3579880"/>
            <a:ext cx="204720" cy="192020"/>
          </a:xfrm>
          <a:custGeom>
            <a:avLst/>
            <a:gdLst>
              <a:gd name="connsiteX0" fmla="*/ 16125 w 204720"/>
              <a:gd name="connsiteY0" fmla="*/ 111502 h 192020"/>
              <a:gd name="connsiteX1" fmla="*/ 110486 w 204720"/>
              <a:gd name="connsiteY1" fmla="*/ 20443 h 192020"/>
              <a:gd name="connsiteX2" fmla="*/ 204847 w 204720"/>
              <a:gd name="connsiteY2" fmla="*/ 111502 h 192020"/>
              <a:gd name="connsiteX3" fmla="*/ 110486 w 204720"/>
              <a:gd name="connsiteY3" fmla="*/ 202434 h 192020"/>
              <a:gd name="connsiteX4" fmla="*/ 16125 w 204720"/>
              <a:gd name="connsiteY4" fmla="*/ 111502 h 192020"/>
              <a:gd name="connsiteX5" fmla="*/ 16125 w 204720"/>
              <a:gd name="connsiteY5" fmla="*/ 111502 h 1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20" h="192020">
                <a:moveTo>
                  <a:pt x="16125" y="111502"/>
                </a:moveTo>
                <a:cubicBezTo>
                  <a:pt x="16125" y="61210"/>
                  <a:pt x="58289" y="20443"/>
                  <a:pt x="110486" y="20443"/>
                </a:cubicBezTo>
                <a:cubicBezTo>
                  <a:pt x="162556" y="20443"/>
                  <a:pt x="204847" y="61210"/>
                  <a:pt x="204847" y="111502"/>
                </a:cubicBezTo>
                <a:cubicBezTo>
                  <a:pt x="204847" y="161667"/>
                  <a:pt x="162556" y="202434"/>
                  <a:pt x="110486" y="202434"/>
                </a:cubicBezTo>
                <a:cubicBezTo>
                  <a:pt x="58289" y="202434"/>
                  <a:pt x="16125" y="161667"/>
                  <a:pt x="16125" y="111502"/>
                </a:cubicBezTo>
                <a:lnTo>
                  <a:pt x="16125" y="111502"/>
                </a:lnTo>
                <a:close/>
              </a:path>
            </a:pathLst>
          </a:custGeom>
          <a:solidFill>
            <a:srgbClr val="00b7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Freeform 1025"> 
				</p:cNvPr>
          <p:cNvSpPr/>
          <p:nvPr/>
        </p:nvSpPr>
        <p:spPr>
          <a:xfrm>
            <a:off x="2208279" y="3579880"/>
            <a:ext cx="204720" cy="192020"/>
          </a:xfrm>
          <a:custGeom>
            <a:avLst/>
            <a:gdLst>
              <a:gd name="connsiteX0" fmla="*/ 16125 w 204720"/>
              <a:gd name="connsiteY0" fmla="*/ 111502 h 192020"/>
              <a:gd name="connsiteX1" fmla="*/ 110486 w 204720"/>
              <a:gd name="connsiteY1" fmla="*/ 20443 h 192020"/>
              <a:gd name="connsiteX2" fmla="*/ 204847 w 204720"/>
              <a:gd name="connsiteY2" fmla="*/ 111502 h 192020"/>
              <a:gd name="connsiteX3" fmla="*/ 110486 w 204720"/>
              <a:gd name="connsiteY3" fmla="*/ 202434 h 192020"/>
              <a:gd name="connsiteX4" fmla="*/ 16125 w 204720"/>
              <a:gd name="connsiteY4" fmla="*/ 111502 h 192020"/>
              <a:gd name="connsiteX5" fmla="*/ 16125 w 204720"/>
              <a:gd name="connsiteY5" fmla="*/ 111502 h 1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20" h="192020">
                <a:moveTo>
                  <a:pt x="16125" y="111502"/>
                </a:moveTo>
                <a:cubicBezTo>
                  <a:pt x="16125" y="61210"/>
                  <a:pt x="58289" y="20443"/>
                  <a:pt x="110486" y="20443"/>
                </a:cubicBezTo>
                <a:cubicBezTo>
                  <a:pt x="162556" y="20443"/>
                  <a:pt x="204847" y="61210"/>
                  <a:pt x="204847" y="111502"/>
                </a:cubicBezTo>
                <a:cubicBezTo>
                  <a:pt x="204847" y="161667"/>
                  <a:pt x="162556" y="202434"/>
                  <a:pt x="110486" y="202434"/>
                </a:cubicBezTo>
                <a:cubicBezTo>
                  <a:pt x="58289" y="202434"/>
                  <a:pt x="16125" y="161667"/>
                  <a:pt x="16125" y="111502"/>
                </a:cubicBezTo>
                <a:lnTo>
                  <a:pt x="16125" y="11150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3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Freeform 1026"> 
				</p:cNvPr>
          <p:cNvSpPr/>
          <p:nvPr/>
        </p:nvSpPr>
        <p:spPr>
          <a:xfrm>
            <a:off x="2106679" y="2030479"/>
            <a:ext cx="446020" cy="1881120"/>
          </a:xfrm>
          <a:custGeom>
            <a:avLst/>
            <a:gdLst>
              <a:gd name="connsiteX0" fmla="*/ 23364 w 446020"/>
              <a:gd name="connsiteY0" fmla="*/ 1888232 h 1881120"/>
              <a:gd name="connsiteX1" fmla="*/ 447963 w 446020"/>
              <a:gd name="connsiteY1" fmla="*/ 1888232 h 1881120"/>
              <a:gd name="connsiteX2" fmla="*/ 447963 w 446020"/>
              <a:gd name="connsiteY2" fmla="*/ 23745 h 1881120"/>
              <a:gd name="connsiteX3" fmla="*/ 23364 w 446020"/>
              <a:gd name="connsiteY3" fmla="*/ 23745 h 1881120"/>
              <a:gd name="connsiteX4" fmla="*/ 23364 w 446020"/>
              <a:gd name="connsiteY4" fmla="*/ 1888232 h 188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020" h="1881120">
                <a:moveTo>
                  <a:pt x="23364" y="1888232"/>
                </a:moveTo>
                <a:lnTo>
                  <a:pt x="447963" y="1888232"/>
                </a:lnTo>
                <a:lnTo>
                  <a:pt x="447963" y="23745"/>
                </a:lnTo>
                <a:lnTo>
                  <a:pt x="23364" y="23745"/>
                </a:lnTo>
                <a:lnTo>
                  <a:pt x="23364" y="188823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34">
            <a:solidFill>
              <a:srgbClr val="000000">
                <a:alpha val="100000"/>
              </a:srgb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Freeform 1027"> 
				</p:cNvPr>
          <p:cNvSpPr/>
          <p:nvPr/>
        </p:nvSpPr>
        <p:spPr>
          <a:xfrm>
            <a:off x="3198879" y="2170179"/>
            <a:ext cx="204720" cy="192020"/>
          </a:xfrm>
          <a:custGeom>
            <a:avLst/>
            <a:gdLst>
              <a:gd name="connsiteX0" fmla="*/ 16252 w 204720"/>
              <a:gd name="connsiteY0" fmla="*/ 111375 h 192020"/>
              <a:gd name="connsiteX1" fmla="*/ 110613 w 204720"/>
              <a:gd name="connsiteY1" fmla="*/ 20443 h 192020"/>
              <a:gd name="connsiteX2" fmla="*/ 204974 w 204720"/>
              <a:gd name="connsiteY2" fmla="*/ 111375 h 192020"/>
              <a:gd name="connsiteX3" fmla="*/ 110613 w 204720"/>
              <a:gd name="connsiteY3" fmla="*/ 202434 h 192020"/>
              <a:gd name="connsiteX4" fmla="*/ 16252 w 204720"/>
              <a:gd name="connsiteY4" fmla="*/ 111375 h 192020"/>
              <a:gd name="connsiteX5" fmla="*/ 16252 w 204720"/>
              <a:gd name="connsiteY5" fmla="*/ 111375 h 1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20" h="192020">
                <a:moveTo>
                  <a:pt x="16252" y="111375"/>
                </a:moveTo>
                <a:cubicBezTo>
                  <a:pt x="16252" y="61210"/>
                  <a:pt x="58416" y="20443"/>
                  <a:pt x="110613" y="20443"/>
                </a:cubicBezTo>
                <a:cubicBezTo>
                  <a:pt x="162683" y="20443"/>
                  <a:pt x="204974" y="61210"/>
                  <a:pt x="204974" y="111375"/>
                </a:cubicBezTo>
                <a:cubicBezTo>
                  <a:pt x="204974" y="161667"/>
                  <a:pt x="162683" y="202434"/>
                  <a:pt x="110613" y="202434"/>
                </a:cubicBezTo>
                <a:cubicBezTo>
                  <a:pt x="58416" y="202434"/>
                  <a:pt x="16252" y="161667"/>
                  <a:pt x="16252" y="111375"/>
                </a:cubicBezTo>
                <a:lnTo>
                  <a:pt x="16252" y="111375"/>
                </a:lnTo>
                <a:close/>
              </a:path>
            </a:pathLst>
          </a:custGeom>
          <a:solidFill>
            <a:srgbClr val="00b7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Freeform 1028"> 
				</p:cNvPr>
          <p:cNvSpPr/>
          <p:nvPr/>
        </p:nvSpPr>
        <p:spPr>
          <a:xfrm>
            <a:off x="3198879" y="2170179"/>
            <a:ext cx="204720" cy="192020"/>
          </a:xfrm>
          <a:custGeom>
            <a:avLst/>
            <a:gdLst>
              <a:gd name="connsiteX0" fmla="*/ 16252 w 204720"/>
              <a:gd name="connsiteY0" fmla="*/ 111375 h 192020"/>
              <a:gd name="connsiteX1" fmla="*/ 110613 w 204720"/>
              <a:gd name="connsiteY1" fmla="*/ 20443 h 192020"/>
              <a:gd name="connsiteX2" fmla="*/ 204974 w 204720"/>
              <a:gd name="connsiteY2" fmla="*/ 111375 h 192020"/>
              <a:gd name="connsiteX3" fmla="*/ 110613 w 204720"/>
              <a:gd name="connsiteY3" fmla="*/ 202434 h 192020"/>
              <a:gd name="connsiteX4" fmla="*/ 16252 w 204720"/>
              <a:gd name="connsiteY4" fmla="*/ 111375 h 192020"/>
              <a:gd name="connsiteX5" fmla="*/ 16252 w 204720"/>
              <a:gd name="connsiteY5" fmla="*/ 111375 h 1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20" h="192020">
                <a:moveTo>
                  <a:pt x="16252" y="111375"/>
                </a:moveTo>
                <a:cubicBezTo>
                  <a:pt x="16252" y="61210"/>
                  <a:pt x="58416" y="20443"/>
                  <a:pt x="110613" y="20443"/>
                </a:cubicBezTo>
                <a:cubicBezTo>
                  <a:pt x="162683" y="20443"/>
                  <a:pt x="204974" y="61210"/>
                  <a:pt x="204974" y="111375"/>
                </a:cubicBezTo>
                <a:cubicBezTo>
                  <a:pt x="204974" y="161667"/>
                  <a:pt x="162683" y="202434"/>
                  <a:pt x="110613" y="202434"/>
                </a:cubicBezTo>
                <a:cubicBezTo>
                  <a:pt x="58416" y="202434"/>
                  <a:pt x="16252" y="161667"/>
                  <a:pt x="16252" y="111375"/>
                </a:cubicBezTo>
                <a:lnTo>
                  <a:pt x="16252" y="11137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3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Freeform 1029"> 
				</p:cNvPr>
          <p:cNvSpPr/>
          <p:nvPr/>
        </p:nvSpPr>
        <p:spPr>
          <a:xfrm>
            <a:off x="3198879" y="2627379"/>
            <a:ext cx="204720" cy="192020"/>
          </a:xfrm>
          <a:custGeom>
            <a:avLst/>
            <a:gdLst>
              <a:gd name="connsiteX0" fmla="*/ 16252 w 204720"/>
              <a:gd name="connsiteY0" fmla="*/ 108962 h 192020"/>
              <a:gd name="connsiteX1" fmla="*/ 110613 w 204720"/>
              <a:gd name="connsiteY1" fmla="*/ 18030 h 192020"/>
              <a:gd name="connsiteX2" fmla="*/ 204974 w 204720"/>
              <a:gd name="connsiteY2" fmla="*/ 108962 h 192020"/>
              <a:gd name="connsiteX3" fmla="*/ 110613 w 204720"/>
              <a:gd name="connsiteY3" fmla="*/ 199894 h 192020"/>
              <a:gd name="connsiteX4" fmla="*/ 16252 w 204720"/>
              <a:gd name="connsiteY4" fmla="*/ 108962 h 192020"/>
              <a:gd name="connsiteX5" fmla="*/ 16252 w 204720"/>
              <a:gd name="connsiteY5" fmla="*/ 108962 h 1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20" h="192020">
                <a:moveTo>
                  <a:pt x="16252" y="108962"/>
                </a:moveTo>
                <a:cubicBezTo>
                  <a:pt x="16252" y="58797"/>
                  <a:pt x="58416" y="18030"/>
                  <a:pt x="110613" y="18030"/>
                </a:cubicBezTo>
                <a:cubicBezTo>
                  <a:pt x="162683" y="18030"/>
                  <a:pt x="204974" y="58797"/>
                  <a:pt x="204974" y="108962"/>
                </a:cubicBezTo>
                <a:cubicBezTo>
                  <a:pt x="204974" y="159254"/>
                  <a:pt x="162683" y="199894"/>
                  <a:pt x="110613" y="199894"/>
                </a:cubicBezTo>
                <a:cubicBezTo>
                  <a:pt x="58416" y="199894"/>
                  <a:pt x="16252" y="159254"/>
                  <a:pt x="16252" y="108962"/>
                </a:cubicBezTo>
                <a:lnTo>
                  <a:pt x="16252" y="108962"/>
                </a:lnTo>
                <a:close/>
              </a:path>
            </a:pathLst>
          </a:custGeom>
          <a:solidFill>
            <a:srgbClr val="00b7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Freeform 1030"> 
				</p:cNvPr>
          <p:cNvSpPr/>
          <p:nvPr/>
        </p:nvSpPr>
        <p:spPr>
          <a:xfrm>
            <a:off x="3198879" y="2627379"/>
            <a:ext cx="204720" cy="192020"/>
          </a:xfrm>
          <a:custGeom>
            <a:avLst/>
            <a:gdLst>
              <a:gd name="connsiteX0" fmla="*/ 16252 w 204720"/>
              <a:gd name="connsiteY0" fmla="*/ 108962 h 192020"/>
              <a:gd name="connsiteX1" fmla="*/ 110613 w 204720"/>
              <a:gd name="connsiteY1" fmla="*/ 18030 h 192020"/>
              <a:gd name="connsiteX2" fmla="*/ 204974 w 204720"/>
              <a:gd name="connsiteY2" fmla="*/ 108962 h 192020"/>
              <a:gd name="connsiteX3" fmla="*/ 110613 w 204720"/>
              <a:gd name="connsiteY3" fmla="*/ 199894 h 192020"/>
              <a:gd name="connsiteX4" fmla="*/ 16252 w 204720"/>
              <a:gd name="connsiteY4" fmla="*/ 108962 h 192020"/>
              <a:gd name="connsiteX5" fmla="*/ 16252 w 204720"/>
              <a:gd name="connsiteY5" fmla="*/ 108962 h 1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20" h="192020">
                <a:moveTo>
                  <a:pt x="16252" y="108962"/>
                </a:moveTo>
                <a:cubicBezTo>
                  <a:pt x="16252" y="58797"/>
                  <a:pt x="58416" y="18030"/>
                  <a:pt x="110613" y="18030"/>
                </a:cubicBezTo>
                <a:cubicBezTo>
                  <a:pt x="162683" y="18030"/>
                  <a:pt x="204974" y="58797"/>
                  <a:pt x="204974" y="108962"/>
                </a:cubicBezTo>
                <a:cubicBezTo>
                  <a:pt x="204974" y="159254"/>
                  <a:pt x="162683" y="199894"/>
                  <a:pt x="110613" y="199894"/>
                </a:cubicBezTo>
                <a:cubicBezTo>
                  <a:pt x="58416" y="199894"/>
                  <a:pt x="16252" y="159254"/>
                  <a:pt x="16252" y="108962"/>
                </a:cubicBezTo>
                <a:lnTo>
                  <a:pt x="16252" y="10896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3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Freeform 1031"> 
				</p:cNvPr>
          <p:cNvSpPr/>
          <p:nvPr/>
        </p:nvSpPr>
        <p:spPr>
          <a:xfrm>
            <a:off x="3198879" y="3084579"/>
            <a:ext cx="204720" cy="192020"/>
          </a:xfrm>
          <a:custGeom>
            <a:avLst/>
            <a:gdLst>
              <a:gd name="connsiteX0" fmla="*/ 16252 w 204720"/>
              <a:gd name="connsiteY0" fmla="*/ 106549 h 192020"/>
              <a:gd name="connsiteX1" fmla="*/ 110613 w 204720"/>
              <a:gd name="connsiteY1" fmla="*/ 15617 h 192020"/>
              <a:gd name="connsiteX2" fmla="*/ 204974 w 204720"/>
              <a:gd name="connsiteY2" fmla="*/ 106549 h 192020"/>
              <a:gd name="connsiteX3" fmla="*/ 110613 w 204720"/>
              <a:gd name="connsiteY3" fmla="*/ 197481 h 192020"/>
              <a:gd name="connsiteX4" fmla="*/ 16252 w 204720"/>
              <a:gd name="connsiteY4" fmla="*/ 106549 h 192020"/>
              <a:gd name="connsiteX5" fmla="*/ 16252 w 204720"/>
              <a:gd name="connsiteY5" fmla="*/ 106549 h 1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20" h="192020">
                <a:moveTo>
                  <a:pt x="16252" y="106549"/>
                </a:moveTo>
                <a:cubicBezTo>
                  <a:pt x="16252" y="56257"/>
                  <a:pt x="58416" y="15617"/>
                  <a:pt x="110613" y="15617"/>
                </a:cubicBezTo>
                <a:cubicBezTo>
                  <a:pt x="162683" y="15617"/>
                  <a:pt x="204974" y="56257"/>
                  <a:pt x="204974" y="106549"/>
                </a:cubicBezTo>
                <a:cubicBezTo>
                  <a:pt x="204974" y="156714"/>
                  <a:pt x="162683" y="197481"/>
                  <a:pt x="110613" y="197481"/>
                </a:cubicBezTo>
                <a:cubicBezTo>
                  <a:pt x="58416" y="197481"/>
                  <a:pt x="16252" y="156714"/>
                  <a:pt x="16252" y="106549"/>
                </a:cubicBezTo>
                <a:lnTo>
                  <a:pt x="16252" y="106549"/>
                </a:lnTo>
                <a:close/>
              </a:path>
            </a:pathLst>
          </a:custGeom>
          <a:solidFill>
            <a:srgbClr val="00b7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Freeform 1032"> 
				</p:cNvPr>
          <p:cNvSpPr/>
          <p:nvPr/>
        </p:nvSpPr>
        <p:spPr>
          <a:xfrm>
            <a:off x="3198879" y="3084579"/>
            <a:ext cx="204720" cy="192020"/>
          </a:xfrm>
          <a:custGeom>
            <a:avLst/>
            <a:gdLst>
              <a:gd name="connsiteX0" fmla="*/ 16252 w 204720"/>
              <a:gd name="connsiteY0" fmla="*/ 106549 h 192020"/>
              <a:gd name="connsiteX1" fmla="*/ 110613 w 204720"/>
              <a:gd name="connsiteY1" fmla="*/ 15617 h 192020"/>
              <a:gd name="connsiteX2" fmla="*/ 204974 w 204720"/>
              <a:gd name="connsiteY2" fmla="*/ 106549 h 192020"/>
              <a:gd name="connsiteX3" fmla="*/ 110613 w 204720"/>
              <a:gd name="connsiteY3" fmla="*/ 197481 h 192020"/>
              <a:gd name="connsiteX4" fmla="*/ 16252 w 204720"/>
              <a:gd name="connsiteY4" fmla="*/ 106549 h 192020"/>
              <a:gd name="connsiteX5" fmla="*/ 16252 w 204720"/>
              <a:gd name="connsiteY5" fmla="*/ 106549 h 1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20" h="192020">
                <a:moveTo>
                  <a:pt x="16252" y="106549"/>
                </a:moveTo>
                <a:cubicBezTo>
                  <a:pt x="16252" y="56257"/>
                  <a:pt x="58416" y="15617"/>
                  <a:pt x="110613" y="15617"/>
                </a:cubicBezTo>
                <a:cubicBezTo>
                  <a:pt x="162683" y="15617"/>
                  <a:pt x="204974" y="56257"/>
                  <a:pt x="204974" y="106549"/>
                </a:cubicBezTo>
                <a:cubicBezTo>
                  <a:pt x="204974" y="156714"/>
                  <a:pt x="162683" y="197481"/>
                  <a:pt x="110613" y="197481"/>
                </a:cubicBezTo>
                <a:cubicBezTo>
                  <a:pt x="58416" y="197481"/>
                  <a:pt x="16252" y="156714"/>
                  <a:pt x="16252" y="106549"/>
                </a:cubicBezTo>
                <a:lnTo>
                  <a:pt x="16252" y="10654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3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 1033"> 
				</p:cNvPr>
          <p:cNvSpPr/>
          <p:nvPr/>
        </p:nvSpPr>
        <p:spPr>
          <a:xfrm>
            <a:off x="3198879" y="3579880"/>
            <a:ext cx="204720" cy="192020"/>
          </a:xfrm>
          <a:custGeom>
            <a:avLst/>
            <a:gdLst>
              <a:gd name="connsiteX0" fmla="*/ 16252 w 204720"/>
              <a:gd name="connsiteY0" fmla="*/ 111502 h 192020"/>
              <a:gd name="connsiteX1" fmla="*/ 110613 w 204720"/>
              <a:gd name="connsiteY1" fmla="*/ 20443 h 192020"/>
              <a:gd name="connsiteX2" fmla="*/ 204974 w 204720"/>
              <a:gd name="connsiteY2" fmla="*/ 111502 h 192020"/>
              <a:gd name="connsiteX3" fmla="*/ 110613 w 204720"/>
              <a:gd name="connsiteY3" fmla="*/ 202434 h 192020"/>
              <a:gd name="connsiteX4" fmla="*/ 16252 w 204720"/>
              <a:gd name="connsiteY4" fmla="*/ 111502 h 192020"/>
              <a:gd name="connsiteX5" fmla="*/ 16252 w 204720"/>
              <a:gd name="connsiteY5" fmla="*/ 111502 h 1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20" h="192020">
                <a:moveTo>
                  <a:pt x="16252" y="111502"/>
                </a:moveTo>
                <a:cubicBezTo>
                  <a:pt x="16252" y="61210"/>
                  <a:pt x="58416" y="20443"/>
                  <a:pt x="110613" y="20443"/>
                </a:cubicBezTo>
                <a:cubicBezTo>
                  <a:pt x="162683" y="20443"/>
                  <a:pt x="204974" y="61210"/>
                  <a:pt x="204974" y="111502"/>
                </a:cubicBezTo>
                <a:cubicBezTo>
                  <a:pt x="204974" y="161667"/>
                  <a:pt x="162683" y="202434"/>
                  <a:pt x="110613" y="202434"/>
                </a:cubicBezTo>
                <a:cubicBezTo>
                  <a:pt x="58416" y="202434"/>
                  <a:pt x="16252" y="161667"/>
                  <a:pt x="16252" y="111502"/>
                </a:cubicBezTo>
                <a:lnTo>
                  <a:pt x="16252" y="111502"/>
                </a:lnTo>
                <a:close/>
              </a:path>
            </a:pathLst>
          </a:custGeom>
          <a:solidFill>
            <a:srgbClr val="00b7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Freeform 1034"> 
				</p:cNvPr>
          <p:cNvSpPr/>
          <p:nvPr/>
        </p:nvSpPr>
        <p:spPr>
          <a:xfrm>
            <a:off x="3198879" y="3579880"/>
            <a:ext cx="204720" cy="192020"/>
          </a:xfrm>
          <a:custGeom>
            <a:avLst/>
            <a:gdLst>
              <a:gd name="connsiteX0" fmla="*/ 16252 w 204720"/>
              <a:gd name="connsiteY0" fmla="*/ 111502 h 192020"/>
              <a:gd name="connsiteX1" fmla="*/ 110613 w 204720"/>
              <a:gd name="connsiteY1" fmla="*/ 20443 h 192020"/>
              <a:gd name="connsiteX2" fmla="*/ 204974 w 204720"/>
              <a:gd name="connsiteY2" fmla="*/ 111502 h 192020"/>
              <a:gd name="connsiteX3" fmla="*/ 110613 w 204720"/>
              <a:gd name="connsiteY3" fmla="*/ 202434 h 192020"/>
              <a:gd name="connsiteX4" fmla="*/ 16252 w 204720"/>
              <a:gd name="connsiteY4" fmla="*/ 111502 h 192020"/>
              <a:gd name="connsiteX5" fmla="*/ 16252 w 204720"/>
              <a:gd name="connsiteY5" fmla="*/ 111502 h 1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20" h="192020">
                <a:moveTo>
                  <a:pt x="16252" y="111502"/>
                </a:moveTo>
                <a:cubicBezTo>
                  <a:pt x="16252" y="61210"/>
                  <a:pt x="58416" y="20443"/>
                  <a:pt x="110613" y="20443"/>
                </a:cubicBezTo>
                <a:cubicBezTo>
                  <a:pt x="162683" y="20443"/>
                  <a:pt x="204974" y="61210"/>
                  <a:pt x="204974" y="111502"/>
                </a:cubicBezTo>
                <a:cubicBezTo>
                  <a:pt x="204974" y="161667"/>
                  <a:pt x="162683" y="202434"/>
                  <a:pt x="110613" y="202434"/>
                </a:cubicBezTo>
                <a:cubicBezTo>
                  <a:pt x="58416" y="202434"/>
                  <a:pt x="16252" y="161667"/>
                  <a:pt x="16252" y="111502"/>
                </a:cubicBezTo>
                <a:lnTo>
                  <a:pt x="16252" y="11150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3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Freeform 1035"> 
				</p:cNvPr>
          <p:cNvSpPr/>
          <p:nvPr/>
        </p:nvSpPr>
        <p:spPr>
          <a:xfrm>
            <a:off x="3097279" y="2030479"/>
            <a:ext cx="446020" cy="1881120"/>
          </a:xfrm>
          <a:custGeom>
            <a:avLst/>
            <a:gdLst>
              <a:gd name="connsiteX0" fmla="*/ 23491 w 446020"/>
              <a:gd name="connsiteY0" fmla="*/ 1888232 h 1881120"/>
              <a:gd name="connsiteX1" fmla="*/ 448090 w 446020"/>
              <a:gd name="connsiteY1" fmla="*/ 1888232 h 1881120"/>
              <a:gd name="connsiteX2" fmla="*/ 448090 w 446020"/>
              <a:gd name="connsiteY2" fmla="*/ 23745 h 1881120"/>
              <a:gd name="connsiteX3" fmla="*/ 23491 w 446020"/>
              <a:gd name="connsiteY3" fmla="*/ 23745 h 1881120"/>
              <a:gd name="connsiteX4" fmla="*/ 23491 w 446020"/>
              <a:gd name="connsiteY4" fmla="*/ 1888232 h 188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020" h="1881120">
                <a:moveTo>
                  <a:pt x="23491" y="1888232"/>
                </a:moveTo>
                <a:lnTo>
                  <a:pt x="448090" y="1888232"/>
                </a:lnTo>
                <a:lnTo>
                  <a:pt x="448090" y="23745"/>
                </a:lnTo>
                <a:lnTo>
                  <a:pt x="23491" y="23745"/>
                </a:lnTo>
                <a:lnTo>
                  <a:pt x="23491" y="188823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34">
            <a:solidFill>
              <a:srgbClr val="000000">
                <a:alpha val="100000"/>
              </a:srgb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Freeform 1036"> 
				</p:cNvPr>
          <p:cNvSpPr/>
          <p:nvPr/>
        </p:nvSpPr>
        <p:spPr>
          <a:xfrm>
            <a:off x="4138680" y="2170179"/>
            <a:ext cx="204720" cy="192020"/>
          </a:xfrm>
          <a:custGeom>
            <a:avLst/>
            <a:gdLst>
              <a:gd name="connsiteX0" fmla="*/ 19935 w 204720"/>
              <a:gd name="connsiteY0" fmla="*/ 111375 h 192020"/>
              <a:gd name="connsiteX1" fmla="*/ 114296 w 204720"/>
              <a:gd name="connsiteY1" fmla="*/ 20443 h 192020"/>
              <a:gd name="connsiteX2" fmla="*/ 208657 w 204720"/>
              <a:gd name="connsiteY2" fmla="*/ 111375 h 192020"/>
              <a:gd name="connsiteX3" fmla="*/ 114296 w 204720"/>
              <a:gd name="connsiteY3" fmla="*/ 202434 h 192020"/>
              <a:gd name="connsiteX4" fmla="*/ 19935 w 204720"/>
              <a:gd name="connsiteY4" fmla="*/ 111375 h 192020"/>
              <a:gd name="connsiteX5" fmla="*/ 19935 w 204720"/>
              <a:gd name="connsiteY5" fmla="*/ 111375 h 1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20" h="192020">
                <a:moveTo>
                  <a:pt x="19935" y="111375"/>
                </a:moveTo>
                <a:cubicBezTo>
                  <a:pt x="19935" y="61210"/>
                  <a:pt x="62226" y="20443"/>
                  <a:pt x="114296" y="20443"/>
                </a:cubicBezTo>
                <a:cubicBezTo>
                  <a:pt x="166492" y="20443"/>
                  <a:pt x="208657" y="61210"/>
                  <a:pt x="208657" y="111375"/>
                </a:cubicBezTo>
                <a:cubicBezTo>
                  <a:pt x="208657" y="161667"/>
                  <a:pt x="166492" y="202434"/>
                  <a:pt x="114296" y="202434"/>
                </a:cubicBezTo>
                <a:cubicBezTo>
                  <a:pt x="62226" y="202434"/>
                  <a:pt x="19935" y="161667"/>
                  <a:pt x="19935" y="111375"/>
                </a:cubicBezTo>
                <a:lnTo>
                  <a:pt x="19935" y="111375"/>
                </a:lnTo>
                <a:close/>
              </a:path>
            </a:pathLst>
          </a:custGeom>
          <a:solidFill>
            <a:srgbClr val="00b7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Freeform 1037"> 
				</p:cNvPr>
          <p:cNvSpPr/>
          <p:nvPr/>
        </p:nvSpPr>
        <p:spPr>
          <a:xfrm>
            <a:off x="4138680" y="2170179"/>
            <a:ext cx="204720" cy="192020"/>
          </a:xfrm>
          <a:custGeom>
            <a:avLst/>
            <a:gdLst>
              <a:gd name="connsiteX0" fmla="*/ 19935 w 204720"/>
              <a:gd name="connsiteY0" fmla="*/ 111375 h 192020"/>
              <a:gd name="connsiteX1" fmla="*/ 114296 w 204720"/>
              <a:gd name="connsiteY1" fmla="*/ 20443 h 192020"/>
              <a:gd name="connsiteX2" fmla="*/ 208657 w 204720"/>
              <a:gd name="connsiteY2" fmla="*/ 111375 h 192020"/>
              <a:gd name="connsiteX3" fmla="*/ 114296 w 204720"/>
              <a:gd name="connsiteY3" fmla="*/ 202434 h 192020"/>
              <a:gd name="connsiteX4" fmla="*/ 19935 w 204720"/>
              <a:gd name="connsiteY4" fmla="*/ 111375 h 192020"/>
              <a:gd name="connsiteX5" fmla="*/ 19935 w 204720"/>
              <a:gd name="connsiteY5" fmla="*/ 111375 h 1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20" h="192020">
                <a:moveTo>
                  <a:pt x="19935" y="111375"/>
                </a:moveTo>
                <a:cubicBezTo>
                  <a:pt x="19935" y="61210"/>
                  <a:pt x="62226" y="20443"/>
                  <a:pt x="114296" y="20443"/>
                </a:cubicBezTo>
                <a:cubicBezTo>
                  <a:pt x="166492" y="20443"/>
                  <a:pt x="208657" y="61210"/>
                  <a:pt x="208657" y="111375"/>
                </a:cubicBezTo>
                <a:cubicBezTo>
                  <a:pt x="208657" y="161667"/>
                  <a:pt x="166492" y="202434"/>
                  <a:pt x="114296" y="202434"/>
                </a:cubicBezTo>
                <a:cubicBezTo>
                  <a:pt x="62226" y="202434"/>
                  <a:pt x="19935" y="161667"/>
                  <a:pt x="19935" y="111375"/>
                </a:cubicBezTo>
                <a:lnTo>
                  <a:pt x="19935" y="11137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3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Freeform 1038"> 
				</p:cNvPr>
          <p:cNvSpPr/>
          <p:nvPr/>
        </p:nvSpPr>
        <p:spPr>
          <a:xfrm>
            <a:off x="4138680" y="2627379"/>
            <a:ext cx="204720" cy="192020"/>
          </a:xfrm>
          <a:custGeom>
            <a:avLst/>
            <a:gdLst>
              <a:gd name="connsiteX0" fmla="*/ 19935 w 204720"/>
              <a:gd name="connsiteY0" fmla="*/ 108962 h 192020"/>
              <a:gd name="connsiteX1" fmla="*/ 114296 w 204720"/>
              <a:gd name="connsiteY1" fmla="*/ 18030 h 192020"/>
              <a:gd name="connsiteX2" fmla="*/ 208657 w 204720"/>
              <a:gd name="connsiteY2" fmla="*/ 108962 h 192020"/>
              <a:gd name="connsiteX3" fmla="*/ 114296 w 204720"/>
              <a:gd name="connsiteY3" fmla="*/ 199894 h 192020"/>
              <a:gd name="connsiteX4" fmla="*/ 19935 w 204720"/>
              <a:gd name="connsiteY4" fmla="*/ 108962 h 192020"/>
              <a:gd name="connsiteX5" fmla="*/ 19935 w 204720"/>
              <a:gd name="connsiteY5" fmla="*/ 108962 h 1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20" h="192020">
                <a:moveTo>
                  <a:pt x="19935" y="108962"/>
                </a:moveTo>
                <a:cubicBezTo>
                  <a:pt x="19935" y="58797"/>
                  <a:pt x="62226" y="18030"/>
                  <a:pt x="114296" y="18030"/>
                </a:cubicBezTo>
                <a:cubicBezTo>
                  <a:pt x="166492" y="18030"/>
                  <a:pt x="208657" y="58797"/>
                  <a:pt x="208657" y="108962"/>
                </a:cubicBezTo>
                <a:cubicBezTo>
                  <a:pt x="208657" y="159254"/>
                  <a:pt x="166492" y="199894"/>
                  <a:pt x="114296" y="199894"/>
                </a:cubicBezTo>
                <a:cubicBezTo>
                  <a:pt x="62226" y="199894"/>
                  <a:pt x="19935" y="159254"/>
                  <a:pt x="19935" y="108962"/>
                </a:cubicBezTo>
                <a:lnTo>
                  <a:pt x="19935" y="108962"/>
                </a:lnTo>
                <a:close/>
              </a:path>
            </a:pathLst>
          </a:custGeom>
          <a:solidFill>
            <a:srgbClr val="00b7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Freeform 1039"> 
				</p:cNvPr>
          <p:cNvSpPr/>
          <p:nvPr/>
        </p:nvSpPr>
        <p:spPr>
          <a:xfrm>
            <a:off x="4138680" y="2627379"/>
            <a:ext cx="204720" cy="192020"/>
          </a:xfrm>
          <a:custGeom>
            <a:avLst/>
            <a:gdLst>
              <a:gd name="connsiteX0" fmla="*/ 19935 w 204720"/>
              <a:gd name="connsiteY0" fmla="*/ 108962 h 192020"/>
              <a:gd name="connsiteX1" fmla="*/ 114296 w 204720"/>
              <a:gd name="connsiteY1" fmla="*/ 18030 h 192020"/>
              <a:gd name="connsiteX2" fmla="*/ 208657 w 204720"/>
              <a:gd name="connsiteY2" fmla="*/ 108962 h 192020"/>
              <a:gd name="connsiteX3" fmla="*/ 114296 w 204720"/>
              <a:gd name="connsiteY3" fmla="*/ 199894 h 192020"/>
              <a:gd name="connsiteX4" fmla="*/ 19935 w 204720"/>
              <a:gd name="connsiteY4" fmla="*/ 108962 h 192020"/>
              <a:gd name="connsiteX5" fmla="*/ 19935 w 204720"/>
              <a:gd name="connsiteY5" fmla="*/ 108962 h 1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20" h="192020">
                <a:moveTo>
                  <a:pt x="19935" y="108962"/>
                </a:moveTo>
                <a:cubicBezTo>
                  <a:pt x="19935" y="58797"/>
                  <a:pt x="62226" y="18030"/>
                  <a:pt x="114296" y="18030"/>
                </a:cubicBezTo>
                <a:cubicBezTo>
                  <a:pt x="166492" y="18030"/>
                  <a:pt x="208657" y="58797"/>
                  <a:pt x="208657" y="108962"/>
                </a:cubicBezTo>
                <a:cubicBezTo>
                  <a:pt x="208657" y="159254"/>
                  <a:pt x="166492" y="199894"/>
                  <a:pt x="114296" y="199894"/>
                </a:cubicBezTo>
                <a:cubicBezTo>
                  <a:pt x="62226" y="199894"/>
                  <a:pt x="19935" y="159254"/>
                  <a:pt x="19935" y="108962"/>
                </a:cubicBezTo>
                <a:lnTo>
                  <a:pt x="19935" y="10896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3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Freeform 1040"> 
				</p:cNvPr>
          <p:cNvSpPr/>
          <p:nvPr/>
        </p:nvSpPr>
        <p:spPr>
          <a:xfrm>
            <a:off x="4138680" y="3084579"/>
            <a:ext cx="204720" cy="192020"/>
          </a:xfrm>
          <a:custGeom>
            <a:avLst/>
            <a:gdLst>
              <a:gd name="connsiteX0" fmla="*/ 19935 w 204720"/>
              <a:gd name="connsiteY0" fmla="*/ 106549 h 192020"/>
              <a:gd name="connsiteX1" fmla="*/ 114296 w 204720"/>
              <a:gd name="connsiteY1" fmla="*/ 15617 h 192020"/>
              <a:gd name="connsiteX2" fmla="*/ 208657 w 204720"/>
              <a:gd name="connsiteY2" fmla="*/ 106549 h 192020"/>
              <a:gd name="connsiteX3" fmla="*/ 114296 w 204720"/>
              <a:gd name="connsiteY3" fmla="*/ 197481 h 192020"/>
              <a:gd name="connsiteX4" fmla="*/ 19935 w 204720"/>
              <a:gd name="connsiteY4" fmla="*/ 106549 h 192020"/>
              <a:gd name="connsiteX5" fmla="*/ 19935 w 204720"/>
              <a:gd name="connsiteY5" fmla="*/ 106549 h 1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20" h="192020">
                <a:moveTo>
                  <a:pt x="19935" y="106549"/>
                </a:moveTo>
                <a:cubicBezTo>
                  <a:pt x="19935" y="56257"/>
                  <a:pt x="62226" y="15617"/>
                  <a:pt x="114296" y="15617"/>
                </a:cubicBezTo>
                <a:cubicBezTo>
                  <a:pt x="166492" y="15617"/>
                  <a:pt x="208657" y="56257"/>
                  <a:pt x="208657" y="106549"/>
                </a:cubicBezTo>
                <a:cubicBezTo>
                  <a:pt x="208657" y="156714"/>
                  <a:pt x="166492" y="197481"/>
                  <a:pt x="114296" y="197481"/>
                </a:cubicBezTo>
                <a:cubicBezTo>
                  <a:pt x="62226" y="197481"/>
                  <a:pt x="19935" y="156714"/>
                  <a:pt x="19935" y="106549"/>
                </a:cubicBezTo>
                <a:lnTo>
                  <a:pt x="19935" y="106549"/>
                </a:lnTo>
                <a:close/>
              </a:path>
            </a:pathLst>
          </a:custGeom>
          <a:solidFill>
            <a:srgbClr val="00b7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Freeform 1041"> 
				</p:cNvPr>
          <p:cNvSpPr/>
          <p:nvPr/>
        </p:nvSpPr>
        <p:spPr>
          <a:xfrm>
            <a:off x="4138680" y="3084579"/>
            <a:ext cx="204720" cy="192020"/>
          </a:xfrm>
          <a:custGeom>
            <a:avLst/>
            <a:gdLst>
              <a:gd name="connsiteX0" fmla="*/ 19935 w 204720"/>
              <a:gd name="connsiteY0" fmla="*/ 106549 h 192020"/>
              <a:gd name="connsiteX1" fmla="*/ 114296 w 204720"/>
              <a:gd name="connsiteY1" fmla="*/ 15617 h 192020"/>
              <a:gd name="connsiteX2" fmla="*/ 208657 w 204720"/>
              <a:gd name="connsiteY2" fmla="*/ 106549 h 192020"/>
              <a:gd name="connsiteX3" fmla="*/ 114296 w 204720"/>
              <a:gd name="connsiteY3" fmla="*/ 197481 h 192020"/>
              <a:gd name="connsiteX4" fmla="*/ 19935 w 204720"/>
              <a:gd name="connsiteY4" fmla="*/ 106549 h 192020"/>
              <a:gd name="connsiteX5" fmla="*/ 19935 w 204720"/>
              <a:gd name="connsiteY5" fmla="*/ 106549 h 1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20" h="192020">
                <a:moveTo>
                  <a:pt x="19935" y="106549"/>
                </a:moveTo>
                <a:cubicBezTo>
                  <a:pt x="19935" y="56257"/>
                  <a:pt x="62226" y="15617"/>
                  <a:pt x="114296" y="15617"/>
                </a:cubicBezTo>
                <a:cubicBezTo>
                  <a:pt x="166492" y="15617"/>
                  <a:pt x="208657" y="56257"/>
                  <a:pt x="208657" y="106549"/>
                </a:cubicBezTo>
                <a:cubicBezTo>
                  <a:pt x="208657" y="156714"/>
                  <a:pt x="166492" y="197481"/>
                  <a:pt x="114296" y="197481"/>
                </a:cubicBezTo>
                <a:cubicBezTo>
                  <a:pt x="62226" y="197481"/>
                  <a:pt x="19935" y="156714"/>
                  <a:pt x="19935" y="106549"/>
                </a:cubicBezTo>
                <a:lnTo>
                  <a:pt x="19935" y="10654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3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Freeform 1042"> 
				</p:cNvPr>
          <p:cNvSpPr/>
          <p:nvPr/>
        </p:nvSpPr>
        <p:spPr>
          <a:xfrm>
            <a:off x="4138680" y="3579880"/>
            <a:ext cx="204720" cy="192020"/>
          </a:xfrm>
          <a:custGeom>
            <a:avLst/>
            <a:gdLst>
              <a:gd name="connsiteX0" fmla="*/ 19935 w 204720"/>
              <a:gd name="connsiteY0" fmla="*/ 111502 h 192020"/>
              <a:gd name="connsiteX1" fmla="*/ 114296 w 204720"/>
              <a:gd name="connsiteY1" fmla="*/ 20443 h 192020"/>
              <a:gd name="connsiteX2" fmla="*/ 208657 w 204720"/>
              <a:gd name="connsiteY2" fmla="*/ 111502 h 192020"/>
              <a:gd name="connsiteX3" fmla="*/ 114296 w 204720"/>
              <a:gd name="connsiteY3" fmla="*/ 202434 h 192020"/>
              <a:gd name="connsiteX4" fmla="*/ 19935 w 204720"/>
              <a:gd name="connsiteY4" fmla="*/ 111502 h 192020"/>
              <a:gd name="connsiteX5" fmla="*/ 19935 w 204720"/>
              <a:gd name="connsiteY5" fmla="*/ 111502 h 1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20" h="192020">
                <a:moveTo>
                  <a:pt x="19935" y="111502"/>
                </a:moveTo>
                <a:cubicBezTo>
                  <a:pt x="19935" y="61210"/>
                  <a:pt x="62226" y="20443"/>
                  <a:pt x="114296" y="20443"/>
                </a:cubicBezTo>
                <a:cubicBezTo>
                  <a:pt x="166492" y="20443"/>
                  <a:pt x="208657" y="61210"/>
                  <a:pt x="208657" y="111502"/>
                </a:cubicBezTo>
                <a:cubicBezTo>
                  <a:pt x="208657" y="161667"/>
                  <a:pt x="166492" y="202434"/>
                  <a:pt x="114296" y="202434"/>
                </a:cubicBezTo>
                <a:cubicBezTo>
                  <a:pt x="62226" y="202434"/>
                  <a:pt x="19935" y="161667"/>
                  <a:pt x="19935" y="111502"/>
                </a:cubicBezTo>
                <a:lnTo>
                  <a:pt x="19935" y="111502"/>
                </a:lnTo>
                <a:close/>
              </a:path>
            </a:pathLst>
          </a:custGeom>
          <a:solidFill>
            <a:srgbClr val="00b7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Freeform 1043"> 
				</p:cNvPr>
          <p:cNvSpPr/>
          <p:nvPr/>
        </p:nvSpPr>
        <p:spPr>
          <a:xfrm>
            <a:off x="4138680" y="3579880"/>
            <a:ext cx="204720" cy="192020"/>
          </a:xfrm>
          <a:custGeom>
            <a:avLst/>
            <a:gdLst>
              <a:gd name="connsiteX0" fmla="*/ 19935 w 204720"/>
              <a:gd name="connsiteY0" fmla="*/ 111502 h 192020"/>
              <a:gd name="connsiteX1" fmla="*/ 114296 w 204720"/>
              <a:gd name="connsiteY1" fmla="*/ 20443 h 192020"/>
              <a:gd name="connsiteX2" fmla="*/ 208657 w 204720"/>
              <a:gd name="connsiteY2" fmla="*/ 111502 h 192020"/>
              <a:gd name="connsiteX3" fmla="*/ 114296 w 204720"/>
              <a:gd name="connsiteY3" fmla="*/ 202434 h 192020"/>
              <a:gd name="connsiteX4" fmla="*/ 19935 w 204720"/>
              <a:gd name="connsiteY4" fmla="*/ 111502 h 192020"/>
              <a:gd name="connsiteX5" fmla="*/ 19935 w 204720"/>
              <a:gd name="connsiteY5" fmla="*/ 111502 h 1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20" h="192020">
                <a:moveTo>
                  <a:pt x="19935" y="111502"/>
                </a:moveTo>
                <a:cubicBezTo>
                  <a:pt x="19935" y="61210"/>
                  <a:pt x="62226" y="20443"/>
                  <a:pt x="114296" y="20443"/>
                </a:cubicBezTo>
                <a:cubicBezTo>
                  <a:pt x="166492" y="20443"/>
                  <a:pt x="208657" y="61210"/>
                  <a:pt x="208657" y="111502"/>
                </a:cubicBezTo>
                <a:cubicBezTo>
                  <a:pt x="208657" y="161667"/>
                  <a:pt x="166492" y="202434"/>
                  <a:pt x="114296" y="202434"/>
                </a:cubicBezTo>
                <a:cubicBezTo>
                  <a:pt x="62226" y="202434"/>
                  <a:pt x="19935" y="161667"/>
                  <a:pt x="19935" y="111502"/>
                </a:cubicBezTo>
                <a:lnTo>
                  <a:pt x="19935" y="11150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3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Freeform 1044"> 
				</p:cNvPr>
          <p:cNvSpPr/>
          <p:nvPr/>
        </p:nvSpPr>
        <p:spPr>
          <a:xfrm>
            <a:off x="4049780" y="2030479"/>
            <a:ext cx="433320" cy="1881120"/>
          </a:xfrm>
          <a:custGeom>
            <a:avLst/>
            <a:gdLst>
              <a:gd name="connsiteX0" fmla="*/ 14473 w 433320"/>
              <a:gd name="connsiteY0" fmla="*/ 1888232 h 1881120"/>
              <a:gd name="connsiteX1" fmla="*/ 439073 w 433320"/>
              <a:gd name="connsiteY1" fmla="*/ 1888232 h 1881120"/>
              <a:gd name="connsiteX2" fmla="*/ 439073 w 433320"/>
              <a:gd name="connsiteY2" fmla="*/ 23745 h 1881120"/>
              <a:gd name="connsiteX3" fmla="*/ 14473 w 433320"/>
              <a:gd name="connsiteY3" fmla="*/ 23745 h 1881120"/>
              <a:gd name="connsiteX4" fmla="*/ 14473 w 433320"/>
              <a:gd name="connsiteY4" fmla="*/ 1888232 h 188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320" h="1881120">
                <a:moveTo>
                  <a:pt x="14473" y="1888232"/>
                </a:moveTo>
                <a:lnTo>
                  <a:pt x="439073" y="1888232"/>
                </a:lnTo>
                <a:lnTo>
                  <a:pt x="439073" y="23745"/>
                </a:lnTo>
                <a:lnTo>
                  <a:pt x="14473" y="23745"/>
                </a:lnTo>
                <a:lnTo>
                  <a:pt x="14473" y="188823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34">
            <a:solidFill>
              <a:srgbClr val="000000">
                <a:alpha val="100000"/>
              </a:srgb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Freeform 1045"> 
				</p:cNvPr>
          <p:cNvSpPr/>
          <p:nvPr/>
        </p:nvSpPr>
        <p:spPr>
          <a:xfrm>
            <a:off x="5078480" y="2170179"/>
            <a:ext cx="204720" cy="192020"/>
          </a:xfrm>
          <a:custGeom>
            <a:avLst/>
            <a:gdLst>
              <a:gd name="connsiteX0" fmla="*/ 23745 w 204720"/>
              <a:gd name="connsiteY0" fmla="*/ 111375 h 192020"/>
              <a:gd name="connsiteX1" fmla="*/ 118105 w 204720"/>
              <a:gd name="connsiteY1" fmla="*/ 20443 h 192020"/>
              <a:gd name="connsiteX2" fmla="*/ 212467 w 204720"/>
              <a:gd name="connsiteY2" fmla="*/ 111375 h 192020"/>
              <a:gd name="connsiteX3" fmla="*/ 118105 w 204720"/>
              <a:gd name="connsiteY3" fmla="*/ 202434 h 192020"/>
              <a:gd name="connsiteX4" fmla="*/ 23745 w 204720"/>
              <a:gd name="connsiteY4" fmla="*/ 111375 h 192020"/>
              <a:gd name="connsiteX5" fmla="*/ 23745 w 204720"/>
              <a:gd name="connsiteY5" fmla="*/ 111375 h 1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20" h="192020">
                <a:moveTo>
                  <a:pt x="23745" y="111375"/>
                </a:moveTo>
                <a:cubicBezTo>
                  <a:pt x="23745" y="61210"/>
                  <a:pt x="66035" y="20443"/>
                  <a:pt x="118105" y="20443"/>
                </a:cubicBezTo>
                <a:cubicBezTo>
                  <a:pt x="170176" y="20443"/>
                  <a:pt x="212467" y="61210"/>
                  <a:pt x="212467" y="111375"/>
                </a:cubicBezTo>
                <a:cubicBezTo>
                  <a:pt x="212467" y="161667"/>
                  <a:pt x="170176" y="202434"/>
                  <a:pt x="118105" y="202434"/>
                </a:cubicBezTo>
                <a:cubicBezTo>
                  <a:pt x="66035" y="202434"/>
                  <a:pt x="23745" y="161667"/>
                  <a:pt x="23745" y="111375"/>
                </a:cubicBezTo>
                <a:lnTo>
                  <a:pt x="23745" y="111375"/>
                </a:lnTo>
                <a:close/>
              </a:path>
            </a:pathLst>
          </a:custGeom>
          <a:solidFill>
            <a:srgbClr val="00b7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Freeform 1046"> 
				</p:cNvPr>
          <p:cNvSpPr/>
          <p:nvPr/>
        </p:nvSpPr>
        <p:spPr>
          <a:xfrm>
            <a:off x="5078480" y="2170179"/>
            <a:ext cx="204720" cy="192020"/>
          </a:xfrm>
          <a:custGeom>
            <a:avLst/>
            <a:gdLst>
              <a:gd name="connsiteX0" fmla="*/ 23745 w 204720"/>
              <a:gd name="connsiteY0" fmla="*/ 111375 h 192020"/>
              <a:gd name="connsiteX1" fmla="*/ 118105 w 204720"/>
              <a:gd name="connsiteY1" fmla="*/ 20443 h 192020"/>
              <a:gd name="connsiteX2" fmla="*/ 212467 w 204720"/>
              <a:gd name="connsiteY2" fmla="*/ 111375 h 192020"/>
              <a:gd name="connsiteX3" fmla="*/ 118105 w 204720"/>
              <a:gd name="connsiteY3" fmla="*/ 202434 h 192020"/>
              <a:gd name="connsiteX4" fmla="*/ 23745 w 204720"/>
              <a:gd name="connsiteY4" fmla="*/ 111375 h 192020"/>
              <a:gd name="connsiteX5" fmla="*/ 23745 w 204720"/>
              <a:gd name="connsiteY5" fmla="*/ 111375 h 1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20" h="192020">
                <a:moveTo>
                  <a:pt x="23745" y="111375"/>
                </a:moveTo>
                <a:cubicBezTo>
                  <a:pt x="23745" y="61210"/>
                  <a:pt x="66035" y="20443"/>
                  <a:pt x="118105" y="20443"/>
                </a:cubicBezTo>
                <a:cubicBezTo>
                  <a:pt x="170176" y="20443"/>
                  <a:pt x="212467" y="61210"/>
                  <a:pt x="212467" y="111375"/>
                </a:cubicBezTo>
                <a:cubicBezTo>
                  <a:pt x="212467" y="161667"/>
                  <a:pt x="170176" y="202434"/>
                  <a:pt x="118105" y="202434"/>
                </a:cubicBezTo>
                <a:cubicBezTo>
                  <a:pt x="66035" y="202434"/>
                  <a:pt x="23745" y="161667"/>
                  <a:pt x="23745" y="111375"/>
                </a:cubicBezTo>
                <a:lnTo>
                  <a:pt x="23745" y="11137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3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Freeform 1047"> 
				</p:cNvPr>
          <p:cNvSpPr/>
          <p:nvPr/>
        </p:nvSpPr>
        <p:spPr>
          <a:xfrm>
            <a:off x="5078480" y="2627379"/>
            <a:ext cx="204720" cy="192020"/>
          </a:xfrm>
          <a:custGeom>
            <a:avLst/>
            <a:gdLst>
              <a:gd name="connsiteX0" fmla="*/ 23745 w 204720"/>
              <a:gd name="connsiteY0" fmla="*/ 108962 h 192020"/>
              <a:gd name="connsiteX1" fmla="*/ 118105 w 204720"/>
              <a:gd name="connsiteY1" fmla="*/ 18030 h 192020"/>
              <a:gd name="connsiteX2" fmla="*/ 212467 w 204720"/>
              <a:gd name="connsiteY2" fmla="*/ 108962 h 192020"/>
              <a:gd name="connsiteX3" fmla="*/ 118105 w 204720"/>
              <a:gd name="connsiteY3" fmla="*/ 199894 h 192020"/>
              <a:gd name="connsiteX4" fmla="*/ 23745 w 204720"/>
              <a:gd name="connsiteY4" fmla="*/ 108962 h 192020"/>
              <a:gd name="connsiteX5" fmla="*/ 23745 w 204720"/>
              <a:gd name="connsiteY5" fmla="*/ 108962 h 1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20" h="192020">
                <a:moveTo>
                  <a:pt x="23745" y="108962"/>
                </a:moveTo>
                <a:cubicBezTo>
                  <a:pt x="23745" y="58797"/>
                  <a:pt x="66035" y="18030"/>
                  <a:pt x="118105" y="18030"/>
                </a:cubicBezTo>
                <a:cubicBezTo>
                  <a:pt x="170176" y="18030"/>
                  <a:pt x="212467" y="58797"/>
                  <a:pt x="212467" y="108962"/>
                </a:cubicBezTo>
                <a:cubicBezTo>
                  <a:pt x="212467" y="159254"/>
                  <a:pt x="170176" y="199894"/>
                  <a:pt x="118105" y="199894"/>
                </a:cubicBezTo>
                <a:cubicBezTo>
                  <a:pt x="66035" y="199894"/>
                  <a:pt x="23745" y="159254"/>
                  <a:pt x="23745" y="108962"/>
                </a:cubicBezTo>
                <a:lnTo>
                  <a:pt x="23745" y="108962"/>
                </a:lnTo>
                <a:close/>
              </a:path>
            </a:pathLst>
          </a:custGeom>
          <a:solidFill>
            <a:srgbClr val="00b7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Freeform 1048"> 
				</p:cNvPr>
          <p:cNvSpPr/>
          <p:nvPr/>
        </p:nvSpPr>
        <p:spPr>
          <a:xfrm>
            <a:off x="5078480" y="2627379"/>
            <a:ext cx="204720" cy="192020"/>
          </a:xfrm>
          <a:custGeom>
            <a:avLst/>
            <a:gdLst>
              <a:gd name="connsiteX0" fmla="*/ 23745 w 204720"/>
              <a:gd name="connsiteY0" fmla="*/ 108962 h 192020"/>
              <a:gd name="connsiteX1" fmla="*/ 118105 w 204720"/>
              <a:gd name="connsiteY1" fmla="*/ 18030 h 192020"/>
              <a:gd name="connsiteX2" fmla="*/ 212467 w 204720"/>
              <a:gd name="connsiteY2" fmla="*/ 108962 h 192020"/>
              <a:gd name="connsiteX3" fmla="*/ 118105 w 204720"/>
              <a:gd name="connsiteY3" fmla="*/ 199894 h 192020"/>
              <a:gd name="connsiteX4" fmla="*/ 23745 w 204720"/>
              <a:gd name="connsiteY4" fmla="*/ 108962 h 192020"/>
              <a:gd name="connsiteX5" fmla="*/ 23745 w 204720"/>
              <a:gd name="connsiteY5" fmla="*/ 108962 h 1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20" h="192020">
                <a:moveTo>
                  <a:pt x="23745" y="108962"/>
                </a:moveTo>
                <a:cubicBezTo>
                  <a:pt x="23745" y="58797"/>
                  <a:pt x="66035" y="18030"/>
                  <a:pt x="118105" y="18030"/>
                </a:cubicBezTo>
                <a:cubicBezTo>
                  <a:pt x="170176" y="18030"/>
                  <a:pt x="212467" y="58797"/>
                  <a:pt x="212467" y="108962"/>
                </a:cubicBezTo>
                <a:cubicBezTo>
                  <a:pt x="212467" y="159254"/>
                  <a:pt x="170176" y="199894"/>
                  <a:pt x="118105" y="199894"/>
                </a:cubicBezTo>
                <a:cubicBezTo>
                  <a:pt x="66035" y="199894"/>
                  <a:pt x="23745" y="159254"/>
                  <a:pt x="23745" y="108962"/>
                </a:cubicBezTo>
                <a:lnTo>
                  <a:pt x="23745" y="10896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3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Freeform 1049"> 
				</p:cNvPr>
          <p:cNvSpPr/>
          <p:nvPr/>
        </p:nvSpPr>
        <p:spPr>
          <a:xfrm>
            <a:off x="5078480" y="3084579"/>
            <a:ext cx="204720" cy="192020"/>
          </a:xfrm>
          <a:custGeom>
            <a:avLst/>
            <a:gdLst>
              <a:gd name="connsiteX0" fmla="*/ 23745 w 204720"/>
              <a:gd name="connsiteY0" fmla="*/ 106549 h 192020"/>
              <a:gd name="connsiteX1" fmla="*/ 118105 w 204720"/>
              <a:gd name="connsiteY1" fmla="*/ 15617 h 192020"/>
              <a:gd name="connsiteX2" fmla="*/ 212467 w 204720"/>
              <a:gd name="connsiteY2" fmla="*/ 106549 h 192020"/>
              <a:gd name="connsiteX3" fmla="*/ 118105 w 204720"/>
              <a:gd name="connsiteY3" fmla="*/ 197481 h 192020"/>
              <a:gd name="connsiteX4" fmla="*/ 23745 w 204720"/>
              <a:gd name="connsiteY4" fmla="*/ 106549 h 192020"/>
              <a:gd name="connsiteX5" fmla="*/ 23745 w 204720"/>
              <a:gd name="connsiteY5" fmla="*/ 106549 h 1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20" h="192020">
                <a:moveTo>
                  <a:pt x="23745" y="106549"/>
                </a:moveTo>
                <a:cubicBezTo>
                  <a:pt x="23745" y="56257"/>
                  <a:pt x="66035" y="15617"/>
                  <a:pt x="118105" y="15617"/>
                </a:cubicBezTo>
                <a:cubicBezTo>
                  <a:pt x="170176" y="15617"/>
                  <a:pt x="212467" y="56257"/>
                  <a:pt x="212467" y="106549"/>
                </a:cubicBezTo>
                <a:cubicBezTo>
                  <a:pt x="212467" y="156714"/>
                  <a:pt x="170176" y="197481"/>
                  <a:pt x="118105" y="197481"/>
                </a:cubicBezTo>
                <a:cubicBezTo>
                  <a:pt x="66035" y="197481"/>
                  <a:pt x="23745" y="156714"/>
                  <a:pt x="23745" y="106549"/>
                </a:cubicBezTo>
                <a:lnTo>
                  <a:pt x="23745" y="106549"/>
                </a:lnTo>
                <a:close/>
              </a:path>
            </a:pathLst>
          </a:custGeom>
          <a:solidFill>
            <a:srgbClr val="00b7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Freeform 1050"> 
				</p:cNvPr>
          <p:cNvSpPr/>
          <p:nvPr/>
        </p:nvSpPr>
        <p:spPr>
          <a:xfrm>
            <a:off x="5078480" y="3084579"/>
            <a:ext cx="204720" cy="192020"/>
          </a:xfrm>
          <a:custGeom>
            <a:avLst/>
            <a:gdLst>
              <a:gd name="connsiteX0" fmla="*/ 23745 w 204720"/>
              <a:gd name="connsiteY0" fmla="*/ 106549 h 192020"/>
              <a:gd name="connsiteX1" fmla="*/ 118105 w 204720"/>
              <a:gd name="connsiteY1" fmla="*/ 15617 h 192020"/>
              <a:gd name="connsiteX2" fmla="*/ 212467 w 204720"/>
              <a:gd name="connsiteY2" fmla="*/ 106549 h 192020"/>
              <a:gd name="connsiteX3" fmla="*/ 118105 w 204720"/>
              <a:gd name="connsiteY3" fmla="*/ 197481 h 192020"/>
              <a:gd name="connsiteX4" fmla="*/ 23745 w 204720"/>
              <a:gd name="connsiteY4" fmla="*/ 106549 h 192020"/>
              <a:gd name="connsiteX5" fmla="*/ 23745 w 204720"/>
              <a:gd name="connsiteY5" fmla="*/ 106549 h 1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20" h="192020">
                <a:moveTo>
                  <a:pt x="23745" y="106549"/>
                </a:moveTo>
                <a:cubicBezTo>
                  <a:pt x="23745" y="56257"/>
                  <a:pt x="66035" y="15617"/>
                  <a:pt x="118105" y="15617"/>
                </a:cubicBezTo>
                <a:cubicBezTo>
                  <a:pt x="170176" y="15617"/>
                  <a:pt x="212467" y="56257"/>
                  <a:pt x="212467" y="106549"/>
                </a:cubicBezTo>
                <a:cubicBezTo>
                  <a:pt x="212467" y="156714"/>
                  <a:pt x="170176" y="197481"/>
                  <a:pt x="118105" y="197481"/>
                </a:cubicBezTo>
                <a:cubicBezTo>
                  <a:pt x="66035" y="197481"/>
                  <a:pt x="23745" y="156714"/>
                  <a:pt x="23745" y="106549"/>
                </a:cubicBezTo>
                <a:lnTo>
                  <a:pt x="23745" y="10654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3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Freeform 1051"> 
				</p:cNvPr>
          <p:cNvSpPr/>
          <p:nvPr/>
        </p:nvSpPr>
        <p:spPr>
          <a:xfrm>
            <a:off x="5078480" y="3579880"/>
            <a:ext cx="204720" cy="192020"/>
          </a:xfrm>
          <a:custGeom>
            <a:avLst/>
            <a:gdLst>
              <a:gd name="connsiteX0" fmla="*/ 23745 w 204720"/>
              <a:gd name="connsiteY0" fmla="*/ 111502 h 192020"/>
              <a:gd name="connsiteX1" fmla="*/ 118105 w 204720"/>
              <a:gd name="connsiteY1" fmla="*/ 20443 h 192020"/>
              <a:gd name="connsiteX2" fmla="*/ 212467 w 204720"/>
              <a:gd name="connsiteY2" fmla="*/ 111502 h 192020"/>
              <a:gd name="connsiteX3" fmla="*/ 118105 w 204720"/>
              <a:gd name="connsiteY3" fmla="*/ 202434 h 192020"/>
              <a:gd name="connsiteX4" fmla="*/ 23745 w 204720"/>
              <a:gd name="connsiteY4" fmla="*/ 111502 h 192020"/>
              <a:gd name="connsiteX5" fmla="*/ 23745 w 204720"/>
              <a:gd name="connsiteY5" fmla="*/ 111502 h 1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20" h="192020">
                <a:moveTo>
                  <a:pt x="23745" y="111502"/>
                </a:moveTo>
                <a:cubicBezTo>
                  <a:pt x="23745" y="61210"/>
                  <a:pt x="66035" y="20443"/>
                  <a:pt x="118105" y="20443"/>
                </a:cubicBezTo>
                <a:cubicBezTo>
                  <a:pt x="170176" y="20443"/>
                  <a:pt x="212467" y="61210"/>
                  <a:pt x="212467" y="111502"/>
                </a:cubicBezTo>
                <a:cubicBezTo>
                  <a:pt x="212467" y="161667"/>
                  <a:pt x="170176" y="202434"/>
                  <a:pt x="118105" y="202434"/>
                </a:cubicBezTo>
                <a:cubicBezTo>
                  <a:pt x="66035" y="202434"/>
                  <a:pt x="23745" y="161667"/>
                  <a:pt x="23745" y="111502"/>
                </a:cubicBezTo>
                <a:lnTo>
                  <a:pt x="23745" y="111502"/>
                </a:lnTo>
                <a:close/>
              </a:path>
            </a:pathLst>
          </a:custGeom>
          <a:solidFill>
            <a:srgbClr val="00b7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Freeform 1052"> 
				</p:cNvPr>
          <p:cNvSpPr/>
          <p:nvPr/>
        </p:nvSpPr>
        <p:spPr>
          <a:xfrm>
            <a:off x="5078480" y="3579880"/>
            <a:ext cx="204720" cy="192020"/>
          </a:xfrm>
          <a:custGeom>
            <a:avLst/>
            <a:gdLst>
              <a:gd name="connsiteX0" fmla="*/ 23745 w 204720"/>
              <a:gd name="connsiteY0" fmla="*/ 111502 h 192020"/>
              <a:gd name="connsiteX1" fmla="*/ 118105 w 204720"/>
              <a:gd name="connsiteY1" fmla="*/ 20443 h 192020"/>
              <a:gd name="connsiteX2" fmla="*/ 212467 w 204720"/>
              <a:gd name="connsiteY2" fmla="*/ 111502 h 192020"/>
              <a:gd name="connsiteX3" fmla="*/ 118105 w 204720"/>
              <a:gd name="connsiteY3" fmla="*/ 202434 h 192020"/>
              <a:gd name="connsiteX4" fmla="*/ 23745 w 204720"/>
              <a:gd name="connsiteY4" fmla="*/ 111502 h 192020"/>
              <a:gd name="connsiteX5" fmla="*/ 23745 w 204720"/>
              <a:gd name="connsiteY5" fmla="*/ 111502 h 1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20" h="192020">
                <a:moveTo>
                  <a:pt x="23745" y="111502"/>
                </a:moveTo>
                <a:cubicBezTo>
                  <a:pt x="23745" y="61210"/>
                  <a:pt x="66035" y="20443"/>
                  <a:pt x="118105" y="20443"/>
                </a:cubicBezTo>
                <a:cubicBezTo>
                  <a:pt x="170176" y="20443"/>
                  <a:pt x="212467" y="61210"/>
                  <a:pt x="212467" y="111502"/>
                </a:cubicBezTo>
                <a:cubicBezTo>
                  <a:pt x="212467" y="161667"/>
                  <a:pt x="170176" y="202434"/>
                  <a:pt x="118105" y="202434"/>
                </a:cubicBezTo>
                <a:cubicBezTo>
                  <a:pt x="66035" y="202434"/>
                  <a:pt x="23745" y="161667"/>
                  <a:pt x="23745" y="111502"/>
                </a:cubicBezTo>
                <a:lnTo>
                  <a:pt x="23745" y="11150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3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Freeform 1053"> 
				</p:cNvPr>
          <p:cNvSpPr/>
          <p:nvPr/>
        </p:nvSpPr>
        <p:spPr>
          <a:xfrm>
            <a:off x="4989580" y="2030479"/>
            <a:ext cx="433320" cy="1881120"/>
          </a:xfrm>
          <a:custGeom>
            <a:avLst/>
            <a:gdLst>
              <a:gd name="connsiteX0" fmla="*/ 18284 w 433320"/>
              <a:gd name="connsiteY0" fmla="*/ 1888232 h 1881120"/>
              <a:gd name="connsiteX1" fmla="*/ 442883 w 433320"/>
              <a:gd name="connsiteY1" fmla="*/ 1888232 h 1881120"/>
              <a:gd name="connsiteX2" fmla="*/ 442883 w 433320"/>
              <a:gd name="connsiteY2" fmla="*/ 23745 h 1881120"/>
              <a:gd name="connsiteX3" fmla="*/ 18284 w 433320"/>
              <a:gd name="connsiteY3" fmla="*/ 23745 h 1881120"/>
              <a:gd name="connsiteX4" fmla="*/ 18284 w 433320"/>
              <a:gd name="connsiteY4" fmla="*/ 1888232 h 188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320" h="1881120">
                <a:moveTo>
                  <a:pt x="18284" y="1888232"/>
                </a:moveTo>
                <a:lnTo>
                  <a:pt x="442883" y="1888232"/>
                </a:lnTo>
                <a:lnTo>
                  <a:pt x="442883" y="23745"/>
                </a:lnTo>
                <a:lnTo>
                  <a:pt x="18284" y="23745"/>
                </a:lnTo>
                <a:lnTo>
                  <a:pt x="18284" y="188823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34">
            <a:solidFill>
              <a:srgbClr val="000000">
                <a:alpha val="100000"/>
              </a:srgb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Freeform 1054"> 
				</p:cNvPr>
          <p:cNvSpPr/>
          <p:nvPr/>
        </p:nvSpPr>
        <p:spPr>
          <a:xfrm>
            <a:off x="6538980" y="2170179"/>
            <a:ext cx="204720" cy="192020"/>
          </a:xfrm>
          <a:custGeom>
            <a:avLst/>
            <a:gdLst>
              <a:gd name="connsiteX0" fmla="*/ 25776 w 204720"/>
              <a:gd name="connsiteY0" fmla="*/ 111375 h 192020"/>
              <a:gd name="connsiteX1" fmla="*/ 120138 w 204720"/>
              <a:gd name="connsiteY1" fmla="*/ 20443 h 192020"/>
              <a:gd name="connsiteX2" fmla="*/ 214499 w 204720"/>
              <a:gd name="connsiteY2" fmla="*/ 111375 h 192020"/>
              <a:gd name="connsiteX3" fmla="*/ 120138 w 204720"/>
              <a:gd name="connsiteY3" fmla="*/ 202434 h 192020"/>
              <a:gd name="connsiteX4" fmla="*/ 25776 w 204720"/>
              <a:gd name="connsiteY4" fmla="*/ 111375 h 192020"/>
              <a:gd name="connsiteX5" fmla="*/ 25776 w 204720"/>
              <a:gd name="connsiteY5" fmla="*/ 111375 h 1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20" h="192020">
                <a:moveTo>
                  <a:pt x="25776" y="111375"/>
                </a:moveTo>
                <a:cubicBezTo>
                  <a:pt x="25776" y="61210"/>
                  <a:pt x="67940" y="20443"/>
                  <a:pt x="120138" y="20443"/>
                </a:cubicBezTo>
                <a:cubicBezTo>
                  <a:pt x="172208" y="20443"/>
                  <a:pt x="214499" y="61210"/>
                  <a:pt x="214499" y="111375"/>
                </a:cubicBezTo>
                <a:cubicBezTo>
                  <a:pt x="214499" y="161667"/>
                  <a:pt x="172208" y="202434"/>
                  <a:pt x="120138" y="202434"/>
                </a:cubicBezTo>
                <a:cubicBezTo>
                  <a:pt x="67940" y="202434"/>
                  <a:pt x="25776" y="161667"/>
                  <a:pt x="25776" y="111375"/>
                </a:cubicBezTo>
                <a:lnTo>
                  <a:pt x="25776" y="111375"/>
                </a:lnTo>
                <a:close/>
              </a:path>
            </a:pathLst>
          </a:custGeom>
          <a:solidFill>
            <a:srgbClr val="00b7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Freeform 1055"> 
				</p:cNvPr>
          <p:cNvSpPr/>
          <p:nvPr/>
        </p:nvSpPr>
        <p:spPr>
          <a:xfrm>
            <a:off x="6538980" y="2170179"/>
            <a:ext cx="204720" cy="192020"/>
          </a:xfrm>
          <a:custGeom>
            <a:avLst/>
            <a:gdLst>
              <a:gd name="connsiteX0" fmla="*/ 25776 w 204720"/>
              <a:gd name="connsiteY0" fmla="*/ 111375 h 192020"/>
              <a:gd name="connsiteX1" fmla="*/ 120138 w 204720"/>
              <a:gd name="connsiteY1" fmla="*/ 20443 h 192020"/>
              <a:gd name="connsiteX2" fmla="*/ 214499 w 204720"/>
              <a:gd name="connsiteY2" fmla="*/ 111375 h 192020"/>
              <a:gd name="connsiteX3" fmla="*/ 120138 w 204720"/>
              <a:gd name="connsiteY3" fmla="*/ 202434 h 192020"/>
              <a:gd name="connsiteX4" fmla="*/ 25776 w 204720"/>
              <a:gd name="connsiteY4" fmla="*/ 111375 h 192020"/>
              <a:gd name="connsiteX5" fmla="*/ 25776 w 204720"/>
              <a:gd name="connsiteY5" fmla="*/ 111375 h 1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20" h="192020">
                <a:moveTo>
                  <a:pt x="25776" y="111375"/>
                </a:moveTo>
                <a:cubicBezTo>
                  <a:pt x="25776" y="61210"/>
                  <a:pt x="67940" y="20443"/>
                  <a:pt x="120138" y="20443"/>
                </a:cubicBezTo>
                <a:cubicBezTo>
                  <a:pt x="172208" y="20443"/>
                  <a:pt x="214499" y="61210"/>
                  <a:pt x="214499" y="111375"/>
                </a:cubicBezTo>
                <a:cubicBezTo>
                  <a:pt x="214499" y="161667"/>
                  <a:pt x="172208" y="202434"/>
                  <a:pt x="120138" y="202434"/>
                </a:cubicBezTo>
                <a:cubicBezTo>
                  <a:pt x="67940" y="202434"/>
                  <a:pt x="25776" y="161667"/>
                  <a:pt x="25776" y="111375"/>
                </a:cubicBezTo>
                <a:lnTo>
                  <a:pt x="25776" y="11137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3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6" name="Freeform 1056"> 
				</p:cNvPr>
          <p:cNvSpPr/>
          <p:nvPr/>
        </p:nvSpPr>
        <p:spPr>
          <a:xfrm>
            <a:off x="6538980" y="2627379"/>
            <a:ext cx="204720" cy="192020"/>
          </a:xfrm>
          <a:custGeom>
            <a:avLst/>
            <a:gdLst>
              <a:gd name="connsiteX0" fmla="*/ 25776 w 204720"/>
              <a:gd name="connsiteY0" fmla="*/ 108962 h 192020"/>
              <a:gd name="connsiteX1" fmla="*/ 120138 w 204720"/>
              <a:gd name="connsiteY1" fmla="*/ 18030 h 192020"/>
              <a:gd name="connsiteX2" fmla="*/ 214499 w 204720"/>
              <a:gd name="connsiteY2" fmla="*/ 108962 h 192020"/>
              <a:gd name="connsiteX3" fmla="*/ 120138 w 204720"/>
              <a:gd name="connsiteY3" fmla="*/ 199894 h 192020"/>
              <a:gd name="connsiteX4" fmla="*/ 25776 w 204720"/>
              <a:gd name="connsiteY4" fmla="*/ 108962 h 192020"/>
              <a:gd name="connsiteX5" fmla="*/ 25776 w 204720"/>
              <a:gd name="connsiteY5" fmla="*/ 108962 h 1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20" h="192020">
                <a:moveTo>
                  <a:pt x="25776" y="108962"/>
                </a:moveTo>
                <a:cubicBezTo>
                  <a:pt x="25776" y="58797"/>
                  <a:pt x="67940" y="18030"/>
                  <a:pt x="120138" y="18030"/>
                </a:cubicBezTo>
                <a:cubicBezTo>
                  <a:pt x="172208" y="18030"/>
                  <a:pt x="214499" y="58797"/>
                  <a:pt x="214499" y="108962"/>
                </a:cubicBezTo>
                <a:cubicBezTo>
                  <a:pt x="214499" y="159254"/>
                  <a:pt x="172208" y="199894"/>
                  <a:pt x="120138" y="199894"/>
                </a:cubicBezTo>
                <a:cubicBezTo>
                  <a:pt x="67940" y="199894"/>
                  <a:pt x="25776" y="159254"/>
                  <a:pt x="25776" y="108962"/>
                </a:cubicBezTo>
                <a:lnTo>
                  <a:pt x="25776" y="108962"/>
                </a:lnTo>
                <a:close/>
              </a:path>
            </a:pathLst>
          </a:custGeom>
          <a:solidFill>
            <a:srgbClr val="00b7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Freeform 1057"> 
				</p:cNvPr>
          <p:cNvSpPr/>
          <p:nvPr/>
        </p:nvSpPr>
        <p:spPr>
          <a:xfrm>
            <a:off x="6538980" y="2627379"/>
            <a:ext cx="204720" cy="192020"/>
          </a:xfrm>
          <a:custGeom>
            <a:avLst/>
            <a:gdLst>
              <a:gd name="connsiteX0" fmla="*/ 25776 w 204720"/>
              <a:gd name="connsiteY0" fmla="*/ 108962 h 192020"/>
              <a:gd name="connsiteX1" fmla="*/ 120138 w 204720"/>
              <a:gd name="connsiteY1" fmla="*/ 18030 h 192020"/>
              <a:gd name="connsiteX2" fmla="*/ 214499 w 204720"/>
              <a:gd name="connsiteY2" fmla="*/ 108962 h 192020"/>
              <a:gd name="connsiteX3" fmla="*/ 120138 w 204720"/>
              <a:gd name="connsiteY3" fmla="*/ 199894 h 192020"/>
              <a:gd name="connsiteX4" fmla="*/ 25776 w 204720"/>
              <a:gd name="connsiteY4" fmla="*/ 108962 h 192020"/>
              <a:gd name="connsiteX5" fmla="*/ 25776 w 204720"/>
              <a:gd name="connsiteY5" fmla="*/ 108962 h 1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20" h="192020">
                <a:moveTo>
                  <a:pt x="25776" y="108962"/>
                </a:moveTo>
                <a:cubicBezTo>
                  <a:pt x="25776" y="58797"/>
                  <a:pt x="67940" y="18030"/>
                  <a:pt x="120138" y="18030"/>
                </a:cubicBezTo>
                <a:cubicBezTo>
                  <a:pt x="172208" y="18030"/>
                  <a:pt x="214499" y="58797"/>
                  <a:pt x="214499" y="108962"/>
                </a:cubicBezTo>
                <a:cubicBezTo>
                  <a:pt x="214499" y="159254"/>
                  <a:pt x="172208" y="199894"/>
                  <a:pt x="120138" y="199894"/>
                </a:cubicBezTo>
                <a:cubicBezTo>
                  <a:pt x="67940" y="199894"/>
                  <a:pt x="25776" y="159254"/>
                  <a:pt x="25776" y="108962"/>
                </a:cubicBezTo>
                <a:lnTo>
                  <a:pt x="25776" y="10896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3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8" name="Freeform 1058"> 
				</p:cNvPr>
          <p:cNvSpPr/>
          <p:nvPr/>
        </p:nvSpPr>
        <p:spPr>
          <a:xfrm>
            <a:off x="6538980" y="3084579"/>
            <a:ext cx="204720" cy="192020"/>
          </a:xfrm>
          <a:custGeom>
            <a:avLst/>
            <a:gdLst>
              <a:gd name="connsiteX0" fmla="*/ 25776 w 204720"/>
              <a:gd name="connsiteY0" fmla="*/ 106549 h 192020"/>
              <a:gd name="connsiteX1" fmla="*/ 120138 w 204720"/>
              <a:gd name="connsiteY1" fmla="*/ 15617 h 192020"/>
              <a:gd name="connsiteX2" fmla="*/ 214499 w 204720"/>
              <a:gd name="connsiteY2" fmla="*/ 106549 h 192020"/>
              <a:gd name="connsiteX3" fmla="*/ 120138 w 204720"/>
              <a:gd name="connsiteY3" fmla="*/ 197481 h 192020"/>
              <a:gd name="connsiteX4" fmla="*/ 25776 w 204720"/>
              <a:gd name="connsiteY4" fmla="*/ 106549 h 192020"/>
              <a:gd name="connsiteX5" fmla="*/ 25776 w 204720"/>
              <a:gd name="connsiteY5" fmla="*/ 106549 h 1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20" h="192020">
                <a:moveTo>
                  <a:pt x="25776" y="106549"/>
                </a:moveTo>
                <a:cubicBezTo>
                  <a:pt x="25776" y="56257"/>
                  <a:pt x="67940" y="15617"/>
                  <a:pt x="120138" y="15617"/>
                </a:cubicBezTo>
                <a:cubicBezTo>
                  <a:pt x="172208" y="15617"/>
                  <a:pt x="214499" y="56257"/>
                  <a:pt x="214499" y="106549"/>
                </a:cubicBezTo>
                <a:cubicBezTo>
                  <a:pt x="214499" y="156714"/>
                  <a:pt x="172208" y="197481"/>
                  <a:pt x="120138" y="197481"/>
                </a:cubicBezTo>
                <a:cubicBezTo>
                  <a:pt x="67940" y="197481"/>
                  <a:pt x="25776" y="156714"/>
                  <a:pt x="25776" y="106549"/>
                </a:cubicBezTo>
                <a:lnTo>
                  <a:pt x="25776" y="106549"/>
                </a:lnTo>
                <a:close/>
              </a:path>
            </a:pathLst>
          </a:custGeom>
          <a:solidFill>
            <a:srgbClr val="00b7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9" name="Freeform 1059"> 
				</p:cNvPr>
          <p:cNvSpPr/>
          <p:nvPr/>
        </p:nvSpPr>
        <p:spPr>
          <a:xfrm>
            <a:off x="6538980" y="3084579"/>
            <a:ext cx="204720" cy="192020"/>
          </a:xfrm>
          <a:custGeom>
            <a:avLst/>
            <a:gdLst>
              <a:gd name="connsiteX0" fmla="*/ 25776 w 204720"/>
              <a:gd name="connsiteY0" fmla="*/ 106549 h 192020"/>
              <a:gd name="connsiteX1" fmla="*/ 120138 w 204720"/>
              <a:gd name="connsiteY1" fmla="*/ 15617 h 192020"/>
              <a:gd name="connsiteX2" fmla="*/ 214499 w 204720"/>
              <a:gd name="connsiteY2" fmla="*/ 106549 h 192020"/>
              <a:gd name="connsiteX3" fmla="*/ 120138 w 204720"/>
              <a:gd name="connsiteY3" fmla="*/ 197481 h 192020"/>
              <a:gd name="connsiteX4" fmla="*/ 25776 w 204720"/>
              <a:gd name="connsiteY4" fmla="*/ 106549 h 192020"/>
              <a:gd name="connsiteX5" fmla="*/ 25776 w 204720"/>
              <a:gd name="connsiteY5" fmla="*/ 106549 h 1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20" h="192020">
                <a:moveTo>
                  <a:pt x="25776" y="106549"/>
                </a:moveTo>
                <a:cubicBezTo>
                  <a:pt x="25776" y="56257"/>
                  <a:pt x="67940" y="15617"/>
                  <a:pt x="120138" y="15617"/>
                </a:cubicBezTo>
                <a:cubicBezTo>
                  <a:pt x="172208" y="15617"/>
                  <a:pt x="214499" y="56257"/>
                  <a:pt x="214499" y="106549"/>
                </a:cubicBezTo>
                <a:cubicBezTo>
                  <a:pt x="214499" y="156714"/>
                  <a:pt x="172208" y="197481"/>
                  <a:pt x="120138" y="197481"/>
                </a:cubicBezTo>
                <a:cubicBezTo>
                  <a:pt x="67940" y="197481"/>
                  <a:pt x="25776" y="156714"/>
                  <a:pt x="25776" y="106549"/>
                </a:cubicBezTo>
                <a:lnTo>
                  <a:pt x="25776" y="10654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3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0" name="Freeform 1060"> 
				</p:cNvPr>
          <p:cNvSpPr/>
          <p:nvPr/>
        </p:nvSpPr>
        <p:spPr>
          <a:xfrm>
            <a:off x="6538980" y="3579880"/>
            <a:ext cx="204720" cy="192020"/>
          </a:xfrm>
          <a:custGeom>
            <a:avLst/>
            <a:gdLst>
              <a:gd name="connsiteX0" fmla="*/ 25776 w 204720"/>
              <a:gd name="connsiteY0" fmla="*/ 111502 h 192020"/>
              <a:gd name="connsiteX1" fmla="*/ 120138 w 204720"/>
              <a:gd name="connsiteY1" fmla="*/ 20443 h 192020"/>
              <a:gd name="connsiteX2" fmla="*/ 214499 w 204720"/>
              <a:gd name="connsiteY2" fmla="*/ 111502 h 192020"/>
              <a:gd name="connsiteX3" fmla="*/ 120138 w 204720"/>
              <a:gd name="connsiteY3" fmla="*/ 202434 h 192020"/>
              <a:gd name="connsiteX4" fmla="*/ 25776 w 204720"/>
              <a:gd name="connsiteY4" fmla="*/ 111502 h 192020"/>
              <a:gd name="connsiteX5" fmla="*/ 25776 w 204720"/>
              <a:gd name="connsiteY5" fmla="*/ 111502 h 1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20" h="192020">
                <a:moveTo>
                  <a:pt x="25776" y="111502"/>
                </a:moveTo>
                <a:cubicBezTo>
                  <a:pt x="25776" y="61210"/>
                  <a:pt x="67940" y="20443"/>
                  <a:pt x="120138" y="20443"/>
                </a:cubicBezTo>
                <a:cubicBezTo>
                  <a:pt x="172208" y="20443"/>
                  <a:pt x="214499" y="61210"/>
                  <a:pt x="214499" y="111502"/>
                </a:cubicBezTo>
                <a:cubicBezTo>
                  <a:pt x="214499" y="161667"/>
                  <a:pt x="172208" y="202434"/>
                  <a:pt x="120138" y="202434"/>
                </a:cubicBezTo>
                <a:cubicBezTo>
                  <a:pt x="67940" y="202434"/>
                  <a:pt x="25776" y="161667"/>
                  <a:pt x="25776" y="111502"/>
                </a:cubicBezTo>
                <a:lnTo>
                  <a:pt x="25776" y="111502"/>
                </a:lnTo>
                <a:close/>
              </a:path>
            </a:pathLst>
          </a:custGeom>
          <a:solidFill>
            <a:srgbClr val="00b7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1" name="Freeform 1061"> 
				</p:cNvPr>
          <p:cNvSpPr/>
          <p:nvPr/>
        </p:nvSpPr>
        <p:spPr>
          <a:xfrm>
            <a:off x="6538980" y="3579880"/>
            <a:ext cx="204720" cy="192020"/>
          </a:xfrm>
          <a:custGeom>
            <a:avLst/>
            <a:gdLst>
              <a:gd name="connsiteX0" fmla="*/ 25776 w 204720"/>
              <a:gd name="connsiteY0" fmla="*/ 111502 h 192020"/>
              <a:gd name="connsiteX1" fmla="*/ 120138 w 204720"/>
              <a:gd name="connsiteY1" fmla="*/ 20443 h 192020"/>
              <a:gd name="connsiteX2" fmla="*/ 214499 w 204720"/>
              <a:gd name="connsiteY2" fmla="*/ 111502 h 192020"/>
              <a:gd name="connsiteX3" fmla="*/ 120138 w 204720"/>
              <a:gd name="connsiteY3" fmla="*/ 202434 h 192020"/>
              <a:gd name="connsiteX4" fmla="*/ 25776 w 204720"/>
              <a:gd name="connsiteY4" fmla="*/ 111502 h 192020"/>
              <a:gd name="connsiteX5" fmla="*/ 25776 w 204720"/>
              <a:gd name="connsiteY5" fmla="*/ 111502 h 1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20" h="192020">
                <a:moveTo>
                  <a:pt x="25776" y="111502"/>
                </a:moveTo>
                <a:cubicBezTo>
                  <a:pt x="25776" y="61210"/>
                  <a:pt x="67940" y="20443"/>
                  <a:pt x="120138" y="20443"/>
                </a:cubicBezTo>
                <a:cubicBezTo>
                  <a:pt x="172208" y="20443"/>
                  <a:pt x="214499" y="61210"/>
                  <a:pt x="214499" y="111502"/>
                </a:cubicBezTo>
                <a:cubicBezTo>
                  <a:pt x="214499" y="161667"/>
                  <a:pt x="172208" y="202434"/>
                  <a:pt x="120138" y="202434"/>
                </a:cubicBezTo>
                <a:cubicBezTo>
                  <a:pt x="67940" y="202434"/>
                  <a:pt x="25776" y="161667"/>
                  <a:pt x="25776" y="111502"/>
                </a:cubicBezTo>
                <a:lnTo>
                  <a:pt x="25776" y="11150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3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2" name="Freeform 1062"> 
				</p:cNvPr>
          <p:cNvSpPr/>
          <p:nvPr/>
        </p:nvSpPr>
        <p:spPr>
          <a:xfrm>
            <a:off x="6450080" y="2030479"/>
            <a:ext cx="433320" cy="1881120"/>
          </a:xfrm>
          <a:custGeom>
            <a:avLst/>
            <a:gdLst>
              <a:gd name="connsiteX0" fmla="*/ 20316 w 433320"/>
              <a:gd name="connsiteY0" fmla="*/ 1888232 h 1881120"/>
              <a:gd name="connsiteX1" fmla="*/ 444915 w 433320"/>
              <a:gd name="connsiteY1" fmla="*/ 1888232 h 1881120"/>
              <a:gd name="connsiteX2" fmla="*/ 444915 w 433320"/>
              <a:gd name="connsiteY2" fmla="*/ 23745 h 1881120"/>
              <a:gd name="connsiteX3" fmla="*/ 20316 w 433320"/>
              <a:gd name="connsiteY3" fmla="*/ 23745 h 1881120"/>
              <a:gd name="connsiteX4" fmla="*/ 20316 w 433320"/>
              <a:gd name="connsiteY4" fmla="*/ 1888232 h 188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320" h="1881120">
                <a:moveTo>
                  <a:pt x="20316" y="1888232"/>
                </a:moveTo>
                <a:lnTo>
                  <a:pt x="444915" y="1888232"/>
                </a:lnTo>
                <a:lnTo>
                  <a:pt x="444915" y="23745"/>
                </a:lnTo>
                <a:lnTo>
                  <a:pt x="20316" y="23745"/>
                </a:lnTo>
                <a:lnTo>
                  <a:pt x="20316" y="1888232"/>
                </a:lnTo>
                <a:close/>
              </a:path>
            </a:pathLst>
          </a:custGeom>
          <a:solidFill>
            <a:srgbClr val="0000e3">
              <a:alpha val="0"/>
            </a:srgbClr>
          </a:solidFill>
          <a:ln w="9534">
            <a:solidFill>
              <a:srgbClr val="000000">
                <a:alpha val="100000"/>
              </a:srgb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3" name="Freeform 1063"> 
				</p:cNvPr>
          <p:cNvSpPr/>
          <p:nvPr/>
        </p:nvSpPr>
        <p:spPr>
          <a:xfrm>
            <a:off x="2398779" y="2259079"/>
            <a:ext cx="814320" cy="14220"/>
          </a:xfrm>
          <a:custGeom>
            <a:avLst/>
            <a:gdLst>
              <a:gd name="connsiteX0" fmla="*/ 14347 w 814320"/>
              <a:gd name="connsiteY0" fmla="*/ 22475 h 14220"/>
              <a:gd name="connsiteX1" fmla="*/ 816352 w 814320"/>
              <a:gd name="connsiteY1" fmla="*/ 22475 h 1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4320" h="14220">
                <a:moveTo>
                  <a:pt x="14347" y="22475"/>
                </a:moveTo>
                <a:lnTo>
                  <a:pt x="816352" y="22475"/>
                </a:lnTo>
              </a:path>
            </a:pathLst>
          </a:custGeom>
          <a:ln w="953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4" name="Freeform 1064"> 
				</p:cNvPr>
          <p:cNvSpPr/>
          <p:nvPr/>
        </p:nvSpPr>
        <p:spPr>
          <a:xfrm>
            <a:off x="2360679" y="2322579"/>
            <a:ext cx="877820" cy="801620"/>
          </a:xfrm>
          <a:custGeom>
            <a:avLst/>
            <a:gdLst>
              <a:gd name="connsiteX0" fmla="*/ 24761 w 877820"/>
              <a:gd name="connsiteY0" fmla="*/ 23364 h 801620"/>
              <a:gd name="connsiteX1" fmla="*/ 882011 w 877820"/>
              <a:gd name="connsiteY1" fmla="*/ 804160 h 80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7820" h="801620">
                <a:moveTo>
                  <a:pt x="24761" y="23364"/>
                </a:moveTo>
                <a:lnTo>
                  <a:pt x="882011" y="804160"/>
                </a:lnTo>
              </a:path>
            </a:pathLst>
          </a:custGeom>
          <a:ln w="953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" name="Freeform 1065"> 
				</p:cNvPr>
          <p:cNvSpPr/>
          <p:nvPr/>
        </p:nvSpPr>
        <p:spPr>
          <a:xfrm>
            <a:off x="2398779" y="2716279"/>
            <a:ext cx="814320" cy="471420"/>
          </a:xfrm>
          <a:custGeom>
            <a:avLst/>
            <a:gdLst>
              <a:gd name="connsiteX0" fmla="*/ 14347 w 814320"/>
              <a:gd name="connsiteY0" fmla="*/ 20062 h 471420"/>
              <a:gd name="connsiteX1" fmla="*/ 816352 w 814320"/>
              <a:gd name="connsiteY1" fmla="*/ 474849 h 47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4320" h="471420">
                <a:moveTo>
                  <a:pt x="14347" y="20062"/>
                </a:moveTo>
                <a:lnTo>
                  <a:pt x="816352" y="474849"/>
                </a:lnTo>
              </a:path>
            </a:pathLst>
          </a:custGeom>
          <a:ln w="953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6" name="Freeform 1066"> 
				</p:cNvPr>
          <p:cNvSpPr/>
          <p:nvPr/>
        </p:nvSpPr>
        <p:spPr>
          <a:xfrm>
            <a:off x="3389380" y="2716279"/>
            <a:ext cx="763520" cy="14220"/>
          </a:xfrm>
          <a:custGeom>
            <a:avLst/>
            <a:gdLst>
              <a:gd name="connsiteX0" fmla="*/ 14473 w 763520"/>
              <a:gd name="connsiteY0" fmla="*/ 20062 h 14220"/>
              <a:gd name="connsiteX1" fmla="*/ 769235 w 763520"/>
              <a:gd name="connsiteY1" fmla="*/ 20062 h 1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3520" h="14220">
                <a:moveTo>
                  <a:pt x="14473" y="20062"/>
                </a:moveTo>
                <a:lnTo>
                  <a:pt x="769235" y="20062"/>
                </a:lnTo>
              </a:path>
            </a:pathLst>
          </a:custGeom>
          <a:ln w="953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Freeform 1067"> 
				</p:cNvPr>
          <p:cNvSpPr/>
          <p:nvPr/>
        </p:nvSpPr>
        <p:spPr>
          <a:xfrm>
            <a:off x="3389380" y="2259079"/>
            <a:ext cx="763520" cy="1423920"/>
          </a:xfrm>
          <a:custGeom>
            <a:avLst/>
            <a:gdLst>
              <a:gd name="connsiteX0" fmla="*/ 14473 w 763520"/>
              <a:gd name="connsiteY0" fmla="*/ 22475 h 1423920"/>
              <a:gd name="connsiteX1" fmla="*/ 769235 w 763520"/>
              <a:gd name="connsiteY1" fmla="*/ 1432302 h 142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3520" h="1423920">
                <a:moveTo>
                  <a:pt x="14473" y="22475"/>
                </a:moveTo>
                <a:lnTo>
                  <a:pt x="769235" y="1432302"/>
                </a:lnTo>
              </a:path>
            </a:pathLst>
          </a:custGeom>
          <a:ln w="953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Freeform 1068"> 
				</p:cNvPr>
          <p:cNvSpPr/>
          <p:nvPr/>
        </p:nvSpPr>
        <p:spPr>
          <a:xfrm>
            <a:off x="4329180" y="2716279"/>
            <a:ext cx="763520" cy="966720"/>
          </a:xfrm>
          <a:custGeom>
            <a:avLst/>
            <a:gdLst>
              <a:gd name="connsiteX0" fmla="*/ 18157 w 763520"/>
              <a:gd name="connsiteY0" fmla="*/ 20062 h 966720"/>
              <a:gd name="connsiteX1" fmla="*/ 773045 w 763520"/>
              <a:gd name="connsiteY1" fmla="*/ 975102 h 96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3520" h="966720">
                <a:moveTo>
                  <a:pt x="18157" y="20062"/>
                </a:moveTo>
                <a:lnTo>
                  <a:pt x="773045" y="975102"/>
                </a:lnTo>
              </a:path>
            </a:pathLst>
          </a:custGeom>
          <a:ln w="953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Freeform 1069"> 
				</p:cNvPr>
          <p:cNvSpPr/>
          <p:nvPr/>
        </p:nvSpPr>
        <p:spPr>
          <a:xfrm>
            <a:off x="4329180" y="2259079"/>
            <a:ext cx="763520" cy="14220"/>
          </a:xfrm>
          <a:custGeom>
            <a:avLst/>
            <a:gdLst>
              <a:gd name="connsiteX0" fmla="*/ 18157 w 763520"/>
              <a:gd name="connsiteY0" fmla="*/ 22475 h 14220"/>
              <a:gd name="connsiteX1" fmla="*/ 773045 w 763520"/>
              <a:gd name="connsiteY1" fmla="*/ 22475 h 1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3520" h="14220">
                <a:moveTo>
                  <a:pt x="18157" y="22475"/>
                </a:moveTo>
                <a:lnTo>
                  <a:pt x="773045" y="22475"/>
                </a:lnTo>
              </a:path>
            </a:pathLst>
          </a:custGeom>
          <a:ln w="953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0" name="Freeform 1070"> 
				</p:cNvPr>
          <p:cNvSpPr/>
          <p:nvPr/>
        </p:nvSpPr>
        <p:spPr>
          <a:xfrm>
            <a:off x="4303780" y="2322579"/>
            <a:ext cx="788920" cy="407920"/>
          </a:xfrm>
          <a:custGeom>
            <a:avLst/>
            <a:gdLst>
              <a:gd name="connsiteX0" fmla="*/ 15998 w 788920"/>
              <a:gd name="connsiteY0" fmla="*/ 23364 h 407920"/>
              <a:gd name="connsiteX1" fmla="*/ 798445 w 788920"/>
              <a:gd name="connsiteY1" fmla="*/ 413762 h 40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8920" h="407920">
                <a:moveTo>
                  <a:pt x="15998" y="23364"/>
                </a:moveTo>
                <a:lnTo>
                  <a:pt x="798445" y="413762"/>
                </a:lnTo>
              </a:path>
            </a:pathLst>
          </a:custGeom>
          <a:ln w="953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TextBox 1071"/>
          <p:cNvSpPr txBox="1"/>
          <p:nvPr/>
        </p:nvSpPr>
        <p:spPr>
          <a:xfrm>
            <a:off x="471487" y="506108"/>
            <a:ext cx="3428722" cy="3564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76200">
              <a:lnSpc>
                <a:spcPct val="116250"/>
              </a:lnSpc>
            </a:pPr>
            <a:r>
              <a:rPr lang="en-US" altLang="zh-CN" sz="3600" spc="110" dirty="0">
                <a:solidFill>
                  <a:srgbClr val="000000"/>
                </a:solidFill>
                <a:latin typeface="Times New Roman"/>
                <a:ea typeface="Times New Roman"/>
              </a:rPr>
              <a:t>Evolving</a:t>
            </a:r>
            <a:r>
              <a:rPr lang="en-US" altLang="zh-CN" sz="3600" spc="1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120" dirty="0">
                <a:solidFill>
                  <a:srgbClr val="000000"/>
                </a:solidFill>
                <a:latin typeface="Times New Roman"/>
                <a:ea typeface="Times New Roman"/>
              </a:rPr>
              <a:t>Graphs</a:t>
            </a:r>
          </a:p>
          <a:p>
            <a:pPr>
              <a:lnSpc>
                <a:spcPts val="1779"/>
              </a:lnSpc>
            </a:pPr>
            <a:endParaRPr lang="en-US" dirty="0" smtClean="0"/>
          </a:p>
          <a:p>
            <a:pPr marL="0">
              <a:lnSpc>
                <a:spcPct val="116250"/>
              </a:lnSpc>
            </a:pPr>
            <a:r>
              <a:rPr lang="en-US" altLang="zh-CN" sz="1950" spc="75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950" spc="104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65" dirty="0">
                <a:solidFill>
                  <a:srgbClr val="000000"/>
                </a:solidFill>
                <a:latin typeface="Times New Roman"/>
                <a:ea typeface="Times New Roman"/>
              </a:rPr>
              <a:t>Time</a:t>
            </a:r>
            <a:r>
              <a:rPr lang="en-US" altLang="zh-CN" sz="2400" spc="5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400" spc="55" dirty="0">
                <a:solidFill>
                  <a:srgbClr val="000000"/>
                </a:solidFill>
                <a:latin typeface="Times New Roman"/>
                <a:ea typeface="Times New Roman"/>
              </a:rPr>
              <a:t>space</a:t>
            </a:r>
            <a:r>
              <a:rPr lang="en-US" altLang="zh-CN" sz="24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60" dirty="0">
                <a:solidFill>
                  <a:srgbClr val="000000"/>
                </a:solidFill>
                <a:latin typeface="Times New Roman"/>
                <a:ea typeface="Times New Roman"/>
              </a:rPr>
              <a:t>view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15"/>
              </a:lnSpc>
            </a:pPr>
            <a:endParaRPr lang="en-US" dirty="0" smtClean="0"/>
          </a:p>
          <a:p>
            <a:pPr hangingPunct="0" marL="1374457">
              <a:lnSpc>
                <a:spcPct val="170000"/>
              </a:lnSpc>
            </a:pPr>
            <a:r>
              <a:rPr lang="en-US" altLang="zh-CN" sz="1800" spc="-30" dirty="0">
                <a:solidFill>
                  <a:srgbClr val="000000"/>
                </a:solidFill>
                <a:latin typeface="Times New Roman"/>
                <a:ea typeface="Times New Roman"/>
              </a:rPr>
              <a:t>n</a:t>
            </a:r>
            <a:r>
              <a:rPr lang="en-US" altLang="zh-CN" sz="1200" spc="-20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en-US" altLang="zh-CN" sz="1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br/>
            <a:r>
              <a:rPr lang="en-US" altLang="zh-CN" sz="1800" spc="-30" dirty="0">
                <a:solidFill>
                  <a:srgbClr val="000000"/>
                </a:solidFill>
                <a:latin typeface="Times New Roman"/>
                <a:ea typeface="Times New Roman"/>
              </a:rPr>
              <a:t>n</a:t>
            </a:r>
            <a:r>
              <a:rPr lang="en-US" altLang="zh-CN" sz="1200" spc="-2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altLang="zh-CN" sz="1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br/>
            <a:r>
              <a:rPr lang="en-US" altLang="zh-CN" sz="1800" spc="-30" dirty="0">
                <a:solidFill>
                  <a:srgbClr val="000000"/>
                </a:solidFill>
                <a:latin typeface="Times New Roman"/>
                <a:ea typeface="Times New Roman"/>
              </a:rPr>
              <a:t>n</a:t>
            </a:r>
            <a:r>
              <a:rPr lang="en-US" altLang="zh-CN" sz="1200" spc="-25" dirty="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  <a:r>
              <a:rPr lang="en-US" altLang="zh-CN" sz="1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br/>
            <a:r>
              <a:rPr lang="en-US" altLang="zh-CN" sz="1800" spc="-25" dirty="0">
                <a:solidFill>
                  <a:srgbClr val="000000"/>
                </a:solidFill>
                <a:latin typeface="Times New Roman"/>
                <a:ea typeface="Times New Roman"/>
              </a:rPr>
              <a:t>n</a:t>
            </a:r>
            <a:r>
              <a:rPr lang="en-US" altLang="zh-CN" sz="1200" spc="-15" dirty="0">
                <a:solidFill>
                  <a:srgbClr val="000000"/>
                </a:solidFill>
                <a:latin typeface="Times New Roman"/>
                <a:ea typeface="Times New Roman"/>
              </a:rPr>
              <a:t>4</a:t>
            </a:r>
          </a:p>
        </p:txBody>
      </p:sp>
      <p:sp>
        <p:nvSpPr>
          <p:cNvPr id="1072" name="TextBox 1072"/>
          <p:cNvSpPr txBox="1"/>
          <p:nvPr/>
        </p:nvSpPr>
        <p:spPr>
          <a:xfrm>
            <a:off x="5813171" y="2749320"/>
            <a:ext cx="422909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15" dirty="0">
                <a:solidFill>
                  <a:srgbClr val="000000"/>
                </a:solidFill>
                <a:latin typeface="Times New Roman"/>
                <a:ea typeface="Times New Roman"/>
              </a:rPr>
              <a:t>…</a:t>
            </a:r>
          </a:p>
        </p:txBody>
      </p:sp>
      <p:sp>
        <p:nvSpPr>
          <p:cNvPr id="1073" name="TextBox 1073"/>
          <p:cNvSpPr txBox="1"/>
          <p:nvPr/>
        </p:nvSpPr>
        <p:spPr>
          <a:xfrm>
            <a:off x="471487" y="4081640"/>
            <a:ext cx="3467844" cy="6409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846897">
              <a:lnSpc>
                <a:spcPct val="100000"/>
              </a:lnSpc>
              <a:tabLst>
                <a:tab pos="2838513" algn="l"/>
              </a:tabLst>
            </a:pPr>
            <a:r>
              <a:rPr lang="en-US" altLang="zh-CN" sz="1800" spc="10" dirty="0">
                <a:solidFill>
                  <a:srgbClr val="000000"/>
                </a:solidFill>
                <a:latin typeface="Times New Roman"/>
                <a:ea typeface="Times New Roman"/>
              </a:rPr>
              <a:t>t</a:t>
            </a:r>
            <a:r>
              <a:rPr lang="en-US" altLang="zh-CN" sz="1200" spc="10" dirty="0">
                <a:solidFill>
                  <a:srgbClr val="000000"/>
                </a:solidFill>
                <a:latin typeface="Times New Roman"/>
                <a:ea typeface="Times New Roman"/>
              </a:rPr>
              <a:t>1	</a:t>
            </a:r>
            <a:r>
              <a:rPr lang="en-US" altLang="zh-CN" sz="1800" spc="-5" dirty="0">
                <a:solidFill>
                  <a:srgbClr val="000000"/>
                </a:solidFill>
                <a:latin typeface="Times New Roman"/>
                <a:ea typeface="Times New Roman"/>
              </a:rPr>
              <a:t>t</a:t>
            </a:r>
            <a:r>
              <a:rPr lang="en-US" altLang="zh-CN" sz="1200" spc="-15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</a:p>
          <a:p>
            <a:pPr marL="0">
              <a:lnSpc>
                <a:spcPct val="100000"/>
              </a:lnSpc>
            </a:pPr>
            <a:r>
              <a:rPr lang="en-US" altLang="zh-CN" sz="1950" spc="165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950" spc="24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115" dirty="0">
                <a:solidFill>
                  <a:srgbClr val="000000"/>
                </a:solidFill>
                <a:latin typeface="Times New Roman"/>
                <a:ea typeface="Times New Roman"/>
              </a:rPr>
              <a:t>Social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400" spc="130" dirty="0">
                <a:solidFill>
                  <a:srgbClr val="000000"/>
                </a:solidFill>
                <a:latin typeface="Times New Roman"/>
                <a:ea typeface="Times New Roman"/>
              </a:rPr>
              <a:t>aware</a:t>
            </a:r>
            <a:r>
              <a:rPr lang="en-US" altLang="zh-CN" sz="24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10" dirty="0">
                <a:solidFill>
                  <a:srgbClr val="000000"/>
                </a:solidFill>
                <a:latin typeface="Times New Roman"/>
                <a:ea typeface="Times New Roman"/>
              </a:rPr>
              <a:t>contacts</a:t>
            </a:r>
          </a:p>
        </p:txBody>
      </p:sp>
      <p:sp>
        <p:nvSpPr>
          <p:cNvPr id="1074" name="TextBox 1074"/>
          <p:cNvSpPr txBox="1"/>
          <p:nvPr/>
        </p:nvSpPr>
        <p:spPr>
          <a:xfrm>
            <a:off x="4254500" y="4071075"/>
            <a:ext cx="269870" cy="2891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5416"/>
              </a:lnSpc>
            </a:pPr>
            <a:r>
              <a:rPr lang="en-US" altLang="zh-CN" sz="1800" spc="5" dirty="0">
                <a:solidFill>
                  <a:srgbClr val="000000"/>
                </a:solidFill>
                <a:latin typeface="Times New Roman"/>
                <a:ea typeface="Times New Roman"/>
              </a:rPr>
              <a:t>t</a:t>
            </a:r>
            <a:r>
              <a:rPr lang="en-US" altLang="zh-CN" sz="1200" spc="5" dirty="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</a:p>
        </p:txBody>
      </p:sp>
      <p:sp>
        <p:nvSpPr>
          <p:cNvPr id="1075" name="TextBox 1075"/>
          <p:cNvSpPr txBox="1"/>
          <p:nvPr/>
        </p:nvSpPr>
        <p:spPr>
          <a:xfrm>
            <a:off x="5199126" y="4071075"/>
            <a:ext cx="269870" cy="2891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5416"/>
              </a:lnSpc>
            </a:pPr>
            <a:r>
              <a:rPr lang="en-US" altLang="zh-CN" sz="1800" spc="5" dirty="0">
                <a:solidFill>
                  <a:srgbClr val="000000"/>
                </a:solidFill>
                <a:latin typeface="Times New Roman"/>
                <a:ea typeface="Times New Roman"/>
              </a:rPr>
              <a:t>t</a:t>
            </a:r>
            <a:r>
              <a:rPr lang="en-US" altLang="zh-CN" sz="1200" spc="5" dirty="0">
                <a:solidFill>
                  <a:srgbClr val="000000"/>
                </a:solidFill>
                <a:latin typeface="Times New Roman"/>
                <a:ea typeface="Times New Roman"/>
              </a:rPr>
              <a:t>4</a:t>
            </a:r>
          </a:p>
        </p:txBody>
      </p:sp>
      <p:sp>
        <p:nvSpPr>
          <p:cNvPr id="1076" name="TextBox 1076"/>
          <p:cNvSpPr txBox="1"/>
          <p:nvPr/>
        </p:nvSpPr>
        <p:spPr>
          <a:xfrm>
            <a:off x="6663055" y="4071075"/>
            <a:ext cx="312233" cy="2891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5416"/>
              </a:lnSpc>
            </a:pPr>
            <a:r>
              <a:rPr lang="en-US" altLang="zh-CN" sz="1800" spc="5" dirty="0">
                <a:solidFill>
                  <a:srgbClr val="000000"/>
                </a:solidFill>
                <a:latin typeface="Times New Roman"/>
                <a:ea typeface="Times New Roman"/>
              </a:rPr>
              <a:t>t</a:t>
            </a:r>
            <a:r>
              <a:rPr lang="en-US" altLang="zh-CN" sz="1200" spc="10" dirty="0">
                <a:solidFill>
                  <a:srgbClr val="000000"/>
                </a:solidFill>
                <a:latin typeface="Times New Roman"/>
                <a:ea typeface="Times New Roman"/>
              </a:rPr>
              <a:t>m</a:t>
            </a:r>
          </a:p>
        </p:txBody>
      </p:sp>
      <p:sp>
        <p:nvSpPr>
          <p:cNvPr id="1077" name="TextBox 1077"/>
          <p:cNvSpPr txBox="1"/>
          <p:nvPr/>
        </p:nvSpPr>
        <p:spPr>
          <a:xfrm>
            <a:off x="471487" y="4751526"/>
            <a:ext cx="6403303" cy="17338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57517">
              <a:lnSpc>
                <a:spcPct val="117499"/>
              </a:lnSpc>
            </a:pPr>
            <a:r>
              <a:rPr lang="en-US" altLang="zh-CN" sz="1400" spc="135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400" spc="15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160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20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85" dirty="0">
                <a:solidFill>
                  <a:srgbClr val="000000"/>
                </a:solidFill>
                <a:latin typeface="Times New Roman"/>
                <a:ea typeface="Times New Roman"/>
              </a:rPr>
              <a:t>special</a:t>
            </a:r>
            <a:r>
              <a:rPr lang="en-US" altLang="zh-CN" sz="20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ea typeface="Times New Roman"/>
              </a:rPr>
              <a:t>temporal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000" spc="80" dirty="0">
                <a:solidFill>
                  <a:srgbClr val="000000"/>
                </a:solidFill>
                <a:latin typeface="Times New Roman"/>
                <a:ea typeface="Times New Roman"/>
              </a:rPr>
              <a:t>spatial</a:t>
            </a:r>
            <a:r>
              <a:rPr lang="en-US" altLang="zh-CN" sz="20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ea typeface="Times New Roman"/>
              </a:rPr>
              <a:t>link</a:t>
            </a:r>
            <a:r>
              <a:rPr lang="en-US" altLang="zh-CN" sz="20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5" dirty="0">
                <a:solidFill>
                  <a:srgbClr val="000000"/>
                </a:solidFill>
                <a:latin typeface="Times New Roman"/>
                <a:ea typeface="Times New Roman"/>
              </a:rPr>
              <a:t>summary</a:t>
            </a:r>
          </a:p>
          <a:p>
            <a:pPr marL="0">
              <a:lnSpc>
                <a:spcPct val="116250"/>
              </a:lnSpc>
              <a:spcBef>
                <a:spcPts val="370"/>
              </a:spcBef>
            </a:pPr>
            <a:r>
              <a:rPr lang="en-US" altLang="zh-CN" sz="1950" spc="70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950" spc="9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45" dirty="0">
                <a:solidFill>
                  <a:srgbClr val="006ebf"/>
                </a:solidFill>
                <a:latin typeface="Times New Roman"/>
                <a:ea typeface="Times New Roman"/>
              </a:rPr>
              <a:t>Activity</a:t>
            </a:r>
            <a:r>
              <a:rPr lang="en-US" altLang="zh-CN" sz="2400" spc="3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50" dirty="0">
                <a:solidFill>
                  <a:srgbClr val="006ebf"/>
                </a:solidFill>
                <a:latin typeface="Times New Roman"/>
                <a:ea typeface="Times New Roman"/>
              </a:rPr>
              <a:t>level</a:t>
            </a:r>
            <a:r>
              <a:rPr lang="en-US" altLang="zh-CN" sz="2400" spc="3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60" dirty="0">
                <a:solidFill>
                  <a:srgbClr val="000000"/>
                </a:solidFill>
                <a:latin typeface="Times New Roman"/>
                <a:ea typeface="Times New Roman"/>
              </a:rPr>
              <a:t>(AL)</a:t>
            </a:r>
          </a:p>
          <a:p>
            <a:pPr marL="0" indent="457517">
              <a:lnSpc>
                <a:spcPct val="117499"/>
              </a:lnSpc>
              <a:spcBef>
                <a:spcPts val="295"/>
              </a:spcBef>
            </a:pPr>
            <a:r>
              <a:rPr lang="en-US" altLang="zh-CN" sz="1400" spc="14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1400" spc="16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000" spc="150" dirty="0">
                <a:solidFill>
                  <a:srgbClr val="000000"/>
                </a:solidFill>
                <a:latin typeface="Times New Roman"/>
                <a:ea typeface="Times New Roman"/>
              </a:rPr>
              <a:t>AL</a:t>
            </a:r>
            <a:r>
              <a:rPr lang="en-US" altLang="zh-CN" sz="20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20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4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20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0" dirty="0">
                <a:solidFill>
                  <a:srgbClr val="000000"/>
                </a:solidFill>
                <a:latin typeface="Times New Roman"/>
                <a:ea typeface="Times New Roman"/>
              </a:rPr>
              <a:t>node</a:t>
            </a:r>
            <a:r>
              <a:rPr lang="en-US" altLang="zh-CN" sz="20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ea typeface="Times New Roman"/>
              </a:rPr>
              <a:t>evolves</a:t>
            </a:r>
            <a:r>
              <a:rPr lang="en-US" altLang="zh-CN" sz="20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4" dirty="0">
                <a:solidFill>
                  <a:srgbClr val="000000"/>
                </a:solidFill>
                <a:latin typeface="Times New Roman"/>
                <a:ea typeface="Times New Roman"/>
              </a:rPr>
              <a:t>based</a:t>
            </a:r>
            <a:r>
              <a:rPr lang="en-US" altLang="zh-CN" sz="20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5" dirty="0">
                <a:solidFill>
                  <a:srgbClr val="000000"/>
                </a:solidFill>
                <a:latin typeface="Times New Roman"/>
                <a:ea typeface="Times New Roman"/>
              </a:rPr>
              <a:t>on</a:t>
            </a:r>
            <a:r>
              <a:rPr lang="en-US" altLang="zh-CN" sz="20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0" dirty="0">
                <a:solidFill>
                  <a:srgbClr val="000000"/>
                </a:solidFill>
                <a:latin typeface="Times New Roman"/>
                <a:ea typeface="Times New Roman"/>
              </a:rPr>
              <a:t>ALs</a:t>
            </a:r>
            <a:r>
              <a:rPr lang="en-US" altLang="zh-CN" sz="20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20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ea typeface="Times New Roman"/>
              </a:rPr>
              <a:t>neighbors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55"/>
              </a:lnSpc>
            </a:pPr>
            <a:endParaRPr lang="en-US" dirty="0" smtClean="0"/>
          </a:p>
          <a:p>
            <a:pPr marL="0" indent="3756977">
              <a:lnSpc>
                <a:spcPct val="100000"/>
              </a:lnSpc>
            </a:pPr>
            <a:r>
              <a:rPr lang="en-US" altLang="zh-CN" sz="1200" spc="15" dirty="0">
                <a:solidFill>
                  <a:srgbClr val="000000"/>
                </a:solidFill>
                <a:latin typeface="Times New Roman"/>
                <a:ea typeface="Times New Roman"/>
              </a:rPr>
              <a:t>DySON</a:t>
            </a:r>
            <a:r>
              <a:rPr lang="en-US" altLang="zh-CN" sz="1200" spc="10" dirty="0">
                <a:solidFill>
                  <a:srgbClr val="000000"/>
                </a:solidFill>
                <a:latin typeface="Times New Roman"/>
                <a:ea typeface="Times New Roman"/>
              </a:rPr>
              <a:t>'14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Freeform 1078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9" name="Freeform 1079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Freeform 1080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Freeform 1081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d7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2" name="Freeform 1082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b3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TextBox 1083"/>
          <p:cNvSpPr txBox="1"/>
          <p:nvPr/>
        </p:nvSpPr>
        <p:spPr>
          <a:xfrm>
            <a:off x="547687" y="470641"/>
            <a:ext cx="5175880" cy="6014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666"/>
              </a:lnSpc>
            </a:pPr>
            <a:r>
              <a:rPr lang="en-US" altLang="zh-CN" sz="3950" spc="265" dirty="0">
                <a:solidFill>
                  <a:srgbClr val="000000"/>
                </a:solidFill>
                <a:latin typeface="Times New Roman"/>
                <a:ea typeface="Times New Roman"/>
              </a:rPr>
              <a:t>Col</a:t>
            </a:r>
            <a:r>
              <a:rPr lang="en-US" altLang="zh-CN" sz="3950" spc="260" dirty="0">
                <a:solidFill>
                  <a:srgbClr val="000000"/>
                </a:solidFill>
                <a:latin typeface="Times New Roman"/>
                <a:ea typeface="Times New Roman"/>
              </a:rPr>
              <a:t>laborators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55"/>
              </a:lnSpc>
            </a:pPr>
            <a:endParaRPr lang="en-US" dirty="0" smtClean="0"/>
          </a:p>
          <a:p>
            <a:pPr hangingPunct="0" marL="1020381" indent="-257429">
              <a:lnSpc>
                <a:spcPct val="148333"/>
              </a:lnSpc>
            </a:pPr>
            <a:r>
              <a:rPr lang="en-US" altLang="zh-CN" sz="2400" spc="25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2400" spc="140" dirty="0">
                <a:solidFill>
                  <a:srgbClr val="000000"/>
                </a:solidFill>
                <a:latin typeface="Times New Roman"/>
                <a:ea typeface="Times New Roman"/>
              </a:rPr>
              <a:t>Yunsheng</a:t>
            </a:r>
            <a:r>
              <a:rPr lang="en-US" altLang="zh-CN" sz="2400" spc="-3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75" dirty="0">
                <a:solidFill>
                  <a:srgbClr val="000000"/>
                </a:solidFill>
                <a:latin typeface="Times New Roman"/>
                <a:ea typeface="Times New Roman"/>
              </a:rPr>
              <a:t>Wang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br/>
            <a:r>
              <a:rPr lang="en-US" altLang="zh-CN" sz="2400" spc="130" dirty="0">
                <a:solidFill>
                  <a:srgbClr val="000000"/>
                </a:solidFill>
                <a:latin typeface="Times New Roman"/>
                <a:ea typeface="Times New Roman"/>
              </a:rPr>
              <a:t>Kettering</a:t>
            </a:r>
            <a:r>
              <a:rPr lang="en-US" altLang="zh-CN" sz="2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40" dirty="0">
                <a:solidFill>
                  <a:srgbClr val="000000"/>
                </a:solidFill>
                <a:latin typeface="Times New Roman"/>
                <a:ea typeface="Times New Roman"/>
              </a:rPr>
              <a:t>Univ.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70"/>
              </a:lnSpc>
            </a:pPr>
            <a:endParaRPr lang="en-US" dirty="0" smtClean="0"/>
          </a:p>
          <a:p>
            <a:pPr marL="0" indent="762952">
              <a:lnSpc>
                <a:spcPct val="116250"/>
              </a:lnSpc>
            </a:pPr>
            <a:r>
              <a:rPr lang="en-US" altLang="zh-CN" sz="2400" spc="110" dirty="0">
                <a:solidFill>
                  <a:srgbClr val="cbcbfe"/>
                </a:solidFill>
                <a:latin typeface="Wingdings"/>
                <a:ea typeface="Wingdings"/>
              </a:rPr>
              <a:t></a:t>
            </a:r>
            <a:r>
              <a:rPr lang="en-US" altLang="zh-CN" sz="2400" spc="60" dirty="0">
                <a:solidFill>
                  <a:srgbClr val="000000"/>
                </a:solidFill>
                <a:latin typeface="Times New Roman"/>
                <a:ea typeface="Times New Roman"/>
              </a:rPr>
              <a:t>Mingjun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70" dirty="0">
                <a:solidFill>
                  <a:srgbClr val="000000"/>
                </a:solidFill>
                <a:latin typeface="Times New Roman"/>
                <a:ea typeface="Times New Roman"/>
              </a:rPr>
              <a:t>Xiao</a:t>
            </a:r>
          </a:p>
          <a:p>
            <a:pPr>
              <a:lnSpc>
                <a:spcPts val="1010"/>
              </a:lnSpc>
            </a:pPr>
            <a:endParaRPr lang="en-US" dirty="0" smtClean="0"/>
          </a:p>
          <a:p>
            <a:pPr marL="0" indent="1020381">
              <a:lnSpc>
                <a:spcPct val="116250"/>
              </a:lnSpc>
            </a:pPr>
            <a:r>
              <a:rPr lang="en-US" altLang="zh-CN" sz="2400" spc="104" dirty="0">
                <a:solidFill>
                  <a:srgbClr val="000000"/>
                </a:solidFill>
                <a:latin typeface="Times New Roman"/>
                <a:ea typeface="Times New Roman"/>
              </a:rPr>
              <a:t>Univ.</a:t>
            </a:r>
            <a:r>
              <a:rPr lang="en-US" altLang="zh-CN" sz="24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04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24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ea typeface="Times New Roman"/>
              </a:rPr>
              <a:t>Sci.</a:t>
            </a:r>
            <a:r>
              <a:rPr lang="en-US" altLang="zh-CN" sz="24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90" dirty="0">
                <a:solidFill>
                  <a:srgbClr val="000000"/>
                </a:solidFill>
                <a:latin typeface="Times New Roman"/>
                <a:ea typeface="Times New Roman"/>
              </a:rPr>
              <a:t>&amp;</a:t>
            </a:r>
            <a:r>
              <a:rPr lang="en-US" altLang="zh-CN" sz="24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04" dirty="0">
                <a:solidFill>
                  <a:srgbClr val="000000"/>
                </a:solidFill>
                <a:latin typeface="Times New Roman"/>
                <a:ea typeface="Times New Roman"/>
              </a:rPr>
              <a:t>Tech.</a:t>
            </a:r>
            <a:r>
              <a:rPr lang="en-US" altLang="zh-CN" sz="2400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04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24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10" dirty="0">
                <a:solidFill>
                  <a:srgbClr val="000000"/>
                </a:solidFill>
                <a:latin typeface="Times New Roman"/>
                <a:ea typeface="Times New Roman"/>
              </a:rPr>
              <a:t>China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05"/>
              </a:lnSpc>
            </a:pPr>
            <a:endParaRPr lang="en-US" dirty="0" smtClean="0"/>
          </a:p>
          <a:p>
            <a:pPr marL="0" indent="3680777">
              <a:lnSpc>
                <a:spcPct val="100000"/>
              </a:lnSpc>
            </a:pPr>
            <a:r>
              <a:rPr lang="en-US" altLang="zh-CN" sz="1200" spc="15" dirty="0">
                <a:solidFill>
                  <a:srgbClr val="000000"/>
                </a:solidFill>
                <a:latin typeface="Times New Roman"/>
                <a:ea typeface="Times New Roman"/>
              </a:rPr>
              <a:t>DySON</a:t>
            </a:r>
            <a:r>
              <a:rPr lang="en-US" altLang="zh-CN" sz="1200" spc="10" dirty="0">
                <a:solidFill>
                  <a:srgbClr val="000000"/>
                </a:solidFill>
                <a:latin typeface="Times New Roman"/>
                <a:ea typeface="Times New Roman"/>
              </a:rPr>
              <a:t>'14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48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9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50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1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2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4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3810000"/>
            <a:ext cx="853440" cy="525780"/>
          </a:xfrm>
          <a:prstGeom prst="rect">
            <a:avLst/>
          </a:prstGeom>
        </p:spPr>
      </p:pic>
      <p:pic>
        <p:nvPicPr>
          <p:cNvPr id="55" name="Picture 55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4495800"/>
            <a:ext cx="853440" cy="525780"/>
          </a:xfrm>
          <a:prstGeom prst="rect">
            <a:avLst/>
          </a:prstGeom>
        </p:spPr>
      </p:pic>
      <p:pic>
        <p:nvPicPr>
          <p:cNvPr id="56" name="Picture 56">
					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105400"/>
            <a:ext cx="777240" cy="472440"/>
          </a:xfrm>
          <a:prstGeom prst="rect">
            <a:avLst/>
          </a:prstGeom>
        </p:spPr>
      </p:pic>
      <p:pic>
        <p:nvPicPr>
          <p:cNvPr id="57" name="Picture 57">
					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4305300"/>
            <a:ext cx="777240" cy="487680"/>
          </a:xfrm>
          <a:prstGeom prst="rect">
            <a:avLst/>
          </a:prstGeom>
        </p:spPr>
      </p:pic>
      <p:sp>
        <p:nvSpPr>
          <p:cNvPr id="57" name="Freeform 57"> 
				</p:cNvPr>
          <p:cNvSpPr/>
          <p:nvPr/>
        </p:nvSpPr>
        <p:spPr>
          <a:xfrm>
            <a:off x="2728979" y="4557780"/>
            <a:ext cx="623820" cy="395220"/>
          </a:xfrm>
          <a:custGeom>
            <a:avLst/>
            <a:gdLst>
              <a:gd name="connsiteX0" fmla="*/ 14220 w 623820"/>
              <a:gd name="connsiteY0" fmla="*/ 395220 h 395220"/>
              <a:gd name="connsiteX1" fmla="*/ 280920 w 623820"/>
              <a:gd name="connsiteY1" fmla="*/ 146046 h 395220"/>
              <a:gd name="connsiteX2" fmla="*/ 338070 w 623820"/>
              <a:gd name="connsiteY2" fmla="*/ 234057 h 395220"/>
              <a:gd name="connsiteX3" fmla="*/ 623820 w 623820"/>
              <a:gd name="connsiteY3" fmla="*/ 14220 h 395220"/>
              <a:gd name="connsiteX4" fmla="*/ 338070 w 623820"/>
              <a:gd name="connsiteY4" fmla="*/ 351278 h 395220"/>
              <a:gd name="connsiteX5" fmla="*/ 280920 w 623820"/>
              <a:gd name="connsiteY5" fmla="*/ 263394 h 395220"/>
              <a:gd name="connsiteX6" fmla="*/ 14220 w 623820"/>
              <a:gd name="connsiteY6" fmla="*/ 395220 h 395220"/>
              <a:gd name="connsiteX7" fmla="*/ 14220 w 623820"/>
              <a:gd name="connsiteY7" fmla="*/ 395220 h 39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3820" h="395220">
                <a:moveTo>
                  <a:pt x="14220" y="395220"/>
                </a:moveTo>
                <a:lnTo>
                  <a:pt x="280920" y="146046"/>
                </a:lnTo>
                <a:lnTo>
                  <a:pt x="338070" y="234057"/>
                </a:lnTo>
                <a:lnTo>
                  <a:pt x="623820" y="14220"/>
                </a:lnTo>
                <a:lnTo>
                  <a:pt x="338070" y="351278"/>
                </a:lnTo>
                <a:lnTo>
                  <a:pt x="280920" y="263394"/>
                </a:lnTo>
                <a:lnTo>
                  <a:pt x="14220" y="395220"/>
                </a:lnTo>
                <a:lnTo>
                  <a:pt x="14220" y="395220"/>
                </a:lnTo>
                <a:close/>
              </a:path>
            </a:pathLst>
          </a:custGeom>
          <a:solidFill>
            <a:srgbClr val="fe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8"> 
				</p:cNvPr>
          <p:cNvSpPr/>
          <p:nvPr/>
        </p:nvSpPr>
        <p:spPr>
          <a:xfrm>
            <a:off x="2728979" y="4557780"/>
            <a:ext cx="623820" cy="395220"/>
          </a:xfrm>
          <a:custGeom>
            <a:avLst/>
            <a:gdLst>
              <a:gd name="connsiteX0" fmla="*/ 14220 w 623820"/>
              <a:gd name="connsiteY0" fmla="*/ 395220 h 395220"/>
              <a:gd name="connsiteX1" fmla="*/ 280920 w 623820"/>
              <a:gd name="connsiteY1" fmla="*/ 146046 h 395220"/>
              <a:gd name="connsiteX2" fmla="*/ 338070 w 623820"/>
              <a:gd name="connsiteY2" fmla="*/ 234057 h 395220"/>
              <a:gd name="connsiteX3" fmla="*/ 623820 w 623820"/>
              <a:gd name="connsiteY3" fmla="*/ 14220 h 395220"/>
              <a:gd name="connsiteX4" fmla="*/ 338070 w 623820"/>
              <a:gd name="connsiteY4" fmla="*/ 351278 h 395220"/>
              <a:gd name="connsiteX5" fmla="*/ 280920 w 623820"/>
              <a:gd name="connsiteY5" fmla="*/ 263394 h 395220"/>
              <a:gd name="connsiteX6" fmla="*/ 14220 w 623820"/>
              <a:gd name="connsiteY6" fmla="*/ 395220 h 395220"/>
              <a:gd name="connsiteX7" fmla="*/ 14220 w 623820"/>
              <a:gd name="connsiteY7" fmla="*/ 395220 h 39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3820" h="395220">
                <a:moveTo>
                  <a:pt x="14220" y="395220"/>
                </a:moveTo>
                <a:lnTo>
                  <a:pt x="280920" y="146046"/>
                </a:lnTo>
                <a:lnTo>
                  <a:pt x="338070" y="234057"/>
                </a:lnTo>
                <a:lnTo>
                  <a:pt x="623820" y="14220"/>
                </a:lnTo>
                <a:lnTo>
                  <a:pt x="338070" y="351278"/>
                </a:lnTo>
                <a:lnTo>
                  <a:pt x="280920" y="263394"/>
                </a:lnTo>
                <a:lnTo>
                  <a:pt x="14220" y="395220"/>
                </a:lnTo>
                <a:lnTo>
                  <a:pt x="14220" y="39522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3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9"> 
				</p:cNvPr>
          <p:cNvSpPr/>
          <p:nvPr/>
        </p:nvSpPr>
        <p:spPr>
          <a:xfrm>
            <a:off x="6005580" y="4633980"/>
            <a:ext cx="623820" cy="395220"/>
          </a:xfrm>
          <a:custGeom>
            <a:avLst/>
            <a:gdLst>
              <a:gd name="connsiteX0" fmla="*/ 14220 w 623820"/>
              <a:gd name="connsiteY0" fmla="*/ 395220 h 395220"/>
              <a:gd name="connsiteX1" fmla="*/ 280920 w 623820"/>
              <a:gd name="connsiteY1" fmla="*/ 146046 h 395220"/>
              <a:gd name="connsiteX2" fmla="*/ 338070 w 623820"/>
              <a:gd name="connsiteY2" fmla="*/ 234057 h 395220"/>
              <a:gd name="connsiteX3" fmla="*/ 623820 w 623820"/>
              <a:gd name="connsiteY3" fmla="*/ 14220 h 395220"/>
              <a:gd name="connsiteX4" fmla="*/ 338070 w 623820"/>
              <a:gd name="connsiteY4" fmla="*/ 351278 h 395220"/>
              <a:gd name="connsiteX5" fmla="*/ 280920 w 623820"/>
              <a:gd name="connsiteY5" fmla="*/ 263394 h 395220"/>
              <a:gd name="connsiteX6" fmla="*/ 14220 w 623820"/>
              <a:gd name="connsiteY6" fmla="*/ 395220 h 395220"/>
              <a:gd name="connsiteX7" fmla="*/ 14220 w 623820"/>
              <a:gd name="connsiteY7" fmla="*/ 395220 h 39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3820" h="395220">
                <a:moveTo>
                  <a:pt x="14220" y="395220"/>
                </a:moveTo>
                <a:lnTo>
                  <a:pt x="280920" y="146046"/>
                </a:lnTo>
                <a:lnTo>
                  <a:pt x="338070" y="234057"/>
                </a:lnTo>
                <a:lnTo>
                  <a:pt x="623820" y="14220"/>
                </a:lnTo>
                <a:lnTo>
                  <a:pt x="338070" y="351278"/>
                </a:lnTo>
                <a:lnTo>
                  <a:pt x="280920" y="263394"/>
                </a:lnTo>
                <a:lnTo>
                  <a:pt x="14220" y="395220"/>
                </a:lnTo>
                <a:lnTo>
                  <a:pt x="14220" y="395220"/>
                </a:lnTo>
                <a:close/>
              </a:path>
            </a:pathLst>
          </a:custGeom>
          <a:solidFill>
            <a:srgbClr val="fe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60"> 
				</p:cNvPr>
          <p:cNvSpPr/>
          <p:nvPr/>
        </p:nvSpPr>
        <p:spPr>
          <a:xfrm>
            <a:off x="6005580" y="4633980"/>
            <a:ext cx="623820" cy="395220"/>
          </a:xfrm>
          <a:custGeom>
            <a:avLst/>
            <a:gdLst>
              <a:gd name="connsiteX0" fmla="*/ 14220 w 623820"/>
              <a:gd name="connsiteY0" fmla="*/ 395220 h 395220"/>
              <a:gd name="connsiteX1" fmla="*/ 280920 w 623820"/>
              <a:gd name="connsiteY1" fmla="*/ 146046 h 395220"/>
              <a:gd name="connsiteX2" fmla="*/ 338070 w 623820"/>
              <a:gd name="connsiteY2" fmla="*/ 234057 h 395220"/>
              <a:gd name="connsiteX3" fmla="*/ 623820 w 623820"/>
              <a:gd name="connsiteY3" fmla="*/ 14220 h 395220"/>
              <a:gd name="connsiteX4" fmla="*/ 338070 w 623820"/>
              <a:gd name="connsiteY4" fmla="*/ 351278 h 395220"/>
              <a:gd name="connsiteX5" fmla="*/ 280920 w 623820"/>
              <a:gd name="connsiteY5" fmla="*/ 263394 h 395220"/>
              <a:gd name="connsiteX6" fmla="*/ 14220 w 623820"/>
              <a:gd name="connsiteY6" fmla="*/ 395220 h 395220"/>
              <a:gd name="connsiteX7" fmla="*/ 14220 w 623820"/>
              <a:gd name="connsiteY7" fmla="*/ 395220 h 39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3820" h="395220">
                <a:moveTo>
                  <a:pt x="14220" y="395220"/>
                </a:moveTo>
                <a:lnTo>
                  <a:pt x="280920" y="146046"/>
                </a:lnTo>
                <a:lnTo>
                  <a:pt x="338070" y="234057"/>
                </a:lnTo>
                <a:lnTo>
                  <a:pt x="623820" y="14220"/>
                </a:lnTo>
                <a:lnTo>
                  <a:pt x="338070" y="351278"/>
                </a:lnTo>
                <a:lnTo>
                  <a:pt x="280920" y="263394"/>
                </a:lnTo>
                <a:lnTo>
                  <a:pt x="14220" y="395220"/>
                </a:lnTo>
                <a:lnTo>
                  <a:pt x="14220" y="39522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3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1"/>
          <p:cNvSpPr txBox="1"/>
          <p:nvPr/>
        </p:nvSpPr>
        <p:spPr>
          <a:xfrm>
            <a:off x="547687" y="443087"/>
            <a:ext cx="8055215" cy="6042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250"/>
              </a:lnSpc>
            </a:pPr>
            <a:r>
              <a:rPr lang="en-US" altLang="zh-CN" sz="4200" spc="215" dirty="0">
                <a:solidFill>
                  <a:srgbClr val="000000"/>
                </a:solidFill>
                <a:latin typeface="Times New Roman"/>
                <a:ea typeface="Times New Roman"/>
              </a:rPr>
              <a:t>Epidemic</a:t>
            </a:r>
            <a:r>
              <a:rPr lang="en-US" altLang="zh-CN" sz="4200" spc="1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200" spc="209" dirty="0">
                <a:solidFill>
                  <a:srgbClr val="000000"/>
                </a:solidFill>
                <a:latin typeface="Times New Roman"/>
                <a:ea typeface="Times New Roman"/>
              </a:rPr>
              <a:t>Routing</a:t>
            </a:r>
            <a:r>
              <a:rPr lang="en-US" altLang="zh-CN" sz="4200" spc="1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100" dirty="0">
                <a:solidFill>
                  <a:srgbClr val="7d7d7d"/>
                </a:solidFill>
                <a:latin typeface="Times New Roman"/>
                <a:ea typeface="Times New Roman"/>
              </a:rPr>
              <a:t>(</a:t>
            </a:r>
            <a:r>
              <a:rPr lang="en-US" altLang="zh-CN" sz="2750" spc="140" dirty="0">
                <a:solidFill>
                  <a:srgbClr val="7d7d7d"/>
                </a:solidFill>
                <a:latin typeface="Times New Roman"/>
                <a:ea typeface="Times New Roman"/>
              </a:rPr>
              <a:t>Vahdat</a:t>
            </a:r>
            <a:r>
              <a:rPr lang="en-US" altLang="zh-CN" sz="2750" spc="8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245" dirty="0">
                <a:solidFill>
                  <a:srgbClr val="7d7d7d"/>
                </a:solidFill>
                <a:latin typeface="Times New Roman"/>
                <a:ea typeface="Times New Roman"/>
              </a:rPr>
              <a:t>&amp;</a:t>
            </a:r>
            <a:r>
              <a:rPr lang="en-US" altLang="zh-CN" sz="2750" spc="7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140" dirty="0">
                <a:solidFill>
                  <a:srgbClr val="7d7d7d"/>
                </a:solidFill>
                <a:latin typeface="Times New Roman"/>
                <a:ea typeface="Times New Roman"/>
              </a:rPr>
              <a:t>Becker</a:t>
            </a:r>
            <a:r>
              <a:rPr lang="en-US" altLang="zh-CN" sz="2750" spc="8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120" dirty="0">
                <a:solidFill>
                  <a:srgbClr val="7d7d7d"/>
                </a:solidFill>
                <a:latin typeface="Times New Roman"/>
                <a:ea typeface="Times New Roman"/>
              </a:rPr>
              <a:t>‘00)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20"/>
              </a:lnSpc>
            </a:pPr>
            <a:endParaRPr lang="en-US" dirty="0" smtClean="0"/>
          </a:p>
          <a:p>
            <a:pPr marL="0">
              <a:lnSpc>
                <a:spcPct val="116250"/>
              </a:lnSpc>
            </a:pPr>
            <a:r>
              <a:rPr lang="en-US" altLang="zh-CN" sz="1950" spc="230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950" spc="31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195" dirty="0">
                <a:solidFill>
                  <a:srgbClr val="000000"/>
                </a:solidFill>
                <a:latin typeface="Times New Roman"/>
                <a:ea typeface="Times New Roman"/>
              </a:rPr>
              <a:t>Nodes</a:t>
            </a:r>
            <a:r>
              <a:rPr lang="en-US" altLang="zh-CN" sz="24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45" dirty="0">
                <a:solidFill>
                  <a:srgbClr val="000000"/>
                </a:solidFill>
                <a:latin typeface="Times New Roman"/>
                <a:ea typeface="Times New Roman"/>
              </a:rPr>
              <a:t>store</a:t>
            </a:r>
            <a:r>
              <a:rPr lang="en-US" altLang="zh-CN" sz="24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0" dirty="0">
                <a:solidFill>
                  <a:srgbClr val="000000"/>
                </a:solidFill>
                <a:latin typeface="Times New Roman"/>
                <a:ea typeface="Times New Roman"/>
              </a:rPr>
              <a:t>data</a:t>
            </a:r>
            <a:r>
              <a:rPr lang="en-US" altLang="zh-CN" sz="24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85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24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80" dirty="0">
                <a:solidFill>
                  <a:srgbClr val="000000"/>
                </a:solidFill>
                <a:latin typeface="Times New Roman"/>
                <a:ea typeface="Times New Roman"/>
              </a:rPr>
              <a:t>exchange</a:t>
            </a:r>
            <a:r>
              <a:rPr lang="en-US" altLang="zh-CN" sz="24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04" dirty="0">
                <a:solidFill>
                  <a:srgbClr val="000000"/>
                </a:solidFill>
                <a:latin typeface="Times New Roman"/>
                <a:ea typeface="Times New Roman"/>
              </a:rPr>
              <a:t>it</a:t>
            </a:r>
            <a:r>
              <a:rPr lang="en-US" altLang="zh-CN" sz="24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05" dirty="0">
                <a:solidFill>
                  <a:srgbClr val="000000"/>
                </a:solidFill>
                <a:latin typeface="Times New Roman"/>
                <a:ea typeface="Times New Roman"/>
              </a:rPr>
              <a:t>when</a:t>
            </a:r>
            <a:r>
              <a:rPr lang="en-US" altLang="zh-CN" sz="24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5" dirty="0">
                <a:solidFill>
                  <a:srgbClr val="000000"/>
                </a:solidFill>
                <a:latin typeface="Times New Roman"/>
                <a:ea typeface="Times New Roman"/>
              </a:rPr>
              <a:t>they</a:t>
            </a:r>
            <a:r>
              <a:rPr lang="en-US" altLang="zh-CN" sz="24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85" dirty="0">
                <a:solidFill>
                  <a:srgbClr val="000000"/>
                </a:solidFill>
                <a:latin typeface="Times New Roman"/>
                <a:ea typeface="Times New Roman"/>
              </a:rPr>
              <a:t>meet</a:t>
            </a:r>
          </a:p>
          <a:p>
            <a:pPr>
              <a:lnSpc>
                <a:spcPts val="855"/>
              </a:lnSpc>
            </a:pPr>
            <a:endParaRPr lang="en-US" dirty="0" smtClean="0"/>
          </a:p>
          <a:p>
            <a:pPr marL="0">
              <a:lnSpc>
                <a:spcPct val="116250"/>
              </a:lnSpc>
            </a:pPr>
            <a:r>
              <a:rPr lang="en-US" altLang="zh-CN" sz="1950" spc="205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950" spc="27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160" dirty="0">
                <a:solidFill>
                  <a:srgbClr val="000000"/>
                </a:solidFill>
                <a:latin typeface="Times New Roman"/>
                <a:ea typeface="Times New Roman"/>
              </a:rPr>
              <a:t>Data</a:t>
            </a:r>
            <a:r>
              <a:rPr lang="en-US" altLang="zh-CN" sz="24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10" dirty="0">
                <a:solidFill>
                  <a:srgbClr val="000000"/>
                </a:solidFill>
                <a:latin typeface="Times New Roman"/>
                <a:ea typeface="Times New Roman"/>
              </a:rPr>
              <a:t>is</a:t>
            </a:r>
            <a:r>
              <a:rPr lang="en-US" altLang="zh-CN" sz="24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30" dirty="0">
                <a:solidFill>
                  <a:srgbClr val="000000"/>
                </a:solidFill>
                <a:latin typeface="Times New Roman"/>
                <a:ea typeface="Times New Roman"/>
              </a:rPr>
              <a:t>replicated</a:t>
            </a:r>
            <a:r>
              <a:rPr lang="en-US" altLang="zh-CN" sz="24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55" dirty="0">
                <a:solidFill>
                  <a:srgbClr val="000000"/>
                </a:solidFill>
                <a:latin typeface="Times New Roman"/>
                <a:ea typeface="Times New Roman"/>
              </a:rPr>
              <a:t>through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5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24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70" dirty="0">
                <a:solidFill>
                  <a:srgbClr val="000000"/>
                </a:solidFill>
                <a:latin typeface="Times New Roman"/>
                <a:ea typeface="Times New Roman"/>
              </a:rPr>
              <a:t>random</a:t>
            </a:r>
            <a:r>
              <a:rPr lang="en-US" altLang="zh-CN" sz="24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30" dirty="0">
                <a:solidFill>
                  <a:srgbClr val="000000"/>
                </a:solidFill>
                <a:latin typeface="Times New Roman"/>
                <a:ea typeface="Times New Roman"/>
              </a:rPr>
              <a:t>talk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00"/>
              </a:lnSpc>
            </a:pPr>
            <a:endParaRPr lang="en-US" dirty="0" smtClean="0"/>
          </a:p>
          <a:p>
            <a:pPr marL="0" indent="3680777">
              <a:lnSpc>
                <a:spcPct val="100000"/>
              </a:lnSpc>
            </a:pPr>
            <a:r>
              <a:rPr lang="en-US" altLang="zh-CN" sz="1200" spc="15" dirty="0">
                <a:solidFill>
                  <a:srgbClr val="000000"/>
                </a:solidFill>
                <a:latin typeface="Times New Roman"/>
                <a:ea typeface="Times New Roman"/>
              </a:rPr>
              <a:t>DySON</a:t>
            </a:r>
            <a:r>
              <a:rPr lang="en-US" altLang="zh-CN" sz="1200" spc="10" dirty="0">
                <a:solidFill>
                  <a:srgbClr val="000000"/>
                </a:solidFill>
                <a:latin typeface="Times New Roman"/>
                <a:ea typeface="Times New Roman"/>
              </a:rPr>
              <a:t>'14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62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3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4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5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6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8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3276600"/>
            <a:ext cx="701040" cy="472440"/>
          </a:xfrm>
          <a:prstGeom prst="rect">
            <a:avLst/>
          </a:prstGeom>
        </p:spPr>
      </p:pic>
      <p:pic>
        <p:nvPicPr>
          <p:cNvPr id="69" name="Picture 69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724400"/>
            <a:ext cx="457200" cy="487680"/>
          </a:xfrm>
          <a:prstGeom prst="rect">
            <a:avLst/>
          </a:prstGeom>
        </p:spPr>
      </p:pic>
      <p:pic>
        <p:nvPicPr>
          <p:cNvPr id="70" name="Picture 70">
					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810000"/>
            <a:ext cx="457200" cy="487680"/>
          </a:xfrm>
          <a:prstGeom prst="rect">
            <a:avLst/>
          </a:prstGeom>
        </p:spPr>
      </p:pic>
      <p:pic>
        <p:nvPicPr>
          <p:cNvPr id="71" name="Picture 71">
					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2895600"/>
            <a:ext cx="457200" cy="487680"/>
          </a:xfrm>
          <a:prstGeom prst="rect">
            <a:avLst/>
          </a:prstGeom>
        </p:spPr>
      </p:pic>
      <p:pic>
        <p:nvPicPr>
          <p:cNvPr id="72" name="Picture 72">
					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800" y="3581400"/>
            <a:ext cx="457200" cy="487680"/>
          </a:xfrm>
          <a:prstGeom prst="rect">
            <a:avLst/>
          </a:prstGeom>
        </p:spPr>
      </p:pic>
      <p:pic>
        <p:nvPicPr>
          <p:cNvPr id="73" name="Picture 73">
					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800" y="5943600"/>
            <a:ext cx="457200" cy="487680"/>
          </a:xfrm>
          <a:prstGeom prst="rect">
            <a:avLst/>
          </a:prstGeom>
        </p:spPr>
      </p:pic>
      <p:pic>
        <p:nvPicPr>
          <p:cNvPr id="74" name="Picture 74">
					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800" y="5181600"/>
            <a:ext cx="457200" cy="487680"/>
          </a:xfrm>
          <a:prstGeom prst="rect">
            <a:avLst/>
          </a:prstGeom>
        </p:spPr>
      </p:pic>
      <p:sp>
        <p:nvSpPr>
          <p:cNvPr id="74" name="Freeform 74"> 
				</p:cNvPr>
          <p:cNvSpPr/>
          <p:nvPr/>
        </p:nvSpPr>
        <p:spPr>
          <a:xfrm>
            <a:off x="3948180" y="3871980"/>
            <a:ext cx="1538220" cy="1614420"/>
          </a:xfrm>
          <a:custGeom>
            <a:avLst/>
            <a:gdLst>
              <a:gd name="connsiteX0" fmla="*/ 14220 w 1538220"/>
              <a:gd name="connsiteY0" fmla="*/ 814320 h 1614420"/>
              <a:gd name="connsiteX1" fmla="*/ 776220 w 1538220"/>
              <a:gd name="connsiteY1" fmla="*/ 14220 h 1614420"/>
              <a:gd name="connsiteX2" fmla="*/ 1538220 w 1538220"/>
              <a:gd name="connsiteY2" fmla="*/ 814320 h 1614420"/>
              <a:gd name="connsiteX3" fmla="*/ 776220 w 1538220"/>
              <a:gd name="connsiteY3" fmla="*/ 1614420 h 1614420"/>
              <a:gd name="connsiteX4" fmla="*/ 14220 w 1538220"/>
              <a:gd name="connsiteY4" fmla="*/ 814320 h 1614420"/>
              <a:gd name="connsiteX5" fmla="*/ 14220 w 1538220"/>
              <a:gd name="connsiteY5" fmla="*/ 814320 h 161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8220" h="1614420">
                <a:moveTo>
                  <a:pt x="14220" y="814320"/>
                </a:moveTo>
                <a:cubicBezTo>
                  <a:pt x="14220" y="372487"/>
                  <a:pt x="355341" y="14220"/>
                  <a:pt x="776220" y="14220"/>
                </a:cubicBezTo>
                <a:cubicBezTo>
                  <a:pt x="1197098" y="14220"/>
                  <a:pt x="1538220" y="372487"/>
                  <a:pt x="1538220" y="814320"/>
                </a:cubicBezTo>
                <a:cubicBezTo>
                  <a:pt x="1538220" y="1256153"/>
                  <a:pt x="1197098" y="1614420"/>
                  <a:pt x="776220" y="1614420"/>
                </a:cubicBezTo>
                <a:cubicBezTo>
                  <a:pt x="355341" y="1614420"/>
                  <a:pt x="14220" y="1256153"/>
                  <a:pt x="14220" y="814320"/>
                </a:cubicBezTo>
                <a:lnTo>
                  <a:pt x="14220" y="814320"/>
                </a:lnTo>
                <a:close/>
              </a:path>
            </a:pathLst>
          </a:custGeom>
          <a:solidFill>
            <a:srgbClr val="000018">
              <a:alpha val="0"/>
            </a:srgbClr>
          </a:solidFill>
          <a:ln w="9534">
            <a:solidFill>
              <a:srgbClr val="000000">
                <a:alpha val="100000"/>
              </a:srgb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5"> 
				</p:cNvPr>
          <p:cNvSpPr/>
          <p:nvPr/>
        </p:nvSpPr>
        <p:spPr>
          <a:xfrm>
            <a:off x="4633980" y="2881379"/>
            <a:ext cx="623820" cy="395220"/>
          </a:xfrm>
          <a:custGeom>
            <a:avLst/>
            <a:gdLst>
              <a:gd name="connsiteX0" fmla="*/ 14220 w 623820"/>
              <a:gd name="connsiteY0" fmla="*/ 395220 h 395220"/>
              <a:gd name="connsiteX1" fmla="*/ 280920 w 623820"/>
              <a:gd name="connsiteY1" fmla="*/ 146046 h 395220"/>
              <a:gd name="connsiteX2" fmla="*/ 338070 w 623820"/>
              <a:gd name="connsiteY2" fmla="*/ 234057 h 395220"/>
              <a:gd name="connsiteX3" fmla="*/ 623820 w 623820"/>
              <a:gd name="connsiteY3" fmla="*/ 14220 h 395220"/>
              <a:gd name="connsiteX4" fmla="*/ 338070 w 623820"/>
              <a:gd name="connsiteY4" fmla="*/ 351278 h 395220"/>
              <a:gd name="connsiteX5" fmla="*/ 280920 w 623820"/>
              <a:gd name="connsiteY5" fmla="*/ 263394 h 395220"/>
              <a:gd name="connsiteX6" fmla="*/ 14220 w 623820"/>
              <a:gd name="connsiteY6" fmla="*/ 395220 h 395220"/>
              <a:gd name="connsiteX7" fmla="*/ 14220 w 623820"/>
              <a:gd name="connsiteY7" fmla="*/ 395220 h 39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3820" h="395220">
                <a:moveTo>
                  <a:pt x="14220" y="395220"/>
                </a:moveTo>
                <a:lnTo>
                  <a:pt x="280920" y="146046"/>
                </a:lnTo>
                <a:lnTo>
                  <a:pt x="338070" y="234057"/>
                </a:lnTo>
                <a:lnTo>
                  <a:pt x="623820" y="14220"/>
                </a:lnTo>
                <a:lnTo>
                  <a:pt x="338070" y="351278"/>
                </a:lnTo>
                <a:lnTo>
                  <a:pt x="280920" y="263394"/>
                </a:lnTo>
                <a:lnTo>
                  <a:pt x="14220" y="395220"/>
                </a:lnTo>
                <a:lnTo>
                  <a:pt x="14220" y="395220"/>
                </a:lnTo>
                <a:close/>
              </a:path>
            </a:pathLst>
          </a:custGeom>
          <a:solidFill>
            <a:srgbClr val="fe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6"> 
				</p:cNvPr>
          <p:cNvSpPr/>
          <p:nvPr/>
        </p:nvSpPr>
        <p:spPr>
          <a:xfrm>
            <a:off x="4633980" y="2881379"/>
            <a:ext cx="623820" cy="395220"/>
          </a:xfrm>
          <a:custGeom>
            <a:avLst/>
            <a:gdLst>
              <a:gd name="connsiteX0" fmla="*/ 14220 w 623820"/>
              <a:gd name="connsiteY0" fmla="*/ 395220 h 395220"/>
              <a:gd name="connsiteX1" fmla="*/ 280920 w 623820"/>
              <a:gd name="connsiteY1" fmla="*/ 146046 h 395220"/>
              <a:gd name="connsiteX2" fmla="*/ 338070 w 623820"/>
              <a:gd name="connsiteY2" fmla="*/ 234057 h 395220"/>
              <a:gd name="connsiteX3" fmla="*/ 623820 w 623820"/>
              <a:gd name="connsiteY3" fmla="*/ 14220 h 395220"/>
              <a:gd name="connsiteX4" fmla="*/ 338070 w 623820"/>
              <a:gd name="connsiteY4" fmla="*/ 351278 h 395220"/>
              <a:gd name="connsiteX5" fmla="*/ 280920 w 623820"/>
              <a:gd name="connsiteY5" fmla="*/ 263394 h 395220"/>
              <a:gd name="connsiteX6" fmla="*/ 14220 w 623820"/>
              <a:gd name="connsiteY6" fmla="*/ 395220 h 395220"/>
              <a:gd name="connsiteX7" fmla="*/ 14220 w 623820"/>
              <a:gd name="connsiteY7" fmla="*/ 395220 h 39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3820" h="395220">
                <a:moveTo>
                  <a:pt x="14220" y="395220"/>
                </a:moveTo>
                <a:lnTo>
                  <a:pt x="280920" y="146046"/>
                </a:lnTo>
                <a:lnTo>
                  <a:pt x="338070" y="234057"/>
                </a:lnTo>
                <a:lnTo>
                  <a:pt x="623820" y="14220"/>
                </a:lnTo>
                <a:lnTo>
                  <a:pt x="338070" y="351278"/>
                </a:lnTo>
                <a:lnTo>
                  <a:pt x="280920" y="263394"/>
                </a:lnTo>
                <a:lnTo>
                  <a:pt x="14220" y="395220"/>
                </a:lnTo>
                <a:lnTo>
                  <a:pt x="14220" y="39522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3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7"/>
          <p:cNvSpPr txBox="1"/>
          <p:nvPr/>
        </p:nvSpPr>
        <p:spPr>
          <a:xfrm>
            <a:off x="547687" y="443087"/>
            <a:ext cx="7883332" cy="61280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250"/>
              </a:lnSpc>
            </a:pPr>
            <a:r>
              <a:rPr lang="en-US" altLang="zh-CN" sz="4200" spc="265" dirty="0">
                <a:solidFill>
                  <a:srgbClr val="000000"/>
                </a:solidFill>
                <a:latin typeface="Times New Roman"/>
                <a:ea typeface="Times New Roman"/>
              </a:rPr>
              <a:t>Message</a:t>
            </a:r>
            <a:r>
              <a:rPr lang="en-US" altLang="zh-CN" sz="4200" spc="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200" spc="225" dirty="0">
                <a:solidFill>
                  <a:srgbClr val="000000"/>
                </a:solidFill>
                <a:latin typeface="Times New Roman"/>
                <a:ea typeface="Times New Roman"/>
              </a:rPr>
              <a:t>Ferrying</a:t>
            </a:r>
            <a:r>
              <a:rPr lang="en-US" altLang="zh-CN" sz="4200" spc="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170" dirty="0">
                <a:solidFill>
                  <a:srgbClr val="7d7d7d"/>
                </a:solidFill>
                <a:latin typeface="Times New Roman"/>
                <a:ea typeface="Times New Roman"/>
              </a:rPr>
              <a:t>(Zhao</a:t>
            </a:r>
            <a:r>
              <a:rPr lang="en-US" altLang="zh-CN" sz="2750" spc="8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280" dirty="0">
                <a:solidFill>
                  <a:srgbClr val="7d7d7d"/>
                </a:solidFill>
                <a:latin typeface="Times New Roman"/>
                <a:ea typeface="Times New Roman"/>
              </a:rPr>
              <a:t>&amp;</a:t>
            </a:r>
            <a:r>
              <a:rPr lang="en-US" altLang="zh-CN" sz="2750" spc="9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209" dirty="0">
                <a:solidFill>
                  <a:srgbClr val="7d7d7d"/>
                </a:solidFill>
                <a:latin typeface="Times New Roman"/>
                <a:ea typeface="Times New Roman"/>
              </a:rPr>
              <a:t>Ammar</a:t>
            </a:r>
            <a:r>
              <a:rPr lang="en-US" altLang="zh-CN" sz="2750" spc="9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145" dirty="0">
                <a:solidFill>
                  <a:srgbClr val="7d7d7d"/>
                </a:solidFill>
                <a:latin typeface="Times New Roman"/>
                <a:ea typeface="Times New Roman"/>
              </a:rPr>
              <a:t>‘03)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15"/>
              </a:lnSpc>
            </a:pPr>
            <a:endParaRPr lang="en-US" dirty="0" smtClean="0"/>
          </a:p>
          <a:p>
            <a:pPr hangingPunct="0" marL="343217" indent="-343217">
              <a:lnSpc>
                <a:spcPct val="119583"/>
              </a:lnSpc>
            </a:pPr>
            <a:r>
              <a:rPr lang="en-US" altLang="zh-CN" sz="1950" spc="209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950" spc="285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145" dirty="0">
                <a:solidFill>
                  <a:srgbClr val="000000"/>
                </a:solidFill>
                <a:latin typeface="Times New Roman"/>
                <a:ea typeface="Times New Roman"/>
              </a:rPr>
              <a:t>Special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0" dirty="0">
                <a:solidFill>
                  <a:srgbClr val="000000"/>
                </a:solidFill>
                <a:latin typeface="Times New Roman"/>
                <a:ea typeface="Times New Roman"/>
              </a:rPr>
              <a:t>nodes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35" dirty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en-US" altLang="zh-CN" sz="2400" spc="125" dirty="0">
                <a:solidFill>
                  <a:srgbClr val="006ebf"/>
                </a:solidFill>
                <a:latin typeface="Times New Roman"/>
                <a:ea typeface="Times New Roman"/>
              </a:rPr>
              <a:t>ferries</a:t>
            </a:r>
            <a:r>
              <a:rPr lang="en-US" altLang="zh-CN" sz="2400" spc="130" dirty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0" dirty="0">
                <a:solidFill>
                  <a:srgbClr val="000000"/>
                </a:solidFill>
                <a:latin typeface="Times New Roman"/>
                <a:ea typeface="Times New Roman"/>
              </a:rPr>
              <a:t>have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55" dirty="0">
                <a:solidFill>
                  <a:srgbClr val="000000"/>
                </a:solidFill>
                <a:latin typeface="Times New Roman"/>
                <a:ea typeface="Times New Roman"/>
              </a:rPr>
              <a:t>completely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40" dirty="0">
                <a:solidFill>
                  <a:srgbClr val="000000"/>
                </a:solidFill>
                <a:latin typeface="Times New Roman"/>
                <a:ea typeface="Times New Roman"/>
              </a:rPr>
              <a:t>predictable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85" dirty="0">
                <a:solidFill>
                  <a:srgbClr val="000000"/>
                </a:solidFill>
                <a:latin typeface="Times New Roman"/>
                <a:ea typeface="Times New Roman"/>
              </a:rPr>
              <a:t>routes</a:t>
            </a:r>
            <a:r>
              <a:rPr lang="en-US" altLang="zh-CN" sz="2400" spc="1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00" dirty="0">
                <a:solidFill>
                  <a:srgbClr val="000000"/>
                </a:solidFill>
                <a:latin typeface="Times New Roman"/>
                <a:ea typeface="Times New Roman"/>
              </a:rPr>
              <a:t>throughout</a:t>
            </a:r>
            <a:r>
              <a:rPr lang="en-US" altLang="zh-CN" sz="24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9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400" spc="1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00" dirty="0">
                <a:solidFill>
                  <a:srgbClr val="000000"/>
                </a:solidFill>
                <a:latin typeface="Times New Roman"/>
                <a:ea typeface="Times New Roman"/>
              </a:rPr>
              <a:t>geographic</a:t>
            </a:r>
            <a:r>
              <a:rPr lang="en-US" altLang="zh-CN" sz="24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00" dirty="0">
                <a:solidFill>
                  <a:srgbClr val="000000"/>
                </a:solidFill>
                <a:latin typeface="Times New Roman"/>
                <a:ea typeface="Times New Roman"/>
              </a:rPr>
              <a:t>area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45"/>
              </a:lnSpc>
            </a:pPr>
            <a:endParaRPr lang="en-US" dirty="0" smtClean="0"/>
          </a:p>
          <a:p>
            <a:pPr marL="0" indent="3682428">
              <a:lnSpc>
                <a:spcPct val="100000"/>
              </a:lnSpc>
            </a:pPr>
            <a:r>
              <a:rPr lang="en-US" altLang="zh-CN" sz="1200" spc="15" dirty="0">
                <a:solidFill>
                  <a:srgbClr val="000000"/>
                </a:solidFill>
                <a:latin typeface="Times New Roman"/>
                <a:ea typeface="Times New Roman"/>
              </a:rPr>
              <a:t>DySON</a:t>
            </a:r>
            <a:r>
              <a:rPr lang="en-US" altLang="zh-CN" sz="1200" spc="10" dirty="0">
                <a:solidFill>
                  <a:srgbClr val="000000"/>
                </a:solidFill>
                <a:latin typeface="Times New Roman"/>
                <a:ea typeface="Times New Roman"/>
              </a:rPr>
              <a:t>'14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 78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9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80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1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18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2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18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3"/>
          <p:cNvSpPr txBox="1"/>
          <p:nvPr/>
        </p:nvSpPr>
        <p:spPr>
          <a:xfrm>
            <a:off x="547687" y="470641"/>
            <a:ext cx="7264775" cy="6014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666"/>
              </a:lnSpc>
            </a:pPr>
            <a:r>
              <a:rPr lang="en-US" altLang="zh-CN" sz="3950" spc="230" dirty="0">
                <a:solidFill>
                  <a:srgbClr val="000000"/>
                </a:solidFill>
                <a:latin typeface="Times New Roman"/>
                <a:ea typeface="Times New Roman"/>
              </a:rPr>
              <a:t>Key</a:t>
            </a:r>
            <a:r>
              <a:rPr lang="en-US" altLang="zh-CN" sz="3950" spc="1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950" spc="190" dirty="0">
                <a:solidFill>
                  <a:srgbClr val="000000"/>
                </a:solidFill>
                <a:latin typeface="Times New Roman"/>
                <a:ea typeface="Times New Roman"/>
              </a:rPr>
              <a:t>Techniques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90"/>
              </a:lnSpc>
            </a:pPr>
            <a:endParaRPr lang="en-US" dirty="0" smtClean="0"/>
          </a:p>
          <a:p>
            <a:pPr marL="0" indent="610235">
              <a:lnSpc>
                <a:spcPct val="117083"/>
              </a:lnSpc>
            </a:pPr>
            <a:r>
              <a:rPr lang="en-US" altLang="zh-CN" sz="2300" spc="160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2750" spc="140" dirty="0">
                <a:solidFill>
                  <a:srgbClr val="006ebf"/>
                </a:solidFill>
                <a:latin typeface="Times New Roman"/>
                <a:ea typeface="Times New Roman"/>
              </a:rPr>
              <a:t>K</a:t>
            </a:r>
            <a:r>
              <a:rPr lang="en-US" altLang="zh-CN" sz="2750" spc="135" dirty="0">
                <a:solidFill>
                  <a:srgbClr val="006ebf"/>
                </a:solidFill>
                <a:latin typeface="Times New Roman"/>
                <a:ea typeface="Times New Roman"/>
              </a:rPr>
              <a:t>nowledge</a:t>
            </a:r>
          </a:p>
          <a:p>
            <a:pPr>
              <a:lnSpc>
                <a:spcPts val="645"/>
              </a:lnSpc>
            </a:pPr>
            <a:endParaRPr lang="en-US" dirty="0" smtClean="0"/>
          </a:p>
          <a:p>
            <a:pPr marL="0" indent="1068006">
              <a:lnSpc>
                <a:spcPct val="117499"/>
              </a:lnSpc>
            </a:pPr>
            <a:r>
              <a:rPr lang="en-US" altLang="zh-CN" sz="2000" spc="100" dirty="0">
                <a:solidFill>
                  <a:srgbClr val="cbcbfe"/>
                </a:solidFill>
                <a:latin typeface="Arial"/>
                <a:ea typeface="Arial"/>
              </a:rPr>
              <a:t>•</a:t>
            </a:r>
            <a:r>
              <a:rPr lang="en-US" altLang="zh-CN" sz="2000" spc="80" dirty="0">
                <a:solidFill>
                  <a:srgbClr val="cbcbfe"/>
                </a:solidFill>
                <a:latin typeface="Arial"/>
                <a:cs typeface="Arial"/>
              </a:rPr>
              <a:t> </a:t>
            </a:r>
            <a:r>
              <a:rPr lang="en-US" altLang="zh-CN" sz="2000" spc="130" dirty="0">
                <a:solidFill>
                  <a:srgbClr val="000000"/>
                </a:solidFill>
                <a:latin typeface="Times New Roman"/>
                <a:ea typeface="Times New Roman"/>
              </a:rPr>
              <a:t>Global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4" dirty="0">
                <a:solidFill>
                  <a:srgbClr val="000000"/>
                </a:solidFill>
                <a:latin typeface="Times New Roman"/>
                <a:ea typeface="Times New Roman"/>
              </a:rPr>
              <a:t>vs.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0" dirty="0">
                <a:solidFill>
                  <a:srgbClr val="000000"/>
                </a:solidFill>
                <a:latin typeface="Times New Roman"/>
                <a:ea typeface="Times New Roman"/>
              </a:rPr>
              <a:t>local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5" dirty="0">
                <a:solidFill>
                  <a:srgbClr val="000000"/>
                </a:solidFill>
                <a:latin typeface="Times New Roman"/>
                <a:ea typeface="Times New Roman"/>
              </a:rPr>
              <a:t>information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0" dirty="0">
                <a:solidFill>
                  <a:srgbClr val="7d7d7d"/>
                </a:solidFill>
                <a:latin typeface="Times New Roman"/>
                <a:ea typeface="Times New Roman"/>
              </a:rPr>
              <a:t>(Jain</a:t>
            </a:r>
            <a:r>
              <a:rPr lang="en-US" altLang="zh-CN" sz="2000" spc="7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04" dirty="0">
                <a:solidFill>
                  <a:srgbClr val="7d7d7d"/>
                </a:solidFill>
                <a:latin typeface="Times New Roman"/>
                <a:ea typeface="Times New Roman"/>
              </a:rPr>
              <a:t>et</a:t>
            </a:r>
            <a:r>
              <a:rPr lang="en-US" altLang="zh-CN" sz="2000" spc="7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90" dirty="0">
                <a:solidFill>
                  <a:srgbClr val="7d7d7d"/>
                </a:solidFill>
                <a:latin typeface="Times New Roman"/>
                <a:ea typeface="Times New Roman"/>
              </a:rPr>
              <a:t>al.</a:t>
            </a:r>
            <a:r>
              <a:rPr lang="en-US" altLang="zh-CN" sz="2000" spc="7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7d7d7d"/>
                </a:solidFill>
                <a:latin typeface="Times New Roman"/>
                <a:ea typeface="Times New Roman"/>
              </a:rPr>
              <a:t>‘04)</a:t>
            </a:r>
          </a:p>
          <a:p>
            <a:pPr>
              <a:lnSpc>
                <a:spcPts val="555"/>
              </a:lnSpc>
            </a:pPr>
            <a:endParaRPr lang="en-US" dirty="0" smtClean="0"/>
          </a:p>
          <a:p>
            <a:pPr marL="0" indent="1068006">
              <a:lnSpc>
                <a:spcPct val="117499"/>
              </a:lnSpc>
            </a:pPr>
            <a:r>
              <a:rPr lang="en-US" altLang="zh-CN" sz="2000" spc="135" dirty="0">
                <a:solidFill>
                  <a:srgbClr val="cbcbfe"/>
                </a:solidFill>
                <a:latin typeface="Arial"/>
                <a:ea typeface="Arial"/>
              </a:rPr>
              <a:t>•</a:t>
            </a:r>
            <a:r>
              <a:rPr lang="en-US" altLang="zh-CN" sz="2000" spc="115" dirty="0">
                <a:solidFill>
                  <a:srgbClr val="cbcbfe"/>
                </a:solidFill>
                <a:latin typeface="Arial"/>
                <a:cs typeface="Arial"/>
              </a:rPr>
              <a:t> </a:t>
            </a:r>
            <a:r>
              <a:rPr lang="en-US" altLang="zh-CN" sz="2000" spc="180" dirty="0">
                <a:solidFill>
                  <a:srgbClr val="000000"/>
                </a:solidFill>
                <a:latin typeface="Times New Roman"/>
                <a:ea typeface="Times New Roman"/>
              </a:rPr>
              <a:t>Zero</a:t>
            </a:r>
            <a:r>
              <a:rPr lang="en-US" altLang="zh-CN" sz="20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65" dirty="0">
                <a:solidFill>
                  <a:srgbClr val="000000"/>
                </a:solidFill>
                <a:latin typeface="Times New Roman"/>
                <a:ea typeface="Times New Roman"/>
              </a:rPr>
              <a:t>information</a:t>
            </a:r>
          </a:p>
          <a:p>
            <a:pPr>
              <a:lnSpc>
                <a:spcPts val="705"/>
              </a:lnSpc>
            </a:pPr>
            <a:endParaRPr lang="en-US" dirty="0" smtClean="0"/>
          </a:p>
          <a:p>
            <a:pPr marL="0" indent="610235">
              <a:lnSpc>
                <a:spcPct val="117083"/>
              </a:lnSpc>
            </a:pPr>
            <a:r>
              <a:rPr lang="en-US" altLang="zh-CN" sz="2750" spc="290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2750" spc="170" dirty="0">
                <a:solidFill>
                  <a:srgbClr val="006ebf"/>
                </a:solidFill>
                <a:latin typeface="Times New Roman"/>
                <a:ea typeface="Times New Roman"/>
              </a:rPr>
              <a:t>R</a:t>
            </a:r>
            <a:r>
              <a:rPr lang="en-US" altLang="zh-CN" sz="2750" spc="165" dirty="0">
                <a:solidFill>
                  <a:srgbClr val="006ebf"/>
                </a:solidFill>
                <a:latin typeface="Times New Roman"/>
                <a:ea typeface="Times New Roman"/>
              </a:rPr>
              <a:t>eplication</a:t>
            </a:r>
          </a:p>
          <a:p>
            <a:pPr>
              <a:lnSpc>
                <a:spcPts val="645"/>
              </a:lnSpc>
            </a:pPr>
            <a:endParaRPr lang="en-US" dirty="0" smtClean="0"/>
          </a:p>
          <a:p>
            <a:pPr marL="0" indent="1068006">
              <a:lnSpc>
                <a:spcPct val="117499"/>
              </a:lnSpc>
            </a:pPr>
            <a:r>
              <a:rPr lang="en-US" altLang="zh-CN" sz="2000" spc="100" dirty="0">
                <a:solidFill>
                  <a:srgbClr val="cbcbfe"/>
                </a:solidFill>
                <a:latin typeface="Arial"/>
                <a:ea typeface="Arial"/>
              </a:rPr>
              <a:t>•</a:t>
            </a:r>
            <a:r>
              <a:rPr lang="en-US" altLang="zh-CN" sz="2000" spc="80" dirty="0">
                <a:solidFill>
                  <a:srgbClr val="cbcbfe"/>
                </a:solidFill>
                <a:latin typeface="Arial"/>
                <a:cs typeface="Arial"/>
              </a:rPr>
              <a:t> 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ea typeface="Times New Roman"/>
              </a:rPr>
              <a:t>Single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15" dirty="0">
                <a:solidFill>
                  <a:srgbClr val="000000"/>
                </a:solidFill>
                <a:latin typeface="Times New Roman"/>
                <a:ea typeface="Times New Roman"/>
              </a:rPr>
              <a:t>vs.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ea typeface="Times New Roman"/>
              </a:rPr>
              <a:t>multiple</a:t>
            </a:r>
            <a:r>
              <a:rPr lang="en-US" altLang="zh-CN" sz="2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0" dirty="0">
                <a:solidFill>
                  <a:srgbClr val="000000"/>
                </a:solidFill>
                <a:latin typeface="Times New Roman"/>
                <a:ea typeface="Times New Roman"/>
              </a:rPr>
              <a:t>copy:</a:t>
            </a:r>
            <a:r>
              <a:rPr lang="en-US" altLang="zh-CN"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5" dirty="0">
                <a:solidFill>
                  <a:srgbClr val="006ebf"/>
                </a:solidFill>
                <a:latin typeface="Times New Roman"/>
                <a:ea typeface="Times New Roman"/>
              </a:rPr>
              <a:t>spray</a:t>
            </a:r>
            <a:r>
              <a:rPr lang="en-US" altLang="zh-CN" sz="2000" spc="100" dirty="0">
                <a:solidFill>
                  <a:srgbClr val="006ebf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000" spc="140" dirty="0">
                <a:solidFill>
                  <a:srgbClr val="006ebf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2000" spc="95" dirty="0">
                <a:solidFill>
                  <a:srgbClr val="006ebf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000" spc="125" dirty="0">
                <a:solidFill>
                  <a:srgbClr val="006ebf"/>
                </a:solidFill>
                <a:latin typeface="Times New Roman"/>
                <a:ea typeface="Times New Roman"/>
              </a:rPr>
              <a:t>wait</a:t>
            </a:r>
            <a:r>
              <a:rPr lang="en-US" altLang="zh-CN" sz="2000" spc="7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95" dirty="0">
                <a:solidFill>
                  <a:srgbClr val="006ebf"/>
                </a:solidFill>
                <a:latin typeface="Times New Roman"/>
                <a:ea typeface="Times New Roman"/>
              </a:rPr>
              <a:t>(</a:t>
            </a:r>
            <a:r>
              <a:rPr lang="en-US" altLang="zh-CN" sz="2000" spc="100" dirty="0">
                <a:solidFill>
                  <a:srgbClr val="006ebf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000" spc="120" dirty="0">
                <a:solidFill>
                  <a:srgbClr val="006ebf"/>
                </a:solidFill>
                <a:latin typeface="Times New Roman"/>
                <a:ea typeface="Times New Roman"/>
              </a:rPr>
              <a:t>focus)</a:t>
            </a:r>
          </a:p>
          <a:p>
            <a:pPr>
              <a:lnSpc>
                <a:spcPts val="555"/>
              </a:lnSpc>
            </a:pPr>
            <a:endParaRPr lang="en-US" dirty="0" smtClean="0"/>
          </a:p>
          <a:p>
            <a:pPr marL="0" indent="1068006">
              <a:lnSpc>
                <a:spcPct val="117499"/>
              </a:lnSpc>
            </a:pPr>
            <a:r>
              <a:rPr lang="en-US" altLang="zh-CN" sz="2000" spc="104" dirty="0">
                <a:solidFill>
                  <a:srgbClr val="cbcbfe"/>
                </a:solidFill>
                <a:latin typeface="Arial"/>
                <a:ea typeface="Arial"/>
              </a:rPr>
              <a:t>•</a:t>
            </a:r>
            <a:r>
              <a:rPr lang="en-US" altLang="zh-CN" sz="2000" spc="90" dirty="0">
                <a:solidFill>
                  <a:srgbClr val="cbcbfe"/>
                </a:solidFill>
                <a:latin typeface="Arial"/>
                <a:cs typeface="Arial"/>
              </a:rPr>
              <a:t> </a:t>
            </a:r>
            <a:r>
              <a:rPr lang="en-US" altLang="zh-CN" sz="2000" spc="130" dirty="0">
                <a:solidFill>
                  <a:srgbClr val="000000"/>
                </a:solidFill>
                <a:latin typeface="Times New Roman"/>
                <a:ea typeface="Times New Roman"/>
              </a:rPr>
              <a:t>Controlled</a:t>
            </a:r>
            <a:r>
              <a:rPr lang="en-US" altLang="zh-CN" sz="20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copy:</a:t>
            </a:r>
            <a:r>
              <a:rPr lang="en-US" altLang="zh-CN" sz="20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25" dirty="0">
                <a:solidFill>
                  <a:srgbClr val="006ebf"/>
                </a:solidFill>
                <a:latin typeface="Times New Roman"/>
                <a:ea typeface="Times New Roman"/>
              </a:rPr>
              <a:t>delegation</a:t>
            </a:r>
            <a:r>
              <a:rPr lang="en-US" altLang="zh-CN" sz="2000" spc="8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6ebf"/>
                </a:solidFill>
                <a:latin typeface="Times New Roman"/>
                <a:ea typeface="Times New Roman"/>
              </a:rPr>
              <a:t>forwarding</a:t>
            </a:r>
          </a:p>
          <a:p>
            <a:pPr>
              <a:lnSpc>
                <a:spcPts val="1010"/>
              </a:lnSpc>
            </a:pPr>
            <a:endParaRPr lang="en-US" dirty="0" smtClean="0"/>
          </a:p>
          <a:p>
            <a:pPr marL="0" indent="610235">
              <a:lnSpc>
                <a:spcPct val="105416"/>
              </a:lnSpc>
            </a:pPr>
            <a:r>
              <a:rPr lang="en-US" altLang="zh-CN" sz="3050" spc="435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2750" spc="234" dirty="0">
                <a:solidFill>
                  <a:srgbClr val="006ebf"/>
                </a:solidFill>
                <a:latin typeface="Times New Roman"/>
                <a:ea typeface="Times New Roman"/>
              </a:rPr>
              <a:t>Closeness</a:t>
            </a:r>
            <a:r>
              <a:rPr lang="en-US" altLang="zh-CN" sz="2750" spc="14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70" dirty="0">
                <a:solidFill>
                  <a:srgbClr val="000000"/>
                </a:solidFill>
                <a:latin typeface="Times New Roman"/>
                <a:ea typeface="Times New Roman"/>
              </a:rPr>
              <a:t>(to</a:t>
            </a:r>
            <a:r>
              <a:rPr lang="en-US" altLang="zh-CN" sz="2400"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80" dirty="0">
                <a:solidFill>
                  <a:srgbClr val="000000"/>
                </a:solidFill>
                <a:latin typeface="Times New Roman"/>
                <a:ea typeface="Times New Roman"/>
              </a:rPr>
              <a:t>destination)</a:t>
            </a:r>
          </a:p>
          <a:p>
            <a:pPr>
              <a:lnSpc>
                <a:spcPts val="790"/>
              </a:lnSpc>
            </a:pPr>
            <a:endParaRPr lang="en-US" dirty="0" smtClean="0"/>
          </a:p>
          <a:p>
            <a:pPr marL="0" indent="1068006">
              <a:lnSpc>
                <a:spcPct val="117499"/>
              </a:lnSpc>
            </a:pPr>
            <a:r>
              <a:rPr lang="en-US" altLang="zh-CN" sz="2000" spc="125" dirty="0">
                <a:solidFill>
                  <a:srgbClr val="cbcbfe"/>
                </a:solidFill>
                <a:latin typeface="Arial"/>
                <a:ea typeface="Arial"/>
              </a:rPr>
              <a:t>•</a:t>
            </a:r>
            <a:r>
              <a:rPr lang="en-US" altLang="zh-CN" sz="2000" spc="100" dirty="0">
                <a:solidFill>
                  <a:srgbClr val="cbcbfe"/>
                </a:solidFill>
                <a:latin typeface="Arial"/>
                <a:cs typeface="Arial"/>
              </a:rPr>
              <a:t> </a:t>
            </a:r>
            <a:r>
              <a:rPr lang="en-US" altLang="zh-CN" sz="2000" spc="155" dirty="0">
                <a:solidFill>
                  <a:srgbClr val="000000"/>
                </a:solidFill>
                <a:latin typeface="Times New Roman"/>
                <a:ea typeface="Times New Roman"/>
              </a:rPr>
              <a:t>Location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55" dirty="0">
                <a:solidFill>
                  <a:srgbClr val="000000"/>
                </a:solidFill>
                <a:latin typeface="Times New Roman"/>
                <a:ea typeface="Times New Roman"/>
              </a:rPr>
              <a:t>information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40" dirty="0">
                <a:solidFill>
                  <a:srgbClr val="000000"/>
                </a:solidFill>
                <a:latin typeface="Times New Roman"/>
                <a:ea typeface="Times New Roman"/>
              </a:rPr>
              <a:t>(of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45" dirty="0">
                <a:solidFill>
                  <a:srgbClr val="000000"/>
                </a:solidFill>
                <a:latin typeface="Times New Roman"/>
                <a:ea typeface="Times New Roman"/>
              </a:rPr>
              <a:t>contacts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80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20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0" dirty="0">
                <a:solidFill>
                  <a:srgbClr val="000000"/>
                </a:solidFill>
                <a:latin typeface="Times New Roman"/>
                <a:ea typeface="Times New Roman"/>
              </a:rPr>
              <a:t>dest.)</a:t>
            </a:r>
          </a:p>
          <a:p>
            <a:pPr>
              <a:lnSpc>
                <a:spcPts val="560"/>
              </a:lnSpc>
            </a:pPr>
            <a:endParaRPr lang="en-US" dirty="0" smtClean="0"/>
          </a:p>
          <a:p>
            <a:pPr marL="0" indent="1068006">
              <a:lnSpc>
                <a:spcPct val="117499"/>
              </a:lnSpc>
            </a:pPr>
            <a:r>
              <a:rPr lang="en-US" altLang="zh-CN" sz="2000" spc="130" dirty="0">
                <a:solidFill>
                  <a:srgbClr val="cbcbfe"/>
                </a:solidFill>
                <a:latin typeface="Arial"/>
                <a:ea typeface="Arial"/>
              </a:rPr>
              <a:t>•</a:t>
            </a:r>
            <a:r>
              <a:rPr lang="en-US" altLang="zh-CN" sz="2000" spc="104" dirty="0">
                <a:solidFill>
                  <a:srgbClr val="cbcbfe"/>
                </a:solidFill>
                <a:latin typeface="Arial"/>
                <a:cs typeface="Arial"/>
              </a:rPr>
              <a:t> </a:t>
            </a:r>
            <a:r>
              <a:rPr lang="en-US" altLang="zh-CN" sz="2000" spc="145" dirty="0">
                <a:solidFill>
                  <a:srgbClr val="000000"/>
                </a:solidFill>
                <a:latin typeface="Times New Roman"/>
                <a:ea typeface="Times New Roman"/>
              </a:rPr>
              <a:t>Similarity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75" dirty="0">
                <a:solidFill>
                  <a:srgbClr val="000000"/>
                </a:solidFill>
                <a:latin typeface="Times New Roman"/>
                <a:ea typeface="Times New Roman"/>
              </a:rPr>
              <a:t>(between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55" dirty="0">
                <a:solidFill>
                  <a:srgbClr val="000000"/>
                </a:solidFill>
                <a:latin typeface="Times New Roman"/>
                <a:ea typeface="Times New Roman"/>
              </a:rPr>
              <a:t>intermediate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75" dirty="0">
                <a:solidFill>
                  <a:srgbClr val="000000"/>
                </a:solidFill>
                <a:latin typeface="Times New Roman"/>
                <a:ea typeface="Times New Roman"/>
              </a:rPr>
              <a:t>nodes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85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20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135" dirty="0">
                <a:solidFill>
                  <a:srgbClr val="000000"/>
                </a:solidFill>
                <a:latin typeface="Times New Roman"/>
                <a:ea typeface="Times New Roman"/>
              </a:rPr>
              <a:t>dest.)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05"/>
              </a:lnSpc>
            </a:pPr>
            <a:endParaRPr lang="en-US" dirty="0" smtClean="0"/>
          </a:p>
          <a:p>
            <a:pPr marL="0" indent="3680777">
              <a:lnSpc>
                <a:spcPct val="100000"/>
              </a:lnSpc>
            </a:pPr>
            <a:r>
              <a:rPr lang="en-US" altLang="zh-CN" sz="1200" spc="15" dirty="0">
                <a:solidFill>
                  <a:srgbClr val="000000"/>
                </a:solidFill>
                <a:latin typeface="Times New Roman"/>
                <a:ea typeface="Times New Roman"/>
              </a:rPr>
              <a:t>DySON</a:t>
            </a:r>
            <a:r>
              <a:rPr lang="en-US" altLang="zh-CN" sz="1200" spc="10" dirty="0">
                <a:solidFill>
                  <a:srgbClr val="000000"/>
                </a:solidFill>
                <a:latin typeface="Times New Roman"/>
                <a:ea typeface="Times New Roman"/>
              </a:rPr>
              <a:t>'14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84"> 
				</p:cNvPr>
          <p:cNvSpPr/>
          <p:nvPr/>
        </p:nvSpPr>
        <p:spPr>
          <a:xfrm>
            <a:off x="4857750" y="298450"/>
            <a:ext cx="1111250" cy="1111250"/>
          </a:xfrm>
          <a:custGeom>
            <a:avLst/>
            <a:gdLst>
              <a:gd name="connsiteX0" fmla="*/ 1116076 w 1111250"/>
              <a:gd name="connsiteY0" fmla="*/ 558800 h 1111250"/>
              <a:gd name="connsiteX1" fmla="*/ 563626 w 1111250"/>
              <a:gd name="connsiteY1" fmla="*/ 6350 h 1111250"/>
              <a:gd name="connsiteX2" fmla="*/ 563498 w 1111250"/>
              <a:gd name="connsiteY2" fmla="*/ 6350 h 1111250"/>
              <a:gd name="connsiteX3" fmla="*/ 11176 w 1111250"/>
              <a:gd name="connsiteY3" fmla="*/ 558800 h 1111250"/>
              <a:gd name="connsiteX4" fmla="*/ 563498 w 1111250"/>
              <a:gd name="connsiteY4" fmla="*/ 1111250 h 1111250"/>
              <a:gd name="connsiteX5" fmla="*/ 563626 w 1111250"/>
              <a:gd name="connsiteY5" fmla="*/ 1111250 h 1111250"/>
              <a:gd name="connsiteX6" fmla="*/ 1115949 w 1111250"/>
              <a:gd name="connsiteY6" fmla="*/ 558800 h 1111250"/>
              <a:gd name="connsiteX7" fmla="*/ 1116076 w 1111250"/>
              <a:gd name="connsiteY7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1250" h="1111250">
                <a:moveTo>
                  <a:pt x="1116076" y="558800"/>
                </a:moveTo>
                <a:cubicBezTo>
                  <a:pt x="1116076" y="253746"/>
                  <a:pt x="868680" y="6350"/>
                  <a:pt x="563626" y="6350"/>
                </a:cubicBezTo>
                <a:lnTo>
                  <a:pt x="563498" y="6350"/>
                </a:lnTo>
                <a:cubicBezTo>
                  <a:pt x="258445" y="6350"/>
                  <a:pt x="11048" y="253746"/>
                  <a:pt x="11176" y="558800"/>
                </a:cubicBezTo>
                <a:cubicBezTo>
                  <a:pt x="11176" y="863853"/>
                  <a:pt x="258445" y="1111250"/>
                  <a:pt x="563498" y="1111250"/>
                </a:cubicBezTo>
                <a:lnTo>
                  <a:pt x="563626" y="1111250"/>
                </a:lnTo>
                <a:cubicBezTo>
                  <a:pt x="868680" y="1111250"/>
                  <a:pt x="1116076" y="863853"/>
                  <a:pt x="1115949" y="558800"/>
                </a:cubicBezTo>
                <a:lnTo>
                  <a:pt x="111607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5"> 
				</p:cNvPr>
          <p:cNvSpPr/>
          <p:nvPr/>
        </p:nvSpPr>
        <p:spPr>
          <a:xfrm>
            <a:off x="7575550" y="298450"/>
            <a:ext cx="1098550" cy="1111250"/>
          </a:xfrm>
          <a:custGeom>
            <a:avLst/>
            <a:gdLst>
              <a:gd name="connsiteX0" fmla="*/ 1109726 w 1098550"/>
              <a:gd name="connsiteY0" fmla="*/ 558800 h 1111250"/>
              <a:gd name="connsiteX1" fmla="*/ 558038 w 1098550"/>
              <a:gd name="connsiteY1" fmla="*/ 6350 h 1111250"/>
              <a:gd name="connsiteX2" fmla="*/ 6350 w 1098550"/>
              <a:gd name="connsiteY2" fmla="*/ 558800 h 1111250"/>
              <a:gd name="connsiteX3" fmla="*/ 558038 w 1098550"/>
              <a:gd name="connsiteY3" fmla="*/ 1111250 h 1111250"/>
              <a:gd name="connsiteX4" fmla="*/ 1109726 w 1098550"/>
              <a:gd name="connsiteY4" fmla="*/ 558800 h 1111250"/>
              <a:gd name="connsiteX5" fmla="*/ 1109726 w 1098550"/>
              <a:gd name="connsiteY5" fmla="*/ 55880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550" h="1111250">
                <a:moveTo>
                  <a:pt x="1109726" y="558800"/>
                </a:moveTo>
                <a:cubicBezTo>
                  <a:pt x="1109726" y="253746"/>
                  <a:pt x="862710" y="6350"/>
                  <a:pt x="558038" y="6350"/>
                </a:cubicBezTo>
                <a:cubicBezTo>
                  <a:pt x="253365" y="6350"/>
                  <a:pt x="6350" y="253746"/>
                  <a:pt x="6350" y="558800"/>
                </a:cubicBezTo>
                <a:cubicBezTo>
                  <a:pt x="6350" y="863853"/>
                  <a:pt x="253365" y="1111250"/>
                  <a:pt x="558038" y="1111250"/>
                </a:cubicBezTo>
                <a:cubicBezTo>
                  <a:pt x="862710" y="1111250"/>
                  <a:pt x="1109726" y="863853"/>
                  <a:pt x="1109726" y="558800"/>
                </a:cubicBezTo>
                <a:lnTo>
                  <a:pt x="1109726" y="558800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6"> 
				</p:cNvPr>
          <p:cNvSpPr/>
          <p:nvPr/>
        </p:nvSpPr>
        <p:spPr>
          <a:xfrm>
            <a:off x="1060450" y="298450"/>
            <a:ext cx="1111250" cy="1111250"/>
          </a:xfrm>
          <a:custGeom>
            <a:avLst/>
            <a:gdLst>
              <a:gd name="connsiteX0" fmla="*/ 1114425 w 1111250"/>
              <a:gd name="connsiteY0" fmla="*/ 560451 h 1111250"/>
              <a:gd name="connsiteX1" fmla="*/ 562737 w 1111250"/>
              <a:gd name="connsiteY1" fmla="*/ 8001 h 1111250"/>
              <a:gd name="connsiteX2" fmla="*/ 11112 w 1111250"/>
              <a:gd name="connsiteY2" fmla="*/ 560451 h 1111250"/>
              <a:gd name="connsiteX3" fmla="*/ 562737 w 1111250"/>
              <a:gd name="connsiteY3" fmla="*/ 1112901 h 1111250"/>
              <a:gd name="connsiteX4" fmla="*/ 1114425 w 1111250"/>
              <a:gd name="connsiteY4" fmla="*/ 560451 h 1111250"/>
              <a:gd name="connsiteX5" fmla="*/ 1114425 w 1111250"/>
              <a:gd name="connsiteY5" fmla="*/ 560451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111250">
                <a:moveTo>
                  <a:pt x="1114425" y="560451"/>
                </a:moveTo>
                <a:cubicBezTo>
                  <a:pt x="1114425" y="255270"/>
                  <a:pt x="867410" y="8001"/>
                  <a:pt x="562737" y="8001"/>
                </a:cubicBezTo>
                <a:cubicBezTo>
                  <a:pt x="258064" y="8001"/>
                  <a:pt x="11112" y="255270"/>
                  <a:pt x="11112" y="560451"/>
                </a:cubicBezTo>
                <a:cubicBezTo>
                  <a:pt x="11112" y="865505"/>
                  <a:pt x="258064" y="1112901"/>
                  <a:pt x="562737" y="1112901"/>
                </a:cubicBezTo>
                <a:cubicBezTo>
                  <a:pt x="867410" y="1112901"/>
                  <a:pt x="1114425" y="865505"/>
                  <a:pt x="1114425" y="560451"/>
                </a:cubicBezTo>
                <a:lnTo>
                  <a:pt x="1114425" y="560451"/>
                </a:lnTo>
                <a:close/>
              </a:path>
            </a:pathLst>
          </a:custGeom>
          <a:solidFill>
            <a:srgbClr val="d8d6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7"> 
				</p:cNvPr>
          <p:cNvSpPr/>
          <p:nvPr/>
        </p:nvSpPr>
        <p:spPr>
          <a:xfrm>
            <a:off x="6297680" y="290579"/>
            <a:ext cx="1119120" cy="1119120"/>
          </a:xfrm>
          <a:custGeom>
            <a:avLst/>
            <a:gdLst>
              <a:gd name="connsiteX0" fmla="*/ 1128645 w 1119120"/>
              <a:gd name="connsiteY0" fmla="*/ 566670 h 1119120"/>
              <a:gd name="connsiteX1" fmla="*/ 576957 w 1119120"/>
              <a:gd name="connsiteY1" fmla="*/ 14220 h 1119120"/>
              <a:gd name="connsiteX2" fmla="*/ 25269 w 1119120"/>
              <a:gd name="connsiteY2" fmla="*/ 566670 h 1119120"/>
              <a:gd name="connsiteX3" fmla="*/ 576957 w 1119120"/>
              <a:gd name="connsiteY3" fmla="*/ 1119120 h 1119120"/>
              <a:gd name="connsiteX4" fmla="*/ 1128645 w 1119120"/>
              <a:gd name="connsiteY4" fmla="*/ 566670 h 1119120"/>
              <a:gd name="connsiteX5" fmla="*/ 1128645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8645" y="566670"/>
                </a:moveTo>
                <a:cubicBezTo>
                  <a:pt x="1128645" y="261616"/>
                  <a:pt x="881629" y="14220"/>
                  <a:pt x="576957" y="14220"/>
                </a:cubicBezTo>
                <a:cubicBezTo>
                  <a:pt x="272284" y="14220"/>
                  <a:pt x="25269" y="261616"/>
                  <a:pt x="25269" y="566670"/>
                </a:cubicBezTo>
                <a:cubicBezTo>
                  <a:pt x="25269" y="871724"/>
                  <a:pt x="272284" y="1119120"/>
                  <a:pt x="576957" y="1119120"/>
                </a:cubicBezTo>
                <a:cubicBezTo>
                  <a:pt x="881629" y="1119120"/>
                  <a:pt x="1128645" y="871724"/>
                  <a:pt x="1128645" y="566670"/>
                </a:cubicBezTo>
                <a:lnTo>
                  <a:pt x="1128645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8"> 
				</p:cNvPr>
          <p:cNvSpPr/>
          <p:nvPr/>
        </p:nvSpPr>
        <p:spPr>
          <a:xfrm>
            <a:off x="2335279" y="290579"/>
            <a:ext cx="1119120" cy="1119120"/>
          </a:xfrm>
          <a:custGeom>
            <a:avLst/>
            <a:gdLst>
              <a:gd name="connsiteX0" fmla="*/ 1127121 w 1119120"/>
              <a:gd name="connsiteY0" fmla="*/ 566670 h 1119120"/>
              <a:gd name="connsiteX1" fmla="*/ 575433 w 1119120"/>
              <a:gd name="connsiteY1" fmla="*/ 14220 h 1119120"/>
              <a:gd name="connsiteX2" fmla="*/ 23745 w 1119120"/>
              <a:gd name="connsiteY2" fmla="*/ 566670 h 1119120"/>
              <a:gd name="connsiteX3" fmla="*/ 575433 w 1119120"/>
              <a:gd name="connsiteY3" fmla="*/ 1119120 h 1119120"/>
              <a:gd name="connsiteX4" fmla="*/ 1127121 w 1119120"/>
              <a:gd name="connsiteY4" fmla="*/ 566670 h 1119120"/>
              <a:gd name="connsiteX5" fmla="*/ 1127121 w 1119120"/>
              <a:gd name="connsiteY5" fmla="*/ 566670 h 11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20" h="1119120">
                <a:moveTo>
                  <a:pt x="1127121" y="566670"/>
                </a:moveTo>
                <a:cubicBezTo>
                  <a:pt x="1127121" y="261616"/>
                  <a:pt x="880106" y="14220"/>
                  <a:pt x="575433" y="14220"/>
                </a:cubicBezTo>
                <a:cubicBezTo>
                  <a:pt x="270760" y="14220"/>
                  <a:pt x="23745" y="261616"/>
                  <a:pt x="23745" y="566670"/>
                </a:cubicBezTo>
                <a:cubicBezTo>
                  <a:pt x="23745" y="871724"/>
                  <a:pt x="270760" y="1119120"/>
                  <a:pt x="575433" y="1119120"/>
                </a:cubicBezTo>
                <a:cubicBezTo>
                  <a:pt x="880106" y="1119120"/>
                  <a:pt x="1127121" y="871724"/>
                  <a:pt x="1127121" y="566670"/>
                </a:cubicBezTo>
                <a:lnTo>
                  <a:pt x="1127121" y="5666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440">
            <a:solidFill>
              <a:srgbClr val="d8d6e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Picture 90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3855720"/>
            <a:ext cx="1767840" cy="2217420"/>
          </a:xfrm>
          <a:prstGeom prst="rect">
            <a:avLst/>
          </a:prstGeom>
        </p:spPr>
      </p:pic>
      <p:sp>
        <p:nvSpPr>
          <p:cNvPr id="90" name="TextBox 90"/>
          <p:cNvSpPr txBox="1"/>
          <p:nvPr/>
        </p:nvSpPr>
        <p:spPr>
          <a:xfrm>
            <a:off x="519112" y="494297"/>
            <a:ext cx="6952146" cy="59910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250"/>
              </a:lnSpc>
            </a:pPr>
            <a:r>
              <a:rPr lang="en-US" altLang="zh-CN" sz="3600" spc="285" dirty="0">
                <a:solidFill>
                  <a:srgbClr val="000000"/>
                </a:solidFill>
                <a:latin typeface="Times New Roman"/>
                <a:ea typeface="Times New Roman"/>
              </a:rPr>
              <a:t>Two</a:t>
            </a:r>
            <a:r>
              <a:rPr lang="en-US" altLang="zh-CN" sz="3600" spc="1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220" dirty="0">
                <a:solidFill>
                  <a:srgbClr val="000000"/>
                </a:solidFill>
                <a:latin typeface="Times New Roman"/>
                <a:ea typeface="Times New Roman"/>
              </a:rPr>
              <a:t>Fundamental</a:t>
            </a:r>
            <a:r>
              <a:rPr lang="en-US" altLang="zh-CN" sz="3600" spc="1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209" dirty="0">
                <a:solidFill>
                  <a:srgbClr val="000000"/>
                </a:solidFill>
                <a:latin typeface="Times New Roman"/>
                <a:ea typeface="Times New Roman"/>
              </a:rPr>
              <a:t>Questions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20"/>
              </a:lnSpc>
            </a:pPr>
            <a:endParaRPr lang="en-US" dirty="0" smtClean="0"/>
          </a:p>
          <a:p>
            <a:pPr hangingPunct="0" marL="872426" indent="-343153">
              <a:lnSpc>
                <a:spcPct val="110833"/>
              </a:lnSpc>
            </a:pPr>
            <a:r>
              <a:rPr lang="en-US" altLang="zh-CN" sz="1950" spc="200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950" spc="27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215" dirty="0">
                <a:solidFill>
                  <a:srgbClr val="000000"/>
                </a:solidFill>
                <a:latin typeface="Times New Roman"/>
                <a:ea typeface="Times New Roman"/>
              </a:rPr>
              <a:t>How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30" dirty="0">
                <a:solidFill>
                  <a:srgbClr val="000000"/>
                </a:solidFill>
                <a:latin typeface="Times New Roman"/>
                <a:ea typeface="Times New Roman"/>
              </a:rPr>
              <a:t>to</a:t>
            </a:r>
            <a:r>
              <a:rPr lang="en-US" altLang="zh-CN" sz="24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45" dirty="0">
                <a:solidFill>
                  <a:srgbClr val="000000"/>
                </a:solidFill>
                <a:latin typeface="Times New Roman"/>
                <a:ea typeface="Times New Roman"/>
              </a:rPr>
              <a:t>determine</a:t>
            </a:r>
            <a:r>
              <a:rPr lang="en-US" altLang="zh-CN" sz="24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5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24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35" dirty="0">
                <a:solidFill>
                  <a:srgbClr val="000000"/>
                </a:solidFill>
                <a:latin typeface="Times New Roman"/>
                <a:ea typeface="Times New Roman"/>
              </a:rPr>
              <a:t>appropriate</a:t>
            </a:r>
            <a:r>
              <a:rPr lang="en-US" altLang="zh-CN" sz="24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75" dirty="0">
                <a:solidFill>
                  <a:srgbClr val="000000"/>
                </a:solidFill>
                <a:latin typeface="Times New Roman"/>
                <a:ea typeface="Times New Roman"/>
              </a:rPr>
              <a:t>number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55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24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0" dirty="0">
                <a:solidFill>
                  <a:srgbClr val="000000"/>
                </a:solidFill>
                <a:latin typeface="Times New Roman"/>
                <a:ea typeface="Times New Roman"/>
              </a:rPr>
              <a:t>copies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29"/>
              </a:lnSpc>
            </a:pPr>
            <a:endParaRPr lang="en-US" dirty="0" smtClean="0"/>
          </a:p>
          <a:p>
            <a:pPr hangingPunct="0" marL="872426" indent="-343153">
              <a:lnSpc>
                <a:spcPct val="110833"/>
              </a:lnSpc>
            </a:pPr>
            <a:r>
              <a:rPr lang="en-US" altLang="zh-CN" sz="1950" spc="200" dirty="0">
                <a:solidFill>
                  <a:srgbClr val="cbcbfe"/>
                </a:solidFill>
                <a:latin typeface="Wingdings"/>
                <a:ea typeface="Wingdings"/>
              </a:rPr>
              <a:t></a:t>
            </a:r>
            <a:r>
              <a:rPr lang="en-US" altLang="zh-CN" sz="1950" spc="270" dirty="0">
                <a:solidFill>
                  <a:srgbClr val="cbcbfe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215" dirty="0">
                <a:solidFill>
                  <a:srgbClr val="000000"/>
                </a:solidFill>
                <a:latin typeface="Times New Roman"/>
                <a:ea typeface="Times New Roman"/>
              </a:rPr>
              <a:t>How</a:t>
            </a:r>
            <a:r>
              <a:rPr lang="en-US" altLang="zh-CN" sz="24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35" dirty="0">
                <a:solidFill>
                  <a:srgbClr val="000000"/>
                </a:solidFill>
                <a:latin typeface="Times New Roman"/>
                <a:ea typeface="Times New Roman"/>
              </a:rPr>
              <a:t>to</a:t>
            </a:r>
            <a:r>
              <a:rPr lang="en-US" altLang="zh-CN" sz="24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25" dirty="0">
                <a:solidFill>
                  <a:srgbClr val="000000"/>
                </a:solidFill>
                <a:latin typeface="Times New Roman"/>
                <a:ea typeface="Times New Roman"/>
              </a:rPr>
              <a:t>efficiently</a:t>
            </a:r>
            <a:r>
              <a:rPr lang="en-US" altLang="zh-CN" sz="24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25" dirty="0">
                <a:solidFill>
                  <a:srgbClr val="000000"/>
                </a:solidFill>
                <a:latin typeface="Times New Roman"/>
                <a:ea typeface="Times New Roman"/>
              </a:rPr>
              <a:t>distribute</a:t>
            </a:r>
            <a:r>
              <a:rPr lang="en-US" altLang="zh-CN" sz="24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45" dirty="0">
                <a:solidFill>
                  <a:srgbClr val="000000"/>
                </a:solidFill>
                <a:latin typeface="Times New Roman"/>
                <a:ea typeface="Times New Roman"/>
              </a:rPr>
              <a:t>copies</a:t>
            </a:r>
            <a:r>
              <a:rPr lang="en-US" altLang="zh-CN" sz="24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160" dirty="0">
                <a:solidFill>
                  <a:srgbClr val="000000"/>
                </a:solidFill>
                <a:latin typeface="Times New Roman"/>
                <a:ea typeface="Times New Roman"/>
              </a:rPr>
              <a:t>once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19" dirty="0">
                <a:solidFill>
                  <a:srgbClr val="000000"/>
                </a:solidFill>
                <a:latin typeface="Times New Roman"/>
                <a:ea typeface="Times New Roman"/>
              </a:rPr>
              <a:t>deter</a:t>
            </a:r>
            <a:r>
              <a:rPr lang="en-US" altLang="zh-CN" sz="2400" spc="209" dirty="0">
                <a:solidFill>
                  <a:srgbClr val="000000"/>
                </a:solidFill>
                <a:latin typeface="Times New Roman"/>
                <a:ea typeface="Times New Roman"/>
              </a:rPr>
              <a:t>mined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85"/>
              </a:lnSpc>
            </a:pPr>
            <a:endParaRPr lang="en-US" dirty="0" smtClean="0"/>
          </a:p>
          <a:p>
            <a:pPr marL="0" indent="3709352">
              <a:lnSpc>
                <a:spcPct val="100000"/>
              </a:lnSpc>
            </a:pPr>
            <a:r>
              <a:rPr lang="en-US" altLang="zh-CN" sz="1200" spc="15" dirty="0">
                <a:solidFill>
                  <a:srgbClr val="000000"/>
                </a:solidFill>
                <a:latin typeface="Times New Roman"/>
                <a:ea typeface="Times New Roman"/>
              </a:rPr>
              <a:t>DySON</a:t>
            </a:r>
            <a:r>
              <a:rPr lang="en-US" altLang="zh-CN" sz="1200" spc="10" dirty="0">
                <a:solidFill>
                  <a:srgbClr val="000000"/>
                </a:solidFill>
                <a:latin typeface="Times New Roman"/>
                <a:ea typeface="Times New Roman"/>
              </a:rPr>
              <a:t>'14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Lighten PDF Converter Master</dc:creator>
  <cp:lastModifiedBy>Lighten PDF Converter Master</cp:lastModifiedBy>
  <cp:revision>1</cp:revision>
  <dcterms:created xsi:type="dcterms:W3CDTF">2012-06-15T16:23:20Z</dcterms:created>
  <dcterms:modified xsi:type="dcterms:W3CDTF">2012-06-15T16:22:37Z</dcterms:modified>
</cp:coreProperties>
</file>