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308" r:id="rId4"/>
    <p:sldId id="302" r:id="rId5"/>
    <p:sldId id="283" r:id="rId6"/>
    <p:sldId id="258" r:id="rId7"/>
    <p:sldId id="307" r:id="rId8"/>
    <p:sldId id="309" r:id="rId9"/>
    <p:sldId id="285" r:id="rId10"/>
    <p:sldId id="286" r:id="rId11"/>
    <p:sldId id="333" r:id="rId12"/>
    <p:sldId id="310" r:id="rId13"/>
    <p:sldId id="332" r:id="rId14"/>
    <p:sldId id="287" r:id="rId15"/>
    <p:sldId id="291" r:id="rId16"/>
    <p:sldId id="293" r:id="rId17"/>
    <p:sldId id="289" r:id="rId18"/>
    <p:sldId id="313" r:id="rId19"/>
    <p:sldId id="314" r:id="rId20"/>
    <p:sldId id="315" r:id="rId21"/>
    <p:sldId id="316" r:id="rId22"/>
    <p:sldId id="329" r:id="rId23"/>
    <p:sldId id="303" r:id="rId24"/>
    <p:sldId id="337" r:id="rId25"/>
    <p:sldId id="306" r:id="rId26"/>
    <p:sldId id="339" r:id="rId27"/>
    <p:sldId id="298" r:id="rId28"/>
    <p:sldId id="299" r:id="rId29"/>
    <p:sldId id="326" r:id="rId30"/>
    <p:sldId id="330" r:id="rId31"/>
    <p:sldId id="300" r:id="rId32"/>
    <p:sldId id="301" r:id="rId33"/>
    <p:sldId id="328" r:id="rId34"/>
    <p:sldId id="280" r:id="rId35"/>
    <p:sldId id="325" r:id="rId36"/>
    <p:sldId id="346" r:id="rId37"/>
    <p:sldId id="347" r:id="rId38"/>
    <p:sldId id="349" r:id="rId39"/>
    <p:sldId id="348" r:id="rId40"/>
    <p:sldId id="345" r:id="rId41"/>
    <p:sldId id="281" r:id="rId4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4" autoAdjust="0"/>
    <p:restoredTop sz="70588" autoAdjust="0"/>
  </p:normalViewPr>
  <p:slideViewPr>
    <p:cSldViewPr snapToGrid="0">
      <p:cViewPr varScale="1">
        <p:scale>
          <a:sx n="64" d="100"/>
          <a:sy n="64" d="100"/>
        </p:scale>
        <p:origin x="18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FCAD5-8BF4-40BF-83EE-086DBE018979}" type="datetimeFigureOut">
              <a:rPr lang="zh-CN" altLang="en-US" smtClean="0"/>
              <a:t>2016/9/16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4111-5AF5-4EFC-806A-63966AC41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316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3C3AB-C9AE-452F-815E-A2AEF03C5C57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EBC15-446E-464C-B90B-7BCC1BE47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1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Property</a:t>
            </a:r>
            <a:r>
              <a:rPr lang="en-US" altLang="zh-CN" baseline="0" dirty="0" smtClean="0"/>
              <a:t> 3: all clusters of </a:t>
            </a:r>
            <a:r>
              <a:rPr lang="en-US" altLang="zh-CN" baseline="0" dirty="0" err="1" smtClean="0"/>
              <a:t>FCell</a:t>
            </a:r>
            <a:r>
              <a:rPr lang="en-US" altLang="zh-CN" baseline="0" dirty="0" smtClean="0"/>
              <a:t> forms a complete graph. The bisection bandwidth is approximate to partition the complete graph into two halves.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Property 4: </a:t>
            </a:r>
            <a:r>
              <a:rPr lang="en-US" altLang="zh-CN" baseline="0" dirty="0" err="1" smtClean="0"/>
              <a:t>N_w</a:t>
            </a:r>
            <a:r>
              <a:rPr lang="en-US" altLang="zh-CN" baseline="0" dirty="0" smtClean="0"/>
              <a:t> / </a:t>
            </a:r>
            <a:r>
              <a:rPr lang="en-US" altLang="zh-CN" baseline="0" dirty="0" err="1" smtClean="0"/>
              <a:t>N_v</a:t>
            </a:r>
            <a:r>
              <a:rPr lang="en-US" altLang="zh-CN" baseline="0" dirty="0" smtClean="0"/>
              <a:t> = 3 / 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11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Folded Clos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7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After construct</a:t>
            </a:r>
            <a:r>
              <a:rPr lang="en-US" altLang="zh-CN" baseline="0" dirty="0" smtClean="0"/>
              <a:t> the </a:t>
            </a:r>
            <a:r>
              <a:rPr lang="en-US" altLang="zh-CN" baseline="0" dirty="0" err="1" smtClean="0"/>
              <a:t>Fsquare</a:t>
            </a:r>
            <a:r>
              <a:rPr lang="en-US" altLang="zh-CN" baseline="0" dirty="0" smtClean="0"/>
              <a:t> architecture, we now consider the shortest path routing in </a:t>
            </a:r>
            <a:r>
              <a:rPr lang="en-US" altLang="zh-CN" baseline="0" dirty="0" err="1" smtClean="0"/>
              <a:t>Fsquare</a:t>
            </a:r>
            <a:r>
              <a:rPr lang="en-US" altLang="zh-CN" baseline="0" dirty="0" smtClean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97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Both servers and switches</a:t>
            </a:r>
            <a:r>
              <a:rPr lang="en-US" altLang="zh-CN" baseline="0" dirty="0" smtClean="0"/>
              <a:t> in </a:t>
            </a:r>
            <a:r>
              <a:rPr lang="en-US" altLang="zh-CN" baseline="0" dirty="0" err="1" smtClean="0"/>
              <a:t>Fsquare</a:t>
            </a:r>
            <a:r>
              <a:rPr lang="en-US" altLang="zh-CN" baseline="0" dirty="0" smtClean="0"/>
              <a:t> have same degree of routing intelligence, so the fast switching capability of switches and the high programmability of severs can be utilized.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1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Property 3:</a:t>
            </a:r>
            <a:r>
              <a:rPr kumimoji="1" lang="en-US" altLang="zh-CN" baseline="0" dirty="0" smtClean="0"/>
              <a:t> Cut each row cluster into two halves is n^2/4. There are n^2/2 rows. Thus, n^2/4 * n^2/2 = n^4/8 = </a:t>
            </a:r>
            <a:r>
              <a:rPr kumimoji="1" lang="en-US" altLang="zh-CN" baseline="0" dirty="0" err="1" smtClean="0"/>
              <a:t>N_v</a:t>
            </a:r>
            <a:r>
              <a:rPr kumimoji="1" lang="en-US" altLang="zh-CN" baseline="0" dirty="0" smtClean="0"/>
              <a:t>/2.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Property 4: </a:t>
            </a:r>
            <a:r>
              <a:rPr kumimoji="1" lang="en-US" altLang="zh-CN" baseline="0" dirty="0" err="1" smtClean="0"/>
              <a:t>N_w</a:t>
            </a:r>
            <a:r>
              <a:rPr kumimoji="1" lang="en-US" altLang="zh-CN" baseline="0" dirty="0" smtClean="0"/>
              <a:t>/</a:t>
            </a:r>
            <a:r>
              <a:rPr kumimoji="1" lang="en-US" altLang="zh-CN" baseline="0" dirty="0" err="1" smtClean="0"/>
              <a:t>N_v</a:t>
            </a:r>
            <a:r>
              <a:rPr kumimoji="1" lang="en-US" altLang="zh-CN" baseline="0" dirty="0" smtClean="0"/>
              <a:t> = 6/n.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08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These existing architectures can be gone through quickly.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8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Multiple ports</a:t>
            </a:r>
            <a:r>
              <a:rPr lang="en-US" altLang="zh-CN" baseline="0" dirty="0" smtClean="0"/>
              <a:t> vs. 2 ports</a:t>
            </a:r>
          </a:p>
          <a:p>
            <a:r>
              <a:rPr lang="en-US" altLang="zh-CN" baseline="0" dirty="0" err="1" smtClean="0"/>
              <a:t>Hiearchical</a:t>
            </a:r>
            <a:r>
              <a:rPr lang="en-US" altLang="zh-CN" baseline="0" dirty="0" smtClean="0"/>
              <a:t> (using extra port for servers for </a:t>
            </a:r>
            <a:r>
              <a:rPr lang="en-US" altLang="zh-CN" baseline="0" dirty="0" err="1" smtClean="0"/>
              <a:t>Dcell</a:t>
            </a:r>
            <a:r>
              <a:rPr lang="en-US" altLang="zh-CN" baseline="0" dirty="0" smtClean="0"/>
              <a:t>, reserve one port in dual-port </a:t>
            </a:r>
            <a:r>
              <a:rPr lang="en-US" altLang="zh-CN" baseline="0" dirty="0" err="1" smtClean="0"/>
              <a:t>FiConn</a:t>
            </a:r>
            <a:r>
              <a:rPr lang="en-US" altLang="zh-CN" baseline="0" dirty="0" smtClean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07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d_v</a:t>
            </a:r>
            <a:r>
              <a:rPr lang="en-US" altLang="zh-CN" dirty="0" smtClean="0"/>
              <a:t>:</a:t>
            </a:r>
            <a:r>
              <a:rPr lang="en-US" altLang="zh-CN" baseline="0" dirty="0" smtClean="0"/>
              <a:t> processing delay on servers</a:t>
            </a:r>
          </a:p>
          <a:p>
            <a:r>
              <a:rPr lang="en-US" altLang="zh-CN" baseline="0" dirty="0" err="1" smtClean="0"/>
              <a:t>d_w</a:t>
            </a:r>
            <a:r>
              <a:rPr lang="en-US" altLang="zh-CN" baseline="0" dirty="0" smtClean="0"/>
              <a:t>: processing delay on switches.</a:t>
            </a:r>
          </a:p>
          <a:p>
            <a:r>
              <a:rPr lang="en-US" altLang="zh-CN" baseline="0" dirty="0" err="1" smtClean="0"/>
              <a:t>p_V</a:t>
            </a:r>
            <a:r>
              <a:rPr lang="en-US" altLang="zh-CN" baseline="0" dirty="0" smtClean="0"/>
              <a:t>: DCN power consumption per server.</a:t>
            </a:r>
          </a:p>
          <a:p>
            <a:endParaRPr lang="en-US" altLang="zh-CN" dirty="0" smtClean="0"/>
          </a:p>
          <a:p>
            <a:r>
              <a:rPr lang="en-US" altLang="zh-CN" dirty="0" err="1" smtClean="0"/>
              <a:t>d_v</a:t>
            </a:r>
            <a:r>
              <a:rPr lang="en-US" altLang="zh-CN" baseline="0" dirty="0" smtClean="0"/>
              <a:t> is 1 to several (can be 5 or 10) times of </a:t>
            </a:r>
            <a:r>
              <a:rPr lang="en-US" altLang="zh-CN" baseline="0" dirty="0" err="1" smtClean="0"/>
              <a:t>d_w</a:t>
            </a:r>
            <a:endParaRPr lang="en-US" altLang="zh-CN" dirty="0" smtClean="0"/>
          </a:p>
          <a:p>
            <a:r>
              <a:rPr lang="en-US" altLang="zh-CN" dirty="0" smtClean="0"/>
              <a:t>From top</a:t>
            </a:r>
            <a:r>
              <a:rPr lang="en-US" altLang="zh-CN" baseline="0" dirty="0" smtClean="0"/>
              <a:t> to bottom, in an </a:t>
            </a:r>
            <a:r>
              <a:rPr lang="en-US" altLang="zh-CN" baseline="0" smtClean="0"/>
              <a:t>overall trend, </a:t>
            </a:r>
            <a:r>
              <a:rPr lang="en-US" altLang="zh-CN" baseline="0" dirty="0" smtClean="0"/>
              <a:t>the diameter increases; the bisection bandwidth decreases; the power consumption decreases.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7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vary delay on server from 1 to 5, and compare the diameters of different</a:t>
            </a:r>
            <a:r>
              <a:rPr lang="en-US" altLang="zh-CN" baseline="0" dirty="0" smtClean="0"/>
              <a:t> architectures.</a:t>
            </a:r>
            <a:endParaRPr lang="en-US" altLang="zh-CN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Sever-centric architectures (</a:t>
            </a:r>
            <a:r>
              <a:rPr lang="en-US" altLang="zh-CN" baseline="0" dirty="0" err="1" smtClean="0"/>
              <a:t>FiConn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DCell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DPillar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SWCube</a:t>
            </a:r>
            <a:r>
              <a:rPr lang="en-US" altLang="zh-CN" baseline="0" dirty="0" smtClean="0"/>
              <a:t>, and even </a:t>
            </a:r>
            <a:r>
              <a:rPr lang="en-US" altLang="zh-CN" baseline="0" dirty="0" err="1" smtClean="0"/>
              <a:t>BCube</a:t>
            </a:r>
            <a:r>
              <a:rPr lang="en-US" altLang="zh-CN" baseline="0" dirty="0" smtClean="0"/>
              <a:t>) usually have large diameters due to multiple servers in a path.</a:t>
            </a:r>
          </a:p>
          <a:p>
            <a:r>
              <a:rPr lang="en-US" altLang="zh-CN" baseline="0" dirty="0" smtClean="0"/>
              <a:t>Switch-centric architectures (FDCL, and FBFLY) usually have low diameters because no servers are helping forward packet in the DCN.</a:t>
            </a:r>
          </a:p>
          <a:p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FSquare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FCell</a:t>
            </a:r>
            <a:r>
              <a:rPr lang="en-US" altLang="zh-CN" baseline="0" dirty="0" smtClean="0"/>
              <a:t> serve as tradeoff designs in the spectrum.</a:t>
            </a:r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33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vary the power consumption of server’s NIC port from 2 to 5, and compare different</a:t>
            </a:r>
            <a:r>
              <a:rPr lang="en-US" altLang="zh-CN" baseline="0" dirty="0" smtClean="0"/>
              <a:t> architectures’</a:t>
            </a:r>
          </a:p>
          <a:p>
            <a:r>
              <a:rPr lang="en-US" altLang="zh-CN" baseline="0" dirty="0" smtClean="0"/>
              <a:t>DCN power consumption per server, </a:t>
            </a:r>
            <a:r>
              <a:rPr lang="en-US" altLang="zh-CN" baseline="0" dirty="0" err="1" smtClean="0"/>
              <a:t>P_v</a:t>
            </a:r>
            <a:r>
              <a:rPr lang="en-US" altLang="zh-CN" baseline="0" dirty="0" smtClean="0"/>
              <a:t>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Switch-centric</a:t>
            </a:r>
            <a:r>
              <a:rPr lang="en-US" altLang="zh-CN" baseline="0" dirty="0" smtClean="0"/>
              <a:t> architectures (FDCL, FBFLY) usually have high power consumption per server.</a:t>
            </a:r>
          </a:p>
          <a:p>
            <a:r>
              <a:rPr lang="en-US" altLang="zh-CN" baseline="0" dirty="0" smtClean="0"/>
              <a:t>Server-centric architectures usually have low power consumption per server due to reduced number of switches.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FSquare</a:t>
            </a:r>
            <a:r>
              <a:rPr lang="en-US" altLang="zh-CN" dirty="0" smtClean="0"/>
              <a:t> and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FCell</a:t>
            </a:r>
            <a:r>
              <a:rPr lang="en-US" altLang="zh-CN" baseline="0" dirty="0" smtClean="0"/>
              <a:t> serve as tradeoff designs in the spectrum.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2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data center networks (DCNs) specify how servers</a:t>
            </a:r>
            <a:r>
              <a:rPr lang="en-US" altLang="zh-CN" baseline="0" dirty="0" smtClean="0"/>
              <a:t> and various other components are interconnected in data centers. </a:t>
            </a:r>
          </a:p>
          <a:p>
            <a:r>
              <a:rPr lang="en-US" altLang="zh-CN" baseline="0" dirty="0" smtClean="0"/>
              <a:t>DCNs have a significant influence on the quality of data center’s services.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32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Upper bound of the aggregate throughput is the bisection bandwidth B =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Nv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/4 = 1,314.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number of flows is 525,600,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SRouting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achieves an aggregate throughput of 1,142.6, which is 87.96% of the Bisection Bandwidth.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Detour routing: 60.88%.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 part can be briefly described.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61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bursty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traffic model. The aggregate throughput is also upper bounded by the servers’ sending and receiving rate.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on average, only half of the servers are sending packets at each time unit, it indicates an upper bound of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N_v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^{cluster} / 2 = 36.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achieve 66.67% of the upper bound.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 part can be briefly described.</a:t>
            </a:r>
            <a:endParaRPr lang="zh-CN" altLang="en-US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50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Random:</a:t>
            </a:r>
            <a:r>
              <a:rPr lang="en-US" altLang="zh-CN" baseline="0" dirty="0" smtClean="0"/>
              <a:t> both source and destination are randomly chosen.</a:t>
            </a:r>
          </a:p>
          <a:p>
            <a:r>
              <a:rPr lang="en-US" altLang="zh-CN" baseline="0" dirty="0" err="1" smtClean="0"/>
              <a:t>Incast</a:t>
            </a:r>
            <a:r>
              <a:rPr lang="en-US" altLang="zh-CN" baseline="0" dirty="0" smtClean="0"/>
              <a:t>: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server receives traffic flows from multiple random servers in the network. (we let 10 servers sending traffic to one server)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Shuffle: Servers in a rack send traffic flows to servers in several different racks.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FSquare</a:t>
            </a:r>
            <a:r>
              <a:rPr lang="en-US" altLang="zh-CN" dirty="0" smtClean="0"/>
              <a:t>(12):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Nv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=(12^4)/4 = 5184. B =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Nv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 = 2592;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the links are bidirectional in our simulation, the Bisection Bandwidth is 5184.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 part can be briefly described.</a:t>
            </a:r>
            <a:endParaRPr lang="zh-CN" altLang="en-US" dirty="0" smtClean="0"/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6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45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25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d_v</a:t>
            </a:r>
            <a:r>
              <a:rPr lang="en-US" altLang="zh-CN" dirty="0" smtClean="0"/>
              <a:t>:</a:t>
            </a:r>
            <a:r>
              <a:rPr lang="en-US" altLang="zh-CN" baseline="0" dirty="0" smtClean="0"/>
              <a:t> processing delay on servers</a:t>
            </a:r>
          </a:p>
          <a:p>
            <a:r>
              <a:rPr lang="en-US" altLang="zh-CN" baseline="0" dirty="0" err="1" smtClean="0"/>
              <a:t>d_w</a:t>
            </a:r>
            <a:r>
              <a:rPr lang="en-US" altLang="zh-CN" baseline="0" dirty="0" smtClean="0"/>
              <a:t>: processing delay on switches.</a:t>
            </a:r>
          </a:p>
          <a:p>
            <a:r>
              <a:rPr lang="en-US" altLang="zh-CN" baseline="0" dirty="0" err="1" smtClean="0"/>
              <a:t>p_V</a:t>
            </a:r>
            <a:r>
              <a:rPr lang="en-US" altLang="zh-CN" baseline="0" dirty="0" smtClean="0"/>
              <a:t>: DCN power consumption per server.</a:t>
            </a:r>
          </a:p>
          <a:p>
            <a:endParaRPr lang="en-US" altLang="zh-CN" dirty="0" smtClean="0"/>
          </a:p>
          <a:p>
            <a:r>
              <a:rPr lang="en-US" altLang="zh-CN" dirty="0" err="1" smtClean="0"/>
              <a:t>d_v</a:t>
            </a:r>
            <a:r>
              <a:rPr lang="en-US" altLang="zh-CN" baseline="0" dirty="0" smtClean="0"/>
              <a:t> is 1 to several (can be 5 or 10) times of </a:t>
            </a:r>
            <a:r>
              <a:rPr lang="en-US" altLang="zh-CN" baseline="0" dirty="0" err="1" smtClean="0"/>
              <a:t>d_w</a:t>
            </a:r>
            <a:endParaRPr lang="en-US" altLang="zh-CN" dirty="0" smtClean="0"/>
          </a:p>
          <a:p>
            <a:r>
              <a:rPr lang="en-US" altLang="zh-CN" dirty="0" smtClean="0"/>
              <a:t>From top</a:t>
            </a:r>
            <a:r>
              <a:rPr lang="en-US" altLang="zh-CN" baseline="0" dirty="0" smtClean="0"/>
              <a:t> to bottom, in an </a:t>
            </a:r>
            <a:r>
              <a:rPr lang="en-US" altLang="zh-CN" baseline="0" smtClean="0"/>
              <a:t>overall trend, </a:t>
            </a:r>
            <a:r>
              <a:rPr lang="en-US" altLang="zh-CN" baseline="0" dirty="0" smtClean="0"/>
              <a:t>the diameter increases; the bisection bandwidth decreases; the power consumption decreases.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Switch</a:t>
            </a:r>
            <a:r>
              <a:rPr lang="en-US" altLang="zh-CN" baseline="0" dirty="0" smtClean="0"/>
              <a:t>-centric: only server-server and switch-switch connections. Each server only use one NIC port to connect to switches.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Server-centric: only server-switch and server-server connections; no switch-switch connections.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0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Typical value for </a:t>
            </a:r>
            <a:r>
              <a:rPr lang="en-US" altLang="zh-CN" dirty="0" err="1" smtClean="0"/>
              <a:t>d_w</a:t>
            </a:r>
            <a:r>
              <a:rPr lang="en-US" altLang="zh-CN" dirty="0" smtClean="0"/>
              <a:t> : 2 us</a:t>
            </a:r>
          </a:p>
          <a:p>
            <a:r>
              <a:rPr lang="en-US" altLang="zh-CN" dirty="0" smtClean="0"/>
              <a:t>Typical value</a:t>
            </a:r>
            <a:r>
              <a:rPr lang="en-US" altLang="zh-CN" baseline="0" dirty="0" smtClean="0"/>
              <a:t> for </a:t>
            </a:r>
            <a:r>
              <a:rPr lang="en-US" altLang="zh-CN" baseline="0" dirty="0" err="1" smtClean="0"/>
              <a:t>d_v</a:t>
            </a:r>
            <a:r>
              <a:rPr lang="en-US" altLang="zh-CN" baseline="0" dirty="0" smtClean="0"/>
              <a:t>: </a:t>
            </a:r>
            <a:r>
              <a:rPr lang="en-US" altLang="zh-CN" baseline="0" dirty="0" err="1" smtClean="0"/>
              <a:t>depands</a:t>
            </a:r>
            <a:r>
              <a:rPr lang="en-US" altLang="zh-CN" baseline="0" dirty="0" smtClean="0"/>
              <a:t> on how the packet forwarding engine is implemented. Can be close to 2 us if it is implemented by hardware; Can be 10 us or even greater if it is implemented by software.</a:t>
            </a:r>
          </a:p>
          <a:p>
            <a:r>
              <a:rPr lang="en-US" altLang="zh-CN" baseline="0" dirty="0" smtClean="0"/>
              <a:t>Thus, </a:t>
            </a:r>
            <a:r>
              <a:rPr lang="en-US" altLang="zh-CN" baseline="0" dirty="0" err="1" smtClean="0"/>
              <a:t>d_v</a:t>
            </a:r>
            <a:r>
              <a:rPr lang="en-US" altLang="zh-CN" baseline="0" dirty="0" smtClean="0"/>
              <a:t> can be 1 to several times of </a:t>
            </a:r>
            <a:r>
              <a:rPr lang="en-US" altLang="zh-CN" baseline="0" dirty="0" err="1" smtClean="0"/>
              <a:t>d_w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5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Typical value</a:t>
            </a:r>
            <a:r>
              <a:rPr lang="en-US" altLang="zh-CN" baseline="0" dirty="0" smtClean="0"/>
              <a:t> for </a:t>
            </a:r>
            <a:r>
              <a:rPr lang="en-US" altLang="zh-CN" dirty="0" err="1" smtClean="0"/>
              <a:t>p_w</a:t>
            </a:r>
            <a:r>
              <a:rPr lang="en-US" altLang="zh-CN" dirty="0" smtClean="0"/>
              <a:t>: 150 Watts</a:t>
            </a:r>
          </a:p>
          <a:p>
            <a:r>
              <a:rPr lang="en-US" altLang="zh-CN" dirty="0" smtClean="0"/>
              <a:t>Typical value for </a:t>
            </a:r>
            <a:r>
              <a:rPr lang="en-US" altLang="zh-CN" dirty="0" err="1" smtClean="0"/>
              <a:t>p_nic</a:t>
            </a:r>
            <a:r>
              <a:rPr lang="en-US" altLang="zh-CN" dirty="0" smtClean="0"/>
              <a:t>: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Watts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value for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p_fwd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depends on how the forwarding engine is implemented; for software based implementation: about 2 to 5 Watts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Actually</a:t>
            </a:r>
            <a:r>
              <a:rPr lang="en-US" altLang="zh-CN" baseline="0" dirty="0" smtClean="0"/>
              <a:t>, just partition all the servers into two halves. Do not need to partition all the switches into two halves.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8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7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 have (n^2/</a:t>
            </a:r>
            <a:r>
              <a:rPr lang="en-US" altLang="zh-CN" baseline="0" dirty="0" smtClean="0"/>
              <a:t>2 – 2) server-exclusive parallel paths for source and destination that are not in the same cluster.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Reason: we have n^2/2 clusters in total. We can choose a relay cluster from (n^2/2 – 2</a:t>
            </a:r>
            <a:r>
              <a:rPr lang="en-US" altLang="zh-CN" baseline="0" smtClean="0"/>
              <a:t>) clusters.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EBC15-446E-464C-B90B-7BCC1BE472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3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2698-019D-4BC1-BDED-60E143D335B4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22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4EF1-9BB0-4934-9011-820ADCBC3E69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7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E3D7-DD24-4B23-9527-56ADA3137777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7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0D8F-E5AA-43F5-A4BA-54009A214203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51D4-53B5-435A-B0C6-DC70C0D38C29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0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D97A-A6CD-4A5B-8008-864CEF56F436}" type="datetime1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84AF-28B2-46AF-B810-4205CB670D8F}" type="datetime1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3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344B-1AA4-416A-9DB3-019D1AAD3004}" type="datetime1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E9A4-0E43-4577-A282-EEFC9417F563}" type="datetime1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SRMPDS'16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D6EC22-E130-4411-A001-5BC0C872130D}" type="datetime1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SRMPDS'16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9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BB3-6440-4657-AC12-411CE1F70E07}" type="datetime1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3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B7087D-C91D-46D0-9326-CFF7EE922325}" type="datetime1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SRMPDS'16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0AE53F-B54B-4AC0-B9AD-496F3C219A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2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jiewu@temple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017401"/>
          </a:xfrm>
        </p:spPr>
        <p:txBody>
          <a:bodyPr>
            <a:normAutofit/>
          </a:bodyPr>
          <a:lstStyle/>
          <a:p>
            <a:r>
              <a:rPr lang="en-US" altLang="zh-CN" sz="4800" dirty="0" smtClean="0"/>
              <a:t>Dual-Centric Data Center Network Architectures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Jie Wu </a:t>
            </a:r>
            <a:r>
              <a:rPr lang="en-US" altLang="zh-CN" dirty="0"/>
              <a:t>(</a:t>
            </a:r>
            <a:r>
              <a:rPr lang="en-US" dirty="0" smtClean="0"/>
              <a:t>Temple University)</a:t>
            </a:r>
          </a:p>
          <a:p>
            <a:r>
              <a:rPr lang="en-US" dirty="0" smtClean="0"/>
              <a:t>PhD Candidate: </a:t>
            </a:r>
            <a:r>
              <a:rPr lang="en-US" dirty="0" err="1" smtClean="0"/>
              <a:t>Dawei</a:t>
            </a:r>
            <a:r>
              <a:rPr lang="en-US" dirty="0" smtClean="0"/>
              <a:t> Li</a:t>
            </a:r>
          </a:p>
          <a:p>
            <a:r>
              <a:rPr lang="en-US" altLang="zh-CN" sz="2000" dirty="0" smtClean="0"/>
              <a:t>August 16, 2016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02" y="0"/>
            <a:ext cx="1091374" cy="10302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703523" cy="1450757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Unified </a:t>
            </a:r>
            <a:r>
              <a:rPr lang="en-US" altLang="zh-CN" sz="4000" dirty="0" smtClean="0">
                <a:solidFill>
                  <a:schemeClr val="tx1"/>
                </a:solidFill>
              </a:rPr>
              <a:t>Performance Model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800" dirty="0" smtClean="0"/>
              <a:t>DCN Power </a:t>
            </a:r>
            <a:r>
              <a:rPr lang="en-US" altLang="zh-CN" sz="2800" dirty="0"/>
              <a:t>C</a:t>
            </a:r>
            <a:r>
              <a:rPr lang="en-US" altLang="zh-CN" sz="2800" dirty="0" smtClean="0"/>
              <a:t>onsumption per Server: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9960" y="2264908"/>
            <a:ext cx="6489700" cy="5553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6652" y="3362399"/>
            <a:ext cx="451048" cy="312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4057" y="3651380"/>
            <a:ext cx="405958" cy="3790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94542" y="3002739"/>
            <a:ext cx="463441" cy="3016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2512" y="4425881"/>
            <a:ext cx="730481" cy="3288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1369" y="4057734"/>
            <a:ext cx="754571" cy="3380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7733" y="5126949"/>
            <a:ext cx="863448" cy="3748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0483" y="4864454"/>
            <a:ext cx="209737" cy="21667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19953" y="2901691"/>
            <a:ext cx="6765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: power consumption of a switch</a:t>
            </a:r>
          </a:p>
          <a:p>
            <a:r>
              <a:rPr lang="en-US" altLang="zh-CN" sz="2400" dirty="0"/>
              <a:t>: </a:t>
            </a:r>
            <a:r>
              <a:rPr lang="en-US" altLang="zh-CN" sz="2400" dirty="0" smtClean="0"/>
              <a:t># of </a:t>
            </a:r>
            <a:r>
              <a:rPr lang="en-US" altLang="zh-CN" sz="2400" dirty="0"/>
              <a:t>switches in a </a:t>
            </a:r>
            <a:r>
              <a:rPr lang="en-US" altLang="zh-CN" sz="2400" dirty="0" smtClean="0"/>
              <a:t>DCN</a:t>
            </a:r>
          </a:p>
          <a:p>
            <a:r>
              <a:rPr lang="en-US" altLang="zh-CN" sz="2400" dirty="0" smtClean="0"/>
              <a:t>: # of </a:t>
            </a:r>
            <a:r>
              <a:rPr lang="en-US" altLang="zh-CN" sz="2400" dirty="0"/>
              <a:t>servers in a </a:t>
            </a:r>
            <a:r>
              <a:rPr lang="en-US" altLang="zh-CN" sz="2400" dirty="0" smtClean="0"/>
              <a:t>DCN</a:t>
            </a:r>
          </a:p>
          <a:p>
            <a:r>
              <a:rPr lang="en-US" altLang="zh-CN" sz="2400" dirty="0" smtClean="0"/>
              <a:t>: average # </a:t>
            </a:r>
            <a:r>
              <a:rPr lang="en-US" altLang="zh-CN" sz="2400" dirty="0"/>
              <a:t>of NIC ports each server uses</a:t>
            </a:r>
            <a:endParaRPr lang="zh-CN" altLang="en-US" sz="2400" dirty="0"/>
          </a:p>
          <a:p>
            <a:r>
              <a:rPr lang="en-US" altLang="zh-CN" sz="2400" dirty="0" smtClean="0"/>
              <a:t>: power </a:t>
            </a:r>
            <a:r>
              <a:rPr lang="en-US" altLang="zh-CN" sz="2400" dirty="0"/>
              <a:t>consumption of a NIC </a:t>
            </a:r>
            <a:r>
              <a:rPr lang="en-US" altLang="zh-CN" sz="2400" dirty="0" smtClean="0"/>
              <a:t>port</a:t>
            </a:r>
          </a:p>
          <a:p>
            <a:r>
              <a:rPr lang="en-US" altLang="zh-CN" sz="2400" dirty="0" smtClean="0"/>
              <a:t>: whether </a:t>
            </a:r>
            <a:r>
              <a:rPr lang="en-US" altLang="zh-CN" sz="2400" dirty="0"/>
              <a:t>the server is involved in packet </a:t>
            </a:r>
            <a:r>
              <a:rPr lang="en-US" altLang="zh-CN" sz="2400" dirty="0" smtClean="0"/>
              <a:t>relaying</a:t>
            </a:r>
          </a:p>
          <a:p>
            <a:r>
              <a:rPr lang="en-US" altLang="zh-CN" sz="2400" dirty="0" smtClean="0"/>
              <a:t>: power </a:t>
            </a:r>
            <a:r>
              <a:rPr lang="en-US" altLang="zh-CN" sz="2400" dirty="0"/>
              <a:t>consumption of a server’s packet forwarding </a:t>
            </a:r>
            <a:endParaRPr lang="zh-CN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76656" cy="1450757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Unified </a:t>
            </a:r>
            <a:r>
              <a:rPr lang="en-US" altLang="zh-CN" sz="4000" dirty="0" smtClean="0">
                <a:solidFill>
                  <a:schemeClr val="tx1"/>
                </a:solidFill>
              </a:rPr>
              <a:t>Performance Model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800" dirty="0" smtClean="0"/>
              <a:t>Bisection Bandwidth (</a:t>
            </a:r>
            <a:r>
              <a:rPr lang="en-US" altLang="zh-CN" sz="2800" i="1" dirty="0" smtClean="0"/>
              <a:t>B</a:t>
            </a:r>
            <a:r>
              <a:rPr lang="en-US" altLang="zh-CN" sz="2800" dirty="0" smtClean="0"/>
              <a:t>):</a:t>
            </a:r>
          </a:p>
          <a:p>
            <a:pPr lvl="2"/>
            <a:r>
              <a:rPr lang="en-US" altLang="zh-CN" sz="2400" dirty="0" smtClean="0"/>
              <a:t>The </a:t>
            </a:r>
            <a:r>
              <a:rPr lang="en-US" altLang="zh-CN" sz="2400" i="1" dirty="0" smtClean="0"/>
              <a:t>minimum number of links </a:t>
            </a:r>
            <a:r>
              <a:rPr lang="en-US" altLang="zh-CN" sz="2400" dirty="0" smtClean="0"/>
              <a:t>to be removed, to partition all servers in the network into two “equal” halves.</a:t>
            </a:r>
          </a:p>
          <a:p>
            <a:pPr lvl="3"/>
            <a:r>
              <a:rPr lang="en-US" altLang="zh-CN" sz="2400" dirty="0" smtClean="0"/>
              <a:t>When the total number of servers is odd, the sizes of the two halves should differ by 1.</a:t>
            </a:r>
          </a:p>
          <a:p>
            <a:endParaRPr lang="en-US" altLang="zh-CN" dirty="0"/>
          </a:p>
          <a:p>
            <a:r>
              <a:rPr lang="en-US" altLang="zh-CN" dirty="0" smtClean="0"/>
              <a:t>         </a:t>
            </a:r>
          </a:p>
          <a:p>
            <a:pPr>
              <a:buNone/>
            </a:pPr>
            <a:r>
              <a:rPr lang="en-US" altLang="zh-CN" dirty="0" smtClean="0"/>
              <a:t>           </a:t>
            </a:r>
          </a:p>
          <a:p>
            <a:endParaRPr lang="en-US" altLang="zh-CN" dirty="0" smtClean="0"/>
          </a:p>
          <a:p>
            <a:pPr lvl="1"/>
            <a:endParaRPr lang="en-US" altLang="zh-CN" sz="2000" dirty="0" smtClean="0"/>
          </a:p>
          <a:p>
            <a:pPr marL="201168" lvl="1" indent="0">
              <a:buNone/>
            </a:pPr>
            <a:endParaRPr lang="en-US" altLang="zh-CN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Unified Performance Model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Dual-Centric DCN Architectures</a:t>
            </a:r>
          </a:p>
          <a:p>
            <a:pPr lvl="1"/>
            <a:r>
              <a:rPr lang="en-US" sz="2600" dirty="0" err="1" smtClean="0"/>
              <a:t>FCell</a:t>
            </a:r>
            <a:r>
              <a:rPr lang="en-US" sz="2600" dirty="0" smtClean="0"/>
              <a:t> and </a:t>
            </a:r>
            <a:r>
              <a:rPr lang="en-US" sz="2600" dirty="0" err="1" smtClean="0"/>
              <a:t>FSquare</a:t>
            </a:r>
            <a:endParaRPr lang="en-US" sz="2600" dirty="0" smtClean="0"/>
          </a:p>
          <a:p>
            <a:r>
              <a:rPr lang="en-US" altLang="zh-CN" sz="2800" dirty="0" smtClean="0"/>
              <a:t>Comparisons of DCN Architectures</a:t>
            </a:r>
            <a:endParaRPr lang="en-US" sz="2800" dirty="0" smtClean="0"/>
          </a:p>
          <a:p>
            <a:r>
              <a:rPr lang="en-US" sz="2800" dirty="0" smtClean="0"/>
              <a:t>Simulations</a:t>
            </a:r>
          </a:p>
          <a:p>
            <a:r>
              <a:rPr lang="en-US" altLang="zh-CN" sz="2800" dirty="0"/>
              <a:t>Conclusion and Future Works</a:t>
            </a:r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Dual-Centric DCNs: </a:t>
            </a:r>
            <a:r>
              <a:rPr lang="en-US" altLang="zh-CN" sz="4000" dirty="0" err="1">
                <a:solidFill>
                  <a:schemeClr val="tx1"/>
                </a:solidFill>
              </a:rPr>
              <a:t>FCell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800" dirty="0"/>
              <a:t>Intra-cluster</a:t>
            </a:r>
          </a:p>
          <a:p>
            <a:pPr lvl="3"/>
            <a:r>
              <a:rPr lang="en-US" altLang="zh-CN" sz="2000" dirty="0"/>
              <a:t>T</a:t>
            </a:r>
            <a:r>
              <a:rPr lang="en-US" altLang="zh-CN" sz="2000" dirty="0" smtClean="0"/>
              <a:t>he </a:t>
            </a:r>
            <a:r>
              <a:rPr lang="en-US" altLang="zh-CN" sz="2000" dirty="0"/>
              <a:t>switches and servers form a simple instance of the folded Clos topology. We call it a cluster</a:t>
            </a:r>
            <a:r>
              <a:rPr lang="en-US" altLang="zh-CN" sz="2000" dirty="0" smtClean="0"/>
              <a:t>.</a:t>
            </a:r>
          </a:p>
          <a:p>
            <a:pPr lvl="3"/>
            <a:r>
              <a:rPr lang="en-US" altLang="zh-CN" sz="2000" dirty="0" smtClean="0"/>
              <a:t>All switches are with </a:t>
            </a:r>
            <a:r>
              <a:rPr lang="en-US" altLang="zh-CN" sz="2000" b="1" dirty="0" smtClean="0"/>
              <a:t>n ports</a:t>
            </a:r>
            <a:r>
              <a:rPr lang="en-US" altLang="zh-CN" sz="2000" dirty="0" smtClean="0"/>
              <a:t>.</a:t>
            </a:r>
          </a:p>
          <a:p>
            <a:pPr lvl="3"/>
            <a:r>
              <a:rPr lang="en-US" altLang="zh-CN" sz="2000" dirty="0" smtClean="0"/>
              <a:t>There are n level 1 switches, and n/2 level 2 switches.</a:t>
            </a:r>
          </a:p>
          <a:p>
            <a:pPr lvl="3"/>
            <a:r>
              <a:rPr lang="en-US" altLang="zh-CN" sz="2000" dirty="0" smtClean="0"/>
              <a:t>Each level 1 switch uses n/2 ports to connect to n/2 servers, and n/2 ports to connect to n/2 level 2 switches.</a:t>
            </a:r>
            <a:endParaRPr lang="en-US" altLang="zh-CN" sz="2000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9132" y="4497019"/>
            <a:ext cx="5061896" cy="12551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66287" y="5353558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(n = 4)</a:t>
            </a:r>
            <a:endParaRPr lang="zh-CN" alt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tx1"/>
                </a:solidFill>
              </a:rPr>
              <a:t>Dual-Centric DCNs: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FCell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6900" y="1836156"/>
            <a:ext cx="4766236" cy="4437644"/>
          </a:xfrm>
        </p:spPr>
        <p:txBody>
          <a:bodyPr>
            <a:normAutofit/>
          </a:bodyPr>
          <a:lstStyle/>
          <a:p>
            <a:pPr lvl="1"/>
            <a:r>
              <a:rPr lang="en-US" altLang="zh-CN" sz="2800" dirty="0" smtClean="0"/>
              <a:t>Inter-cluster</a:t>
            </a:r>
          </a:p>
          <a:p>
            <a:pPr lvl="3"/>
            <a:r>
              <a:rPr lang="en-US" altLang="zh-CN" sz="2000" dirty="0"/>
              <a:t>E</a:t>
            </a:r>
            <a:r>
              <a:rPr lang="en-US" altLang="zh-CN" sz="2000" dirty="0" smtClean="0"/>
              <a:t>ach </a:t>
            </a:r>
            <a:r>
              <a:rPr lang="en-US" altLang="zh-CN" sz="2000" dirty="0"/>
              <a:t>of the </a:t>
            </a:r>
            <a:r>
              <a:rPr lang="en-US" altLang="zh-CN" sz="2000" dirty="0" smtClean="0"/>
              <a:t>servers </a:t>
            </a:r>
            <a:r>
              <a:rPr lang="en-US" altLang="zh-CN" sz="2000" dirty="0"/>
              <a:t>in a cluster is directly connected to another server in each of the </a:t>
            </a:r>
            <a:r>
              <a:rPr lang="en-US" altLang="zh-CN" sz="2000" dirty="0" smtClean="0"/>
              <a:t>other clusters.</a:t>
            </a:r>
          </a:p>
          <a:p>
            <a:pPr lvl="3"/>
            <a:endParaRPr lang="en-US" altLang="zh-CN" sz="2000" dirty="0" smtClean="0"/>
          </a:p>
          <a:p>
            <a:pPr lvl="1"/>
            <a:r>
              <a:rPr lang="en-US" altLang="zh-CN" sz="2400" dirty="0" smtClean="0"/>
              <a:t>Each server has 2 NIC ports and each switch has n ports</a:t>
            </a:r>
          </a:p>
          <a:p>
            <a:pPr lvl="3"/>
            <a:r>
              <a:rPr lang="en-US" altLang="zh-CN" sz="2000" dirty="0" smtClean="0"/>
              <a:t>(n/2)n servers in each cluster.</a:t>
            </a:r>
          </a:p>
          <a:p>
            <a:pPr lvl="3"/>
            <a:r>
              <a:rPr lang="en-US" altLang="zh-CN" sz="2000" dirty="0" smtClean="0"/>
              <a:t>Total (n/2)n+1 clusters.</a:t>
            </a:r>
          </a:p>
          <a:p>
            <a:pPr lvl="2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1" y="1923242"/>
            <a:ext cx="3777072" cy="39724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914" y="1874158"/>
            <a:ext cx="4752296" cy="4405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chemeClr val="tx1"/>
                </a:solidFill>
              </a:rPr>
              <a:t>Dual-Centric DCNs: </a:t>
            </a:r>
            <a:r>
              <a:rPr lang="en-US" altLang="zh-CN" sz="4000" dirty="0" err="1">
                <a:solidFill>
                  <a:schemeClr val="tx1"/>
                </a:solidFill>
              </a:rPr>
              <a:t>FCell</a:t>
            </a:r>
            <a:endParaRPr lang="en-US" sz="4000" dirty="0"/>
          </a:p>
        </p:txBody>
      </p:sp>
      <p:sp>
        <p:nvSpPr>
          <p:cNvPr id="4" name="椭圆 3"/>
          <p:cNvSpPr/>
          <p:nvPr/>
        </p:nvSpPr>
        <p:spPr>
          <a:xfrm>
            <a:off x="5881099" y="2535918"/>
            <a:ext cx="228600" cy="22479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68686" y="4945111"/>
            <a:ext cx="228600" cy="22479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09699" y="2423126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source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33771" y="4872837"/>
            <a:ext cx="126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destination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584178" y="2542835"/>
            <a:ext cx="228600" cy="224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088870" y="4513968"/>
            <a:ext cx="228600" cy="224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186123" y="2741777"/>
            <a:ext cx="810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relay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09831" y="4175509"/>
            <a:ext cx="810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relay 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7" name="直接连接符 16"/>
          <p:cNvCxnSpPr>
            <a:stCxn id="13" idx="1"/>
            <a:endCxn id="12" idx="5"/>
          </p:cNvCxnSpPr>
          <p:nvPr/>
        </p:nvCxnSpPr>
        <p:spPr>
          <a:xfrm flipH="1" flipV="1">
            <a:off x="4779300" y="2734705"/>
            <a:ext cx="3343048" cy="1812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内容占位符 21"/>
          <p:cNvSpPr>
            <a:spLocks noGrp="1"/>
          </p:cNvSpPr>
          <p:nvPr>
            <p:ph idx="1"/>
          </p:nvPr>
        </p:nvSpPr>
        <p:spPr>
          <a:xfrm>
            <a:off x="493614" y="1879089"/>
            <a:ext cx="3771515" cy="4023360"/>
          </a:xfrm>
        </p:spPr>
        <p:txBody>
          <a:bodyPr/>
          <a:lstStyle/>
          <a:p>
            <a:pPr lvl="1"/>
            <a:r>
              <a:rPr lang="en-US" altLang="zh-CN" sz="2800" dirty="0" smtClean="0"/>
              <a:t>Routing </a:t>
            </a:r>
            <a:r>
              <a:rPr lang="en-US" altLang="zh-CN" sz="2800" dirty="0"/>
              <a:t>in </a:t>
            </a:r>
            <a:r>
              <a:rPr lang="en-US" altLang="zh-CN" sz="2800" dirty="0" err="1"/>
              <a:t>FCell</a:t>
            </a:r>
            <a:r>
              <a:rPr lang="en-US" altLang="zh-CN" sz="2800" dirty="0"/>
              <a:t> </a:t>
            </a:r>
            <a:endParaRPr lang="en-US" altLang="zh-CN" sz="2800" dirty="0" smtClean="0"/>
          </a:p>
          <a:p>
            <a:pPr lvl="2"/>
            <a:r>
              <a:rPr lang="en-US" altLang="zh-CN" sz="2400" dirty="0" smtClean="0">
                <a:solidFill>
                  <a:srgbClr val="0070C0"/>
                </a:solidFill>
              </a:rPr>
              <a:t>Shortest </a:t>
            </a:r>
            <a:r>
              <a:rPr lang="en-US" altLang="zh-CN" sz="2400" dirty="0">
                <a:solidFill>
                  <a:srgbClr val="0070C0"/>
                </a:solidFill>
              </a:rPr>
              <a:t>Path </a:t>
            </a:r>
            <a:r>
              <a:rPr lang="en-US" altLang="zh-CN" sz="2400" dirty="0" smtClean="0">
                <a:solidFill>
                  <a:srgbClr val="0070C0"/>
                </a:solidFill>
              </a:rPr>
              <a:t>Routing</a:t>
            </a:r>
            <a:r>
              <a:rPr lang="en-US" altLang="zh-CN" sz="2400" dirty="0" smtClean="0"/>
              <a:t>:</a:t>
            </a:r>
          </a:p>
          <a:p>
            <a:pPr lvl="3"/>
            <a:r>
              <a:rPr lang="en-US" altLang="zh-CN" sz="2400" dirty="0"/>
              <a:t>D</a:t>
            </a:r>
            <a:r>
              <a:rPr lang="en-US" altLang="zh-CN" sz="2400" dirty="0" smtClean="0"/>
              <a:t>etermines the relay  servers.</a:t>
            </a:r>
          </a:p>
          <a:p>
            <a:pPr lvl="3"/>
            <a:r>
              <a:rPr lang="en-US" altLang="zh-CN" sz="2400" dirty="0"/>
              <a:t>S</a:t>
            </a:r>
            <a:r>
              <a:rPr lang="en-US" altLang="zh-CN" sz="2400" dirty="0" smtClean="0"/>
              <a:t>ource to relay 1 in the source cluster.</a:t>
            </a:r>
          </a:p>
          <a:p>
            <a:pPr lvl="3"/>
            <a:r>
              <a:rPr lang="en-US" altLang="zh-CN" sz="2400" dirty="0"/>
              <a:t>R</a:t>
            </a:r>
            <a:r>
              <a:rPr lang="en-US" altLang="zh-CN" sz="2400" dirty="0" smtClean="0"/>
              <a:t>elay 1 to relay 2.</a:t>
            </a:r>
          </a:p>
          <a:p>
            <a:pPr lvl="3"/>
            <a:r>
              <a:rPr lang="en-US" altLang="zh-CN" sz="2400" dirty="0"/>
              <a:t>R</a:t>
            </a:r>
            <a:r>
              <a:rPr lang="en-US" altLang="zh-CN" sz="2400" dirty="0" smtClean="0"/>
              <a:t>elay 2 to destination in the destination cluster.</a:t>
            </a:r>
          </a:p>
          <a:p>
            <a:pPr lvl="3"/>
            <a:endParaRPr lang="en-US" altLang="zh-CN" sz="2400" dirty="0" smtClean="0"/>
          </a:p>
          <a:p>
            <a:pPr lvl="3"/>
            <a:endParaRPr lang="en-US" altLang="zh-CN" sz="2400" dirty="0" smtClean="0"/>
          </a:p>
          <a:p>
            <a:pPr lvl="3"/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chemeClr val="tx1"/>
                </a:solidFill>
              </a:rPr>
              <a:t>Dual-Centric DCNs: </a:t>
            </a:r>
            <a:r>
              <a:rPr lang="en-US" altLang="zh-CN" sz="4000" dirty="0" err="1">
                <a:solidFill>
                  <a:schemeClr val="tx1"/>
                </a:solidFill>
              </a:rPr>
              <a:t>FCell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2" y="1858434"/>
            <a:ext cx="3892799" cy="402336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altLang="zh-CN" sz="2400" dirty="0" smtClean="0">
                <a:solidFill>
                  <a:srgbClr val="0070C0"/>
                </a:solidFill>
              </a:rPr>
              <a:t>Detour </a:t>
            </a:r>
            <a:r>
              <a:rPr lang="en-US" altLang="zh-CN" sz="2600" dirty="0" smtClean="0">
                <a:solidFill>
                  <a:srgbClr val="0070C0"/>
                </a:solidFill>
              </a:rPr>
              <a:t>Routing</a:t>
            </a:r>
            <a:r>
              <a:rPr lang="en-US" altLang="zh-CN" sz="2400" dirty="0" smtClean="0"/>
              <a:t>: </a:t>
            </a:r>
          </a:p>
          <a:p>
            <a:pPr lvl="2"/>
            <a:endParaRPr lang="en-US" altLang="zh-CN" sz="2400" dirty="0" smtClean="0"/>
          </a:p>
          <a:p>
            <a:pPr lvl="3"/>
            <a:r>
              <a:rPr lang="en-US" altLang="zh-CN" sz="2400" dirty="0"/>
              <a:t>R</a:t>
            </a:r>
            <a:r>
              <a:rPr lang="en-US" altLang="zh-CN" sz="2400" dirty="0" smtClean="0"/>
              <a:t>andomly select a relay cluster.</a:t>
            </a:r>
          </a:p>
          <a:p>
            <a:pPr lvl="3"/>
            <a:endParaRPr lang="en-US" altLang="zh-CN" sz="2400" dirty="0" smtClean="0"/>
          </a:p>
          <a:p>
            <a:pPr lvl="3"/>
            <a:r>
              <a:rPr lang="en-US" altLang="zh-CN" sz="2400" dirty="0"/>
              <a:t>C</a:t>
            </a:r>
            <a:r>
              <a:rPr lang="en-US" altLang="zh-CN" sz="2400" dirty="0" smtClean="0"/>
              <a:t>onduct shortest path routing from the source cluster to the relay cluster.</a:t>
            </a:r>
          </a:p>
          <a:p>
            <a:pPr lvl="3"/>
            <a:endParaRPr lang="en-US" altLang="zh-CN" sz="2400" dirty="0" smtClean="0"/>
          </a:p>
          <a:p>
            <a:pPr lvl="3"/>
            <a:r>
              <a:rPr lang="en-US" altLang="zh-CN" sz="2400" dirty="0"/>
              <a:t>A</a:t>
            </a:r>
            <a:r>
              <a:rPr lang="en-US" altLang="zh-CN" sz="2400" dirty="0" smtClean="0"/>
              <a:t>nd then,  from relay cluster to destination cluster.</a:t>
            </a:r>
          </a:p>
          <a:p>
            <a:pPr lvl="3"/>
            <a:endParaRPr lang="en-US" altLang="zh-CN" sz="26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6942" y="1874158"/>
            <a:ext cx="4752296" cy="440508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924641" y="2535918"/>
            <a:ext cx="228600" cy="22479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8212228" y="4945111"/>
            <a:ext cx="228600" cy="22479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09699" y="2423126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source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33771" y="4872837"/>
            <a:ext cx="126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destination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95493" y="2528321"/>
            <a:ext cx="228600" cy="224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861979" y="3004386"/>
            <a:ext cx="228600" cy="224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680983" y="2844823"/>
            <a:ext cx="228600" cy="224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163770" y="4712722"/>
            <a:ext cx="228600" cy="224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>
            <a:stCxn id="11" idx="2"/>
          </p:cNvCxnSpPr>
          <p:nvPr/>
        </p:nvCxnSpPr>
        <p:spPr>
          <a:xfrm flipH="1" flipV="1">
            <a:off x="4624093" y="2704310"/>
            <a:ext cx="2056890" cy="2529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2" idx="1"/>
            <a:endCxn id="10" idx="3"/>
          </p:cNvCxnSpPr>
          <p:nvPr/>
        </p:nvCxnSpPr>
        <p:spPr>
          <a:xfrm flipH="1" flipV="1">
            <a:off x="6895457" y="3196256"/>
            <a:ext cx="1301791" cy="1549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951578" y="2383779"/>
            <a:ext cx="21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random relay cluster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chemeClr val="tx1"/>
                </a:solidFill>
              </a:rPr>
              <a:t>Dual-Centric DCNs: </a:t>
            </a:r>
            <a:r>
              <a:rPr lang="en-US" altLang="zh-CN" sz="4000" dirty="0" err="1">
                <a:solidFill>
                  <a:schemeClr val="tx1"/>
                </a:solidFill>
              </a:rPr>
              <a:t>FCell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2800" dirty="0" err="1" smtClean="0"/>
              <a:t>FCell</a:t>
            </a:r>
            <a:r>
              <a:rPr lang="en-US" altLang="zh-CN" sz="2800" dirty="0" smtClean="0"/>
              <a:t> basic properties:</a:t>
            </a:r>
          </a:p>
          <a:p>
            <a:pPr lvl="1"/>
            <a:endParaRPr lang="en-US" altLang="zh-CN" sz="3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6245" y="3866834"/>
            <a:ext cx="6672899" cy="3885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302" y="4515195"/>
            <a:ext cx="6375356" cy="5845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548" y="2405132"/>
            <a:ext cx="6536464" cy="13273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274" y="5260519"/>
            <a:ext cx="6521224" cy="6521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Dual-Centric DCNs</a:t>
            </a:r>
            <a:r>
              <a:rPr lang="en-US" altLang="zh-CN" sz="4000" dirty="0" smtClean="0">
                <a:solidFill>
                  <a:schemeClr val="tx1"/>
                </a:solidFill>
              </a:rPr>
              <a:t>:</a:t>
            </a:r>
            <a:r>
              <a:rPr lang="zh-CN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FSquare</a:t>
            </a:r>
            <a:endParaRPr lang="en-US" altLang="zh-CN" sz="4000" dirty="0">
              <a:solidFill>
                <a:schemeClr val="tx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8571" y="1914420"/>
            <a:ext cx="3858567" cy="4097634"/>
          </a:xfrm>
        </p:spPr>
        <p:txBody>
          <a:bodyPr>
            <a:noAutofit/>
          </a:bodyPr>
          <a:lstStyle/>
          <a:p>
            <a:pPr lvl="1"/>
            <a:r>
              <a:rPr lang="en-US" altLang="zh-CN" sz="2800" dirty="0" err="1" smtClean="0">
                <a:cs typeface="Times New Roman"/>
              </a:rPr>
              <a:t>FSquare</a:t>
            </a:r>
            <a:r>
              <a:rPr lang="en-US" altLang="en-US" sz="2800" dirty="0" smtClean="0">
                <a:cs typeface="Times New Roman"/>
              </a:rPr>
              <a:t>(n)</a:t>
            </a:r>
            <a:endParaRPr lang="en-US" altLang="zh-CN" sz="2800" dirty="0" smtClean="0">
              <a:cs typeface="Times New Roman"/>
            </a:endParaRPr>
          </a:p>
          <a:p>
            <a:pPr lvl="1"/>
            <a:r>
              <a:rPr lang="en-US" altLang="zh-CN" sz="2200" dirty="0" smtClean="0">
                <a:cs typeface="Times New Roman" pitchFamily="18" charset="0"/>
              </a:rPr>
              <a:t>Each column and each row form the same cluster as in </a:t>
            </a:r>
            <a:r>
              <a:rPr lang="en-US" altLang="zh-CN" sz="2200" dirty="0" err="1" smtClean="0">
                <a:cs typeface="Times New Roman" pitchFamily="18" charset="0"/>
              </a:rPr>
              <a:t>FCell</a:t>
            </a:r>
            <a:r>
              <a:rPr lang="zh-CN" altLang="en-US" sz="2200" dirty="0" smtClean="0">
                <a:cs typeface="Times New Roman" pitchFamily="18" charset="0"/>
              </a:rPr>
              <a:t>.</a:t>
            </a:r>
            <a:endParaRPr lang="en-US" altLang="zh-CN" sz="2200" dirty="0" smtClean="0">
              <a:cs typeface="Times New Roman" pitchFamily="18" charset="0"/>
            </a:endParaRPr>
          </a:p>
          <a:p>
            <a:pPr lvl="1"/>
            <a:r>
              <a:rPr lang="en-US" altLang="zh-CN" sz="2200" dirty="0" smtClean="0">
                <a:cs typeface="Times New Roman" pitchFamily="18" charset="0"/>
              </a:rPr>
              <a:t>i.e., in each cluster, the</a:t>
            </a:r>
            <a:r>
              <a:rPr lang="zh-CN" altLang="en-US" sz="2200" dirty="0" smtClean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set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of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n/2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level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2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switches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and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the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set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of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n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level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1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switches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form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a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complete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bipartite</a:t>
            </a:r>
            <a:r>
              <a:rPr lang="zh-CN" altLang="en-US" sz="2200" dirty="0">
                <a:cs typeface="Times New Roman" pitchFamily="18" charset="0"/>
              </a:rPr>
              <a:t> </a:t>
            </a:r>
            <a:r>
              <a:rPr lang="en-US" altLang="zh-CN" sz="2200" dirty="0">
                <a:cs typeface="Times New Roman" pitchFamily="18" charset="0"/>
              </a:rPr>
              <a:t>graph.</a:t>
            </a:r>
            <a:r>
              <a:rPr lang="zh-CN" altLang="en-US" sz="2200" dirty="0">
                <a:cs typeface="Times New Roman" pitchFamily="18" charset="0"/>
              </a:rPr>
              <a:t> </a:t>
            </a:r>
            <a:endParaRPr lang="zh-CN" altLang="en-US" sz="2200" dirty="0"/>
          </a:p>
          <a:p>
            <a:pPr lvl="1"/>
            <a:endParaRPr lang="en-US" altLang="zh-CN" sz="2200" dirty="0" smtClean="0"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389"/>
          <a:stretch/>
        </p:blipFill>
        <p:spPr>
          <a:xfrm>
            <a:off x="4356964" y="1810899"/>
            <a:ext cx="4787035" cy="451974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Dual-Centric DCNs</a:t>
            </a:r>
            <a:r>
              <a:rPr lang="en-US" altLang="zh-CN" sz="4000" dirty="0" smtClean="0">
                <a:solidFill>
                  <a:schemeClr val="tx1"/>
                </a:solidFill>
              </a:rPr>
              <a:t>:</a:t>
            </a:r>
            <a:r>
              <a:rPr lang="zh-CN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FSquare</a:t>
            </a:r>
            <a:endParaRPr lang="en-US" altLang="zh-CN" sz="40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1413" y="1801751"/>
            <a:ext cx="4024455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Calibri" pitchFamily="34" charset="0"/>
              <a:buChar char="◦"/>
            </a:pPr>
            <a:r>
              <a:rPr lang="en-US" altLang="zh-CN" sz="28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Routing</a:t>
            </a:r>
            <a:r>
              <a:rPr lang="zh-CN" altLang="en-US" sz="28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in</a:t>
            </a:r>
            <a:r>
              <a:rPr lang="zh-CN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 </a:t>
            </a:r>
            <a:r>
              <a:rPr lang="en-US" altLang="zh-CN" sz="280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FSquare</a:t>
            </a:r>
            <a:r>
              <a:rPr lang="en-US" altLang="en-US" sz="28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(n):</a:t>
            </a:r>
          </a:p>
          <a:p>
            <a:pPr marL="841248" lvl="2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Calibri" pitchFamily="34" charset="0"/>
              <a:buChar char="◦"/>
            </a:pPr>
            <a:r>
              <a:rPr lang="en-US" altLang="zh-CN" sz="20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If source and destination are in </a:t>
            </a:r>
            <a:r>
              <a:rPr lang="en-US" altLang="zh-CN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the same row </a:t>
            </a:r>
            <a:r>
              <a:rPr lang="en-US" altLang="zh-CN" sz="20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(or the same column).</a:t>
            </a:r>
          </a:p>
          <a:p>
            <a:pPr marL="841248" lvl="2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Calibri" pitchFamily="34" charset="0"/>
              <a:buChar char="◦"/>
            </a:pPr>
            <a:r>
              <a:rPr lang="en-US" altLang="zh-CN" sz="20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Routing only need to go through the switches in the row cluster (or the switches in the column cluster). </a:t>
            </a:r>
            <a:endParaRPr lang="en-US" altLang="zh-CN" sz="2000" dirty="0">
              <a:solidFill>
                <a:srgbClr val="000000">
                  <a:lumMod val="75000"/>
                  <a:lumOff val="25000"/>
                </a:srgbClr>
              </a:solidFill>
              <a:cs typeface="Times New Roman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389"/>
          <a:stretch/>
        </p:blipFill>
        <p:spPr>
          <a:xfrm>
            <a:off x="4356964" y="1810899"/>
            <a:ext cx="4787035" cy="451974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939959" y="3107987"/>
            <a:ext cx="382385" cy="399011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87148" y="2868855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source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7334435" y="3112416"/>
            <a:ext cx="382385" cy="399011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40685" y="2868855"/>
            <a:ext cx="1317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destination</a:t>
            </a:r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6143625" y="2986088"/>
            <a:ext cx="1357313" cy="114300"/>
          </a:xfrm>
          <a:custGeom>
            <a:avLst/>
            <a:gdLst>
              <a:gd name="connsiteX0" fmla="*/ 0 w 1357313"/>
              <a:gd name="connsiteY0" fmla="*/ 114300 h 114300"/>
              <a:gd name="connsiteX1" fmla="*/ 714375 w 1357313"/>
              <a:gd name="connsiteY1" fmla="*/ 0 h 114300"/>
              <a:gd name="connsiteX2" fmla="*/ 1357313 w 1357313"/>
              <a:gd name="connsiteY2" fmla="*/ 114300 h 114300"/>
              <a:gd name="connsiteX3" fmla="*/ 1357313 w 1357313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7313" h="114300">
                <a:moveTo>
                  <a:pt x="0" y="114300"/>
                </a:moveTo>
                <a:cubicBezTo>
                  <a:pt x="244078" y="57150"/>
                  <a:pt x="488156" y="0"/>
                  <a:pt x="714375" y="0"/>
                </a:cubicBezTo>
                <a:cubicBezTo>
                  <a:pt x="940594" y="0"/>
                  <a:pt x="1357313" y="114300"/>
                  <a:pt x="1357313" y="114300"/>
                </a:cubicBezTo>
                <a:lnTo>
                  <a:pt x="1357313" y="11430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952432" y="4950741"/>
            <a:ext cx="382385" cy="399011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131151" y="4694953"/>
            <a:ext cx="1317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destination</a:t>
            </a:r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5834173" y="3324225"/>
            <a:ext cx="185627" cy="1657350"/>
          </a:xfrm>
          <a:custGeom>
            <a:avLst/>
            <a:gdLst>
              <a:gd name="connsiteX0" fmla="*/ 71327 w 185627"/>
              <a:gd name="connsiteY0" fmla="*/ 0 h 1657350"/>
              <a:gd name="connsiteX1" fmla="*/ 4652 w 185627"/>
              <a:gd name="connsiteY1" fmla="*/ 904875 h 1657350"/>
              <a:gd name="connsiteX2" fmla="*/ 185627 w 185627"/>
              <a:gd name="connsiteY2" fmla="*/ 1657350 h 1657350"/>
              <a:gd name="connsiteX3" fmla="*/ 185627 w 185627"/>
              <a:gd name="connsiteY3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27" h="1657350">
                <a:moveTo>
                  <a:pt x="71327" y="0"/>
                </a:moveTo>
                <a:cubicBezTo>
                  <a:pt x="28464" y="314325"/>
                  <a:pt x="-14398" y="628650"/>
                  <a:pt x="4652" y="904875"/>
                </a:cubicBezTo>
                <a:cubicBezTo>
                  <a:pt x="23702" y="1181100"/>
                  <a:pt x="185627" y="1657350"/>
                  <a:pt x="185627" y="1657350"/>
                </a:cubicBezTo>
                <a:lnTo>
                  <a:pt x="185627" y="165735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 animBg="1"/>
      <p:bldP spid="11" grpId="1" animBg="1"/>
      <p:bldP spid="12" grpId="0" animBg="1"/>
      <p:bldP spid="13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CN" sz="2800" dirty="0" smtClean="0"/>
              <a:t>Unified Performance Model</a:t>
            </a:r>
          </a:p>
          <a:p>
            <a:r>
              <a:rPr lang="en-US" sz="2800" dirty="0" smtClean="0"/>
              <a:t>Dual-Centric DCN Architectures</a:t>
            </a:r>
          </a:p>
          <a:p>
            <a:pPr lvl="1"/>
            <a:r>
              <a:rPr lang="en-US" sz="2600" dirty="0" err="1" smtClean="0"/>
              <a:t>FCell</a:t>
            </a:r>
            <a:r>
              <a:rPr lang="en-US" sz="2600" dirty="0" smtClean="0"/>
              <a:t> and </a:t>
            </a:r>
            <a:r>
              <a:rPr lang="en-US" sz="2600" dirty="0" err="1" smtClean="0"/>
              <a:t>FSquare</a:t>
            </a:r>
            <a:endParaRPr lang="en-US" sz="2600" dirty="0" smtClean="0"/>
          </a:p>
          <a:p>
            <a:r>
              <a:rPr lang="en-US" altLang="zh-CN" sz="2800" dirty="0" smtClean="0"/>
              <a:t>Comparisons of DCN Architectures</a:t>
            </a:r>
            <a:endParaRPr lang="en-US" sz="2800" dirty="0" smtClean="0"/>
          </a:p>
          <a:p>
            <a:r>
              <a:rPr lang="en-US" sz="2800" dirty="0" smtClean="0"/>
              <a:t>Simulations</a:t>
            </a:r>
          </a:p>
          <a:p>
            <a:r>
              <a:rPr lang="en-US" sz="2800" dirty="0" smtClean="0"/>
              <a:t>Conclusion and Future 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Dual-Centric DCNs</a:t>
            </a:r>
            <a:r>
              <a:rPr lang="en-US" altLang="zh-CN" sz="4000" dirty="0" smtClean="0">
                <a:solidFill>
                  <a:schemeClr val="tx1"/>
                </a:solidFill>
              </a:rPr>
              <a:t>:</a:t>
            </a:r>
            <a:r>
              <a:rPr lang="zh-CN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FSquare</a:t>
            </a:r>
            <a:endParaRPr lang="en-US" altLang="zh-CN" sz="40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709" y="1912498"/>
            <a:ext cx="365356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Calibri" pitchFamily="34" charset="0"/>
              <a:buChar char="◦"/>
            </a:pPr>
            <a:r>
              <a:rPr lang="en-US" altLang="zh-CN" sz="26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Routing</a:t>
            </a:r>
            <a:r>
              <a:rPr lang="zh-CN" altLang="en-US" sz="26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 </a:t>
            </a:r>
            <a:r>
              <a:rPr lang="en-US" altLang="zh-CN" sz="26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in</a:t>
            </a:r>
            <a:r>
              <a:rPr lang="zh-CN" altLang="en-US" sz="26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 </a:t>
            </a:r>
            <a:r>
              <a:rPr lang="en-US" altLang="zh-CN" sz="2600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FSquare</a:t>
            </a:r>
            <a:r>
              <a:rPr lang="en-US" altLang="en-US" sz="26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(n</a:t>
            </a:r>
            <a:r>
              <a:rPr lang="en-US" altLang="en-US" sz="26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):</a:t>
            </a:r>
            <a:r>
              <a:rPr lang="en-US" altLang="zh-CN" sz="26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/>
              </a:rPr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798285" y="2475564"/>
            <a:ext cx="3498115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2200" dirty="0" smtClean="0">
                <a:cs typeface="Times New Roman"/>
              </a:rPr>
              <a:t>If source and destination are </a:t>
            </a:r>
            <a:r>
              <a:rPr lang="en-US" altLang="zh-CN" sz="2200" b="1" dirty="0" smtClean="0">
                <a:cs typeface="Times New Roman"/>
              </a:rPr>
              <a:t>not in the same row and not in the same column</a:t>
            </a:r>
            <a:r>
              <a:rPr lang="en-US" altLang="zh-CN" sz="2200" dirty="0" smtClean="0">
                <a:cs typeface="Times New Roman"/>
              </a:rPr>
              <a:t>.</a:t>
            </a:r>
            <a:endParaRPr lang="en-US" altLang="zh-CN" sz="2200" i="1" baseline="-25000" dirty="0"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200" i="1" baseline="-25000" dirty="0"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cs typeface="Times New Roman"/>
              </a:rPr>
              <a:t>Row first or column first, or based on traffic condition within the row or </a:t>
            </a:r>
            <a:r>
              <a:rPr lang="en-US" altLang="zh-CN" sz="2200" dirty="0" smtClean="0">
                <a:cs typeface="Times New Roman"/>
              </a:rPr>
              <a:t>column.</a:t>
            </a:r>
            <a:endParaRPr lang="en-US" altLang="zh-CN" sz="2200" dirty="0">
              <a:cs typeface="Times New Roman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5389"/>
          <a:stretch/>
        </p:blipFill>
        <p:spPr>
          <a:xfrm>
            <a:off x="4356964" y="1810899"/>
            <a:ext cx="4787035" cy="4519749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939959" y="3109785"/>
            <a:ext cx="382385" cy="39541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287148" y="2868855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source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7324259" y="4940713"/>
            <a:ext cx="382385" cy="399011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515451" y="4682509"/>
            <a:ext cx="1317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destination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7321200" y="3114599"/>
            <a:ext cx="382385" cy="3954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6143625" y="2986088"/>
            <a:ext cx="1357313" cy="114300"/>
          </a:xfrm>
          <a:custGeom>
            <a:avLst/>
            <a:gdLst>
              <a:gd name="connsiteX0" fmla="*/ 0 w 1357313"/>
              <a:gd name="connsiteY0" fmla="*/ 114300 h 114300"/>
              <a:gd name="connsiteX1" fmla="*/ 714375 w 1357313"/>
              <a:gd name="connsiteY1" fmla="*/ 0 h 114300"/>
              <a:gd name="connsiteX2" fmla="*/ 1357313 w 1357313"/>
              <a:gd name="connsiteY2" fmla="*/ 114300 h 114300"/>
              <a:gd name="connsiteX3" fmla="*/ 1357313 w 1357313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7313" h="114300">
                <a:moveTo>
                  <a:pt x="0" y="114300"/>
                </a:moveTo>
                <a:cubicBezTo>
                  <a:pt x="244078" y="57150"/>
                  <a:pt x="488156" y="0"/>
                  <a:pt x="714375" y="0"/>
                </a:cubicBezTo>
                <a:cubicBezTo>
                  <a:pt x="940594" y="0"/>
                  <a:pt x="1357313" y="114300"/>
                  <a:pt x="1357313" y="114300"/>
                </a:cubicBezTo>
                <a:lnTo>
                  <a:pt x="1357313" y="11430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5847145" y="3396080"/>
            <a:ext cx="185627" cy="1657350"/>
          </a:xfrm>
          <a:custGeom>
            <a:avLst/>
            <a:gdLst>
              <a:gd name="connsiteX0" fmla="*/ 71327 w 185627"/>
              <a:gd name="connsiteY0" fmla="*/ 0 h 1657350"/>
              <a:gd name="connsiteX1" fmla="*/ 4652 w 185627"/>
              <a:gd name="connsiteY1" fmla="*/ 904875 h 1657350"/>
              <a:gd name="connsiteX2" fmla="*/ 185627 w 185627"/>
              <a:gd name="connsiteY2" fmla="*/ 1657350 h 1657350"/>
              <a:gd name="connsiteX3" fmla="*/ 185627 w 185627"/>
              <a:gd name="connsiteY3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27" h="1657350">
                <a:moveTo>
                  <a:pt x="71327" y="0"/>
                </a:moveTo>
                <a:cubicBezTo>
                  <a:pt x="28464" y="314325"/>
                  <a:pt x="-14398" y="628650"/>
                  <a:pt x="4652" y="904875"/>
                </a:cubicBezTo>
                <a:cubicBezTo>
                  <a:pt x="23702" y="1181100"/>
                  <a:pt x="185627" y="1657350"/>
                  <a:pt x="185627" y="1657350"/>
                </a:cubicBezTo>
                <a:lnTo>
                  <a:pt x="185627" y="165735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5952432" y="4944308"/>
            <a:ext cx="382385" cy="3954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093336" y="4814626"/>
            <a:ext cx="1357313" cy="114300"/>
          </a:xfrm>
          <a:custGeom>
            <a:avLst/>
            <a:gdLst>
              <a:gd name="connsiteX0" fmla="*/ 0 w 1357313"/>
              <a:gd name="connsiteY0" fmla="*/ 114300 h 114300"/>
              <a:gd name="connsiteX1" fmla="*/ 714375 w 1357313"/>
              <a:gd name="connsiteY1" fmla="*/ 0 h 114300"/>
              <a:gd name="connsiteX2" fmla="*/ 1357313 w 1357313"/>
              <a:gd name="connsiteY2" fmla="*/ 114300 h 114300"/>
              <a:gd name="connsiteX3" fmla="*/ 1357313 w 1357313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7313" h="114300">
                <a:moveTo>
                  <a:pt x="0" y="114300"/>
                </a:moveTo>
                <a:cubicBezTo>
                  <a:pt x="244078" y="57150"/>
                  <a:pt x="488156" y="0"/>
                  <a:pt x="714375" y="0"/>
                </a:cubicBezTo>
                <a:cubicBezTo>
                  <a:pt x="940594" y="0"/>
                  <a:pt x="1357313" y="114300"/>
                  <a:pt x="1357313" y="114300"/>
                </a:cubicBezTo>
                <a:lnTo>
                  <a:pt x="1357313" y="11430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7240859" y="3349161"/>
            <a:ext cx="185627" cy="1657350"/>
          </a:xfrm>
          <a:custGeom>
            <a:avLst/>
            <a:gdLst>
              <a:gd name="connsiteX0" fmla="*/ 71327 w 185627"/>
              <a:gd name="connsiteY0" fmla="*/ 0 h 1657350"/>
              <a:gd name="connsiteX1" fmla="*/ 4652 w 185627"/>
              <a:gd name="connsiteY1" fmla="*/ 904875 h 1657350"/>
              <a:gd name="connsiteX2" fmla="*/ 185627 w 185627"/>
              <a:gd name="connsiteY2" fmla="*/ 1657350 h 1657350"/>
              <a:gd name="connsiteX3" fmla="*/ 185627 w 185627"/>
              <a:gd name="connsiteY3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27" h="1657350">
                <a:moveTo>
                  <a:pt x="71327" y="0"/>
                </a:moveTo>
                <a:cubicBezTo>
                  <a:pt x="28464" y="314325"/>
                  <a:pt x="-14398" y="628650"/>
                  <a:pt x="4652" y="904875"/>
                </a:cubicBezTo>
                <a:cubicBezTo>
                  <a:pt x="23702" y="1181100"/>
                  <a:pt x="185627" y="1657350"/>
                  <a:pt x="185627" y="1657350"/>
                </a:cubicBezTo>
                <a:lnTo>
                  <a:pt x="185627" y="165735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Dual-Centric DCNs: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FSquare</a:t>
            </a:r>
            <a:endParaRPr lang="en-US" altLang="zh-CN" sz="40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01" y="2435840"/>
            <a:ext cx="7642859" cy="900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23" y="3473527"/>
            <a:ext cx="7284720" cy="5582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43" y="4353478"/>
            <a:ext cx="7239000" cy="7859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187" y="5277085"/>
            <a:ext cx="7259955" cy="900567"/>
          </a:xfrm>
          <a:prstGeom prst="rect">
            <a:avLst/>
          </a:prstGeom>
        </p:spPr>
      </p:pic>
      <p:sp>
        <p:nvSpPr>
          <p:cNvPr id="8" name="内容占位符 3"/>
          <p:cNvSpPr txBox="1">
            <a:spLocks/>
          </p:cNvSpPr>
          <p:nvPr/>
        </p:nvSpPr>
        <p:spPr>
          <a:xfrm>
            <a:off x="546630" y="1914419"/>
            <a:ext cx="4910741" cy="6297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600" dirty="0" err="1" smtClean="0">
                <a:ea typeface="+mj-ea"/>
                <a:cs typeface="Times New Roman"/>
              </a:rPr>
              <a:t>FSquare</a:t>
            </a:r>
            <a:r>
              <a:rPr lang="en-US" altLang="zh-CN" sz="2600" dirty="0" smtClean="0">
                <a:ea typeface="+mj-ea"/>
                <a:cs typeface="Times New Roman"/>
              </a:rPr>
              <a:t> Basic Properties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altLang="zh-CN" sz="2800" dirty="0" smtClean="0"/>
              <a:t>Unified Performance Model</a:t>
            </a:r>
          </a:p>
          <a:p>
            <a:r>
              <a:rPr lang="en-US" sz="2800" dirty="0" smtClean="0"/>
              <a:t>Dual-Centric DCN Architectures</a:t>
            </a:r>
          </a:p>
          <a:p>
            <a:pPr lvl="1"/>
            <a:r>
              <a:rPr lang="en-US" sz="2600" dirty="0" err="1" smtClean="0"/>
              <a:t>FCell</a:t>
            </a:r>
            <a:r>
              <a:rPr lang="en-US" sz="2600" dirty="0" smtClean="0"/>
              <a:t> and </a:t>
            </a:r>
            <a:r>
              <a:rPr lang="en-US" sz="2600" dirty="0" err="1" smtClean="0"/>
              <a:t>FSquare</a:t>
            </a:r>
            <a:endParaRPr lang="en-US" sz="2600" dirty="0" smtClean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Comparisons of DCN Architectures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Simulations</a:t>
            </a:r>
          </a:p>
          <a:p>
            <a:r>
              <a:rPr lang="en-US" altLang="zh-CN" sz="2800" dirty="0"/>
              <a:t>Conclusion and Future </a:t>
            </a:r>
            <a:r>
              <a:rPr lang="en-US" altLang="zh-CN" sz="2800" dirty="0" smtClean="0"/>
              <a:t>Works</a:t>
            </a:r>
            <a:endParaRPr lang="en-US" altLang="zh-CN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Comparisons </a:t>
            </a:r>
            <a:r>
              <a:rPr lang="en-US" altLang="zh-CN" sz="4000" dirty="0" smtClean="0"/>
              <a:t>of DCN </a:t>
            </a:r>
            <a:r>
              <a:rPr lang="en-US" altLang="zh-CN" sz="4000" dirty="0"/>
              <a:t>Architectures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61" y="1845734"/>
            <a:ext cx="7543800" cy="4023360"/>
          </a:xfrm>
        </p:spPr>
        <p:txBody>
          <a:bodyPr>
            <a:normAutofit/>
          </a:bodyPr>
          <a:lstStyle/>
          <a:p>
            <a:pPr lvl="1"/>
            <a:r>
              <a:rPr lang="en-US" altLang="zh-CN" sz="2400" dirty="0" smtClean="0"/>
              <a:t>Existing architectures:</a:t>
            </a:r>
          </a:p>
          <a:p>
            <a:pPr lvl="2"/>
            <a:r>
              <a:rPr lang="en-US" altLang="zh-CN" sz="2000" dirty="0" smtClean="0"/>
              <a:t>Switch-centric</a:t>
            </a:r>
          </a:p>
          <a:p>
            <a:pPr lvl="3"/>
            <a:r>
              <a:rPr lang="en-US" altLang="zh-CN" sz="1800" b="1" dirty="0"/>
              <a:t>Folded Clos </a:t>
            </a:r>
            <a:r>
              <a:rPr lang="en-US" altLang="zh-CN" sz="1800" dirty="0"/>
              <a:t>with k levels of n-port switches (</a:t>
            </a:r>
            <a:r>
              <a:rPr lang="en-US" altLang="zh-CN" sz="1800" b="1" dirty="0"/>
              <a:t>FDCL(n, k)</a:t>
            </a:r>
            <a:r>
              <a:rPr lang="en-US" altLang="zh-CN" sz="1800" dirty="0"/>
              <a:t>).</a:t>
            </a:r>
          </a:p>
          <a:p>
            <a:pPr lvl="3"/>
            <a:r>
              <a:rPr lang="en-US" altLang="zh-CN" sz="1800" b="1" dirty="0"/>
              <a:t>Flattened Butterfly </a:t>
            </a:r>
            <a:r>
              <a:rPr lang="en-US" altLang="zh-CN" sz="1800" dirty="0"/>
              <a:t>(</a:t>
            </a:r>
            <a:r>
              <a:rPr lang="en-US" altLang="zh-CN" sz="1800" b="1" dirty="0"/>
              <a:t>FBFLY(r, k, c)</a:t>
            </a:r>
            <a:r>
              <a:rPr lang="en-US" altLang="zh-CN" sz="1800" dirty="0"/>
              <a:t>): switches form a generalized hypercube; then each switch connects to </a:t>
            </a:r>
            <a:r>
              <a:rPr lang="en-US" altLang="zh-CN" sz="1800" b="1" dirty="0"/>
              <a:t>c</a:t>
            </a:r>
            <a:r>
              <a:rPr lang="en-US" altLang="zh-CN" sz="1800" dirty="0"/>
              <a:t> servers. </a:t>
            </a:r>
            <a:r>
              <a:rPr lang="en-US" altLang="zh-CN" sz="1800" b="1" dirty="0"/>
              <a:t>r</a:t>
            </a:r>
            <a:r>
              <a:rPr lang="en-US" altLang="zh-CN" sz="1800" dirty="0"/>
              <a:t>: the number of switches in each dimension; </a:t>
            </a:r>
            <a:r>
              <a:rPr lang="en-US" altLang="zh-CN" sz="1800" b="1" dirty="0"/>
              <a:t>k</a:t>
            </a:r>
            <a:r>
              <a:rPr lang="en-US" altLang="zh-CN" sz="1800" dirty="0"/>
              <a:t>: the number of dimensions.</a:t>
            </a:r>
          </a:p>
          <a:p>
            <a:pPr lvl="2"/>
            <a:endParaRPr lang="en-US" altLang="zh-CN" sz="2000" dirty="0" smtClean="0"/>
          </a:p>
          <a:p>
            <a:pPr lvl="2"/>
            <a:endParaRPr lang="en-US" altLang="zh-CN" sz="2000" dirty="0" smtClean="0"/>
          </a:p>
          <a:p>
            <a:pPr lvl="2"/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4547" y="3840309"/>
            <a:ext cx="3638362" cy="235740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2932" y="379062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FDCL(6, 3)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364495" y="3790626"/>
            <a:ext cx="1406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FBFLY(8, 1, </a:t>
            </a:r>
            <a:r>
              <a:rPr lang="en-US" altLang="zh-CN" dirty="0"/>
              <a:t>c)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16" y="3672748"/>
            <a:ext cx="2565731" cy="27678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Comparisons of DCN Architectures</a:t>
            </a:r>
            <a:endParaRPr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6029410" y="5943825"/>
            <a:ext cx="208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SWCube</a:t>
            </a:r>
            <a:r>
              <a:rPr lang="en-US" altLang="zh-CN" dirty="0" smtClean="0"/>
              <a:t>(4, 2), n = 6.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822958" y="1883168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400" dirty="0"/>
              <a:t>Existing architectures:</a:t>
            </a:r>
          </a:p>
          <a:p>
            <a:pPr lvl="2"/>
            <a:r>
              <a:rPr lang="en-US" altLang="zh-CN" sz="2000" dirty="0" smtClean="0"/>
              <a:t>Server-centric: </a:t>
            </a:r>
          </a:p>
          <a:p>
            <a:pPr lvl="3"/>
            <a:r>
              <a:rPr lang="en-US" altLang="zh-CN" sz="1800" b="1" dirty="0" err="1"/>
              <a:t>BCube</a:t>
            </a:r>
            <a:r>
              <a:rPr lang="en-US" altLang="zh-CN" sz="1800" b="1" dirty="0"/>
              <a:t>(</a:t>
            </a:r>
            <a:r>
              <a:rPr lang="en-US" altLang="zh-CN" sz="1800" b="1" dirty="0" err="1"/>
              <a:t>n,k</a:t>
            </a:r>
            <a:r>
              <a:rPr lang="en-US" altLang="zh-CN" sz="1800" b="1" dirty="0"/>
              <a:t>)</a:t>
            </a:r>
            <a:r>
              <a:rPr lang="en-US" altLang="zh-CN" sz="1800" dirty="0"/>
              <a:t>: with </a:t>
            </a:r>
            <a:r>
              <a:rPr lang="en-US" altLang="zh-CN" sz="1800" b="1" dirty="0"/>
              <a:t>n</a:t>
            </a:r>
            <a:r>
              <a:rPr lang="en-US" altLang="zh-CN" sz="1800" dirty="0"/>
              <a:t>-port switches and </a:t>
            </a:r>
            <a:r>
              <a:rPr lang="en-US" altLang="zh-CN" sz="1800" b="1" dirty="0"/>
              <a:t>k</a:t>
            </a:r>
            <a:r>
              <a:rPr lang="en-US" altLang="zh-CN" sz="1800" dirty="0"/>
              <a:t> levels</a:t>
            </a:r>
            <a:r>
              <a:rPr lang="en-US" altLang="zh-CN" sz="1800" dirty="0" smtClean="0"/>
              <a:t>.</a:t>
            </a:r>
          </a:p>
          <a:p>
            <a:pPr lvl="3"/>
            <a:r>
              <a:rPr lang="en-US" altLang="zh-CN" sz="1800" b="1" dirty="0" err="1" smtClean="0"/>
              <a:t>SWCube</a:t>
            </a:r>
            <a:r>
              <a:rPr lang="en-US" altLang="zh-CN" sz="1800" b="1" dirty="0" smtClean="0"/>
              <a:t>(r, k)</a:t>
            </a:r>
            <a:r>
              <a:rPr lang="en-US" altLang="zh-CN" sz="1800" dirty="0" smtClean="0"/>
              <a:t>: switches form a generalized hypercube; then, servers are inserted into the links between switches. </a:t>
            </a:r>
            <a:r>
              <a:rPr lang="en-US" altLang="zh-CN" sz="1800" b="1" dirty="0" smtClean="0"/>
              <a:t>k</a:t>
            </a:r>
            <a:r>
              <a:rPr lang="en-US" altLang="zh-CN" sz="1800" dirty="0" smtClean="0"/>
              <a:t> is the number of dimensions. Each dimension has </a:t>
            </a:r>
            <a:r>
              <a:rPr lang="en-US" altLang="zh-CN" sz="1800" b="1" dirty="0" smtClean="0"/>
              <a:t>r</a:t>
            </a:r>
            <a:r>
              <a:rPr lang="en-US" altLang="zh-CN" sz="1800" dirty="0" smtClean="0"/>
              <a:t> switches.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42" y="3631539"/>
            <a:ext cx="2823504" cy="23321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7923" y="4144746"/>
            <a:ext cx="3776341" cy="176178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04579" y="5906528"/>
            <a:ext cx="1323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BCube</a:t>
            </a:r>
            <a:r>
              <a:rPr lang="en-US" altLang="zh-CN" dirty="0" smtClean="0"/>
              <a:t>(4,2)</a:t>
            </a: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847" y="3066218"/>
            <a:ext cx="4828021" cy="2609186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822958" y="1883168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400" dirty="0"/>
              <a:t>Existing architectures:</a:t>
            </a:r>
          </a:p>
          <a:p>
            <a:pPr lvl="2"/>
            <a:r>
              <a:rPr lang="en-US" altLang="zh-CN" sz="2000" dirty="0" smtClean="0"/>
              <a:t>Server-centric: </a:t>
            </a:r>
          </a:p>
          <a:p>
            <a:pPr lvl="3"/>
            <a:r>
              <a:rPr lang="en-US" altLang="zh-CN" sz="1600" b="1" dirty="0" err="1" smtClean="0"/>
              <a:t>DPillar</a:t>
            </a:r>
            <a:r>
              <a:rPr lang="en-US" altLang="zh-CN" sz="1600" b="1" dirty="0" smtClean="0"/>
              <a:t>(n, k)</a:t>
            </a:r>
            <a:r>
              <a:rPr lang="en-US" altLang="zh-CN" sz="1600" dirty="0" smtClean="0"/>
              <a:t>: n-port switches and k levels (k columns/pods).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Comparisons of DCN Architectures</a:t>
            </a:r>
            <a:endParaRPr lang="zh-CN" altLang="en-US" sz="4000" dirty="0"/>
          </a:p>
        </p:txBody>
      </p:sp>
      <p:sp>
        <p:nvSpPr>
          <p:cNvPr id="10" name="矩形 9"/>
          <p:cNvSpPr/>
          <p:nvPr/>
        </p:nvSpPr>
        <p:spPr>
          <a:xfrm>
            <a:off x="1620872" y="5837424"/>
            <a:ext cx="6335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DPillar</a:t>
            </a:r>
            <a:r>
              <a:rPr lang="en-US" altLang="zh-CN" dirty="0" smtClean="0"/>
              <a:t>(4, 3) (the first column and the last column are overlapped.)</a:t>
            </a:r>
            <a:endParaRPr lang="zh-CN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Comparisons of DCN Architectures</a:t>
            </a:r>
            <a:endParaRPr lang="zh-CN" altLang="en-US" sz="40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822958" y="1883168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2400" dirty="0"/>
              <a:t>E</a:t>
            </a:r>
            <a:r>
              <a:rPr lang="en-US" altLang="zh-CN" sz="2400" dirty="0" smtClean="0"/>
              <a:t>xisting </a:t>
            </a:r>
            <a:r>
              <a:rPr lang="en-US" altLang="zh-CN" sz="2400" dirty="0"/>
              <a:t>architectures:</a:t>
            </a:r>
          </a:p>
          <a:p>
            <a:pPr lvl="2"/>
            <a:r>
              <a:rPr lang="en-US" altLang="zh-CN" sz="2000" dirty="0" smtClean="0"/>
              <a:t>Server-centric: </a:t>
            </a:r>
          </a:p>
          <a:p>
            <a:pPr lvl="3"/>
            <a:r>
              <a:rPr lang="en-US" altLang="zh-CN" sz="1600" b="1" dirty="0" err="1" smtClean="0"/>
              <a:t>DCell</a:t>
            </a:r>
            <a:r>
              <a:rPr lang="en-US" altLang="zh-CN" sz="1600" b="1" dirty="0" smtClean="0"/>
              <a:t>(n, k)</a:t>
            </a:r>
            <a:r>
              <a:rPr lang="en-US" altLang="zh-CN" sz="1600" dirty="0" smtClean="0"/>
              <a:t>: n-port switches and k levels.</a:t>
            </a:r>
          </a:p>
          <a:p>
            <a:pPr lvl="3"/>
            <a:r>
              <a:rPr lang="en-US" altLang="zh-CN" sz="1600" b="1" dirty="0" err="1"/>
              <a:t>FiConn</a:t>
            </a:r>
            <a:r>
              <a:rPr lang="en-US" altLang="zh-CN" sz="1600" b="1" dirty="0"/>
              <a:t>(n, k</a:t>
            </a:r>
            <a:r>
              <a:rPr lang="en-US" altLang="zh-CN" sz="1600" b="1" dirty="0" smtClean="0"/>
              <a:t>): </a:t>
            </a:r>
            <a:r>
              <a:rPr lang="en-US" altLang="zh-CN" sz="1600" dirty="0" smtClean="0"/>
              <a:t>n-port </a:t>
            </a:r>
            <a:r>
              <a:rPr lang="en-US" altLang="zh-CN" sz="1600" dirty="0"/>
              <a:t>switches and k </a:t>
            </a:r>
            <a:r>
              <a:rPr lang="en-US" altLang="zh-CN" sz="1600" dirty="0" smtClean="0"/>
              <a:t>levels</a:t>
            </a:r>
            <a:r>
              <a:rPr lang="en-US" altLang="zh-CN" sz="1600" dirty="0"/>
              <a:t>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" y="3512578"/>
            <a:ext cx="3162300" cy="24193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43000" y="5909479"/>
            <a:ext cx="1133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DCell</a:t>
            </a:r>
            <a:r>
              <a:rPr lang="en-US" altLang="zh-CN" dirty="0" smtClean="0"/>
              <a:t>(4, 2)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9599" y="3551938"/>
            <a:ext cx="3177159" cy="238929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096741" y="5884079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FiConn</a:t>
            </a:r>
            <a:r>
              <a:rPr lang="en-US" altLang="zh-CN" dirty="0" smtClean="0"/>
              <a:t>(4, 3) </a:t>
            </a: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" y="2295524"/>
            <a:ext cx="8924925" cy="25908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Comparisons </a:t>
            </a:r>
            <a:r>
              <a:rPr lang="en-US" altLang="zh-CN" sz="4000" dirty="0" smtClean="0"/>
              <a:t>of DCN Architectures</a:t>
            </a:r>
            <a:endParaRPr lang="zh-CN" altLang="en-US" sz="4000" dirty="0"/>
          </a:p>
        </p:txBody>
      </p:sp>
      <p:sp>
        <p:nvSpPr>
          <p:cNvPr id="9" name="矩形 8"/>
          <p:cNvSpPr/>
          <p:nvPr/>
        </p:nvSpPr>
        <p:spPr>
          <a:xfrm>
            <a:off x="73076" y="3243263"/>
            <a:ext cx="8991600" cy="4429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855074"/>
            <a:ext cx="5677534" cy="44044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Comparisons </a:t>
            </a:r>
            <a:r>
              <a:rPr lang="en-US" altLang="zh-CN" sz="4000" dirty="0" smtClean="0"/>
              <a:t>of DCN </a:t>
            </a:r>
            <a:r>
              <a:rPr lang="en-US" altLang="zh-CN" sz="4000" dirty="0"/>
              <a:t>Architectures</a:t>
            </a:r>
            <a:endParaRPr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5905500" y="2636839"/>
            <a:ext cx="1422400" cy="39846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0548743">
            <a:off x="3184133" y="4256839"/>
            <a:ext cx="2950517" cy="55348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33" y="1808477"/>
            <a:ext cx="5633287" cy="44093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Comparisons </a:t>
            </a:r>
            <a:r>
              <a:rPr lang="en-US" altLang="zh-CN" sz="4000" dirty="0" smtClean="0"/>
              <a:t>of DCN </a:t>
            </a:r>
            <a:r>
              <a:rPr lang="en-US" altLang="zh-CN" sz="4000" dirty="0"/>
              <a:t>Architectures</a:t>
            </a:r>
            <a:endParaRPr lang="zh-CN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5607047" y="2652711"/>
            <a:ext cx="1405275" cy="40005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0763107">
            <a:off x="2321097" y="2925792"/>
            <a:ext cx="2691960" cy="128459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Introduction</a:t>
            </a:r>
            <a:endParaRPr lang="zh-CN" altLang="en-US" sz="4000" dirty="0"/>
          </a:p>
        </p:txBody>
      </p:sp>
      <p:grpSp>
        <p:nvGrpSpPr>
          <p:cNvPr id="7" name="组合 7"/>
          <p:cNvGrpSpPr>
            <a:grpSpLocks/>
          </p:cNvGrpSpPr>
          <p:nvPr/>
        </p:nvGrpSpPr>
        <p:grpSpPr bwMode="auto">
          <a:xfrm>
            <a:off x="4286789" y="1977831"/>
            <a:ext cx="4651186" cy="3797158"/>
            <a:chOff x="175437" y="1636004"/>
            <a:chExt cx="11899581" cy="6837418"/>
          </a:xfrm>
        </p:grpSpPr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3261877" y="2822732"/>
              <a:ext cx="6173198" cy="4105780"/>
              <a:chOff x="-130864" y="-80341"/>
              <a:chExt cx="6173197" cy="4105778"/>
            </a:xfrm>
          </p:grpSpPr>
          <p:pic>
            <p:nvPicPr>
              <p:cNvPr id="19" name="USC_Data_Center_Wiring_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0" r="5772"/>
              <a:stretch>
                <a:fillRect/>
              </a:stretch>
            </p:blipFill>
            <p:spPr bwMode="auto">
              <a:xfrm>
                <a:off x="1270" y="18898"/>
                <a:ext cx="5984089" cy="3944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asted-image.tif"/>
              <p:cNvPicPr>
                <a:picLocks noChangeAspect="1" noChangeArrowheads="1"/>
              </p:cNvPicPr>
              <p:nvPr/>
            </p:nvPicPr>
            <p:blipFill>
              <a:blip r:embed="rId4"/>
              <a:srcRect r="7809"/>
              <a:stretch>
                <a:fillRect/>
              </a:stretch>
            </p:blipFill>
            <p:spPr bwMode="auto">
              <a:xfrm>
                <a:off x="3694391" y="1960282"/>
                <a:ext cx="1637145" cy="1092955"/>
              </a:xfrm>
              <a:prstGeom prst="rect">
                <a:avLst/>
              </a:prstGeom>
              <a:noFill/>
              <a:ln w="25400">
                <a:solidFill>
                  <a:srgbClr val="F3F7F5"/>
                </a:solidFill>
                <a:miter lim="400000"/>
                <a:headEnd/>
                <a:tailEnd/>
              </a:ln>
              <a:effectLst>
                <a:outerShdw blurRad="50800" dist="25400" dir="3599997" rotWithShape="0">
                  <a:srgbClr val="80808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asted-image.t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0864" y="-80341"/>
                <a:ext cx="6173197" cy="4105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asted-imag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37" y="6505381"/>
              <a:ext cx="3113939" cy="1806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0" name="pasted-image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1629" y="6612346"/>
              <a:ext cx="2672814" cy="159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1" name="pasted-image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2204" y="1724953"/>
              <a:ext cx="2672814" cy="194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2" name="pasted-image.t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59" y="1636004"/>
              <a:ext cx="2672814" cy="200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3" name="pasted-image.t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5" b="13045"/>
            <a:stretch>
              <a:fillRect/>
            </a:stretch>
          </p:blipFill>
          <p:spPr bwMode="auto">
            <a:xfrm rot="-756400">
              <a:off x="3835207" y="1823244"/>
              <a:ext cx="1798194" cy="74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4" name="pasted-image.t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21130" r="12987" b="21124"/>
            <a:stretch>
              <a:fillRect/>
            </a:stretch>
          </p:blipFill>
          <p:spPr bwMode="auto">
            <a:xfrm rot="-756400">
              <a:off x="1112225" y="4798418"/>
              <a:ext cx="1745199" cy="746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5" name="pasted-image.ti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6400">
              <a:off x="3799659" y="7726414"/>
              <a:ext cx="1722511" cy="74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6" name="pasted-image.t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6400">
              <a:off x="10007237" y="4772047"/>
              <a:ext cx="1985614" cy="74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7" name="pasted-image.t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6400">
              <a:off x="6629331" y="1826581"/>
              <a:ext cx="1836809" cy="74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8" name="pasted-image.ti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43497">
              <a:off x="6480844" y="7164938"/>
              <a:ext cx="2561943" cy="109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23" name="内容占位符 3"/>
          <p:cNvSpPr txBox="1">
            <a:spLocks/>
          </p:cNvSpPr>
          <p:nvPr/>
        </p:nvSpPr>
        <p:spPr>
          <a:xfrm>
            <a:off x="896865" y="1851449"/>
            <a:ext cx="3331737" cy="10643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altLang="zh-CN" sz="2200" dirty="0" smtClean="0">
                <a:cs typeface="Times New Roman"/>
              </a:rPr>
              <a:t>Data centers are important infrastructures to support various cloud computing services. 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510957" y="3512422"/>
            <a:ext cx="3613544" cy="2211186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Web search</a:t>
            </a: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Email</a:t>
            </a: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Video streaming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Social networking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Distributed file systems</a:t>
            </a: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Distributed data processing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altLang="zh-CN" sz="2800" dirty="0" smtClean="0"/>
              <a:t>Unified Performance Model</a:t>
            </a:r>
          </a:p>
          <a:p>
            <a:r>
              <a:rPr lang="en-US" sz="2800" dirty="0" smtClean="0"/>
              <a:t>Dual-Centric DCN Architectures</a:t>
            </a:r>
          </a:p>
          <a:p>
            <a:pPr lvl="1"/>
            <a:r>
              <a:rPr lang="en-US" sz="2600" dirty="0" err="1" smtClean="0"/>
              <a:t>FCell</a:t>
            </a:r>
            <a:r>
              <a:rPr lang="en-US" sz="2600" dirty="0" smtClean="0"/>
              <a:t> and </a:t>
            </a:r>
            <a:r>
              <a:rPr lang="en-US" sz="2600" dirty="0" err="1" smtClean="0"/>
              <a:t>FSquare</a:t>
            </a:r>
            <a:endParaRPr lang="en-US" sz="2600" dirty="0" smtClean="0"/>
          </a:p>
          <a:p>
            <a:r>
              <a:rPr lang="en-US" altLang="zh-CN" sz="2800" dirty="0" smtClean="0"/>
              <a:t>Comparisons of DCN Architecture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Simulations</a:t>
            </a:r>
          </a:p>
          <a:p>
            <a:r>
              <a:rPr lang="en-US" altLang="zh-CN" sz="2800" dirty="0"/>
              <a:t>Conclusion and Future </a:t>
            </a:r>
            <a:r>
              <a:rPr lang="en-US" altLang="zh-CN" sz="2800" dirty="0" smtClean="0"/>
              <a:t>Works</a:t>
            </a:r>
            <a:endParaRPr lang="en-US" altLang="zh-CN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9" y="3526328"/>
            <a:ext cx="6303956" cy="26133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zh-CN" sz="4000" dirty="0" smtClean="0"/>
              <a:t>Simulations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3503" y="1732777"/>
            <a:ext cx="7050314" cy="1328057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zh-CN" sz="3000" dirty="0" smtClean="0">
                <a:solidFill>
                  <a:schemeClr val="tx1"/>
                </a:solidFill>
              </a:rPr>
              <a:t>Simulations for </a:t>
            </a:r>
            <a:r>
              <a:rPr lang="en-US" altLang="zh-CN" sz="3000" dirty="0" err="1" smtClean="0">
                <a:solidFill>
                  <a:schemeClr val="tx1"/>
                </a:solidFill>
              </a:rPr>
              <a:t>FCell</a:t>
            </a:r>
            <a:r>
              <a:rPr lang="en-US" altLang="zh-CN" sz="3000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altLang="zh-CN" sz="1600" dirty="0">
                <a:solidFill>
                  <a:srgbClr val="0070C0"/>
                </a:solidFill>
              </a:rPr>
              <a:t>R</a:t>
            </a:r>
            <a:r>
              <a:rPr lang="en-US" altLang="zh-CN" sz="1600" dirty="0" smtClean="0">
                <a:solidFill>
                  <a:srgbClr val="0070C0"/>
                </a:solidFill>
              </a:rPr>
              <a:t>andom traffic </a:t>
            </a:r>
            <a:r>
              <a:rPr lang="en-US" altLang="zh-CN" sz="1600" dirty="0" smtClean="0"/>
              <a:t>and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bursty</a:t>
            </a:r>
            <a:r>
              <a:rPr lang="en-US" altLang="zh-CN" sz="1600" dirty="0" smtClean="0">
                <a:solidFill>
                  <a:srgbClr val="0070C0"/>
                </a:solidFill>
              </a:rPr>
              <a:t> traffic</a:t>
            </a:r>
            <a:r>
              <a:rPr lang="en-US" altLang="zh-CN" sz="1600" dirty="0" smtClean="0"/>
              <a:t>.</a:t>
            </a:r>
          </a:p>
          <a:p>
            <a:pPr lvl="2"/>
            <a:r>
              <a:rPr lang="en-US" altLang="zh-CN" sz="1600" dirty="0" smtClean="0"/>
              <a:t>Metrics: Average Path Length (</a:t>
            </a:r>
            <a:r>
              <a:rPr lang="en-US" altLang="zh-CN" sz="1600" dirty="0" smtClean="0">
                <a:solidFill>
                  <a:srgbClr val="0070C0"/>
                </a:solidFill>
              </a:rPr>
              <a:t>APL</a:t>
            </a:r>
            <a:r>
              <a:rPr lang="en-US" altLang="zh-CN" sz="1600" dirty="0" smtClean="0"/>
              <a:t>), Average Delivery Time (</a:t>
            </a:r>
            <a:r>
              <a:rPr lang="en-US" altLang="zh-CN" sz="1600" dirty="0" smtClean="0">
                <a:solidFill>
                  <a:srgbClr val="0070C0"/>
                </a:solidFill>
              </a:rPr>
              <a:t>ADT</a:t>
            </a:r>
            <a:r>
              <a:rPr lang="en-US" altLang="zh-CN" sz="1600" dirty="0" smtClean="0"/>
              <a:t>), and Aggregate Throughput (amount of flow delivered in a unit time).</a:t>
            </a:r>
          </a:p>
          <a:p>
            <a:pPr lvl="1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63503" y="2917302"/>
            <a:ext cx="705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Simulations for random traffic</a:t>
            </a:r>
            <a:r>
              <a:rPr lang="en-US" altLang="zh-CN" b="1" dirty="0"/>
              <a:t>: </a:t>
            </a:r>
            <a:r>
              <a:rPr lang="en-US" altLang="zh-CN" b="1" dirty="0" smtClean="0"/>
              <a:t>the </a:t>
            </a:r>
            <a:r>
              <a:rPr lang="en-US" altLang="zh-CN" b="1" dirty="0"/>
              <a:t>performances of shortest path routing and detour routing demonstrate graceful </a:t>
            </a:r>
            <a:r>
              <a:rPr lang="en-US" altLang="zh-CN" b="1" dirty="0" smtClean="0"/>
              <a:t>degradation.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4696" y="6025113"/>
            <a:ext cx="4213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ADT increases linearly with the number of flows.</a:t>
            </a: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4414060" y="6017481"/>
            <a:ext cx="472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Throughput tends to saturated when # of flows is large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745" y="3534605"/>
            <a:ext cx="3014496" cy="22770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702" y="3569869"/>
            <a:ext cx="2835902" cy="227558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828" y="3199477"/>
            <a:ext cx="6567214" cy="2722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Simulations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835971" y="2179580"/>
            <a:ext cx="75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Simulations for </a:t>
            </a:r>
            <a:r>
              <a:rPr lang="en-US" altLang="zh-CN" b="1" dirty="0" err="1" smtClean="0"/>
              <a:t>bursty</a:t>
            </a:r>
            <a:r>
              <a:rPr lang="en-US" altLang="zh-CN" b="1" dirty="0" smtClean="0"/>
              <a:t> traffic</a:t>
            </a:r>
            <a:r>
              <a:rPr lang="en-US" altLang="zh-CN" b="1" dirty="0"/>
              <a:t>: the performances of shortest path routing </a:t>
            </a:r>
            <a:r>
              <a:rPr lang="en-US" altLang="zh-CN" b="1" dirty="0" smtClean="0"/>
              <a:t>is poor; detour </a:t>
            </a:r>
            <a:r>
              <a:rPr lang="en-US" altLang="zh-CN" b="1" dirty="0"/>
              <a:t>routing </a:t>
            </a:r>
            <a:r>
              <a:rPr lang="en-US" altLang="zh-CN" b="1" dirty="0" smtClean="0"/>
              <a:t>significantly improves the performances. </a:t>
            </a:r>
            <a:endParaRPr lang="en-US" altLang="zh-CN" b="1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63503" y="1780903"/>
            <a:ext cx="7703524" cy="581361"/>
          </a:xfrm>
        </p:spPr>
        <p:txBody>
          <a:bodyPr>
            <a:normAutofit/>
          </a:bodyPr>
          <a:lstStyle/>
          <a:p>
            <a:pPr lvl="1"/>
            <a:r>
              <a:rPr lang="en-US" altLang="zh-CN" sz="2800" dirty="0" smtClean="0"/>
              <a:t>Simulations for </a:t>
            </a:r>
            <a:r>
              <a:rPr lang="en-US" altLang="zh-CN" sz="2800" dirty="0" err="1" smtClean="0"/>
              <a:t>FCell</a:t>
            </a:r>
            <a:endParaRPr lang="en-US" altLang="zh-CN" sz="28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4682235" y="5833302"/>
            <a:ext cx="446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Throughput is upper bounded by the servers’ sending and receiving capability.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5402" y="5842289"/>
            <a:ext cx="4213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ADT increases linearly with the number of flows.</a:t>
            </a:r>
            <a:endParaRPr lang="zh-CN" altLang="en-US" sz="1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530" y="2903728"/>
            <a:ext cx="3493899" cy="27016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530" y="2858339"/>
            <a:ext cx="3439702" cy="275050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Simulations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650723"/>
          </a:xfrm>
        </p:spPr>
        <p:txBody>
          <a:bodyPr>
            <a:normAutofit/>
          </a:bodyPr>
          <a:lstStyle/>
          <a:p>
            <a:pPr lvl="1"/>
            <a:r>
              <a:rPr lang="en-US" altLang="zh-CN" sz="2800" dirty="0"/>
              <a:t>Simulations for </a:t>
            </a:r>
            <a:r>
              <a:rPr lang="en-US" altLang="zh-CN" sz="2800" dirty="0" err="1" smtClean="0"/>
              <a:t>FSquare</a:t>
            </a:r>
            <a:endParaRPr lang="en-US" altLang="zh-CN" sz="2800" dirty="0"/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52739" y="2238769"/>
            <a:ext cx="710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The shortest path routing demonstrates good performances under various traffic conditions.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33581" y="5604990"/>
            <a:ext cx="4213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 smtClean="0"/>
              <a:t>Randon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Incast</a:t>
            </a:r>
            <a:r>
              <a:rPr lang="en-US" altLang="zh-CN" sz="1600" dirty="0" smtClean="0"/>
              <a:t> (same destination), Shuffle</a:t>
            </a:r>
          </a:p>
          <a:p>
            <a:r>
              <a:rPr lang="en-US" altLang="zh-CN" sz="1600" dirty="0" smtClean="0"/>
              <a:t>ADT increases linearly with the number of flows.</a:t>
            </a: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4299753" y="5590702"/>
            <a:ext cx="483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Throughput tends to saturated when # of flows is large.</a:t>
            </a:r>
          </a:p>
          <a:p>
            <a:r>
              <a:rPr lang="en-US" altLang="zh-CN" sz="1600" dirty="0" err="1"/>
              <a:t>Incast</a:t>
            </a:r>
            <a:r>
              <a:rPr lang="en-US" altLang="zh-CN" sz="1600" dirty="0"/>
              <a:t> throughput is lower because </a:t>
            </a:r>
            <a:r>
              <a:rPr lang="en-US" altLang="zh-CN" sz="1600" dirty="0" smtClean="0"/>
              <a:t>high congestion increases delivery time and thus reduces throughput.</a:t>
            </a:r>
            <a:endParaRPr lang="zh-CN" altLang="en-US" sz="1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87" y="2930911"/>
            <a:ext cx="6217779" cy="2725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997" y="2789598"/>
            <a:ext cx="3216066" cy="25855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787" y="2853016"/>
            <a:ext cx="3511583" cy="250273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Conclusion and Future Works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464" y="2023864"/>
            <a:ext cx="7252262" cy="402336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3200" dirty="0" smtClean="0"/>
              <a:t> </a:t>
            </a:r>
            <a:r>
              <a:rPr lang="en-US" sz="2800" dirty="0" smtClean="0"/>
              <a:t>Conclusion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A </a:t>
            </a:r>
            <a:r>
              <a:rPr lang="en-US" b="1" dirty="0" smtClean="0">
                <a:solidFill>
                  <a:srgbClr val="0070C0"/>
                </a:solidFill>
              </a:rPr>
              <a:t>unified </a:t>
            </a:r>
            <a:r>
              <a:rPr lang="en-US" b="1" dirty="0">
                <a:solidFill>
                  <a:srgbClr val="0070C0"/>
                </a:solidFill>
              </a:rPr>
              <a:t>path length definition </a:t>
            </a:r>
            <a:r>
              <a:rPr lang="en-US" dirty="0"/>
              <a:t>and a </a:t>
            </a:r>
            <a:r>
              <a:rPr lang="en-US" b="1" dirty="0" smtClean="0">
                <a:solidFill>
                  <a:srgbClr val="0070C0"/>
                </a:solidFill>
              </a:rPr>
              <a:t>unified </a:t>
            </a:r>
            <a:r>
              <a:rPr lang="en-US" b="1" dirty="0">
                <a:solidFill>
                  <a:srgbClr val="0070C0"/>
                </a:solidFill>
              </a:rPr>
              <a:t>power consumption model </a:t>
            </a:r>
            <a:r>
              <a:rPr lang="en-US" dirty="0"/>
              <a:t>for general </a:t>
            </a:r>
            <a:r>
              <a:rPr lang="en-US" dirty="0" smtClean="0"/>
              <a:t>DCNs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Enabling </a:t>
            </a:r>
            <a:r>
              <a:rPr lang="en-US" b="1" dirty="0" smtClean="0">
                <a:solidFill>
                  <a:srgbClr val="0070C0"/>
                </a:solidFill>
              </a:rPr>
              <a:t>fair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meaningful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comparisons 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A new class of DCNs, that can be regarded as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dual-centric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n-US" dirty="0" smtClean="0"/>
              <a:t> with </a:t>
            </a:r>
            <a:r>
              <a:rPr lang="en-US" b="1" dirty="0" err="1" smtClean="0">
                <a:solidFill>
                  <a:srgbClr val="0070C0"/>
                </a:solidFill>
              </a:rPr>
              <a:t>FCell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rgbClr val="0070C0"/>
                </a:solidFill>
              </a:rPr>
              <a:t>FSquare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as examples.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Basic routing schemes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Performance under different traffic conditions</a:t>
            </a:r>
          </a:p>
          <a:p>
            <a:pPr>
              <a:buFont typeface="Courier New" pitchFamily="49" charset="0"/>
              <a:buChar char="o"/>
            </a:pPr>
            <a:r>
              <a:rPr lang="en-US" altLang="zh-CN" b="1" dirty="0" smtClean="0"/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Tradeoff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designs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DCN architectures</a:t>
            </a:r>
          </a:p>
          <a:p>
            <a:pPr lvl="1">
              <a:buFont typeface="Courier New" pitchFamily="49" charset="0"/>
              <a:buChar char="o"/>
            </a:pPr>
            <a:r>
              <a:rPr lang="en-US" altLang="zh-CN" dirty="0" smtClean="0"/>
              <a:t>Performance and power, switch-centric and server-centric designs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 and Future Works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464" y="2023864"/>
            <a:ext cx="7252262" cy="402336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 Future Works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Designing </a:t>
            </a:r>
            <a:r>
              <a:rPr lang="en-US" b="1" dirty="0">
                <a:solidFill>
                  <a:srgbClr val="0070C0"/>
                </a:solidFill>
              </a:rPr>
              <a:t>efficient and/or </a:t>
            </a:r>
            <a:r>
              <a:rPr lang="en-US" b="1" dirty="0" smtClean="0">
                <a:solidFill>
                  <a:srgbClr val="0070C0"/>
                </a:solidFill>
              </a:rPr>
              <a:t>adaptive </a:t>
            </a:r>
            <a:r>
              <a:rPr lang="en-US" dirty="0" smtClean="0"/>
              <a:t>routing </a:t>
            </a:r>
            <a:r>
              <a:rPr lang="en-US" dirty="0"/>
              <a:t>schemes for </a:t>
            </a:r>
            <a:r>
              <a:rPr lang="en-US" dirty="0" err="1" smtClean="0"/>
              <a:t>Fcell</a:t>
            </a:r>
            <a:r>
              <a:rPr lang="en-US" dirty="0" smtClean="0"/>
              <a:t>, </a:t>
            </a:r>
            <a:r>
              <a:rPr lang="en-US" altLang="zh-CN" dirty="0" smtClean="0"/>
              <a:t> </a:t>
            </a:r>
            <a:r>
              <a:rPr lang="en-US" dirty="0" err="1" smtClean="0"/>
              <a:t>Fsquare</a:t>
            </a:r>
            <a:r>
              <a:rPr lang="en-US" dirty="0" smtClean="0"/>
              <a:t>, and their extensions.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Exploring other </a:t>
            </a:r>
            <a:r>
              <a:rPr lang="en-US" dirty="0"/>
              <a:t>possible dual-centric architectures that also have </a:t>
            </a:r>
            <a:r>
              <a:rPr lang="en-US" dirty="0" smtClean="0"/>
              <a:t>appealing properties</a:t>
            </a:r>
            <a:r>
              <a:rPr lang="en-US" dirty="0"/>
              <a:t>.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altLang="zh-CN" dirty="0" smtClean="0"/>
              <a:t> Designing </a:t>
            </a:r>
            <a:r>
              <a:rPr lang="en-US" altLang="zh-CN" dirty="0"/>
              <a:t>dual-centric architectures </a:t>
            </a:r>
            <a:r>
              <a:rPr lang="en-US" altLang="zh-CN" dirty="0" smtClean="0"/>
              <a:t>where each </a:t>
            </a:r>
            <a:r>
              <a:rPr lang="en-US" altLang="zh-CN" dirty="0"/>
              <a:t>server uses </a:t>
            </a:r>
            <a:r>
              <a:rPr lang="en-US" altLang="zh-CN" b="1" dirty="0">
                <a:solidFill>
                  <a:srgbClr val="0070C0"/>
                </a:solidFill>
              </a:rPr>
              <a:t>more than 2 NIC ports</a:t>
            </a:r>
            <a:r>
              <a:rPr lang="en-US" altLang="zh-CN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altLang="zh-CN" dirty="0"/>
              <a:t> </a:t>
            </a:r>
            <a:r>
              <a:rPr lang="en-US" altLang="zh-CN" dirty="0" smtClean="0"/>
              <a:t>Exploring the </a:t>
            </a:r>
            <a:r>
              <a:rPr lang="en-US" altLang="zh-CN" b="1" dirty="0" smtClean="0">
                <a:solidFill>
                  <a:srgbClr val="0070C0"/>
                </a:solidFill>
              </a:rPr>
              <a:t>limitations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/>
              <a:t>of the dual-centric design philosophy, and how </a:t>
            </a:r>
            <a:r>
              <a:rPr lang="en-US" altLang="zh-CN" dirty="0" smtClean="0"/>
              <a:t>to </a:t>
            </a:r>
            <a:r>
              <a:rPr lang="en-US" altLang="zh-CN" b="1" dirty="0" smtClean="0">
                <a:solidFill>
                  <a:srgbClr val="0070C0"/>
                </a:solidFill>
              </a:rPr>
              <a:t>control </a:t>
            </a:r>
            <a:r>
              <a:rPr lang="en-US" altLang="zh-CN" b="1" dirty="0">
                <a:solidFill>
                  <a:srgbClr val="0070C0"/>
                </a:solidFill>
              </a:rPr>
              <a:t>and apply </a:t>
            </a:r>
            <a:r>
              <a:rPr lang="en-US" altLang="zh-CN" dirty="0"/>
              <a:t>them in practical DCN designs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Dual-Centric DCNs: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FRectangle</a:t>
            </a:r>
            <a:endParaRPr lang="en-US" altLang="zh-CN" sz="40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151"/>
          <a:stretch/>
        </p:blipFill>
        <p:spPr>
          <a:xfrm>
            <a:off x="4556146" y="1838962"/>
            <a:ext cx="4488883" cy="390525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9697" y="1911534"/>
            <a:ext cx="3724303" cy="3789136"/>
          </a:xfrm>
        </p:spPr>
        <p:txBody>
          <a:bodyPr>
            <a:normAutofit/>
          </a:bodyPr>
          <a:lstStyle/>
          <a:p>
            <a:pPr lvl="2"/>
            <a:r>
              <a:rPr lang="en-US" altLang="zh-CN" sz="2800" dirty="0" err="1" smtClean="0"/>
              <a:t>Frectangle</a:t>
            </a:r>
            <a:r>
              <a:rPr lang="en-US" altLang="zh-CN" sz="2800" dirty="0" smtClean="0"/>
              <a:t> (an extension of </a:t>
            </a:r>
            <a:r>
              <a:rPr lang="en-US" altLang="zh-CN" sz="2800" dirty="0" err="1" smtClean="0"/>
              <a:t>Fsquare</a:t>
            </a:r>
            <a:r>
              <a:rPr lang="en-US" altLang="zh-CN" sz="2800" dirty="0" smtClean="0"/>
              <a:t>)</a:t>
            </a:r>
          </a:p>
          <a:p>
            <a:pPr lvl="3"/>
            <a:r>
              <a:rPr lang="en-US" altLang="zh-CN" sz="2400" dirty="0"/>
              <a:t>The switches and servers in each column form </a:t>
            </a:r>
            <a:r>
              <a:rPr lang="en-US" altLang="zh-CN" sz="2400" dirty="0" smtClean="0"/>
              <a:t>the same cluster as in </a:t>
            </a:r>
            <a:r>
              <a:rPr lang="en-US" altLang="zh-CN" sz="2400" dirty="0" err="1" smtClean="0"/>
              <a:t>FCell</a:t>
            </a:r>
            <a:r>
              <a:rPr lang="en-US" altLang="zh-CN" sz="2400" dirty="0" smtClean="0"/>
              <a:t>.</a:t>
            </a:r>
            <a:endParaRPr lang="en-US" altLang="zh-CN" sz="2400" dirty="0"/>
          </a:p>
          <a:p>
            <a:pPr lvl="3"/>
            <a:r>
              <a:rPr lang="en-US" altLang="zh-CN" sz="2400" dirty="0"/>
              <a:t>Switches </a:t>
            </a:r>
            <a:r>
              <a:rPr lang="en-US" altLang="zh-CN" sz="2400" dirty="0" smtClean="0"/>
              <a:t>and servers in </a:t>
            </a:r>
            <a:r>
              <a:rPr lang="en-US" altLang="zh-CN" sz="2400" dirty="0"/>
              <a:t>each row can adopt Type A or Type B connections</a:t>
            </a:r>
            <a:r>
              <a:rPr lang="en-US" altLang="zh-CN" sz="2400" dirty="0" smtClean="0"/>
              <a:t>.</a:t>
            </a:r>
            <a:endParaRPr lang="en-US" altLang="zh-CN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Dual-Centric DCNs: </a:t>
            </a:r>
            <a:r>
              <a:rPr lang="en-US" altLang="zh-CN" sz="4000" dirty="0" err="1">
                <a:solidFill>
                  <a:schemeClr val="tx1"/>
                </a:solidFill>
              </a:rPr>
              <a:t>FRectangle</a:t>
            </a:r>
            <a:endParaRPr lang="en-US" altLang="zh-CN" sz="40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151"/>
          <a:stretch/>
        </p:blipFill>
        <p:spPr>
          <a:xfrm>
            <a:off x="4556145" y="1838962"/>
            <a:ext cx="4488883" cy="39052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8359" y="1927225"/>
            <a:ext cx="3971048" cy="4300582"/>
          </a:xfrm>
        </p:spPr>
        <p:txBody>
          <a:bodyPr>
            <a:normAutofit/>
          </a:bodyPr>
          <a:lstStyle/>
          <a:p>
            <a:pPr lvl="2"/>
            <a:r>
              <a:rPr lang="en-US" altLang="zh-CN" sz="2800" dirty="0" err="1" smtClean="0"/>
              <a:t>FRectangle</a:t>
            </a:r>
            <a:endParaRPr lang="en-US" altLang="zh-CN" sz="2800" dirty="0" smtClean="0"/>
          </a:p>
          <a:p>
            <a:pPr lvl="3"/>
            <a:r>
              <a:rPr lang="en-US" altLang="zh-CN" sz="2400" dirty="0" err="1" smtClean="0"/>
              <a:t>FRectangle</a:t>
            </a:r>
            <a:r>
              <a:rPr lang="en-US" altLang="zh-CN" sz="2400" dirty="0" smtClean="0"/>
              <a:t> chooses from </a:t>
            </a:r>
            <a:r>
              <a:rPr lang="en-US" altLang="zh-CN" sz="2400" dirty="0"/>
              <a:t>the 2 types </a:t>
            </a:r>
            <a:r>
              <a:rPr lang="en-US" altLang="zh-CN" sz="2400" dirty="0" smtClean="0"/>
              <a:t>of interconnections </a:t>
            </a:r>
            <a:r>
              <a:rPr lang="en-US" altLang="zh-CN" sz="2400" dirty="0"/>
              <a:t>in an interleaved fashion. </a:t>
            </a:r>
            <a:endParaRPr lang="en-US" altLang="zh-CN" sz="2400" dirty="0" smtClean="0"/>
          </a:p>
          <a:p>
            <a:pPr lvl="3"/>
            <a:r>
              <a:rPr lang="en-US" altLang="zh-CN" sz="2400" dirty="0" smtClean="0"/>
              <a:t>Denote </a:t>
            </a:r>
            <a:r>
              <a:rPr lang="en-US" altLang="zh-CN" sz="2400" i="1" dirty="0" err="1" smtClean="0">
                <a:cs typeface="Times New Roman"/>
              </a:rPr>
              <a:t>a</a:t>
            </a:r>
            <a:r>
              <a:rPr lang="en-US" altLang="zh-CN" sz="2400" i="1" baseline="-25000" dirty="0" err="1" smtClean="0">
                <a:cs typeface="Times New Roman"/>
              </a:rPr>
              <a:t>i,j</a:t>
            </a:r>
            <a:r>
              <a:rPr lang="en-US" altLang="zh-CN" sz="2400" i="1" baseline="-25000" dirty="0" smtClean="0">
                <a:cs typeface="Times New Roman"/>
              </a:rPr>
              <a:t> </a:t>
            </a:r>
            <a:r>
              <a:rPr lang="en-US" altLang="zh-CN" sz="2400" dirty="0" smtClean="0"/>
              <a:t>as the server in the </a:t>
            </a:r>
            <a:r>
              <a:rPr lang="en-US" altLang="zh-CN" sz="2400" i="1" dirty="0" err="1" smtClean="0"/>
              <a:t>i</a:t>
            </a:r>
            <a:r>
              <a:rPr lang="en-US" altLang="zh-CN" sz="2400" dirty="0" err="1" smtClean="0"/>
              <a:t>th</a:t>
            </a:r>
            <a:r>
              <a:rPr lang="en-US" altLang="zh-CN" sz="2400" dirty="0" smtClean="0"/>
              <a:t> row and </a:t>
            </a:r>
            <a:r>
              <a:rPr lang="en-US" altLang="zh-CN" sz="2400" i="1" dirty="0" err="1" smtClean="0"/>
              <a:t>j</a:t>
            </a:r>
            <a:r>
              <a:rPr lang="en-US" altLang="zh-CN" sz="2400" dirty="0" err="1" smtClean="0"/>
              <a:t>th</a:t>
            </a:r>
            <a:r>
              <a:rPr lang="en-US" altLang="zh-CN" sz="2400" dirty="0" smtClean="0"/>
              <a:t> column.</a:t>
            </a:r>
            <a:endParaRPr lang="en-US" altLang="zh-CN" sz="2400" dirty="0"/>
          </a:p>
          <a:p>
            <a:pPr lvl="3"/>
            <a:r>
              <a:rPr lang="en-US" altLang="zh-CN" sz="2400" dirty="0"/>
              <a:t>If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 % 2 = 0, type </a:t>
            </a:r>
            <a:r>
              <a:rPr lang="en-US" altLang="zh-CN" sz="2400" dirty="0" smtClean="0"/>
              <a:t>A row.</a:t>
            </a:r>
            <a:endParaRPr lang="en-US" altLang="zh-CN" sz="2400" dirty="0"/>
          </a:p>
          <a:p>
            <a:pPr lvl="3"/>
            <a:r>
              <a:rPr lang="en-US" altLang="zh-CN" sz="2400" dirty="0"/>
              <a:t>If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 % 2 = 1, type </a:t>
            </a:r>
            <a:r>
              <a:rPr lang="en-US" altLang="zh-CN" sz="2400" dirty="0" smtClean="0"/>
              <a:t>B row.</a:t>
            </a:r>
            <a:endParaRPr lang="en-US" altLang="zh-CN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Dual-Centric DCNs: </a:t>
            </a:r>
            <a:r>
              <a:rPr lang="en-US" altLang="zh-CN" sz="4000" dirty="0" err="1">
                <a:solidFill>
                  <a:schemeClr val="tx1"/>
                </a:solidFill>
              </a:rPr>
              <a:t>FRectangle</a:t>
            </a:r>
            <a:endParaRPr lang="en-US" altLang="zh-CN" sz="4000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13" y="2417073"/>
            <a:ext cx="6983267" cy="7343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13" y="3244758"/>
            <a:ext cx="7089947" cy="4977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21" y="4041476"/>
            <a:ext cx="7162049" cy="8284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21" y="4952740"/>
            <a:ext cx="7035518" cy="852790"/>
          </a:xfrm>
          <a:prstGeom prst="rect">
            <a:avLst/>
          </a:prstGeom>
        </p:spPr>
      </p:pic>
      <p:sp>
        <p:nvSpPr>
          <p:cNvPr id="12" name="内容占位符 3"/>
          <p:cNvSpPr txBox="1">
            <a:spLocks/>
          </p:cNvSpPr>
          <p:nvPr/>
        </p:nvSpPr>
        <p:spPr>
          <a:xfrm>
            <a:off x="534104" y="1914419"/>
            <a:ext cx="5590925" cy="6297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zh-CN" sz="2800" dirty="0" err="1"/>
              <a:t>FRectangle</a:t>
            </a:r>
            <a:r>
              <a:rPr lang="en-US" altLang="zh-CN" sz="2800" dirty="0"/>
              <a:t> Basic Properties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6" y="2293034"/>
            <a:ext cx="8934450" cy="27603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Comparison of DCNs with </a:t>
            </a:r>
            <a:r>
              <a:rPr lang="en-US" altLang="zh-CN" sz="4000" dirty="0" err="1"/>
              <a:t>FRectangle</a:t>
            </a:r>
            <a:endParaRPr lang="zh-CN" altLang="en-US" sz="4000" dirty="0"/>
          </a:p>
        </p:txBody>
      </p:sp>
      <p:sp>
        <p:nvSpPr>
          <p:cNvPr id="9" name="矩形 8"/>
          <p:cNvSpPr/>
          <p:nvPr/>
        </p:nvSpPr>
        <p:spPr>
          <a:xfrm>
            <a:off x="73076" y="3229707"/>
            <a:ext cx="8991600" cy="655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Introduction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60" y="1845734"/>
            <a:ext cx="4295305" cy="4339166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Three types of connections:</a:t>
            </a:r>
          </a:p>
          <a:p>
            <a:pPr lvl="1"/>
            <a:r>
              <a:rPr lang="en-US" altLang="zh-CN" dirty="0"/>
              <a:t>Server-switch </a:t>
            </a:r>
            <a:r>
              <a:rPr lang="en-US" altLang="zh-CN" dirty="0" smtClean="0"/>
              <a:t>connection (a)</a:t>
            </a:r>
            <a:endParaRPr lang="en-US" altLang="zh-CN" dirty="0"/>
          </a:p>
          <a:p>
            <a:pPr lvl="1"/>
            <a:r>
              <a:rPr lang="en-US" altLang="zh-CN" dirty="0"/>
              <a:t>Switch-switch </a:t>
            </a:r>
            <a:r>
              <a:rPr lang="en-US" altLang="zh-CN" dirty="0" smtClean="0"/>
              <a:t>connection (b)</a:t>
            </a:r>
            <a:endParaRPr lang="en-US" altLang="zh-CN" dirty="0"/>
          </a:p>
          <a:p>
            <a:pPr lvl="1"/>
            <a:r>
              <a:rPr lang="en-US" altLang="zh-CN" dirty="0"/>
              <a:t>Server-server </a:t>
            </a:r>
            <a:r>
              <a:rPr lang="en-US" altLang="zh-CN" dirty="0" smtClean="0"/>
              <a:t>connection (c)</a:t>
            </a:r>
          </a:p>
          <a:p>
            <a:r>
              <a:rPr lang="en-US" altLang="zh-CN" sz="2800" dirty="0" smtClean="0"/>
              <a:t>Two classes of DCNs:</a:t>
            </a:r>
          </a:p>
          <a:p>
            <a:pPr lvl="1"/>
            <a:r>
              <a:rPr lang="en-US" altLang="zh-CN" sz="2000" dirty="0" smtClean="0">
                <a:solidFill>
                  <a:srgbClr val="0070C0"/>
                </a:solidFill>
              </a:rPr>
              <a:t>Switch-centric </a:t>
            </a:r>
          </a:p>
          <a:p>
            <a:pPr lvl="2"/>
            <a:r>
              <a:rPr lang="en-US" altLang="zh-CN" sz="1600" dirty="0" smtClean="0"/>
              <a:t>Only server-switch and switch-switch connections (a and b), no server-server</a:t>
            </a:r>
          </a:p>
          <a:p>
            <a:pPr lvl="2"/>
            <a:r>
              <a:rPr lang="en-US" altLang="zh-CN" sz="1600" dirty="0" err="1" smtClean="0"/>
              <a:t>Eg</a:t>
            </a:r>
            <a:r>
              <a:rPr lang="en-US" altLang="zh-CN" sz="1600" dirty="0" smtClean="0"/>
              <a:t>, Fat-Tree , Flattened Butterfly</a:t>
            </a:r>
          </a:p>
          <a:p>
            <a:pPr lvl="1"/>
            <a:r>
              <a:rPr lang="en-US" altLang="zh-CN" sz="2000" dirty="0" smtClean="0">
                <a:solidFill>
                  <a:srgbClr val="0070C0"/>
                </a:solidFill>
              </a:rPr>
              <a:t>Server-centric</a:t>
            </a:r>
          </a:p>
          <a:p>
            <a:pPr lvl="2"/>
            <a:r>
              <a:rPr lang="en-US" altLang="zh-CN" sz="1600" dirty="0" smtClean="0"/>
              <a:t>Mostly, only server-switch and server-server connections (a and c), no switch-switch</a:t>
            </a:r>
          </a:p>
          <a:p>
            <a:pPr lvl="2"/>
            <a:r>
              <a:rPr lang="en-US" altLang="zh-CN" sz="1600" dirty="0" err="1" smtClean="0"/>
              <a:t>Eg</a:t>
            </a:r>
            <a:r>
              <a:rPr lang="en-US" altLang="zh-CN" sz="1600" dirty="0" smtClean="0"/>
              <a:t>: </a:t>
            </a:r>
            <a:r>
              <a:rPr lang="en-US" altLang="zh-CN" sz="1600" dirty="0" err="1" smtClean="0"/>
              <a:t>BCube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FiConn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DCell</a:t>
            </a:r>
            <a:endParaRPr lang="en-US" altLang="zh-CN" sz="16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6017" y="1509940"/>
            <a:ext cx="3505200" cy="1428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1503" y="3133514"/>
            <a:ext cx="3438525" cy="1447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8094" y="4862195"/>
            <a:ext cx="2561046" cy="120172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References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Dawei </a:t>
            </a:r>
            <a:r>
              <a:rPr lang="en-US" altLang="zh-CN" dirty="0"/>
              <a:t>Li and </a:t>
            </a:r>
            <a:r>
              <a:rPr lang="en-US" altLang="zh-CN" dirty="0" err="1" smtClean="0"/>
              <a:t>Jie</a:t>
            </a:r>
            <a:r>
              <a:rPr lang="en-US" altLang="zh-CN" dirty="0" smtClean="0"/>
              <a:t> </a:t>
            </a:r>
            <a:r>
              <a:rPr lang="en-US" altLang="zh-CN" dirty="0"/>
              <a:t>Wu, </a:t>
            </a:r>
            <a:r>
              <a:rPr lang="en-US" altLang="zh-CN" dirty="0" smtClean="0"/>
              <a:t>"</a:t>
            </a:r>
            <a:r>
              <a:rPr lang="en-US" altLang="zh-CN" dirty="0" err="1" smtClean="0"/>
              <a:t>FCell</a:t>
            </a:r>
            <a:r>
              <a:rPr lang="en-US" altLang="zh-CN" dirty="0"/>
              <a:t>: Towards the Tradeoffs in Designing Data Center Network Architectures, " </a:t>
            </a:r>
            <a:r>
              <a:rPr lang="en-US" altLang="zh-CN" i="1" dirty="0" smtClean="0"/>
              <a:t>IEEE ICCCN</a:t>
            </a:r>
            <a:r>
              <a:rPr lang="en-US" altLang="zh-CN" dirty="0" smtClean="0"/>
              <a:t>, </a:t>
            </a:r>
            <a:r>
              <a:rPr lang="en-US" altLang="zh-CN" dirty="0"/>
              <a:t>August 3 - August 6, 2015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Dawei </a:t>
            </a:r>
            <a:r>
              <a:rPr lang="en-US" altLang="zh-CN" dirty="0"/>
              <a:t>Li, </a:t>
            </a:r>
            <a:r>
              <a:rPr lang="en-US" altLang="zh-CN" dirty="0" err="1" smtClean="0"/>
              <a:t>Jie</a:t>
            </a:r>
            <a:r>
              <a:rPr lang="en-US" altLang="zh-CN" dirty="0" smtClean="0"/>
              <a:t> </a:t>
            </a:r>
            <a:r>
              <a:rPr lang="en-US" altLang="zh-CN" dirty="0"/>
              <a:t>Wu, </a:t>
            </a:r>
            <a:r>
              <a:rPr lang="en-US" altLang="zh-CN" dirty="0" err="1" smtClean="0"/>
              <a:t>Zhiyong</a:t>
            </a:r>
            <a:r>
              <a:rPr lang="en-US" altLang="zh-CN" dirty="0" smtClean="0"/>
              <a:t> </a:t>
            </a:r>
            <a:r>
              <a:rPr lang="en-US" altLang="zh-CN" dirty="0"/>
              <a:t>Liu and </a:t>
            </a:r>
            <a:r>
              <a:rPr lang="en-US" altLang="zh-CN" dirty="0" smtClean="0"/>
              <a:t>Fa </a:t>
            </a:r>
            <a:r>
              <a:rPr lang="en-US" altLang="zh-CN" dirty="0"/>
              <a:t>Zhang, </a:t>
            </a:r>
            <a:r>
              <a:rPr lang="en-US" altLang="zh-CN" dirty="0" smtClean="0"/>
              <a:t>"Dual-Centric </a:t>
            </a:r>
            <a:r>
              <a:rPr lang="en-US" altLang="zh-CN" dirty="0"/>
              <a:t>Data Center Network Architectures</a:t>
            </a:r>
            <a:r>
              <a:rPr lang="en-US" altLang="zh-CN" dirty="0" smtClean="0"/>
              <a:t>,” </a:t>
            </a:r>
            <a:r>
              <a:rPr lang="en-US" altLang="zh-CN" i="1" dirty="0" smtClean="0"/>
              <a:t>ICPP</a:t>
            </a:r>
            <a:r>
              <a:rPr lang="en-US" altLang="zh-CN" dirty="0" smtClean="0"/>
              <a:t>, </a:t>
            </a:r>
            <a:r>
              <a:rPr lang="en-US" altLang="zh-CN" dirty="0"/>
              <a:t>September 1 - September 4, 2015.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Dawei </a:t>
            </a:r>
            <a:r>
              <a:rPr lang="en-US" altLang="zh-CN" dirty="0"/>
              <a:t>Li and </a:t>
            </a:r>
            <a:r>
              <a:rPr lang="en-US" altLang="zh-CN" dirty="0" err="1"/>
              <a:t>Jie</a:t>
            </a:r>
            <a:r>
              <a:rPr lang="en-US" altLang="zh-CN" dirty="0"/>
              <a:t> Wu, "On the Design and Analysis of Data Center Network architectures for Interconnecting Dual-Port Servers," </a:t>
            </a:r>
            <a:r>
              <a:rPr lang="en-US" altLang="zh-CN" i="1" dirty="0"/>
              <a:t>IEEE INFOCOM</a:t>
            </a:r>
            <a:r>
              <a:rPr lang="en-US" altLang="zh-CN" dirty="0"/>
              <a:t>, April 27 - May 2, 2014.</a:t>
            </a:r>
          </a:p>
          <a:p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4694" y="2462004"/>
            <a:ext cx="30346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you!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8475" y="4433649"/>
            <a:ext cx="6466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Additional questions can be sent to: </a:t>
            </a:r>
          </a:p>
          <a:p>
            <a:pPr algn="ctr"/>
            <a:r>
              <a:rPr lang="en-US" sz="2000" dirty="0" smtClean="0">
                <a:hlinkClick r:id="rId2"/>
              </a:rPr>
              <a:t>jiewu@temple.edu</a:t>
            </a:r>
            <a:r>
              <a:rPr lang="en-US" sz="2000" dirty="0" smtClean="0"/>
              <a:t> </a:t>
            </a:r>
          </a:p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/>
              <a:t>Switch-centric vs. </a:t>
            </a:r>
            <a:r>
              <a:rPr lang="en-US" altLang="zh-CN" sz="2800" dirty="0" smtClean="0"/>
              <a:t>Server-centric</a:t>
            </a:r>
          </a:p>
          <a:p>
            <a:endParaRPr lang="en-US" altLang="zh-CN" sz="2800" dirty="0" smtClean="0"/>
          </a:p>
          <a:p>
            <a:pPr lvl="1"/>
            <a:r>
              <a:rPr lang="en-US" altLang="zh-CN" sz="2400" dirty="0"/>
              <a:t>Server-centric architectures </a:t>
            </a:r>
            <a:endParaRPr lang="en-US" altLang="zh-CN" sz="2400" dirty="0" smtClean="0"/>
          </a:p>
          <a:p>
            <a:pPr lvl="2"/>
            <a:r>
              <a:rPr lang="en-US" altLang="zh-CN" sz="2000" dirty="0" smtClean="0"/>
              <a:t>enjoy </a:t>
            </a:r>
            <a:r>
              <a:rPr lang="en-US" altLang="zh-CN" sz="2000" dirty="0"/>
              <a:t>the </a:t>
            </a:r>
            <a:r>
              <a:rPr lang="en-US" altLang="zh-CN" sz="2000" dirty="0">
                <a:solidFill>
                  <a:srgbClr val="0070C0"/>
                </a:solidFill>
              </a:rPr>
              <a:t>high programmability of servers</a:t>
            </a:r>
            <a:r>
              <a:rPr lang="en-US" altLang="zh-CN" sz="2000" dirty="0"/>
              <a:t>, but servers usually have larger processing delays than do </a:t>
            </a:r>
            <a:r>
              <a:rPr lang="en-US" altLang="zh-CN" sz="2000" dirty="0" smtClean="0"/>
              <a:t>switches.</a:t>
            </a:r>
          </a:p>
          <a:p>
            <a:pPr lvl="1"/>
            <a:endParaRPr lang="en-US" altLang="zh-CN" sz="2400" dirty="0" smtClean="0"/>
          </a:p>
          <a:p>
            <a:pPr lvl="1"/>
            <a:r>
              <a:rPr lang="en-US" altLang="zh-CN" sz="2400" dirty="0"/>
              <a:t>Switch-centric architectures </a:t>
            </a:r>
            <a:endParaRPr lang="en-US" altLang="zh-CN" sz="2400" dirty="0" smtClean="0"/>
          </a:p>
          <a:p>
            <a:pPr lvl="2"/>
            <a:r>
              <a:rPr lang="en-US" altLang="zh-CN" sz="2000" dirty="0" smtClean="0"/>
              <a:t>enjoy </a:t>
            </a:r>
            <a:r>
              <a:rPr lang="en-US" altLang="zh-CN" sz="2000" dirty="0"/>
              <a:t>the </a:t>
            </a:r>
            <a:r>
              <a:rPr lang="en-US" altLang="zh-CN" sz="2000" dirty="0">
                <a:solidFill>
                  <a:srgbClr val="0070C0"/>
                </a:solidFill>
              </a:rPr>
              <a:t>fast switching capability of switches</a:t>
            </a:r>
            <a:r>
              <a:rPr lang="en-US" altLang="zh-CN" sz="2000" dirty="0"/>
              <a:t>, but switches are less programmable than </a:t>
            </a:r>
            <a:r>
              <a:rPr lang="en-US" altLang="zh-CN" sz="2000" dirty="0" smtClean="0"/>
              <a:t>servers.</a:t>
            </a:r>
          </a:p>
          <a:p>
            <a:pPr marL="201168" lvl="1" indent="0">
              <a:buNone/>
            </a:pPr>
            <a:endParaRPr lang="en-US" altLang="zh-CN" sz="2400" dirty="0" smtClean="0"/>
          </a:p>
          <a:p>
            <a:pPr lvl="1"/>
            <a:r>
              <a:rPr lang="en-US" altLang="zh-CN" sz="2400" dirty="0"/>
              <a:t>Can we combine the advantages of both categories?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4630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300" dirty="0"/>
              <a:t>Performance vs. </a:t>
            </a:r>
            <a:r>
              <a:rPr lang="en-US" altLang="zh-CN" sz="3300" dirty="0" smtClean="0"/>
              <a:t>Power Consumption</a:t>
            </a:r>
          </a:p>
          <a:p>
            <a:endParaRPr lang="en-US" altLang="zh-CN" sz="3000" dirty="0" smtClean="0"/>
          </a:p>
          <a:p>
            <a:pPr lvl="1"/>
            <a:r>
              <a:rPr lang="en-US" altLang="zh-CN" sz="2600" dirty="0"/>
              <a:t>To provide </a:t>
            </a:r>
            <a:r>
              <a:rPr lang="en-US" altLang="zh-CN" sz="2600" dirty="0">
                <a:solidFill>
                  <a:srgbClr val="0070C0"/>
                </a:solidFill>
              </a:rPr>
              <a:t>low end-to-end delays and high bisection </a:t>
            </a:r>
            <a:r>
              <a:rPr lang="en-US" altLang="zh-CN" sz="2600" dirty="0" smtClean="0">
                <a:solidFill>
                  <a:srgbClr val="0070C0"/>
                </a:solidFill>
              </a:rPr>
              <a:t>bandwidth</a:t>
            </a:r>
          </a:p>
          <a:p>
            <a:pPr lvl="2"/>
            <a:r>
              <a:rPr lang="en-US" altLang="zh-CN" sz="2200" dirty="0"/>
              <a:t>L</a:t>
            </a:r>
            <a:r>
              <a:rPr lang="en-US" altLang="zh-CN" sz="2200" dirty="0" smtClean="0"/>
              <a:t>arge </a:t>
            </a:r>
            <a:r>
              <a:rPr lang="en-US" altLang="zh-CN" sz="2200" dirty="0"/>
              <a:t>numbers of networking devices are usually used in DCNs. </a:t>
            </a:r>
          </a:p>
          <a:p>
            <a:pPr lvl="2"/>
            <a:r>
              <a:rPr lang="en-US" altLang="zh-CN" sz="2200" dirty="0" err="1"/>
              <a:t>E.g</a:t>
            </a:r>
            <a:r>
              <a:rPr lang="en-US" altLang="zh-CN" sz="2200" dirty="0"/>
              <a:t>, Fat-Tree: three levels of switches; </a:t>
            </a:r>
            <a:r>
              <a:rPr lang="en-US" altLang="zh-CN" sz="2200" dirty="0" err="1"/>
              <a:t>BCube</a:t>
            </a:r>
            <a:r>
              <a:rPr lang="en-US" altLang="zh-CN" sz="2200" dirty="0"/>
              <a:t>: three or more levels 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&amp; extra Network Interface Card (NIC) ports</a:t>
            </a:r>
            <a:r>
              <a:rPr lang="en-US" altLang="zh-CN" sz="2200" dirty="0" smtClean="0"/>
              <a:t>.</a:t>
            </a:r>
          </a:p>
          <a:p>
            <a:pPr lvl="2"/>
            <a:endParaRPr lang="en-US" altLang="zh-CN" sz="2200" dirty="0"/>
          </a:p>
          <a:p>
            <a:pPr lvl="1"/>
            <a:r>
              <a:rPr lang="en-US" altLang="zh-CN" sz="2600" dirty="0"/>
              <a:t>To achieve a </a:t>
            </a:r>
            <a:r>
              <a:rPr lang="en-US" altLang="zh-CN" sz="2600" dirty="0">
                <a:solidFill>
                  <a:srgbClr val="0070C0"/>
                </a:solidFill>
              </a:rPr>
              <a:t>low DCN power </a:t>
            </a:r>
            <a:r>
              <a:rPr lang="en-US" altLang="zh-CN" sz="2600" dirty="0" smtClean="0">
                <a:solidFill>
                  <a:srgbClr val="0070C0"/>
                </a:solidFill>
              </a:rPr>
              <a:t>consumption</a:t>
            </a:r>
          </a:p>
          <a:p>
            <a:pPr lvl="2"/>
            <a:r>
              <a:rPr lang="en-US" altLang="zh-CN" sz="2200" dirty="0"/>
              <a:t>O</a:t>
            </a:r>
            <a:r>
              <a:rPr lang="en-US" altLang="zh-CN" sz="2200" dirty="0" smtClean="0"/>
              <a:t>ther </a:t>
            </a:r>
            <a:r>
              <a:rPr lang="en-US" altLang="zh-CN" sz="2200" dirty="0"/>
              <a:t>architectures use significantly fewer networking devices.</a:t>
            </a:r>
          </a:p>
          <a:p>
            <a:pPr lvl="2"/>
            <a:r>
              <a:rPr lang="en-US" altLang="zh-CN" sz="2200" dirty="0" err="1"/>
              <a:t>E.g</a:t>
            </a:r>
            <a:r>
              <a:rPr lang="en-US" altLang="zh-CN" sz="2200" dirty="0"/>
              <a:t>, </a:t>
            </a:r>
            <a:r>
              <a:rPr lang="en-US" altLang="zh-CN" sz="2200" dirty="0" err="1"/>
              <a:t>FiConn</a:t>
            </a:r>
            <a:r>
              <a:rPr lang="en-US" altLang="zh-CN" sz="2200" dirty="0"/>
              <a:t>, </a:t>
            </a:r>
            <a:r>
              <a:rPr lang="en-US" altLang="zh-CN" sz="2200" dirty="0" err="1"/>
              <a:t>DPillar</a:t>
            </a:r>
            <a:r>
              <a:rPr lang="en-US" altLang="zh-CN" sz="2200" dirty="0"/>
              <a:t> etc</a:t>
            </a:r>
            <a:r>
              <a:rPr lang="en-US" altLang="zh-CN" sz="2200" dirty="0" smtClean="0"/>
              <a:t>. </a:t>
            </a:r>
          </a:p>
          <a:p>
            <a:pPr lvl="2"/>
            <a:endParaRPr lang="en-US" altLang="zh-CN" sz="2200" dirty="0"/>
          </a:p>
          <a:p>
            <a:pPr lvl="1"/>
            <a:r>
              <a:rPr lang="en-US" sz="2600" dirty="0"/>
              <a:t>Can we achieve high performances and low power consumption at the same time?</a:t>
            </a: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531" y="1911531"/>
            <a:ext cx="7556500" cy="3690984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r>
              <a:rPr lang="en-US" altLang="zh-CN" sz="3600" dirty="0" smtClean="0">
                <a:solidFill>
                  <a:schemeClr val="tx1"/>
                </a:solidFill>
              </a:rPr>
              <a:t>Overview</a:t>
            </a:r>
          </a:p>
          <a:p>
            <a:pPr lvl="1"/>
            <a:r>
              <a:rPr lang="en-US" altLang="zh-CN" sz="2800" dirty="0" smtClean="0">
                <a:solidFill>
                  <a:srgbClr val="0070C0"/>
                </a:solidFill>
              </a:rPr>
              <a:t>Unified performance model</a:t>
            </a: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Path length (and hence diameter)</a:t>
            </a: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Power consumption</a:t>
            </a:r>
          </a:p>
          <a:p>
            <a:pPr lvl="1"/>
            <a:endParaRPr lang="en-US" altLang="zh-CN" sz="24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sz="2800" dirty="0">
                <a:solidFill>
                  <a:srgbClr val="0070C0"/>
                </a:solidFill>
              </a:rPr>
              <a:t>A new category of DCN architectures: Dual-Centric</a:t>
            </a:r>
          </a:p>
          <a:p>
            <a:pPr lvl="2"/>
            <a:r>
              <a:rPr lang="en-US" altLang="zh-CN" sz="2400" dirty="0" err="1" smtClean="0">
                <a:solidFill>
                  <a:schemeClr val="tx1"/>
                </a:solidFill>
              </a:rPr>
              <a:t>FCell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and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FSquare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Achieving tradeoffs in the design spectrum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201168" lvl="1" indent="0">
              <a:buNone/>
            </a:pPr>
            <a:endParaRPr lang="en-US" altLang="zh-CN" sz="2800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N" sz="2800" dirty="0" smtClean="0">
                <a:solidFill>
                  <a:srgbClr val="0070C0"/>
                </a:solidFill>
              </a:rPr>
              <a:t>A range of DCN architectures </a:t>
            </a:r>
          </a:p>
          <a:p>
            <a:pPr lvl="2"/>
            <a:r>
              <a:rPr lang="en-US" altLang="zh-CN" sz="2400" dirty="0" smtClean="0">
                <a:solidFill>
                  <a:schemeClr val="tx1"/>
                </a:solidFill>
              </a:rPr>
              <a:t>Comparison of existing architectures under our unified performance models</a:t>
            </a:r>
          </a:p>
          <a:p>
            <a:pPr lvl="2"/>
            <a:endParaRPr lang="en-US" altLang="zh-CN" sz="20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Unified Performance Model</a:t>
            </a:r>
          </a:p>
          <a:p>
            <a:r>
              <a:rPr lang="en-US" sz="2800" dirty="0" smtClean="0"/>
              <a:t>Dual-Centric DCN Architectures</a:t>
            </a:r>
          </a:p>
          <a:p>
            <a:pPr lvl="1"/>
            <a:r>
              <a:rPr lang="en-US" sz="2600" dirty="0" err="1" smtClean="0"/>
              <a:t>FCell</a:t>
            </a:r>
            <a:r>
              <a:rPr lang="en-US" sz="2600" dirty="0" smtClean="0"/>
              <a:t> and </a:t>
            </a:r>
            <a:r>
              <a:rPr lang="en-US" sz="2600" dirty="0" err="1" smtClean="0"/>
              <a:t>FSquare</a:t>
            </a:r>
            <a:endParaRPr lang="en-US" sz="2600" dirty="0" smtClean="0"/>
          </a:p>
          <a:p>
            <a:r>
              <a:rPr lang="en-US" altLang="zh-CN" sz="2800" dirty="0" smtClean="0"/>
              <a:t>Comparisons of DCN Architectures</a:t>
            </a:r>
            <a:endParaRPr lang="en-US" sz="2800" dirty="0" smtClean="0"/>
          </a:p>
          <a:p>
            <a:r>
              <a:rPr lang="en-US" sz="2800" dirty="0" smtClean="0"/>
              <a:t>Simulations</a:t>
            </a:r>
          </a:p>
          <a:p>
            <a:r>
              <a:rPr lang="en-US" altLang="zh-CN" sz="2800" dirty="0"/>
              <a:t>Conclusion and Future 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76656" cy="1450757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tx1"/>
                </a:solidFill>
              </a:rPr>
              <a:t>Unified </a:t>
            </a:r>
            <a:r>
              <a:rPr lang="en-US" altLang="zh-CN" sz="4000" dirty="0" smtClean="0">
                <a:solidFill>
                  <a:schemeClr val="tx1"/>
                </a:solidFill>
              </a:rPr>
              <a:t>Performance Model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800" dirty="0" smtClean="0"/>
              <a:t>Unified Path Length Definition:</a:t>
            </a:r>
          </a:p>
          <a:p>
            <a:endParaRPr lang="en-US" altLang="zh-CN" dirty="0"/>
          </a:p>
          <a:p>
            <a:r>
              <a:rPr lang="en-US" altLang="zh-CN" dirty="0" smtClean="0"/>
              <a:t>         </a:t>
            </a:r>
          </a:p>
          <a:p>
            <a:pPr>
              <a:buNone/>
            </a:pPr>
            <a:r>
              <a:rPr lang="en-US" altLang="zh-CN" dirty="0" smtClean="0"/>
              <a:t>           </a:t>
            </a:r>
          </a:p>
          <a:p>
            <a:endParaRPr lang="en-US" altLang="zh-CN" dirty="0" smtClean="0"/>
          </a:p>
          <a:p>
            <a:pPr lvl="1"/>
            <a:endParaRPr lang="en-US" altLang="zh-CN" sz="2000" dirty="0" smtClean="0"/>
          </a:p>
          <a:p>
            <a:pPr marL="201168" lvl="1" indent="0">
              <a:buNone/>
            </a:pPr>
            <a:endParaRPr lang="en-US" altLang="zh-CN" sz="2000" dirty="0"/>
          </a:p>
          <a:p>
            <a:pPr lvl="1"/>
            <a:r>
              <a:rPr lang="en-US" altLang="zh-CN" sz="2800" dirty="0" smtClean="0"/>
              <a:t>Unified Diameter in a DCN: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0516" y="2246963"/>
            <a:ext cx="4619625" cy="695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9693" y="3078442"/>
            <a:ext cx="743523" cy="3949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1590" y="3460996"/>
            <a:ext cx="723431" cy="3633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3589" y="3810245"/>
            <a:ext cx="502188" cy="3737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15538" y="4126730"/>
            <a:ext cx="417086" cy="4292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4472" y="5236349"/>
            <a:ext cx="3290111" cy="87047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58287" y="3030698"/>
            <a:ext cx="6046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: # of </a:t>
            </a:r>
            <a:r>
              <a:rPr lang="en-US" altLang="zh-CN" sz="2400" dirty="0"/>
              <a:t>switches in a </a:t>
            </a:r>
            <a:r>
              <a:rPr lang="en-US" altLang="zh-CN" sz="2400" dirty="0" smtClean="0"/>
              <a:t>path</a:t>
            </a:r>
            <a:endParaRPr lang="en-US" altLang="zh-CN" sz="2400" dirty="0"/>
          </a:p>
          <a:p>
            <a:r>
              <a:rPr lang="en-US" altLang="zh-CN" sz="2400" dirty="0" smtClean="0"/>
              <a:t>: # of servers in a path (excluding </a:t>
            </a:r>
            <a:r>
              <a:rPr lang="en-US" altLang="zh-CN" sz="2400" i="1" dirty="0" smtClean="0"/>
              <a:t>s </a:t>
            </a:r>
            <a:r>
              <a:rPr lang="en-US" altLang="zh-CN" sz="2400" dirty="0" smtClean="0"/>
              <a:t>and </a:t>
            </a:r>
            <a:r>
              <a:rPr lang="en-US" altLang="zh-CN" sz="2400" i="1" dirty="0" smtClean="0"/>
              <a:t>d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: processing </a:t>
            </a:r>
            <a:r>
              <a:rPr lang="en-US" altLang="zh-CN" sz="2400" dirty="0"/>
              <a:t>delay on a </a:t>
            </a:r>
            <a:r>
              <a:rPr lang="en-US" altLang="zh-CN" sz="2400" dirty="0" smtClean="0"/>
              <a:t>switch</a:t>
            </a:r>
          </a:p>
          <a:p>
            <a:r>
              <a:rPr lang="en-US" altLang="zh-CN" sz="2400" dirty="0"/>
              <a:t>: </a:t>
            </a:r>
            <a:r>
              <a:rPr lang="en-US" altLang="zh-CN" sz="2400" dirty="0" smtClean="0"/>
              <a:t>processing </a:t>
            </a:r>
            <a:r>
              <a:rPr lang="en-US" altLang="zh-CN" sz="2400" dirty="0"/>
              <a:t>delay on a </a:t>
            </a:r>
            <a:r>
              <a:rPr lang="en-US" altLang="zh-CN" sz="2400" dirty="0" smtClean="0"/>
              <a:t>server</a:t>
            </a:r>
            <a:endParaRPr lang="en-US" altLang="zh-CN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SRMPDS'16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4000</TotalTime>
  <Words>2604</Words>
  <Application>Microsoft Office PowerPoint</Application>
  <PresentationFormat>On-screen Show (4:3)</PresentationFormat>
  <Paragraphs>414</Paragraphs>
  <Slides>41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宋体</vt:lpstr>
      <vt:lpstr>Calibri</vt:lpstr>
      <vt:lpstr>Calibri Light</vt:lpstr>
      <vt:lpstr>Courier New</vt:lpstr>
      <vt:lpstr>Times New Roman</vt:lpstr>
      <vt:lpstr>Retrospect</vt:lpstr>
      <vt:lpstr>Dual-Centric Data Center Network Architectures</vt:lpstr>
      <vt:lpstr>Agenda</vt:lpstr>
      <vt:lpstr>Introduction</vt:lpstr>
      <vt:lpstr>Introduction</vt:lpstr>
      <vt:lpstr>Introduction</vt:lpstr>
      <vt:lpstr>Introduction</vt:lpstr>
      <vt:lpstr>Introduction</vt:lpstr>
      <vt:lpstr>Agenda</vt:lpstr>
      <vt:lpstr>Unified Performance Model</vt:lpstr>
      <vt:lpstr>Unified Performance Model</vt:lpstr>
      <vt:lpstr>Unified Performance Model</vt:lpstr>
      <vt:lpstr>Agenda</vt:lpstr>
      <vt:lpstr>Dual-Centric DCNs: FCell</vt:lpstr>
      <vt:lpstr>Dual-Centric DCNs: FCell</vt:lpstr>
      <vt:lpstr>Dual-Centric DCNs: FCell</vt:lpstr>
      <vt:lpstr>Dual-Centric DCNs: FCell</vt:lpstr>
      <vt:lpstr>Dual-Centric DCNs: FCell</vt:lpstr>
      <vt:lpstr>Dual-Centric DCNs: FSquare</vt:lpstr>
      <vt:lpstr>Dual-Centric DCNs: FSquare</vt:lpstr>
      <vt:lpstr>Dual-Centric DCNs: FSquare</vt:lpstr>
      <vt:lpstr>Dual-Centric DCNs: FSquare</vt:lpstr>
      <vt:lpstr>Agenda</vt:lpstr>
      <vt:lpstr>Comparisons of DCN Architectures</vt:lpstr>
      <vt:lpstr>Comparisons of DCN Architectures</vt:lpstr>
      <vt:lpstr>Comparisons of DCN Architectures</vt:lpstr>
      <vt:lpstr>Comparisons of DCN Architectures</vt:lpstr>
      <vt:lpstr>Comparisons of DCN Architectures</vt:lpstr>
      <vt:lpstr>Comparisons of DCN Architectures</vt:lpstr>
      <vt:lpstr>Comparisons of DCN Architectures</vt:lpstr>
      <vt:lpstr>Agenda</vt:lpstr>
      <vt:lpstr>Simulations</vt:lpstr>
      <vt:lpstr>Simulations</vt:lpstr>
      <vt:lpstr>Simulations</vt:lpstr>
      <vt:lpstr>Conclusion and Future Works</vt:lpstr>
      <vt:lpstr>Conclusion and Future Works</vt:lpstr>
      <vt:lpstr>Dual-Centric DCNs: FRectangle</vt:lpstr>
      <vt:lpstr>Dual-Centric DCNs: FRectangle</vt:lpstr>
      <vt:lpstr>Dual-Centric DCNs: FRectangle</vt:lpstr>
      <vt:lpstr>Comparison of DCNs with FRectangle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Dawei Li</dc:creator>
  <cp:lastModifiedBy>Jie Wu</cp:lastModifiedBy>
  <cp:revision>415</cp:revision>
  <cp:lastPrinted>2015-11-16T19:50:33Z</cp:lastPrinted>
  <dcterms:created xsi:type="dcterms:W3CDTF">2014-11-13T17:12:18Z</dcterms:created>
  <dcterms:modified xsi:type="dcterms:W3CDTF">2016-09-16T12:45:15Z</dcterms:modified>
</cp:coreProperties>
</file>