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0"/>
  </p:notesMasterIdLst>
  <p:sldIdLst>
    <p:sldId id="256" r:id="rId3"/>
    <p:sldId id="257" r:id="rId4"/>
    <p:sldId id="271" r:id="rId5"/>
    <p:sldId id="258" r:id="rId6"/>
    <p:sldId id="259" r:id="rId7"/>
    <p:sldId id="260" r:id="rId8"/>
    <p:sldId id="261" r:id="rId9"/>
    <p:sldId id="262" r:id="rId10"/>
    <p:sldId id="263" r:id="rId11"/>
    <p:sldId id="264" r:id="rId12"/>
    <p:sldId id="265" r:id="rId13"/>
    <p:sldId id="266" r:id="rId14"/>
    <p:sldId id="267" r:id="rId15"/>
    <p:sldId id="272" r:id="rId16"/>
    <p:sldId id="268" r:id="rId17"/>
    <p:sldId id="269" r:id="rId18"/>
    <p:sldId id="270"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BDE80"/>
    <a:srgbClr val="1F2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12"/>
    <p:restoredTop sz="61831"/>
  </p:normalViewPr>
  <p:slideViewPr>
    <p:cSldViewPr snapToGrid="0">
      <p:cViewPr varScale="1">
        <p:scale>
          <a:sx n="73" d="100"/>
          <a:sy n="73" d="100"/>
        </p:scale>
        <p:origin x="1848"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17.07.2026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38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4449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Shape 3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Shape 31"/>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Shape 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 name="Shape 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Shape 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Shape 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Shape 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Shape 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Shape 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4"/>
        <p:cNvGrpSpPr/>
        <p:nvPr/>
      </p:nvGrpSpPr>
      <p:grpSpPr>
        <a:xfrm>
          <a:off x="0" y="0"/>
          <a:ext cx="0" cy="0"/>
          <a:chOff x="0" y="0"/>
          <a:chExt cx="0" cy="0"/>
        </a:xfrm>
      </p:grpSpPr>
      <p:sp>
        <p:nvSpPr>
          <p:cNvPr id="75" name="Shape 1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Shape 1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Shape 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Shape 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Shape 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
        <p:cNvGrpSpPr/>
        <p:nvPr/>
      </p:nvGrpSpPr>
      <p:grpSpPr>
        <a:xfrm>
          <a:off x="0" y="0"/>
          <a:ext cx="0" cy="0"/>
          <a:chOff x="0" y="0"/>
          <a:chExt cx="0" cy="0"/>
        </a:xfrm>
      </p:grpSpPr>
      <p:sp>
        <p:nvSpPr>
          <p:cNvPr id="18" name="Shape 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Shape 5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Shape 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Shape 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Shape 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3"/>
        <p:cNvGrpSpPr/>
        <p:nvPr/>
      </p:nvGrpSpPr>
      <p:grpSpPr>
        <a:xfrm>
          <a:off x="0" y="0"/>
          <a:ext cx="0" cy="0"/>
          <a:chOff x="0" y="0"/>
          <a:chExt cx="0" cy="0"/>
        </a:xfrm>
      </p:grpSpPr>
      <p:sp>
        <p:nvSpPr>
          <p:cNvPr id="24" name="Shape 5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Shape 6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Shape 6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Shape 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Shape 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
        <p:cNvGrpSpPr/>
        <p:nvPr/>
      </p:nvGrpSpPr>
      <p:grpSpPr>
        <a:xfrm>
          <a:off x="0" y="0"/>
          <a:ext cx="0" cy="0"/>
          <a:chOff x="0" y="0"/>
          <a:chExt cx="0" cy="0"/>
        </a:xfrm>
      </p:grpSpPr>
      <p:sp>
        <p:nvSpPr>
          <p:cNvPr id="30" name="Shape 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Shape 1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Shape 1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Shape 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Shape 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Shape 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6"/>
        <p:cNvGrpSpPr/>
        <p:nvPr/>
      </p:nvGrpSpPr>
      <p:grpSpPr>
        <a:xfrm>
          <a:off x="0" y="0"/>
          <a:ext cx="0" cy="0"/>
          <a:chOff x="0" y="0"/>
          <a:chExt cx="0" cy="0"/>
        </a:xfrm>
      </p:grpSpPr>
      <p:sp>
        <p:nvSpPr>
          <p:cNvPr id="37" name="Shape 35"/>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Shape 3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Shape 3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Shape 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Shape 3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Shape 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Shape 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Shape 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5"/>
        <p:cNvGrpSpPr/>
        <p:nvPr/>
      </p:nvGrpSpPr>
      <p:grpSpPr>
        <a:xfrm>
          <a:off x="0" y="0"/>
          <a:ext cx="0" cy="0"/>
          <a:chOff x="0" y="0"/>
          <a:chExt cx="0" cy="0"/>
        </a:xfrm>
      </p:grpSpPr>
      <p:sp>
        <p:nvSpPr>
          <p:cNvPr id="46" name="Shape 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 name="Shape 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 name="Shape 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Shape 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Shape 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Shape 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Shape 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Shape 4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Shape 4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Shape 4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 name="Shape 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Shape 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Shape 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Shape 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Shape 25"/>
          <p:cNvSpPr>
            <a:spLocks noGrp="1"/>
          </p:cNvSpPr>
          <p:nvPr>
            <p:ph type="pic" idx="2"/>
          </p:nvPr>
        </p:nvSpPr>
        <p:spPr>
          <a:xfrm>
            <a:off x="3887391" y="740569"/>
            <a:ext cx="4629150" cy="3655219"/>
          </a:xfrm>
          <a:prstGeom prst="rect">
            <a:avLst/>
          </a:prstGeom>
          <a:noFill/>
          <a:ln>
            <a:noFill/>
          </a:ln>
        </p:spPr>
      </p:sp>
      <p:sp>
        <p:nvSpPr>
          <p:cNvPr id="64" name="Shape 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Shape 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Shape 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Shape 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Shape 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Shape 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 name="Shape 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 name="Shape 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默认主题">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5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50.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8.svg"/><Relationship Id="rId11" Type="http://schemas.openxmlformats.org/officeDocument/2006/relationships/image" Target="../media/image55.png"/><Relationship Id="rId5" Type="http://schemas.openxmlformats.org/officeDocument/2006/relationships/image" Target="../media/image27.png"/><Relationship Id="rId10" Type="http://schemas.openxmlformats.org/officeDocument/2006/relationships/image" Target="../media/image7.svg"/><Relationship Id="rId4" Type="http://schemas.openxmlformats.org/officeDocument/2006/relationships/image" Target="../media/image52.sv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4.sv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2.svg"/><Relationship Id="rId3" Type="http://schemas.openxmlformats.org/officeDocument/2006/relationships/image" Target="../media/image58.jpeg"/><Relationship Id="rId7" Type="http://schemas.openxmlformats.org/officeDocument/2006/relationships/image" Target="../media/image12.svg"/><Relationship Id="rId12"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60.svg"/><Relationship Id="rId5" Type="http://schemas.openxmlformats.org/officeDocument/2006/relationships/image" Target="../media/image7.svg"/><Relationship Id="rId15" Type="http://schemas.openxmlformats.org/officeDocument/2006/relationships/image" Target="../media/image64.svg"/><Relationship Id="rId10" Type="http://schemas.openxmlformats.org/officeDocument/2006/relationships/image" Target="../media/image59.png"/><Relationship Id="rId4" Type="http://schemas.openxmlformats.org/officeDocument/2006/relationships/image" Target="../media/image6.png"/><Relationship Id="rId9" Type="http://schemas.openxmlformats.org/officeDocument/2006/relationships/image" Target="../media/image36.svg"/><Relationship Id="rId1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21.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6.svg"/><Relationship Id="rId9" Type="http://schemas.openxmlformats.org/officeDocument/2006/relationships/image" Target="../media/image29.emf"/></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3.sv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svg"/><Relationship Id="rId4" Type="http://schemas.openxmlformats.org/officeDocument/2006/relationships/image" Target="../media/image31.sv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294290"/>
            <a:ext cx="12192000" cy="6858000"/>
          </a:xfrm>
          <a:prstGeom prst="roundRect">
            <a:avLst>
              <a:gd name="adj" fmla="val 0"/>
            </a:avLst>
          </a:prstGeom>
          <a:solidFill>
            <a:srgbClr val="000000">
              <a:alpha val="60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508000" y="1778000"/>
            <a:ext cx="11176000" cy="1397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4400" b="1" i="0" u="none" strike="noStrike" dirty="0">
                <a:solidFill>
                  <a:srgbClr val="FFFFFF"/>
                </a:solidFill>
                <a:latin typeface="Noto Sans SC"/>
                <a:ea typeface="Noto Sans SC"/>
                <a:cs typeface="Noto Sans SC"/>
                <a:sym typeface="Noto Sans SC"/>
              </a:rPr>
              <a:t>Directional Flow Graph Framework</a:t>
            </a:r>
            <a:br>
              <a:rPr lang="en-US" sz="4400" b="1" i="0" u="none" strike="noStrike" dirty="0">
                <a:solidFill>
                  <a:srgbClr val="FFFFFF"/>
                </a:solidFill>
                <a:latin typeface="Noto Sans SC"/>
                <a:ea typeface="Noto Sans SC"/>
                <a:cs typeface="Noto Sans SC"/>
                <a:sym typeface="Noto Sans SC"/>
              </a:rPr>
            </a:br>
            <a:r>
              <a:rPr lang="en-US" sz="4400" b="1" i="0" u="none" strike="noStrike" dirty="0">
                <a:solidFill>
                  <a:srgbClr val="FFFFFF"/>
                </a:solidFill>
                <a:latin typeface="Noto Sans SC"/>
                <a:ea typeface="Noto Sans SC"/>
                <a:cs typeface="Noto Sans SC"/>
                <a:sym typeface="Noto Sans SC"/>
              </a:rPr>
              <a:t>for Detecting Known and Unknown Malicious Traffic</a:t>
            </a:r>
            <a:endParaRPr lang="en-US" sz="1100" dirty="0"/>
          </a:p>
        </p:txBody>
      </p:sp>
      <p:sp>
        <p:nvSpPr>
          <p:cNvPr id="4" name="AutoShape 4"/>
          <p:cNvSpPr/>
          <p:nvPr/>
        </p:nvSpPr>
        <p:spPr>
          <a:xfrm>
            <a:off x="0" y="3556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i="0" u="none" strike="noStrike" spc="200" dirty="0">
                <a:solidFill>
                  <a:srgbClr val="4ADE80"/>
                </a:solidFill>
                <a:latin typeface="Noto Sans SC"/>
                <a:ea typeface="Noto Sans SC"/>
                <a:cs typeface="Noto Sans SC"/>
                <a:sym typeface="Noto Sans SC"/>
              </a:rPr>
              <a:t>DASFAA 2026</a:t>
            </a:r>
            <a:endParaRPr lang="en-US" sz="1100" dirty="0"/>
          </a:p>
        </p:txBody>
      </p:sp>
      <p:sp>
        <p:nvSpPr>
          <p:cNvPr id="6" name="AutoShape 6"/>
          <p:cNvSpPr/>
          <p:nvPr/>
        </p:nvSpPr>
        <p:spPr>
          <a:xfrm>
            <a:off x="0" y="4401645"/>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dirty="0">
                <a:solidFill>
                  <a:schemeClr val="bg1"/>
                </a:solidFill>
                <a:latin typeface="Noto Sans SC"/>
                <a:ea typeface="Noto Sans SC"/>
                <a:cs typeface="Noto Sans SC"/>
                <a:sym typeface="Noto Sans SC"/>
              </a:rPr>
              <a:t>Yang Wu, </a:t>
            </a:r>
            <a:r>
              <a:rPr lang="en-US" sz="1600" b="0" i="0" u="none" strike="noStrike" dirty="0" err="1">
                <a:solidFill>
                  <a:schemeClr val="bg1"/>
                </a:solidFill>
                <a:latin typeface="Noto Sans SC"/>
                <a:ea typeface="Noto Sans SC"/>
                <a:cs typeface="Noto Sans SC"/>
                <a:sym typeface="Noto Sans SC"/>
              </a:rPr>
              <a:t>Ruijia</a:t>
            </a:r>
            <a:r>
              <a:rPr lang="en-US" sz="1600" b="0" i="0" u="none" strike="noStrike" dirty="0">
                <a:solidFill>
                  <a:schemeClr val="bg1"/>
                </a:solidFill>
                <a:latin typeface="Noto Sans SC"/>
                <a:ea typeface="Noto Sans SC"/>
                <a:cs typeface="Noto Sans SC"/>
                <a:sym typeface="Noto Sans SC"/>
              </a:rPr>
              <a:t> Wang, </a:t>
            </a:r>
            <a:r>
              <a:rPr lang="en-US" sz="1600" b="0" i="0" u="none" strike="noStrike" dirty="0" err="1">
                <a:solidFill>
                  <a:schemeClr val="bg1"/>
                </a:solidFill>
                <a:latin typeface="Noto Sans SC"/>
                <a:ea typeface="Noto Sans SC"/>
                <a:cs typeface="Noto Sans SC"/>
                <a:sym typeface="Noto Sans SC"/>
              </a:rPr>
              <a:t>Mingyuan</a:t>
            </a:r>
            <a:r>
              <a:rPr lang="en-US" sz="1600" b="0" i="0" u="none" strike="noStrike" dirty="0">
                <a:solidFill>
                  <a:schemeClr val="bg1"/>
                </a:solidFill>
                <a:latin typeface="Noto Sans SC"/>
                <a:ea typeface="Noto Sans SC"/>
                <a:cs typeface="Noto Sans SC"/>
                <a:sym typeface="Noto Sans SC"/>
              </a:rPr>
              <a:t> Zang, </a:t>
            </a:r>
            <a:r>
              <a:rPr lang="en-US" sz="1600" b="0" i="0" u="none" strike="noStrike" dirty="0" err="1">
                <a:solidFill>
                  <a:schemeClr val="bg1"/>
                </a:solidFill>
                <a:latin typeface="Noto Sans SC"/>
                <a:ea typeface="Noto Sans SC"/>
                <a:cs typeface="Noto Sans SC"/>
                <a:sym typeface="Noto Sans SC"/>
              </a:rPr>
              <a:t>Jie</a:t>
            </a:r>
            <a:r>
              <a:rPr lang="en-US" sz="1600" b="0" i="0" u="none" strike="noStrike" dirty="0">
                <a:solidFill>
                  <a:schemeClr val="bg1"/>
                </a:solidFill>
                <a:latin typeface="Noto Sans SC"/>
                <a:ea typeface="Noto Sans SC"/>
                <a:cs typeface="Noto Sans SC"/>
                <a:sym typeface="Noto Sans SC"/>
              </a:rPr>
              <a:t> Wu</a:t>
            </a:r>
            <a:endParaRPr lang="en-US" sz="1200" dirty="0">
              <a:solidFill>
                <a:schemeClr val="bg1"/>
              </a:solidFill>
            </a:endParaRPr>
          </a:p>
        </p:txBody>
      </p:sp>
      <p:sp>
        <p:nvSpPr>
          <p:cNvPr id="7" name="AutoShape 7"/>
          <p:cNvSpPr/>
          <p:nvPr/>
        </p:nvSpPr>
        <p:spPr>
          <a:xfrm>
            <a:off x="0" y="4994822"/>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1600" b="0" i="0" u="none" strike="noStrike" dirty="0">
                <a:solidFill>
                  <a:schemeClr val="bg1"/>
                </a:solidFill>
                <a:latin typeface="Noto Sans SC"/>
                <a:ea typeface="Noto Sans SC"/>
                <a:cs typeface="Noto Sans SC"/>
                <a:sym typeface="Noto Sans SC"/>
              </a:rPr>
              <a:t>China Telecom Cloud Computing Research Institute &amp; Temple University</a:t>
            </a:r>
            <a:endParaRPr lang="en-US" dirty="0">
              <a:solidFill>
                <a:schemeClr val="bg1"/>
              </a:solidFill>
            </a:endParaRPr>
          </a:p>
        </p:txBody>
      </p:sp>
      <p:pic>
        <p:nvPicPr>
          <p:cNvPr id="9" name="图片 8">
            <a:extLst>
              <a:ext uri="{FF2B5EF4-FFF2-40B4-BE49-F238E27FC236}">
                <a16:creationId xmlns:a16="http://schemas.microsoft.com/office/drawing/2014/main" id="{49001C9C-E13C-3721-FABD-38C224D8415B}"/>
              </a:ext>
            </a:extLst>
          </p:cNvPr>
          <p:cNvPicPr>
            <a:picLocks noChangeAspect="1"/>
          </p:cNvPicPr>
          <p:nvPr/>
        </p:nvPicPr>
        <p:blipFill>
          <a:blip r:embed="rId4"/>
          <a:stretch>
            <a:fillRect/>
          </a:stretch>
        </p:blipFill>
        <p:spPr>
          <a:xfrm>
            <a:off x="2508558" y="5714999"/>
            <a:ext cx="3517900" cy="736600"/>
          </a:xfrm>
          <a:prstGeom prst="rect">
            <a:avLst/>
          </a:prstGeom>
        </p:spPr>
      </p:pic>
      <p:pic>
        <p:nvPicPr>
          <p:cNvPr id="11" name="图片 10">
            <a:extLst>
              <a:ext uri="{FF2B5EF4-FFF2-40B4-BE49-F238E27FC236}">
                <a16:creationId xmlns:a16="http://schemas.microsoft.com/office/drawing/2014/main" id="{1CBF1E1F-9512-6BAA-81BF-24413DFDE5CE}"/>
              </a:ext>
            </a:extLst>
          </p:cNvPr>
          <p:cNvPicPr>
            <a:picLocks noChangeAspect="1"/>
          </p:cNvPicPr>
          <p:nvPr/>
        </p:nvPicPr>
        <p:blipFill rotWithShape="1">
          <a:blip r:embed="rId5"/>
          <a:srcRect t="37193" b="39440"/>
          <a:stretch/>
        </p:blipFill>
        <p:spPr>
          <a:xfrm>
            <a:off x="6865290" y="5714999"/>
            <a:ext cx="2818152" cy="752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217"/>
    </mc:Choice>
    <mc:Fallback xmlns="">
      <p:transition spd="slow" advTm="2621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71500"/>
            <a:ext cx="381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﻿Experiment Settings</a:t>
            </a:r>
            <a:endParaRPr lang="en-US" sz="1050" dirty="0">
              <a:latin typeface="Times New Roman" panose="02020603050405020304" pitchFamily="18" charset="0"/>
              <a:cs typeface="Times New Roman" panose="02020603050405020304" pitchFamily="18" charset="0"/>
            </a:endParaRPr>
          </a:p>
        </p:txBody>
      </p:sp>
      <p:sp>
        <p:nvSpPr>
          <p:cNvPr id="3" name="AutoShape 3"/>
          <p:cNvSpPr/>
          <p:nvPr/>
        </p:nvSpPr>
        <p:spPr>
          <a:xfrm>
            <a:off x="762000" y="1524000"/>
            <a:ext cx="3302000" cy="4699000"/>
          </a:xfrm>
          <a:prstGeom prst="roundRect">
            <a:avLst>
              <a:gd name="adj" fmla="val 4615"/>
            </a:avLst>
          </a:prstGeom>
          <a:solidFill>
            <a:srgbClr val="374151">
              <a:alpha val="100000"/>
            </a:srgbClr>
          </a:solidFill>
          <a:ln w="25400" cap="flat" cmpd="sng">
            <a:noFill/>
            <a:prstDash val="solid"/>
            <a:round/>
          </a:ln>
          <a:effectLst>
            <a:outerShdw blurRad="127000" dist="50800" dir="5400000" algn="tl" rotWithShape="0">
              <a:srgbClr val="000000">
                <a:alpha val="30000"/>
              </a:srgbClr>
            </a:outerShdw>
          </a:effectLst>
        </p:spPr>
        <p:txBody>
          <a:bodyPr vert="horz" wrap="square" lIns="63500" tIns="63500" rIns="63500" bIns="63500" rtlCol="0" anchor="ctr"/>
          <a:lstStyle/>
          <a:p>
            <a:pPr algn="ctr">
              <a:defRPr/>
            </a:pPr>
            <a:endParaRPr/>
          </a:p>
        </p:txBody>
      </p:sp>
      <p:sp>
        <p:nvSpPr>
          <p:cNvPr id="4" name="AutoShape 4"/>
          <p:cNvSpPr/>
          <p:nvPr/>
        </p:nvSpPr>
        <p:spPr>
          <a:xfrm>
            <a:off x="1016000" y="1778000"/>
            <a:ext cx="609600" cy="609600"/>
          </a:xfrm>
          <a:prstGeom prst="ellipse">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00" y="1905000"/>
            <a:ext cx="355600" cy="355600"/>
          </a:xfrm>
          <a:prstGeom prst="rect">
            <a:avLst/>
          </a:prstGeom>
        </p:spPr>
      </p:pic>
      <p:sp>
        <p:nvSpPr>
          <p:cNvPr id="6" name="AutoShape 6"/>
          <p:cNvSpPr/>
          <p:nvPr/>
        </p:nvSpPr>
        <p:spPr>
          <a:xfrm>
            <a:off x="1778000" y="1879600"/>
            <a:ext cx="2032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Noto Sans SC"/>
                <a:ea typeface="Noto Sans SC"/>
                <a:cs typeface="Noto Sans SC"/>
                <a:sym typeface="Noto Sans SC"/>
              </a:rPr>
              <a:t>Datasets</a:t>
            </a:r>
            <a:endParaRPr lang="en-US" sz="1100" dirty="0"/>
          </a:p>
        </p:txBody>
      </p:sp>
      <p:sp>
        <p:nvSpPr>
          <p:cNvPr id="7" name="AutoShape 7"/>
          <p:cNvSpPr/>
          <p:nvPr/>
        </p:nvSpPr>
        <p:spPr>
          <a:xfrm>
            <a:off x="1016000" y="2667000"/>
            <a:ext cx="2794000" cy="1206500"/>
          </a:xfrm>
          <a:prstGeom prst="roundRect">
            <a:avLst>
              <a:gd name="adj" fmla="val 8421"/>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8" name="AutoShape 8"/>
          <p:cNvSpPr/>
          <p:nvPr/>
        </p:nvSpPr>
        <p:spPr>
          <a:xfrm>
            <a:off x="1206500" y="2794000"/>
            <a:ext cx="2413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4ADE80"/>
                </a:solidFill>
                <a:latin typeface="Noto Sans SC"/>
                <a:ea typeface="Noto Sans SC"/>
                <a:cs typeface="Noto Sans SC"/>
                <a:sym typeface="Noto Sans SC"/>
              </a:rPr>
              <a:t>USTC-TFC2016</a:t>
            </a:r>
            <a:endParaRPr lang="en-US" sz="1100"/>
          </a:p>
        </p:txBody>
      </p:sp>
      <p:sp>
        <p:nvSpPr>
          <p:cNvPr id="9" name="AutoShape 9"/>
          <p:cNvSpPr/>
          <p:nvPr/>
        </p:nvSpPr>
        <p:spPr>
          <a:xfrm>
            <a:off x="1206500" y="3175000"/>
            <a:ext cx="2603500" cy="508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A classic malicious traffic benchmark dataset in the field of network security</a:t>
            </a:r>
            <a:r>
              <a:rPr lang="en-US" dirty="0">
                <a:solidFill>
                  <a:schemeClr val="bg1"/>
                </a:solidFill>
                <a:latin typeface="Times New Roman" panose="02020603050405020304" pitchFamily="18" charset="0"/>
                <a:ea typeface="Noto Sans SC"/>
                <a:cs typeface="Times New Roman" panose="02020603050405020304" pitchFamily="18" charset="0"/>
                <a:sym typeface="Noto Sans SC"/>
              </a:rPr>
              <a:t>.</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0" name="AutoShape 10"/>
          <p:cNvSpPr/>
          <p:nvPr/>
        </p:nvSpPr>
        <p:spPr>
          <a:xfrm>
            <a:off x="1016000" y="4064000"/>
            <a:ext cx="2794000" cy="1397000"/>
          </a:xfrm>
          <a:prstGeom prst="roundRect">
            <a:avLst>
              <a:gd name="adj" fmla="val 7272"/>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1" name="AutoShape 11"/>
          <p:cNvSpPr/>
          <p:nvPr/>
        </p:nvSpPr>
        <p:spPr>
          <a:xfrm>
            <a:off x="1206500" y="4191000"/>
            <a:ext cx="2413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4ADE80"/>
                </a:solidFill>
                <a:latin typeface="Noto Sans SC"/>
                <a:ea typeface="Noto Sans SC"/>
                <a:cs typeface="Noto Sans SC"/>
                <a:sym typeface="Noto Sans SC"/>
              </a:rPr>
              <a:t>CICIoT2024</a:t>
            </a:r>
            <a:endParaRPr lang="en-US" sz="1100"/>
          </a:p>
        </p:txBody>
      </p:sp>
      <p:sp>
        <p:nvSpPr>
          <p:cNvPr id="12" name="AutoShape 12"/>
          <p:cNvSpPr/>
          <p:nvPr/>
        </p:nvSpPr>
        <p:spPr>
          <a:xfrm>
            <a:off x="1206500" y="4572000"/>
            <a:ext cx="2603500" cy="762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dirty="0">
                <a:solidFill>
                  <a:schemeClr val="bg1"/>
                </a:solidFill>
                <a:latin typeface="Times New Roman" panose="02020603050405020304" pitchFamily="18" charset="0"/>
                <a:cs typeface="Times New Roman" panose="02020603050405020304" pitchFamily="18" charset="0"/>
              </a:rPr>
              <a:t>The large-scale dataset for IoT scenarios contains more complex attack behaviors and real network traffic characteristics.</a:t>
            </a:r>
          </a:p>
        </p:txBody>
      </p:sp>
      <p:sp>
        <p:nvSpPr>
          <p:cNvPr id="13" name="AutoShape 13"/>
          <p:cNvSpPr/>
          <p:nvPr/>
        </p:nvSpPr>
        <p:spPr>
          <a:xfrm>
            <a:off x="4445000" y="1524000"/>
            <a:ext cx="3302000" cy="4699000"/>
          </a:xfrm>
          <a:prstGeom prst="roundRect">
            <a:avLst>
              <a:gd name="adj" fmla="val 4615"/>
            </a:avLst>
          </a:prstGeom>
          <a:solidFill>
            <a:srgbClr val="374151">
              <a:alpha val="100000"/>
            </a:srgbClr>
          </a:solidFill>
          <a:ln w="25400" cap="flat" cmpd="sng">
            <a:noFill/>
            <a:prstDash val="solid"/>
            <a:round/>
          </a:ln>
          <a:effectLst>
            <a:outerShdw blurRad="127000" dist="50800" dir="5400000" algn="tl" rotWithShape="0">
              <a:srgbClr val="000000">
                <a:alpha val="30000"/>
              </a:srgbClr>
            </a:outerShdw>
          </a:effectLst>
        </p:spPr>
        <p:txBody>
          <a:bodyPr vert="horz" wrap="square" lIns="63500" tIns="63500" rIns="63500" bIns="63500" rtlCol="0" anchor="ctr"/>
          <a:lstStyle/>
          <a:p>
            <a:pPr algn="ctr">
              <a:defRPr/>
            </a:pPr>
            <a:endParaRPr/>
          </a:p>
        </p:txBody>
      </p:sp>
      <p:sp>
        <p:nvSpPr>
          <p:cNvPr id="14" name="AutoShape 14"/>
          <p:cNvSpPr/>
          <p:nvPr/>
        </p:nvSpPr>
        <p:spPr>
          <a:xfrm>
            <a:off x="4699000" y="1778000"/>
            <a:ext cx="609600" cy="609600"/>
          </a:xfrm>
          <a:prstGeom prst="ellipse">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26000" y="1905000"/>
            <a:ext cx="355600" cy="355600"/>
          </a:xfrm>
          <a:prstGeom prst="rect">
            <a:avLst/>
          </a:prstGeom>
        </p:spPr>
      </p:pic>
      <p:sp>
        <p:nvSpPr>
          <p:cNvPr id="16" name="AutoShape 16"/>
          <p:cNvSpPr/>
          <p:nvPr/>
        </p:nvSpPr>
        <p:spPr>
          <a:xfrm>
            <a:off x="5461000" y="1879600"/>
            <a:ext cx="2032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Noto Sans SC"/>
                <a:ea typeface="Noto Sans SC"/>
                <a:cs typeface="Noto Sans SC"/>
                <a:sym typeface="Noto Sans SC"/>
              </a:rPr>
              <a:t>Scenarios</a:t>
            </a:r>
            <a:endParaRPr lang="en-US" sz="1100" dirty="0"/>
          </a:p>
        </p:txBody>
      </p:sp>
      <p:sp>
        <p:nvSpPr>
          <p:cNvPr id="17" name="AutoShape 17"/>
          <p:cNvSpPr/>
          <p:nvPr/>
        </p:nvSpPr>
        <p:spPr>
          <a:xfrm>
            <a:off x="4699000" y="2667000"/>
            <a:ext cx="2794000" cy="1270000"/>
          </a:xfrm>
          <a:prstGeom prst="roundRect">
            <a:avLst>
              <a:gd name="adj" fmla="val 8000"/>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8" name="AutoShape 18"/>
          <p:cNvSpPr/>
          <p:nvPr/>
        </p:nvSpPr>
        <p:spPr>
          <a:xfrm>
            <a:off x="4889500" y="2794000"/>
            <a:ext cx="2413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dirty="0">
                <a:solidFill>
                  <a:srgbClr val="4ADE80"/>
                </a:solidFill>
                <a:latin typeface="Noto Sans SC"/>
                <a:ea typeface="Noto Sans SC"/>
                <a:cs typeface="Noto Sans SC"/>
                <a:sym typeface="Noto Sans SC"/>
              </a:rPr>
              <a:t> I</a:t>
            </a:r>
            <a:r>
              <a:rPr lang="en-US" b="1" dirty="0">
                <a:solidFill>
                  <a:srgbClr val="4ADE80"/>
                </a:solidFill>
                <a:latin typeface="Noto Sans SC"/>
                <a:ea typeface="Noto Sans SC"/>
                <a:cs typeface="Noto Sans SC"/>
                <a:sym typeface="Noto Sans SC"/>
              </a:rPr>
              <a:t>: </a:t>
            </a:r>
            <a:r>
              <a:rPr lang="en-US" sz="1400" b="1" i="0" u="none" strike="noStrike" dirty="0">
                <a:solidFill>
                  <a:srgbClr val="4ADE80"/>
                </a:solidFill>
                <a:latin typeface="Noto Sans SC"/>
                <a:ea typeface="Noto Sans SC"/>
                <a:cs typeface="Noto Sans SC"/>
                <a:sym typeface="Noto Sans SC"/>
              </a:rPr>
              <a:t>Known Attacks</a:t>
            </a:r>
            <a:endParaRPr lang="en-US" sz="1100" dirty="0"/>
          </a:p>
        </p:txBody>
      </p:sp>
      <p:sp>
        <p:nvSpPr>
          <p:cNvPr id="19" name="AutoShape 19"/>
          <p:cNvSpPr/>
          <p:nvPr/>
        </p:nvSpPr>
        <p:spPr>
          <a:xfrm>
            <a:off x="4889500" y="3175000"/>
            <a:ext cx="2413000" cy="635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b="0" i="0" u="none" strike="noStrike" dirty="0">
                <a:solidFill>
                  <a:srgbClr val="D1D5DB"/>
                </a:solidFill>
                <a:latin typeface="Times New Roman" panose="02020603050405020304" pitchFamily="18" charset="0"/>
                <a:ea typeface="Noto Sans SC"/>
                <a:cs typeface="Times New Roman" panose="02020603050405020304" pitchFamily="18" charset="0"/>
                <a:sym typeface="Noto Sans SC"/>
              </a:rPr>
              <a:t>The training </a:t>
            </a:r>
            <a:r>
              <a:rPr lang="en-US" dirty="0">
                <a:solidFill>
                  <a:srgbClr val="D1D5DB"/>
                </a:solidFill>
                <a:latin typeface="Times New Roman" panose="02020603050405020304" pitchFamily="18" charset="0"/>
                <a:ea typeface="Noto Sans SC"/>
                <a:cs typeface="Times New Roman" panose="02020603050405020304" pitchFamily="18" charset="0"/>
                <a:sym typeface="Noto Sans SC"/>
              </a:rPr>
              <a:t>and testing </a:t>
            </a:r>
            <a:r>
              <a:rPr lang="en-US" b="0" i="0" u="none" strike="noStrike" dirty="0">
                <a:solidFill>
                  <a:srgbClr val="D1D5DB"/>
                </a:solidFill>
                <a:latin typeface="Times New Roman" panose="02020603050405020304" pitchFamily="18" charset="0"/>
                <a:ea typeface="Noto Sans SC"/>
                <a:cs typeface="Times New Roman" panose="02020603050405020304" pitchFamily="18" charset="0"/>
                <a:sym typeface="Noto Sans SC"/>
              </a:rPr>
              <a:t>set contains the same type of attack samples.</a:t>
            </a:r>
            <a:endParaRPr lang="en-US" dirty="0">
              <a:latin typeface="Times New Roman" panose="02020603050405020304" pitchFamily="18" charset="0"/>
              <a:cs typeface="Times New Roman" panose="02020603050405020304" pitchFamily="18" charset="0"/>
            </a:endParaRPr>
          </a:p>
        </p:txBody>
      </p:sp>
      <p:sp>
        <p:nvSpPr>
          <p:cNvPr id="20" name="AutoShape 20"/>
          <p:cNvSpPr/>
          <p:nvPr/>
        </p:nvSpPr>
        <p:spPr>
          <a:xfrm>
            <a:off x="4699000" y="4191000"/>
            <a:ext cx="2794000" cy="1397000"/>
          </a:xfrm>
          <a:prstGeom prst="roundRect">
            <a:avLst>
              <a:gd name="adj" fmla="val 7272"/>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4889500" y="4318000"/>
            <a:ext cx="2413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dirty="0">
                <a:solidFill>
                  <a:srgbClr val="4ADE80"/>
                </a:solidFill>
                <a:latin typeface="Noto Sans SC"/>
                <a:ea typeface="Noto Sans SC"/>
                <a:cs typeface="Noto Sans SC"/>
                <a:sym typeface="Noto Sans SC"/>
              </a:rPr>
              <a:t>II: </a:t>
            </a:r>
            <a:r>
              <a:rPr lang="en-US" b="1" dirty="0">
                <a:solidFill>
                  <a:srgbClr val="4ADE80"/>
                </a:solidFill>
                <a:latin typeface="Noto Sans SC"/>
                <a:ea typeface="Noto Sans SC"/>
                <a:cs typeface="Noto Sans SC"/>
                <a:sym typeface="Noto Sans SC"/>
              </a:rPr>
              <a:t>Unknown Attacks</a:t>
            </a:r>
            <a:endParaRPr lang="en-US" sz="1100" dirty="0"/>
          </a:p>
        </p:txBody>
      </p:sp>
      <p:sp>
        <p:nvSpPr>
          <p:cNvPr id="22" name="AutoShape 22"/>
          <p:cNvSpPr/>
          <p:nvPr/>
        </p:nvSpPr>
        <p:spPr>
          <a:xfrm>
            <a:off x="4889500" y="4699000"/>
            <a:ext cx="2413000" cy="762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dirty="0">
                <a:solidFill>
                  <a:schemeClr val="bg1"/>
                </a:solidFill>
                <a:latin typeface="Times New Roman" panose="02020603050405020304" pitchFamily="18" charset="0"/>
                <a:cs typeface="Times New Roman" panose="02020603050405020304" pitchFamily="18" charset="0"/>
              </a:rPr>
              <a:t>The training and testing set contains completely different attack types.</a:t>
            </a:r>
          </a:p>
        </p:txBody>
      </p:sp>
      <p:sp>
        <p:nvSpPr>
          <p:cNvPr id="23" name="AutoShape 23"/>
          <p:cNvSpPr/>
          <p:nvPr/>
        </p:nvSpPr>
        <p:spPr>
          <a:xfrm>
            <a:off x="8128000" y="1524000"/>
            <a:ext cx="3302000" cy="4699000"/>
          </a:xfrm>
          <a:prstGeom prst="roundRect">
            <a:avLst>
              <a:gd name="adj" fmla="val 4615"/>
            </a:avLst>
          </a:prstGeom>
          <a:solidFill>
            <a:srgbClr val="374151">
              <a:alpha val="100000"/>
            </a:srgbClr>
          </a:solidFill>
          <a:ln w="25400" cap="flat" cmpd="sng">
            <a:noFill/>
            <a:prstDash val="solid"/>
            <a:round/>
          </a:ln>
          <a:effectLst>
            <a:outerShdw blurRad="127000" dist="50800" dir="5400000" algn="tl" rotWithShape="0">
              <a:srgbClr val="000000">
                <a:alpha val="30000"/>
              </a:srgbClr>
            </a:outerShdw>
          </a:effectLst>
        </p:spPr>
        <p:txBody>
          <a:bodyPr vert="horz" wrap="square" lIns="63500" tIns="63500" rIns="63500" bIns="63500" rtlCol="0" anchor="ctr"/>
          <a:lstStyle/>
          <a:p>
            <a:pPr algn="ctr">
              <a:defRPr/>
            </a:pPr>
            <a:endParaRPr/>
          </a:p>
        </p:txBody>
      </p:sp>
      <p:sp>
        <p:nvSpPr>
          <p:cNvPr id="24" name="AutoShape 24"/>
          <p:cNvSpPr/>
          <p:nvPr/>
        </p:nvSpPr>
        <p:spPr>
          <a:xfrm>
            <a:off x="8382000" y="1778000"/>
            <a:ext cx="609600" cy="609600"/>
          </a:xfrm>
          <a:prstGeom prst="ellipse">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09000" y="1905000"/>
            <a:ext cx="355600" cy="355600"/>
          </a:xfrm>
          <a:prstGeom prst="rect">
            <a:avLst/>
          </a:prstGeom>
        </p:spPr>
      </p:pic>
      <p:sp>
        <p:nvSpPr>
          <p:cNvPr id="26" name="AutoShape 26"/>
          <p:cNvSpPr/>
          <p:nvPr/>
        </p:nvSpPr>
        <p:spPr>
          <a:xfrm>
            <a:off x="9144000" y="1879600"/>
            <a:ext cx="2032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Noto Sans SC"/>
                <a:ea typeface="Noto Sans SC"/>
                <a:cs typeface="Noto Sans SC"/>
                <a:sym typeface="Noto Sans SC"/>
              </a:rPr>
              <a:t>Baselines</a:t>
            </a:r>
            <a:endParaRPr lang="en-US" sz="1100" dirty="0"/>
          </a:p>
        </p:txBody>
      </p:sp>
      <p:sp>
        <p:nvSpPr>
          <p:cNvPr id="27" name="AutoShape 27"/>
          <p:cNvSpPr/>
          <p:nvPr/>
        </p:nvSpPr>
        <p:spPr>
          <a:xfrm>
            <a:off x="8382000" y="2667000"/>
            <a:ext cx="2794000" cy="825500"/>
          </a:xfrm>
          <a:prstGeom prst="roundRect">
            <a:avLst>
              <a:gd name="adj" fmla="val 12307"/>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8" name="AutoShape 28"/>
          <p:cNvSpPr/>
          <p:nvPr/>
        </p:nvSpPr>
        <p:spPr>
          <a:xfrm>
            <a:off x="8509000" y="27305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b="1" i="0" u="none" strike="noStrike" dirty="0">
                <a:solidFill>
                  <a:srgbClr val="4ADE80"/>
                </a:solidFill>
                <a:latin typeface="Noto Sans SC"/>
                <a:ea typeface="Noto Sans SC"/>
                <a:cs typeface="Noto Sans SC"/>
                <a:sym typeface="Noto Sans SC"/>
              </a:rPr>
              <a:t>📊 Supervised</a:t>
            </a:r>
            <a:endParaRPr lang="en-US" sz="1200" dirty="0"/>
          </a:p>
        </p:txBody>
      </p:sp>
      <p:sp>
        <p:nvSpPr>
          <p:cNvPr id="29" name="AutoShape 29"/>
          <p:cNvSpPr/>
          <p:nvPr/>
        </p:nvSpPr>
        <p:spPr>
          <a:xfrm>
            <a:off x="8498551" y="3022600"/>
            <a:ext cx="2794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a:solidFill>
                  <a:srgbClr val="D1D5DB"/>
                </a:solidFill>
                <a:latin typeface="Times New Roman" panose="02020603050405020304" pitchFamily="18" charset="0"/>
                <a:ea typeface="Noto Sans SC"/>
                <a:cs typeface="Times New Roman" panose="02020603050405020304" pitchFamily="18" charset="0"/>
                <a:sym typeface="Noto Sans SC"/>
              </a:rPr>
              <a:t>FS-Net, </a:t>
            </a:r>
            <a:r>
              <a:rPr lang="en-US" sz="1200" b="0" i="0" u="none" strike="noStrike" dirty="0" err="1">
                <a:solidFill>
                  <a:srgbClr val="D1D5DB"/>
                </a:solidFill>
                <a:latin typeface="Times New Roman" panose="02020603050405020304" pitchFamily="18" charset="0"/>
                <a:ea typeface="Noto Sans SC"/>
                <a:cs typeface="Times New Roman" panose="02020603050405020304" pitchFamily="18" charset="0"/>
                <a:sym typeface="Noto Sans SC"/>
              </a:rPr>
              <a:t>GraphDAPP</a:t>
            </a:r>
            <a:r>
              <a:rPr lang="en-US" sz="1200" b="0" i="0" u="none" strike="noStrike" dirty="0">
                <a:solidFill>
                  <a:srgbClr val="D1D5DB"/>
                </a:solidFill>
                <a:latin typeface="Times New Roman" panose="02020603050405020304" pitchFamily="18" charset="0"/>
                <a:ea typeface="Noto Sans SC"/>
                <a:cs typeface="Times New Roman" panose="02020603050405020304" pitchFamily="18" charset="0"/>
                <a:sym typeface="Noto Sans SC"/>
              </a:rPr>
              <a:t>, Graph2Vec, FG-SAT</a:t>
            </a:r>
            <a:endParaRPr lang="en-US" sz="1600" dirty="0">
              <a:latin typeface="Times New Roman" panose="02020603050405020304" pitchFamily="18" charset="0"/>
              <a:cs typeface="Times New Roman" panose="02020603050405020304" pitchFamily="18" charset="0"/>
            </a:endParaRPr>
          </a:p>
        </p:txBody>
      </p:sp>
      <p:sp>
        <p:nvSpPr>
          <p:cNvPr id="30" name="AutoShape 30"/>
          <p:cNvSpPr/>
          <p:nvPr/>
        </p:nvSpPr>
        <p:spPr>
          <a:xfrm>
            <a:off x="8382000" y="3619500"/>
            <a:ext cx="2794000" cy="762000"/>
          </a:xfrm>
          <a:prstGeom prst="roundRect">
            <a:avLst>
              <a:gd name="adj" fmla="val 13333"/>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31" name="AutoShape 31"/>
          <p:cNvSpPr/>
          <p:nvPr/>
        </p:nvSpPr>
        <p:spPr>
          <a:xfrm>
            <a:off x="8509000" y="36830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b="1" i="0" u="none" strike="noStrike" dirty="0">
                <a:solidFill>
                  <a:srgbClr val="4ADE80"/>
                </a:solidFill>
                <a:latin typeface="Noto Sans SC"/>
                <a:ea typeface="Noto Sans SC"/>
                <a:cs typeface="Noto Sans SC"/>
                <a:sym typeface="Noto Sans SC"/>
              </a:rPr>
              <a:t>🔍 Unsupervised</a:t>
            </a:r>
            <a:endParaRPr lang="en-US" sz="1200" dirty="0"/>
          </a:p>
        </p:txBody>
      </p:sp>
      <p:sp>
        <p:nvSpPr>
          <p:cNvPr id="32" name="AutoShape 32"/>
          <p:cNvSpPr/>
          <p:nvPr/>
        </p:nvSpPr>
        <p:spPr>
          <a:xfrm>
            <a:off x="8509000" y="40005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Kitsune</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33" name="AutoShape 33"/>
          <p:cNvSpPr/>
          <p:nvPr/>
        </p:nvSpPr>
        <p:spPr>
          <a:xfrm>
            <a:off x="8382000" y="4508500"/>
            <a:ext cx="2794000" cy="762000"/>
          </a:xfrm>
          <a:prstGeom prst="roundRect">
            <a:avLst>
              <a:gd name="adj" fmla="val 13333"/>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34" name="AutoShape 34"/>
          <p:cNvSpPr/>
          <p:nvPr/>
        </p:nvSpPr>
        <p:spPr>
          <a:xfrm>
            <a:off x="8509000" y="45720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b="1" i="0" u="none" strike="noStrike" dirty="0">
                <a:solidFill>
                  <a:srgbClr val="4ADE80"/>
                </a:solidFill>
                <a:latin typeface="Noto Sans SC"/>
                <a:ea typeface="Noto Sans SC"/>
                <a:cs typeface="Noto Sans SC"/>
                <a:sym typeface="Noto Sans SC"/>
              </a:rPr>
              <a:t>⚖️ Hybrid</a:t>
            </a:r>
            <a:endParaRPr lang="en-US" sz="1200" dirty="0"/>
          </a:p>
        </p:txBody>
      </p:sp>
      <p:sp>
        <p:nvSpPr>
          <p:cNvPr id="35" name="AutoShape 35"/>
          <p:cNvSpPr/>
          <p:nvPr/>
        </p:nvSpPr>
        <p:spPr>
          <a:xfrm>
            <a:off x="8509000" y="48895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err="1">
                <a:solidFill>
                  <a:schemeClr val="bg1"/>
                </a:solidFill>
                <a:latin typeface="Times New Roman" panose="02020603050405020304" pitchFamily="18" charset="0"/>
                <a:ea typeface="Noto Sans SC"/>
                <a:cs typeface="Times New Roman" panose="02020603050405020304" pitchFamily="18" charset="0"/>
                <a:sym typeface="Noto Sans SC"/>
              </a:rPr>
              <a:t>IoTArgos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36" name="AutoShape 36"/>
          <p:cNvSpPr/>
          <p:nvPr/>
        </p:nvSpPr>
        <p:spPr>
          <a:xfrm>
            <a:off x="8382000" y="5397500"/>
            <a:ext cx="2794000" cy="635000"/>
          </a:xfrm>
          <a:prstGeom prst="roundRect">
            <a:avLst>
              <a:gd name="adj" fmla="val 16000"/>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37" name="AutoShape 37"/>
          <p:cNvSpPr/>
          <p:nvPr/>
        </p:nvSpPr>
        <p:spPr>
          <a:xfrm>
            <a:off x="8509000" y="54610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dirty="0">
                <a:solidFill>
                  <a:srgbClr val="4ADE80"/>
                </a:solidFill>
                <a:latin typeface="Noto Sans SC"/>
                <a:ea typeface="Noto Sans SC"/>
                <a:cs typeface="Noto Sans SC"/>
                <a:sym typeface="Noto Sans SC"/>
              </a:rPr>
              <a:t>🚀 </a:t>
            </a:r>
            <a:r>
              <a:rPr lang="en-US" sz="1200" b="1" dirty="0">
                <a:solidFill>
                  <a:srgbClr val="4ADE80"/>
                </a:solidFill>
                <a:latin typeface="Noto Sans SC"/>
                <a:ea typeface="Noto Sans SC"/>
                <a:cs typeface="Noto Sans SC"/>
                <a:sym typeface="Noto Sans SC"/>
              </a:rPr>
              <a:t>Other </a:t>
            </a:r>
            <a:r>
              <a:rPr lang="en-US" sz="1200" b="1" i="0" u="none" strike="noStrike" dirty="0">
                <a:solidFill>
                  <a:srgbClr val="4ADE80"/>
                </a:solidFill>
                <a:latin typeface="Noto Sans SC"/>
                <a:ea typeface="Noto Sans SC"/>
                <a:cs typeface="Noto Sans SC"/>
                <a:sym typeface="Noto Sans SC"/>
              </a:rPr>
              <a:t>SOTA</a:t>
            </a:r>
            <a:endParaRPr lang="en-US" sz="1100" dirty="0"/>
          </a:p>
        </p:txBody>
      </p:sp>
      <p:sp>
        <p:nvSpPr>
          <p:cNvPr id="38" name="AutoShape 38"/>
          <p:cNvSpPr/>
          <p:nvPr/>
        </p:nvSpPr>
        <p:spPr>
          <a:xfrm>
            <a:off x="8509000" y="57404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CVAE-EVT, </a:t>
            </a:r>
            <a:r>
              <a:rPr lang="en-US" sz="1200" b="0" i="0" u="none" strike="noStrike" dirty="0" err="1">
                <a:solidFill>
                  <a:schemeClr val="bg1"/>
                </a:solidFill>
                <a:latin typeface="Times New Roman" panose="02020603050405020304" pitchFamily="18" charset="0"/>
                <a:ea typeface="Noto Sans SC"/>
                <a:cs typeface="Times New Roman" panose="02020603050405020304" pitchFamily="18" charset="0"/>
                <a:sym typeface="Noto Sans SC"/>
              </a:rPr>
              <a:t>ECNet</a:t>
            </a:r>
            <a:endParaRPr lang="en-US" sz="1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65650"/>
    </mc:Choice>
    <mc:Fallback xmlns="">
      <p:transition spd="slow" advTm="1656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478901"/>
            <a:ext cx="1016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Experimental results: ﻿Known Malicious Traffic Detection</a:t>
            </a:r>
            <a:endParaRPr lang="en-US" sz="1050" dirty="0">
              <a:latin typeface="Times New Roman" panose="02020603050405020304" pitchFamily="18" charset="0"/>
              <a:cs typeface="Times New Roman" panose="02020603050405020304" pitchFamily="18" charset="0"/>
            </a:endParaRPr>
          </a:p>
        </p:txBody>
      </p:sp>
      <p:sp>
        <p:nvSpPr>
          <p:cNvPr id="8" name="AutoShape 8"/>
          <p:cNvSpPr/>
          <p:nvPr/>
        </p:nvSpPr>
        <p:spPr>
          <a:xfrm>
            <a:off x="761999" y="3563910"/>
            <a:ext cx="3983619" cy="1397000"/>
          </a:xfrm>
          <a:prstGeom prst="roundRect">
            <a:avLst>
              <a:gd name="adj" fmla="val 10909"/>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1016000" y="3817910"/>
            <a:ext cx="711200" cy="711200"/>
          </a:xfrm>
          <a:prstGeom prst="ellipse">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2" name="AutoShape 12"/>
          <p:cNvSpPr/>
          <p:nvPr/>
        </p:nvSpPr>
        <p:spPr>
          <a:xfrm>
            <a:off x="1881047" y="4243733"/>
            <a:ext cx="2856214" cy="635000"/>
          </a:xfrm>
          <a:prstGeom prst="rect">
            <a:avLst/>
          </a:prstGeom>
          <a:noFill/>
          <a:ln w="12700" cap="flat" cmpd="sng">
            <a:noFill/>
            <a:prstDash val="solid"/>
            <a:round/>
          </a:ln>
        </p:spPr>
        <p:txBody>
          <a:bodyPr vert="horz" wrap="square" lIns="0" tIns="0" rIns="0" bIns="0" rtlCol="0" anchor="t" anchorCtr="0"/>
          <a:lstStyle/>
          <a:p>
            <a:pPr indent="0">
              <a:lnSpc>
                <a:spcPct val="108333"/>
              </a:lnSpc>
              <a:defRPr/>
            </a:pPr>
            <a:r>
              <a:rPr lang="en-US" dirty="0" err="1">
                <a:solidFill>
                  <a:schemeClr val="bg1"/>
                </a:solidFill>
                <a:latin typeface="Times New Roman" panose="02020603050405020304" pitchFamily="18" charset="0"/>
                <a:ea typeface="Noto Sans SC"/>
                <a:cs typeface="Times New Roman" panose="02020603050405020304" pitchFamily="18" charset="0"/>
                <a:sym typeface="Noto Sans SC"/>
              </a:rPr>
              <a:t>DGNet</a:t>
            </a:r>
            <a:r>
              <a:rPr lang="en-US" dirty="0">
                <a:solidFill>
                  <a:schemeClr val="bg1"/>
                </a:solidFill>
                <a:latin typeface="Times New Roman" panose="02020603050405020304" pitchFamily="18" charset="0"/>
                <a:ea typeface="Noto Sans SC"/>
                <a:cs typeface="Times New Roman" panose="02020603050405020304" pitchFamily="18" charset="0"/>
                <a:sym typeface="Noto Sans SC"/>
              </a:rPr>
              <a:t> &gt;  graph-based / sequence-based</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13" name="AutoShape 13"/>
          <p:cNvSpPr/>
          <p:nvPr/>
        </p:nvSpPr>
        <p:spPr>
          <a:xfrm>
            <a:off x="762000" y="5080000"/>
            <a:ext cx="3983618" cy="1270000"/>
          </a:xfrm>
          <a:prstGeom prst="roundRect">
            <a:avLst>
              <a:gd name="adj" fmla="val 12000"/>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4" name="AutoShape 14"/>
          <p:cNvSpPr/>
          <p:nvPr/>
        </p:nvSpPr>
        <p:spPr>
          <a:xfrm>
            <a:off x="1016000" y="5334000"/>
            <a:ext cx="711200" cy="711200"/>
          </a:xfrm>
          <a:prstGeom prst="ellipse">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3800" y="5511800"/>
            <a:ext cx="355600" cy="355600"/>
          </a:xfrm>
          <a:prstGeom prst="rect">
            <a:avLst/>
          </a:prstGeom>
        </p:spPr>
      </p:pic>
      <p:sp>
        <p:nvSpPr>
          <p:cNvPr id="16" name="AutoShape 16"/>
          <p:cNvSpPr/>
          <p:nvPr/>
        </p:nvSpPr>
        <p:spPr>
          <a:xfrm>
            <a:off x="1854200" y="5224200"/>
            <a:ext cx="2883061"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dirty="0">
                <a:solidFill>
                  <a:srgbClr val="4ADE80"/>
                </a:solidFill>
                <a:latin typeface="Noto Sans SC"/>
                <a:ea typeface="Noto Sans SC"/>
                <a:cs typeface="Noto Sans SC"/>
                <a:sym typeface="Noto Sans SC"/>
              </a:rPr>
              <a:t>Directed &gt; Undirected</a:t>
            </a:r>
            <a:endParaRPr lang="en-US" sz="1100" dirty="0"/>
          </a:p>
        </p:txBody>
      </p:sp>
      <p:sp>
        <p:nvSpPr>
          <p:cNvPr id="17" name="AutoShape 17"/>
          <p:cNvSpPr/>
          <p:nvPr/>
        </p:nvSpPr>
        <p:spPr>
          <a:xfrm>
            <a:off x="1854200" y="5622081"/>
            <a:ext cx="3069217" cy="508000"/>
          </a:xfrm>
          <a:prstGeom prst="rect">
            <a:avLst/>
          </a:prstGeom>
          <a:noFill/>
          <a:ln w="12700" cap="flat" cmpd="sng">
            <a:noFill/>
            <a:prstDash val="solid"/>
            <a:round/>
          </a:ln>
        </p:spPr>
        <p:txBody>
          <a:bodyPr vert="horz" wrap="square" lIns="0" tIns="0" rIns="0" bIns="0" rtlCol="0" anchor="t" anchorCtr="0"/>
          <a:lstStyle/>
          <a:p>
            <a:pPr indent="0" algn="l">
              <a:lnSpc>
                <a:spcPct val="108333"/>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The direction information is effectively modeled, enabling </a:t>
            </a:r>
            <a:r>
              <a:rPr lang="en-US" b="0" i="0" u="none" strike="noStrike" dirty="0" err="1">
                <a:solidFill>
                  <a:schemeClr val="bg1"/>
                </a:solidFill>
                <a:latin typeface="Times New Roman" panose="02020603050405020304" pitchFamily="18" charset="0"/>
                <a:ea typeface="Noto Sans SC"/>
                <a:cs typeface="Times New Roman" panose="02020603050405020304" pitchFamily="18" charset="0"/>
                <a:sym typeface="Noto Sans SC"/>
              </a:rPr>
              <a:t>DGNet</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to outperform similar graph-based baselines.</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6" name="AutoShape 6"/>
          <p:cNvSpPr/>
          <p:nvPr/>
        </p:nvSpPr>
        <p:spPr>
          <a:xfrm>
            <a:off x="1847850" y="3762623"/>
            <a:ext cx="2777118"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rgbClr val="4ADE80"/>
                </a:solidFill>
                <a:latin typeface="Noto Sans SC"/>
                <a:ea typeface="Noto Sans SC"/>
                <a:cs typeface="Noto Sans SC"/>
                <a:sym typeface="Noto Sans SC"/>
              </a:rPr>
              <a:t>The </a:t>
            </a:r>
            <a:r>
              <a:rPr lang="en-US" sz="1600" b="1" i="0" u="none" strike="noStrike" dirty="0" err="1">
                <a:solidFill>
                  <a:srgbClr val="4ADE80"/>
                </a:solidFill>
                <a:latin typeface="Noto Sans SC"/>
                <a:ea typeface="Noto Sans SC"/>
                <a:cs typeface="Noto Sans SC"/>
                <a:sym typeface="Noto Sans SC"/>
              </a:rPr>
              <a:t>DGNet</a:t>
            </a:r>
            <a:r>
              <a:rPr lang="en-US" sz="1600" b="1" i="0" u="none" strike="noStrike" dirty="0">
                <a:solidFill>
                  <a:srgbClr val="4ADE80"/>
                </a:solidFill>
                <a:latin typeface="Noto Sans SC"/>
                <a:ea typeface="Noto Sans SC"/>
                <a:cs typeface="Noto Sans SC"/>
                <a:sym typeface="Noto Sans SC"/>
              </a:rPr>
              <a:t> has ﻿the best results</a:t>
            </a:r>
            <a:endParaRPr lang="en-US" sz="1100" dirty="0"/>
          </a:p>
        </p:txBody>
      </p:sp>
      <p:sp>
        <p:nvSpPr>
          <p:cNvPr id="20" name="AutoShape 20"/>
          <p:cNvSpPr/>
          <p:nvPr/>
        </p:nvSpPr>
        <p:spPr>
          <a:xfrm>
            <a:off x="762000" y="1327915"/>
            <a:ext cx="4231029" cy="902316"/>
          </a:xfrm>
          <a:prstGeom prst="roundRect">
            <a:avLst>
              <a:gd name="adj" fmla="val 7272"/>
            </a:avLst>
          </a:prstGeom>
          <a:solidFill>
            <a:srgbClr val="1F2937">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762000" y="1182481"/>
            <a:ext cx="76200" cy="1047750"/>
          </a:xfrm>
          <a:prstGeom prst="roundRect">
            <a:avLst>
              <a:gd name="adj" fmla="val 0"/>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2" name="AutoShape 22"/>
          <p:cNvSpPr/>
          <p:nvPr/>
        </p:nvSpPr>
        <p:spPr>
          <a:xfrm>
            <a:off x="1016000" y="1118981"/>
            <a:ext cx="215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FFFFFF"/>
                </a:solidFill>
                <a:latin typeface="Noto Sans SC"/>
                <a:ea typeface="Noto Sans SC"/>
                <a:cs typeface="Noto Sans SC"/>
                <a:sym typeface="Noto Sans SC"/>
              </a:rPr>
              <a:t>USTC-TFC2016-I</a:t>
            </a:r>
            <a:endParaRPr lang="en-US" sz="1100"/>
          </a:p>
        </p:txBody>
      </p:sp>
      <p:sp>
        <p:nvSpPr>
          <p:cNvPr id="23" name="AutoShape 23"/>
          <p:cNvSpPr/>
          <p:nvPr/>
        </p:nvSpPr>
        <p:spPr>
          <a:xfrm>
            <a:off x="1016000" y="1563481"/>
            <a:ext cx="2159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200"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The benchmark attack detection scenario has a relatively canonical structure</a:t>
            </a:r>
            <a:endParaRPr lang="en-US" sz="1100" dirty="0">
              <a:solidFill>
                <a:schemeClr val="bg1"/>
              </a:solidFill>
              <a:latin typeface="Times New Roman" panose="02020603050405020304" pitchFamily="18" charset="0"/>
              <a:cs typeface="Times New Roman" panose="02020603050405020304" pitchFamily="18" charset="0"/>
            </a:endParaRPr>
          </a:p>
        </p:txBody>
      </p:sp>
      <p:sp>
        <p:nvSpPr>
          <p:cNvPr id="24" name="AutoShape 24"/>
          <p:cNvSpPr/>
          <p:nvPr/>
        </p:nvSpPr>
        <p:spPr>
          <a:xfrm>
            <a:off x="3302000" y="1182481"/>
            <a:ext cx="228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a:solidFill>
                  <a:srgbClr val="9CA3AF"/>
                </a:solidFill>
                <a:latin typeface="Noto Sans SC"/>
                <a:ea typeface="Noto Sans SC"/>
                <a:cs typeface="Noto Sans SC"/>
                <a:sym typeface="Noto Sans SC"/>
              </a:rPr>
              <a:t>F1-Score</a:t>
            </a:r>
            <a:endParaRPr lang="en-US" sz="1100" dirty="0"/>
          </a:p>
        </p:txBody>
      </p:sp>
      <p:sp>
        <p:nvSpPr>
          <p:cNvPr id="25" name="AutoShape 25"/>
          <p:cNvSpPr/>
          <p:nvPr/>
        </p:nvSpPr>
        <p:spPr>
          <a:xfrm>
            <a:off x="3302000" y="1563481"/>
            <a:ext cx="1516123"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dirty="0">
                <a:solidFill>
                  <a:srgbClr val="4ADE80"/>
                </a:solidFill>
                <a:latin typeface="Noto Sans SC"/>
                <a:ea typeface="Noto Sans SC"/>
                <a:cs typeface="Noto Sans SC"/>
                <a:sym typeface="Noto Sans SC"/>
              </a:rPr>
              <a:t>0.9973</a:t>
            </a:r>
            <a:endParaRPr lang="en-US" sz="1050" dirty="0"/>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3800" y="3995710"/>
            <a:ext cx="355600" cy="355600"/>
          </a:xfrm>
          <a:prstGeom prst="rect">
            <a:avLst/>
          </a:prstGeom>
        </p:spPr>
      </p:pic>
      <p:sp>
        <p:nvSpPr>
          <p:cNvPr id="26" name="AutoShape 26"/>
          <p:cNvSpPr/>
          <p:nvPr/>
        </p:nvSpPr>
        <p:spPr>
          <a:xfrm>
            <a:off x="762000" y="2287138"/>
            <a:ext cx="4231029" cy="1054100"/>
          </a:xfrm>
          <a:prstGeom prst="roundRect">
            <a:avLst>
              <a:gd name="adj" fmla="val 7272"/>
            </a:avLst>
          </a:prstGeom>
          <a:solidFill>
            <a:srgbClr val="1F2937">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7" name="AutoShape 27"/>
          <p:cNvSpPr/>
          <p:nvPr/>
        </p:nvSpPr>
        <p:spPr>
          <a:xfrm>
            <a:off x="762000" y="2287138"/>
            <a:ext cx="76200" cy="1054100"/>
          </a:xfrm>
          <a:prstGeom prst="roundRect">
            <a:avLst>
              <a:gd name="adj" fmla="val 0"/>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8" name="AutoShape 28"/>
          <p:cNvSpPr/>
          <p:nvPr/>
        </p:nvSpPr>
        <p:spPr>
          <a:xfrm>
            <a:off x="1016000" y="2223638"/>
            <a:ext cx="215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FFFFFF"/>
                </a:solidFill>
                <a:latin typeface="Noto Sans SC"/>
                <a:ea typeface="Noto Sans SC"/>
                <a:cs typeface="Noto Sans SC"/>
                <a:sym typeface="Noto Sans SC"/>
              </a:rPr>
              <a:t>CICIoT2024-I</a:t>
            </a:r>
            <a:endParaRPr lang="en-US" sz="1100"/>
          </a:p>
        </p:txBody>
      </p:sp>
      <p:sp>
        <p:nvSpPr>
          <p:cNvPr id="29" name="AutoShape 29"/>
          <p:cNvSpPr/>
          <p:nvPr/>
        </p:nvSpPr>
        <p:spPr>
          <a:xfrm>
            <a:off x="1016000" y="2668138"/>
            <a:ext cx="2159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200"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Complex real attack scenario </a:t>
            </a:r>
            <a:br>
              <a:rPr lang="en-US" sz="1200"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br>
            <a:r>
              <a:rPr lang="en-US" sz="1200"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data distribution is more challenging</a:t>
            </a:r>
            <a:endParaRPr lang="en-US" sz="1100" dirty="0">
              <a:solidFill>
                <a:schemeClr val="bg1"/>
              </a:solidFill>
              <a:latin typeface="Times New Roman" panose="02020603050405020304" pitchFamily="18" charset="0"/>
              <a:cs typeface="Times New Roman" panose="02020603050405020304" pitchFamily="18" charset="0"/>
            </a:endParaRPr>
          </a:p>
        </p:txBody>
      </p:sp>
      <p:sp>
        <p:nvSpPr>
          <p:cNvPr id="30" name="AutoShape 30"/>
          <p:cNvSpPr/>
          <p:nvPr/>
        </p:nvSpPr>
        <p:spPr>
          <a:xfrm>
            <a:off x="3302000" y="2287138"/>
            <a:ext cx="228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a:solidFill>
                  <a:srgbClr val="9CA3AF"/>
                </a:solidFill>
                <a:latin typeface="Noto Sans SC"/>
                <a:ea typeface="Noto Sans SC"/>
                <a:cs typeface="Noto Sans SC"/>
                <a:sym typeface="Noto Sans SC"/>
              </a:rPr>
              <a:t>F1-Score</a:t>
            </a:r>
            <a:endParaRPr lang="en-US" sz="1100" dirty="0"/>
          </a:p>
        </p:txBody>
      </p:sp>
      <p:sp>
        <p:nvSpPr>
          <p:cNvPr id="31" name="AutoShape 31"/>
          <p:cNvSpPr/>
          <p:nvPr/>
        </p:nvSpPr>
        <p:spPr>
          <a:xfrm>
            <a:off x="3302000" y="2668138"/>
            <a:ext cx="1516123"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dirty="0">
                <a:solidFill>
                  <a:srgbClr val="4ADE80"/>
                </a:solidFill>
                <a:latin typeface="Noto Sans SC"/>
                <a:ea typeface="Noto Sans SC"/>
                <a:cs typeface="Noto Sans SC"/>
                <a:sym typeface="Noto Sans SC"/>
              </a:rPr>
              <a:t>0.9741</a:t>
            </a:r>
            <a:endParaRPr lang="en-US" sz="1050" dirty="0"/>
          </a:p>
        </p:txBody>
      </p:sp>
      <p:pic>
        <p:nvPicPr>
          <p:cNvPr id="34" name="图片 33">
            <a:extLst>
              <a:ext uri="{FF2B5EF4-FFF2-40B4-BE49-F238E27FC236}">
                <a16:creationId xmlns:a16="http://schemas.microsoft.com/office/drawing/2014/main" id="{1D8F4B58-CE9C-7B2D-601A-B1562647FD68}"/>
              </a:ext>
            </a:extLst>
          </p:cNvPr>
          <p:cNvPicPr>
            <a:picLocks noChangeAspect="1"/>
          </p:cNvPicPr>
          <p:nvPr/>
        </p:nvPicPr>
        <p:blipFill>
          <a:blip r:embed="rId7"/>
          <a:stretch>
            <a:fillRect/>
          </a:stretch>
        </p:blipFill>
        <p:spPr>
          <a:xfrm>
            <a:off x="4999618" y="2111953"/>
            <a:ext cx="7006542" cy="3302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734"/>
    </mc:Choice>
    <mc:Fallback xmlns="">
      <p:transition spd="slow" advTm="5673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grpSp>
        <p:nvGrpSpPr>
          <p:cNvPr id="38" name="组合 37">
            <a:extLst>
              <a:ext uri="{FF2B5EF4-FFF2-40B4-BE49-F238E27FC236}">
                <a16:creationId xmlns:a16="http://schemas.microsoft.com/office/drawing/2014/main" id="{78EDE8D6-06D5-19B8-0EB5-D6C13CA6743C}"/>
              </a:ext>
            </a:extLst>
          </p:cNvPr>
          <p:cNvGrpSpPr/>
          <p:nvPr/>
        </p:nvGrpSpPr>
        <p:grpSpPr>
          <a:xfrm>
            <a:off x="715218" y="1654556"/>
            <a:ext cx="3302000" cy="2292350"/>
            <a:chOff x="760392" y="4127500"/>
            <a:chExt cx="3302000" cy="2292350"/>
          </a:xfrm>
        </p:grpSpPr>
        <p:sp>
          <p:nvSpPr>
            <p:cNvPr id="10" name="AutoShape 10"/>
            <p:cNvSpPr/>
            <p:nvPr/>
          </p:nvSpPr>
          <p:spPr>
            <a:xfrm>
              <a:off x="760392" y="4127500"/>
              <a:ext cx="3302000" cy="2292350"/>
            </a:xfrm>
            <a:prstGeom prst="roundRect">
              <a:avLst>
                <a:gd name="adj" fmla="val 5714"/>
              </a:avLst>
            </a:prstGeom>
            <a:solidFill>
              <a:srgbClr val="374151">
                <a:alpha val="100000"/>
              </a:srgbClr>
            </a:solidFill>
            <a:ln w="25400" cap="flat" cmpd="sng">
              <a:noFill/>
              <a:prstDash val="solid"/>
              <a:round/>
            </a:ln>
            <a:effectLst>
              <a:outerShdw blurRad="127000" dist="50800" dir="2700000" algn="tl" rotWithShape="0">
                <a:srgbClr val="000000">
                  <a:alpha val="20000"/>
                </a:srgbClr>
              </a:outerShdw>
            </a:effectLst>
          </p:spPr>
          <p:txBody>
            <a:bodyPr vert="horz" wrap="square" lIns="63500" tIns="63500" rIns="63500" bIns="63500" rtlCol="0" anchor="ctr"/>
            <a:lstStyle/>
            <a:p>
              <a:pPr algn="ctr">
                <a:defRPr/>
              </a:pPr>
              <a:endParaR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4439050"/>
              <a:ext cx="457200" cy="457200"/>
            </a:xfrm>
            <a:prstGeom prst="rect">
              <a:avLst/>
            </a:prstGeom>
          </p:spPr>
        </p:pic>
        <p:sp>
          <p:nvSpPr>
            <p:cNvPr id="12" name="AutoShape 12"/>
            <p:cNvSpPr/>
            <p:nvPr/>
          </p:nvSpPr>
          <p:spPr>
            <a:xfrm>
              <a:off x="1651000" y="4358832"/>
              <a:ext cx="2159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Noto Sans SC"/>
                  <a:ea typeface="Noto Sans SC"/>
                  <a:cs typeface="Noto Sans SC"/>
                  <a:sym typeface="Noto Sans SC"/>
                </a:rPr>
                <a:t>Excellent generalization ability</a:t>
              </a:r>
              <a:endParaRPr lang="en-US" sz="1100" dirty="0"/>
            </a:p>
          </p:txBody>
        </p:sp>
        <p:cxnSp>
          <p:nvCxnSpPr>
            <p:cNvPr id="13" name="Connector 13"/>
            <p:cNvCxnSpPr/>
            <p:nvPr/>
          </p:nvCxnSpPr>
          <p:spPr>
            <a:xfrm rot="21584374">
              <a:off x="1016014" y="4986677"/>
              <a:ext cx="2794000" cy="12700"/>
            </a:xfrm>
            <a:prstGeom prst="straightConnector1">
              <a:avLst/>
            </a:prstGeom>
            <a:solidFill>
              <a:srgbClr val="DEE0E3">
                <a:alpha val="100000"/>
              </a:srgbClr>
            </a:solidFill>
            <a:ln w="12700" cap="flat" cmpd="sng">
              <a:solidFill>
                <a:srgbClr val="4B5563">
                  <a:alpha val="100000"/>
                </a:srgbClr>
              </a:solidFill>
              <a:prstDash val="solid"/>
              <a:round/>
              <a:headEnd type="none" w="med" len="med"/>
              <a:tailEnd type="none" w="med" len="med"/>
            </a:ln>
          </p:spPr>
        </p:cxnSp>
        <p:sp>
          <p:nvSpPr>
            <p:cNvPr id="14" name="AutoShape 14"/>
            <p:cNvSpPr/>
            <p:nvPr/>
          </p:nvSpPr>
          <p:spPr>
            <a:xfrm>
              <a:off x="888196" y="5261818"/>
              <a:ext cx="3046392" cy="991246"/>
            </a:xfrm>
            <a:prstGeom prst="rect">
              <a:avLst/>
            </a:prstGeom>
            <a:noFill/>
            <a:ln w="12700" cap="flat" cmpd="sng">
              <a:noFill/>
              <a:prstDash val="solid"/>
              <a:round/>
            </a:ln>
          </p:spPr>
          <p:txBody>
            <a:bodyPr vert="horz" wrap="square" lIns="0" tIns="0" rIns="0" bIns="0" rtlCol="0" anchor="ctr" anchorCtr="0"/>
            <a:lstStyle/>
            <a:p>
              <a:pPr indent="0" algn="l">
                <a:lnSpc>
                  <a:spcPct val="116666"/>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The performance degradation of </a:t>
              </a:r>
              <a:r>
                <a:rPr lang="en-US" b="0" i="0" u="none" strike="noStrike" dirty="0" err="1">
                  <a:solidFill>
                    <a:schemeClr val="bg1"/>
                  </a:solidFill>
                  <a:latin typeface="Times New Roman" panose="02020603050405020304" pitchFamily="18" charset="0"/>
                  <a:ea typeface="Noto Sans SC"/>
                  <a:cs typeface="Times New Roman" panose="02020603050405020304" pitchFamily="18" charset="0"/>
                  <a:sym typeface="Noto Sans SC"/>
                </a:rPr>
                <a:t>DGNet</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is significantly lower than that of other comparison methods, demonstrating the strong robustness of the model under non-stationary data distribution.</a:t>
              </a:r>
              <a:endParaRPr lang="en-US" sz="1200" dirty="0">
                <a:solidFill>
                  <a:schemeClr val="bg1"/>
                </a:solidFill>
                <a:latin typeface="Times New Roman" panose="02020603050405020304" pitchFamily="18" charset="0"/>
                <a:cs typeface="Times New Roman" panose="02020603050405020304" pitchFamily="18" charset="0"/>
              </a:endParaRPr>
            </a:p>
          </p:txBody>
        </p:sp>
      </p:grpSp>
      <p:sp>
        <p:nvSpPr>
          <p:cNvPr id="34" name="AutoShape 2">
            <a:extLst>
              <a:ext uri="{FF2B5EF4-FFF2-40B4-BE49-F238E27FC236}">
                <a16:creationId xmlns:a16="http://schemas.microsoft.com/office/drawing/2014/main" id="{BB87704B-ED52-E3F0-0506-24CE9F4D8DB2}"/>
              </a:ext>
            </a:extLst>
          </p:cNvPr>
          <p:cNvSpPr/>
          <p:nvPr/>
        </p:nvSpPr>
        <p:spPr>
          <a:xfrm>
            <a:off x="762000" y="478901"/>
            <a:ext cx="1016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Experimental results: ﻿Unknown Malicious Traffic Detection</a:t>
            </a:r>
            <a:endParaRPr lang="en-US" sz="1050" dirty="0">
              <a:latin typeface="Times New Roman" panose="02020603050405020304" pitchFamily="18" charset="0"/>
              <a:cs typeface="Times New Roman" panose="02020603050405020304" pitchFamily="18" charset="0"/>
            </a:endParaRPr>
          </a:p>
        </p:txBody>
      </p:sp>
      <p:pic>
        <p:nvPicPr>
          <p:cNvPr id="35" name="图片 34">
            <a:extLst>
              <a:ext uri="{FF2B5EF4-FFF2-40B4-BE49-F238E27FC236}">
                <a16:creationId xmlns:a16="http://schemas.microsoft.com/office/drawing/2014/main" id="{D1BEBD92-842C-E602-404D-E72913F4377C}"/>
              </a:ext>
            </a:extLst>
          </p:cNvPr>
          <p:cNvPicPr>
            <a:picLocks noChangeAspect="1"/>
          </p:cNvPicPr>
          <p:nvPr/>
        </p:nvPicPr>
        <p:blipFill>
          <a:blip r:embed="rId5"/>
          <a:stretch>
            <a:fillRect/>
          </a:stretch>
        </p:blipFill>
        <p:spPr>
          <a:xfrm>
            <a:off x="4271217" y="2001246"/>
            <a:ext cx="7369858" cy="3557748"/>
          </a:xfrm>
          <a:prstGeom prst="rect">
            <a:avLst/>
          </a:prstGeom>
        </p:spPr>
      </p:pic>
      <p:grpSp>
        <p:nvGrpSpPr>
          <p:cNvPr id="39" name="组合 38">
            <a:extLst>
              <a:ext uri="{FF2B5EF4-FFF2-40B4-BE49-F238E27FC236}">
                <a16:creationId xmlns:a16="http://schemas.microsoft.com/office/drawing/2014/main" id="{AE4229D8-7C6A-02AC-75E3-B5E9164725CF}"/>
              </a:ext>
            </a:extLst>
          </p:cNvPr>
          <p:cNvGrpSpPr/>
          <p:nvPr/>
        </p:nvGrpSpPr>
        <p:grpSpPr>
          <a:xfrm>
            <a:off x="715218" y="4021281"/>
            <a:ext cx="3302000" cy="2292350"/>
            <a:chOff x="762000" y="1397000"/>
            <a:chExt cx="3302000" cy="2292350"/>
          </a:xfrm>
        </p:grpSpPr>
        <p:sp>
          <p:nvSpPr>
            <p:cNvPr id="3" name="AutoShape 3"/>
            <p:cNvSpPr/>
            <p:nvPr/>
          </p:nvSpPr>
          <p:spPr>
            <a:xfrm>
              <a:off x="762000" y="1397000"/>
              <a:ext cx="3302000" cy="2292350"/>
            </a:xfrm>
            <a:prstGeom prst="roundRect">
              <a:avLst>
                <a:gd name="adj" fmla="val 5714"/>
              </a:avLst>
            </a:prstGeom>
            <a:solidFill>
              <a:srgbClr val="374151">
                <a:alpha val="100000"/>
              </a:srgbClr>
            </a:solidFill>
            <a:ln w="25400" cap="flat" cmpd="sng">
              <a:noFill/>
              <a:prstDash val="solid"/>
              <a:round/>
            </a:ln>
            <a:effectLst>
              <a:outerShdw blurRad="127000" dist="50800" dir="2700000" algn="tl" rotWithShape="0">
                <a:srgbClr val="000000">
                  <a:alpha val="20000"/>
                </a:srgbClr>
              </a:outerShdw>
            </a:effectLst>
          </p:spPr>
          <p:txBody>
            <a:bodyPr vert="horz" wrap="square" lIns="63500" tIns="63500" rIns="63500" bIns="63500" rtlCol="0" anchor="ctr"/>
            <a:lstStyle/>
            <a:p>
              <a:pPr algn="ctr">
                <a:defRPr/>
              </a:pPr>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1651000"/>
              <a:ext cx="457200" cy="457200"/>
            </a:xfrm>
            <a:prstGeom prst="rect">
              <a:avLst/>
            </a:prstGeom>
          </p:spPr>
        </p:pic>
        <p:cxnSp>
          <p:nvCxnSpPr>
            <p:cNvPr id="6" name="Connector 6"/>
            <p:cNvCxnSpPr/>
            <p:nvPr/>
          </p:nvCxnSpPr>
          <p:spPr>
            <a:xfrm rot="-15626">
              <a:off x="1016014" y="2279650"/>
              <a:ext cx="2794000" cy="12700"/>
            </a:xfrm>
            <a:prstGeom prst="straightConnector1">
              <a:avLst/>
            </a:prstGeom>
            <a:solidFill>
              <a:srgbClr val="DEE0E3">
                <a:alpha val="100000"/>
              </a:srgbClr>
            </a:solidFill>
            <a:ln w="12700" cap="flat" cmpd="sng">
              <a:solidFill>
                <a:srgbClr val="4B5563">
                  <a:alpha val="100000"/>
                </a:srgbClr>
              </a:solidFill>
              <a:prstDash val="solid"/>
              <a:round/>
              <a:headEnd type="none" w="med" len="med"/>
              <a:tailEnd type="none" w="med" len="med"/>
            </a:ln>
          </p:spPr>
        </p:cxnSp>
        <p:sp>
          <p:nvSpPr>
            <p:cNvPr id="36" name="AutoShape 19">
              <a:extLst>
                <a:ext uri="{FF2B5EF4-FFF2-40B4-BE49-F238E27FC236}">
                  <a16:creationId xmlns:a16="http://schemas.microsoft.com/office/drawing/2014/main" id="{95E16E8C-3340-7008-615C-46A6CE89CF47}"/>
                </a:ext>
              </a:extLst>
            </p:cNvPr>
            <p:cNvSpPr/>
            <p:nvPr/>
          </p:nvSpPr>
          <p:spPr>
            <a:xfrm>
              <a:off x="1015999" y="2325949"/>
              <a:ext cx="2794000" cy="1143000"/>
            </a:xfrm>
            <a:prstGeom prst="rect">
              <a:avLst/>
            </a:prstGeom>
            <a:noFill/>
            <a:ln w="12700" cap="flat" cmpd="sng">
              <a:noFill/>
              <a:prstDash val="solid"/>
              <a:round/>
            </a:ln>
          </p:spPr>
          <p:txBody>
            <a:bodyPr vert="horz" wrap="square" lIns="0" tIns="0" rIns="0" bIns="0" rtlCol="0" anchor="ctr" anchorCtr="0"/>
            <a:lstStyle/>
            <a:p>
              <a:pPr indent="0" algn="l">
                <a:lnSpc>
                  <a:spcPct val="116666"/>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It makes up for the performance deficiency of pure supervised learning on unknown samples</a:t>
              </a:r>
              <a:r>
                <a:rPr lang="en-US" dirty="0">
                  <a:solidFill>
                    <a:schemeClr val="bg1"/>
                  </a:solidFill>
                  <a:latin typeface="Times New Roman" panose="02020603050405020304" pitchFamily="18" charset="0"/>
                  <a:ea typeface="Noto Sans SC"/>
                  <a:cs typeface="Times New Roman" panose="02020603050405020304" pitchFamily="18" charset="0"/>
                  <a:sym typeface="Noto Sans SC"/>
                </a:rPr>
                <a:t>.</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37" name="AutoShape 17">
              <a:extLst>
                <a:ext uri="{FF2B5EF4-FFF2-40B4-BE49-F238E27FC236}">
                  <a16:creationId xmlns:a16="http://schemas.microsoft.com/office/drawing/2014/main" id="{0558D7DB-8776-3901-29E7-48E41E28FBD6}"/>
                </a:ext>
              </a:extLst>
            </p:cNvPr>
            <p:cNvSpPr/>
            <p:nvPr/>
          </p:nvSpPr>
          <p:spPr>
            <a:xfrm>
              <a:off x="1651000" y="1614749"/>
              <a:ext cx="2284392"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Noto Sans SC"/>
                  <a:ea typeface="Noto Sans SC"/>
                  <a:cs typeface="Noto Sans SC"/>
                  <a:sym typeface="Noto Sans SC"/>
                </a:rPr>
                <a:t>Advantages of Hybrid</a:t>
              </a:r>
              <a:r>
                <a:rPr lang="zh-CN" altLang="en-US" sz="1800" b="1" i="0" u="none" strike="noStrike" dirty="0">
                  <a:solidFill>
                    <a:srgbClr val="4ADE80"/>
                  </a:solidFill>
                  <a:latin typeface="Noto Sans SC"/>
                  <a:ea typeface="Noto Sans SC"/>
                  <a:cs typeface="Noto Sans SC"/>
                  <a:sym typeface="Noto Sans SC"/>
                </a:rPr>
                <a:t> </a:t>
              </a:r>
              <a:r>
                <a:rPr lang="en-US" sz="1800" b="1" i="0" u="none" strike="noStrike" dirty="0">
                  <a:solidFill>
                    <a:srgbClr val="4ADE80"/>
                  </a:solidFill>
                  <a:latin typeface="Noto Sans SC"/>
                  <a:ea typeface="Noto Sans SC"/>
                  <a:cs typeface="Noto Sans SC"/>
                  <a:sym typeface="Noto Sans SC"/>
                </a:rPr>
                <a:t>Learning</a:t>
              </a:r>
              <a:endParaRPr lang="en-US" sz="1100" dirty="0"/>
            </a:p>
          </p:txBody>
        </p:sp>
      </p:grpSp>
    </p:spTree>
  </p:cSld>
  <p:clrMapOvr>
    <a:masterClrMapping/>
  </p:clrMapOvr>
  <mc:AlternateContent xmlns:mc="http://schemas.openxmlformats.org/markup-compatibility/2006" xmlns:p14="http://schemas.microsoft.com/office/powerpoint/2010/main">
    <mc:Choice Requires="p14">
      <p:transition spd="slow" p14:dur="2000" advTm="113101"/>
    </mc:Choice>
    <mc:Fallback xmlns="">
      <p:transition spd="slow" advTm="11310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sp>
        <p:nvSpPr>
          <p:cNvPr id="3" name="AutoShape 3"/>
          <p:cNvSpPr/>
          <p:nvPr/>
        </p:nvSpPr>
        <p:spPr>
          <a:xfrm>
            <a:off x="762000" y="1397000"/>
            <a:ext cx="3302000" cy="2445795"/>
          </a:xfrm>
          <a:prstGeom prst="roundRect">
            <a:avLst>
              <a:gd name="adj" fmla="val 5714"/>
            </a:avLst>
          </a:prstGeom>
          <a:solidFill>
            <a:srgbClr val="374151">
              <a:alpha val="100000"/>
            </a:srgbClr>
          </a:solidFill>
          <a:ln w="25400" cap="flat" cmpd="sng">
            <a:noFill/>
            <a:prstDash val="solid"/>
            <a:round/>
          </a:ln>
          <a:effectLst>
            <a:outerShdw blurRad="127000" dist="50800" dir="5400000" algn="tl" rotWithShape="0">
              <a:srgbClr val="000000">
                <a:alpha val="25000"/>
              </a:srgbClr>
            </a:outerShdw>
          </a:effectLst>
        </p:spPr>
        <p:txBody>
          <a:bodyPr vert="horz" wrap="square" lIns="63500" tIns="63500" rIns="63500" bIns="63500" rtlCol="0" anchor="ctr"/>
          <a:lstStyle/>
          <a:p>
            <a:pPr algn="ctr">
              <a:defRPr/>
            </a:pPr>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1651000"/>
            <a:ext cx="508000" cy="508000"/>
          </a:xfrm>
          <a:prstGeom prst="rect">
            <a:avLst/>
          </a:prstGeom>
        </p:spPr>
      </p:pic>
      <p:sp>
        <p:nvSpPr>
          <p:cNvPr id="5" name="AutoShape 5"/>
          <p:cNvSpPr/>
          <p:nvPr/>
        </p:nvSpPr>
        <p:spPr>
          <a:xfrm>
            <a:off x="1714500" y="1651000"/>
            <a:ext cx="215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4ADE80"/>
                </a:solidFill>
                <a:latin typeface="Noto Sans SC"/>
                <a:ea typeface="Noto Sans SC"/>
                <a:cs typeface="Noto Sans SC"/>
                <a:sym typeface="Noto Sans SC"/>
              </a:rPr>
              <a:t>w/ Super</a:t>
            </a:r>
            <a:endParaRPr lang="en-US" sz="1100"/>
          </a:p>
        </p:txBody>
      </p:sp>
      <p:sp>
        <p:nvSpPr>
          <p:cNvPr id="6" name="AutoShape 6"/>
          <p:cNvSpPr/>
          <p:nvPr/>
        </p:nvSpPr>
        <p:spPr>
          <a:xfrm>
            <a:off x="1714500" y="2095500"/>
            <a:ext cx="215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dirty="0">
                <a:solidFill>
                  <a:schemeClr val="bg1"/>
                </a:solidFill>
                <a:latin typeface="Times New Roman" panose="02020603050405020304" pitchFamily="18" charset="0"/>
                <a:cs typeface="Times New Roman" panose="02020603050405020304" pitchFamily="18" charset="0"/>
              </a:rPr>
              <a:t>Only supervised</a:t>
            </a:r>
          </a:p>
        </p:txBody>
      </p:sp>
      <p:cxnSp>
        <p:nvCxnSpPr>
          <p:cNvPr id="7" name="Connector 7"/>
          <p:cNvCxnSpPr/>
          <p:nvPr/>
        </p:nvCxnSpPr>
        <p:spPr>
          <a:xfrm rot="-15626">
            <a:off x="1016014" y="2533650"/>
            <a:ext cx="2794000" cy="12700"/>
          </a:xfrm>
          <a:prstGeom prst="straightConnector1">
            <a:avLst/>
          </a:prstGeom>
          <a:solidFill>
            <a:srgbClr val="DEE0E3">
              <a:alpha val="100000"/>
            </a:srgbClr>
          </a:solidFill>
          <a:ln w="12700" cap="flat" cmpd="sng">
            <a:solidFill>
              <a:srgbClr val="4B5563">
                <a:alpha val="100000"/>
              </a:srgbClr>
            </a:solidFill>
            <a:prstDash val="solid"/>
            <a:round/>
            <a:headEnd type="none" w="med" len="med"/>
            <a:tailEnd type="none" w="med" len="med"/>
          </a:ln>
        </p:spPr>
      </p:cxnSp>
      <p:sp>
        <p:nvSpPr>
          <p:cNvPr id="8" name="AutoShape 8"/>
          <p:cNvSpPr/>
          <p:nvPr/>
        </p:nvSpPr>
        <p:spPr>
          <a:xfrm>
            <a:off x="1016000" y="2673109"/>
            <a:ext cx="2794030" cy="1009891"/>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It performs well in known attack scenarios, but </a:t>
            </a:r>
            <a:r>
              <a:rPr lang="en-US" altLang="zh-CN"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decreases significantly </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when facing unknown attacks.</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9" name="AutoShape 9"/>
          <p:cNvSpPr/>
          <p:nvPr/>
        </p:nvSpPr>
        <p:spPr>
          <a:xfrm>
            <a:off x="4445000" y="1397000"/>
            <a:ext cx="3302000" cy="2445795"/>
          </a:xfrm>
          <a:prstGeom prst="roundRect">
            <a:avLst>
              <a:gd name="adj" fmla="val 5714"/>
            </a:avLst>
          </a:prstGeom>
          <a:solidFill>
            <a:srgbClr val="374151">
              <a:alpha val="100000"/>
            </a:srgbClr>
          </a:solidFill>
          <a:ln w="25400" cap="flat" cmpd="sng">
            <a:noFill/>
            <a:prstDash val="solid"/>
            <a:round/>
          </a:ln>
          <a:effectLst>
            <a:outerShdw blurRad="127000" dist="50800" dir="5400000" algn="tl" rotWithShape="0">
              <a:srgbClr val="000000">
                <a:alpha val="25000"/>
              </a:srgbClr>
            </a:outerShdw>
          </a:effectLst>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9000" y="1651000"/>
            <a:ext cx="508000" cy="508000"/>
          </a:xfrm>
          <a:prstGeom prst="rect">
            <a:avLst/>
          </a:prstGeom>
        </p:spPr>
      </p:pic>
      <p:sp>
        <p:nvSpPr>
          <p:cNvPr id="11" name="AutoShape 11"/>
          <p:cNvSpPr/>
          <p:nvPr/>
        </p:nvSpPr>
        <p:spPr>
          <a:xfrm>
            <a:off x="5397500" y="1651000"/>
            <a:ext cx="215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4ADE80"/>
                </a:solidFill>
                <a:latin typeface="Noto Sans SC"/>
                <a:ea typeface="Noto Sans SC"/>
                <a:cs typeface="Noto Sans SC"/>
                <a:sym typeface="Noto Sans SC"/>
              </a:rPr>
              <a:t>w/ Unsuper</a:t>
            </a:r>
            <a:endParaRPr lang="en-US" sz="1100"/>
          </a:p>
        </p:txBody>
      </p:sp>
      <p:sp>
        <p:nvSpPr>
          <p:cNvPr id="12" name="AutoShape 12"/>
          <p:cNvSpPr/>
          <p:nvPr/>
        </p:nvSpPr>
        <p:spPr>
          <a:xfrm>
            <a:off x="5397500" y="2095500"/>
            <a:ext cx="215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dirty="0">
                <a:solidFill>
                  <a:schemeClr val="bg1"/>
                </a:solidFill>
                <a:latin typeface="Times New Roman" panose="02020603050405020304" pitchFamily="18" charset="0"/>
                <a:cs typeface="Times New Roman" panose="02020603050405020304" pitchFamily="18" charset="0"/>
              </a:rPr>
              <a:t>Only unsupervised</a:t>
            </a:r>
          </a:p>
        </p:txBody>
      </p:sp>
      <p:cxnSp>
        <p:nvCxnSpPr>
          <p:cNvPr id="13" name="Connector 13"/>
          <p:cNvCxnSpPr/>
          <p:nvPr/>
        </p:nvCxnSpPr>
        <p:spPr>
          <a:xfrm rot="-15626">
            <a:off x="4699014" y="2533650"/>
            <a:ext cx="2794000" cy="12700"/>
          </a:xfrm>
          <a:prstGeom prst="straightConnector1">
            <a:avLst/>
          </a:prstGeom>
          <a:solidFill>
            <a:srgbClr val="DEE0E3">
              <a:alpha val="100000"/>
            </a:srgbClr>
          </a:solidFill>
          <a:ln w="12700" cap="flat" cmpd="sng">
            <a:solidFill>
              <a:srgbClr val="4B5563">
                <a:alpha val="100000"/>
              </a:srgbClr>
            </a:solidFill>
            <a:prstDash val="solid"/>
            <a:round/>
            <a:headEnd type="none" w="med" len="med"/>
            <a:tailEnd type="none" w="med" len="med"/>
          </a:ln>
        </p:spPr>
      </p:cxnSp>
      <p:sp>
        <p:nvSpPr>
          <p:cNvPr id="14" name="AutoShape 14"/>
          <p:cNvSpPr/>
          <p:nvPr/>
        </p:nvSpPr>
        <p:spPr>
          <a:xfrm>
            <a:off x="4699000" y="2794000"/>
            <a:ext cx="3048000" cy="889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It is limited by the fuzziness of its feature representation; the overall classification accuracy is always lower than the supervised learning baseline.</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15" name="AutoShape 15"/>
          <p:cNvSpPr/>
          <p:nvPr/>
        </p:nvSpPr>
        <p:spPr>
          <a:xfrm>
            <a:off x="8128000" y="1397000"/>
            <a:ext cx="3302000" cy="2445795"/>
          </a:xfrm>
          <a:prstGeom prst="roundRect">
            <a:avLst>
              <a:gd name="adj" fmla="val 5714"/>
            </a:avLst>
          </a:prstGeom>
          <a:solidFill>
            <a:srgbClr val="22C55E">
              <a:alpha val="10000"/>
            </a:srgbClr>
          </a:solidFill>
          <a:ln w="25400" cap="flat" cmpd="sng">
            <a:solidFill>
              <a:srgbClr val="4ADE80">
                <a:alpha val="100000"/>
              </a:srgbClr>
            </a:solidFill>
            <a:prstDash val="solid"/>
            <a:round/>
          </a:ln>
          <a:effectLst>
            <a:outerShdw blurRad="152400" dist="76200" dir="5400000" algn="tl" rotWithShape="0">
              <a:srgbClr val="000000">
                <a:alpha val="30000"/>
              </a:srgbClr>
            </a:outerShdw>
          </a:effectLst>
        </p:spPr>
        <p:txBody>
          <a:bodyPr vert="horz" wrap="square" lIns="63500" tIns="63500" rIns="63500" bIns="63500" rtlCol="0" anchor="ctr"/>
          <a:lstStyle/>
          <a:p>
            <a:pPr algn="ctr">
              <a:defRPr/>
            </a:pPr>
            <a:endParaRPr/>
          </a:p>
        </p:txBody>
      </p:sp>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0" y="1651000"/>
            <a:ext cx="508000" cy="508000"/>
          </a:xfrm>
          <a:prstGeom prst="rect">
            <a:avLst/>
          </a:prstGeom>
        </p:spPr>
      </p:pic>
      <p:sp>
        <p:nvSpPr>
          <p:cNvPr id="17" name="AutoShape 17"/>
          <p:cNvSpPr/>
          <p:nvPr/>
        </p:nvSpPr>
        <p:spPr>
          <a:xfrm>
            <a:off x="9080500" y="1651000"/>
            <a:ext cx="215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FFFF"/>
                </a:solidFill>
                <a:latin typeface="Noto Sans SC"/>
                <a:ea typeface="Noto Sans SC"/>
                <a:cs typeface="Noto Sans SC"/>
                <a:sym typeface="Noto Sans SC"/>
              </a:rPr>
              <a:t>DGNet (Ours)</a:t>
            </a:r>
            <a:endParaRPr lang="en-US" sz="1100"/>
          </a:p>
        </p:txBody>
      </p:sp>
      <p:sp>
        <p:nvSpPr>
          <p:cNvPr id="18" name="AutoShape 18"/>
          <p:cNvSpPr/>
          <p:nvPr/>
        </p:nvSpPr>
        <p:spPr>
          <a:xfrm>
            <a:off x="9080500" y="2095500"/>
            <a:ext cx="215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dirty="0">
                <a:solidFill>
                  <a:schemeClr val="bg1"/>
                </a:solidFill>
                <a:latin typeface="Times New Roman" panose="02020603050405020304" pitchFamily="18" charset="0"/>
                <a:cs typeface="Times New Roman" panose="02020603050405020304" pitchFamily="18" charset="0"/>
              </a:rPr>
              <a:t>Supervised + unsupervised</a:t>
            </a:r>
          </a:p>
        </p:txBody>
      </p:sp>
      <p:cxnSp>
        <p:nvCxnSpPr>
          <p:cNvPr id="19" name="Connector 19"/>
          <p:cNvCxnSpPr/>
          <p:nvPr/>
        </p:nvCxnSpPr>
        <p:spPr>
          <a:xfrm rot="-15626">
            <a:off x="8382014" y="2533650"/>
            <a:ext cx="2794000" cy="12700"/>
          </a:xfrm>
          <a:prstGeom prst="straightConnector1">
            <a:avLst/>
          </a:prstGeom>
          <a:solidFill>
            <a:srgbClr val="DEE0E3">
              <a:alpha val="100000"/>
            </a:srgbClr>
          </a:solidFill>
          <a:ln w="12700" cap="flat" cmpd="sng">
            <a:solidFill>
              <a:srgbClr val="4ADE80">
                <a:alpha val="30000"/>
              </a:srgbClr>
            </a:solidFill>
            <a:prstDash val="solid"/>
            <a:round/>
            <a:headEnd type="none" w="med" len="med"/>
            <a:tailEnd type="none" w="med" len="med"/>
          </a:ln>
        </p:spPr>
      </p:cxnSp>
      <p:sp>
        <p:nvSpPr>
          <p:cNvPr id="20" name="AutoShape 20"/>
          <p:cNvSpPr/>
          <p:nvPr/>
        </p:nvSpPr>
        <p:spPr>
          <a:xfrm>
            <a:off x="8382000" y="2794000"/>
            <a:ext cx="2794000" cy="889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It verifies the effectiveness and robustness of the hybrid architecture.</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21" name="AutoShape 21"/>
          <p:cNvSpPr/>
          <p:nvPr/>
        </p:nvSpPr>
        <p:spPr>
          <a:xfrm>
            <a:off x="6724890" y="4252894"/>
            <a:ext cx="4705109" cy="2385288"/>
          </a:xfrm>
          <a:prstGeom prst="roundRect">
            <a:avLst>
              <a:gd name="adj" fmla="val 9230"/>
            </a:avLst>
          </a:prstGeom>
          <a:solidFill>
            <a:srgbClr val="2B3547">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91110" y="4381500"/>
            <a:ext cx="889000" cy="889000"/>
          </a:xfrm>
          <a:prstGeom prst="rect">
            <a:avLst/>
          </a:prstGeom>
        </p:spPr>
      </p:pic>
      <p:sp>
        <p:nvSpPr>
          <p:cNvPr id="23" name="AutoShape 23"/>
          <p:cNvSpPr/>
          <p:nvPr/>
        </p:nvSpPr>
        <p:spPr>
          <a:xfrm>
            <a:off x="7880110" y="4699000"/>
            <a:ext cx="278789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Noto Sans SC"/>
                <a:ea typeface="Noto Sans SC"/>
                <a:cs typeface="Noto Sans SC"/>
                <a:sym typeface="Noto Sans SC"/>
              </a:rPr>
              <a:t>Validation of complementary</a:t>
            </a:r>
            <a:endParaRPr lang="en-US" sz="1100" dirty="0"/>
          </a:p>
        </p:txBody>
      </p:sp>
      <p:sp>
        <p:nvSpPr>
          <p:cNvPr id="24" name="AutoShape 24"/>
          <p:cNvSpPr/>
          <p:nvPr/>
        </p:nvSpPr>
        <p:spPr>
          <a:xfrm>
            <a:off x="7002684" y="5207000"/>
            <a:ext cx="4173316" cy="762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The two learning paradigms exhibit extremely strong complementarity in </a:t>
            </a:r>
            <a:r>
              <a:rPr lang="en-US" b="0" i="0" u="none" strike="noStrike" dirty="0" err="1">
                <a:solidFill>
                  <a:schemeClr val="bg1"/>
                </a:solidFill>
                <a:latin typeface="Times New Roman" panose="02020603050405020304" pitchFamily="18" charset="0"/>
                <a:ea typeface="Noto Sans SC"/>
                <a:cs typeface="Times New Roman" panose="02020603050405020304" pitchFamily="18" charset="0"/>
                <a:sym typeface="Noto Sans SC"/>
              </a:rPr>
              <a:t>DGNet</a:t>
            </a:r>
            <a:r>
              <a:rPr lang="en-US" dirty="0">
                <a:solidFill>
                  <a:schemeClr val="bg1"/>
                </a:solidFill>
                <a:latin typeface="Times New Roman" panose="02020603050405020304" pitchFamily="18" charset="0"/>
                <a:ea typeface="Noto Sans SC"/>
                <a:cs typeface="Times New Roman" panose="02020603050405020304" pitchFamily="18" charset="0"/>
                <a:sym typeface="Noto Sans SC"/>
              </a:rPr>
              <a:t>.  1+1 &gt; 2</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25" name="AutoShape 2">
            <a:extLst>
              <a:ext uri="{FF2B5EF4-FFF2-40B4-BE49-F238E27FC236}">
                <a16:creationId xmlns:a16="http://schemas.microsoft.com/office/drawing/2014/main" id="{EC3D9602-0954-AD7B-A9F7-3CB1C24412F0}"/>
              </a:ext>
            </a:extLst>
          </p:cNvPr>
          <p:cNvSpPr/>
          <p:nvPr/>
        </p:nvSpPr>
        <p:spPr>
          <a:xfrm>
            <a:off x="762000" y="478901"/>
            <a:ext cx="1016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Experimental results: ﻿ablation study</a:t>
            </a:r>
            <a:endParaRPr lang="en-US" sz="1050" dirty="0">
              <a:latin typeface="Times New Roman" panose="02020603050405020304" pitchFamily="18" charset="0"/>
              <a:cs typeface="Times New Roman" panose="02020603050405020304" pitchFamily="18" charset="0"/>
            </a:endParaRPr>
          </a:p>
        </p:txBody>
      </p:sp>
      <p:pic>
        <p:nvPicPr>
          <p:cNvPr id="26" name="图片 25">
            <a:extLst>
              <a:ext uri="{FF2B5EF4-FFF2-40B4-BE49-F238E27FC236}">
                <a16:creationId xmlns:a16="http://schemas.microsoft.com/office/drawing/2014/main" id="{3BC6775F-D3FA-5240-6984-CB13AAFD25F1}"/>
              </a:ext>
            </a:extLst>
          </p:cNvPr>
          <p:cNvPicPr>
            <a:picLocks noChangeAspect="1"/>
          </p:cNvPicPr>
          <p:nvPr/>
        </p:nvPicPr>
        <p:blipFill>
          <a:blip r:embed="rId11"/>
          <a:stretch>
            <a:fillRect/>
          </a:stretch>
        </p:blipFill>
        <p:spPr>
          <a:xfrm>
            <a:off x="762000" y="4057733"/>
            <a:ext cx="5530611" cy="258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3293"/>
    </mc:Choice>
    <mc:Fallback xmlns="">
      <p:transition spd="slow" advTm="932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D0E50C7-A88A-7C39-5903-82B45526AB2D}"/>
              </a:ext>
            </a:extLst>
          </p:cNvPr>
          <p:cNvSpPr/>
          <p:nvPr/>
        </p:nvSpPr>
        <p:spPr>
          <a:xfrm>
            <a:off x="0" y="0"/>
            <a:ext cx="12192000" cy="6858000"/>
          </a:xfrm>
          <a:prstGeom prst="rect">
            <a:avLst/>
          </a:prstGeom>
          <a:solidFill>
            <a:srgbClr val="1F2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 name="AutoShape 12"/>
          <p:cNvSpPr/>
          <p:nvPr/>
        </p:nvSpPr>
        <p:spPr>
          <a:xfrm>
            <a:off x="5397500" y="2095500"/>
            <a:ext cx="215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dirty="0">
                <a:solidFill>
                  <a:schemeClr val="bg1"/>
                </a:solidFill>
                <a:latin typeface="Times New Roman" panose="02020603050405020304" pitchFamily="18" charset="0"/>
                <a:cs typeface="Times New Roman" panose="02020603050405020304" pitchFamily="18" charset="0"/>
              </a:rPr>
              <a:t>Only unsupervised</a:t>
            </a:r>
          </a:p>
        </p:txBody>
      </p:sp>
      <p:sp>
        <p:nvSpPr>
          <p:cNvPr id="15" name="AutoShape 15"/>
          <p:cNvSpPr/>
          <p:nvPr/>
        </p:nvSpPr>
        <p:spPr>
          <a:xfrm>
            <a:off x="7340925" y="2572546"/>
            <a:ext cx="3302000" cy="2445795"/>
          </a:xfrm>
          <a:prstGeom prst="roundRect">
            <a:avLst>
              <a:gd name="adj" fmla="val 5714"/>
            </a:avLst>
          </a:prstGeom>
          <a:solidFill>
            <a:srgbClr val="22C55E">
              <a:alpha val="10000"/>
            </a:srgbClr>
          </a:solidFill>
          <a:ln w="25400" cap="flat" cmpd="sng">
            <a:solidFill>
              <a:srgbClr val="4ADE80">
                <a:alpha val="100000"/>
              </a:srgbClr>
            </a:solidFill>
            <a:prstDash val="solid"/>
            <a:round/>
          </a:ln>
          <a:effectLst>
            <a:outerShdw blurRad="152400" dist="76200" dir="5400000" algn="tl" rotWithShape="0">
              <a:srgbClr val="000000">
                <a:alpha val="30000"/>
              </a:srgbClr>
            </a:outerShdw>
          </a:effectLst>
        </p:spPr>
        <p:txBody>
          <a:bodyPr vert="horz" wrap="square" lIns="63500" tIns="63500" rIns="63500" bIns="63500" rtlCol="0" anchor="ctr"/>
          <a:lstStyle/>
          <a:p>
            <a:pPr algn="ctr">
              <a:defRPr/>
            </a:pPr>
            <a:endParaRPr/>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4925" y="2826546"/>
            <a:ext cx="508000" cy="508000"/>
          </a:xfrm>
          <a:prstGeom prst="rect">
            <a:avLst/>
          </a:prstGeom>
        </p:spPr>
      </p:pic>
      <p:sp>
        <p:nvSpPr>
          <p:cNvPr id="17" name="AutoShape 17"/>
          <p:cNvSpPr/>
          <p:nvPr/>
        </p:nvSpPr>
        <p:spPr>
          <a:xfrm>
            <a:off x="8293425" y="2826546"/>
            <a:ext cx="215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dirty="0">
                <a:solidFill>
                  <a:srgbClr val="FFFFFF"/>
                </a:solidFill>
                <a:latin typeface="Noto Sans SC"/>
                <a:ea typeface="Noto Sans SC"/>
                <a:cs typeface="Noto Sans SC"/>
                <a:sym typeface="Noto Sans SC"/>
              </a:rPr>
              <a:t>DIRGIN (Ours)</a:t>
            </a:r>
            <a:endParaRPr lang="en-US" sz="1100" dirty="0"/>
          </a:p>
        </p:txBody>
      </p:sp>
      <p:sp>
        <p:nvSpPr>
          <p:cNvPr id="18" name="AutoShape 18"/>
          <p:cNvSpPr/>
          <p:nvPr/>
        </p:nvSpPr>
        <p:spPr>
          <a:xfrm>
            <a:off x="8293425" y="3271046"/>
            <a:ext cx="215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dirty="0">
                <a:solidFill>
                  <a:schemeClr val="bg1"/>
                </a:solidFill>
                <a:latin typeface="Times New Roman" panose="02020603050405020304" pitchFamily="18" charset="0"/>
                <a:cs typeface="Times New Roman" panose="02020603050405020304" pitchFamily="18" charset="0"/>
              </a:rPr>
              <a:t>Dir + GIN</a:t>
            </a:r>
          </a:p>
        </p:txBody>
      </p:sp>
      <p:cxnSp>
        <p:nvCxnSpPr>
          <p:cNvPr id="19" name="Connector 19"/>
          <p:cNvCxnSpPr/>
          <p:nvPr/>
        </p:nvCxnSpPr>
        <p:spPr>
          <a:xfrm rot="-15626">
            <a:off x="7594939" y="3709196"/>
            <a:ext cx="2794000" cy="12700"/>
          </a:xfrm>
          <a:prstGeom prst="straightConnector1">
            <a:avLst/>
          </a:prstGeom>
          <a:solidFill>
            <a:srgbClr val="DEE0E3">
              <a:alpha val="100000"/>
            </a:srgbClr>
          </a:solidFill>
          <a:ln w="12700" cap="flat" cmpd="sng">
            <a:solidFill>
              <a:srgbClr val="4ADE80">
                <a:alpha val="30000"/>
              </a:srgbClr>
            </a:solidFill>
            <a:prstDash val="solid"/>
            <a:round/>
            <a:headEnd type="none" w="med" len="med"/>
            <a:tailEnd type="none" w="med" len="med"/>
          </a:ln>
        </p:spPr>
      </p:cxnSp>
      <p:sp>
        <p:nvSpPr>
          <p:cNvPr id="20" name="AutoShape 20"/>
          <p:cNvSpPr/>
          <p:nvPr/>
        </p:nvSpPr>
        <p:spPr>
          <a:xfrm>
            <a:off x="8000039" y="3959863"/>
            <a:ext cx="2208836" cy="889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It performs better than other undirected GNNs.</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25" name="AutoShape 2">
            <a:extLst>
              <a:ext uri="{FF2B5EF4-FFF2-40B4-BE49-F238E27FC236}">
                <a16:creationId xmlns:a16="http://schemas.microsoft.com/office/drawing/2014/main" id="{EC3D9602-0954-AD7B-A9F7-3CB1C24412F0}"/>
              </a:ext>
            </a:extLst>
          </p:cNvPr>
          <p:cNvSpPr/>
          <p:nvPr/>
        </p:nvSpPr>
        <p:spPr>
          <a:xfrm>
            <a:off x="762000" y="478901"/>
            <a:ext cx="1016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Experimental results: ﻿ablation study of GNN backbone </a:t>
            </a:r>
            <a:endParaRPr lang="en-US" sz="1050" dirty="0">
              <a:latin typeface="Times New Roman" panose="02020603050405020304" pitchFamily="18" charset="0"/>
              <a:cs typeface="Times New Roman" panose="02020603050405020304" pitchFamily="18" charset="0"/>
            </a:endParaRPr>
          </a:p>
        </p:txBody>
      </p:sp>
      <p:pic>
        <p:nvPicPr>
          <p:cNvPr id="27" name="图片 26">
            <a:extLst>
              <a:ext uri="{FF2B5EF4-FFF2-40B4-BE49-F238E27FC236}">
                <a16:creationId xmlns:a16="http://schemas.microsoft.com/office/drawing/2014/main" id="{40DFE799-A85D-D1BE-3949-699625DE2C0E}"/>
              </a:ext>
            </a:extLst>
          </p:cNvPr>
          <p:cNvPicPr>
            <a:picLocks noChangeAspect="1"/>
          </p:cNvPicPr>
          <p:nvPr/>
        </p:nvPicPr>
        <p:blipFill>
          <a:blip r:embed="rId5"/>
          <a:stretch>
            <a:fillRect/>
          </a:stretch>
        </p:blipFill>
        <p:spPr>
          <a:xfrm>
            <a:off x="762000" y="2020146"/>
            <a:ext cx="6095413" cy="3426495"/>
          </a:xfrm>
          <a:prstGeom prst="rect">
            <a:avLst/>
          </a:prstGeom>
        </p:spPr>
      </p:pic>
    </p:spTree>
    <p:extLst>
      <p:ext uri="{BB962C8B-B14F-4D97-AF65-F5344CB8AC3E}">
        <p14:creationId xmlns:p14="http://schemas.microsoft.com/office/powerpoint/2010/main" val="1486951938"/>
      </p:ext>
    </p:extLst>
  </p:cSld>
  <p:clrMapOvr>
    <a:masterClrMapping/>
  </p:clrMapOvr>
  <mc:AlternateContent xmlns:mc="http://schemas.openxmlformats.org/markup-compatibility/2006" xmlns:p14="http://schemas.microsoft.com/office/powerpoint/2010/main">
    <mc:Choice Requires="p14">
      <p:transition spd="slow" p14:dur="2000" advTm="89090"/>
    </mc:Choice>
    <mc:Fallback xmlns="">
      <p:transition spd="slow" advTm="8909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715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altLang="zh-CN" sz="28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Experimental results: ﻿</a:t>
            </a:r>
            <a:r>
              <a:rPr lang="en-US" sz="28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 Analysis of missed detection recovery</a:t>
            </a:r>
            <a:endParaRPr lang="en-US" sz="1050" dirty="0">
              <a:latin typeface="Times New Roman" panose="02020603050405020304" pitchFamily="18" charset="0"/>
              <a:cs typeface="Times New Roman" panose="02020603050405020304" pitchFamily="18" charset="0"/>
            </a:endParaRPr>
          </a:p>
        </p:txBody>
      </p:sp>
      <p:sp>
        <p:nvSpPr>
          <p:cNvPr id="3" name="AutoShape 3"/>
          <p:cNvSpPr/>
          <p:nvPr/>
        </p:nvSpPr>
        <p:spPr>
          <a:xfrm>
            <a:off x="113817" y="1397000"/>
            <a:ext cx="4535238" cy="2159000"/>
          </a:xfrm>
          <a:prstGeom prst="roundRect">
            <a:avLst>
              <a:gd name="adj" fmla="val 7058"/>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113817" y="1397000"/>
            <a:ext cx="76200" cy="2159000"/>
          </a:xfrm>
          <a:prstGeom prst="roundRect">
            <a:avLst>
              <a:gd name="adj" fmla="val 0"/>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431317" y="15875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Noto Sans SC"/>
                <a:ea typeface="Noto Sans SC"/>
                <a:cs typeface="Noto Sans SC"/>
                <a:sym typeface="Noto Sans SC"/>
              </a:rPr>
              <a:t>Substantial reduction in missed detections</a:t>
            </a:r>
            <a:endParaRPr lang="en-US" sz="1100" dirty="0"/>
          </a:p>
        </p:txBody>
      </p:sp>
      <p:sp>
        <p:nvSpPr>
          <p:cNvPr id="6" name="AutoShape 6"/>
          <p:cNvSpPr/>
          <p:nvPr/>
        </p:nvSpPr>
        <p:spPr>
          <a:xfrm>
            <a:off x="431317" y="2095500"/>
            <a:ext cx="4191000" cy="1143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a:t>
            </a:r>
            <a:r>
              <a:rPr lang="en-US" b="1" dirty="0">
                <a:solidFill>
                  <a:srgbClr val="4BDE80"/>
                </a:solidFill>
                <a:latin typeface="Times New Roman" panose="02020603050405020304" pitchFamily="18" charset="0"/>
                <a:ea typeface="Noto Sans SC"/>
                <a:cs typeface="Times New Roman" panose="02020603050405020304" pitchFamily="18" charset="0"/>
                <a:sym typeface="Noto Sans SC"/>
              </a:rPr>
              <a:t>First step</a:t>
            </a:r>
            <a:r>
              <a:rPr lang="en-US" b="1" i="0" u="none" strike="noStrike" dirty="0">
                <a:solidFill>
                  <a:srgbClr val="4BDE80"/>
                </a:solidFill>
                <a:latin typeface="Times New Roman" panose="02020603050405020304" pitchFamily="18" charset="0"/>
                <a:ea typeface="Noto Sans SC"/>
                <a:cs typeface="Times New Roman" panose="02020603050405020304" pitchFamily="18" charset="0"/>
                <a:sym typeface="Noto Sans SC"/>
              </a:rPr>
              <a:t> (</a:t>
            </a:r>
            <a:r>
              <a:rPr lang="en-US" b="1" dirty="0">
                <a:solidFill>
                  <a:srgbClr val="4BDE80"/>
                </a:solidFill>
                <a:latin typeface="Times New Roman" panose="02020603050405020304" pitchFamily="18" charset="0"/>
                <a:ea typeface="Noto Sans SC"/>
                <a:cs typeface="Times New Roman" panose="02020603050405020304" pitchFamily="18" charset="0"/>
                <a:sym typeface="Noto Sans SC"/>
              </a:rPr>
              <a:t>only-super</a:t>
            </a:r>
            <a:r>
              <a:rPr lang="en-US" b="1" i="0" u="none" strike="noStrike" dirty="0">
                <a:solidFill>
                  <a:srgbClr val="4BDE80"/>
                </a:solidFill>
                <a:latin typeface="Times New Roman" panose="02020603050405020304" pitchFamily="18" charset="0"/>
                <a:ea typeface="Noto Sans SC"/>
                <a:cs typeface="Times New Roman" panose="02020603050405020304" pitchFamily="18" charset="0"/>
                <a:sym typeface="Noto Sans SC"/>
              </a:rPr>
              <a:t>)</a:t>
            </a:r>
            <a:r>
              <a:rPr lang="en-US" b="1"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a:t>
            </a:r>
            <a:r>
              <a:rPr lang="en-US" b="1" i="0" u="none" strike="noStrike" dirty="0">
                <a:solidFill>
                  <a:srgbClr val="4BDE80"/>
                </a:solidFill>
                <a:latin typeface="Times New Roman" panose="02020603050405020304" pitchFamily="18" charset="0"/>
                <a:ea typeface="Noto Sans SC"/>
                <a:cs typeface="Times New Roman" panose="02020603050405020304" pitchFamily="18" charset="0"/>
                <a:sym typeface="Noto Sans SC"/>
              </a:rPr>
              <a:t> </a:t>
            </a:r>
            <a:r>
              <a:rPr lang="en-US" b="1"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a lot of missed attacks</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(FN). The model is not sensitive to some malicious samples.</a:t>
            </a:r>
            <a:endParaRPr lang="en-US" sz="1200" dirty="0">
              <a:solidFill>
                <a:schemeClr val="bg1"/>
              </a:solidFill>
              <a:latin typeface="Times New Roman" panose="02020603050405020304" pitchFamily="18" charset="0"/>
              <a:cs typeface="Times New Roman" panose="02020603050405020304" pitchFamily="18" charset="0"/>
            </a:endParaRPr>
          </a:p>
          <a:p>
            <a:pPr indent="0" algn="l">
              <a:lnSpc>
                <a:spcPct val="125000"/>
              </a:lnSpc>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a:t>
            </a:r>
            <a:r>
              <a:rPr lang="en-US" b="1" dirty="0">
                <a:solidFill>
                  <a:srgbClr val="4BDE80"/>
                </a:solidFill>
                <a:latin typeface="Times New Roman" panose="02020603050405020304" pitchFamily="18" charset="0"/>
                <a:ea typeface="Noto Sans SC"/>
                <a:cs typeface="Times New Roman" panose="02020603050405020304" pitchFamily="18" charset="0"/>
                <a:sym typeface="Noto Sans SC"/>
              </a:rPr>
              <a:t>Final step </a:t>
            </a:r>
            <a:r>
              <a:rPr lang="en-US" b="1" i="0" u="none" strike="noStrike" dirty="0">
                <a:solidFill>
                  <a:srgbClr val="4BDE80"/>
                </a:solidFill>
                <a:latin typeface="Times New Roman" panose="02020603050405020304" pitchFamily="18" charset="0"/>
                <a:ea typeface="Noto Sans SC"/>
                <a:cs typeface="Times New Roman" panose="02020603050405020304" pitchFamily="18" charset="0"/>
                <a:sym typeface="Noto Sans SC"/>
              </a:rPr>
              <a:t>(hybrid)</a:t>
            </a:r>
            <a:r>
              <a:rPr lang="en-US" b="1"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a:t>
            </a:r>
            <a:r>
              <a:rPr lang="en-US" b="1" dirty="0">
                <a:solidFill>
                  <a:schemeClr val="bg1"/>
                </a:solidFill>
                <a:latin typeface="Times New Roman" panose="02020603050405020304" pitchFamily="18" charset="0"/>
                <a:ea typeface="Noto Sans SC"/>
                <a:cs typeface="Times New Roman" panose="02020603050405020304" pitchFamily="18" charset="0"/>
                <a:sym typeface="Noto Sans SC"/>
              </a:rPr>
              <a:t>after adding unsupervised learning, a large</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number of missed detections are successfully corrected.</a:t>
            </a:r>
          </a:p>
        </p:txBody>
      </p:sp>
      <p:sp>
        <p:nvSpPr>
          <p:cNvPr id="7" name="AutoShape 7"/>
          <p:cNvSpPr/>
          <p:nvPr/>
        </p:nvSpPr>
        <p:spPr>
          <a:xfrm>
            <a:off x="113817" y="3810000"/>
            <a:ext cx="4535238" cy="2159000"/>
          </a:xfrm>
          <a:prstGeom prst="roundRect">
            <a:avLst>
              <a:gd name="adj" fmla="val 7058"/>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8" name="AutoShape 8"/>
          <p:cNvSpPr/>
          <p:nvPr/>
        </p:nvSpPr>
        <p:spPr>
          <a:xfrm>
            <a:off x="113817" y="3810000"/>
            <a:ext cx="76200" cy="2159000"/>
          </a:xfrm>
          <a:prstGeom prst="roundRect">
            <a:avLst>
              <a:gd name="adj" fmla="val 0"/>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431317" y="40005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Noto Sans SC"/>
                <a:ea typeface="Noto Sans SC"/>
                <a:cs typeface="Noto Sans SC"/>
                <a:sym typeface="Noto Sans SC"/>
              </a:rPr>
              <a:t>Reconstruction Loss distribution: Characteristics of anomalous samples</a:t>
            </a:r>
            <a:endParaRPr lang="en-US" sz="1100" dirty="0"/>
          </a:p>
        </p:txBody>
      </p:sp>
      <p:sp>
        <p:nvSpPr>
          <p:cNvPr id="10" name="AutoShape 10"/>
          <p:cNvSpPr/>
          <p:nvPr/>
        </p:nvSpPr>
        <p:spPr>
          <a:xfrm>
            <a:off x="431317" y="4699000"/>
            <a:ext cx="4191000" cy="1143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b="0" i="0" u="none" strike="noStrike" dirty="0">
                <a:solidFill>
                  <a:srgbClr val="E5E7EB"/>
                </a:solidFill>
                <a:latin typeface="Times New Roman" panose="02020603050405020304" pitchFamily="18" charset="0"/>
                <a:ea typeface="Noto Sans SC"/>
                <a:cs typeface="Times New Roman" panose="02020603050405020304" pitchFamily="18" charset="0"/>
                <a:sym typeface="Noto Sans SC"/>
              </a:rPr>
              <a:t>The reconstruction loss for malicious samples (FN) missed by the supervised stage is significantly higher than that for benign samples</a:t>
            </a:r>
            <a:r>
              <a:rPr lang="en-US" sz="1600" dirty="0">
                <a:solidFill>
                  <a:srgbClr val="E5E7EB"/>
                </a:solidFill>
                <a:latin typeface="Times New Roman" panose="02020603050405020304" pitchFamily="18" charset="0"/>
                <a:ea typeface="Noto Sans SC"/>
                <a:cs typeface="Times New Roman" panose="02020603050405020304" pitchFamily="18" charset="0"/>
                <a:sym typeface="Noto Sans SC"/>
              </a:rPr>
              <a:t>, ﻿</a:t>
            </a:r>
            <a:r>
              <a:rPr lang="en-US" dirty="0">
                <a:solidFill>
                  <a:srgbClr val="E5E7EB"/>
                </a:solidFill>
                <a:latin typeface="Times New Roman" panose="02020603050405020304" pitchFamily="18" charset="0"/>
                <a:ea typeface="Noto Sans SC"/>
                <a:cs typeface="Times New Roman" panose="02020603050405020304" pitchFamily="18" charset="0"/>
                <a:sym typeface="Noto Sans SC"/>
              </a:rPr>
              <a:t>making them easier to detect.</a:t>
            </a:r>
            <a:endParaRPr lang="en-US" sz="1200" dirty="0">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67462026-F0B8-B740-5ACB-E08B41EA2368}"/>
              </a:ext>
            </a:extLst>
          </p:cNvPr>
          <p:cNvPicPr>
            <a:picLocks noChangeAspect="1"/>
          </p:cNvPicPr>
          <p:nvPr/>
        </p:nvPicPr>
        <p:blipFill>
          <a:blip r:embed="rId3"/>
          <a:stretch>
            <a:fillRect/>
          </a:stretch>
        </p:blipFill>
        <p:spPr>
          <a:xfrm>
            <a:off x="4725255" y="1397000"/>
            <a:ext cx="7352928" cy="4613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6668"/>
    </mc:Choice>
    <mc:Fallback xmlns="">
      <p:transition spd="slow" advTm="11666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1F2937">
              <a:alpha val="85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571500"/>
            <a:ext cx="508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Conclusion and Future Work</a:t>
            </a:r>
            <a:endParaRPr lang="en-US" sz="1050" dirty="0">
              <a:solidFill>
                <a:schemeClr val="bg1"/>
              </a:solidFill>
              <a:latin typeface="Times New Roman" panose="02020603050405020304" pitchFamily="18" charset="0"/>
              <a:cs typeface="Times New Roman" panose="02020603050405020304" pitchFamily="18" charset="0"/>
            </a:endParaRPr>
          </a:p>
        </p:txBody>
      </p:sp>
      <p:sp>
        <p:nvSpPr>
          <p:cNvPr id="4" name="AutoShape 4"/>
          <p:cNvSpPr/>
          <p:nvPr/>
        </p:nvSpPr>
        <p:spPr>
          <a:xfrm>
            <a:off x="762000" y="1397000"/>
            <a:ext cx="5207000" cy="4826000"/>
          </a:xfrm>
          <a:prstGeom prst="roundRect">
            <a:avLst>
              <a:gd name="adj" fmla="val 3157"/>
            </a:avLst>
          </a:prstGeom>
          <a:solidFill>
            <a:srgbClr val="1F2937">
              <a:alpha val="90000"/>
            </a:srgbClr>
          </a:solidFill>
          <a:ln w="12700" cap="flat" cmpd="sng">
            <a:solidFill>
              <a:srgbClr val="4ADE80">
                <a:alpha val="40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1016000" y="1651000"/>
            <a:ext cx="469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dirty="0">
                <a:solidFill>
                  <a:srgbClr val="4ADE80"/>
                </a:solidFill>
                <a:latin typeface="Noto Sans SC"/>
                <a:ea typeface="Noto Sans SC"/>
                <a:cs typeface="Noto Sans SC"/>
                <a:sym typeface="Noto Sans SC"/>
              </a:rPr>
              <a:t>Conclusion</a:t>
            </a:r>
            <a:endParaRPr lang="en-US" sz="1100" dirty="0"/>
          </a:p>
        </p:txBody>
      </p:sp>
      <p:sp>
        <p:nvSpPr>
          <p:cNvPr id="6" name="AutoShape 6"/>
          <p:cNvSpPr/>
          <p:nvPr/>
        </p:nvSpPr>
        <p:spPr>
          <a:xfrm>
            <a:off x="1016000" y="2286000"/>
            <a:ext cx="4699000" cy="1143000"/>
          </a:xfrm>
          <a:prstGeom prst="roundRect">
            <a:avLst>
              <a:gd name="adj" fmla="val 8888"/>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6500" y="2540000"/>
            <a:ext cx="635000" cy="635000"/>
          </a:xfrm>
          <a:prstGeom prst="rect">
            <a:avLst/>
          </a:prstGeom>
        </p:spPr>
      </p:pic>
      <p:sp>
        <p:nvSpPr>
          <p:cNvPr id="8" name="AutoShape 8"/>
          <p:cNvSpPr/>
          <p:nvPr/>
        </p:nvSpPr>
        <p:spPr>
          <a:xfrm>
            <a:off x="2032000" y="2413000"/>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Innovative traffic representation</a:t>
            </a:r>
            <a:endParaRPr lang="en-US" sz="1100" dirty="0">
              <a:latin typeface="Times New Roman" panose="02020603050405020304" pitchFamily="18" charset="0"/>
              <a:cs typeface="Times New Roman" panose="02020603050405020304" pitchFamily="18" charset="0"/>
            </a:endParaRPr>
          </a:p>
        </p:txBody>
      </p:sp>
      <p:sp>
        <p:nvSpPr>
          <p:cNvPr id="9" name="AutoShape 9"/>
          <p:cNvSpPr/>
          <p:nvPr/>
        </p:nvSpPr>
        <p:spPr>
          <a:xfrm>
            <a:off x="2032000" y="2794000"/>
            <a:ext cx="3556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The directional flow graph structure captures the spatial topology and time series characteristics. </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10" name="AutoShape 10"/>
          <p:cNvSpPr/>
          <p:nvPr/>
        </p:nvSpPr>
        <p:spPr>
          <a:xfrm>
            <a:off x="1016000" y="3556000"/>
            <a:ext cx="4699000" cy="1143000"/>
          </a:xfrm>
          <a:prstGeom prst="roundRect">
            <a:avLst>
              <a:gd name="adj" fmla="val 8888"/>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6500" y="3810000"/>
            <a:ext cx="635000" cy="635000"/>
          </a:xfrm>
          <a:prstGeom prst="rect">
            <a:avLst/>
          </a:prstGeom>
        </p:spPr>
      </p:pic>
      <p:sp>
        <p:nvSpPr>
          <p:cNvPr id="12" name="AutoShape 12"/>
          <p:cNvSpPr/>
          <p:nvPr/>
        </p:nvSpPr>
        <p:spPr>
          <a:xfrm>
            <a:off x="2032000" y="3625125"/>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Targeted graph </a:t>
            </a:r>
            <a:r>
              <a:rPr lang="en-US" sz="1500" b="1" dirty="0">
                <a:solidFill>
                  <a:srgbClr val="FFFFFF"/>
                </a:solidFill>
                <a:latin typeface="Times New Roman" panose="02020603050405020304" pitchFamily="18" charset="0"/>
                <a:ea typeface="Noto Sans SC"/>
                <a:cs typeface="Times New Roman" panose="02020603050405020304" pitchFamily="18" charset="0"/>
                <a:sym typeface="Noto Sans SC"/>
              </a:rPr>
              <a:t>n</a:t>
            </a:r>
            <a:r>
              <a:rPr lang="en-US" sz="15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eural </a:t>
            </a:r>
            <a:r>
              <a:rPr lang="en-US" sz="1500" b="1" dirty="0">
                <a:solidFill>
                  <a:srgbClr val="FFFFFF"/>
                </a:solidFill>
                <a:latin typeface="Times New Roman" panose="02020603050405020304" pitchFamily="18" charset="0"/>
                <a:ea typeface="Noto Sans SC"/>
                <a:cs typeface="Times New Roman" panose="02020603050405020304" pitchFamily="18" charset="0"/>
                <a:sym typeface="Noto Sans SC"/>
              </a:rPr>
              <a:t>n</a:t>
            </a:r>
            <a:r>
              <a:rPr lang="en-US" sz="15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etwork </a:t>
            </a:r>
            <a:r>
              <a:rPr lang="en-US" sz="1500" b="1" dirty="0">
                <a:solidFill>
                  <a:srgbClr val="FFFFFF"/>
                </a:solidFill>
                <a:latin typeface="Times New Roman" panose="02020603050405020304" pitchFamily="18" charset="0"/>
                <a:ea typeface="Noto Sans SC"/>
                <a:cs typeface="Times New Roman" panose="02020603050405020304" pitchFamily="18" charset="0"/>
                <a:sym typeface="Noto Sans SC"/>
              </a:rPr>
              <a:t>l</a:t>
            </a:r>
            <a:r>
              <a:rPr lang="en-US" sz="15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earners</a:t>
            </a:r>
            <a:endParaRPr lang="en-US" sz="1100" dirty="0">
              <a:latin typeface="Times New Roman" panose="02020603050405020304" pitchFamily="18" charset="0"/>
              <a:cs typeface="Times New Roman" panose="02020603050405020304" pitchFamily="18" charset="0"/>
            </a:endParaRPr>
          </a:p>
        </p:txBody>
      </p:sp>
      <p:sp>
        <p:nvSpPr>
          <p:cNvPr id="13" name="AutoShape 13"/>
          <p:cNvSpPr/>
          <p:nvPr/>
        </p:nvSpPr>
        <p:spPr>
          <a:xfrm>
            <a:off x="2032000" y="4064000"/>
            <a:ext cx="3556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The DIRGIN module is designed to optimize the extraction and deep learning of edge direction information in directed graphs.</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14" name="AutoShape 14"/>
          <p:cNvSpPr/>
          <p:nvPr/>
        </p:nvSpPr>
        <p:spPr>
          <a:xfrm>
            <a:off x="1016000" y="4826000"/>
            <a:ext cx="4699000" cy="1143000"/>
          </a:xfrm>
          <a:prstGeom prst="roundRect">
            <a:avLst>
              <a:gd name="adj" fmla="val 8888"/>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6500" y="5080000"/>
            <a:ext cx="635000" cy="635000"/>
          </a:xfrm>
          <a:prstGeom prst="rect">
            <a:avLst/>
          </a:prstGeom>
        </p:spPr>
      </p:pic>
      <p:sp>
        <p:nvSpPr>
          <p:cNvPr id="16" name="AutoShape 16"/>
          <p:cNvSpPr/>
          <p:nvPr/>
        </p:nvSpPr>
        <p:spPr>
          <a:xfrm>
            <a:off x="2032000" y="4953000"/>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Detection performance at the SOTA level</a:t>
            </a:r>
            <a:endParaRPr lang="en-US" sz="1100" dirty="0">
              <a:latin typeface="Times New Roman" panose="02020603050405020304" pitchFamily="18" charset="0"/>
              <a:cs typeface="Times New Roman" panose="02020603050405020304" pitchFamily="18" charset="0"/>
            </a:endParaRPr>
          </a:p>
        </p:txBody>
      </p:sp>
      <p:sp>
        <p:nvSpPr>
          <p:cNvPr id="17" name="AutoShape 17"/>
          <p:cNvSpPr/>
          <p:nvPr/>
        </p:nvSpPr>
        <p:spPr>
          <a:xfrm>
            <a:off x="2032000" y="5334000"/>
            <a:ext cx="3810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b="0" i="0" u="none" strike="noStrike" dirty="0">
                <a:solidFill>
                  <a:srgbClr val="D1D5DB"/>
                </a:solidFill>
                <a:latin typeface="Times New Roman" panose="02020603050405020304" pitchFamily="18" charset="0"/>
                <a:ea typeface="Noto Sans SC"/>
                <a:cs typeface="Times New Roman" panose="02020603050405020304" pitchFamily="18" charset="0"/>
                <a:sym typeface="Noto Sans SC"/>
              </a:rPr>
              <a:t>Based on the hybrid learning framework, optimal results are achieved in both known-attack classification and unknown-attack detection tasks.</a:t>
            </a:r>
            <a:endParaRPr lang="en-US" sz="1200" dirty="0">
              <a:latin typeface="Times New Roman" panose="02020603050405020304" pitchFamily="18" charset="0"/>
              <a:cs typeface="Times New Roman" panose="02020603050405020304" pitchFamily="18" charset="0"/>
            </a:endParaRPr>
          </a:p>
        </p:txBody>
      </p:sp>
      <p:sp>
        <p:nvSpPr>
          <p:cNvPr id="18" name="AutoShape 18"/>
          <p:cNvSpPr/>
          <p:nvPr/>
        </p:nvSpPr>
        <p:spPr>
          <a:xfrm>
            <a:off x="6223000" y="1397000"/>
            <a:ext cx="5207000" cy="4826000"/>
          </a:xfrm>
          <a:prstGeom prst="roundRect">
            <a:avLst>
              <a:gd name="adj" fmla="val 3157"/>
            </a:avLst>
          </a:prstGeom>
          <a:solidFill>
            <a:srgbClr val="1F2937">
              <a:alpha val="90000"/>
            </a:srgbClr>
          </a:solidFill>
          <a:ln w="12700" cap="flat" cmpd="sng">
            <a:solidFill>
              <a:srgbClr val="4ADE80">
                <a:alpha val="40000"/>
              </a:srgbClr>
            </a:solidFill>
            <a:prstDash val="solid"/>
            <a:round/>
          </a:ln>
        </p:spPr>
        <p:txBody>
          <a:bodyPr vert="horz" wrap="square" lIns="63500" tIns="63500" rIns="63500" bIns="63500" rtlCol="0" anchor="ctr"/>
          <a:lstStyle/>
          <a:p>
            <a:pPr algn="ctr">
              <a:defRPr/>
            </a:pPr>
            <a:endParaRPr/>
          </a:p>
        </p:txBody>
      </p:sp>
      <p:sp>
        <p:nvSpPr>
          <p:cNvPr id="19" name="AutoShape 19"/>
          <p:cNvSpPr/>
          <p:nvPr/>
        </p:nvSpPr>
        <p:spPr>
          <a:xfrm>
            <a:off x="6477000" y="1651000"/>
            <a:ext cx="469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dirty="0">
                <a:solidFill>
                  <a:srgbClr val="4ADE80"/>
                </a:solidFill>
                <a:latin typeface="Noto Sans SC"/>
                <a:ea typeface="Noto Sans SC"/>
                <a:cs typeface="Noto Sans SC"/>
                <a:sym typeface="Noto Sans SC"/>
              </a:rPr>
              <a:t>Future work</a:t>
            </a:r>
            <a:endParaRPr lang="en-US" sz="1100" dirty="0"/>
          </a:p>
        </p:txBody>
      </p:sp>
      <p:sp>
        <p:nvSpPr>
          <p:cNvPr id="20" name="AutoShape 20"/>
          <p:cNvSpPr/>
          <p:nvPr/>
        </p:nvSpPr>
        <p:spPr>
          <a:xfrm>
            <a:off x="6477000" y="2286000"/>
            <a:ext cx="4699000" cy="1143000"/>
          </a:xfrm>
          <a:prstGeom prst="roundRect">
            <a:avLst>
              <a:gd name="adj" fmla="val 8888"/>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67500" y="2540000"/>
            <a:ext cx="635000" cy="635000"/>
          </a:xfrm>
          <a:prstGeom prst="rect">
            <a:avLst/>
          </a:prstGeom>
        </p:spPr>
      </p:pic>
      <p:sp>
        <p:nvSpPr>
          <p:cNvPr id="22" name="AutoShape 22"/>
          <p:cNvSpPr/>
          <p:nvPr/>
        </p:nvSpPr>
        <p:spPr>
          <a:xfrm>
            <a:off x="7493000" y="2413000"/>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Model lightweight</a:t>
            </a:r>
            <a:endParaRPr lang="en-US" sz="1100" dirty="0">
              <a:latin typeface="Times New Roman" panose="02020603050405020304" pitchFamily="18" charset="0"/>
              <a:cs typeface="Times New Roman" panose="02020603050405020304" pitchFamily="18" charset="0"/>
            </a:endParaRPr>
          </a:p>
        </p:txBody>
      </p:sp>
      <p:sp>
        <p:nvSpPr>
          <p:cNvPr id="23" name="AutoShape 23"/>
          <p:cNvSpPr/>
          <p:nvPr/>
        </p:nvSpPr>
        <p:spPr>
          <a:xfrm>
            <a:off x="7493000" y="2794000"/>
            <a:ext cx="3556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Explore a more streamlined GNN architecture to adapt it to edge computing devices.</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24" name="AutoShape 24"/>
          <p:cNvSpPr/>
          <p:nvPr/>
        </p:nvSpPr>
        <p:spPr>
          <a:xfrm>
            <a:off x="6477000" y="3556000"/>
            <a:ext cx="4699000" cy="1143000"/>
          </a:xfrm>
          <a:prstGeom prst="roundRect">
            <a:avLst>
              <a:gd name="adj" fmla="val 8888"/>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67500" y="3810000"/>
            <a:ext cx="635000" cy="635000"/>
          </a:xfrm>
          <a:prstGeom prst="rect">
            <a:avLst/>
          </a:prstGeom>
        </p:spPr>
      </p:pic>
      <p:sp>
        <p:nvSpPr>
          <p:cNvPr id="26" name="AutoShape 26"/>
          <p:cNvSpPr/>
          <p:nvPr/>
        </p:nvSpPr>
        <p:spPr>
          <a:xfrm>
            <a:off x="7493000" y="3683000"/>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dirty="0">
                <a:solidFill>
                  <a:srgbClr val="FFFFFF"/>
                </a:solidFill>
                <a:latin typeface="Times New Roman" panose="02020603050405020304" pitchFamily="18" charset="0"/>
                <a:ea typeface="Noto Sans SC"/>
                <a:cs typeface="Times New Roman" panose="02020603050405020304" pitchFamily="18" charset="0"/>
                <a:sym typeface="Noto Sans SC"/>
              </a:rPr>
              <a:t>R</a:t>
            </a:r>
            <a:r>
              <a:rPr lang="en-US" sz="15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eal-time traffic detection</a:t>
            </a:r>
            <a:endParaRPr lang="en-US" sz="1100" dirty="0">
              <a:latin typeface="Times New Roman" panose="02020603050405020304" pitchFamily="18" charset="0"/>
              <a:cs typeface="Times New Roman" panose="02020603050405020304" pitchFamily="18" charset="0"/>
            </a:endParaRPr>
          </a:p>
        </p:txBody>
      </p:sp>
      <p:sp>
        <p:nvSpPr>
          <p:cNvPr id="27" name="AutoShape 27"/>
          <p:cNvSpPr/>
          <p:nvPr/>
        </p:nvSpPr>
        <p:spPr>
          <a:xfrm>
            <a:off x="7493000" y="4064000"/>
            <a:ext cx="3556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dirty="0">
                <a:solidFill>
                  <a:schemeClr val="bg1"/>
                </a:solidFill>
                <a:latin typeface="Times New Roman" panose="02020603050405020304" pitchFamily="18" charset="0"/>
                <a:cs typeface="Times New Roman" panose="02020603050405020304" pitchFamily="18" charset="0"/>
              </a:rPr>
              <a:t>Optimize our stream-processing pipeline and model inference to achieve millisecond response times over high-speed network links.</a:t>
            </a:r>
          </a:p>
        </p:txBody>
      </p:sp>
      <p:sp>
        <p:nvSpPr>
          <p:cNvPr id="28" name="AutoShape 28"/>
          <p:cNvSpPr/>
          <p:nvPr/>
        </p:nvSpPr>
        <p:spPr>
          <a:xfrm>
            <a:off x="6477000" y="4826000"/>
            <a:ext cx="4699000" cy="1143000"/>
          </a:xfrm>
          <a:prstGeom prst="roundRect">
            <a:avLst>
              <a:gd name="adj" fmla="val 8888"/>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29" name="Picture 2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67500" y="5080000"/>
            <a:ext cx="635000" cy="635000"/>
          </a:xfrm>
          <a:prstGeom prst="rect">
            <a:avLst/>
          </a:prstGeom>
        </p:spPr>
      </p:pic>
      <p:sp>
        <p:nvSpPr>
          <p:cNvPr id="30" name="AutoShape 30"/>
          <p:cNvSpPr/>
          <p:nvPr/>
        </p:nvSpPr>
        <p:spPr>
          <a:xfrm>
            <a:off x="7493000" y="4953000"/>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Combat sophisticated and covert attacks</a:t>
            </a:r>
            <a:endParaRPr lang="en-US" sz="1100" dirty="0">
              <a:solidFill>
                <a:schemeClr val="bg1"/>
              </a:solidFill>
              <a:latin typeface="Times New Roman" panose="02020603050405020304" pitchFamily="18" charset="0"/>
              <a:cs typeface="Times New Roman" panose="02020603050405020304" pitchFamily="18" charset="0"/>
            </a:endParaRPr>
          </a:p>
        </p:txBody>
      </p:sp>
      <p:sp>
        <p:nvSpPr>
          <p:cNvPr id="31" name="AutoShape 31"/>
          <p:cNvSpPr/>
          <p:nvPr/>
        </p:nvSpPr>
        <p:spPr>
          <a:xfrm>
            <a:off x="7493000" y="5334000"/>
            <a:ext cx="3556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dirty="0">
                <a:solidFill>
                  <a:schemeClr val="bg1"/>
                </a:solidFill>
                <a:latin typeface="Times New Roman" panose="02020603050405020304" pitchFamily="18" charset="0"/>
                <a:ea typeface="Noto Sans SC"/>
                <a:cs typeface="Times New Roman" panose="02020603050405020304" pitchFamily="18" charset="0"/>
                <a:sym typeface="Noto Sans SC"/>
              </a:rPr>
              <a:t>E</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xtend the framework to deep-detection tasks for adversarial samples, encrypted traffic, and multi-stage APT attacks.</a:t>
            </a:r>
            <a:endParaRPr lang="en-US"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7352"/>
    </mc:Choice>
    <mc:Fallback xmlns="">
      <p:transition spd="slow" advTm="10735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30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0" y="2032000"/>
            <a:ext cx="12192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400" b="1" i="0" u="none" strike="noStrike">
                <a:solidFill>
                  <a:srgbClr val="FFFFFF"/>
                </a:solidFill>
                <a:latin typeface="Noto Sans SC"/>
                <a:ea typeface="Noto Sans SC"/>
                <a:cs typeface="Noto Sans SC"/>
                <a:sym typeface="Noto Sans SC"/>
              </a:rPr>
              <a:t>Thank You!</a:t>
            </a:r>
            <a:endParaRPr lang="en-US" sz="1100"/>
          </a:p>
        </p:txBody>
      </p:sp>
      <p:sp>
        <p:nvSpPr>
          <p:cNvPr id="4" name="AutoShape 4"/>
          <p:cNvSpPr/>
          <p:nvPr/>
        </p:nvSpPr>
        <p:spPr>
          <a:xfrm>
            <a:off x="0" y="3048000"/>
            <a:ext cx="12192000" cy="635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200" b="1" i="0" u="none" strike="noStrike" spc="200">
                <a:solidFill>
                  <a:srgbClr val="4ADE80"/>
                </a:solidFill>
                <a:latin typeface="Noto Sans SC"/>
                <a:ea typeface="Noto Sans SC"/>
                <a:cs typeface="Noto Sans SC"/>
                <a:sym typeface="Noto Sans SC"/>
              </a:rPr>
              <a:t>QUESTIONS &amp; ANSWERS</a:t>
            </a:r>
            <a:endParaRPr lang="en-US" sz="1100"/>
          </a:p>
        </p:txBody>
      </p:sp>
      <p:sp>
        <p:nvSpPr>
          <p:cNvPr id="5" name="AutoShape 5"/>
          <p:cNvSpPr/>
          <p:nvPr/>
        </p:nvSpPr>
        <p:spPr>
          <a:xfrm>
            <a:off x="5334000" y="4064000"/>
            <a:ext cx="1524000" cy="50800"/>
          </a:xfrm>
          <a:prstGeom prst="roundRect">
            <a:avLst>
              <a:gd name="adj" fmla="val 0"/>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0" y="48260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spc="100">
                <a:solidFill>
                  <a:srgbClr val="FFFFFF">
                    <a:alpha val="70196"/>
                  </a:srgbClr>
                </a:solidFill>
                <a:latin typeface="Noto Sans SC"/>
                <a:ea typeface="Noto Sans SC"/>
                <a:cs typeface="Noto Sans SC"/>
                <a:sym typeface="Noto Sans SC"/>
              </a:rPr>
              <a:t>CONTACT US</a:t>
            </a:r>
            <a:endParaRPr lang="en-US" sz="1100"/>
          </a:p>
        </p:txBody>
      </p:sp>
      <p:sp>
        <p:nvSpPr>
          <p:cNvPr id="7" name="AutoShape 7"/>
          <p:cNvSpPr/>
          <p:nvPr/>
        </p:nvSpPr>
        <p:spPr>
          <a:xfrm>
            <a:off x="0" y="5334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0" i="0" u="none" strike="noStrike">
                <a:solidFill>
                  <a:srgbClr val="FFFFFF"/>
                </a:solidFill>
                <a:latin typeface="Noto Sans SC"/>
                <a:ea typeface="Noto Sans SC"/>
                <a:cs typeface="Noto Sans SC"/>
                <a:sym typeface="Noto Sans SC"/>
              </a:rPr>
              <a:t>wuy92@chinatelecom.cn</a:t>
            </a:r>
            <a:endParaRPr lang="en-US" sz="1100"/>
          </a:p>
        </p:txBody>
      </p:sp>
    </p:spTree>
  </p:cSld>
  <p:clrMapOvr>
    <a:masterClrMapping/>
  </p:clrMapOvr>
  <mc:AlternateContent xmlns:mc="http://schemas.openxmlformats.org/markup-compatibility/2006" xmlns:p14="http://schemas.microsoft.com/office/powerpoint/2010/main">
    <mc:Choice Requires="p14">
      <p:transition spd="slow" p14:dur="2000" advTm="6714"/>
    </mc:Choice>
    <mc:Fallback xmlns="">
      <p:transition spd="slow" advTm="671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715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dirty="0">
                <a:solidFill>
                  <a:schemeClr val="bg1"/>
                </a:solidFill>
                <a:latin typeface="Times New Roman" panose="02020603050405020304" pitchFamily="18" charset="0"/>
                <a:cs typeface="Times New Roman" panose="02020603050405020304" pitchFamily="18" charset="0"/>
              </a:rPr>
              <a:t>Background</a:t>
            </a:r>
          </a:p>
        </p:txBody>
      </p:sp>
      <p:grpSp>
        <p:nvGrpSpPr>
          <p:cNvPr id="30" name="组合 29">
            <a:extLst>
              <a:ext uri="{FF2B5EF4-FFF2-40B4-BE49-F238E27FC236}">
                <a16:creationId xmlns:a16="http://schemas.microsoft.com/office/drawing/2014/main" id="{5E08AE16-2F24-C647-970C-F455C00CFF38}"/>
              </a:ext>
            </a:extLst>
          </p:cNvPr>
          <p:cNvGrpSpPr/>
          <p:nvPr/>
        </p:nvGrpSpPr>
        <p:grpSpPr>
          <a:xfrm>
            <a:off x="762000" y="1672895"/>
            <a:ext cx="5284952" cy="3131207"/>
            <a:chOff x="762000" y="1397000"/>
            <a:chExt cx="5270500" cy="2413000"/>
          </a:xfrm>
        </p:grpSpPr>
        <p:sp>
          <p:nvSpPr>
            <p:cNvPr id="3" name="AutoShape 3"/>
            <p:cNvSpPr/>
            <p:nvPr/>
          </p:nvSpPr>
          <p:spPr>
            <a:xfrm>
              <a:off x="762000" y="1397000"/>
              <a:ext cx="5207000" cy="2413000"/>
            </a:xfrm>
            <a:prstGeom prst="roundRect">
              <a:avLst>
                <a:gd name="adj" fmla="val 6315"/>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4" name="Picture 4"/>
            <p:cNvPicPr>
              <a:picLocks noChangeAspect="1"/>
            </p:cNvPicPr>
            <p:nvPr/>
          </p:nvPicPr>
          <p:blipFill>
            <a:blip r:embed="rId3"/>
            <a:srcRect l="20117" r="20117"/>
            <a:stretch>
              <a:fillRect/>
            </a:stretch>
          </p:blipFill>
          <p:spPr>
            <a:xfrm>
              <a:off x="871835" y="1714499"/>
              <a:ext cx="2159000" cy="1587500"/>
            </a:xfrm>
            <a:prstGeom prst="roundRect">
              <a:avLst>
                <a:gd name="adj" fmla="val 5000"/>
              </a:avLst>
            </a:prstGeom>
            <a:noFill/>
            <a:ln w="25400" cap="flat" cmpd="sng">
              <a:noFill/>
              <a:prstDash val="solid"/>
              <a:round/>
            </a:ln>
          </p:spPr>
        </p:pic>
        <p:sp>
          <p:nvSpPr>
            <p:cNvPr id="5" name="AutoShape 5"/>
            <p:cNvSpPr/>
            <p:nvPr/>
          </p:nvSpPr>
          <p:spPr>
            <a:xfrm>
              <a:off x="3111500" y="1651000"/>
              <a:ext cx="292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rgbClr val="4ADE80"/>
                  </a:solidFill>
                  <a:latin typeface="Times New Roman" panose="02020603050405020304" pitchFamily="18" charset="0"/>
                  <a:ea typeface="Noto Sans SC"/>
                  <a:cs typeface="Times New Roman" panose="02020603050405020304" pitchFamily="18" charset="0"/>
                  <a:sym typeface="Noto Sans SC"/>
                </a:rPr>
                <a:t>01. Growing Security Challenges</a:t>
              </a:r>
              <a:endParaRPr lang="en-US" sz="1100" dirty="0">
                <a:latin typeface="Times New Roman" panose="02020603050405020304" pitchFamily="18" charset="0"/>
                <a:cs typeface="Times New Roman" panose="02020603050405020304" pitchFamily="18" charset="0"/>
              </a:endParaRPr>
            </a:p>
          </p:txBody>
        </p:sp>
        <p:sp>
          <p:nvSpPr>
            <p:cNvPr id="6" name="AutoShape 6"/>
            <p:cNvSpPr/>
            <p:nvPr/>
          </p:nvSpPr>
          <p:spPr>
            <a:xfrm>
              <a:off x="3302000" y="2159000"/>
              <a:ext cx="2667000" cy="1143000"/>
            </a:xfrm>
            <a:prstGeom prst="rect">
              <a:avLst/>
            </a:prstGeom>
            <a:noFill/>
            <a:ln w="12700" cap="flat" cmpd="sng">
              <a:noFill/>
              <a:prstDash val="solid"/>
              <a:round/>
            </a:ln>
          </p:spPr>
          <p:txBody>
            <a:bodyPr vert="horz" wrap="square" lIns="0" tIns="0" rIns="0" bIns="0" rtlCol="0" anchor="t" anchorCtr="0"/>
            <a:lstStyle/>
            <a:p>
              <a:pPr marL="285750" indent="-285750" algn="l">
                <a:lnSpc>
                  <a:spcPct val="116666"/>
                </a:lnSpc>
                <a:buClr>
                  <a:schemeClr val="bg1"/>
                </a:buClr>
                <a:buFont typeface="Wingdings" pitchFamily="2" charset="2"/>
                <a:buChar char="p"/>
                <a:defRPr/>
              </a:pPr>
              <a:r>
                <a:rPr lang="en-US" dirty="0">
                  <a:solidFill>
                    <a:schemeClr val="bg1"/>
                  </a:solidFill>
                  <a:latin typeface="Times New Roman" panose="02020603050405020304" pitchFamily="18" charset="0"/>
                  <a:cs typeface="Times New Roman" panose="02020603050405020304" pitchFamily="18" charset="0"/>
                </a:rPr>
                <a:t>The increasing complexity and diversity of attack methods</a:t>
              </a:r>
            </a:p>
            <a:p>
              <a:pPr marL="285750" indent="-285750" algn="l">
                <a:lnSpc>
                  <a:spcPct val="116666"/>
                </a:lnSpc>
                <a:buClr>
                  <a:schemeClr val="bg1"/>
                </a:buClr>
                <a:buFont typeface="Wingdings" pitchFamily="2" charset="2"/>
                <a:buChar char="p"/>
                <a:defRPr/>
              </a:pPr>
              <a:endParaRPr lang="en-US" dirty="0">
                <a:solidFill>
                  <a:schemeClr val="bg1"/>
                </a:solidFill>
                <a:latin typeface="Times New Roman" panose="02020603050405020304" pitchFamily="18" charset="0"/>
                <a:cs typeface="Times New Roman" panose="02020603050405020304" pitchFamily="18" charset="0"/>
              </a:endParaRPr>
            </a:p>
            <a:p>
              <a:pPr marL="285750" indent="-285750" algn="l">
                <a:lnSpc>
                  <a:spcPct val="116666"/>
                </a:lnSpc>
                <a:buClr>
                  <a:schemeClr val="bg1"/>
                </a:buClr>
                <a:buFont typeface="Wingdings" pitchFamily="2" charset="2"/>
                <a:buChar char="p"/>
                <a:defRPr/>
              </a:pPr>
              <a:r>
                <a:rPr lang="en-US" dirty="0">
                  <a:solidFill>
                    <a:schemeClr val="bg1"/>
                  </a:solidFill>
                  <a:latin typeface="Times New Roman" panose="02020603050405020304" pitchFamily="18" charset="0"/>
                  <a:cs typeface="Times New Roman" panose="02020603050405020304" pitchFamily="18" charset="0"/>
                </a:rPr>
                <a:t>﻿data breaches, service interruptions…</a:t>
              </a:r>
            </a:p>
          </p:txBody>
        </p:sp>
      </p:grpSp>
      <p:grpSp>
        <p:nvGrpSpPr>
          <p:cNvPr id="22" name="组合 21">
            <a:extLst>
              <a:ext uri="{FF2B5EF4-FFF2-40B4-BE49-F238E27FC236}">
                <a16:creationId xmlns:a16="http://schemas.microsoft.com/office/drawing/2014/main" id="{ACD5FFEE-26CD-B3FC-5B29-611A89647EEA}"/>
              </a:ext>
            </a:extLst>
          </p:cNvPr>
          <p:cNvGrpSpPr/>
          <p:nvPr/>
        </p:nvGrpSpPr>
        <p:grpSpPr>
          <a:xfrm>
            <a:off x="6208724" y="1672896"/>
            <a:ext cx="5221279" cy="3131206"/>
            <a:chOff x="762000" y="4064000"/>
            <a:chExt cx="5207000" cy="2413000"/>
          </a:xfrm>
        </p:grpSpPr>
        <p:sp>
          <p:nvSpPr>
            <p:cNvPr id="7" name="AutoShape 7"/>
            <p:cNvSpPr/>
            <p:nvPr/>
          </p:nvSpPr>
          <p:spPr>
            <a:xfrm>
              <a:off x="762000" y="4064000"/>
              <a:ext cx="5207000" cy="2413000"/>
            </a:xfrm>
            <a:prstGeom prst="roundRect">
              <a:avLst>
                <a:gd name="adj" fmla="val 6315"/>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8" name="Picture 8"/>
            <p:cNvPicPr>
              <a:picLocks noChangeAspect="1"/>
            </p:cNvPicPr>
            <p:nvPr/>
          </p:nvPicPr>
          <p:blipFill>
            <a:blip r:embed="rId4"/>
            <a:srcRect t="2941" b="2941"/>
            <a:stretch>
              <a:fillRect/>
            </a:stretch>
          </p:blipFill>
          <p:spPr>
            <a:xfrm>
              <a:off x="889000" y="4381499"/>
              <a:ext cx="2159000" cy="1587501"/>
            </a:xfrm>
            <a:prstGeom prst="roundRect">
              <a:avLst>
                <a:gd name="adj" fmla="val 5000"/>
              </a:avLst>
            </a:prstGeom>
            <a:noFill/>
            <a:ln w="25400" cap="flat" cmpd="sng">
              <a:noFill/>
              <a:prstDash val="solid"/>
              <a:round/>
            </a:ln>
          </p:spPr>
        </p:pic>
        <p:sp>
          <p:nvSpPr>
            <p:cNvPr id="9" name="AutoShape 9"/>
            <p:cNvSpPr/>
            <p:nvPr/>
          </p:nvSpPr>
          <p:spPr>
            <a:xfrm>
              <a:off x="3302000" y="4381499"/>
              <a:ext cx="2557163"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rgbClr val="4ADE80"/>
                  </a:solidFill>
                  <a:latin typeface="Noto Sans SC"/>
                  <a:ea typeface="Noto Sans SC"/>
                  <a:cs typeface="Noto Sans SC"/>
                  <a:sym typeface="Noto Sans SC"/>
                </a:rPr>
                <a:t>02. The Dilemma of Traditional Methods</a:t>
              </a:r>
              <a:endParaRPr lang="en-US" sz="1100" dirty="0"/>
            </a:p>
          </p:txBody>
        </p:sp>
        <p:sp>
          <p:nvSpPr>
            <p:cNvPr id="10" name="AutoShape 10"/>
            <p:cNvSpPr/>
            <p:nvPr/>
          </p:nvSpPr>
          <p:spPr>
            <a:xfrm>
              <a:off x="3302000" y="4845805"/>
              <a:ext cx="1905000" cy="1143000"/>
            </a:xfrm>
            <a:prstGeom prst="rect">
              <a:avLst/>
            </a:prstGeom>
            <a:noFill/>
            <a:ln w="12700" cap="flat" cmpd="sng">
              <a:noFill/>
              <a:prstDash val="solid"/>
              <a:round/>
            </a:ln>
          </p:spPr>
          <p:txBody>
            <a:bodyPr vert="horz" wrap="square" lIns="0" tIns="0" rIns="0" bIns="0" rtlCol="0" anchor="t" anchorCtr="0"/>
            <a:lstStyle/>
            <a:p>
              <a:pPr marL="285750" indent="-285750" algn="l">
                <a:lnSpc>
                  <a:spcPct val="116666"/>
                </a:lnSpc>
                <a:buClr>
                  <a:schemeClr val="bg1"/>
                </a:buClr>
                <a:buFont typeface="Wingdings" pitchFamily="2" charset="2"/>
                <a:buChar char="p"/>
                <a:defRPr/>
              </a:pPr>
              <a:r>
                <a:rPr lang="en-US" dirty="0">
                  <a:solidFill>
                    <a:schemeClr val="bg1"/>
                  </a:solidFill>
                  <a:latin typeface="Times New Roman" panose="02020603050405020304" pitchFamily="18" charset="0"/>
                  <a:cs typeface="Times New Roman" panose="02020603050405020304" pitchFamily="18" charset="0"/>
                </a:rPr>
                <a:t>Rule-based systems have poor adaptability</a:t>
              </a:r>
            </a:p>
            <a:p>
              <a:pPr marL="285750" indent="-285750" algn="l">
                <a:lnSpc>
                  <a:spcPct val="116666"/>
                </a:lnSpc>
                <a:buClr>
                  <a:schemeClr val="bg1"/>
                </a:buClr>
                <a:buFont typeface="Wingdings" pitchFamily="2" charset="2"/>
                <a:buChar char="p"/>
                <a:defRPr/>
              </a:pPr>
              <a:endParaRPr lang="en-US" dirty="0">
                <a:solidFill>
                  <a:schemeClr val="bg1"/>
                </a:solidFill>
                <a:latin typeface="Times New Roman" panose="02020603050405020304" pitchFamily="18" charset="0"/>
                <a:cs typeface="Times New Roman" panose="02020603050405020304" pitchFamily="18" charset="0"/>
              </a:endParaRPr>
            </a:p>
            <a:p>
              <a:pPr marL="285750" indent="-285750" algn="l">
                <a:lnSpc>
                  <a:spcPct val="116666"/>
                </a:lnSpc>
                <a:buClr>
                  <a:schemeClr val="bg1"/>
                </a:buClr>
                <a:buFont typeface="Wingdings" pitchFamily="2" charset="2"/>
                <a:buChar char="p"/>
                <a:defRPr/>
              </a:pPr>
              <a:r>
                <a:rPr lang="en-US" dirty="0">
                  <a:solidFill>
                    <a:schemeClr val="bg1"/>
                  </a:solidFill>
                  <a:latin typeface="Times New Roman" panose="02020603050405020304" pitchFamily="18" charset="0"/>
                  <a:cs typeface="Times New Roman" panose="02020603050405020304" pitchFamily="18" charset="0"/>
                </a:rPr>
                <a:t>Unknown</a:t>
              </a:r>
              <a:r>
                <a:rPr lang="zh-CN" altLang="en-US" dirty="0">
                  <a:solidFill>
                    <a:schemeClr val="bg1"/>
                  </a:solidFill>
                  <a:latin typeface="Times New Roman" panose="02020603050405020304" pitchFamily="18" charset="0"/>
                  <a:cs typeface="Times New Roman" panose="02020603050405020304" pitchFamily="18" charset="0"/>
                </a:rPr>
                <a:t> </a:t>
              </a:r>
              <a:r>
                <a:rPr lang="en-US" altLang="zh-CN" dirty="0">
                  <a:solidFill>
                    <a:schemeClr val="bg1"/>
                  </a:solidFill>
                  <a:latin typeface="Times New Roman" panose="02020603050405020304" pitchFamily="18" charset="0"/>
                  <a:cs typeface="Times New Roman" panose="02020603050405020304" pitchFamily="18" charset="0"/>
                </a:rPr>
                <a:t>attacks</a:t>
              </a:r>
              <a:endParaRPr lang="en-US" dirty="0">
                <a:solidFill>
                  <a:schemeClr val="bg1"/>
                </a:solidFill>
                <a:latin typeface="Times New Roman" panose="02020603050405020304" pitchFamily="18" charset="0"/>
                <a:cs typeface="Times New Roman" panose="02020603050405020304" pitchFamily="18" charset="0"/>
              </a:endParaRPr>
            </a:p>
          </p:txBody>
        </p:sp>
      </p:grpSp>
      <p:sp>
        <p:nvSpPr>
          <p:cNvPr id="35" name="文本框 34">
            <a:extLst>
              <a:ext uri="{FF2B5EF4-FFF2-40B4-BE49-F238E27FC236}">
                <a16:creationId xmlns:a16="http://schemas.microsoft.com/office/drawing/2014/main" id="{4F763FC9-F5A9-9B38-9AAB-0FDC51F9FA19}"/>
              </a:ext>
            </a:extLst>
          </p:cNvPr>
          <p:cNvSpPr txBox="1"/>
          <p:nvPr/>
        </p:nvSpPr>
        <p:spPr>
          <a:xfrm>
            <a:off x="3170148" y="5449592"/>
            <a:ext cx="6331848" cy="400110"/>
          </a:xfrm>
          <a:prstGeom prst="rect">
            <a:avLst/>
          </a:prstGeom>
          <a:noFill/>
        </p:spPr>
        <p:txBody>
          <a:bodyPr wrap="square">
            <a:spAutoFit/>
          </a:bodyPr>
          <a:lstStyle/>
          <a:p>
            <a:pPr algn="ctr"/>
            <a:r>
              <a:rPr lang="en-US" altLang="zh-CN" sz="20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Detecting Known and Unknown Malicious Traffic</a:t>
            </a: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2386"/>
    </mc:Choice>
    <mc:Fallback xmlns="">
      <p:transition spd="slow" advTm="723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9CA0567E-3B0B-0301-39F4-C09952DA63B8}"/>
              </a:ext>
            </a:extLst>
          </p:cNvPr>
          <p:cNvSpPr/>
          <p:nvPr/>
        </p:nvSpPr>
        <p:spPr>
          <a:xfrm>
            <a:off x="0" y="0"/>
            <a:ext cx="12192000" cy="6858000"/>
          </a:xfrm>
          <a:prstGeom prst="rect">
            <a:avLst/>
          </a:prstGeom>
          <a:solidFill>
            <a:srgbClr val="1F2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AutoShape 2"/>
          <p:cNvSpPr/>
          <p:nvPr/>
        </p:nvSpPr>
        <p:spPr>
          <a:xfrm>
            <a:off x="762000" y="5715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dirty="0">
                <a:solidFill>
                  <a:schemeClr val="bg1"/>
                </a:solidFill>
                <a:latin typeface="Times New Roman" panose="02020603050405020304" pitchFamily="18" charset="0"/>
                <a:cs typeface="Times New Roman" panose="02020603050405020304" pitchFamily="18" charset="0"/>
              </a:rPr>
              <a:t>Motivation</a:t>
            </a:r>
          </a:p>
        </p:txBody>
      </p:sp>
      <p:grpSp>
        <p:nvGrpSpPr>
          <p:cNvPr id="21" name="组合 20">
            <a:extLst>
              <a:ext uri="{FF2B5EF4-FFF2-40B4-BE49-F238E27FC236}">
                <a16:creationId xmlns:a16="http://schemas.microsoft.com/office/drawing/2014/main" id="{DC45975B-B6BE-1D92-D84E-BA97ED3C3C36}"/>
              </a:ext>
            </a:extLst>
          </p:cNvPr>
          <p:cNvGrpSpPr/>
          <p:nvPr/>
        </p:nvGrpSpPr>
        <p:grpSpPr>
          <a:xfrm>
            <a:off x="762000" y="4064000"/>
            <a:ext cx="5207000" cy="2413000"/>
            <a:chOff x="6448097" y="1337441"/>
            <a:chExt cx="5207000" cy="2413000"/>
          </a:xfrm>
        </p:grpSpPr>
        <p:sp>
          <p:nvSpPr>
            <p:cNvPr id="11" name="AutoShape 11"/>
            <p:cNvSpPr/>
            <p:nvPr/>
          </p:nvSpPr>
          <p:spPr>
            <a:xfrm>
              <a:off x="6448097" y="1337441"/>
              <a:ext cx="5207000" cy="2413000"/>
            </a:xfrm>
            <a:prstGeom prst="roundRect">
              <a:avLst>
                <a:gd name="adj" fmla="val 6315"/>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2" name="AutoShape 12"/>
            <p:cNvSpPr/>
            <p:nvPr/>
          </p:nvSpPr>
          <p:spPr>
            <a:xfrm>
              <a:off x="6702097" y="1654941"/>
              <a:ext cx="1143000" cy="1143000"/>
            </a:xfrm>
            <a:prstGeom prst="ellipse">
              <a:avLst/>
            </a:prstGeom>
            <a:solidFill>
              <a:srgbClr val="1F2937">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2597" y="1845441"/>
              <a:ext cx="762000" cy="762000"/>
            </a:xfrm>
            <a:prstGeom prst="rect">
              <a:avLst/>
            </a:prstGeom>
          </p:spPr>
        </p:pic>
        <p:sp>
          <p:nvSpPr>
            <p:cNvPr id="14" name="AutoShape 14"/>
            <p:cNvSpPr/>
            <p:nvPr/>
          </p:nvSpPr>
          <p:spPr>
            <a:xfrm>
              <a:off x="8099097" y="1591441"/>
              <a:ext cx="3325648" cy="381000"/>
            </a:xfrm>
            <a:prstGeom prst="rect">
              <a:avLst/>
            </a:prstGeom>
            <a:noFill/>
            <a:ln w="12700" cap="flat" cmpd="sng">
              <a:noFill/>
              <a:prstDash val="solid"/>
              <a:round/>
            </a:ln>
          </p:spPr>
          <p:txBody>
            <a:bodyPr vert="horz" wrap="square" lIns="0" tIns="0" rIns="0" bIns="0" rtlCol="0" anchor="ctr" anchorCtr="0"/>
            <a:lstStyle/>
            <a:p>
              <a:pPr indent="0">
                <a:lnSpc>
                  <a:spcPct val="125000"/>
                </a:lnSpc>
                <a:defRPr/>
              </a:pPr>
              <a:r>
                <a:rPr lang="en-US" sz="1600" b="1" i="0" u="none" strike="noStrike" dirty="0">
                  <a:solidFill>
                    <a:srgbClr val="4ADE80"/>
                  </a:solidFill>
                  <a:latin typeface="Noto Sans SC"/>
                  <a:ea typeface="Noto Sans SC"/>
                  <a:cs typeface="Noto Sans SC"/>
                  <a:sym typeface="Noto Sans SC"/>
                </a:rPr>
                <a:t>Limitation 1: Feature representation information loss</a:t>
              </a:r>
              <a:endParaRPr lang="en-US" sz="1100" dirty="0"/>
            </a:p>
          </p:txBody>
        </p:sp>
        <p:sp>
          <p:nvSpPr>
            <p:cNvPr id="15" name="AutoShape 15"/>
            <p:cNvSpPr/>
            <p:nvPr/>
          </p:nvSpPr>
          <p:spPr>
            <a:xfrm>
              <a:off x="8099097" y="2226441"/>
              <a:ext cx="1496848" cy="254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dirty="0">
                  <a:solidFill>
                    <a:schemeClr val="bg1"/>
                  </a:solidFill>
                  <a:latin typeface="Times New Roman" panose="02020603050405020304" pitchFamily="18" charset="0"/>
                  <a:cs typeface="Times New Roman" panose="02020603050405020304" pitchFamily="18" charset="0"/>
                </a:rPr>
                <a:t>bidirectional traffic</a:t>
              </a:r>
            </a:p>
          </p:txBody>
        </p:sp>
      </p:grpSp>
      <p:sp>
        <p:nvSpPr>
          <p:cNvPr id="16" name="AutoShape 16"/>
          <p:cNvSpPr/>
          <p:nvPr/>
        </p:nvSpPr>
        <p:spPr>
          <a:xfrm>
            <a:off x="6223000" y="4064000"/>
            <a:ext cx="5207000" cy="2413000"/>
          </a:xfrm>
          <a:prstGeom prst="roundRect">
            <a:avLst>
              <a:gd name="adj" fmla="val 6315"/>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7" name="AutoShape 17"/>
          <p:cNvSpPr/>
          <p:nvPr/>
        </p:nvSpPr>
        <p:spPr>
          <a:xfrm>
            <a:off x="6477000" y="4381500"/>
            <a:ext cx="1143000" cy="1143000"/>
          </a:xfrm>
          <a:prstGeom prst="ellipse">
            <a:avLst/>
          </a:prstGeom>
          <a:solidFill>
            <a:srgbClr val="1F2937">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4572000"/>
            <a:ext cx="762000" cy="762000"/>
          </a:xfrm>
          <a:prstGeom prst="rect">
            <a:avLst/>
          </a:prstGeom>
        </p:spPr>
      </p:pic>
      <p:sp>
        <p:nvSpPr>
          <p:cNvPr id="19" name="AutoShape 19"/>
          <p:cNvSpPr/>
          <p:nvPr/>
        </p:nvSpPr>
        <p:spPr>
          <a:xfrm>
            <a:off x="7874000" y="43180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dirty="0">
                <a:solidFill>
                  <a:srgbClr val="4ADE80"/>
                </a:solidFill>
                <a:latin typeface="Noto Sans SC"/>
                <a:ea typeface="Noto Sans SC"/>
                <a:cs typeface="Noto Sans SC"/>
                <a:sym typeface="Noto Sans SC"/>
              </a:rPr>
              <a:t>Limitation</a:t>
            </a:r>
            <a:r>
              <a:rPr lang="zh-CN" altLang="en-US" sz="1600" b="1" dirty="0">
                <a:solidFill>
                  <a:srgbClr val="4ADE80"/>
                </a:solidFill>
                <a:latin typeface="Noto Sans SC"/>
                <a:ea typeface="Noto Sans SC"/>
                <a:cs typeface="Noto Sans SC"/>
                <a:sym typeface="Noto Sans SC"/>
              </a:rPr>
              <a:t> </a:t>
            </a:r>
            <a:r>
              <a:rPr lang="en-US" altLang="zh-CN" sz="1600" b="1" dirty="0">
                <a:solidFill>
                  <a:srgbClr val="4ADE80"/>
                </a:solidFill>
                <a:latin typeface="Noto Sans SC"/>
                <a:ea typeface="Noto Sans SC"/>
                <a:cs typeface="Noto Sans SC"/>
                <a:sym typeface="Noto Sans SC"/>
              </a:rPr>
              <a:t>2: The single paradigm is weak</a:t>
            </a:r>
            <a:endParaRPr lang="en-US" sz="1100" dirty="0"/>
          </a:p>
        </p:txBody>
      </p:sp>
      <p:sp>
        <p:nvSpPr>
          <p:cNvPr id="20" name="AutoShape 20"/>
          <p:cNvSpPr/>
          <p:nvPr/>
        </p:nvSpPr>
        <p:spPr>
          <a:xfrm>
            <a:off x="7873999" y="4953000"/>
            <a:ext cx="3556001" cy="1016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dirty="0">
                <a:solidFill>
                  <a:schemeClr val="bg1"/>
                </a:solidFill>
                <a:latin typeface="Times New Roman" panose="02020603050405020304" pitchFamily="18" charset="0"/>
                <a:cs typeface="Times New Roman" panose="02020603050405020304" pitchFamily="18" charset="0"/>
              </a:rPr>
              <a:t>Supervised learning: Good at</a:t>
            </a:r>
            <a:r>
              <a:rPr lang="zh-CN" altLang="en-US"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known attacks</a:t>
            </a:r>
          </a:p>
          <a:p>
            <a:pPr indent="0" algn="l">
              <a:lnSpc>
                <a:spcPct val="116666"/>
              </a:lnSpc>
              <a:defRPr/>
            </a:pPr>
            <a:endParaRPr lang="en-US" dirty="0">
              <a:solidFill>
                <a:schemeClr val="bg1"/>
              </a:solidFill>
              <a:latin typeface="Times New Roman" panose="02020603050405020304" pitchFamily="18" charset="0"/>
              <a:cs typeface="Times New Roman" panose="02020603050405020304" pitchFamily="18" charset="0"/>
            </a:endParaRPr>
          </a:p>
          <a:p>
            <a:pPr indent="0" algn="l">
              <a:lnSpc>
                <a:spcPct val="116666"/>
              </a:lnSpc>
              <a:defRPr/>
            </a:pPr>
            <a:r>
              <a:rPr lang="en-US" dirty="0">
                <a:solidFill>
                  <a:schemeClr val="bg1"/>
                </a:solidFill>
                <a:latin typeface="Times New Roman" panose="02020603050405020304" pitchFamily="18" charset="0"/>
                <a:cs typeface="Times New Roman" panose="02020603050405020304" pitchFamily="18" charset="0"/>
              </a:rPr>
              <a:t>Unsupervised learning: Good at</a:t>
            </a:r>
            <a:r>
              <a:rPr lang="zh-CN" altLang="en-US"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unknown attacks</a:t>
            </a:r>
          </a:p>
        </p:txBody>
      </p:sp>
      <p:cxnSp>
        <p:nvCxnSpPr>
          <p:cNvPr id="24" name="直线箭头连接符 23">
            <a:extLst>
              <a:ext uri="{FF2B5EF4-FFF2-40B4-BE49-F238E27FC236}">
                <a16:creationId xmlns:a16="http://schemas.microsoft.com/office/drawing/2014/main" id="{26DC2730-5847-3794-4D4E-A5119615EDEF}"/>
              </a:ext>
            </a:extLst>
          </p:cNvPr>
          <p:cNvCxnSpPr/>
          <p:nvPr/>
        </p:nvCxnSpPr>
        <p:spPr>
          <a:xfrm>
            <a:off x="3909848" y="5076497"/>
            <a:ext cx="399393" cy="0"/>
          </a:xfrm>
          <a:prstGeom prst="straightConnector1">
            <a:avLst/>
          </a:prstGeom>
          <a:ln w="1905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AutoShape 15">
            <a:extLst>
              <a:ext uri="{FF2B5EF4-FFF2-40B4-BE49-F238E27FC236}">
                <a16:creationId xmlns:a16="http://schemas.microsoft.com/office/drawing/2014/main" id="{A83E83BF-2E23-084E-09E7-01DEB431DBCC}"/>
              </a:ext>
            </a:extLst>
          </p:cNvPr>
          <p:cNvSpPr/>
          <p:nvPr/>
        </p:nvSpPr>
        <p:spPr>
          <a:xfrm>
            <a:off x="4457699" y="4947745"/>
            <a:ext cx="1496848" cy="254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dirty="0">
                <a:solidFill>
                  <a:schemeClr val="bg1"/>
                </a:solidFill>
                <a:latin typeface="Times New Roman" panose="02020603050405020304" pitchFamily="18" charset="0"/>
                <a:cs typeface="Times New Roman" panose="02020603050405020304" pitchFamily="18" charset="0"/>
              </a:rPr>
              <a:t>undirected graphs or sequences</a:t>
            </a:r>
          </a:p>
        </p:txBody>
      </p:sp>
      <p:sp>
        <p:nvSpPr>
          <p:cNvPr id="27" name="文本框 26">
            <a:extLst>
              <a:ext uri="{FF2B5EF4-FFF2-40B4-BE49-F238E27FC236}">
                <a16:creationId xmlns:a16="http://schemas.microsoft.com/office/drawing/2014/main" id="{E1C203F9-8264-AAB2-7A6A-BFF0C9CC0F05}"/>
              </a:ext>
            </a:extLst>
          </p:cNvPr>
          <p:cNvSpPr txBox="1"/>
          <p:nvPr/>
        </p:nvSpPr>
        <p:spPr>
          <a:xfrm>
            <a:off x="2413000" y="5707390"/>
            <a:ext cx="3325648" cy="523220"/>
          </a:xfrm>
          <a:prstGeom prst="rect">
            <a:avLst/>
          </a:prstGeom>
          <a:noFill/>
        </p:spPr>
        <p:txBody>
          <a:bodyPr wrap="square">
            <a:spAutoFit/>
          </a:bodyPr>
          <a:lstStyle/>
          <a:p>
            <a:r>
              <a:rPr lang="zh-CN" altLang="en-US" dirty="0">
                <a:solidFill>
                  <a:schemeClr val="bg1"/>
                </a:solidFill>
                <a:latin typeface="Times New Roman" panose="02020603050405020304" pitchFamily="18" charset="0"/>
                <a:cs typeface="Times New Roman" panose="02020603050405020304" pitchFamily="18" charset="0"/>
              </a:rPr>
              <a:t>losing key temporal interaction patterns and structural dependencies</a:t>
            </a:r>
          </a:p>
        </p:txBody>
      </p:sp>
      <p:sp>
        <p:nvSpPr>
          <p:cNvPr id="28" name="下箭头 27">
            <a:extLst>
              <a:ext uri="{FF2B5EF4-FFF2-40B4-BE49-F238E27FC236}">
                <a16:creationId xmlns:a16="http://schemas.microsoft.com/office/drawing/2014/main" id="{B4F30041-AB73-0494-4A08-8E325E0FF1A0}"/>
              </a:ext>
            </a:extLst>
          </p:cNvPr>
          <p:cNvSpPr/>
          <p:nvPr/>
        </p:nvSpPr>
        <p:spPr>
          <a:xfrm>
            <a:off x="3797300" y="5434724"/>
            <a:ext cx="557048" cy="299545"/>
          </a:xfrm>
          <a:prstGeom prst="downArrow">
            <a:avLst/>
          </a:prstGeom>
          <a:noFill/>
          <a:ln>
            <a:solidFill>
              <a:srgbClr val="4BD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7" name="组合 56">
            <a:extLst>
              <a:ext uri="{FF2B5EF4-FFF2-40B4-BE49-F238E27FC236}">
                <a16:creationId xmlns:a16="http://schemas.microsoft.com/office/drawing/2014/main" id="{C13E6DF6-06FB-65DA-296A-CC5DDE08CE50}"/>
              </a:ext>
            </a:extLst>
          </p:cNvPr>
          <p:cNvGrpSpPr/>
          <p:nvPr/>
        </p:nvGrpSpPr>
        <p:grpSpPr>
          <a:xfrm>
            <a:off x="1496872" y="1241493"/>
            <a:ext cx="3737255" cy="2695507"/>
            <a:chOff x="2930245" y="426442"/>
            <a:chExt cx="4321327" cy="3348565"/>
          </a:xfrm>
        </p:grpSpPr>
        <p:sp>
          <p:nvSpPr>
            <p:cNvPr id="26" name="圆角矩形 25">
              <a:extLst>
                <a:ext uri="{FF2B5EF4-FFF2-40B4-BE49-F238E27FC236}">
                  <a16:creationId xmlns:a16="http://schemas.microsoft.com/office/drawing/2014/main" id="{9B31A4C0-C006-C22A-BE90-7C69FB40F66C}"/>
                </a:ext>
              </a:extLst>
            </p:cNvPr>
            <p:cNvSpPr/>
            <p:nvPr/>
          </p:nvSpPr>
          <p:spPr>
            <a:xfrm>
              <a:off x="3935235" y="426442"/>
              <a:ext cx="2541765" cy="1038711"/>
            </a:xfrm>
            <a:prstGeom prst="roundRect">
              <a:avLst>
                <a:gd name="adj" fmla="val 4921"/>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endParaRPr>
            </a:p>
          </p:txBody>
        </p:sp>
        <p:sp>
          <p:nvSpPr>
            <p:cNvPr id="29" name="剪去单角的矩形 28">
              <a:extLst>
                <a:ext uri="{FF2B5EF4-FFF2-40B4-BE49-F238E27FC236}">
                  <a16:creationId xmlns:a16="http://schemas.microsoft.com/office/drawing/2014/main" id="{CD6DAC74-23DC-0BC4-C347-7AD57FB4058A}"/>
                </a:ext>
              </a:extLst>
            </p:cNvPr>
            <p:cNvSpPr/>
            <p:nvPr/>
          </p:nvSpPr>
          <p:spPr>
            <a:xfrm>
              <a:off x="4154199" y="604451"/>
              <a:ext cx="550842" cy="608841"/>
            </a:xfrm>
            <a:prstGeom prst="snip1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endParaRPr>
            </a:p>
          </p:txBody>
        </p:sp>
        <p:sp>
          <p:nvSpPr>
            <p:cNvPr id="30" name="剪去单角的矩形 29">
              <a:extLst>
                <a:ext uri="{FF2B5EF4-FFF2-40B4-BE49-F238E27FC236}">
                  <a16:creationId xmlns:a16="http://schemas.microsoft.com/office/drawing/2014/main" id="{0A9B306C-8D27-E9F6-885A-510AB37CC04E}"/>
                </a:ext>
              </a:extLst>
            </p:cNvPr>
            <p:cNvSpPr/>
            <p:nvPr/>
          </p:nvSpPr>
          <p:spPr>
            <a:xfrm>
              <a:off x="4341129" y="648090"/>
              <a:ext cx="550842" cy="608841"/>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31" name="剪去单角的矩形 30">
              <a:extLst>
                <a:ext uri="{FF2B5EF4-FFF2-40B4-BE49-F238E27FC236}">
                  <a16:creationId xmlns:a16="http://schemas.microsoft.com/office/drawing/2014/main" id="{0295E002-9786-C3D9-31A3-CA6E59DD1469}"/>
                </a:ext>
              </a:extLst>
            </p:cNvPr>
            <p:cNvSpPr/>
            <p:nvPr/>
          </p:nvSpPr>
          <p:spPr>
            <a:xfrm>
              <a:off x="4576659" y="690868"/>
              <a:ext cx="550842" cy="608841"/>
            </a:xfrm>
            <a:prstGeom prst="snip1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32" name="剪去单角的矩形 31">
              <a:extLst>
                <a:ext uri="{FF2B5EF4-FFF2-40B4-BE49-F238E27FC236}">
                  <a16:creationId xmlns:a16="http://schemas.microsoft.com/office/drawing/2014/main" id="{99EAB6C9-020B-152D-D70D-712E5C6196DF}"/>
                </a:ext>
              </a:extLst>
            </p:cNvPr>
            <p:cNvSpPr/>
            <p:nvPr/>
          </p:nvSpPr>
          <p:spPr>
            <a:xfrm>
              <a:off x="5399922" y="600922"/>
              <a:ext cx="550842" cy="608841"/>
            </a:xfrm>
            <a:prstGeom prst="snip1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33" name="剪去单角的矩形 32">
              <a:extLst>
                <a:ext uri="{FF2B5EF4-FFF2-40B4-BE49-F238E27FC236}">
                  <a16:creationId xmlns:a16="http://schemas.microsoft.com/office/drawing/2014/main" id="{9901DF97-423E-9DF7-214C-697ED7770E6C}"/>
                </a:ext>
              </a:extLst>
            </p:cNvPr>
            <p:cNvSpPr/>
            <p:nvPr/>
          </p:nvSpPr>
          <p:spPr>
            <a:xfrm>
              <a:off x="5587625" y="647594"/>
              <a:ext cx="550842" cy="608841"/>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34" name="剪去单角的矩形 33">
              <a:extLst>
                <a:ext uri="{FF2B5EF4-FFF2-40B4-BE49-F238E27FC236}">
                  <a16:creationId xmlns:a16="http://schemas.microsoft.com/office/drawing/2014/main" id="{274C4B20-66AA-F81B-CEC8-93A97C96EEB1}"/>
                </a:ext>
              </a:extLst>
            </p:cNvPr>
            <p:cNvSpPr/>
            <p:nvPr/>
          </p:nvSpPr>
          <p:spPr>
            <a:xfrm>
              <a:off x="5825524" y="690868"/>
              <a:ext cx="550842" cy="608841"/>
            </a:xfrm>
            <a:prstGeom prst="snip1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35" name="文本框 34">
              <a:extLst>
                <a:ext uri="{FF2B5EF4-FFF2-40B4-BE49-F238E27FC236}">
                  <a16:creationId xmlns:a16="http://schemas.microsoft.com/office/drawing/2014/main" id="{3C8CA8F3-3D7E-DEFC-21E8-CAF214143267}"/>
                </a:ext>
              </a:extLst>
            </p:cNvPr>
            <p:cNvSpPr txBox="1"/>
            <p:nvPr/>
          </p:nvSpPr>
          <p:spPr>
            <a:xfrm>
              <a:off x="4062944" y="1525269"/>
              <a:ext cx="2342786" cy="382344"/>
            </a:xfrm>
            <a:prstGeom prst="rect">
              <a:avLst/>
            </a:prstGeom>
            <a:noFill/>
          </p:spPr>
          <p:txBody>
            <a:bodyPr wrap="square" rtlCol="0">
              <a:spAutoFit/>
            </a:bodyPr>
            <a:lstStyle/>
            <a:p>
              <a:pPr algn="ctr"/>
              <a:r>
                <a:rPr kumimoji="1" lang="en-US" altLang="zh-CN" dirty="0">
                  <a:solidFill>
                    <a:schemeClr val="bg1"/>
                  </a:solidFill>
                  <a:latin typeface="Times New Roman" panose="02020603050405020304" pitchFamily="18" charset="0"/>
                  <a:cs typeface="Times New Roman" panose="02020603050405020304" pitchFamily="18" charset="0"/>
                </a:rPr>
                <a:t>Traffic</a:t>
              </a:r>
              <a:r>
                <a:rPr kumimoji="1" lang="zh-CN" altLang="en-US" dirty="0">
                  <a:solidFill>
                    <a:schemeClr val="bg1"/>
                  </a:solidFill>
                  <a:latin typeface="Times New Roman" panose="02020603050405020304" pitchFamily="18" charset="0"/>
                  <a:cs typeface="Times New Roman" panose="02020603050405020304" pitchFamily="18" charset="0"/>
                </a:rPr>
                <a:t> </a:t>
              </a:r>
              <a:r>
                <a:rPr kumimoji="1" lang="en-US" altLang="zh-CN" dirty="0">
                  <a:solidFill>
                    <a:schemeClr val="bg1"/>
                  </a:solidFill>
                  <a:latin typeface="Times New Roman" panose="02020603050405020304" pitchFamily="18" charset="0"/>
                  <a:cs typeface="Times New Roman" panose="02020603050405020304" pitchFamily="18" charset="0"/>
                </a:rPr>
                <a:t>Flow</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cxnSp>
          <p:nvCxnSpPr>
            <p:cNvPr id="36" name="直线箭头连接符 35">
              <a:extLst>
                <a:ext uri="{FF2B5EF4-FFF2-40B4-BE49-F238E27FC236}">
                  <a16:creationId xmlns:a16="http://schemas.microsoft.com/office/drawing/2014/main" id="{9A5D36FF-92BC-DD39-67AF-07EEAB8027B9}"/>
                </a:ext>
              </a:extLst>
            </p:cNvPr>
            <p:cNvCxnSpPr/>
            <p:nvPr/>
          </p:nvCxnSpPr>
          <p:spPr>
            <a:xfrm>
              <a:off x="5218608" y="1859721"/>
              <a:ext cx="0" cy="288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B3E2AAC8-0A46-2152-9F4D-87A4DBCF0F5D}"/>
                </a:ext>
              </a:extLst>
            </p:cNvPr>
            <p:cNvGrpSpPr/>
            <p:nvPr/>
          </p:nvGrpSpPr>
          <p:grpSpPr>
            <a:xfrm>
              <a:off x="3095500" y="2120729"/>
              <a:ext cx="4156072" cy="1654278"/>
              <a:chOff x="1530787" y="2176431"/>
              <a:chExt cx="4156072" cy="1654278"/>
            </a:xfrm>
          </p:grpSpPr>
          <p:cxnSp>
            <p:nvCxnSpPr>
              <p:cNvPr id="38" name="直线连接符 37">
                <a:extLst>
                  <a:ext uri="{FF2B5EF4-FFF2-40B4-BE49-F238E27FC236}">
                    <a16:creationId xmlns:a16="http://schemas.microsoft.com/office/drawing/2014/main" id="{41DE0380-B2AF-EECC-7E15-EB8873B9E608}"/>
                  </a:ext>
                </a:extLst>
              </p:cNvPr>
              <p:cNvCxnSpPr>
                <a:cxnSpLocks/>
              </p:cNvCxnSpPr>
              <p:nvPr/>
            </p:nvCxnSpPr>
            <p:spPr>
              <a:xfrm flipV="1">
                <a:off x="2796023" y="3081987"/>
                <a:ext cx="2824733" cy="0"/>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7206854A-1131-3659-8838-AAE73285A584}"/>
                  </a:ext>
                </a:extLst>
              </p:cNvPr>
              <p:cNvCxnSpPr>
                <a:cxnSpLocks/>
              </p:cNvCxnSpPr>
              <p:nvPr/>
            </p:nvCxnSpPr>
            <p:spPr>
              <a:xfrm>
                <a:off x="2796023" y="3654746"/>
                <a:ext cx="2824733" cy="0"/>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70BC8270-36B6-EDE2-4378-1BCE1F574545}"/>
                  </a:ext>
                </a:extLst>
              </p:cNvPr>
              <p:cNvSpPr txBox="1"/>
              <p:nvPr/>
            </p:nvSpPr>
            <p:spPr>
              <a:xfrm>
                <a:off x="1882338" y="2897321"/>
                <a:ext cx="850605" cy="307777"/>
              </a:xfrm>
              <a:prstGeom prst="rect">
                <a:avLst/>
              </a:prstGeom>
              <a:noFill/>
            </p:spPr>
            <p:txBody>
              <a:bodyPr wrap="square" rtlCol="0">
                <a:spAutoFit/>
              </a:bodyPr>
              <a:lstStyle/>
              <a:p>
                <a:r>
                  <a:rPr kumimoji="1" lang="en-US" altLang="zh-CN" dirty="0">
                    <a:solidFill>
                      <a:schemeClr val="bg1"/>
                    </a:solidFill>
                    <a:latin typeface="Times New Roman" panose="02020603050405020304" pitchFamily="18" charset="0"/>
                    <a:cs typeface="Times New Roman" panose="02020603050405020304" pitchFamily="18" charset="0"/>
                  </a:rPr>
                  <a:t>Server</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sp>
            <p:nvSpPr>
              <p:cNvPr id="41" name="文本框 40">
                <a:extLst>
                  <a:ext uri="{FF2B5EF4-FFF2-40B4-BE49-F238E27FC236}">
                    <a16:creationId xmlns:a16="http://schemas.microsoft.com/office/drawing/2014/main" id="{B0D4D3A7-943A-E2D5-C798-608C1E57943B}"/>
                  </a:ext>
                </a:extLst>
              </p:cNvPr>
              <p:cNvSpPr txBox="1"/>
              <p:nvPr/>
            </p:nvSpPr>
            <p:spPr>
              <a:xfrm>
                <a:off x="1883792" y="3448048"/>
                <a:ext cx="850605" cy="307777"/>
              </a:xfrm>
              <a:prstGeom prst="rect">
                <a:avLst/>
              </a:prstGeom>
              <a:noFill/>
            </p:spPr>
            <p:txBody>
              <a:bodyPr wrap="square" rtlCol="0">
                <a:spAutoFit/>
              </a:bodyPr>
              <a:lstStyle/>
              <a:p>
                <a:r>
                  <a:rPr kumimoji="1" lang="en-US" altLang="zh-CN" dirty="0">
                    <a:solidFill>
                      <a:schemeClr val="bg1"/>
                    </a:solidFill>
                    <a:latin typeface="Times New Roman" panose="02020603050405020304" pitchFamily="18" charset="0"/>
                    <a:cs typeface="Times New Roman" panose="02020603050405020304" pitchFamily="18" charset="0"/>
                  </a:rPr>
                  <a:t>Client</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cxnSp>
            <p:nvCxnSpPr>
              <p:cNvPr id="42" name="直线箭头连接符 41">
                <a:extLst>
                  <a:ext uri="{FF2B5EF4-FFF2-40B4-BE49-F238E27FC236}">
                    <a16:creationId xmlns:a16="http://schemas.microsoft.com/office/drawing/2014/main" id="{EED88074-5670-0E82-E1E1-28B50610B5C2}"/>
                  </a:ext>
                </a:extLst>
              </p:cNvPr>
              <p:cNvCxnSpPr/>
              <p:nvPr/>
            </p:nvCxnSpPr>
            <p:spPr>
              <a:xfrm flipV="1">
                <a:off x="3164619" y="3115396"/>
                <a:ext cx="0" cy="54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线箭头连接符 42">
                <a:extLst>
                  <a:ext uri="{FF2B5EF4-FFF2-40B4-BE49-F238E27FC236}">
                    <a16:creationId xmlns:a16="http://schemas.microsoft.com/office/drawing/2014/main" id="{2DD0D549-2C2D-DE73-0DCA-0BA9F783B2A5}"/>
                  </a:ext>
                </a:extLst>
              </p:cNvPr>
              <p:cNvCxnSpPr/>
              <p:nvPr/>
            </p:nvCxnSpPr>
            <p:spPr>
              <a:xfrm flipV="1">
                <a:off x="3582831" y="3121816"/>
                <a:ext cx="0" cy="540000"/>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线箭头连接符 43">
                <a:extLst>
                  <a:ext uri="{FF2B5EF4-FFF2-40B4-BE49-F238E27FC236}">
                    <a16:creationId xmlns:a16="http://schemas.microsoft.com/office/drawing/2014/main" id="{98241583-5F68-0AD1-6419-33D1860939D4}"/>
                  </a:ext>
                </a:extLst>
              </p:cNvPr>
              <p:cNvCxnSpPr/>
              <p:nvPr/>
            </p:nvCxnSpPr>
            <p:spPr>
              <a:xfrm flipV="1">
                <a:off x="3997503" y="3116539"/>
                <a:ext cx="0" cy="540000"/>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线箭头连接符 44">
                <a:extLst>
                  <a:ext uri="{FF2B5EF4-FFF2-40B4-BE49-F238E27FC236}">
                    <a16:creationId xmlns:a16="http://schemas.microsoft.com/office/drawing/2014/main" id="{70B11DCB-E3B0-7683-6B27-48933DCCD69E}"/>
                  </a:ext>
                </a:extLst>
              </p:cNvPr>
              <p:cNvCxnSpPr/>
              <p:nvPr/>
            </p:nvCxnSpPr>
            <p:spPr>
              <a:xfrm flipV="1">
                <a:off x="4422805" y="3112228"/>
                <a:ext cx="0" cy="54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线箭头连接符 45">
                <a:extLst>
                  <a:ext uri="{FF2B5EF4-FFF2-40B4-BE49-F238E27FC236}">
                    <a16:creationId xmlns:a16="http://schemas.microsoft.com/office/drawing/2014/main" id="{899FB58A-0C38-C56F-EFB5-B18A669E9EF7}"/>
                  </a:ext>
                </a:extLst>
              </p:cNvPr>
              <p:cNvCxnSpPr/>
              <p:nvPr/>
            </p:nvCxnSpPr>
            <p:spPr>
              <a:xfrm flipV="1">
                <a:off x="4841017" y="3118648"/>
                <a:ext cx="0" cy="540000"/>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线箭头连接符 46">
                <a:extLst>
                  <a:ext uri="{FF2B5EF4-FFF2-40B4-BE49-F238E27FC236}">
                    <a16:creationId xmlns:a16="http://schemas.microsoft.com/office/drawing/2014/main" id="{8B359A82-C41E-2793-858E-2E45E99314C1}"/>
                  </a:ext>
                </a:extLst>
              </p:cNvPr>
              <p:cNvCxnSpPr/>
              <p:nvPr/>
            </p:nvCxnSpPr>
            <p:spPr>
              <a:xfrm flipV="1">
                <a:off x="5255689" y="3113371"/>
                <a:ext cx="0" cy="540000"/>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6230E6AF-893D-040A-44CD-8C705D253000}"/>
                  </a:ext>
                </a:extLst>
              </p:cNvPr>
              <p:cNvSpPr txBox="1"/>
              <p:nvPr/>
            </p:nvSpPr>
            <p:spPr>
              <a:xfrm>
                <a:off x="2917837" y="2178660"/>
                <a:ext cx="2769022" cy="307777"/>
              </a:xfrm>
              <a:prstGeom prst="rect">
                <a:avLst/>
              </a:prstGeom>
              <a:noFill/>
            </p:spPr>
            <p:txBody>
              <a:bodyPr wrap="square" rtlCol="0">
                <a:spAutoFit/>
              </a:bodyPr>
              <a:lstStyle/>
              <a:p>
                <a:r>
                  <a:rPr kumimoji="1" lang="en-US" altLang="zh-CN" dirty="0">
                    <a:solidFill>
                      <a:schemeClr val="bg1"/>
                    </a:solidFill>
                    <a:latin typeface="Times New Roman" panose="02020603050405020304" pitchFamily="18" charset="0"/>
                    <a:cs typeface="Times New Roman" panose="02020603050405020304" pitchFamily="18" charset="0"/>
                  </a:rPr>
                  <a:t>[40,  48, 48,  40,   48,  48]</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sp>
            <p:nvSpPr>
              <p:cNvPr id="49" name="矩形 48">
                <a:extLst>
                  <a:ext uri="{FF2B5EF4-FFF2-40B4-BE49-F238E27FC236}">
                    <a16:creationId xmlns:a16="http://schemas.microsoft.com/office/drawing/2014/main" id="{EBC83E06-E37B-B6AB-4404-A75E319AD011}"/>
                  </a:ext>
                </a:extLst>
              </p:cNvPr>
              <p:cNvSpPr/>
              <p:nvPr/>
            </p:nvSpPr>
            <p:spPr>
              <a:xfrm>
                <a:off x="2972722" y="2897322"/>
                <a:ext cx="393915" cy="916722"/>
              </a:xfrm>
              <a:prstGeom prst="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50" name="矩形 49">
                <a:extLst>
                  <a:ext uri="{FF2B5EF4-FFF2-40B4-BE49-F238E27FC236}">
                    <a16:creationId xmlns:a16="http://schemas.microsoft.com/office/drawing/2014/main" id="{BD021975-F92E-8D32-DF0B-11B2908573FA}"/>
                  </a:ext>
                </a:extLst>
              </p:cNvPr>
              <p:cNvSpPr/>
              <p:nvPr/>
            </p:nvSpPr>
            <p:spPr>
              <a:xfrm>
                <a:off x="3401563" y="2900659"/>
                <a:ext cx="786597" cy="916722"/>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51" name="矩形 50">
                <a:extLst>
                  <a:ext uri="{FF2B5EF4-FFF2-40B4-BE49-F238E27FC236}">
                    <a16:creationId xmlns:a16="http://schemas.microsoft.com/office/drawing/2014/main" id="{CCB6FB01-E3CC-F9A7-8333-15986274CC60}"/>
                  </a:ext>
                </a:extLst>
              </p:cNvPr>
              <p:cNvSpPr/>
              <p:nvPr/>
            </p:nvSpPr>
            <p:spPr>
              <a:xfrm>
                <a:off x="4230309" y="2897322"/>
                <a:ext cx="393915" cy="916722"/>
              </a:xfrm>
              <a:prstGeom prst="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52" name="矩形 51">
                <a:extLst>
                  <a:ext uri="{FF2B5EF4-FFF2-40B4-BE49-F238E27FC236}">
                    <a16:creationId xmlns:a16="http://schemas.microsoft.com/office/drawing/2014/main" id="{8B603740-4A7B-3370-20E9-1ECE0166B9C0}"/>
                  </a:ext>
                </a:extLst>
              </p:cNvPr>
              <p:cNvSpPr/>
              <p:nvPr/>
            </p:nvSpPr>
            <p:spPr>
              <a:xfrm>
                <a:off x="4666317" y="2913987"/>
                <a:ext cx="785821" cy="916722"/>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53" name="文本框 52">
                <a:extLst>
                  <a:ext uri="{FF2B5EF4-FFF2-40B4-BE49-F238E27FC236}">
                    <a16:creationId xmlns:a16="http://schemas.microsoft.com/office/drawing/2014/main" id="{130D0318-5B69-957D-EB76-CD972CE8B990}"/>
                  </a:ext>
                </a:extLst>
              </p:cNvPr>
              <p:cNvSpPr txBox="1"/>
              <p:nvPr/>
            </p:nvSpPr>
            <p:spPr>
              <a:xfrm>
                <a:off x="1530787" y="2176431"/>
                <a:ext cx="1720760" cy="307777"/>
              </a:xfrm>
              <a:prstGeom prst="rect">
                <a:avLst/>
              </a:prstGeom>
              <a:noFill/>
            </p:spPr>
            <p:txBody>
              <a:bodyPr wrap="square" rtlCol="0">
                <a:spAutoFit/>
              </a:bodyPr>
              <a:lstStyle/>
              <a:p>
                <a:r>
                  <a:rPr kumimoji="1" lang="en-US" altLang="zh-CN" dirty="0">
                    <a:solidFill>
                      <a:schemeClr val="bg1"/>
                    </a:solidFill>
                    <a:latin typeface="Times New Roman" panose="02020603050405020304" pitchFamily="18" charset="0"/>
                    <a:cs typeface="Times New Roman" panose="02020603050405020304" pitchFamily="18" charset="0"/>
                  </a:rPr>
                  <a:t>Packet length</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grpSp>
        <p:sp>
          <p:nvSpPr>
            <p:cNvPr id="54" name="文本框 53">
              <a:extLst>
                <a:ext uri="{FF2B5EF4-FFF2-40B4-BE49-F238E27FC236}">
                  <a16:creationId xmlns:a16="http://schemas.microsoft.com/office/drawing/2014/main" id="{6906B585-369B-7DDE-A3B9-3E6990AA88B5}"/>
                </a:ext>
              </a:extLst>
            </p:cNvPr>
            <p:cNvSpPr txBox="1"/>
            <p:nvPr/>
          </p:nvSpPr>
          <p:spPr>
            <a:xfrm>
              <a:off x="2930245" y="2412171"/>
              <a:ext cx="1720760" cy="307777"/>
            </a:xfrm>
            <a:prstGeom prst="rect">
              <a:avLst/>
            </a:prstGeom>
            <a:noFill/>
          </p:spPr>
          <p:txBody>
            <a:bodyPr wrap="square" rtlCol="0">
              <a:spAutoFit/>
            </a:bodyPr>
            <a:lstStyle/>
            <a:p>
              <a:r>
                <a:rPr kumimoji="1" lang="en-US" altLang="zh-CN" dirty="0">
                  <a:solidFill>
                    <a:schemeClr val="bg1"/>
                  </a:solidFill>
                  <a:latin typeface="Times New Roman" panose="02020603050405020304" pitchFamily="18" charset="0"/>
                  <a:cs typeface="Times New Roman" panose="02020603050405020304" pitchFamily="18" charset="0"/>
                </a:rPr>
                <a:t>Packet direction</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sp>
          <p:nvSpPr>
            <p:cNvPr id="55" name="文本框 54">
              <a:extLst>
                <a:ext uri="{FF2B5EF4-FFF2-40B4-BE49-F238E27FC236}">
                  <a16:creationId xmlns:a16="http://schemas.microsoft.com/office/drawing/2014/main" id="{7D6D9778-2863-8BBF-BEA2-20A1E013B6D8}"/>
                </a:ext>
              </a:extLst>
            </p:cNvPr>
            <p:cNvSpPr txBox="1"/>
            <p:nvPr/>
          </p:nvSpPr>
          <p:spPr>
            <a:xfrm>
              <a:off x="4481640" y="2442078"/>
              <a:ext cx="2739581" cy="307777"/>
            </a:xfrm>
            <a:prstGeom prst="rect">
              <a:avLst/>
            </a:prstGeom>
            <a:noFill/>
          </p:spPr>
          <p:txBody>
            <a:bodyPr wrap="square" rtlCol="0">
              <a:spAutoFit/>
            </a:bodyPr>
            <a:lstStyle/>
            <a:p>
              <a:r>
                <a:rPr kumimoji="1" lang="en-US" altLang="zh-CN" dirty="0">
                  <a:solidFill>
                    <a:schemeClr val="bg1"/>
                  </a:solidFill>
                  <a:latin typeface="Times New Roman" panose="02020603050405020304" pitchFamily="18" charset="0"/>
                  <a:cs typeface="Times New Roman" panose="02020603050405020304" pitchFamily="18" charset="0"/>
                </a:rPr>
                <a:t>[1,    -1,  -1,   1,     -1,  -1]</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grpSp>
      <p:grpSp>
        <p:nvGrpSpPr>
          <p:cNvPr id="60" name="组合 59">
            <a:extLst>
              <a:ext uri="{FF2B5EF4-FFF2-40B4-BE49-F238E27FC236}">
                <a16:creationId xmlns:a16="http://schemas.microsoft.com/office/drawing/2014/main" id="{F17967FD-93C5-989B-BDB5-0B3B902BD40D}"/>
              </a:ext>
            </a:extLst>
          </p:cNvPr>
          <p:cNvGrpSpPr/>
          <p:nvPr/>
        </p:nvGrpSpPr>
        <p:grpSpPr>
          <a:xfrm>
            <a:off x="6361279" y="1397000"/>
            <a:ext cx="1206500" cy="659847"/>
            <a:chOff x="6565676" y="1271915"/>
            <a:chExt cx="1206500" cy="659847"/>
          </a:xfrm>
        </p:grpSpPr>
        <p:sp>
          <p:nvSpPr>
            <p:cNvPr id="58" name="圆角矩形 57">
              <a:extLst>
                <a:ext uri="{FF2B5EF4-FFF2-40B4-BE49-F238E27FC236}">
                  <a16:creationId xmlns:a16="http://schemas.microsoft.com/office/drawing/2014/main" id="{8362D415-4893-1E9C-E069-7BC6B9801F07}"/>
                </a:ext>
              </a:extLst>
            </p:cNvPr>
            <p:cNvSpPr/>
            <p:nvPr/>
          </p:nvSpPr>
          <p:spPr>
            <a:xfrm>
              <a:off x="6565676" y="1271915"/>
              <a:ext cx="1206500" cy="659847"/>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文本框 58">
              <a:extLst>
                <a:ext uri="{FF2B5EF4-FFF2-40B4-BE49-F238E27FC236}">
                  <a16:creationId xmlns:a16="http://schemas.microsoft.com/office/drawing/2014/main" id="{9850F159-249E-5E66-65D0-C53B9A2D957B}"/>
                </a:ext>
              </a:extLst>
            </p:cNvPr>
            <p:cNvSpPr txBox="1"/>
            <p:nvPr/>
          </p:nvSpPr>
          <p:spPr>
            <a:xfrm>
              <a:off x="6593055" y="1454349"/>
              <a:ext cx="1151741" cy="307777"/>
            </a:xfrm>
            <a:prstGeom prst="rect">
              <a:avLst/>
            </a:prstGeom>
            <a:noFill/>
          </p:spPr>
          <p:txBody>
            <a:bodyPr wrap="square" rtlCol="0">
              <a:spAutoFit/>
            </a:bodyPr>
            <a:lstStyle/>
            <a:p>
              <a:pPr algn="ctr"/>
              <a:r>
                <a:rPr kumimoji="1" lang="en-US" altLang="zh-CN" dirty="0">
                  <a:solidFill>
                    <a:schemeClr val="bg1"/>
                  </a:solidFill>
                  <a:latin typeface="Times New Roman" panose="02020603050405020304" pitchFamily="18" charset="0"/>
                  <a:cs typeface="Times New Roman" panose="02020603050405020304" pitchFamily="18" charset="0"/>
                </a:rPr>
                <a:t>Supervised</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grpSp>
      <p:grpSp>
        <p:nvGrpSpPr>
          <p:cNvPr id="61" name="组合 60">
            <a:extLst>
              <a:ext uri="{FF2B5EF4-FFF2-40B4-BE49-F238E27FC236}">
                <a16:creationId xmlns:a16="http://schemas.microsoft.com/office/drawing/2014/main" id="{F0A313CF-1383-8BD4-B075-4FCB7BE038DF}"/>
              </a:ext>
            </a:extLst>
          </p:cNvPr>
          <p:cNvGrpSpPr/>
          <p:nvPr/>
        </p:nvGrpSpPr>
        <p:grpSpPr>
          <a:xfrm>
            <a:off x="6345191" y="2639832"/>
            <a:ext cx="1222589" cy="659847"/>
            <a:chOff x="6549587" y="1271915"/>
            <a:chExt cx="1222589" cy="659847"/>
          </a:xfrm>
        </p:grpSpPr>
        <p:sp>
          <p:nvSpPr>
            <p:cNvPr id="62" name="圆角矩形 61">
              <a:extLst>
                <a:ext uri="{FF2B5EF4-FFF2-40B4-BE49-F238E27FC236}">
                  <a16:creationId xmlns:a16="http://schemas.microsoft.com/office/drawing/2014/main" id="{150C33E2-7E69-0986-B332-6ED9BFE3198D}"/>
                </a:ext>
              </a:extLst>
            </p:cNvPr>
            <p:cNvSpPr/>
            <p:nvPr/>
          </p:nvSpPr>
          <p:spPr>
            <a:xfrm>
              <a:off x="6565676" y="1271915"/>
              <a:ext cx="1206500" cy="659847"/>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文本框 62">
              <a:extLst>
                <a:ext uri="{FF2B5EF4-FFF2-40B4-BE49-F238E27FC236}">
                  <a16:creationId xmlns:a16="http://schemas.microsoft.com/office/drawing/2014/main" id="{7A66E95C-1B64-5ADA-3F1F-14875F928802}"/>
                </a:ext>
              </a:extLst>
            </p:cNvPr>
            <p:cNvSpPr txBox="1"/>
            <p:nvPr/>
          </p:nvSpPr>
          <p:spPr>
            <a:xfrm>
              <a:off x="6549587" y="1454349"/>
              <a:ext cx="1195210" cy="307777"/>
            </a:xfrm>
            <a:prstGeom prst="rect">
              <a:avLst/>
            </a:prstGeom>
            <a:noFill/>
          </p:spPr>
          <p:txBody>
            <a:bodyPr wrap="square" rtlCol="0">
              <a:spAutoFit/>
            </a:bodyPr>
            <a:lstStyle/>
            <a:p>
              <a:pPr algn="ctr"/>
              <a:r>
                <a:rPr kumimoji="1" lang="en-US" altLang="zh-CN" dirty="0">
                  <a:solidFill>
                    <a:schemeClr val="bg1"/>
                  </a:solidFill>
                  <a:latin typeface="Times New Roman" panose="02020603050405020304" pitchFamily="18" charset="0"/>
                  <a:cs typeface="Times New Roman" panose="02020603050405020304" pitchFamily="18" charset="0"/>
                </a:rPr>
                <a:t>Unsupervised</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grpSp>
      <p:sp>
        <p:nvSpPr>
          <p:cNvPr id="64" name="矩形 63">
            <a:extLst>
              <a:ext uri="{FF2B5EF4-FFF2-40B4-BE49-F238E27FC236}">
                <a16:creationId xmlns:a16="http://schemas.microsoft.com/office/drawing/2014/main" id="{815AAF11-BC5B-0212-7C25-C1ECF267C885}"/>
              </a:ext>
            </a:extLst>
          </p:cNvPr>
          <p:cNvSpPr/>
          <p:nvPr/>
        </p:nvSpPr>
        <p:spPr>
          <a:xfrm>
            <a:off x="8068235" y="1394769"/>
            <a:ext cx="3157369" cy="67490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5" name="矩形 64">
            <a:extLst>
              <a:ext uri="{FF2B5EF4-FFF2-40B4-BE49-F238E27FC236}">
                <a16:creationId xmlns:a16="http://schemas.microsoft.com/office/drawing/2014/main" id="{E98811E6-0AEC-F29E-03AC-909594684293}"/>
              </a:ext>
            </a:extLst>
          </p:cNvPr>
          <p:cNvSpPr/>
          <p:nvPr/>
        </p:nvSpPr>
        <p:spPr>
          <a:xfrm>
            <a:off x="8068234" y="2639832"/>
            <a:ext cx="3157369" cy="67490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6" name="文本框 65">
            <a:extLst>
              <a:ext uri="{FF2B5EF4-FFF2-40B4-BE49-F238E27FC236}">
                <a16:creationId xmlns:a16="http://schemas.microsoft.com/office/drawing/2014/main" id="{3F8772D4-CFAE-FDCE-AC61-EE4C9B1D265B}"/>
              </a:ext>
            </a:extLst>
          </p:cNvPr>
          <p:cNvSpPr txBox="1"/>
          <p:nvPr/>
        </p:nvSpPr>
        <p:spPr>
          <a:xfrm>
            <a:off x="8100505" y="1579434"/>
            <a:ext cx="365760" cy="307777"/>
          </a:xfrm>
          <a:prstGeom prst="rect">
            <a:avLst/>
          </a:prstGeom>
          <a:noFill/>
        </p:spPr>
        <p:txBody>
          <a:bodyPr wrap="square" rtlCol="0">
            <a:spAutoFit/>
          </a:bodyPr>
          <a:lstStyle/>
          <a:p>
            <a:r>
              <a:rPr kumimoji="1" lang="en-US" altLang="zh-CN" dirty="0"/>
              <a:t>✅</a:t>
            </a:r>
            <a:endParaRPr kumimoji="1" lang="zh-CN" altLang="en-US" dirty="0"/>
          </a:p>
        </p:txBody>
      </p:sp>
      <p:sp>
        <p:nvSpPr>
          <p:cNvPr id="67" name="文本框 66">
            <a:extLst>
              <a:ext uri="{FF2B5EF4-FFF2-40B4-BE49-F238E27FC236}">
                <a16:creationId xmlns:a16="http://schemas.microsoft.com/office/drawing/2014/main" id="{9FAAF168-8060-DA5B-2596-74047BAF1A6D}"/>
              </a:ext>
            </a:extLst>
          </p:cNvPr>
          <p:cNvSpPr txBox="1"/>
          <p:nvPr/>
        </p:nvSpPr>
        <p:spPr>
          <a:xfrm>
            <a:off x="9548961" y="1591544"/>
            <a:ext cx="365760" cy="307777"/>
          </a:xfrm>
          <a:prstGeom prst="rect">
            <a:avLst/>
          </a:prstGeom>
          <a:noFill/>
        </p:spPr>
        <p:txBody>
          <a:bodyPr wrap="square" rtlCol="0">
            <a:spAutoFit/>
          </a:bodyPr>
          <a:lstStyle/>
          <a:p>
            <a:r>
              <a:rPr kumimoji="1" lang="zh-CN" altLang="en-US" dirty="0">
                <a:solidFill>
                  <a:schemeClr val="bg1"/>
                </a:solidFill>
              </a:rPr>
              <a:t>❌</a:t>
            </a:r>
          </a:p>
        </p:txBody>
      </p:sp>
      <p:sp>
        <p:nvSpPr>
          <p:cNvPr id="68" name="文本框 67">
            <a:extLst>
              <a:ext uri="{FF2B5EF4-FFF2-40B4-BE49-F238E27FC236}">
                <a16:creationId xmlns:a16="http://schemas.microsoft.com/office/drawing/2014/main" id="{95A22629-B05E-0242-E9CA-C1D84953A4D1}"/>
              </a:ext>
            </a:extLst>
          </p:cNvPr>
          <p:cNvSpPr txBox="1"/>
          <p:nvPr/>
        </p:nvSpPr>
        <p:spPr>
          <a:xfrm>
            <a:off x="9560854" y="2833278"/>
            <a:ext cx="365760" cy="307777"/>
          </a:xfrm>
          <a:prstGeom prst="rect">
            <a:avLst/>
          </a:prstGeom>
          <a:noFill/>
        </p:spPr>
        <p:txBody>
          <a:bodyPr wrap="square" rtlCol="0">
            <a:spAutoFit/>
          </a:bodyPr>
          <a:lstStyle/>
          <a:p>
            <a:r>
              <a:rPr kumimoji="1" lang="en-US" altLang="zh-CN" dirty="0"/>
              <a:t>✅</a:t>
            </a:r>
            <a:endParaRPr kumimoji="1" lang="zh-CN" altLang="en-US" dirty="0"/>
          </a:p>
        </p:txBody>
      </p:sp>
      <p:sp>
        <p:nvSpPr>
          <p:cNvPr id="69" name="文本框 68">
            <a:extLst>
              <a:ext uri="{FF2B5EF4-FFF2-40B4-BE49-F238E27FC236}">
                <a16:creationId xmlns:a16="http://schemas.microsoft.com/office/drawing/2014/main" id="{C45354D3-2E69-02C7-C3BE-1A1741AB362D}"/>
              </a:ext>
            </a:extLst>
          </p:cNvPr>
          <p:cNvSpPr txBox="1"/>
          <p:nvPr/>
        </p:nvSpPr>
        <p:spPr>
          <a:xfrm>
            <a:off x="8100505" y="2842229"/>
            <a:ext cx="365760" cy="307777"/>
          </a:xfrm>
          <a:prstGeom prst="rect">
            <a:avLst/>
          </a:prstGeom>
          <a:noFill/>
        </p:spPr>
        <p:txBody>
          <a:bodyPr wrap="square" rtlCol="0">
            <a:spAutoFit/>
          </a:bodyPr>
          <a:lstStyle/>
          <a:p>
            <a:r>
              <a:rPr kumimoji="1" lang="zh-CN" altLang="en-US" dirty="0">
                <a:solidFill>
                  <a:schemeClr val="bg1"/>
                </a:solidFill>
              </a:rPr>
              <a:t>❌</a:t>
            </a:r>
          </a:p>
        </p:txBody>
      </p:sp>
      <p:sp>
        <p:nvSpPr>
          <p:cNvPr id="70" name="文本框 69">
            <a:extLst>
              <a:ext uri="{FF2B5EF4-FFF2-40B4-BE49-F238E27FC236}">
                <a16:creationId xmlns:a16="http://schemas.microsoft.com/office/drawing/2014/main" id="{A4AE457F-8C5E-BBEE-0306-6EBF227759F1}"/>
              </a:ext>
            </a:extLst>
          </p:cNvPr>
          <p:cNvSpPr txBox="1"/>
          <p:nvPr/>
        </p:nvSpPr>
        <p:spPr>
          <a:xfrm>
            <a:off x="8347931" y="1545510"/>
            <a:ext cx="1549101" cy="307777"/>
          </a:xfrm>
          <a:prstGeom prst="rect">
            <a:avLst/>
          </a:prstGeom>
          <a:noFill/>
        </p:spPr>
        <p:txBody>
          <a:bodyPr wrap="square" rtlCol="0">
            <a:spAutoFit/>
          </a:bodyPr>
          <a:lstStyle/>
          <a:p>
            <a:r>
              <a:rPr kumimoji="1" lang="en-US" altLang="zh-CN" dirty="0">
                <a:solidFill>
                  <a:schemeClr val="bg1"/>
                </a:solidFill>
                <a:latin typeface="Times New Roman" panose="02020603050405020304" pitchFamily="18" charset="0"/>
                <a:cs typeface="Times New Roman" panose="02020603050405020304" pitchFamily="18" charset="0"/>
              </a:rPr>
              <a:t>Known Attack</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sp>
        <p:nvSpPr>
          <p:cNvPr id="71" name="文本框 70">
            <a:extLst>
              <a:ext uri="{FF2B5EF4-FFF2-40B4-BE49-F238E27FC236}">
                <a16:creationId xmlns:a16="http://schemas.microsoft.com/office/drawing/2014/main" id="{8243C7CA-A40D-3236-B531-0AD313C2D113}"/>
              </a:ext>
            </a:extLst>
          </p:cNvPr>
          <p:cNvSpPr txBox="1"/>
          <p:nvPr/>
        </p:nvSpPr>
        <p:spPr>
          <a:xfrm>
            <a:off x="9776856" y="1545510"/>
            <a:ext cx="1448747" cy="307777"/>
          </a:xfrm>
          <a:prstGeom prst="rect">
            <a:avLst/>
          </a:prstGeom>
          <a:noFill/>
        </p:spPr>
        <p:txBody>
          <a:bodyPr wrap="square" rtlCol="0">
            <a:spAutoFit/>
          </a:bodyPr>
          <a:lstStyle/>
          <a:p>
            <a:r>
              <a:rPr kumimoji="1" lang="en-US" altLang="zh-CN" dirty="0">
                <a:solidFill>
                  <a:schemeClr val="bg1"/>
                </a:solidFill>
                <a:latin typeface="Times New Roman" panose="02020603050405020304" pitchFamily="18" charset="0"/>
                <a:cs typeface="Times New Roman" panose="02020603050405020304" pitchFamily="18" charset="0"/>
              </a:rPr>
              <a:t>Unknown Attack</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sp>
        <p:nvSpPr>
          <p:cNvPr id="72" name="文本框 71">
            <a:extLst>
              <a:ext uri="{FF2B5EF4-FFF2-40B4-BE49-F238E27FC236}">
                <a16:creationId xmlns:a16="http://schemas.microsoft.com/office/drawing/2014/main" id="{B91A0983-B122-B78F-CE99-4A0734D88167}"/>
              </a:ext>
            </a:extLst>
          </p:cNvPr>
          <p:cNvSpPr txBox="1"/>
          <p:nvPr/>
        </p:nvSpPr>
        <p:spPr>
          <a:xfrm>
            <a:off x="8347931" y="2804755"/>
            <a:ext cx="1549101" cy="307777"/>
          </a:xfrm>
          <a:prstGeom prst="rect">
            <a:avLst/>
          </a:prstGeom>
          <a:noFill/>
        </p:spPr>
        <p:txBody>
          <a:bodyPr wrap="square" rtlCol="0">
            <a:spAutoFit/>
          </a:bodyPr>
          <a:lstStyle/>
          <a:p>
            <a:r>
              <a:rPr kumimoji="1" lang="en-US" altLang="zh-CN" dirty="0">
                <a:solidFill>
                  <a:schemeClr val="bg1"/>
                </a:solidFill>
                <a:latin typeface="Times New Roman" panose="02020603050405020304" pitchFamily="18" charset="0"/>
                <a:cs typeface="Times New Roman" panose="02020603050405020304" pitchFamily="18" charset="0"/>
              </a:rPr>
              <a:t>Known Attack</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sp>
        <p:nvSpPr>
          <p:cNvPr id="73" name="文本框 72">
            <a:extLst>
              <a:ext uri="{FF2B5EF4-FFF2-40B4-BE49-F238E27FC236}">
                <a16:creationId xmlns:a16="http://schemas.microsoft.com/office/drawing/2014/main" id="{106343A8-9095-12A6-CBDC-40BBA3768577}"/>
              </a:ext>
            </a:extLst>
          </p:cNvPr>
          <p:cNvSpPr txBox="1"/>
          <p:nvPr/>
        </p:nvSpPr>
        <p:spPr>
          <a:xfrm>
            <a:off x="9812528" y="2805702"/>
            <a:ext cx="1413075" cy="307777"/>
          </a:xfrm>
          <a:prstGeom prst="rect">
            <a:avLst/>
          </a:prstGeom>
          <a:noFill/>
        </p:spPr>
        <p:txBody>
          <a:bodyPr wrap="square" rtlCol="0">
            <a:spAutoFit/>
          </a:bodyPr>
          <a:lstStyle/>
          <a:p>
            <a:r>
              <a:rPr kumimoji="1" lang="en-US" altLang="zh-CN" dirty="0">
                <a:solidFill>
                  <a:schemeClr val="bg1"/>
                </a:solidFill>
                <a:latin typeface="Times New Roman" panose="02020603050405020304" pitchFamily="18" charset="0"/>
                <a:cs typeface="Times New Roman" panose="02020603050405020304" pitchFamily="18" charset="0"/>
              </a:rPr>
              <a:t>Unknown Attack</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sp>
        <p:nvSpPr>
          <p:cNvPr id="74" name="右箭头 73">
            <a:extLst>
              <a:ext uri="{FF2B5EF4-FFF2-40B4-BE49-F238E27FC236}">
                <a16:creationId xmlns:a16="http://schemas.microsoft.com/office/drawing/2014/main" id="{5BC6AECE-8156-3DE1-588B-27C3F8CF59FA}"/>
              </a:ext>
            </a:extLst>
          </p:cNvPr>
          <p:cNvSpPr/>
          <p:nvPr/>
        </p:nvSpPr>
        <p:spPr>
          <a:xfrm>
            <a:off x="7712338" y="1642914"/>
            <a:ext cx="226508" cy="185852"/>
          </a:xfrm>
          <a:prstGeom prst="rightArrow">
            <a:avLst/>
          </a:prstGeom>
          <a:noFill/>
          <a:ln>
            <a:solidFill>
              <a:srgbClr val="4BD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5" name="右箭头 74">
            <a:extLst>
              <a:ext uri="{FF2B5EF4-FFF2-40B4-BE49-F238E27FC236}">
                <a16:creationId xmlns:a16="http://schemas.microsoft.com/office/drawing/2014/main" id="{AF40BF8E-E602-84D1-0638-F431BD25F368}"/>
              </a:ext>
            </a:extLst>
          </p:cNvPr>
          <p:cNvSpPr/>
          <p:nvPr/>
        </p:nvSpPr>
        <p:spPr>
          <a:xfrm>
            <a:off x="7712338" y="2880984"/>
            <a:ext cx="226508" cy="185852"/>
          </a:xfrm>
          <a:prstGeom prst="rightArrow">
            <a:avLst/>
          </a:prstGeom>
          <a:noFill/>
          <a:ln>
            <a:solidFill>
              <a:srgbClr val="4BD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657766100"/>
      </p:ext>
    </p:extLst>
  </p:cSld>
  <p:clrMapOvr>
    <a:masterClrMapping/>
  </p:clrMapOvr>
  <mc:AlternateContent xmlns:mc="http://schemas.openxmlformats.org/markup-compatibility/2006" xmlns:p14="http://schemas.microsoft.com/office/powerpoint/2010/main">
    <mc:Choice Requires="p14">
      <p:transition spd="slow" p14:dur="2000" advTm="137136"/>
    </mc:Choice>
    <mc:Fallback xmlns="">
      <p:transition spd="slow" advTm="1371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666974" y="571500"/>
            <a:ext cx="10763026"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dirty="0">
                <a:solidFill>
                  <a:schemeClr val="bg1"/>
                </a:solidFill>
                <a:latin typeface="Times New Roman" panose="02020603050405020304" pitchFamily="18" charset="0"/>
                <a:cs typeface="Times New Roman" panose="02020603050405020304" pitchFamily="18" charset="0"/>
              </a:rPr>
              <a:t> Idea and Contribution</a:t>
            </a:r>
          </a:p>
        </p:txBody>
      </p:sp>
      <p:pic>
        <p:nvPicPr>
          <p:cNvPr id="3" name="Picture 3"/>
          <p:cNvPicPr>
            <a:picLocks noChangeAspect="1"/>
          </p:cNvPicPr>
          <p:nvPr/>
        </p:nvPicPr>
        <p:blipFill>
          <a:blip r:embed="rId3"/>
          <a:srcRect l="5555" r="5555"/>
          <a:stretch>
            <a:fillRect/>
          </a:stretch>
        </p:blipFill>
        <p:spPr>
          <a:xfrm>
            <a:off x="762000" y="1524000"/>
            <a:ext cx="4064000" cy="4572000"/>
          </a:xfrm>
          <a:prstGeom prst="roundRect">
            <a:avLst>
              <a:gd name="adj" fmla="val 5000"/>
            </a:avLst>
          </a:prstGeom>
          <a:noFill/>
          <a:ln w="25400" cap="flat" cmpd="sng">
            <a:noFill/>
            <a:prstDash val="solid"/>
            <a:round/>
          </a:ln>
          <a:effectLst>
            <a:outerShdw blurRad="190500" dist="76200" dir="5400000" algn="tl" rotWithShape="0">
              <a:srgbClr val="000000">
                <a:alpha val="35000"/>
              </a:srgbClr>
            </a:outerShdw>
          </a:effectLst>
        </p:spPr>
      </p:pic>
      <p:sp>
        <p:nvSpPr>
          <p:cNvPr id="4" name="AutoShape 4"/>
          <p:cNvSpPr/>
          <p:nvPr/>
        </p:nvSpPr>
        <p:spPr>
          <a:xfrm>
            <a:off x="5207000" y="1524000"/>
            <a:ext cx="6223000" cy="1165412"/>
          </a:xfrm>
          <a:prstGeom prst="roundRect">
            <a:avLst>
              <a:gd name="adj" fmla="val 10909"/>
            </a:avLst>
          </a:prstGeom>
          <a:solidFill>
            <a:srgbClr val="374151">
              <a:alpha val="100000"/>
            </a:srgbClr>
          </a:solidFill>
          <a:ln w="25400" cap="flat" cmpd="sng">
            <a:noFill/>
            <a:prstDash val="solid"/>
            <a:round/>
          </a:ln>
          <a:effectLst>
            <a:outerShdw blurRad="101600" dist="38100" dir="5400000" algn="tl" rotWithShape="0">
              <a:srgbClr val="000000">
                <a:alpha val="20000"/>
              </a:srgbClr>
            </a:outerShdw>
          </a:effectLst>
        </p:spPr>
        <p:txBody>
          <a:bodyPr vert="horz" wrap="square" lIns="63500" tIns="63500" rIns="63500" bIns="63500" rtlCol="0" anchor="ctr"/>
          <a:lstStyle/>
          <a:p>
            <a:pPr algn="ctr">
              <a:defRPr/>
            </a:pPr>
            <a:endParaRPr/>
          </a:p>
        </p:txBody>
      </p:sp>
      <p:sp>
        <p:nvSpPr>
          <p:cNvPr id="5" name="AutoShape 5"/>
          <p:cNvSpPr/>
          <p:nvPr/>
        </p:nvSpPr>
        <p:spPr>
          <a:xfrm>
            <a:off x="5461000" y="1676400"/>
            <a:ext cx="5715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err="1">
                <a:solidFill>
                  <a:srgbClr val="4ADE80"/>
                </a:solidFill>
                <a:latin typeface="Noto Sans SC"/>
                <a:ea typeface="Noto Sans SC"/>
                <a:cs typeface="Noto Sans SC"/>
                <a:sym typeface="Noto Sans SC"/>
              </a:rPr>
              <a:t>Idea：DGNet</a:t>
            </a:r>
            <a:r>
              <a:rPr lang="en-US" sz="1600" b="1" i="0" u="none" strike="noStrike" dirty="0">
                <a:solidFill>
                  <a:srgbClr val="4ADE80"/>
                </a:solidFill>
                <a:latin typeface="Noto Sans SC"/>
                <a:ea typeface="Noto Sans SC"/>
                <a:cs typeface="Noto Sans SC"/>
                <a:sym typeface="Noto Sans SC"/>
              </a:rPr>
              <a:t> (Directional Graph Network)</a:t>
            </a:r>
            <a:endParaRPr lang="en-US" sz="1100" dirty="0"/>
          </a:p>
        </p:txBody>
      </p:sp>
      <p:sp>
        <p:nvSpPr>
          <p:cNvPr id="6" name="AutoShape 6"/>
          <p:cNvSpPr/>
          <p:nvPr/>
        </p:nvSpPr>
        <p:spPr>
          <a:xfrm>
            <a:off x="5461000" y="1979706"/>
            <a:ext cx="5715000" cy="635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sz="1600" b="1" dirty="0">
                <a:solidFill>
                  <a:schemeClr val="bg1"/>
                </a:solidFill>
                <a:latin typeface="Times New Roman" panose="02020603050405020304" pitchFamily="18" charset="0"/>
                <a:cs typeface="Times New Roman" panose="02020603050405020304" pitchFamily="18" charset="0"/>
              </a:rPr>
              <a:t>directed graph modeling     +    a hybrid learning paradigm</a:t>
            </a:r>
          </a:p>
        </p:txBody>
      </p:sp>
      <p:sp>
        <p:nvSpPr>
          <p:cNvPr id="7" name="AutoShape 7"/>
          <p:cNvSpPr/>
          <p:nvPr/>
        </p:nvSpPr>
        <p:spPr>
          <a:xfrm>
            <a:off x="5207000" y="2798479"/>
            <a:ext cx="6223000" cy="1079500"/>
          </a:xfrm>
          <a:prstGeom prst="roundRect">
            <a:avLst>
              <a:gd name="adj" fmla="val 14117"/>
            </a:avLst>
          </a:prstGeom>
          <a:solidFill>
            <a:srgbClr val="374151">
              <a:alpha val="100000"/>
            </a:srgbClr>
          </a:solidFill>
          <a:ln w="25400" cap="flat" cmpd="sng">
            <a:noFill/>
            <a:prstDash val="solid"/>
            <a:round/>
          </a:ln>
          <a:effectLst>
            <a:outerShdw blurRad="76200" dist="25400" dir="5400000" algn="tl" rotWithShape="0">
              <a:srgbClr val="000000">
                <a:alpha val="15000"/>
              </a:srgbClr>
            </a:outerShdw>
          </a:effectLst>
        </p:spPr>
        <p:txBody>
          <a:bodyPr vert="horz" wrap="square" lIns="63500" tIns="63500" rIns="63500" bIns="63500" rtlCol="0" anchor="ctr"/>
          <a:lstStyle/>
          <a:p>
            <a:pPr algn="ctr">
              <a:defRPr/>
            </a:pPr>
            <a:endParaRPr/>
          </a:p>
        </p:txBody>
      </p:sp>
      <p:sp>
        <p:nvSpPr>
          <p:cNvPr id="8" name="AutoShape 8"/>
          <p:cNvSpPr/>
          <p:nvPr/>
        </p:nvSpPr>
        <p:spPr>
          <a:xfrm>
            <a:off x="5207000" y="2798479"/>
            <a:ext cx="76200" cy="1079500"/>
          </a:xfrm>
          <a:prstGeom prst="roundRect">
            <a:avLst>
              <a:gd name="adj" fmla="val 200000"/>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5461000" y="2950879"/>
            <a:ext cx="762000" cy="762000"/>
          </a:xfrm>
          <a:prstGeom prst="roundRect">
            <a:avLst>
              <a:gd name="adj" fmla="val 13333"/>
            </a:avLst>
          </a:prstGeom>
          <a:solidFill>
            <a:srgbClr val="4ADE80">
              <a:alpha val="1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6100" y="3115979"/>
            <a:ext cx="431800" cy="431800"/>
          </a:xfrm>
          <a:prstGeom prst="rect">
            <a:avLst/>
          </a:prstGeom>
        </p:spPr>
      </p:pic>
      <p:sp>
        <p:nvSpPr>
          <p:cNvPr id="11" name="AutoShape 11"/>
          <p:cNvSpPr/>
          <p:nvPr/>
        </p:nvSpPr>
        <p:spPr>
          <a:xfrm>
            <a:off x="6477000" y="2925479"/>
            <a:ext cx="469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b="1"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sym typeface="Noto Sans SC"/>
              </a:rPr>
              <a:t>First work: </a:t>
            </a:r>
            <a:r>
              <a:rPr lang="en-US" sz="1400" b="1" i="0" u="none" strike="noStrike" dirty="0">
                <a:solidFill>
                  <a:srgbClr val="4BDE80"/>
                </a:solidFill>
                <a:latin typeface="Times New Roman" panose="02020603050405020304" pitchFamily="18" charset="0"/>
                <a:ea typeface="Microsoft YaHei" panose="020B0503020204020204" pitchFamily="34" charset="-122"/>
                <a:cs typeface="Times New Roman" panose="02020603050405020304" pitchFamily="18" charset="0"/>
                <a:sym typeface="Noto Sans SC"/>
              </a:rPr>
              <a:t>Directional Flow Graph</a:t>
            </a:r>
            <a:endParaRPr lang="en-US" sz="1100" dirty="0">
              <a:solidFill>
                <a:srgbClr val="4BDE8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2" name="AutoShape 12"/>
          <p:cNvSpPr/>
          <p:nvPr/>
        </p:nvSpPr>
        <p:spPr>
          <a:xfrm>
            <a:off x="6477000" y="3306479"/>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dirty="0">
                <a:solidFill>
                  <a:schemeClr val="bg1"/>
                </a:solidFill>
                <a:latin typeface="Times New Roman" panose="02020603050405020304" pitchFamily="18" charset="0"/>
                <a:cs typeface="Times New Roman" panose="02020603050405020304" pitchFamily="18" charset="0"/>
              </a:rPr>
              <a:t>A breakthrough to capture the deep structure information and time series information of the traffic at the same time.</a:t>
            </a:r>
          </a:p>
        </p:txBody>
      </p:sp>
      <p:sp>
        <p:nvSpPr>
          <p:cNvPr id="13" name="AutoShape 13"/>
          <p:cNvSpPr/>
          <p:nvPr/>
        </p:nvSpPr>
        <p:spPr>
          <a:xfrm>
            <a:off x="5207000" y="4004979"/>
            <a:ext cx="6223000" cy="1079500"/>
          </a:xfrm>
          <a:prstGeom prst="roundRect">
            <a:avLst>
              <a:gd name="adj" fmla="val 14117"/>
            </a:avLst>
          </a:prstGeom>
          <a:solidFill>
            <a:srgbClr val="374151">
              <a:alpha val="100000"/>
            </a:srgbClr>
          </a:solidFill>
          <a:ln w="25400" cap="flat" cmpd="sng">
            <a:noFill/>
            <a:prstDash val="solid"/>
            <a:round/>
          </a:ln>
          <a:effectLst>
            <a:outerShdw blurRad="76200" dist="25400" dir="5400000" algn="tl" rotWithShape="0">
              <a:srgbClr val="000000">
                <a:alpha val="15000"/>
              </a:srgbClr>
            </a:outerShdw>
          </a:effectLst>
        </p:spPr>
        <p:txBody>
          <a:bodyPr vert="horz" wrap="square" lIns="63500" tIns="63500" rIns="63500" bIns="63500" rtlCol="0" anchor="ctr"/>
          <a:lstStyle/>
          <a:p>
            <a:pPr algn="ctr">
              <a:defRPr/>
            </a:pPr>
            <a:endParaRPr/>
          </a:p>
        </p:txBody>
      </p:sp>
      <p:sp>
        <p:nvSpPr>
          <p:cNvPr id="14" name="AutoShape 14"/>
          <p:cNvSpPr/>
          <p:nvPr/>
        </p:nvSpPr>
        <p:spPr>
          <a:xfrm>
            <a:off x="5207000" y="4004979"/>
            <a:ext cx="76200" cy="1079500"/>
          </a:xfrm>
          <a:prstGeom prst="roundRect">
            <a:avLst>
              <a:gd name="adj" fmla="val 200000"/>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5" name="AutoShape 15"/>
          <p:cNvSpPr/>
          <p:nvPr/>
        </p:nvSpPr>
        <p:spPr>
          <a:xfrm>
            <a:off x="5461000" y="4157379"/>
            <a:ext cx="762000" cy="762000"/>
          </a:xfrm>
          <a:prstGeom prst="roundRect">
            <a:avLst>
              <a:gd name="adj" fmla="val 13333"/>
            </a:avLst>
          </a:prstGeom>
          <a:solidFill>
            <a:srgbClr val="4ADE80">
              <a:alpha val="1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26100" y="4322479"/>
            <a:ext cx="431800" cy="431800"/>
          </a:xfrm>
          <a:prstGeom prst="rect">
            <a:avLst/>
          </a:prstGeom>
        </p:spPr>
      </p:pic>
      <p:sp>
        <p:nvSpPr>
          <p:cNvPr id="17" name="AutoShape 17"/>
          <p:cNvSpPr/>
          <p:nvPr/>
        </p:nvSpPr>
        <p:spPr>
          <a:xfrm>
            <a:off x="6477000" y="4131979"/>
            <a:ext cx="469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b="1" dirty="0">
                <a:solidFill>
                  <a:srgbClr val="FFFFFF"/>
                </a:solidFill>
                <a:latin typeface="Noto Sans SC"/>
                <a:ea typeface="Noto Sans SC"/>
                <a:cs typeface="Noto Sans SC"/>
                <a:sym typeface="Noto Sans SC"/>
              </a:rPr>
              <a:t>Design: ﻿</a:t>
            </a:r>
            <a:r>
              <a:rPr lang="en-US" b="1" dirty="0">
                <a:solidFill>
                  <a:srgbClr val="4BDE80"/>
                </a:solidFill>
                <a:latin typeface="Noto Sans SC"/>
                <a:ea typeface="Noto Sans SC"/>
                <a:cs typeface="Noto Sans SC"/>
                <a:sym typeface="Noto Sans SC"/>
              </a:rPr>
              <a:t>Directional</a:t>
            </a:r>
            <a:r>
              <a:rPr lang="en-US" sz="1400" b="1" i="0" u="none" strike="noStrike" dirty="0">
                <a:solidFill>
                  <a:srgbClr val="4BDE80"/>
                </a:solidFill>
                <a:latin typeface="Noto Sans SC"/>
                <a:ea typeface="Noto Sans SC"/>
                <a:cs typeface="Noto Sans SC"/>
                <a:sym typeface="Noto Sans SC"/>
              </a:rPr>
              <a:t> Graph Isomorphism Networks </a:t>
            </a:r>
            <a:r>
              <a:rPr lang="en-US" sz="1400" b="1" i="0" u="none" strike="noStrike" dirty="0">
                <a:solidFill>
                  <a:srgbClr val="FFFFFF"/>
                </a:solidFill>
                <a:latin typeface="Noto Sans SC"/>
                <a:ea typeface="Noto Sans SC"/>
                <a:cs typeface="Noto Sans SC"/>
                <a:sym typeface="Noto Sans SC"/>
              </a:rPr>
              <a:t>(DIRGIN)</a:t>
            </a:r>
            <a:endParaRPr lang="en-US" sz="1100" dirty="0"/>
          </a:p>
        </p:txBody>
      </p:sp>
      <p:sp>
        <p:nvSpPr>
          <p:cNvPr id="18" name="AutoShape 18"/>
          <p:cNvSpPr/>
          <p:nvPr/>
        </p:nvSpPr>
        <p:spPr>
          <a:xfrm>
            <a:off x="6477000" y="4512979"/>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dirty="0">
                <a:solidFill>
                  <a:schemeClr val="bg1"/>
                </a:solidFill>
                <a:latin typeface="Times New Roman" panose="02020603050405020304" pitchFamily="18" charset="0"/>
                <a:cs typeface="Times New Roman" panose="02020603050405020304" pitchFamily="18" charset="0"/>
              </a:rPr>
              <a:t>The GNN model is designed for a directional flow graph.</a:t>
            </a:r>
          </a:p>
        </p:txBody>
      </p:sp>
      <p:sp>
        <p:nvSpPr>
          <p:cNvPr id="19" name="AutoShape 19"/>
          <p:cNvSpPr/>
          <p:nvPr/>
        </p:nvSpPr>
        <p:spPr>
          <a:xfrm>
            <a:off x="5207000" y="5211479"/>
            <a:ext cx="6223000" cy="1079500"/>
          </a:xfrm>
          <a:prstGeom prst="roundRect">
            <a:avLst>
              <a:gd name="adj" fmla="val 14117"/>
            </a:avLst>
          </a:prstGeom>
          <a:solidFill>
            <a:srgbClr val="374151">
              <a:alpha val="100000"/>
            </a:srgbClr>
          </a:solidFill>
          <a:ln w="25400" cap="flat" cmpd="sng">
            <a:noFill/>
            <a:prstDash val="solid"/>
            <a:round/>
          </a:ln>
          <a:effectLst>
            <a:outerShdw blurRad="76200" dist="25400" dir="5400000" algn="tl" rotWithShape="0">
              <a:srgbClr val="000000">
                <a:alpha val="15000"/>
              </a:srgbClr>
            </a:outerShdw>
          </a:effectLst>
        </p:spPr>
        <p:txBody>
          <a:bodyPr vert="horz" wrap="square" lIns="63500" tIns="63500" rIns="63500" bIns="63500" rtlCol="0" anchor="ctr"/>
          <a:lstStyle/>
          <a:p>
            <a:pPr algn="ctr">
              <a:defRPr/>
            </a:pPr>
            <a:endParaRPr/>
          </a:p>
        </p:txBody>
      </p:sp>
      <p:sp>
        <p:nvSpPr>
          <p:cNvPr id="20" name="AutoShape 20"/>
          <p:cNvSpPr/>
          <p:nvPr/>
        </p:nvSpPr>
        <p:spPr>
          <a:xfrm>
            <a:off x="5207000" y="5211479"/>
            <a:ext cx="76200" cy="1079500"/>
          </a:xfrm>
          <a:prstGeom prst="roundRect">
            <a:avLst>
              <a:gd name="adj" fmla="val 200000"/>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5461000" y="5363879"/>
            <a:ext cx="762000" cy="762000"/>
          </a:xfrm>
          <a:prstGeom prst="roundRect">
            <a:avLst>
              <a:gd name="adj" fmla="val 13333"/>
            </a:avLst>
          </a:prstGeom>
          <a:solidFill>
            <a:srgbClr val="4ADE80">
              <a:alpha val="10000"/>
            </a:srgbClr>
          </a:solidFill>
          <a:ln w="25400" cap="flat" cmpd="sng">
            <a:noFill/>
            <a:prstDash val="solid"/>
            <a:round/>
          </a:ln>
        </p:spPr>
        <p:txBody>
          <a:bodyPr vert="horz" wrap="square" lIns="63500" tIns="63500" rIns="63500" bIns="63500" rtlCol="0" anchor="ctr"/>
          <a:lstStyle/>
          <a:p>
            <a:pPr algn="ctr">
              <a:defRPr/>
            </a:pPr>
            <a:endParaRPr/>
          </a:p>
        </p:txBody>
      </p:sp>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26100" y="5528979"/>
            <a:ext cx="431800" cy="431800"/>
          </a:xfrm>
          <a:prstGeom prst="rect">
            <a:avLst/>
          </a:prstGeom>
        </p:spPr>
      </p:pic>
      <p:sp>
        <p:nvSpPr>
          <p:cNvPr id="23" name="AutoShape 23"/>
          <p:cNvSpPr/>
          <p:nvPr/>
        </p:nvSpPr>
        <p:spPr>
          <a:xfrm>
            <a:off x="6477000" y="5338479"/>
            <a:ext cx="469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dirty="0">
                <a:solidFill>
                  <a:srgbClr val="FFFFFF"/>
                </a:solidFill>
                <a:latin typeface="Noto Sans SC"/>
                <a:ea typeface="Noto Sans SC"/>
                <a:cs typeface="Noto Sans SC"/>
                <a:sym typeface="Noto Sans SC"/>
              </a:rPr>
              <a:t>Build: </a:t>
            </a:r>
            <a:r>
              <a:rPr lang="en-US" sz="1400" b="1" i="0" u="none" strike="noStrike" dirty="0">
                <a:solidFill>
                  <a:srgbClr val="4BDE80"/>
                </a:solidFill>
                <a:latin typeface="Noto Sans SC"/>
                <a:ea typeface="Noto Sans SC"/>
                <a:cs typeface="Noto Sans SC"/>
                <a:sym typeface="Noto Sans SC"/>
              </a:rPr>
              <a:t>An end-to-end Hybrid Learning Framework</a:t>
            </a:r>
            <a:endParaRPr lang="en-US" sz="1100" dirty="0">
              <a:solidFill>
                <a:srgbClr val="4BDE80"/>
              </a:solidFill>
            </a:endParaRPr>
          </a:p>
        </p:txBody>
      </p:sp>
      <p:sp>
        <p:nvSpPr>
          <p:cNvPr id="24" name="AutoShape 24"/>
          <p:cNvSpPr/>
          <p:nvPr/>
        </p:nvSpPr>
        <p:spPr>
          <a:xfrm>
            <a:off x="6477000" y="5719479"/>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dirty="0">
                <a:solidFill>
                  <a:schemeClr val="bg1"/>
                </a:solidFill>
                <a:latin typeface="Times New Roman" panose="02020603050405020304" pitchFamily="18" charset="0"/>
                <a:cs typeface="Times New Roman" panose="02020603050405020304" pitchFamily="18" charset="0"/>
              </a:rPr>
              <a:t>Combining the advantages of supervised learning and unsupervised learning to achieve comprehensive detection.</a:t>
            </a:r>
          </a:p>
        </p:txBody>
      </p:sp>
    </p:spTree>
  </p:cSld>
  <p:clrMapOvr>
    <a:masterClrMapping/>
  </p:clrMapOvr>
  <mc:AlternateContent xmlns:mc="http://schemas.openxmlformats.org/markup-compatibility/2006" xmlns:p14="http://schemas.microsoft.com/office/powerpoint/2010/main">
    <mc:Choice Requires="p14">
      <p:transition spd="slow" p14:dur="2000" advTm="134118"/>
    </mc:Choice>
    <mc:Fallback xmlns="">
      <p:transition spd="slow" advTm="1341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71500"/>
            <a:ext cx="10668000" cy="508000"/>
          </a:xfrm>
          <a:prstGeom prst="rect">
            <a:avLst/>
          </a:prstGeom>
          <a:noFill/>
          <a:ln w="12700" cap="flat" cmpd="sng">
            <a:noFill/>
            <a:prstDash val="solid"/>
            <a:round/>
          </a:ln>
        </p:spPr>
        <p:txBody>
          <a:bodyPr vert="horz" wrap="square" lIns="0" tIns="0" rIns="0" bIns="0" rtlCol="0" anchor="ctr" anchorCtr="0"/>
          <a:lstStyle/>
          <a:p>
            <a:pPr>
              <a:lnSpc>
                <a:spcPct val="125000"/>
              </a:lnSpc>
              <a:defRPr/>
            </a:pPr>
            <a:r>
              <a:rPr lang="en-US" sz="3200" b="1" dirty="0">
                <a:solidFill>
                  <a:schemeClr val="bg1"/>
                </a:solidFill>
                <a:latin typeface="Times New Roman" panose="02020603050405020304" pitchFamily="18" charset="0"/>
                <a:cs typeface="Times New Roman" panose="02020603050405020304" pitchFamily="18" charset="0"/>
              </a:rPr>
              <a:t>﻿Design Intuition: Traffic Pattern Differences</a:t>
            </a:r>
          </a:p>
        </p:txBody>
      </p:sp>
      <p:sp>
        <p:nvSpPr>
          <p:cNvPr id="3" name="AutoShape 3"/>
          <p:cNvSpPr/>
          <p:nvPr/>
        </p:nvSpPr>
        <p:spPr>
          <a:xfrm>
            <a:off x="762000" y="4445000"/>
            <a:ext cx="5207000" cy="1778000"/>
          </a:xfrm>
          <a:prstGeom prst="roundRect">
            <a:avLst>
              <a:gd name="adj" fmla="val 8571"/>
            </a:avLst>
          </a:prstGeom>
          <a:solidFill>
            <a:srgbClr val="374151">
              <a:alpha val="100000"/>
            </a:srgbClr>
          </a:solidFill>
          <a:ln w="25400" cap="flat" cmpd="sng">
            <a:noFill/>
            <a:prstDash val="solid"/>
            <a:round/>
          </a:ln>
          <a:effectLst>
            <a:outerShdw blurRad="101600" dist="50800" dir="2700000" algn="tl" rotWithShape="0">
              <a:srgbClr val="000000">
                <a:alpha val="20000"/>
              </a:srgbClr>
            </a:outerShdw>
          </a:effectLst>
        </p:spPr>
        <p:txBody>
          <a:bodyPr vert="horz" wrap="square" lIns="63500" tIns="63500" rIns="63500" bIns="63500" rtlCol="0" anchor="ctr"/>
          <a:lstStyle/>
          <a:p>
            <a:pPr algn="ctr">
              <a:defRPr/>
            </a:pPr>
            <a:endParaRPr/>
          </a:p>
        </p:txBody>
      </p:sp>
      <p:sp>
        <p:nvSpPr>
          <p:cNvPr id="4" name="AutoShape 4"/>
          <p:cNvSpPr/>
          <p:nvPr/>
        </p:nvSpPr>
        <p:spPr>
          <a:xfrm>
            <a:off x="1016000" y="4635500"/>
            <a:ext cx="4699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rgbClr val="4ADE80"/>
                </a:solidFill>
                <a:latin typeface="Noto Sans SC"/>
                <a:ea typeface="Noto Sans SC"/>
                <a:cs typeface="Noto Sans SC"/>
                <a:sym typeface="Noto Sans SC"/>
              </a:rPr>
              <a:t>Observation：USTC-TFC2016 dataset</a:t>
            </a:r>
            <a:endParaRPr lang="en-US" sz="1100" dirty="0"/>
          </a:p>
        </p:txBody>
      </p:sp>
      <p:sp>
        <p:nvSpPr>
          <p:cNvPr id="5" name="AutoShape 5"/>
          <p:cNvSpPr/>
          <p:nvPr/>
        </p:nvSpPr>
        <p:spPr>
          <a:xfrm>
            <a:off x="1016000" y="5080000"/>
            <a:ext cx="4699000" cy="1016000"/>
          </a:xfrm>
          <a:prstGeom prst="rect">
            <a:avLst/>
          </a:prstGeom>
          <a:noFill/>
          <a:ln w="12700" cap="flat" cmpd="sng">
            <a:noFill/>
            <a:prstDash val="solid"/>
            <a:round/>
          </a:ln>
        </p:spPr>
        <p:txBody>
          <a:bodyPr vert="horz" wrap="square" lIns="0" tIns="0" rIns="0" bIns="0" rtlCol="0" anchor="ctr" anchorCtr="0"/>
          <a:lstStyle/>
          <a:p>
            <a:pPr indent="0" algn="l">
              <a:lnSpc>
                <a:spcPct val="116666"/>
              </a:lnSpc>
              <a:defRPr/>
            </a:pPr>
            <a:r>
              <a:rPr lang="en-US" dirty="0">
                <a:solidFill>
                  <a:schemeClr val="bg1"/>
                </a:solidFill>
                <a:latin typeface="Times New Roman" panose="02020603050405020304" pitchFamily="18" charset="0"/>
                <a:cs typeface="Times New Roman" panose="02020603050405020304" pitchFamily="18" charset="0"/>
              </a:rPr>
              <a:t>There are significant behavioral pattern differences between benign and malicious traffic in the three dimensions of the length distribution of the underlying packet interaction, burst frequency, and uplink and downlink ratio</a:t>
            </a:r>
          </a:p>
        </p:txBody>
      </p:sp>
      <p:sp>
        <p:nvSpPr>
          <p:cNvPr id="6" name="AutoShape 6"/>
          <p:cNvSpPr/>
          <p:nvPr/>
        </p:nvSpPr>
        <p:spPr>
          <a:xfrm>
            <a:off x="6223000" y="4445000"/>
            <a:ext cx="5207000" cy="1778000"/>
          </a:xfrm>
          <a:prstGeom prst="roundRect">
            <a:avLst>
              <a:gd name="adj" fmla="val 8571"/>
            </a:avLst>
          </a:prstGeom>
          <a:solidFill>
            <a:srgbClr val="374151">
              <a:alpha val="100000"/>
            </a:srgbClr>
          </a:solidFill>
          <a:ln w="25400" cap="flat" cmpd="sng">
            <a:noFill/>
            <a:prstDash val="solid"/>
            <a:round/>
          </a:ln>
          <a:effectLst>
            <a:outerShdw blurRad="101600" dist="50800" dir="2700000" algn="tl" rotWithShape="0">
              <a:srgbClr val="000000">
                <a:alpha val="20000"/>
              </a:srgbClr>
            </a:outerShdw>
          </a:effectLst>
        </p:spPr>
        <p:txBody>
          <a:bodyPr vert="horz" wrap="square" lIns="63500" tIns="63500" rIns="63500" bIns="63500" rtlCol="0" anchor="ctr"/>
          <a:lstStyle/>
          <a:p>
            <a:pPr algn="ctr">
              <a:defRPr/>
            </a:pPr>
            <a:endParaRPr/>
          </a:p>
        </p:txBody>
      </p:sp>
      <p:sp>
        <p:nvSpPr>
          <p:cNvPr id="7" name="AutoShape 7"/>
          <p:cNvSpPr/>
          <p:nvPr/>
        </p:nvSpPr>
        <p:spPr>
          <a:xfrm>
            <a:off x="6477000" y="4635500"/>
            <a:ext cx="4699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rgbClr val="4ADE80"/>
                </a:solidFill>
                <a:latin typeface="Noto Sans SC"/>
                <a:ea typeface="Noto Sans SC"/>
                <a:cs typeface="Noto Sans SC"/>
                <a:sym typeface="Noto Sans SC"/>
              </a:rPr>
              <a:t>Conclusion: Feasibility verification of the scheme</a:t>
            </a:r>
            <a:endParaRPr lang="en-US" sz="1100" dirty="0"/>
          </a:p>
        </p:txBody>
      </p:sp>
      <p:sp>
        <p:nvSpPr>
          <p:cNvPr id="8" name="AutoShape 8"/>
          <p:cNvSpPr/>
          <p:nvPr/>
        </p:nvSpPr>
        <p:spPr>
          <a:xfrm>
            <a:off x="6477000" y="4835739"/>
            <a:ext cx="4699000" cy="1260261"/>
          </a:xfrm>
          <a:prstGeom prst="rect">
            <a:avLst/>
          </a:prstGeom>
          <a:noFill/>
          <a:ln w="12700" cap="flat" cmpd="sng">
            <a:noFill/>
            <a:prstDash val="solid"/>
            <a:round/>
          </a:ln>
        </p:spPr>
        <p:txBody>
          <a:bodyPr vert="horz" wrap="square" lIns="0" tIns="0" rIns="0" bIns="0" rtlCol="0" anchor="ctr" anchorCtr="0"/>
          <a:lstStyle/>
          <a:p>
            <a:pPr indent="0" algn="l">
              <a:lnSpc>
                <a:spcPct val="116666"/>
              </a:lnSpc>
              <a:defRPr/>
            </a:pPr>
            <a:r>
              <a:rPr lang="en-US" dirty="0">
                <a:solidFill>
                  <a:schemeClr val="bg1"/>
                </a:solidFill>
                <a:latin typeface="Times New Roman" panose="02020603050405020304" pitchFamily="18" charset="0"/>
                <a:ea typeface="Noto Sans SC"/>
                <a:cs typeface="Times New Roman" panose="02020603050405020304" pitchFamily="18" charset="0"/>
                <a:sym typeface="Noto Sans SC"/>
              </a:rPr>
              <a:t>Examples of directional flow graphs for benign and malicious traffic. The directed graph pattern difference can effectively distinguish malicious traffic from benign traffic.</a:t>
            </a:r>
            <a:endParaRPr lang="en-US" sz="1200" b="0" i="0" u="none" strike="noStrike" dirty="0">
              <a:solidFill>
                <a:srgbClr val="E5E7EB"/>
              </a:solidFill>
              <a:latin typeface="Noto Sans SC"/>
              <a:ea typeface="Noto Sans SC"/>
              <a:cs typeface="Noto Sans SC"/>
              <a:sym typeface="Noto Sans SC"/>
            </a:endParaRPr>
          </a:p>
        </p:txBody>
      </p:sp>
      <p:pic>
        <p:nvPicPr>
          <p:cNvPr id="11" name="图片 10">
            <a:extLst>
              <a:ext uri="{FF2B5EF4-FFF2-40B4-BE49-F238E27FC236}">
                <a16:creationId xmlns:a16="http://schemas.microsoft.com/office/drawing/2014/main" id="{62FE71AC-3E7D-7FAA-D890-05B5343532FA}"/>
              </a:ext>
            </a:extLst>
          </p:cNvPr>
          <p:cNvPicPr>
            <a:picLocks noChangeAspect="1"/>
          </p:cNvPicPr>
          <p:nvPr/>
        </p:nvPicPr>
        <p:blipFill>
          <a:blip r:embed="rId3"/>
          <a:stretch>
            <a:fillRect/>
          </a:stretch>
        </p:blipFill>
        <p:spPr>
          <a:xfrm>
            <a:off x="116541" y="1811657"/>
            <a:ext cx="2154583" cy="1617343"/>
          </a:xfrm>
          <a:prstGeom prst="rect">
            <a:avLst/>
          </a:prstGeom>
        </p:spPr>
      </p:pic>
      <p:pic>
        <p:nvPicPr>
          <p:cNvPr id="12" name="图片 11">
            <a:extLst>
              <a:ext uri="{FF2B5EF4-FFF2-40B4-BE49-F238E27FC236}">
                <a16:creationId xmlns:a16="http://schemas.microsoft.com/office/drawing/2014/main" id="{69567861-6126-3FB9-1B0B-0D8ECCEDC839}"/>
              </a:ext>
            </a:extLst>
          </p:cNvPr>
          <p:cNvPicPr>
            <a:picLocks noChangeAspect="1"/>
          </p:cNvPicPr>
          <p:nvPr/>
        </p:nvPicPr>
        <p:blipFill>
          <a:blip r:embed="rId4"/>
          <a:stretch>
            <a:fillRect/>
          </a:stretch>
        </p:blipFill>
        <p:spPr>
          <a:xfrm>
            <a:off x="2335671" y="1811657"/>
            <a:ext cx="2154583" cy="1617343"/>
          </a:xfrm>
          <a:prstGeom prst="rect">
            <a:avLst/>
          </a:prstGeom>
        </p:spPr>
      </p:pic>
      <p:pic>
        <p:nvPicPr>
          <p:cNvPr id="13" name="图片 12">
            <a:extLst>
              <a:ext uri="{FF2B5EF4-FFF2-40B4-BE49-F238E27FC236}">
                <a16:creationId xmlns:a16="http://schemas.microsoft.com/office/drawing/2014/main" id="{D9D40E9F-0F4F-DBAB-9014-7FB14DA481EC}"/>
              </a:ext>
            </a:extLst>
          </p:cNvPr>
          <p:cNvPicPr>
            <a:picLocks noChangeAspect="1"/>
          </p:cNvPicPr>
          <p:nvPr/>
        </p:nvPicPr>
        <p:blipFill>
          <a:blip r:embed="rId5"/>
          <a:stretch>
            <a:fillRect/>
          </a:stretch>
        </p:blipFill>
        <p:spPr>
          <a:xfrm>
            <a:off x="4555477" y="1811657"/>
            <a:ext cx="2154582" cy="1617343"/>
          </a:xfrm>
          <a:prstGeom prst="rect">
            <a:avLst/>
          </a:prstGeom>
        </p:spPr>
      </p:pic>
      <p:sp>
        <p:nvSpPr>
          <p:cNvPr id="14" name="文本框 13">
            <a:extLst>
              <a:ext uri="{FF2B5EF4-FFF2-40B4-BE49-F238E27FC236}">
                <a16:creationId xmlns:a16="http://schemas.microsoft.com/office/drawing/2014/main" id="{6F567F54-05B3-55BC-E0F4-FFF8E976DEE6}"/>
              </a:ext>
            </a:extLst>
          </p:cNvPr>
          <p:cNvSpPr txBox="1"/>
          <p:nvPr/>
        </p:nvSpPr>
        <p:spPr>
          <a:xfrm>
            <a:off x="591403" y="3522831"/>
            <a:ext cx="1204857" cy="307777"/>
          </a:xfrm>
          <a:prstGeom prst="rect">
            <a:avLst/>
          </a:prstGeom>
          <a:noFill/>
        </p:spPr>
        <p:txBody>
          <a:bodyPr wrap="square" rtlCol="0">
            <a:spAutoFit/>
          </a:bodyPr>
          <a:lstStyle/>
          <a:p>
            <a:r>
              <a:rPr kumimoji="1" lang="en-US" altLang="zh-CN" dirty="0">
                <a:solidFill>
                  <a:schemeClr val="bg1"/>
                </a:solidFill>
                <a:latin typeface="Times New Roman" panose="02020603050405020304" pitchFamily="18" charset="0"/>
                <a:cs typeface="Times New Roman" panose="02020603050405020304" pitchFamily="18" charset="0"/>
              </a:rPr>
              <a:t>Packet length</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621ECB27-A064-5F5E-B1A0-55CE53E9F7F4}"/>
              </a:ext>
            </a:extLst>
          </p:cNvPr>
          <p:cNvSpPr txBox="1"/>
          <p:nvPr/>
        </p:nvSpPr>
        <p:spPr>
          <a:xfrm>
            <a:off x="2810533" y="3517900"/>
            <a:ext cx="1204857" cy="307777"/>
          </a:xfrm>
          <a:prstGeom prst="rect">
            <a:avLst/>
          </a:prstGeom>
          <a:noFill/>
        </p:spPr>
        <p:txBody>
          <a:bodyPr wrap="square" rtlCol="0">
            <a:spAutoFit/>
          </a:bodyPr>
          <a:lstStyle/>
          <a:p>
            <a:pPr algn="ctr"/>
            <a:r>
              <a:rPr kumimoji="1" lang="en-US" altLang="zh-CN" dirty="0">
                <a:solidFill>
                  <a:schemeClr val="bg1"/>
                </a:solidFill>
                <a:latin typeface="Times New Roman" panose="02020603050405020304" pitchFamily="18" charset="0"/>
                <a:cs typeface="Times New Roman" panose="02020603050405020304" pitchFamily="18" charset="0"/>
              </a:rPr>
              <a:t>Burst</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6137A0A4-4C2B-9A43-E89A-B8D1FEAC7941}"/>
              </a:ext>
            </a:extLst>
          </p:cNvPr>
          <p:cNvSpPr txBox="1"/>
          <p:nvPr/>
        </p:nvSpPr>
        <p:spPr>
          <a:xfrm>
            <a:off x="5030339" y="3517900"/>
            <a:ext cx="1446661" cy="307777"/>
          </a:xfrm>
          <a:prstGeom prst="rect">
            <a:avLst/>
          </a:prstGeom>
          <a:noFill/>
        </p:spPr>
        <p:txBody>
          <a:bodyPr wrap="square" rtlCol="0">
            <a:spAutoFit/>
          </a:bodyPr>
          <a:lstStyle/>
          <a:p>
            <a:r>
              <a:rPr kumimoji="1" lang="en" altLang="zh-CN" dirty="0">
                <a:solidFill>
                  <a:schemeClr val="bg1"/>
                </a:solidFill>
                <a:latin typeface="Times New Roman" panose="02020603050405020304" pitchFamily="18" charset="0"/>
                <a:cs typeface="Times New Roman" panose="02020603050405020304" pitchFamily="18" charset="0"/>
              </a:rPr>
              <a:t>﻿Down/Up Ratio</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27807111-7589-E422-16E9-768363AE4B69}"/>
              </a:ext>
            </a:extLst>
          </p:cNvPr>
          <p:cNvPicPr>
            <a:picLocks noChangeAspect="1"/>
          </p:cNvPicPr>
          <p:nvPr/>
        </p:nvPicPr>
        <p:blipFill>
          <a:blip r:embed="rId6"/>
          <a:stretch>
            <a:fillRect/>
          </a:stretch>
        </p:blipFill>
        <p:spPr>
          <a:xfrm>
            <a:off x="6999955" y="1811657"/>
            <a:ext cx="2239626" cy="1623281"/>
          </a:xfrm>
          <a:prstGeom prst="rect">
            <a:avLst/>
          </a:prstGeom>
        </p:spPr>
      </p:pic>
      <p:pic>
        <p:nvPicPr>
          <p:cNvPr id="18" name="图片 17">
            <a:extLst>
              <a:ext uri="{FF2B5EF4-FFF2-40B4-BE49-F238E27FC236}">
                <a16:creationId xmlns:a16="http://schemas.microsoft.com/office/drawing/2014/main" id="{389E428F-5A8F-FE90-8EEE-22C60E509279}"/>
              </a:ext>
            </a:extLst>
          </p:cNvPr>
          <p:cNvPicPr>
            <a:picLocks noChangeAspect="1"/>
          </p:cNvPicPr>
          <p:nvPr/>
        </p:nvPicPr>
        <p:blipFill>
          <a:blip r:embed="rId7"/>
          <a:stretch>
            <a:fillRect/>
          </a:stretch>
        </p:blipFill>
        <p:spPr>
          <a:xfrm>
            <a:off x="9304804" y="1801553"/>
            <a:ext cx="2415062" cy="1627447"/>
          </a:xfrm>
          <a:prstGeom prst="rect">
            <a:avLst/>
          </a:prstGeom>
        </p:spPr>
      </p:pic>
      <p:sp>
        <p:nvSpPr>
          <p:cNvPr id="20" name="文本框 19">
            <a:extLst>
              <a:ext uri="{FF2B5EF4-FFF2-40B4-BE49-F238E27FC236}">
                <a16:creationId xmlns:a16="http://schemas.microsoft.com/office/drawing/2014/main" id="{E95E88F1-9964-77B0-B0BF-34C5F5C36825}"/>
              </a:ext>
            </a:extLst>
          </p:cNvPr>
          <p:cNvSpPr txBox="1"/>
          <p:nvPr/>
        </p:nvSpPr>
        <p:spPr>
          <a:xfrm>
            <a:off x="7527848" y="3517900"/>
            <a:ext cx="1204857" cy="307777"/>
          </a:xfrm>
          <a:prstGeom prst="rect">
            <a:avLst/>
          </a:prstGeom>
          <a:noFill/>
        </p:spPr>
        <p:txBody>
          <a:bodyPr wrap="square" rtlCol="0">
            <a:spAutoFit/>
          </a:bodyPr>
          <a:lstStyle/>
          <a:p>
            <a:pPr algn="ctr"/>
            <a:r>
              <a:rPr kumimoji="1" lang="en-US" altLang="zh-CN" dirty="0">
                <a:solidFill>
                  <a:schemeClr val="bg1"/>
                </a:solidFill>
                <a:latin typeface="Times New Roman" panose="02020603050405020304" pitchFamily="18" charset="0"/>
                <a:cs typeface="Times New Roman" panose="02020603050405020304" pitchFamily="18" charset="0"/>
              </a:rPr>
              <a:t>Benign</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146B0C69-1646-244C-EDEE-046988468033}"/>
              </a:ext>
            </a:extLst>
          </p:cNvPr>
          <p:cNvSpPr txBox="1"/>
          <p:nvPr/>
        </p:nvSpPr>
        <p:spPr>
          <a:xfrm>
            <a:off x="9941435" y="3517900"/>
            <a:ext cx="1204857" cy="307777"/>
          </a:xfrm>
          <a:prstGeom prst="rect">
            <a:avLst/>
          </a:prstGeom>
          <a:noFill/>
        </p:spPr>
        <p:txBody>
          <a:bodyPr wrap="square" rtlCol="0">
            <a:spAutoFit/>
          </a:bodyPr>
          <a:lstStyle/>
          <a:p>
            <a:pPr algn="ctr"/>
            <a:r>
              <a:rPr kumimoji="1" lang="en-US" altLang="zh-CN" dirty="0">
                <a:solidFill>
                  <a:schemeClr val="bg1"/>
                </a:solidFill>
                <a:latin typeface="Times New Roman" panose="02020603050405020304" pitchFamily="18" charset="0"/>
                <a:cs typeface="Times New Roman" panose="02020603050405020304" pitchFamily="18" charset="0"/>
              </a:rPr>
              <a:t>Malicious</a:t>
            </a:r>
            <a:endParaRPr kumimoji="1" lang="zh-CN" alt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3335"/>
    </mc:Choice>
    <mc:Fallback xmlns="">
      <p:transition spd="slow" advTm="10333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715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dirty="0">
                <a:solidFill>
                  <a:srgbClr val="FFFFFF"/>
                </a:solidFill>
                <a:latin typeface="Times New Roman" panose="02020603050405020304" pitchFamily="18" charset="0"/>
                <a:ea typeface="Noto Sans SC"/>
                <a:cs typeface="Times New Roman" panose="02020603050405020304" pitchFamily="18" charset="0"/>
                <a:sym typeface="Noto Sans SC"/>
              </a:rPr>
              <a:t>Method: </a:t>
            </a:r>
            <a:r>
              <a:rPr lang="en-US" sz="28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Directional Flow Graph</a:t>
            </a:r>
            <a:endParaRPr lang="en-US" sz="1050" dirty="0">
              <a:latin typeface="Times New Roman" panose="02020603050405020304" pitchFamily="18" charset="0"/>
              <a:cs typeface="Times New Roman" panose="02020603050405020304" pitchFamily="18" charset="0"/>
            </a:endParaRPr>
          </a:p>
        </p:txBody>
      </p:sp>
      <p:sp>
        <p:nvSpPr>
          <p:cNvPr id="3" name="AutoShape 3"/>
          <p:cNvSpPr/>
          <p:nvPr/>
        </p:nvSpPr>
        <p:spPr>
          <a:xfrm>
            <a:off x="762000" y="1397000"/>
            <a:ext cx="5207000" cy="2667000"/>
          </a:xfrm>
          <a:prstGeom prst="roundRect">
            <a:avLst>
              <a:gd name="adj" fmla="val 5714"/>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762000" y="1587500"/>
            <a:ext cx="50800" cy="304800"/>
          </a:xfrm>
          <a:prstGeom prst="roundRect">
            <a:avLst>
              <a:gd name="adj" fmla="val 0"/>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952500" y="1549400"/>
            <a:ext cx="469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dirty="0">
                <a:solidFill>
                  <a:srgbClr val="4BDE80"/>
                </a:solidFill>
                <a:latin typeface="Times New Roman" panose="02020603050405020304" pitchFamily="18" charset="0"/>
                <a:cs typeface="Times New Roman" panose="02020603050405020304" pitchFamily="18" charset="0"/>
              </a:rPr>
              <a:t>How to build a directed flow graph?</a:t>
            </a:r>
          </a:p>
        </p:txBody>
      </p:sp>
      <p:sp>
        <p:nvSpPr>
          <p:cNvPr id="6" name="AutoShape 6"/>
          <p:cNvSpPr/>
          <p:nvPr/>
        </p:nvSpPr>
        <p:spPr>
          <a:xfrm>
            <a:off x="952500" y="2095500"/>
            <a:ext cx="4826000" cy="1016000"/>
          </a:xfrm>
          <a:prstGeom prst="roundRect">
            <a:avLst>
              <a:gd name="adj" fmla="val 10000"/>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00" y="2349500"/>
            <a:ext cx="508000" cy="508000"/>
          </a:xfrm>
          <a:prstGeom prst="rect">
            <a:avLst/>
          </a:prstGeom>
        </p:spPr>
      </p:pic>
      <p:sp>
        <p:nvSpPr>
          <p:cNvPr id="8" name="AutoShape 8"/>
          <p:cNvSpPr/>
          <p:nvPr/>
        </p:nvSpPr>
        <p:spPr>
          <a:xfrm>
            <a:off x="1905000" y="2222500"/>
            <a:ext cx="3683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Nodes: Data packet </a:t>
            </a:r>
            <a:endParaRPr lang="en-US" sz="1200" dirty="0">
              <a:solidFill>
                <a:schemeClr val="bg1"/>
              </a:solidFill>
              <a:latin typeface="Times New Roman" panose="02020603050405020304" pitchFamily="18" charset="0"/>
              <a:cs typeface="Times New Roman" panose="02020603050405020304" pitchFamily="18" charset="0"/>
            </a:endParaRPr>
          </a:p>
          <a:p>
            <a:pPr indent="0" algn="l">
              <a:lnSpc>
                <a:spcPct val="100000"/>
              </a:lnSpc>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Feature = packet length × direction (uplink =1, downlink =-1)</a:t>
            </a:r>
          </a:p>
        </p:txBody>
      </p:sp>
      <p:sp>
        <p:nvSpPr>
          <p:cNvPr id="9" name="AutoShape 9"/>
          <p:cNvSpPr/>
          <p:nvPr/>
        </p:nvSpPr>
        <p:spPr>
          <a:xfrm>
            <a:off x="952500" y="3238500"/>
            <a:ext cx="4826000" cy="1016000"/>
          </a:xfrm>
          <a:prstGeom prst="roundRect">
            <a:avLst>
              <a:gd name="adj" fmla="val 10000"/>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3000" y="3492500"/>
            <a:ext cx="508000" cy="508000"/>
          </a:xfrm>
          <a:prstGeom prst="rect">
            <a:avLst/>
          </a:prstGeom>
        </p:spPr>
      </p:pic>
      <p:sp>
        <p:nvSpPr>
          <p:cNvPr id="11" name="AutoShape 11"/>
          <p:cNvSpPr/>
          <p:nvPr/>
        </p:nvSpPr>
        <p:spPr>
          <a:xfrm>
            <a:off x="1905000" y="3365500"/>
            <a:ext cx="3683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Edges: structured traffic sequences</a:t>
            </a:r>
          </a:p>
          <a:p>
            <a:pPr indent="0" algn="l">
              <a:lnSpc>
                <a:spcPct val="100000"/>
              </a:lnSpc>
            </a:pPr>
            <a:r>
              <a:rPr lang="en-US" dirty="0">
                <a:solidFill>
                  <a:schemeClr val="bg1"/>
                </a:solidFill>
                <a:latin typeface="Times New Roman" panose="02020603050405020304" pitchFamily="18" charset="0"/>
                <a:ea typeface="Noto Sans SC"/>
                <a:cs typeface="Times New Roman" panose="02020603050405020304" pitchFamily="18" charset="0"/>
                <a:sym typeface="Noto Sans SC"/>
              </a:rPr>
              <a:t>Intro-Burst: sequential join;</a:t>
            </a:r>
          </a:p>
          <a:p>
            <a:pPr indent="0" algn="l">
              <a:lnSpc>
                <a:spcPct val="100000"/>
              </a:lnSpc>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Inter-Burst: head-to-head, tail-to-tail;</a:t>
            </a:r>
          </a:p>
        </p:txBody>
      </p:sp>
      <p:sp>
        <p:nvSpPr>
          <p:cNvPr id="12" name="AutoShape 12"/>
          <p:cNvSpPr/>
          <p:nvPr/>
        </p:nvSpPr>
        <p:spPr>
          <a:xfrm>
            <a:off x="762000" y="4318000"/>
            <a:ext cx="5207000" cy="1651000"/>
          </a:xfrm>
          <a:prstGeom prst="roundRect">
            <a:avLst>
              <a:gd name="adj" fmla="val 9230"/>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3" name="AutoShape 13"/>
          <p:cNvSpPr/>
          <p:nvPr/>
        </p:nvSpPr>
        <p:spPr>
          <a:xfrm>
            <a:off x="762000" y="4508500"/>
            <a:ext cx="50800" cy="304800"/>
          </a:xfrm>
          <a:prstGeom prst="roundRect">
            <a:avLst>
              <a:gd name="adj" fmla="val 0"/>
            </a:avLst>
          </a:prstGeom>
          <a:solidFill>
            <a:srgbClr val="4ADE8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4" name="AutoShape 14"/>
          <p:cNvSpPr/>
          <p:nvPr/>
        </p:nvSpPr>
        <p:spPr>
          <a:xfrm>
            <a:off x="952500" y="4470400"/>
            <a:ext cx="469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Noto Sans SC"/>
                <a:ea typeface="Noto Sans SC"/>
                <a:cs typeface="Noto Sans SC"/>
                <a:sym typeface="Noto Sans SC"/>
              </a:rPr>
              <a:t>Advantage</a:t>
            </a:r>
            <a:r>
              <a:rPr lang="en-US" sz="1800" b="1" dirty="0">
                <a:solidFill>
                  <a:srgbClr val="4ADE80"/>
                </a:solidFill>
                <a:latin typeface="Noto Sans SC"/>
                <a:ea typeface="Noto Sans SC"/>
                <a:cs typeface="Noto Sans SC"/>
                <a:sym typeface="Noto Sans SC"/>
              </a:rPr>
              <a:t>: </a:t>
            </a:r>
            <a:r>
              <a:rPr lang="en-US" sz="1800" b="1" i="0" u="none" strike="noStrike" dirty="0">
                <a:solidFill>
                  <a:srgbClr val="4ADE80"/>
                </a:solidFill>
                <a:latin typeface="Noto Sans SC"/>
                <a:ea typeface="Noto Sans SC"/>
                <a:cs typeface="Noto Sans SC"/>
                <a:sym typeface="Noto Sans SC"/>
              </a:rPr>
              <a:t>Differentiation of behavioral patterns</a:t>
            </a:r>
            <a:endParaRPr lang="en-US" sz="1100" dirty="0"/>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3000" y="5016500"/>
            <a:ext cx="609600" cy="609600"/>
          </a:xfrm>
          <a:prstGeom prst="rect">
            <a:avLst/>
          </a:prstGeom>
        </p:spPr>
      </p:pic>
      <p:sp>
        <p:nvSpPr>
          <p:cNvPr id="16" name="AutoShape 16"/>
          <p:cNvSpPr/>
          <p:nvPr/>
        </p:nvSpPr>
        <p:spPr>
          <a:xfrm>
            <a:off x="1993900" y="4914900"/>
            <a:ext cx="3911600" cy="889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dirty="0">
                <a:solidFill>
                  <a:schemeClr val="bg1"/>
                </a:solidFill>
                <a:latin typeface="Times New Roman" panose="02020603050405020304" pitchFamily="18" charset="0"/>
                <a:cs typeface="Times New Roman" panose="02020603050405020304" pitchFamily="18" charset="0"/>
              </a:rPr>
              <a:t>It preserves the order and direction information of data packets, and can effectively distinguish the completely different bidirectional interaction behaviors.</a:t>
            </a:r>
          </a:p>
        </p:txBody>
      </p:sp>
      <p:sp>
        <p:nvSpPr>
          <p:cNvPr id="17" name="AutoShape 17"/>
          <p:cNvSpPr/>
          <p:nvPr/>
        </p:nvSpPr>
        <p:spPr>
          <a:xfrm>
            <a:off x="6223000" y="1397000"/>
            <a:ext cx="5207000" cy="4572000"/>
          </a:xfrm>
          <a:prstGeom prst="roundRect">
            <a:avLst>
              <a:gd name="adj" fmla="val 5714"/>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23" name="图片 22">
            <a:extLst>
              <a:ext uri="{FF2B5EF4-FFF2-40B4-BE49-F238E27FC236}">
                <a16:creationId xmlns:a16="http://schemas.microsoft.com/office/drawing/2014/main" id="{68E87037-6E34-E2BC-2335-3AB062176936}"/>
              </a:ext>
            </a:extLst>
          </p:cNvPr>
          <p:cNvPicPr>
            <a:picLocks noChangeAspect="1"/>
          </p:cNvPicPr>
          <p:nvPr/>
        </p:nvPicPr>
        <p:blipFill>
          <a:blip r:embed="rId9"/>
          <a:stretch>
            <a:fillRect/>
          </a:stretch>
        </p:blipFill>
        <p:spPr>
          <a:xfrm>
            <a:off x="6291091" y="1620776"/>
            <a:ext cx="5076051" cy="1537200"/>
          </a:xfrm>
          <a:prstGeom prst="rect">
            <a:avLst/>
          </a:prstGeom>
        </p:spPr>
      </p:pic>
      <p:pic>
        <p:nvPicPr>
          <p:cNvPr id="24" name="图片 23">
            <a:extLst>
              <a:ext uri="{FF2B5EF4-FFF2-40B4-BE49-F238E27FC236}">
                <a16:creationId xmlns:a16="http://schemas.microsoft.com/office/drawing/2014/main" id="{64271F08-FDB0-CA4C-F445-AEF0C2E62B4D}"/>
              </a:ext>
            </a:extLst>
          </p:cNvPr>
          <p:cNvPicPr>
            <a:picLocks noChangeAspect="1"/>
          </p:cNvPicPr>
          <p:nvPr/>
        </p:nvPicPr>
        <p:blipFill>
          <a:blip r:embed="rId10"/>
          <a:stretch>
            <a:fillRect/>
          </a:stretch>
        </p:blipFill>
        <p:spPr>
          <a:xfrm>
            <a:off x="7414388" y="3667728"/>
            <a:ext cx="2824222" cy="1903169"/>
          </a:xfrm>
          <a:prstGeom prst="rect">
            <a:avLst/>
          </a:prstGeom>
        </p:spPr>
      </p:pic>
      <p:sp>
        <p:nvSpPr>
          <p:cNvPr id="25" name="文本框 24">
            <a:extLst>
              <a:ext uri="{FF2B5EF4-FFF2-40B4-BE49-F238E27FC236}">
                <a16:creationId xmlns:a16="http://schemas.microsoft.com/office/drawing/2014/main" id="{B38DBACB-B38C-6B95-A85A-F5FC4897F8EC}"/>
              </a:ext>
            </a:extLst>
          </p:cNvPr>
          <p:cNvSpPr txBox="1"/>
          <p:nvPr/>
        </p:nvSpPr>
        <p:spPr>
          <a:xfrm>
            <a:off x="7223406" y="3196223"/>
            <a:ext cx="3206187" cy="338554"/>
          </a:xfrm>
          <a:prstGeom prst="rect">
            <a:avLst/>
          </a:prstGeom>
          <a:noFill/>
        </p:spPr>
        <p:txBody>
          <a:bodyPr wrap="square" rtlCol="0">
            <a:spAutoFit/>
          </a:bodyPr>
          <a:lstStyle/>
          <a:p>
            <a:pPr algn="ctr"/>
            <a:r>
              <a:rPr kumimoji="1" lang="en-US" altLang="zh-CN" sz="1600" dirty="0">
                <a:solidFill>
                  <a:srgbClr val="4BDE80"/>
                </a:solidFill>
                <a:latin typeface="Times New Roman" panose="02020603050405020304" pitchFamily="18" charset="0"/>
                <a:cs typeface="Times New Roman" panose="02020603050405020304" pitchFamily="18" charset="0"/>
              </a:rPr>
              <a:t>Bi-flow traffic</a:t>
            </a:r>
            <a:endParaRPr kumimoji="1" lang="zh-CN" altLang="en-US" sz="1600" dirty="0">
              <a:solidFill>
                <a:srgbClr val="4BDE80"/>
              </a:solidFill>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47303520-CB21-4E72-63B5-55422F16604D}"/>
              </a:ext>
            </a:extLst>
          </p:cNvPr>
          <p:cNvSpPr txBox="1"/>
          <p:nvPr/>
        </p:nvSpPr>
        <p:spPr>
          <a:xfrm>
            <a:off x="7223406" y="5608307"/>
            <a:ext cx="3206187" cy="338554"/>
          </a:xfrm>
          <a:prstGeom prst="rect">
            <a:avLst/>
          </a:prstGeom>
          <a:noFill/>
        </p:spPr>
        <p:txBody>
          <a:bodyPr wrap="square" rtlCol="0">
            <a:spAutoFit/>
          </a:bodyPr>
          <a:lstStyle/>
          <a:p>
            <a:pPr algn="ctr"/>
            <a:r>
              <a:rPr kumimoji="1" lang="en-US" altLang="zh-CN" sz="1600" dirty="0">
                <a:solidFill>
                  <a:srgbClr val="4BDE80"/>
                </a:solidFill>
                <a:latin typeface="Times New Roman" panose="02020603050405020304" pitchFamily="18" charset="0"/>
                <a:cs typeface="Times New Roman" panose="02020603050405020304" pitchFamily="18" charset="0"/>
              </a:rPr>
              <a:t>Corresponding directional graph</a:t>
            </a:r>
            <a:endParaRPr kumimoji="1" lang="zh-CN" altLang="en-US" sz="1600" dirty="0">
              <a:solidFill>
                <a:srgbClr val="4BDE8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96145"/>
    </mc:Choice>
    <mc:Fallback xmlns="">
      <p:transition spd="slow" advTm="9614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715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dirty="0">
                <a:solidFill>
                  <a:srgbClr val="FFFFFF"/>
                </a:solidFill>
                <a:latin typeface="Times New Roman" panose="02020603050405020304" pitchFamily="18" charset="0"/>
                <a:ea typeface="Noto Sans SC"/>
                <a:cs typeface="Times New Roman" panose="02020603050405020304" pitchFamily="18" charset="0"/>
                <a:sym typeface="Noto Sans SC"/>
              </a:rPr>
              <a:t>Method: </a:t>
            </a:r>
            <a:r>
              <a:rPr lang="en-US" sz="2800" b="1" i="0" u="none" strike="noStrike" dirty="0" err="1">
                <a:solidFill>
                  <a:srgbClr val="FFFFFF"/>
                </a:solidFill>
                <a:latin typeface="Times New Roman" panose="02020603050405020304" pitchFamily="18" charset="0"/>
                <a:ea typeface="Noto Sans SC"/>
                <a:cs typeface="Times New Roman" panose="02020603050405020304" pitchFamily="18" charset="0"/>
                <a:sym typeface="Noto Sans SC"/>
              </a:rPr>
              <a:t>DGNet</a:t>
            </a:r>
            <a:endParaRPr lang="en-US" sz="1050" dirty="0">
              <a:latin typeface="Times New Roman" panose="02020603050405020304" pitchFamily="18" charset="0"/>
              <a:cs typeface="Times New Roman" panose="02020603050405020304" pitchFamily="18" charset="0"/>
            </a:endParaRPr>
          </a:p>
        </p:txBody>
      </p:sp>
      <p:sp>
        <p:nvSpPr>
          <p:cNvPr id="3" name="AutoShape 3"/>
          <p:cNvSpPr/>
          <p:nvPr/>
        </p:nvSpPr>
        <p:spPr>
          <a:xfrm>
            <a:off x="762000" y="1524000"/>
            <a:ext cx="4826000" cy="1397000"/>
          </a:xfrm>
          <a:prstGeom prst="roundRect">
            <a:avLst>
              <a:gd name="adj" fmla="val 10909"/>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1016000" y="1841500"/>
            <a:ext cx="762000" cy="762000"/>
          </a:xfrm>
          <a:prstGeom prst="ellipse">
            <a:avLst/>
          </a:prstGeom>
          <a:solidFill>
            <a:srgbClr val="4ADE80">
              <a:alpha val="15000"/>
            </a:srgbClr>
          </a:solidFill>
          <a:ln w="25400" cap="flat" cmpd="sng">
            <a:noFill/>
            <a:prstDash val="solid"/>
            <a:round/>
          </a:ln>
        </p:spPr>
        <p:txBody>
          <a:bodyPr vert="horz" wrap="square" lIns="63500" tIns="63500" rIns="63500" bIns="63500" rtlCol="0" anchor="ctr"/>
          <a:lstStyle/>
          <a:p>
            <a:pPr algn="ctr">
              <a:defRPr/>
            </a:pPr>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6500" y="2032000"/>
            <a:ext cx="381000" cy="381000"/>
          </a:xfrm>
          <a:prstGeom prst="rect">
            <a:avLst/>
          </a:prstGeom>
        </p:spPr>
      </p:pic>
      <p:sp>
        <p:nvSpPr>
          <p:cNvPr id="6" name="AutoShape 6"/>
          <p:cNvSpPr/>
          <p:nvPr/>
        </p:nvSpPr>
        <p:spPr>
          <a:xfrm>
            <a:off x="2032000" y="1714500"/>
            <a:ext cx="330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Times New Roman" panose="02020603050405020304" pitchFamily="18" charset="0"/>
                <a:ea typeface="Noto Sans SC"/>
                <a:cs typeface="Times New Roman" panose="02020603050405020304" pitchFamily="18" charset="0"/>
                <a:sym typeface="Noto Sans SC"/>
              </a:rPr>
              <a:t>① </a:t>
            </a:r>
            <a:r>
              <a:rPr lang="en-US" sz="1800" b="1" dirty="0">
                <a:solidFill>
                  <a:srgbClr val="4ADE80"/>
                </a:solidFill>
                <a:latin typeface="Times New Roman" panose="02020603050405020304" pitchFamily="18" charset="0"/>
                <a:ea typeface="Noto Sans SC"/>
                <a:cs typeface="Times New Roman" panose="02020603050405020304" pitchFamily="18" charset="0"/>
                <a:sym typeface="Noto Sans SC"/>
              </a:rPr>
              <a:t>Supervised Learning</a:t>
            </a:r>
            <a:endParaRPr lang="en-US" sz="1100" dirty="0">
              <a:latin typeface="Times New Roman" panose="02020603050405020304" pitchFamily="18" charset="0"/>
              <a:cs typeface="Times New Roman" panose="02020603050405020304" pitchFamily="18" charset="0"/>
            </a:endParaRPr>
          </a:p>
        </p:txBody>
      </p:sp>
      <p:sp>
        <p:nvSpPr>
          <p:cNvPr id="7" name="AutoShape 7"/>
          <p:cNvSpPr/>
          <p:nvPr/>
        </p:nvSpPr>
        <p:spPr>
          <a:xfrm>
            <a:off x="2032000" y="2159000"/>
            <a:ext cx="3302000" cy="762000"/>
          </a:xfrm>
          <a:prstGeom prst="rect">
            <a:avLst/>
          </a:prstGeom>
          <a:noFill/>
          <a:ln w="12700" cap="flat" cmpd="sng">
            <a:noFill/>
            <a:prstDash val="solid"/>
            <a:round/>
          </a:ln>
        </p:spPr>
        <p:txBody>
          <a:bodyPr vert="horz" wrap="square" lIns="0" tIns="0" rIns="0" bIns="0" rtlCol="0" anchor="t" anchorCtr="0"/>
          <a:lstStyle/>
          <a:p>
            <a:pPr indent="0" algn="l">
              <a:lnSpc>
                <a:spcPct val="108333"/>
              </a:lnSpc>
              <a:defRPr/>
            </a:pPr>
            <a:r>
              <a:rPr lang="en-US" dirty="0">
                <a:solidFill>
                  <a:schemeClr val="bg1"/>
                </a:solidFill>
                <a:latin typeface="Times New Roman" panose="02020603050405020304" pitchFamily="18" charset="0"/>
                <a:cs typeface="Times New Roman" panose="02020603050405020304" pitchFamily="18" charset="0"/>
              </a:rPr>
              <a:t>DIRGIN is used to train a classifier to accurately identify known attack behaviors in the system through labeled data.</a:t>
            </a:r>
          </a:p>
        </p:txBody>
      </p:sp>
      <p:sp>
        <p:nvSpPr>
          <p:cNvPr id="8" name="AutoShape 8"/>
          <p:cNvSpPr/>
          <p:nvPr/>
        </p:nvSpPr>
        <p:spPr>
          <a:xfrm>
            <a:off x="762000" y="3175000"/>
            <a:ext cx="4826000" cy="1397000"/>
          </a:xfrm>
          <a:prstGeom prst="roundRect">
            <a:avLst>
              <a:gd name="adj" fmla="val 10909"/>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9" name="AutoShape 9"/>
          <p:cNvSpPr/>
          <p:nvPr/>
        </p:nvSpPr>
        <p:spPr>
          <a:xfrm>
            <a:off x="1016000" y="3492500"/>
            <a:ext cx="762000" cy="762000"/>
          </a:xfrm>
          <a:prstGeom prst="ellipse">
            <a:avLst/>
          </a:prstGeom>
          <a:solidFill>
            <a:srgbClr val="4ADE80">
              <a:alpha val="15000"/>
            </a:srgbClr>
          </a:solidFill>
          <a:ln w="25400" cap="flat" cmpd="sng">
            <a:noFill/>
            <a:prstDash val="solid"/>
            <a:round/>
          </a:ln>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6500" y="3683000"/>
            <a:ext cx="381000" cy="381000"/>
          </a:xfrm>
          <a:prstGeom prst="rect">
            <a:avLst/>
          </a:prstGeom>
        </p:spPr>
      </p:pic>
      <p:sp>
        <p:nvSpPr>
          <p:cNvPr id="11" name="AutoShape 11"/>
          <p:cNvSpPr/>
          <p:nvPr/>
        </p:nvSpPr>
        <p:spPr>
          <a:xfrm>
            <a:off x="2032000" y="3284475"/>
            <a:ext cx="330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Times New Roman" panose="02020603050405020304" pitchFamily="18" charset="0"/>
                <a:ea typeface="Noto Sans SC"/>
                <a:cs typeface="Times New Roman" panose="02020603050405020304" pitchFamily="18" charset="0"/>
                <a:sym typeface="Noto Sans SC"/>
              </a:rPr>
              <a:t>② </a:t>
            </a:r>
            <a:r>
              <a:rPr lang="en-US" sz="1800" b="1" dirty="0">
                <a:solidFill>
                  <a:srgbClr val="4ADE80"/>
                </a:solidFill>
                <a:latin typeface="Times New Roman" panose="02020603050405020304" pitchFamily="18" charset="0"/>
                <a:ea typeface="Noto Sans SC"/>
                <a:cs typeface="Times New Roman" panose="02020603050405020304" pitchFamily="18" charset="0"/>
                <a:sym typeface="Noto Sans SC"/>
              </a:rPr>
              <a:t>Unsupervised Learning</a:t>
            </a:r>
            <a:endParaRPr lang="en-US" sz="1100" dirty="0">
              <a:latin typeface="Times New Roman" panose="02020603050405020304" pitchFamily="18" charset="0"/>
              <a:cs typeface="Times New Roman" panose="02020603050405020304" pitchFamily="18" charset="0"/>
            </a:endParaRPr>
          </a:p>
        </p:txBody>
      </p:sp>
      <p:sp>
        <p:nvSpPr>
          <p:cNvPr id="12" name="AutoShape 12"/>
          <p:cNvSpPr/>
          <p:nvPr/>
        </p:nvSpPr>
        <p:spPr>
          <a:xfrm>
            <a:off x="2032000" y="3661779"/>
            <a:ext cx="3556000" cy="762000"/>
          </a:xfrm>
          <a:prstGeom prst="rect">
            <a:avLst/>
          </a:prstGeom>
          <a:noFill/>
          <a:ln w="12700" cap="flat" cmpd="sng">
            <a:noFill/>
            <a:prstDash val="solid"/>
            <a:round/>
          </a:ln>
        </p:spPr>
        <p:txBody>
          <a:bodyPr vert="horz" wrap="square" lIns="0" tIns="0" rIns="0" bIns="0" rtlCol="0" anchor="t" anchorCtr="0"/>
          <a:lstStyle/>
          <a:p>
            <a:pPr indent="0" algn="l">
              <a:lnSpc>
                <a:spcPct val="108333"/>
              </a:lnSpc>
              <a:defRPr/>
            </a:pPr>
            <a:r>
              <a:rPr lang="en-US" dirty="0">
                <a:solidFill>
                  <a:schemeClr val="bg1"/>
                </a:solidFill>
                <a:latin typeface="Times New Roman" panose="02020603050405020304" pitchFamily="18" charset="0"/>
                <a:cs typeface="Times New Roman" panose="02020603050405020304" pitchFamily="18" charset="0"/>
              </a:rPr>
              <a:t>Copy the parameters of the DIRGIN encoder,</a:t>
            </a:r>
            <a:r>
              <a:rPr lang="zh-CN" altLang="en-US" dirty="0">
                <a:solidFill>
                  <a:schemeClr val="bg1"/>
                </a:solidFill>
                <a:latin typeface="Times New Roman" panose="02020603050405020304" pitchFamily="18" charset="0"/>
                <a:cs typeface="Times New Roman" panose="02020603050405020304" pitchFamily="18" charset="0"/>
              </a:rPr>
              <a:t> </a:t>
            </a:r>
            <a:r>
              <a:rPr lang="en-US" altLang="zh-CN" dirty="0">
                <a:solidFill>
                  <a:schemeClr val="bg1"/>
                </a:solidFill>
                <a:latin typeface="Times New Roman" panose="02020603050405020304" pitchFamily="18" charset="0"/>
                <a:cs typeface="Times New Roman" panose="02020603050405020304" pitchFamily="18" charset="0"/>
              </a:rPr>
              <a:t>and construct</a:t>
            </a:r>
            <a:r>
              <a:rPr lang="en-US" dirty="0">
                <a:solidFill>
                  <a:schemeClr val="bg1"/>
                </a:solidFill>
                <a:latin typeface="Times New Roman" panose="02020603050405020304" pitchFamily="18" charset="0"/>
                <a:cs typeface="Times New Roman" panose="02020603050405020304" pitchFamily="18" charset="0"/>
              </a:rPr>
              <a:t> an autoencoder network to learn the deep feature patterns of benign traffic, so as to effectively find unknown attacks.</a:t>
            </a:r>
          </a:p>
        </p:txBody>
      </p:sp>
      <p:sp>
        <p:nvSpPr>
          <p:cNvPr id="13" name="AutoShape 13"/>
          <p:cNvSpPr/>
          <p:nvPr/>
        </p:nvSpPr>
        <p:spPr>
          <a:xfrm>
            <a:off x="762000" y="4826000"/>
            <a:ext cx="4826000" cy="1397000"/>
          </a:xfrm>
          <a:prstGeom prst="roundRect">
            <a:avLst>
              <a:gd name="adj" fmla="val 10909"/>
            </a:avLst>
          </a:prstGeom>
          <a:solidFill>
            <a:srgbClr val="37415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4" name="AutoShape 14"/>
          <p:cNvSpPr/>
          <p:nvPr/>
        </p:nvSpPr>
        <p:spPr>
          <a:xfrm>
            <a:off x="1016000" y="5143500"/>
            <a:ext cx="762000" cy="762000"/>
          </a:xfrm>
          <a:prstGeom prst="ellipse">
            <a:avLst/>
          </a:prstGeom>
          <a:solidFill>
            <a:srgbClr val="4ADE80">
              <a:alpha val="15000"/>
            </a:srgbClr>
          </a:solidFill>
          <a:ln w="25400" cap="flat" cmpd="sng">
            <a:noFill/>
            <a:prstDash val="solid"/>
            <a:round/>
          </a:ln>
        </p:spPr>
        <p:txBody>
          <a:bodyPr vert="horz" wrap="square" lIns="63500" tIns="63500" rIns="63500" bIns="63500" rtlCol="0" anchor="ctr"/>
          <a:lstStyle/>
          <a:p>
            <a:pPr algn="ctr">
              <a:defRPr/>
            </a:pPr>
            <a:endParaRP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6500" y="5334000"/>
            <a:ext cx="381000" cy="381000"/>
          </a:xfrm>
          <a:prstGeom prst="rect">
            <a:avLst/>
          </a:prstGeom>
        </p:spPr>
      </p:pic>
      <p:sp>
        <p:nvSpPr>
          <p:cNvPr id="16" name="AutoShape 16"/>
          <p:cNvSpPr/>
          <p:nvPr/>
        </p:nvSpPr>
        <p:spPr>
          <a:xfrm>
            <a:off x="2032000" y="5016500"/>
            <a:ext cx="330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Times New Roman" panose="02020603050405020304" pitchFamily="18" charset="0"/>
                <a:ea typeface="Noto Sans SC"/>
                <a:cs typeface="Times New Roman" panose="02020603050405020304" pitchFamily="18" charset="0"/>
                <a:sym typeface="Noto Sans SC"/>
              </a:rPr>
              <a:t>③ ﻿Inference</a:t>
            </a:r>
            <a:r>
              <a:rPr lang="en-US" sz="1800" b="1" dirty="0">
                <a:solidFill>
                  <a:srgbClr val="4ADE80"/>
                </a:solidFill>
                <a:latin typeface="Times New Roman" panose="02020603050405020304" pitchFamily="18" charset="0"/>
                <a:ea typeface="Noto Sans SC"/>
                <a:cs typeface="Times New Roman" panose="02020603050405020304" pitchFamily="18" charset="0"/>
                <a:sym typeface="Noto Sans SC"/>
              </a:rPr>
              <a:t> and Detection</a:t>
            </a:r>
            <a:endParaRPr lang="en-US" sz="1100" dirty="0">
              <a:latin typeface="Times New Roman" panose="02020603050405020304" pitchFamily="18" charset="0"/>
              <a:cs typeface="Times New Roman" panose="02020603050405020304" pitchFamily="18" charset="0"/>
            </a:endParaRPr>
          </a:p>
        </p:txBody>
      </p:sp>
      <p:sp>
        <p:nvSpPr>
          <p:cNvPr id="17" name="AutoShape 17"/>
          <p:cNvSpPr/>
          <p:nvPr/>
        </p:nvSpPr>
        <p:spPr>
          <a:xfrm>
            <a:off x="2032000" y="5461000"/>
            <a:ext cx="3556000" cy="762000"/>
          </a:xfrm>
          <a:prstGeom prst="rect">
            <a:avLst/>
          </a:prstGeom>
          <a:noFill/>
          <a:ln w="12700" cap="flat" cmpd="sng">
            <a:noFill/>
            <a:prstDash val="solid"/>
            <a:round/>
          </a:ln>
        </p:spPr>
        <p:txBody>
          <a:bodyPr vert="horz" wrap="square" lIns="0" tIns="0" rIns="0" bIns="0" rtlCol="0" anchor="t" anchorCtr="0"/>
          <a:lstStyle/>
          <a:p>
            <a:pPr indent="0" algn="l">
              <a:lnSpc>
                <a:spcPct val="108333"/>
              </a:lnSpc>
              <a:defRPr/>
            </a:pPr>
            <a:r>
              <a:rPr lang="en-US" dirty="0">
                <a:solidFill>
                  <a:schemeClr val="bg1"/>
                </a:solidFill>
                <a:latin typeface="Times New Roman" panose="02020603050405020304" pitchFamily="18" charset="0"/>
                <a:cs typeface="Times New Roman" panose="02020603050405020304" pitchFamily="18" charset="0"/>
              </a:rPr>
              <a:t>The supervised classification results and unsupervised reconstruction loss were combined to detect malicious traffic.</a:t>
            </a:r>
          </a:p>
        </p:txBody>
      </p:sp>
      <p:pic>
        <p:nvPicPr>
          <p:cNvPr id="339" name="图片 338">
            <a:extLst>
              <a:ext uri="{FF2B5EF4-FFF2-40B4-BE49-F238E27FC236}">
                <a16:creationId xmlns:a16="http://schemas.microsoft.com/office/drawing/2014/main" id="{83CF47EE-F067-0A19-761C-CD3132EEC9D3}"/>
              </a:ext>
            </a:extLst>
          </p:cNvPr>
          <p:cNvPicPr>
            <a:picLocks noChangeAspect="1"/>
          </p:cNvPicPr>
          <p:nvPr/>
        </p:nvPicPr>
        <p:blipFill>
          <a:blip r:embed="rId9"/>
          <a:stretch>
            <a:fillRect/>
          </a:stretch>
        </p:blipFill>
        <p:spPr>
          <a:xfrm>
            <a:off x="5588000" y="1646053"/>
            <a:ext cx="6150973" cy="44548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6420"/>
    </mc:Choice>
    <mc:Fallback xmlns="">
      <p:transition spd="slow" advTm="1364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715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dirty="0">
                <a:solidFill>
                  <a:srgbClr val="FFFFFF"/>
                </a:solidFill>
                <a:latin typeface="Times New Roman" panose="02020603050405020304" pitchFamily="18" charset="0"/>
                <a:ea typeface="Noto Sans SC"/>
                <a:cs typeface="Times New Roman" panose="02020603050405020304" pitchFamily="18" charset="0"/>
                <a:sym typeface="Noto Sans SC"/>
              </a:rPr>
              <a:t>Method: </a:t>
            </a:r>
            <a:r>
              <a:rPr lang="en-US" sz="28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DIRGIN</a:t>
            </a:r>
            <a:r>
              <a:rPr lang="en-US" sz="2800" b="1" dirty="0">
                <a:solidFill>
                  <a:srgbClr val="FFFFFF"/>
                </a:solidFill>
                <a:latin typeface="Times New Roman" panose="02020603050405020304" pitchFamily="18" charset="0"/>
                <a:ea typeface="Noto Sans SC"/>
                <a:cs typeface="Times New Roman" panose="02020603050405020304" pitchFamily="18" charset="0"/>
                <a:sym typeface="Noto Sans SC"/>
              </a:rPr>
              <a:t> Encoder</a:t>
            </a:r>
            <a:endParaRPr lang="en-US" sz="1050" dirty="0">
              <a:latin typeface="Times New Roman" panose="02020603050405020304" pitchFamily="18" charset="0"/>
              <a:cs typeface="Times New Roman" panose="02020603050405020304" pitchFamily="18" charset="0"/>
            </a:endParaRPr>
          </a:p>
        </p:txBody>
      </p:sp>
      <p:sp>
        <p:nvSpPr>
          <p:cNvPr id="3" name="AutoShape 3"/>
          <p:cNvSpPr/>
          <p:nvPr/>
        </p:nvSpPr>
        <p:spPr>
          <a:xfrm>
            <a:off x="762000" y="1419106"/>
            <a:ext cx="4826000" cy="4930894"/>
          </a:xfrm>
          <a:prstGeom prst="roundRect">
            <a:avLst>
              <a:gd name="adj" fmla="val 4210"/>
            </a:avLst>
          </a:prstGeom>
          <a:solidFill>
            <a:srgbClr val="374151">
              <a:alpha val="100000"/>
            </a:srgbClr>
          </a:solidFill>
          <a:ln w="25400" cap="flat" cmpd="sng">
            <a:noFill/>
            <a:prstDash val="solid"/>
            <a:round/>
          </a:ln>
          <a:effectLst>
            <a:outerShdw blurRad="152400" dist="50800" dir="2700000" algn="tl" rotWithShape="0">
              <a:srgbClr val="000000">
                <a:alpha val="30000"/>
              </a:srgbClr>
            </a:outerShdw>
          </a:effectLst>
        </p:spPr>
        <p:txBody>
          <a:bodyPr vert="horz" wrap="square" lIns="63500" tIns="63500" rIns="63500" bIns="63500" rtlCol="0" anchor="ctr"/>
          <a:lstStyle/>
          <a:p>
            <a:pPr algn="ctr">
              <a:defRPr/>
            </a:pPr>
            <a:endParaRPr/>
          </a:p>
        </p:txBody>
      </p:sp>
      <p:sp>
        <p:nvSpPr>
          <p:cNvPr id="5" name="AutoShape 5"/>
          <p:cNvSpPr/>
          <p:nvPr/>
        </p:nvSpPr>
        <p:spPr>
          <a:xfrm>
            <a:off x="5842000" y="1397000"/>
            <a:ext cx="5588000" cy="1397000"/>
          </a:xfrm>
          <a:prstGeom prst="roundRect">
            <a:avLst>
              <a:gd name="adj" fmla="val 14545"/>
            </a:avLst>
          </a:prstGeom>
          <a:solidFill>
            <a:srgbClr val="374151">
              <a:alpha val="100000"/>
            </a:srgbClr>
          </a:solidFill>
          <a:ln w="25400" cap="flat" cmpd="sng">
            <a:noFill/>
            <a:prstDash val="solid"/>
            <a:round/>
          </a:ln>
          <a:effectLst>
            <a:outerShdw blurRad="101600" dist="25400" dir="2700000" algn="tl" rotWithShape="0">
              <a:srgbClr val="000000">
                <a:alpha val="20000"/>
              </a:srgbClr>
            </a:outerShdw>
          </a:effectLst>
        </p:spPr>
        <p:txBody>
          <a:bodyPr vert="horz" wrap="square" lIns="63500" tIns="63500" rIns="63500" bIns="63500" rtlCol="0" anchor="ctr"/>
          <a:lstStyle/>
          <a:p>
            <a:pPr algn="ctr">
              <a:defRPr/>
            </a:pPr>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1541200"/>
            <a:ext cx="304800" cy="304800"/>
          </a:xfrm>
          <a:prstGeom prst="rect">
            <a:avLst/>
          </a:prstGeom>
        </p:spPr>
      </p:pic>
      <p:sp>
        <p:nvSpPr>
          <p:cNvPr id="7" name="AutoShape 7"/>
          <p:cNvSpPr/>
          <p:nvPr/>
        </p:nvSpPr>
        <p:spPr>
          <a:xfrm>
            <a:off x="6540500" y="1541200"/>
            <a:ext cx="46355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rgbClr val="4ADE80"/>
                </a:solidFill>
                <a:latin typeface="Noto Sans SC"/>
                <a:ea typeface="Noto Sans SC"/>
                <a:cs typeface="Noto Sans SC"/>
                <a:sym typeface="Noto Sans SC"/>
              </a:rPr>
              <a:t>Why DIRGIN</a:t>
            </a:r>
            <a:r>
              <a:rPr lang="zh-CN" altLang="en-US" sz="1600" b="1" i="0" u="none" strike="noStrike" dirty="0">
                <a:solidFill>
                  <a:srgbClr val="4ADE80"/>
                </a:solidFill>
                <a:latin typeface="Noto Sans SC"/>
                <a:ea typeface="Noto Sans SC"/>
                <a:cs typeface="Noto Sans SC"/>
                <a:sym typeface="Noto Sans SC"/>
              </a:rPr>
              <a:t> </a:t>
            </a:r>
            <a:r>
              <a:rPr lang="en-US" altLang="zh-CN" sz="1600" b="1" i="0" u="none" strike="noStrike" dirty="0">
                <a:solidFill>
                  <a:srgbClr val="4ADE80"/>
                </a:solidFill>
                <a:latin typeface="Noto Sans SC"/>
                <a:ea typeface="Noto Sans SC"/>
                <a:cs typeface="Noto Sans SC"/>
                <a:sym typeface="Noto Sans SC"/>
              </a:rPr>
              <a:t>is needed</a:t>
            </a:r>
            <a:r>
              <a:rPr lang="en-US" sz="1600" b="1" i="0" u="none" strike="noStrike" dirty="0">
                <a:solidFill>
                  <a:srgbClr val="4ADE80"/>
                </a:solidFill>
                <a:latin typeface="Noto Sans SC"/>
                <a:ea typeface="Noto Sans SC"/>
                <a:cs typeface="Noto Sans SC"/>
                <a:sym typeface="Noto Sans SC"/>
              </a:rPr>
              <a:t>？</a:t>
            </a:r>
            <a:endParaRPr lang="en-US" sz="1100" dirty="0"/>
          </a:p>
        </p:txBody>
      </p:sp>
      <p:sp>
        <p:nvSpPr>
          <p:cNvPr id="8" name="AutoShape 8"/>
          <p:cNvSpPr/>
          <p:nvPr/>
        </p:nvSpPr>
        <p:spPr>
          <a:xfrm>
            <a:off x="6095999" y="2032000"/>
            <a:ext cx="5200891" cy="635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Standard GNNS (such as GIN) ignore the directions of edges when dealing with directed graphs, and cannot distinguish incoming edges from outgoing edges, resulting in the loss of key interactive information such as requests and responses.</a:t>
            </a:r>
          </a:p>
        </p:txBody>
      </p:sp>
      <p:sp>
        <p:nvSpPr>
          <p:cNvPr id="9" name="AutoShape 9"/>
          <p:cNvSpPr/>
          <p:nvPr/>
        </p:nvSpPr>
        <p:spPr>
          <a:xfrm>
            <a:off x="5842000" y="2984500"/>
            <a:ext cx="5588000" cy="1841500"/>
          </a:xfrm>
          <a:prstGeom prst="roundRect">
            <a:avLst>
              <a:gd name="adj" fmla="val 11034"/>
            </a:avLst>
          </a:prstGeom>
          <a:solidFill>
            <a:srgbClr val="374151">
              <a:alpha val="100000"/>
            </a:srgbClr>
          </a:solidFill>
          <a:ln w="25400" cap="flat" cmpd="sng">
            <a:noFill/>
            <a:prstDash val="solid"/>
            <a:round/>
          </a:ln>
          <a:effectLst>
            <a:outerShdw blurRad="101600" dist="25400" dir="2700000" algn="tl" rotWithShape="0">
              <a:srgbClr val="000000">
                <a:alpha val="20000"/>
              </a:srgbClr>
            </a:outerShdw>
          </a:effectLst>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3175000"/>
            <a:ext cx="304800" cy="304800"/>
          </a:xfrm>
          <a:prstGeom prst="rect">
            <a:avLst/>
          </a:prstGeom>
        </p:spPr>
      </p:pic>
      <p:sp>
        <p:nvSpPr>
          <p:cNvPr id="11" name="AutoShape 11"/>
          <p:cNvSpPr/>
          <p:nvPr/>
        </p:nvSpPr>
        <p:spPr>
          <a:xfrm>
            <a:off x="6540500" y="3175000"/>
            <a:ext cx="475639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rgbClr val="4ADE80"/>
                </a:solidFill>
                <a:latin typeface="Noto Sans SC"/>
                <a:ea typeface="Noto Sans SC"/>
                <a:cs typeface="Noto Sans SC"/>
                <a:sym typeface="Noto Sans SC"/>
              </a:rPr>
              <a:t>Core mechanism: Separation and aggregation of incoming and outgoing edges</a:t>
            </a:r>
            <a:endParaRPr lang="en-US" sz="1100" dirty="0"/>
          </a:p>
        </p:txBody>
      </p:sp>
      <p:sp>
        <p:nvSpPr>
          <p:cNvPr id="12" name="AutoShape 12"/>
          <p:cNvSpPr/>
          <p:nvPr/>
        </p:nvSpPr>
        <p:spPr>
          <a:xfrm>
            <a:off x="6096000" y="3683000"/>
            <a:ext cx="1651000" cy="1016000"/>
          </a:xfrm>
          <a:prstGeom prst="roundRect">
            <a:avLst>
              <a:gd name="adj" fmla="val 10000"/>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3" name="AutoShape 13"/>
          <p:cNvSpPr/>
          <p:nvPr/>
        </p:nvSpPr>
        <p:spPr>
          <a:xfrm>
            <a:off x="6223000" y="3728975"/>
            <a:ext cx="1397000" cy="254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300" b="1" dirty="0">
                <a:solidFill>
                  <a:srgbClr val="4ADE80"/>
                </a:solidFill>
                <a:latin typeface="Noto Sans SC"/>
                <a:ea typeface="Noto Sans SC"/>
                <a:cs typeface="Noto Sans SC"/>
                <a:sym typeface="Noto Sans SC"/>
              </a:rPr>
              <a:t>Incoming edge</a:t>
            </a:r>
            <a:endParaRPr lang="en-US" sz="1100" dirty="0"/>
          </a:p>
        </p:txBody>
      </p:sp>
      <mc:AlternateContent xmlns:mc="http://schemas.openxmlformats.org/markup-compatibility/2006" xmlns:a14="http://schemas.microsoft.com/office/drawing/2010/main">
        <mc:Choice Requires="a14">
          <p:sp>
            <p:nvSpPr>
              <p:cNvPr id="14" name="AutoShape 14"/>
              <p:cNvSpPr/>
              <p:nvPr/>
            </p:nvSpPr>
            <p:spPr>
              <a:xfrm>
                <a:off x="6223000" y="4191000"/>
                <a:ext cx="1397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14:m>
                  <m:oMathPara xmlns:m="http://schemas.openxmlformats.org/officeDocument/2006/math">
                    <m:oMathParaPr>
                      <m:jc m:val="centerGroup"/>
                    </m:oMathParaPr>
                    <m:oMath xmlns:m="http://schemas.openxmlformats.org/officeDocument/2006/math">
                      <m:sSub>
                        <m:sSubPr>
                          <m:ctrlPr>
                            <a:rPr lang="en-US" b="0" i="1" u="none" strike="noStrike" dirty="0" smtClean="0">
                              <a:solidFill>
                                <a:schemeClr val="bg1"/>
                              </a:solidFill>
                              <a:latin typeface="Cambria Math" panose="02040503050406030204" pitchFamily="18" charset="0"/>
                              <a:ea typeface="Noto Sans SC"/>
                              <a:cs typeface="Noto Sans SC"/>
                              <a:sym typeface="Noto Sans SC"/>
                            </a:rPr>
                          </m:ctrlPr>
                        </m:sSubPr>
                        <m:e>
                          <m:r>
                            <a:rPr lang="en-US" b="0" i="1" u="none" strike="noStrike" dirty="0" smtClean="0">
                              <a:solidFill>
                                <a:schemeClr val="bg1"/>
                              </a:solidFill>
                              <a:latin typeface="Cambria Math" panose="02040503050406030204" pitchFamily="18" charset="0"/>
                              <a:ea typeface="Noto Sans SC"/>
                              <a:cs typeface="Noto Sans SC"/>
                              <a:sym typeface="Noto Sans SC"/>
                            </a:rPr>
                            <m:t>𝑚</m:t>
                          </m:r>
                        </m:e>
                        <m:sub>
                          <m:r>
                            <a:rPr lang="en-US" b="0" i="1" u="none" strike="noStrike" dirty="0" smtClean="0">
                              <a:solidFill>
                                <a:schemeClr val="bg1"/>
                              </a:solidFill>
                              <a:latin typeface="Cambria Math" panose="02040503050406030204" pitchFamily="18" charset="0"/>
                              <a:ea typeface="Noto Sans SC"/>
                              <a:cs typeface="Noto Sans SC"/>
                              <a:sym typeface="Noto Sans SC"/>
                            </a:rPr>
                            <m:t>𝑣</m:t>
                          </m:r>
                        </m:sub>
                      </m:sSub>
                      <m:r>
                        <a:rPr lang="en-US" b="0" i="1" u="none" strike="noStrike" dirty="0">
                          <a:solidFill>
                            <a:schemeClr val="bg1"/>
                          </a:solidFill>
                          <a:latin typeface="Cambria Math" panose="02040503050406030204" pitchFamily="18" charset="0"/>
                          <a:ea typeface="Noto Sans SC"/>
                          <a:cs typeface="Noto Sans SC"/>
                          <a:sym typeface="Noto Sans SC"/>
                        </a:rPr>
                        <m:t>= </m:t>
                      </m:r>
                      <m:r>
                        <m:rPr>
                          <m:sty m:val="p"/>
                        </m:rPr>
                        <a:rPr lang="en-US" b="0" i="0" u="none" strike="noStrike" dirty="0" err="1">
                          <a:solidFill>
                            <a:schemeClr val="bg1"/>
                          </a:solidFill>
                          <a:latin typeface="Cambria Math" panose="02040503050406030204" pitchFamily="18" charset="0"/>
                          <a:ea typeface="Noto Sans SC"/>
                          <a:cs typeface="Noto Sans SC"/>
                          <a:sym typeface="Noto Sans SC"/>
                        </a:rPr>
                        <m:t>Σ</m:t>
                      </m:r>
                      <m:d>
                        <m:dPr>
                          <m:ctrlPr>
                            <a:rPr lang="en-US" b="0" i="1" u="none" strike="noStrike" dirty="0">
                              <a:solidFill>
                                <a:schemeClr val="bg1"/>
                              </a:solidFill>
                              <a:latin typeface="Cambria Math" panose="02040503050406030204" pitchFamily="18" charset="0"/>
                              <a:ea typeface="Noto Sans SC"/>
                              <a:cs typeface="Noto Sans SC"/>
                              <a:sym typeface="Noto Sans SC"/>
                            </a:rPr>
                          </m:ctrlPr>
                        </m:dPr>
                        <m:e>
                          <m:sSub>
                            <m:sSubPr>
                              <m:ctrlPr>
                                <a:rPr lang="en-US" b="0" i="1" u="none" strike="noStrike" dirty="0" err="1">
                                  <a:solidFill>
                                    <a:schemeClr val="bg1"/>
                                  </a:solidFill>
                                  <a:latin typeface="Cambria Math" panose="02040503050406030204" pitchFamily="18" charset="0"/>
                                  <a:ea typeface="Noto Sans SC"/>
                                  <a:cs typeface="Noto Sans SC"/>
                                  <a:sym typeface="Noto Sans SC"/>
                                </a:rPr>
                              </m:ctrlPr>
                            </m:sSubPr>
                            <m:e>
                              <m:r>
                                <a:rPr lang="en-US" b="0" i="1" u="none" strike="noStrike" dirty="0" err="1">
                                  <a:solidFill>
                                    <a:schemeClr val="bg1"/>
                                  </a:solidFill>
                                  <a:latin typeface="Cambria Math" panose="02040503050406030204" pitchFamily="18" charset="0"/>
                                  <a:ea typeface="Noto Sans SC"/>
                                  <a:cs typeface="Noto Sans SC"/>
                                  <a:sym typeface="Noto Sans SC"/>
                                </a:rPr>
                                <m:t>h</m:t>
                              </m:r>
                            </m:e>
                            <m:sub>
                              <m:r>
                                <a:rPr lang="en-US" b="0" i="1" u="none" strike="noStrike" dirty="0" err="1">
                                  <a:solidFill>
                                    <a:schemeClr val="bg1"/>
                                  </a:solidFill>
                                  <a:latin typeface="Cambria Math" panose="02040503050406030204" pitchFamily="18" charset="0"/>
                                  <a:ea typeface="Noto Sans SC"/>
                                  <a:cs typeface="Noto Sans SC"/>
                                  <a:sym typeface="Noto Sans SC"/>
                                </a:rPr>
                                <m:t>𝑢</m:t>
                              </m:r>
                            </m:sub>
                          </m:sSub>
                          <m:r>
                            <a:rPr lang="en-US" b="0" i="1" u="none" strike="noStrike" dirty="0">
                              <a:solidFill>
                                <a:schemeClr val="bg1"/>
                              </a:solidFill>
                              <a:latin typeface="Cambria Math" panose="02040503050406030204" pitchFamily="18" charset="0"/>
                              <a:ea typeface="Noto Sans SC"/>
                              <a:cs typeface="Noto Sans SC"/>
                              <a:sym typeface="Noto Sans SC"/>
                            </a:rPr>
                            <m:t>· </m:t>
                          </m:r>
                          <m:sSub>
                            <m:sSubPr>
                              <m:ctrlPr>
                                <a:rPr lang="en-US" b="0" i="1" u="none" strike="noStrike" dirty="0" err="1">
                                  <a:solidFill>
                                    <a:schemeClr val="bg1"/>
                                  </a:solidFill>
                                  <a:latin typeface="Cambria Math" panose="02040503050406030204" pitchFamily="18" charset="0"/>
                                  <a:ea typeface="Noto Sans SC"/>
                                  <a:cs typeface="Noto Sans SC"/>
                                  <a:sym typeface="Noto Sans SC"/>
                                </a:rPr>
                              </m:ctrlPr>
                            </m:sSubPr>
                            <m:e>
                              <m:r>
                                <a:rPr lang="en-US" b="0" i="1" u="none" strike="noStrike" dirty="0" err="1">
                                  <a:solidFill>
                                    <a:schemeClr val="bg1"/>
                                  </a:solidFill>
                                  <a:latin typeface="Cambria Math" panose="02040503050406030204" pitchFamily="18" charset="0"/>
                                  <a:ea typeface="Noto Sans SC"/>
                                  <a:cs typeface="Noto Sans SC"/>
                                  <a:sym typeface="Noto Sans SC"/>
                                </a:rPr>
                                <m:t>𝑊</m:t>
                              </m:r>
                            </m:e>
                            <m:sub>
                              <m:r>
                                <a:rPr lang="en-US" b="0" i="1" u="none" strike="noStrike" dirty="0" err="1">
                                  <a:solidFill>
                                    <a:schemeClr val="bg1"/>
                                  </a:solidFill>
                                  <a:latin typeface="Cambria Math" panose="02040503050406030204" pitchFamily="18" charset="0"/>
                                  <a:ea typeface="Noto Sans SC"/>
                                  <a:cs typeface="Noto Sans SC"/>
                                  <a:sym typeface="Noto Sans SC"/>
                                </a:rPr>
                                <m:t>𝑖𝑛</m:t>
                              </m:r>
                            </m:sub>
                          </m:sSub>
                        </m:e>
                      </m:d>
                    </m:oMath>
                  </m:oMathPara>
                </a14:m>
                <a:endParaRPr lang="en-US" dirty="0">
                  <a:solidFill>
                    <a:schemeClr val="bg1"/>
                  </a:solidFill>
                </a:endParaRPr>
              </a:p>
            </p:txBody>
          </p:sp>
        </mc:Choice>
        <mc:Fallback xmlns="">
          <p:sp>
            <p:nvSpPr>
              <p:cNvPr id="14" name="AutoShape 14"/>
              <p:cNvSpPr>
                <a:spLocks noRot="1" noChangeAspect="1" noMove="1" noResize="1" noEditPoints="1" noAdjustHandles="1" noChangeArrowheads="1" noChangeShapeType="1" noTextEdit="1"/>
              </p:cNvSpPr>
              <p:nvPr/>
            </p:nvSpPr>
            <p:spPr>
              <a:xfrm>
                <a:off x="6223000" y="4191000"/>
                <a:ext cx="1397000" cy="381000"/>
              </a:xfrm>
              <a:prstGeom prst="rect">
                <a:avLst/>
              </a:prstGeom>
              <a:blipFill>
                <a:blip r:embed="rId7"/>
                <a:stretch>
                  <a:fillRect l="-5455" b="-3333"/>
                </a:stretch>
              </a:blipFill>
              <a:ln w="12700" cap="flat" cmpd="sng">
                <a:noFill/>
                <a:prstDash val="solid"/>
                <a:round/>
              </a:ln>
            </p:spPr>
            <p:txBody>
              <a:bodyPr/>
              <a:lstStyle/>
              <a:p>
                <a:r>
                  <a:rPr lang="zh-CN" altLang="en-US">
                    <a:noFill/>
                  </a:rPr>
                  <a:t> </a:t>
                </a:r>
              </a:p>
            </p:txBody>
          </p:sp>
        </mc:Fallback>
      </mc:AlternateContent>
      <p:sp>
        <p:nvSpPr>
          <p:cNvPr id="15" name="AutoShape 15"/>
          <p:cNvSpPr/>
          <p:nvPr/>
        </p:nvSpPr>
        <p:spPr>
          <a:xfrm>
            <a:off x="7810500" y="3683000"/>
            <a:ext cx="1651000" cy="1016000"/>
          </a:xfrm>
          <a:prstGeom prst="roundRect">
            <a:avLst>
              <a:gd name="adj" fmla="val 10000"/>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6" name="AutoShape 16"/>
          <p:cNvSpPr/>
          <p:nvPr/>
        </p:nvSpPr>
        <p:spPr>
          <a:xfrm>
            <a:off x="7937500" y="3728975"/>
            <a:ext cx="1397000" cy="254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300" b="1" dirty="0">
                <a:solidFill>
                  <a:srgbClr val="4ADE80"/>
                </a:solidFill>
                <a:latin typeface="Noto Sans SC"/>
                <a:ea typeface="Noto Sans SC"/>
                <a:cs typeface="Noto Sans SC"/>
                <a:sym typeface="Noto Sans SC"/>
              </a:rPr>
              <a:t>Outgoing edge</a:t>
            </a:r>
            <a:r>
              <a:rPr lang="en-US" sz="1300" b="1" i="0" u="none" strike="noStrike" dirty="0">
                <a:solidFill>
                  <a:srgbClr val="4ADE80"/>
                </a:solidFill>
                <a:latin typeface="Noto Sans SC"/>
                <a:ea typeface="Noto Sans SC"/>
                <a:cs typeface="Noto Sans SC"/>
                <a:sym typeface="Noto Sans SC"/>
              </a:rPr>
              <a:t> </a:t>
            </a:r>
            <a:endParaRPr lang="en-US" sz="1100" dirty="0"/>
          </a:p>
        </p:txBody>
      </p:sp>
      <mc:AlternateContent xmlns:mc="http://schemas.openxmlformats.org/markup-compatibility/2006" xmlns:a14="http://schemas.microsoft.com/office/drawing/2010/main">
        <mc:Choice Requires="a14">
          <p:sp>
            <p:nvSpPr>
              <p:cNvPr id="17" name="AutoShape 17"/>
              <p:cNvSpPr/>
              <p:nvPr/>
            </p:nvSpPr>
            <p:spPr>
              <a:xfrm>
                <a:off x="7937500" y="4191000"/>
                <a:ext cx="1397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14:m>
                  <m:oMathPara xmlns:m="http://schemas.openxmlformats.org/officeDocument/2006/math">
                    <m:oMathParaPr>
                      <m:jc m:val="centerGroup"/>
                    </m:oMathParaPr>
                    <m:oMath xmlns:m="http://schemas.openxmlformats.org/officeDocument/2006/math">
                      <m:sSub>
                        <m:sSubPr>
                          <m:ctrlPr>
                            <a:rPr lang="en-US" sz="1200" b="0" i="1" u="none" strike="noStrike" dirty="0" smtClean="0">
                              <a:solidFill>
                                <a:schemeClr val="bg1"/>
                              </a:solidFill>
                              <a:latin typeface="Cambria Math" panose="02040503050406030204" pitchFamily="18" charset="0"/>
                              <a:ea typeface="Noto Sans SC"/>
                              <a:cs typeface="Noto Sans SC"/>
                              <a:sym typeface="Noto Sans SC"/>
                            </a:rPr>
                          </m:ctrlPr>
                        </m:sSubPr>
                        <m:e>
                          <m:r>
                            <a:rPr lang="en-US" sz="1200" b="0" i="1" u="none" strike="noStrike" dirty="0" smtClean="0">
                              <a:solidFill>
                                <a:schemeClr val="bg1"/>
                              </a:solidFill>
                              <a:latin typeface="Cambria Math" panose="02040503050406030204" pitchFamily="18" charset="0"/>
                              <a:ea typeface="Noto Sans SC"/>
                              <a:cs typeface="Noto Sans SC"/>
                              <a:sym typeface="Noto Sans SC"/>
                            </a:rPr>
                            <m:t>𝑚</m:t>
                          </m:r>
                        </m:e>
                        <m:sub>
                          <m:r>
                            <a:rPr lang="en-US" sz="1200" b="0" i="1" u="none" strike="noStrike" dirty="0" smtClean="0">
                              <a:solidFill>
                                <a:schemeClr val="bg1"/>
                              </a:solidFill>
                              <a:latin typeface="Cambria Math" panose="02040503050406030204" pitchFamily="18" charset="0"/>
                              <a:ea typeface="Noto Sans SC"/>
                              <a:cs typeface="Noto Sans SC"/>
                              <a:sym typeface="Noto Sans SC"/>
                            </a:rPr>
                            <m:t>𝑣</m:t>
                          </m:r>
                        </m:sub>
                      </m:sSub>
                      <m:r>
                        <a:rPr lang="en-US" sz="1200" b="0" i="1" u="none" strike="noStrike" dirty="0">
                          <a:solidFill>
                            <a:schemeClr val="bg1"/>
                          </a:solidFill>
                          <a:latin typeface="Cambria Math" panose="02040503050406030204" pitchFamily="18" charset="0"/>
                          <a:ea typeface="Noto Sans SC"/>
                          <a:cs typeface="Noto Sans SC"/>
                          <a:sym typeface="Noto Sans SC"/>
                        </a:rPr>
                        <m:t>= </m:t>
                      </m:r>
                      <m:r>
                        <m:rPr>
                          <m:sty m:val="p"/>
                        </m:rPr>
                        <a:rPr lang="en-US" sz="1200" b="0" i="0" u="none" strike="noStrike" dirty="0" err="1">
                          <a:solidFill>
                            <a:schemeClr val="bg1"/>
                          </a:solidFill>
                          <a:latin typeface="Cambria Math" panose="02040503050406030204" pitchFamily="18" charset="0"/>
                          <a:ea typeface="Noto Sans SC"/>
                          <a:cs typeface="Noto Sans SC"/>
                          <a:sym typeface="Noto Sans SC"/>
                        </a:rPr>
                        <m:t>Σ</m:t>
                      </m:r>
                      <m:d>
                        <m:dPr>
                          <m:ctrlPr>
                            <a:rPr lang="en-US" sz="1200" b="0" i="1" u="none" strike="noStrike" dirty="0">
                              <a:solidFill>
                                <a:schemeClr val="bg1"/>
                              </a:solidFill>
                              <a:latin typeface="Cambria Math" panose="02040503050406030204" pitchFamily="18" charset="0"/>
                              <a:ea typeface="Noto Sans SC"/>
                              <a:cs typeface="Noto Sans SC"/>
                              <a:sym typeface="Noto Sans SC"/>
                            </a:rPr>
                          </m:ctrlPr>
                        </m:dPr>
                        <m:e>
                          <m:sSub>
                            <m:sSubPr>
                              <m:ctrlPr>
                                <a:rPr lang="en-US" sz="1200" b="0" i="1" u="none" strike="noStrike" dirty="0" err="1">
                                  <a:solidFill>
                                    <a:schemeClr val="bg1"/>
                                  </a:solidFill>
                                  <a:latin typeface="Cambria Math" panose="02040503050406030204" pitchFamily="18" charset="0"/>
                                  <a:ea typeface="Noto Sans SC"/>
                                  <a:cs typeface="Noto Sans SC"/>
                                  <a:sym typeface="Noto Sans SC"/>
                                </a:rPr>
                              </m:ctrlPr>
                            </m:sSubPr>
                            <m:e>
                              <m:r>
                                <a:rPr lang="en-US" sz="1200" b="0" i="1" u="none" strike="noStrike" dirty="0" err="1">
                                  <a:solidFill>
                                    <a:schemeClr val="bg1"/>
                                  </a:solidFill>
                                  <a:latin typeface="Cambria Math" panose="02040503050406030204" pitchFamily="18" charset="0"/>
                                  <a:ea typeface="Noto Sans SC"/>
                                  <a:cs typeface="Noto Sans SC"/>
                                  <a:sym typeface="Noto Sans SC"/>
                                </a:rPr>
                                <m:t>h</m:t>
                              </m:r>
                            </m:e>
                            <m:sub>
                              <m:r>
                                <a:rPr lang="en-US" sz="1200" b="0" i="1" u="none" strike="noStrike" dirty="0" err="1">
                                  <a:solidFill>
                                    <a:schemeClr val="bg1"/>
                                  </a:solidFill>
                                  <a:latin typeface="Cambria Math" panose="02040503050406030204" pitchFamily="18" charset="0"/>
                                  <a:ea typeface="Noto Sans SC"/>
                                  <a:cs typeface="Noto Sans SC"/>
                                  <a:sym typeface="Noto Sans SC"/>
                                </a:rPr>
                                <m:t>𝑢</m:t>
                              </m:r>
                            </m:sub>
                          </m:sSub>
                          <m:r>
                            <a:rPr lang="en-US" sz="1200" b="0" i="1" u="none" strike="noStrike" dirty="0">
                              <a:solidFill>
                                <a:schemeClr val="bg1"/>
                              </a:solidFill>
                              <a:latin typeface="Cambria Math" panose="02040503050406030204" pitchFamily="18" charset="0"/>
                              <a:ea typeface="Noto Sans SC"/>
                              <a:cs typeface="Noto Sans SC"/>
                              <a:sym typeface="Noto Sans SC"/>
                            </a:rPr>
                            <m:t>· </m:t>
                          </m:r>
                          <m:sSub>
                            <m:sSubPr>
                              <m:ctrlPr>
                                <a:rPr lang="en-US" sz="1200" b="0" i="1" u="none" strike="noStrike" dirty="0" err="1">
                                  <a:solidFill>
                                    <a:schemeClr val="bg1"/>
                                  </a:solidFill>
                                  <a:latin typeface="Cambria Math" panose="02040503050406030204" pitchFamily="18" charset="0"/>
                                  <a:ea typeface="Noto Sans SC"/>
                                  <a:cs typeface="Noto Sans SC"/>
                                  <a:sym typeface="Noto Sans SC"/>
                                </a:rPr>
                              </m:ctrlPr>
                            </m:sSubPr>
                            <m:e>
                              <m:r>
                                <a:rPr lang="en-US" sz="1200" b="0" i="1" u="none" strike="noStrike" dirty="0" err="1">
                                  <a:solidFill>
                                    <a:schemeClr val="bg1"/>
                                  </a:solidFill>
                                  <a:latin typeface="Cambria Math" panose="02040503050406030204" pitchFamily="18" charset="0"/>
                                  <a:ea typeface="Noto Sans SC"/>
                                  <a:cs typeface="Noto Sans SC"/>
                                  <a:sym typeface="Noto Sans SC"/>
                                </a:rPr>
                                <m:t>𝑊</m:t>
                              </m:r>
                            </m:e>
                            <m:sub>
                              <m:r>
                                <a:rPr lang="en-US" sz="1200" b="0" i="1" u="none" strike="noStrike" dirty="0" err="1">
                                  <a:solidFill>
                                    <a:schemeClr val="bg1"/>
                                  </a:solidFill>
                                  <a:latin typeface="Cambria Math" panose="02040503050406030204" pitchFamily="18" charset="0"/>
                                  <a:ea typeface="Noto Sans SC"/>
                                  <a:cs typeface="Noto Sans SC"/>
                                  <a:sym typeface="Noto Sans SC"/>
                                </a:rPr>
                                <m:t>𝑜𝑢𝑡</m:t>
                              </m:r>
                            </m:sub>
                          </m:sSub>
                        </m:e>
                      </m:d>
                    </m:oMath>
                  </m:oMathPara>
                </a14:m>
                <a:endParaRPr lang="en-US" sz="1100" dirty="0"/>
              </a:p>
            </p:txBody>
          </p:sp>
        </mc:Choice>
        <mc:Fallback xmlns="">
          <p:sp>
            <p:nvSpPr>
              <p:cNvPr id="17" name="AutoShape 17"/>
              <p:cNvSpPr>
                <a:spLocks noRot="1" noChangeAspect="1" noMove="1" noResize="1" noEditPoints="1" noAdjustHandles="1" noChangeArrowheads="1" noChangeShapeType="1" noTextEdit="1"/>
              </p:cNvSpPr>
              <p:nvPr/>
            </p:nvSpPr>
            <p:spPr>
              <a:xfrm>
                <a:off x="7937500" y="4191000"/>
                <a:ext cx="1397000" cy="381000"/>
              </a:xfrm>
              <a:prstGeom prst="rect">
                <a:avLst/>
              </a:prstGeom>
              <a:blipFill>
                <a:blip r:embed="rId8"/>
                <a:stretch>
                  <a:fillRect/>
                </a:stretch>
              </a:blipFill>
              <a:ln w="12700" cap="flat" cmpd="sng">
                <a:noFill/>
                <a:prstDash val="solid"/>
                <a:round/>
              </a:ln>
            </p:spPr>
            <p:txBody>
              <a:bodyPr/>
              <a:lstStyle/>
              <a:p>
                <a:r>
                  <a:rPr lang="zh-CN" altLang="en-US">
                    <a:noFill/>
                  </a:rPr>
                  <a:t> </a:t>
                </a:r>
              </a:p>
            </p:txBody>
          </p:sp>
        </mc:Fallback>
      </mc:AlternateContent>
      <p:sp>
        <p:nvSpPr>
          <p:cNvPr id="18" name="AutoShape 18"/>
          <p:cNvSpPr/>
          <p:nvPr/>
        </p:nvSpPr>
        <p:spPr>
          <a:xfrm>
            <a:off x="9525000" y="3683000"/>
            <a:ext cx="1651000" cy="1016000"/>
          </a:xfrm>
          <a:prstGeom prst="roundRect">
            <a:avLst>
              <a:gd name="adj" fmla="val 10000"/>
            </a:avLst>
          </a:prstGeom>
          <a:solidFill>
            <a:srgbClr val="4B556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9" name="AutoShape 19"/>
          <p:cNvSpPr/>
          <p:nvPr/>
        </p:nvSpPr>
        <p:spPr>
          <a:xfrm>
            <a:off x="9652000" y="3728975"/>
            <a:ext cx="1397000" cy="254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300" b="1" i="0" u="none" strike="noStrike" dirty="0">
                <a:solidFill>
                  <a:srgbClr val="4ADE80"/>
                </a:solidFill>
                <a:latin typeface="Noto Sans SC"/>
                <a:ea typeface="Noto Sans SC"/>
                <a:cs typeface="Noto Sans SC"/>
                <a:sym typeface="Noto Sans SC"/>
              </a:rPr>
              <a:t>Information Fusion</a:t>
            </a:r>
            <a:endParaRPr lang="en-US" sz="1100" dirty="0"/>
          </a:p>
        </p:txBody>
      </p:sp>
      <p:sp>
        <p:nvSpPr>
          <p:cNvPr id="20" name="AutoShape 20"/>
          <p:cNvSpPr/>
          <p:nvPr/>
        </p:nvSpPr>
        <p:spPr>
          <a:xfrm>
            <a:off x="9525000" y="4121389"/>
            <a:ext cx="177189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dirty="0">
                <a:solidFill>
                  <a:schemeClr val="bg1"/>
                </a:solidFill>
                <a:latin typeface="Times New Roman" panose="02020603050405020304" pitchFamily="18" charset="0"/>
                <a:cs typeface="Times New Roman" panose="02020603050405020304" pitchFamily="18" charset="0"/>
              </a:rPr>
              <a:t>The fully connected layer after concatenation</a:t>
            </a:r>
          </a:p>
        </p:txBody>
      </p:sp>
      <p:sp>
        <p:nvSpPr>
          <p:cNvPr id="21" name="AutoShape 21"/>
          <p:cNvSpPr/>
          <p:nvPr/>
        </p:nvSpPr>
        <p:spPr>
          <a:xfrm>
            <a:off x="5842000" y="5016500"/>
            <a:ext cx="5588000" cy="1333500"/>
          </a:xfrm>
          <a:prstGeom prst="roundRect">
            <a:avLst>
              <a:gd name="adj" fmla="val 15238"/>
            </a:avLst>
          </a:prstGeom>
          <a:solidFill>
            <a:srgbClr val="374151">
              <a:alpha val="100000"/>
            </a:srgbClr>
          </a:solidFill>
          <a:ln w="25400" cap="flat" cmpd="sng">
            <a:noFill/>
            <a:prstDash val="solid"/>
            <a:round/>
          </a:ln>
          <a:effectLst>
            <a:outerShdw blurRad="101600" dist="25400" dir="2700000" algn="tl" rotWithShape="0">
              <a:srgbClr val="000000">
                <a:alpha val="20000"/>
              </a:srgbClr>
            </a:outerShdw>
          </a:effectLst>
        </p:spPr>
        <p:txBody>
          <a:bodyPr vert="horz" wrap="square" lIns="63500" tIns="63500" rIns="63500" bIns="63500" rtlCol="0" anchor="ctr"/>
          <a:lstStyle/>
          <a:p>
            <a:pPr algn="ctr">
              <a:defRPr/>
            </a:pPr>
            <a:endParaRPr/>
          </a:p>
        </p:txBody>
      </p:sp>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6000" y="5207000"/>
            <a:ext cx="304800" cy="304800"/>
          </a:xfrm>
          <a:prstGeom prst="rect">
            <a:avLst/>
          </a:prstGeom>
        </p:spPr>
      </p:pic>
      <p:sp>
        <p:nvSpPr>
          <p:cNvPr id="23" name="AutoShape 23"/>
          <p:cNvSpPr/>
          <p:nvPr/>
        </p:nvSpPr>
        <p:spPr>
          <a:xfrm>
            <a:off x="6540500" y="5172275"/>
            <a:ext cx="46355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rgbClr val="4ADE80"/>
                </a:solidFill>
                <a:latin typeface="Noto Sans SC"/>
                <a:ea typeface="Noto Sans SC"/>
                <a:cs typeface="Noto Sans SC"/>
                <a:sym typeface="Noto Sans SC"/>
              </a:rPr>
              <a:t>Core advantage: Accurate capture of causality</a:t>
            </a:r>
            <a:endParaRPr lang="en-US" sz="1100" dirty="0"/>
          </a:p>
        </p:txBody>
      </p:sp>
      <p:sp>
        <p:nvSpPr>
          <p:cNvPr id="24" name="AutoShape 24"/>
          <p:cNvSpPr/>
          <p:nvPr/>
        </p:nvSpPr>
        <p:spPr>
          <a:xfrm>
            <a:off x="6096000" y="5651500"/>
            <a:ext cx="5080000" cy="635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The “</a:t>
            </a:r>
            <a:r>
              <a:rPr lang="en-US" b="0" i="0" u="none" strike="noStrike" dirty="0">
                <a:solidFill>
                  <a:srgbClr val="4BDE80"/>
                </a:solidFill>
                <a:latin typeface="Times New Roman" panose="02020603050405020304" pitchFamily="18" charset="0"/>
                <a:ea typeface="Noto Sans SC"/>
                <a:cs typeface="Times New Roman" panose="02020603050405020304" pitchFamily="18" charset="0"/>
                <a:sym typeface="Noto Sans SC"/>
              </a:rPr>
              <a:t>influencers</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(incoming edges) and “</a:t>
            </a:r>
            <a:r>
              <a:rPr lang="en-US" b="0" i="0" u="none" strike="noStrike" dirty="0">
                <a:solidFill>
                  <a:srgbClr val="4BDE80"/>
                </a:solidFill>
                <a:latin typeface="Times New Roman" panose="02020603050405020304" pitchFamily="18" charset="0"/>
                <a:ea typeface="Noto Sans SC"/>
                <a:cs typeface="Times New Roman" panose="02020603050405020304" pitchFamily="18" charset="0"/>
                <a:sym typeface="Noto Sans SC"/>
              </a:rPr>
              <a:t>influenced</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(outgoing edges) of nodes are clearly distinguished</a:t>
            </a:r>
            <a:r>
              <a:rPr lang="en-US" dirty="0">
                <a:solidFill>
                  <a:schemeClr val="bg1"/>
                </a:solidFill>
                <a:latin typeface="Times New Roman" panose="02020603050405020304" pitchFamily="18" charset="0"/>
                <a:ea typeface="Noto Sans SC"/>
                <a:cs typeface="Times New Roman" panose="02020603050405020304" pitchFamily="18" charset="0"/>
                <a:sym typeface="Noto Sans SC"/>
              </a:rPr>
              <a:t>.</a:t>
            </a:r>
            <a:endParaRPr lang="en-US" sz="1200" dirty="0">
              <a:solidFill>
                <a:schemeClr val="bg1"/>
              </a:solidFill>
              <a:latin typeface="Times New Roman" panose="02020603050405020304" pitchFamily="18" charset="0"/>
              <a:cs typeface="Times New Roman" panose="02020603050405020304" pitchFamily="18" charset="0"/>
            </a:endParaRPr>
          </a:p>
        </p:txBody>
      </p:sp>
      <p:pic>
        <p:nvPicPr>
          <p:cNvPr id="27" name="图片 26">
            <a:extLst>
              <a:ext uri="{FF2B5EF4-FFF2-40B4-BE49-F238E27FC236}">
                <a16:creationId xmlns:a16="http://schemas.microsoft.com/office/drawing/2014/main" id="{6F26164B-868B-4941-922D-A9F94C1DACCB}"/>
              </a:ext>
            </a:extLst>
          </p:cNvPr>
          <p:cNvPicPr>
            <a:picLocks noChangeAspect="1"/>
          </p:cNvPicPr>
          <p:nvPr/>
        </p:nvPicPr>
        <p:blipFill>
          <a:blip r:embed="rId11"/>
          <a:stretch>
            <a:fillRect/>
          </a:stretch>
        </p:blipFill>
        <p:spPr>
          <a:xfrm>
            <a:off x="850346" y="2206505"/>
            <a:ext cx="4667003" cy="317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0539"/>
    </mc:Choice>
    <mc:Fallback xmlns="">
      <p:transition spd="slow" advTm="1405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2937">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715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dirty="0">
                <a:solidFill>
                  <a:srgbClr val="FFFFFF"/>
                </a:solidFill>
                <a:latin typeface="Times New Roman" panose="02020603050405020304" pitchFamily="18" charset="0"/>
                <a:ea typeface="Noto Sans SC"/>
                <a:cs typeface="Times New Roman" panose="02020603050405020304" pitchFamily="18" charset="0"/>
                <a:sym typeface="Noto Sans SC"/>
              </a:rPr>
              <a:t>Method: Hybrid </a:t>
            </a:r>
            <a:r>
              <a:rPr lang="en-US" sz="2800" b="1" i="0" u="none" strike="noStrike" dirty="0">
                <a:solidFill>
                  <a:srgbClr val="FFFFFF"/>
                </a:solidFill>
                <a:latin typeface="Times New Roman" panose="02020603050405020304" pitchFamily="18" charset="0"/>
                <a:ea typeface="Noto Sans SC"/>
                <a:cs typeface="Times New Roman" panose="02020603050405020304" pitchFamily="18" charset="0"/>
                <a:sym typeface="Noto Sans SC"/>
              </a:rPr>
              <a:t>Learning and Inference</a:t>
            </a:r>
            <a:endParaRPr lang="en-US" sz="1050" dirty="0">
              <a:latin typeface="Times New Roman" panose="02020603050405020304" pitchFamily="18" charset="0"/>
              <a:cs typeface="Times New Roman" panose="02020603050405020304" pitchFamily="18" charset="0"/>
            </a:endParaRPr>
          </a:p>
        </p:txBody>
      </p:sp>
      <p:sp>
        <p:nvSpPr>
          <p:cNvPr id="3" name="AutoShape 3"/>
          <p:cNvSpPr/>
          <p:nvPr/>
        </p:nvSpPr>
        <p:spPr>
          <a:xfrm>
            <a:off x="762000" y="1524000"/>
            <a:ext cx="5207000" cy="2286000"/>
          </a:xfrm>
          <a:prstGeom prst="roundRect">
            <a:avLst>
              <a:gd name="adj" fmla="val 6666"/>
            </a:avLst>
          </a:prstGeom>
          <a:solidFill>
            <a:srgbClr val="2C3747">
              <a:alpha val="100000"/>
            </a:srgbClr>
          </a:solidFill>
          <a:ln w="25400" cap="flat" cmpd="sng">
            <a:noFill/>
            <a:prstDash val="solid"/>
            <a:round/>
          </a:ln>
          <a:effectLst>
            <a:outerShdw blurRad="127000" dist="50800" dir="5400000" algn="tl" rotWithShape="0">
              <a:srgbClr val="000000">
                <a:alpha val="30000"/>
              </a:srgbClr>
            </a:outerShdw>
          </a:effectLst>
        </p:spPr>
        <p:txBody>
          <a:bodyPr vert="horz" wrap="square" lIns="63500" tIns="63500" rIns="63500" bIns="63500" rtlCol="0" anchor="ctr"/>
          <a:lstStyle/>
          <a:p>
            <a:pPr algn="ctr">
              <a:defRPr/>
            </a:pPr>
            <a:endParaRPr/>
          </a:p>
        </p:txBody>
      </p:sp>
      <p:sp>
        <p:nvSpPr>
          <p:cNvPr id="4" name="AutoShape 4"/>
          <p:cNvSpPr/>
          <p:nvPr/>
        </p:nvSpPr>
        <p:spPr>
          <a:xfrm>
            <a:off x="1016000" y="1714500"/>
            <a:ext cx="469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Noto Sans SC"/>
                <a:ea typeface="Noto Sans SC"/>
                <a:cs typeface="Noto Sans SC"/>
                <a:sym typeface="Noto Sans SC"/>
              </a:rPr>
              <a:t>▍ </a:t>
            </a:r>
            <a:r>
              <a:rPr lang="en-US" sz="1800" b="1" i="0" u="none" strike="noStrike" dirty="0">
                <a:solidFill>
                  <a:srgbClr val="4ADE80"/>
                </a:solidFill>
                <a:latin typeface="Times New Roman" panose="02020603050405020304" pitchFamily="18" charset="0"/>
                <a:ea typeface="Noto Sans SC"/>
                <a:cs typeface="Times New Roman" panose="02020603050405020304" pitchFamily="18" charset="0"/>
                <a:sym typeface="Noto Sans SC"/>
              </a:rPr>
              <a:t>Final decision logic</a:t>
            </a:r>
            <a:endParaRPr lang="en-US" sz="1100" dirty="0">
              <a:latin typeface="Times New Roman" panose="02020603050405020304" pitchFamily="18" charset="0"/>
              <a:cs typeface="Times New Roman" panose="02020603050405020304" pitchFamily="18" charset="0"/>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2286000"/>
            <a:ext cx="508000" cy="508000"/>
          </a:xfrm>
          <a:prstGeom prst="rect">
            <a:avLst/>
          </a:prstGeom>
        </p:spPr>
      </p:pic>
      <p:sp>
        <p:nvSpPr>
          <p:cNvPr id="6" name="AutoShape 6"/>
          <p:cNvSpPr/>
          <p:nvPr/>
        </p:nvSpPr>
        <p:spPr>
          <a:xfrm>
            <a:off x="1524000" y="2159482"/>
            <a:ext cx="4572000" cy="1270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If the supervised model predicts </a:t>
            </a:r>
            <a:r>
              <a:rPr lang="en-US" b="0" i="0" u="none" strike="noStrike" dirty="0">
                <a:solidFill>
                  <a:srgbClr val="C00000"/>
                </a:solidFill>
                <a:latin typeface="Times New Roman" panose="02020603050405020304" pitchFamily="18" charset="0"/>
                <a:ea typeface="Noto Sans SC"/>
                <a:cs typeface="Times New Roman" panose="02020603050405020304" pitchFamily="18" charset="0"/>
                <a:sym typeface="Noto Sans SC"/>
              </a:rPr>
              <a:t>malicious</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the result is directly determined to be malicious.</a:t>
            </a:r>
          </a:p>
          <a:p>
            <a:pPr indent="0" algn="l">
              <a:lnSpc>
                <a:spcPct val="116666"/>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If the supervised model predicts </a:t>
            </a:r>
            <a:r>
              <a:rPr lang="en-US" b="0" i="0" u="none" strike="noStrike" dirty="0">
                <a:solidFill>
                  <a:srgbClr val="4BDE80"/>
                </a:solidFill>
                <a:latin typeface="Times New Roman" panose="02020603050405020304" pitchFamily="18" charset="0"/>
                <a:ea typeface="Noto Sans SC"/>
                <a:cs typeface="Times New Roman" panose="02020603050405020304" pitchFamily="18" charset="0"/>
                <a:sym typeface="Noto Sans SC"/>
              </a:rPr>
              <a:t>benign</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the unsupervised model reconstruction loss is examined ：</a:t>
            </a:r>
          </a:p>
          <a:p>
            <a:pPr marL="127000" indent="0" algn="l">
              <a:lnSpc>
                <a:spcPct val="116666"/>
              </a:lnSpc>
            </a:pPr>
            <a:r>
              <a:rPr lang="en-US" altLang="zh-CN"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 loss&gt; </a:t>
            </a:r>
            <a:r>
              <a:rPr lang="en-US" b="0" i="0" u="none" strike="noStrike" dirty="0" err="1">
                <a:solidFill>
                  <a:schemeClr val="bg1"/>
                </a:solidFill>
                <a:latin typeface="Times New Roman" panose="02020603050405020304" pitchFamily="18" charset="0"/>
                <a:ea typeface="Noto Sans SC"/>
                <a:cs typeface="Times New Roman" panose="02020603050405020304" pitchFamily="18" charset="0"/>
                <a:sym typeface="Noto Sans SC"/>
              </a:rPr>
              <a:t>δ</a:t>
            </a:r>
            <a:r>
              <a:rPr lang="en-US" dirty="0">
                <a:solidFill>
                  <a:schemeClr val="bg1"/>
                </a:solidFill>
                <a:latin typeface="Times New Roman" panose="02020603050405020304" pitchFamily="18" charset="0"/>
                <a:ea typeface="Noto Sans SC"/>
                <a:cs typeface="Times New Roman" panose="02020603050405020304" pitchFamily="18" charset="0"/>
                <a:sym typeface="Noto Sans SC"/>
              </a:rPr>
              <a:t>: </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unknown| loss &lt; </a:t>
            </a:r>
            <a:r>
              <a:rPr lang="en-US" b="0" i="0" u="none" strike="noStrike" dirty="0" err="1">
                <a:solidFill>
                  <a:schemeClr val="bg1"/>
                </a:solidFill>
                <a:latin typeface="Times New Roman" panose="02020603050405020304" pitchFamily="18" charset="0"/>
                <a:ea typeface="Noto Sans SC"/>
                <a:cs typeface="Times New Roman" panose="02020603050405020304" pitchFamily="18" charset="0"/>
                <a:sym typeface="Noto Sans SC"/>
              </a:rPr>
              <a:t>δ</a:t>
            </a:r>
            <a:r>
              <a:rPr lang="en-US" dirty="0">
                <a:solidFill>
                  <a:schemeClr val="bg1"/>
                </a:solidFill>
                <a:latin typeface="Times New Roman" panose="02020603050405020304" pitchFamily="18" charset="0"/>
                <a:ea typeface="Noto Sans SC"/>
                <a:cs typeface="Times New Roman" panose="02020603050405020304" pitchFamily="18" charset="0"/>
                <a:sym typeface="Noto Sans SC"/>
              </a:rPr>
              <a:t>: benign</a:t>
            </a:r>
            <a:endPar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endParaRPr>
          </a:p>
        </p:txBody>
      </p:sp>
      <p:sp>
        <p:nvSpPr>
          <p:cNvPr id="7" name="AutoShape 7"/>
          <p:cNvSpPr/>
          <p:nvPr/>
        </p:nvSpPr>
        <p:spPr>
          <a:xfrm>
            <a:off x="762000" y="4064000"/>
            <a:ext cx="5207000" cy="2159000"/>
          </a:xfrm>
          <a:prstGeom prst="roundRect">
            <a:avLst>
              <a:gd name="adj" fmla="val 7058"/>
            </a:avLst>
          </a:prstGeom>
          <a:solidFill>
            <a:srgbClr val="2C3747">
              <a:alpha val="100000"/>
            </a:srgbClr>
          </a:solidFill>
          <a:ln w="25400" cap="flat" cmpd="sng">
            <a:noFill/>
            <a:prstDash val="solid"/>
            <a:round/>
          </a:ln>
          <a:effectLst>
            <a:outerShdw blurRad="127000" dist="50800" dir="5400000" algn="tl" rotWithShape="0">
              <a:srgbClr val="000000">
                <a:alpha val="30000"/>
              </a:srgbClr>
            </a:outerShdw>
          </a:effectLst>
        </p:spPr>
        <p:txBody>
          <a:bodyPr vert="horz" wrap="square" lIns="63500" tIns="63500" rIns="63500" bIns="63500" rtlCol="0" anchor="ctr"/>
          <a:lstStyle/>
          <a:p>
            <a:pPr algn="ctr">
              <a:defRPr/>
            </a:pPr>
            <a:endParaRPr/>
          </a:p>
        </p:txBody>
      </p:sp>
      <p:sp>
        <p:nvSpPr>
          <p:cNvPr id="8" name="AutoShape 8"/>
          <p:cNvSpPr/>
          <p:nvPr/>
        </p:nvSpPr>
        <p:spPr>
          <a:xfrm>
            <a:off x="1016000" y="4254500"/>
            <a:ext cx="469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4ADE80"/>
                </a:solidFill>
                <a:latin typeface="Times New Roman" panose="02020603050405020304" pitchFamily="18" charset="0"/>
                <a:ea typeface="Noto Sans SC"/>
                <a:cs typeface="Times New Roman" panose="02020603050405020304" pitchFamily="18" charset="0"/>
                <a:sym typeface="Noto Sans SC"/>
              </a:rPr>
              <a:t>▍ </a:t>
            </a:r>
            <a:r>
              <a:rPr lang="en-US" sz="1800" b="1" dirty="0">
                <a:solidFill>
                  <a:srgbClr val="4ADE80"/>
                </a:solidFill>
                <a:latin typeface="Times New Roman" panose="02020603050405020304" pitchFamily="18" charset="0"/>
                <a:ea typeface="Noto Sans SC"/>
                <a:cs typeface="Times New Roman" panose="02020603050405020304" pitchFamily="18" charset="0"/>
                <a:sym typeface="Noto Sans SC"/>
              </a:rPr>
              <a:t>Threshold</a:t>
            </a:r>
            <a:r>
              <a:rPr lang="en-US" sz="1800" b="1" i="0" u="none" strike="noStrike" dirty="0">
                <a:solidFill>
                  <a:srgbClr val="4ADE80"/>
                </a:solidFill>
                <a:latin typeface="Times New Roman" panose="02020603050405020304" pitchFamily="18" charset="0"/>
                <a:ea typeface="Noto Sans SC"/>
                <a:cs typeface="Times New Roman" panose="02020603050405020304" pitchFamily="18" charset="0"/>
                <a:sym typeface="Noto Sans SC"/>
              </a:rPr>
              <a:t> </a:t>
            </a:r>
            <a:r>
              <a:rPr lang="en-US" sz="1800" b="1" i="0" u="none" strike="noStrike" dirty="0" err="1">
                <a:solidFill>
                  <a:srgbClr val="4ADE80"/>
                </a:solidFill>
                <a:latin typeface="Times New Roman" panose="02020603050405020304" pitchFamily="18" charset="0"/>
                <a:ea typeface="Noto Sans SC"/>
                <a:cs typeface="Times New Roman" panose="02020603050405020304" pitchFamily="18" charset="0"/>
                <a:sym typeface="Noto Sans SC"/>
              </a:rPr>
              <a:t>δ</a:t>
            </a:r>
            <a:endParaRPr lang="en-US" sz="1100" dirty="0">
              <a:latin typeface="Times New Roman" panose="02020603050405020304" pitchFamily="18" charset="0"/>
              <a:cs typeface="Times New Roman" panose="02020603050405020304" pitchFamily="18" charset="0"/>
            </a:endParaRP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4826000"/>
            <a:ext cx="508000" cy="508000"/>
          </a:xfrm>
          <a:prstGeom prst="rect">
            <a:avLst/>
          </a:prstGeom>
        </p:spPr>
      </p:pic>
      <p:sp>
        <p:nvSpPr>
          <p:cNvPr id="10" name="AutoShape 10"/>
          <p:cNvSpPr/>
          <p:nvPr/>
        </p:nvSpPr>
        <p:spPr>
          <a:xfrm>
            <a:off x="1778000" y="4826000"/>
            <a:ext cx="3937000" cy="1143000"/>
          </a:xfrm>
          <a:prstGeom prst="rect">
            <a:avLst/>
          </a:prstGeom>
          <a:noFill/>
          <a:ln w="12700" cap="flat" cmpd="sng">
            <a:noFill/>
            <a:prstDash val="solid"/>
            <a:round/>
          </a:ln>
        </p:spPr>
        <p:txBody>
          <a:bodyPr vert="horz" wrap="square" lIns="0" tIns="0" rIns="0" bIns="0" rtlCol="0" anchor="t" anchorCtr="0"/>
          <a:lstStyle/>
          <a:p>
            <a:pPr indent="0" algn="l">
              <a:lnSpc>
                <a:spcPct val="108333"/>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A Data-Driven Approach Based on Kernel Density Estimation (KDE) </a:t>
            </a:r>
          </a:p>
          <a:p>
            <a:pPr indent="0" algn="l">
              <a:lnSpc>
                <a:spcPct val="108333"/>
              </a:lnSpc>
              <a:defRPr/>
            </a:pP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The normal and malicious traffic reconstruction loss distribution bimodal valley or 95% quantile is chosen as the optimal threshold </a:t>
            </a:r>
            <a:r>
              <a:rPr lang="el-GR"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δ </a:t>
            </a:r>
            <a:r>
              <a:rPr lang="en-US" b="0" i="0" u="none" strike="noStrike" dirty="0">
                <a:solidFill>
                  <a:schemeClr val="bg1"/>
                </a:solidFill>
                <a:latin typeface="Times New Roman" panose="02020603050405020304" pitchFamily="18" charset="0"/>
                <a:ea typeface="Noto Sans SC"/>
                <a:cs typeface="Times New Roman" panose="02020603050405020304" pitchFamily="18" charset="0"/>
                <a:sym typeface="Noto Sans SC"/>
              </a:rPr>
              <a:t>on the validation dataset.</a:t>
            </a:r>
          </a:p>
        </p:txBody>
      </p:sp>
      <p:sp>
        <p:nvSpPr>
          <p:cNvPr id="11" name="AutoShape 11"/>
          <p:cNvSpPr/>
          <p:nvPr/>
        </p:nvSpPr>
        <p:spPr>
          <a:xfrm>
            <a:off x="6223000" y="1524000"/>
            <a:ext cx="4953000" cy="4699000"/>
          </a:xfrm>
          <a:prstGeom prst="roundRect">
            <a:avLst>
              <a:gd name="adj" fmla="val 4324"/>
            </a:avLst>
          </a:prstGeom>
          <a:solidFill>
            <a:srgbClr val="FFFFFF">
              <a:alpha val="3000"/>
            </a:srgbClr>
          </a:solidFill>
          <a:ln w="12700" cap="flat" cmpd="sng">
            <a:solidFill>
              <a:srgbClr val="4ADE80">
                <a:alpha val="30000"/>
              </a:srgbClr>
            </a:solidFill>
            <a:prstDash val="solid"/>
            <a:round/>
          </a:ln>
        </p:spPr>
        <p:txBody>
          <a:bodyPr vert="horz" wrap="square" lIns="63500" tIns="63500" rIns="63500" bIns="63500" rtlCol="0" anchor="ctr"/>
          <a:lstStyle/>
          <a:p>
            <a:pPr algn="ctr">
              <a:defRPr/>
            </a:pPr>
            <a:endParaRPr/>
          </a:p>
        </p:txBody>
      </p:sp>
      <p:pic>
        <p:nvPicPr>
          <p:cNvPr id="14" name="图片 13">
            <a:extLst>
              <a:ext uri="{FF2B5EF4-FFF2-40B4-BE49-F238E27FC236}">
                <a16:creationId xmlns:a16="http://schemas.microsoft.com/office/drawing/2014/main" id="{8B7BEDA9-A8FC-4CAC-08F8-1E5BE5E6F1A3}"/>
              </a:ext>
            </a:extLst>
          </p:cNvPr>
          <p:cNvPicPr>
            <a:picLocks noChangeAspect="1"/>
          </p:cNvPicPr>
          <p:nvPr/>
        </p:nvPicPr>
        <p:blipFill>
          <a:blip r:embed="rId7"/>
          <a:stretch>
            <a:fillRect/>
          </a:stretch>
        </p:blipFill>
        <p:spPr>
          <a:xfrm>
            <a:off x="7199453" y="5188123"/>
            <a:ext cx="3038166" cy="1006393"/>
          </a:xfrm>
          <a:prstGeom prst="rect">
            <a:avLst/>
          </a:prstGeom>
        </p:spPr>
      </p:pic>
      <p:pic>
        <p:nvPicPr>
          <p:cNvPr id="15" name="图片 14">
            <a:extLst>
              <a:ext uri="{FF2B5EF4-FFF2-40B4-BE49-F238E27FC236}">
                <a16:creationId xmlns:a16="http://schemas.microsoft.com/office/drawing/2014/main" id="{FFDEAC80-1793-4B84-0B0F-A0F947CEDC4C}"/>
              </a:ext>
            </a:extLst>
          </p:cNvPr>
          <p:cNvPicPr>
            <a:picLocks noChangeAspect="1"/>
          </p:cNvPicPr>
          <p:nvPr/>
        </p:nvPicPr>
        <p:blipFill>
          <a:blip r:embed="rId8"/>
          <a:stretch>
            <a:fillRect/>
          </a:stretch>
        </p:blipFill>
        <p:spPr>
          <a:xfrm>
            <a:off x="6165450" y="1598167"/>
            <a:ext cx="4959854" cy="3592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8889"/>
    </mc:Choice>
    <mc:Fallback xmlns="">
      <p:transition spd="slow" advTm="128889"/>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3563</TotalTime>
  <Words>1311</Words>
  <Application>Microsoft Macintosh PowerPoint</Application>
  <PresentationFormat>宽屏</PresentationFormat>
  <Paragraphs>211</Paragraphs>
  <Slides>17</Slides>
  <Notes>17</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17</vt:i4>
      </vt:variant>
    </vt:vector>
  </HeadingPairs>
  <TitlesOfParts>
    <vt:vector size="24" baseType="lpstr">
      <vt:lpstr>Noto Sans SC</vt:lpstr>
      <vt:lpstr>Arial</vt:lpstr>
      <vt:lpstr>Cambria Math</vt:lpstr>
      <vt:lpstr>Times New Roman</vt:lpstr>
      <vt:lpstr>Wingdings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 Office User</cp:lastModifiedBy>
  <cp:revision>368</cp:revision>
  <dcterms:modified xsi:type="dcterms:W3CDTF">2026-07-17T00:55:52Z</dcterms:modified>
</cp:coreProperties>
</file>