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9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7" autoAdjust="0"/>
    <p:restoredTop sz="94660"/>
  </p:normalViewPr>
  <p:slideViewPr>
    <p:cSldViewPr snapToGrid="0">
      <p:cViewPr>
        <p:scale>
          <a:sx n="66" d="100"/>
          <a:sy n="66" d="100"/>
        </p:scale>
        <p:origin x="1392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44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5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760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59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86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85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26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27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11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0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52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58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27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26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44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D4E1-0A57-40E3-B123-9DE28F487B30}" type="datetimeFigureOut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FFA820-D494-460D-8327-2A0AB7E6D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57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8229" y="2151745"/>
            <a:ext cx="7692571" cy="2262781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On the Design and Analysis of Data Center Network Architectures for Interconnecting Dual-Port Servers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6359" y="4864464"/>
            <a:ext cx="6600451" cy="112628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Dawei Li and Prof. </a:t>
            </a:r>
            <a:r>
              <a:rPr lang="en-US" altLang="zh-CN" sz="2400" dirty="0" err="1" smtClean="0"/>
              <a:t>Jie</a:t>
            </a:r>
            <a:r>
              <a:rPr lang="en-US" altLang="zh-CN" sz="2400" dirty="0" smtClean="0"/>
              <a:t> Wu</a:t>
            </a:r>
          </a:p>
          <a:p>
            <a:r>
              <a:rPr lang="en-US" altLang="zh-CN" sz="2400" dirty="0" smtClean="0"/>
              <a:t>Temple University</a:t>
            </a:r>
            <a:endParaRPr lang="zh-CN" altLang="en-US" sz="2400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8163" y="361042"/>
            <a:ext cx="6589199" cy="128089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Maximizing the Number of Dual-Port Servers Given Network Diameter and Switch Port Number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5377" y="1641932"/>
            <a:ext cx="6591985" cy="3777622"/>
          </a:xfrm>
        </p:spPr>
        <p:txBody>
          <a:bodyPr/>
          <a:lstStyle/>
          <a:p>
            <a:r>
              <a:rPr lang="en-US" altLang="zh-CN" dirty="0" smtClean="0"/>
              <a:t>Proof of Theorem 1</a:t>
            </a:r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98" y="2118327"/>
            <a:ext cx="5733141" cy="43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6986" y="732060"/>
            <a:ext cx="6589199" cy="128089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Maximizing the Number of Dual-Port Servers Given Network Diameter and Switch Port Number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06986" y="2567293"/>
            <a:ext cx="6591985" cy="3777622"/>
          </a:xfrm>
        </p:spPr>
        <p:txBody>
          <a:bodyPr/>
          <a:lstStyle/>
          <a:p>
            <a:r>
              <a:rPr lang="en-US" altLang="zh-CN" dirty="0"/>
              <a:t>when c </a:t>
            </a:r>
            <a:r>
              <a:rPr lang="en-US" altLang="zh-CN" dirty="0" smtClean="0"/>
              <a:t>!= </a:t>
            </a:r>
            <a:r>
              <a:rPr lang="en-US" altLang="zh-CN" dirty="0"/>
              <a:t>0. 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81" y="3309257"/>
            <a:ext cx="6538881" cy="14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4692" y="577850"/>
            <a:ext cx="6589199" cy="128089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Maximizing the Number of Dual-Port Servers Given Network Diameter and Switch Port Number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4692" y="2313368"/>
            <a:ext cx="6591985" cy="3777622"/>
          </a:xfrm>
        </p:spPr>
        <p:txBody>
          <a:bodyPr/>
          <a:lstStyle/>
          <a:p>
            <a:r>
              <a:rPr lang="en-US" altLang="zh-CN" dirty="0" smtClean="0"/>
              <a:t>The upper bound may not be achievable</a:t>
            </a:r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528" y="3183757"/>
            <a:ext cx="4581525" cy="1419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528" y="5110763"/>
            <a:ext cx="4581525" cy="347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548528" y="5776686"/>
                <a:ext cx="2458750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Much less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𝑢𝑏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=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28" y="5776686"/>
                <a:ext cx="2458750" cy="374270"/>
              </a:xfrm>
              <a:prstGeom prst="rect">
                <a:avLst/>
              </a:prstGeom>
              <a:blipFill rotWithShape="0">
                <a:blip r:embed="rId5"/>
                <a:stretch>
                  <a:fillRect l="-1985" t="-9836" r="-148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5490" y="5833815"/>
            <a:ext cx="28289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8163" y="697588"/>
            <a:ext cx="6589199" cy="128089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Maximizing the Number of Dual-Port Servers Given Network Diameter and Switch Port Number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518163" y="2342243"/>
                <a:ext cx="6591985" cy="3777622"/>
              </a:xfrm>
            </p:spPr>
            <p:txBody>
              <a:bodyPr/>
              <a:lstStyle/>
              <a:p>
                <a:r>
                  <a:rPr lang="en-US" altLang="zh-CN" dirty="0" smtClean="0"/>
                  <a:t>In traditional graphs, a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-dimensional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 smtClean="0"/>
                  <a:t>-</a:t>
                </a:r>
                <a:r>
                  <a:rPr lang="en-US" altLang="zh-CN" dirty="0" err="1" smtClean="0"/>
                  <a:t>ary</a:t>
                </a:r>
                <a:r>
                  <a:rPr lang="en-US" altLang="zh-CN" dirty="0" smtClean="0"/>
                  <a:t> generalized </a:t>
                </a:r>
                <a:r>
                  <a:rPr lang="en-US" altLang="zh-CN" dirty="0"/>
                  <a:t>hypercube has diameter d and network order (</a:t>
                </a:r>
                <a:r>
                  <a:rPr lang="en-US" altLang="zh-CN" dirty="0" smtClean="0"/>
                  <a:t>the number </a:t>
                </a:r>
                <a:r>
                  <a:rPr lang="en-US" altLang="zh-CN" dirty="0"/>
                  <a:t>of nodes in a network)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A </a:t>
                </a:r>
                <a:r>
                  <a:rPr lang="en-US" altLang="zh-CN" dirty="0" err="1"/>
                  <a:t>Kautz</a:t>
                </a:r>
                <a:r>
                  <a:rPr lang="en-US" altLang="zh-CN" dirty="0"/>
                  <a:t> graph 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altLang="zh-CN" dirty="0" smtClean="0"/>
                  <a:t>symbols </a:t>
                </a:r>
                <a:r>
                  <a:rPr lang="en-US" altLang="zh-CN" dirty="0"/>
                  <a:t>and diameter d has network </a:t>
                </a:r>
                <a:r>
                  <a:rPr lang="en-US" altLang="zh-CN" dirty="0" smtClean="0"/>
                  <a:t>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altLang="zh-CN" dirty="0"/>
                          <m:t> </m:t>
                        </m:r>
                      </m:sup>
                    </m:sSup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These facts </a:t>
                </a:r>
                <a:r>
                  <a:rPr lang="en-US" altLang="zh-CN" dirty="0"/>
                  <a:t>motivate us to design large order DCN architectures</a:t>
                </a:r>
                <a:r>
                  <a:rPr lang="en-US" altLang="zh-CN" dirty="0" smtClean="0"/>
                  <a:t>, based </a:t>
                </a:r>
                <a:r>
                  <a:rPr lang="en-US" altLang="zh-CN" dirty="0"/>
                  <a:t>on the generalized hypercube and the </a:t>
                </a:r>
                <a:r>
                  <a:rPr lang="en-US" altLang="zh-CN" dirty="0" err="1"/>
                  <a:t>Kautz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graph.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8163" y="2342243"/>
                <a:ext cx="6591985" cy="3777622"/>
              </a:xfrm>
              <a:blipFill rotWithShape="0">
                <a:blip r:embed="rId2"/>
                <a:stretch>
                  <a:fillRect l="-648" t="-806" r="-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3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SWCube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Generalized Hypercube</a:t>
            </a:r>
          </a:p>
          <a:p>
            <a:pPr lvl="1"/>
            <a:r>
              <a:rPr lang="en-US" altLang="zh-CN" dirty="0"/>
              <a:t>A node W is represented by a k-tuple 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Two nodes are connected directly by a link if and only if their addresses differ at one bit.</a:t>
            </a:r>
            <a:endParaRPr lang="zh-CN" altLang="en-US" dirty="0"/>
          </a:p>
          <a:p>
            <a:r>
              <a:rPr lang="en-US" altLang="zh-CN" dirty="0" err="1" smtClean="0"/>
              <a:t>SWCube</a:t>
            </a:r>
            <a:r>
              <a:rPr lang="en-US" altLang="zh-CN" dirty="0" smtClean="0"/>
              <a:t> Construction</a:t>
            </a:r>
          </a:p>
          <a:p>
            <a:pPr lvl="1"/>
            <a:r>
              <a:rPr lang="en-US" altLang="zh-CN" dirty="0"/>
              <a:t>1.) </a:t>
            </a:r>
            <a:r>
              <a:rPr lang="en-US" altLang="zh-CN" dirty="0" smtClean="0"/>
              <a:t>replace the </a:t>
            </a:r>
            <a:r>
              <a:rPr lang="en-US" altLang="zh-CN" dirty="0"/>
              <a:t>nodes in the original generalized hypercube with </a:t>
            </a:r>
            <a:r>
              <a:rPr lang="en-US" altLang="zh-CN" dirty="0" smtClean="0"/>
              <a:t>switches</a:t>
            </a:r>
          </a:p>
          <a:p>
            <a:pPr lvl="1"/>
            <a:r>
              <a:rPr lang="en-US" altLang="zh-CN" dirty="0"/>
              <a:t>2.) insert one server into each link that connects two switches</a:t>
            </a:r>
            <a:endParaRPr lang="en-US" altLang="zh-CN" dirty="0" smtClean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764" y="2980871"/>
            <a:ext cx="5541745" cy="2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SWCube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062" y="2657161"/>
            <a:ext cx="4686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SWCube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42415" y="1306285"/>
            <a:ext cx="6591985" cy="377762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Properties</a:t>
            </a:r>
          </a:p>
          <a:p>
            <a:pPr lvl="1"/>
            <a:r>
              <a:rPr lang="en-US" altLang="zh-CN" dirty="0"/>
              <a:t>Lemma 1: The distance of two servers that are along </a:t>
            </a:r>
            <a:r>
              <a:rPr lang="en-US" altLang="zh-CN" dirty="0" smtClean="0"/>
              <a:t>the same </a:t>
            </a:r>
            <a:r>
              <a:rPr lang="en-US" altLang="zh-CN" dirty="0"/>
              <a:t>dimension is at most 2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Lemma 2: The distance of two servers that are not </a:t>
            </a:r>
            <a:r>
              <a:rPr lang="en-US" altLang="zh-CN" dirty="0" smtClean="0"/>
              <a:t>along the </a:t>
            </a:r>
            <a:r>
              <a:rPr lang="en-US" altLang="zh-CN" dirty="0"/>
              <a:t>same dimension is at most k + </a:t>
            </a:r>
            <a:r>
              <a:rPr lang="en-US" altLang="zh-CN" dirty="0" smtClean="0"/>
              <a:t>1.</a:t>
            </a:r>
          </a:p>
          <a:p>
            <a:pPr lvl="1"/>
            <a:r>
              <a:rPr lang="en-US" altLang="zh-CN" dirty="0"/>
              <a:t>Theorem 3: The diameter of an </a:t>
            </a:r>
            <a:r>
              <a:rPr lang="en-US" altLang="zh-CN" dirty="0" err="1" smtClean="0"/>
              <a:t>SWCube</a:t>
            </a:r>
            <a:r>
              <a:rPr lang="en-US" altLang="zh-CN" dirty="0" smtClean="0"/>
              <a:t>(r, </a:t>
            </a:r>
            <a:r>
              <a:rPr lang="en-US" altLang="zh-CN" dirty="0"/>
              <a:t>k) is d = </a:t>
            </a:r>
            <a:r>
              <a:rPr lang="en-US" altLang="zh-CN" dirty="0" smtClean="0"/>
              <a:t>k+1.</a:t>
            </a:r>
          </a:p>
          <a:p>
            <a:pPr lvl="1"/>
            <a:r>
              <a:rPr lang="en-US" altLang="zh-CN" dirty="0"/>
              <a:t>Theorem 4: In terms of network diameter and switch </a:t>
            </a:r>
            <a:r>
              <a:rPr lang="en-US" altLang="zh-CN" dirty="0" smtClean="0"/>
              <a:t>port number</a:t>
            </a:r>
            <a:r>
              <a:rPr lang="en-US" altLang="zh-CN" dirty="0"/>
              <a:t>, the number of servers in an </a:t>
            </a:r>
            <a:r>
              <a:rPr lang="en-US" altLang="zh-CN" dirty="0" err="1"/>
              <a:t>SWCube</a:t>
            </a:r>
            <a:r>
              <a:rPr lang="en-US" altLang="zh-CN" dirty="0"/>
              <a:t>(r; k) </a:t>
            </a:r>
            <a:r>
              <a:rPr lang="en-US" altLang="zh-CN" dirty="0" smtClean="0"/>
              <a:t>is</a:t>
            </a:r>
            <a:endParaRPr lang="en-US" altLang="zh-CN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631" y="3861378"/>
            <a:ext cx="5125131" cy="8741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514" y="5002189"/>
            <a:ext cx="3731191" cy="12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SWKautz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Kautz </a:t>
                </a:r>
                <a:r>
                  <a:rPr lang="en-US" altLang="zh-CN" dirty="0"/>
                  <a:t>graph: 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-dimensional </a:t>
                </a:r>
                <a:r>
                  <a:rPr lang="en-US" altLang="zh-CN" dirty="0" err="1"/>
                  <a:t>Kautz</a:t>
                </a:r>
                <a:r>
                  <a:rPr lang="en-US" altLang="zh-CN" dirty="0"/>
                  <a:t> directed </a:t>
                </a:r>
                <a:r>
                  <a:rPr lang="en-US" altLang="zh-CN" dirty="0" smtClean="0"/>
                  <a:t>graph 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 smtClean="0"/>
                  <a:t> symbols </a:t>
                </a:r>
                <a:r>
                  <a:rPr lang="en-US" altLang="zh-CN" dirty="0"/>
                  <a:t>is denoted by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𝐾𝐴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The node set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𝐾𝐴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 smtClean="0"/>
                  <a:t>is </a:t>
                </a:r>
                <a:r>
                  <a:rPr lang="en-US" altLang="zh-CN" dirty="0"/>
                  <a:t>given by all possible strings of length k where </a:t>
                </a:r>
                <a:r>
                  <a:rPr lang="en-US" altLang="zh-CN" dirty="0" smtClean="0"/>
                  <a:t>each symbol </a:t>
                </a:r>
                <a:r>
                  <a:rPr lang="en-US" altLang="zh-CN" dirty="0"/>
                  <a:t>of the string is from the set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{0, 1, 2, · · · 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Restriction: two </a:t>
                </a:r>
                <a:r>
                  <a:rPr lang="en-US" altLang="zh-CN" dirty="0"/>
                  <a:t>consecutive symbols </a:t>
                </a:r>
                <a:r>
                  <a:rPr lang="en-US" altLang="zh-CN" dirty="0" smtClean="0"/>
                  <a:t>of the </a:t>
                </a:r>
                <a:r>
                  <a:rPr lang="en-US" altLang="zh-CN" dirty="0"/>
                  <a:t>string are always different</a:t>
                </a:r>
                <a:r>
                  <a:rPr lang="en-US" altLang="zh-CN" dirty="0" smtClean="0"/>
                  <a:t>.</a:t>
                </a:r>
              </a:p>
              <a:p>
                <a:pPr lvl="1"/>
                <a:r>
                  <a:rPr lang="en-US" altLang="zh-CN" dirty="0" smtClean="0"/>
                  <a:t>There exists </a:t>
                </a:r>
                <a:r>
                  <a:rPr lang="en-US" altLang="zh-CN" dirty="0"/>
                  <a:t>a directed edge from </a:t>
                </a:r>
                <a:r>
                  <a:rPr lang="en-US" altLang="zh-CN" dirty="0" smtClean="0"/>
                  <a:t>node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 to node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 smtClean="0"/>
                  <a:t> is a left shifted version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 smtClean="0"/>
                  <a:t>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8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SWKautz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45201" y="1779810"/>
            <a:ext cx="6591985" cy="3777622"/>
          </a:xfrm>
        </p:spPr>
        <p:txBody>
          <a:bodyPr/>
          <a:lstStyle/>
          <a:p>
            <a:r>
              <a:rPr lang="en-US" altLang="zh-CN" dirty="0" err="1" smtClean="0"/>
              <a:t>SWKautz</a:t>
            </a:r>
            <a:r>
              <a:rPr lang="en-US" altLang="zh-CN" dirty="0" smtClean="0"/>
              <a:t> construction</a:t>
            </a:r>
          </a:p>
          <a:p>
            <a:pPr lvl="1"/>
            <a:r>
              <a:rPr lang="en-US" altLang="zh-CN" dirty="0"/>
              <a:t>1.) replace each </a:t>
            </a:r>
            <a:r>
              <a:rPr lang="en-US" altLang="zh-CN" dirty="0" smtClean="0"/>
              <a:t>node in </a:t>
            </a:r>
            <a:r>
              <a:rPr lang="en-US" altLang="zh-CN" dirty="0"/>
              <a:t>the original </a:t>
            </a:r>
            <a:r>
              <a:rPr lang="en-US" altLang="zh-CN" dirty="0" smtClean="0"/>
              <a:t>KA(n/2, </a:t>
            </a:r>
            <a:r>
              <a:rPr lang="en-US" altLang="zh-CN" dirty="0"/>
              <a:t>k) graph with an n-port </a:t>
            </a:r>
            <a:r>
              <a:rPr lang="en-US" altLang="zh-CN" dirty="0" smtClean="0"/>
              <a:t>switch.</a:t>
            </a:r>
          </a:p>
          <a:p>
            <a:pPr lvl="1"/>
            <a:r>
              <a:rPr lang="en-US" altLang="zh-CN" dirty="0"/>
              <a:t>2.) remove the direction of all the edges and insert </a:t>
            </a:r>
            <a:r>
              <a:rPr lang="en-US" altLang="zh-CN" dirty="0" smtClean="0"/>
              <a:t>a server </a:t>
            </a:r>
            <a:r>
              <a:rPr lang="en-US" altLang="zh-CN" dirty="0"/>
              <a:t>into each edge.</a:t>
            </a:r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513" y="3371776"/>
            <a:ext cx="2423887" cy="32703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485415"/>
            <a:ext cx="2326594" cy="31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SWKautz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Properties</a:t>
                </a:r>
              </a:p>
              <a:p>
                <a:pPr lvl="1"/>
                <a:r>
                  <a:rPr lang="en-US" altLang="zh-CN" dirty="0"/>
                  <a:t>Theorem 5: The diameter of an </a:t>
                </a:r>
                <a:r>
                  <a:rPr lang="en-US" altLang="zh-CN" dirty="0" err="1" smtClean="0"/>
                  <a:t>SWKautz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/2,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:r>
                  <a:rPr lang="en-US" altLang="zh-CN" dirty="0"/>
                  <a:t>Theorem 6: In terms of network diameter and switch </a:t>
                </a:r>
                <a:r>
                  <a:rPr lang="en-US" altLang="zh-CN" dirty="0" smtClean="0"/>
                  <a:t>port number </a:t>
                </a:r>
                <a:r>
                  <a:rPr lang="en-US" altLang="zh-CN" dirty="0"/>
                  <a:t>n, the number of servers in an </a:t>
                </a:r>
                <a:r>
                  <a:rPr lang="en-US" altLang="zh-CN" dirty="0" err="1" smtClean="0"/>
                  <a:t>SWKautz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/2,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8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252" y="3765872"/>
            <a:ext cx="2952365" cy="7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 smtClean="0"/>
              <a:t>Preliminaries</a:t>
            </a:r>
          </a:p>
          <a:p>
            <a:r>
              <a:rPr lang="en-US" altLang="zh-CN" dirty="0" smtClean="0"/>
              <a:t>Maximizing the number of dual-port servers given network diameter and switch port number</a:t>
            </a:r>
          </a:p>
          <a:p>
            <a:r>
              <a:rPr lang="en-US" altLang="zh-CN" dirty="0" err="1" smtClean="0"/>
              <a:t>SWCube</a:t>
            </a:r>
            <a:endParaRPr lang="en-US" altLang="zh-CN" dirty="0"/>
          </a:p>
          <a:p>
            <a:r>
              <a:rPr lang="en-US" altLang="zh-CN" dirty="0" err="1" smtClean="0"/>
              <a:t>SWKautz</a:t>
            </a:r>
            <a:endParaRPr lang="en-US" altLang="zh-CN" dirty="0"/>
          </a:p>
          <a:p>
            <a:r>
              <a:rPr lang="en-US" altLang="zh-CN" dirty="0" smtClean="0"/>
              <a:t>Related Existing architectures</a:t>
            </a:r>
          </a:p>
          <a:p>
            <a:r>
              <a:rPr lang="en-US" altLang="zh-CN" dirty="0"/>
              <a:t>On the Comparison of Various </a:t>
            </a:r>
            <a:r>
              <a:rPr lang="en-US" altLang="zh-CN" dirty="0" smtClean="0"/>
              <a:t>Architectures</a:t>
            </a:r>
          </a:p>
          <a:p>
            <a:r>
              <a:rPr lang="en-US" altLang="zh-CN" dirty="0" smtClean="0"/>
              <a:t>Evaluation of </a:t>
            </a:r>
            <a:r>
              <a:rPr lang="en-US" altLang="zh-CN" dirty="0" err="1" smtClean="0"/>
              <a:t>SWCube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SWKautz</a:t>
            </a:r>
            <a:endParaRPr lang="en-US" altLang="zh-CN" dirty="0" smtClean="0"/>
          </a:p>
          <a:p>
            <a:r>
              <a:rPr lang="en-US" altLang="zh-CN" dirty="0" smtClean="0"/>
              <a:t>Conclusion</a:t>
            </a:r>
          </a:p>
          <a:p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Existing architectures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FiConn</a:t>
            </a:r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010" y="2133600"/>
            <a:ext cx="4847064" cy="34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</a:t>
            </a:r>
            <a:r>
              <a:rPr lang="en-US" altLang="zh-CN" dirty="0" smtClean="0"/>
              <a:t>architectures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HCN &amp; BCN</a:t>
            </a:r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202" y="2765377"/>
            <a:ext cx="4751160" cy="25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</a:t>
            </a:r>
            <a:r>
              <a:rPr lang="en-US" altLang="zh-CN" dirty="0" smtClean="0"/>
              <a:t>architectures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DPillar</a:t>
            </a:r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57" y="2955292"/>
            <a:ext cx="5168219" cy="28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 the Comparison of Various Architectures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Design </a:t>
                </a:r>
                <a:r>
                  <a:rPr lang="en-US" altLang="zh-CN" dirty="0" smtClean="0"/>
                  <a:t>Flexibility</a:t>
                </a:r>
              </a:p>
              <a:p>
                <a:pPr lvl="1"/>
                <a:r>
                  <a:rPr lang="en-US" altLang="zh-CN" dirty="0" err="1" smtClean="0"/>
                  <a:t>FiConn</a:t>
                </a:r>
                <a:r>
                  <a:rPr lang="en-US" altLang="zh-CN" dirty="0" smtClean="0"/>
                  <a:t>:</a:t>
                </a:r>
              </a:p>
              <a:p>
                <a:pPr lvl="1"/>
                <a:r>
                  <a:rPr lang="en-US" altLang="zh-CN" dirty="0" smtClean="0"/>
                  <a:t>BCN:</a:t>
                </a:r>
              </a:p>
              <a:p>
                <a:pPr lvl="1"/>
                <a:r>
                  <a:rPr lang="en-US" altLang="zh-CN" dirty="0" err="1" smtClean="0"/>
                  <a:t>Dpillar</a:t>
                </a:r>
                <a:r>
                  <a:rPr lang="en-US" altLang="zh-CN" dirty="0" smtClean="0"/>
                  <a:t>:       d = </a:t>
                </a:r>
              </a:p>
              <a:p>
                <a:pPr lvl="1"/>
                <a:r>
                  <a:rPr lang="en-US" altLang="zh-CN" dirty="0" err="1" smtClean="0"/>
                  <a:t>SWCube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− 1) = 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− 1)(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− 1), </m:t>
                    </m:r>
                  </m:oMath>
                </a14:m>
                <a:r>
                  <a:rPr lang="en-US" altLang="zh-CN" dirty="0" smtClean="0"/>
                  <a:t>it is </a:t>
                </a:r>
                <a:r>
                  <a:rPr lang="en-US" altLang="zh-CN" dirty="0"/>
                  <a:t>only required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− 1 </m:t>
                    </m:r>
                  </m:oMath>
                </a14:m>
                <a:r>
                  <a:rPr lang="en-US" altLang="zh-CN" dirty="0"/>
                  <a:t>is a divisor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:r>
                  <a:rPr lang="en-US" altLang="zh-CN" dirty="0" err="1" smtClean="0"/>
                  <a:t>SWKautz</a:t>
                </a:r>
                <a:r>
                  <a:rPr lang="en-US" altLang="zh-CN" dirty="0"/>
                  <a:t>: </a:t>
                </a:r>
                <a:r>
                  <a:rPr lang="en-US" altLang="zh-CN" dirty="0" smtClean="0"/>
                  <a:t>allows </a:t>
                </a:r>
                <a:r>
                  <a:rPr lang="en-US" altLang="zh-CN" dirty="0"/>
                  <a:t>the </a:t>
                </a:r>
                <a:r>
                  <a:rPr lang="en-US" altLang="zh-CN" dirty="0" smtClean="0"/>
                  <a:t>most flexible </a:t>
                </a:r>
                <a:r>
                  <a:rPr lang="en-US" altLang="zh-CN" dirty="0"/>
                  <a:t>choice of network diameters because it can </a:t>
                </a:r>
                <a:r>
                  <a:rPr lang="en-US" altLang="zh-CN" dirty="0" smtClean="0"/>
                  <a:t>choose arbitrary </a:t>
                </a:r>
                <a:r>
                  <a:rPr lang="en-US" altLang="zh-CN" dirty="0"/>
                  <a:t>positive integers independent </a:t>
                </a:r>
                <a:r>
                  <a:rPr lang="en-US" altLang="zh-CN" dirty="0" smtClean="0"/>
                  <a:t>of the </a:t>
                </a:r>
                <a:r>
                  <a:rPr lang="en-US" altLang="zh-CN" dirty="0"/>
                  <a:t>switch port </a:t>
                </a:r>
                <a:r>
                  <a:rPr lang="en-US" altLang="zh-CN" dirty="0" smtClean="0"/>
                  <a:t>number.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8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801" y="2529110"/>
            <a:ext cx="2068945" cy="2994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524" y="2927565"/>
            <a:ext cx="2376962" cy="3274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07" y="3340696"/>
            <a:ext cx="9525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 the Comparison of Various Architectures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Number of Servers Given d and n</a:t>
            </a:r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4709586"/>
            <a:ext cx="5030787" cy="21484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0" y="2529110"/>
            <a:ext cx="5030787" cy="21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 the Comparison of Various Architectures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Hardware Interconnection Cost per Server</a:t>
            </a:r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26" y="2699658"/>
            <a:ext cx="8698365" cy="12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 the Comparison of Various Architectures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42415" y="1739900"/>
            <a:ext cx="6591985" cy="3777622"/>
          </a:xfrm>
        </p:spPr>
        <p:txBody>
          <a:bodyPr/>
          <a:lstStyle/>
          <a:p>
            <a:r>
              <a:rPr lang="en-US" altLang="zh-CN" dirty="0"/>
              <a:t>Influence of c on Various Architectures</a:t>
            </a:r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33" y="2131238"/>
            <a:ext cx="5380940" cy="24290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33" y="4557939"/>
            <a:ext cx="5441607" cy="23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of </a:t>
            </a:r>
            <a:r>
              <a:rPr lang="en-US" altLang="zh-CN" dirty="0" err="1" smtClean="0"/>
              <a:t>SWCube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SWKautz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42415" y="1854200"/>
            <a:ext cx="6591985" cy="3777622"/>
          </a:xfrm>
        </p:spPr>
        <p:txBody>
          <a:bodyPr/>
          <a:lstStyle/>
          <a:p>
            <a:r>
              <a:rPr lang="en-US" altLang="zh-CN" dirty="0"/>
              <a:t>Routing Properties of </a:t>
            </a:r>
            <a:r>
              <a:rPr lang="en-US" altLang="zh-CN" dirty="0" err="1"/>
              <a:t>SWCube</a:t>
            </a:r>
            <a:r>
              <a:rPr lang="en-US" altLang="zh-CN" dirty="0"/>
              <a:t> and </a:t>
            </a:r>
            <a:r>
              <a:rPr lang="en-US" altLang="zh-CN" dirty="0" err="1" smtClean="0"/>
              <a:t>SWKautz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SWCube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060" y="2826267"/>
            <a:ext cx="5868324" cy="1281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60" y="4722425"/>
            <a:ext cx="6049340" cy="832478"/>
          </a:xfrm>
          <a:prstGeom prst="rect">
            <a:avLst/>
          </a:prstGeom>
        </p:spPr>
      </p:pic>
      <p:pic>
        <p:nvPicPr>
          <p:cNvPr id="6" name="Picture 7" descr="Temple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of </a:t>
            </a:r>
            <a:r>
              <a:rPr lang="en-US" altLang="zh-CN" dirty="0" err="1"/>
              <a:t>SWCube</a:t>
            </a:r>
            <a:r>
              <a:rPr lang="en-US" altLang="zh-CN" dirty="0"/>
              <a:t> and </a:t>
            </a:r>
            <a:r>
              <a:rPr lang="en-US" altLang="zh-CN" dirty="0" err="1"/>
              <a:t>SWKautz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Routing Properties of </a:t>
            </a:r>
            <a:r>
              <a:rPr lang="en-US" altLang="zh-CN" dirty="0" err="1"/>
              <a:t>SWCube</a:t>
            </a:r>
            <a:r>
              <a:rPr lang="en-US" altLang="zh-CN" dirty="0"/>
              <a:t> and </a:t>
            </a:r>
            <a:r>
              <a:rPr lang="en-US" altLang="zh-CN" dirty="0" err="1"/>
              <a:t>SWKautz</a:t>
            </a:r>
            <a:endParaRPr lang="en-US" altLang="zh-CN" dirty="0"/>
          </a:p>
          <a:p>
            <a:pPr lvl="1"/>
            <a:r>
              <a:rPr lang="en-US" altLang="zh-CN" dirty="0" err="1"/>
              <a:t>SWKautz</a:t>
            </a:r>
            <a:endParaRPr lang="zh-CN" altLang="en-US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Conclusion: </a:t>
            </a:r>
            <a:r>
              <a:rPr lang="zh-CN" altLang="en-US" dirty="0" smtClean="0"/>
              <a:t>both </a:t>
            </a:r>
            <a:r>
              <a:rPr lang="zh-CN" altLang="en-US" dirty="0"/>
              <a:t>SWCube and SWKautz have good fault-tolerance properties.</a:t>
            </a:r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70" y="2937207"/>
            <a:ext cx="6314730" cy="843904"/>
          </a:xfrm>
          <a:prstGeom prst="rect">
            <a:avLst/>
          </a:prstGeom>
        </p:spPr>
      </p:pic>
      <p:pic>
        <p:nvPicPr>
          <p:cNvPr id="5" name="Picture 7" descr="Templ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2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of </a:t>
            </a:r>
            <a:r>
              <a:rPr lang="en-US" altLang="zh-CN" dirty="0" err="1"/>
              <a:t>SWCube</a:t>
            </a:r>
            <a:r>
              <a:rPr lang="en-US" altLang="zh-CN" dirty="0"/>
              <a:t> and </a:t>
            </a:r>
            <a:r>
              <a:rPr lang="en-US" altLang="zh-CN" dirty="0" err="1"/>
              <a:t>SWKautz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Routing Simulation With </a:t>
                </a:r>
                <a:r>
                  <a:rPr lang="en-US" altLang="zh-CN" dirty="0" smtClean="0"/>
                  <a:t>Congestion</a:t>
                </a:r>
              </a:p>
              <a:p>
                <a:pPr lvl="1"/>
                <a:r>
                  <a:rPr lang="en-US" altLang="zh-CN" dirty="0" smtClean="0"/>
                  <a:t>A time-step based simulation</a:t>
                </a:r>
              </a:p>
              <a:p>
                <a:pPr lvl="2"/>
                <a:r>
                  <a:rPr lang="en-US" altLang="zh-CN" dirty="0"/>
                  <a:t>All randomly generated flows are imposed </a:t>
                </a:r>
                <a:r>
                  <a:rPr lang="en-US" altLang="zh-CN" dirty="0" smtClean="0"/>
                  <a:t>on the </a:t>
                </a:r>
                <a:r>
                  <a:rPr lang="en-US" altLang="zh-CN" dirty="0"/>
                  <a:t>network at the same time step,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= 0</a:t>
                </a:r>
                <a:r>
                  <a:rPr lang="en-US" altLang="zh-CN" dirty="0" smtClean="0"/>
                  <a:t>.</a:t>
                </a:r>
              </a:p>
              <a:p>
                <a:pPr lvl="2"/>
                <a:r>
                  <a:rPr lang="en-US" altLang="zh-CN" dirty="0"/>
                  <a:t>each server can send </a:t>
                </a:r>
                <a:r>
                  <a:rPr lang="en-US" altLang="zh-CN" dirty="0" smtClean="0"/>
                  <a:t>at most one packet </a:t>
                </a:r>
                <a:r>
                  <a:rPr lang="en-US" altLang="zh-CN" dirty="0"/>
                  <a:t>at </a:t>
                </a:r>
                <a:r>
                  <a:rPr lang="en-US" altLang="zh-CN" dirty="0" smtClean="0"/>
                  <a:t>each time </a:t>
                </a:r>
                <a:r>
                  <a:rPr lang="en-US" altLang="zh-CN" dirty="0"/>
                  <a:t>step</a:t>
                </a:r>
                <a:r>
                  <a:rPr lang="en-US" altLang="zh-CN" dirty="0" smtClean="0"/>
                  <a:t>;</a:t>
                </a:r>
              </a:p>
              <a:p>
                <a:pPr lvl="2"/>
                <a:r>
                  <a:rPr lang="en-US" altLang="zh-CN" dirty="0"/>
                  <a:t>If more than one packet needs to be sent out, the </a:t>
                </a:r>
                <a:r>
                  <a:rPr lang="en-US" altLang="zh-CN" dirty="0" smtClean="0"/>
                  <a:t>packages will </a:t>
                </a:r>
                <a:r>
                  <a:rPr lang="en-US" altLang="zh-CN" dirty="0"/>
                  <a:t>be queued by the First-In-First-Out (FIFO) scheme</a:t>
                </a:r>
                <a:r>
                  <a:rPr lang="en-US" altLang="zh-CN" dirty="0" smtClean="0"/>
                  <a:t>.</a:t>
                </a:r>
              </a:p>
              <a:p>
                <a:pPr lvl="1"/>
                <a:r>
                  <a:rPr lang="en-US" altLang="zh-CN" dirty="0" smtClean="0"/>
                  <a:t>For </a:t>
                </a:r>
                <a:r>
                  <a:rPr lang="en-US" altLang="zh-CN" dirty="0" err="1"/>
                  <a:t>SWCube</a:t>
                </a:r>
                <a:r>
                  <a:rPr lang="en-US" altLang="zh-CN" dirty="0"/>
                  <a:t>, we adopt the shortest path for </a:t>
                </a:r>
                <a:r>
                  <a:rPr lang="en-US" altLang="zh-CN" dirty="0" err="1" smtClean="0"/>
                  <a:t>SWCube</a:t>
                </a:r>
                <a:r>
                  <a:rPr lang="en-US" altLang="zh-CN" dirty="0" smtClean="0"/>
                  <a:t>.</a:t>
                </a:r>
              </a:p>
              <a:p>
                <a:pPr lvl="1"/>
                <a:r>
                  <a:rPr lang="en-US" altLang="zh-CN" dirty="0" smtClean="0"/>
                  <a:t>For </a:t>
                </a:r>
                <a:r>
                  <a:rPr lang="en-US" altLang="zh-CN" dirty="0" err="1" smtClean="0"/>
                  <a:t>SWKautz</a:t>
                </a:r>
                <a:r>
                  <a:rPr lang="en-US" altLang="zh-CN" dirty="0" smtClean="0"/>
                  <a:t>, we </a:t>
                </a:r>
                <a:r>
                  <a:rPr lang="en-US" altLang="zh-CN" dirty="0"/>
                  <a:t>choose </a:t>
                </a:r>
                <a:r>
                  <a:rPr lang="en-US" altLang="zh-CN" dirty="0" smtClean="0"/>
                  <a:t>the long </a:t>
                </a:r>
                <a:r>
                  <a:rPr lang="en-US" altLang="zh-CN" dirty="0"/>
                  <a:t>path routing </a:t>
                </a:r>
                <a:r>
                  <a:rPr lang="en-US" altLang="zh-CN" dirty="0" smtClean="0"/>
                  <a:t>algorithm.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8" t="-806" r="-6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6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number of servers in modern and future data centers will tend to be very large.</a:t>
            </a:r>
          </a:p>
          <a:p>
            <a:r>
              <a:rPr lang="en-US" altLang="zh-CN" dirty="0" smtClean="0"/>
              <a:t>Challenge: how to design network architectures to interconnect large numbers of servers, and also to meet the requirements of Data </a:t>
            </a:r>
            <a:r>
              <a:rPr lang="en-US" altLang="zh-CN" dirty="0"/>
              <a:t>C</a:t>
            </a:r>
            <a:r>
              <a:rPr lang="en-US" altLang="zh-CN" dirty="0" smtClean="0"/>
              <a:t>enter Networks (DCN).</a:t>
            </a:r>
          </a:p>
          <a:p>
            <a:r>
              <a:rPr lang="en-US" altLang="zh-CN" dirty="0" smtClean="0"/>
              <a:t>Basic connections in a DCN:</a:t>
            </a:r>
          </a:p>
          <a:p>
            <a:pPr lvl="1"/>
            <a:r>
              <a:rPr lang="en-US" altLang="zh-CN" dirty="0" smtClean="0"/>
              <a:t>Server-server</a:t>
            </a:r>
          </a:p>
          <a:p>
            <a:pPr lvl="1"/>
            <a:r>
              <a:rPr lang="en-US" altLang="zh-CN" dirty="0" smtClean="0"/>
              <a:t>Server-switch (switch-server)</a:t>
            </a:r>
          </a:p>
          <a:p>
            <a:pPr lvl="1"/>
            <a:r>
              <a:rPr lang="en-US" altLang="zh-CN" dirty="0" smtClean="0"/>
              <a:t>Switch-switch</a:t>
            </a:r>
            <a:endParaRPr lang="en-US" altLang="zh-CN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of </a:t>
            </a:r>
            <a:r>
              <a:rPr lang="en-US" altLang="zh-CN" dirty="0" err="1"/>
              <a:t>SWCube</a:t>
            </a:r>
            <a:r>
              <a:rPr lang="en-US" altLang="zh-CN" dirty="0"/>
              <a:t> and </a:t>
            </a:r>
            <a:r>
              <a:rPr lang="en-US" altLang="zh-CN" dirty="0" err="1"/>
              <a:t>SWKautz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42415" y="2133600"/>
            <a:ext cx="6858685" cy="4597400"/>
          </a:xfrm>
        </p:spPr>
        <p:txBody>
          <a:bodyPr>
            <a:normAutofit/>
          </a:bodyPr>
          <a:lstStyle/>
          <a:p>
            <a:r>
              <a:rPr lang="en-US" altLang="zh-CN" dirty="0"/>
              <a:t>Routing Simulation With Congestion</a:t>
            </a:r>
          </a:p>
          <a:p>
            <a:pPr lvl="1"/>
            <a:r>
              <a:rPr lang="en-US" altLang="zh-CN" dirty="0" err="1"/>
              <a:t>SWCube</a:t>
            </a:r>
            <a:r>
              <a:rPr lang="en-US" altLang="zh-CN" dirty="0"/>
              <a:t>(13,2)</a:t>
            </a:r>
          </a:p>
          <a:p>
            <a:pPr lvl="2"/>
            <a:r>
              <a:rPr lang="en-US" altLang="zh-CN" dirty="0"/>
              <a:t>2028 servers</a:t>
            </a:r>
          </a:p>
          <a:p>
            <a:pPr lvl="1"/>
            <a:r>
              <a:rPr lang="en-US" altLang="zh-CN" dirty="0" err="1"/>
              <a:t>SWKautz</a:t>
            </a:r>
            <a:r>
              <a:rPr lang="en-US" altLang="zh-CN" dirty="0"/>
              <a:t>(12,2)</a:t>
            </a:r>
          </a:p>
          <a:p>
            <a:pPr lvl="2"/>
            <a:r>
              <a:rPr lang="en-US" altLang="zh-CN" dirty="0"/>
              <a:t>1872 servers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pPr marL="342900" lvl="1" indent="-342900"/>
            <a:r>
              <a:rPr lang="en-US" altLang="zh-CN" dirty="0" smtClean="0"/>
              <a:t>Conclusion: Both </a:t>
            </a:r>
            <a:r>
              <a:rPr lang="en-US" altLang="zh-CN" dirty="0" err="1"/>
              <a:t>SWCube</a:t>
            </a:r>
            <a:r>
              <a:rPr lang="en-US" altLang="zh-CN" dirty="0"/>
              <a:t> and </a:t>
            </a:r>
            <a:r>
              <a:rPr lang="en-US" altLang="zh-CN" dirty="0" err="1"/>
              <a:t>SWKautz</a:t>
            </a:r>
            <a:r>
              <a:rPr lang="en-US" altLang="zh-CN" dirty="0"/>
              <a:t> have the capability of efficiently handling network congestion.</a:t>
            </a:r>
            <a:endParaRPr lang="zh-CN" altLang="en-US" dirty="0"/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89" y="2504761"/>
            <a:ext cx="4126111" cy="3035300"/>
          </a:xfrm>
          <a:prstGeom prst="rect">
            <a:avLst/>
          </a:prstGeom>
        </p:spPr>
      </p:pic>
      <p:pic>
        <p:nvPicPr>
          <p:cNvPr id="5" name="Picture 7" descr="Templ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We </a:t>
            </a:r>
            <a:r>
              <a:rPr lang="en-US" altLang="zh-CN" dirty="0"/>
              <a:t>propose the concept of Normalized Switch Delay (NSD), denoted by </a:t>
            </a:r>
            <a:r>
              <a:rPr lang="en-US" altLang="zh-CN" b="1" i="1" dirty="0"/>
              <a:t>c</a:t>
            </a:r>
            <a:r>
              <a:rPr lang="en-US" altLang="zh-CN" dirty="0"/>
              <a:t>,  to unify the design and analysis of DCNs for dual-port </a:t>
            </a:r>
            <a:r>
              <a:rPr lang="en-US" altLang="zh-CN" dirty="0" smtClean="0"/>
              <a:t>servers.</a:t>
            </a:r>
          </a:p>
          <a:p>
            <a:r>
              <a:rPr lang="en-US" altLang="zh-CN" dirty="0" smtClean="0"/>
              <a:t>We ask </a:t>
            </a:r>
            <a:r>
              <a:rPr lang="en-US" altLang="zh-CN" dirty="0"/>
              <a:t>the following fundamental question: what is the maximum number of dual-port servers that any architecture can accommodate at most, given network diameter </a:t>
            </a:r>
            <a:r>
              <a:rPr lang="en-US" altLang="zh-CN" b="1" i="1" dirty="0"/>
              <a:t>d</a:t>
            </a:r>
            <a:r>
              <a:rPr lang="en-US" altLang="zh-CN" dirty="0"/>
              <a:t>, and switch port number </a:t>
            </a:r>
            <a:r>
              <a:rPr lang="en-US" altLang="zh-CN" b="1" i="1" dirty="0"/>
              <a:t>n</a:t>
            </a:r>
            <a:r>
              <a:rPr lang="en-US" altLang="zh-CN" dirty="0"/>
              <a:t>? And give an upper bound on this maximum </a:t>
            </a:r>
            <a:r>
              <a:rPr lang="en-US" altLang="zh-CN" dirty="0" smtClean="0"/>
              <a:t>number.</a:t>
            </a:r>
          </a:p>
          <a:p>
            <a:r>
              <a:rPr lang="en-US" altLang="zh-CN" dirty="0" smtClean="0"/>
              <a:t>We </a:t>
            </a:r>
            <a:r>
              <a:rPr lang="en-US" altLang="zh-CN" dirty="0"/>
              <a:t>propose two novel DCN architectures that try to achieve this upper bound</a:t>
            </a:r>
            <a:r>
              <a:rPr lang="en-US" altLang="zh-CN" dirty="0" smtClean="0"/>
              <a:t>. Comparisons with the existing one demonstrate various advantages. Evaluations on themselves show they have good properties for DCNs.</a:t>
            </a:r>
            <a:endParaRPr lang="en-US" altLang="zh-CN" dirty="0"/>
          </a:p>
          <a:p>
            <a:pPr marL="0" indent="0">
              <a:buNone/>
            </a:pPr>
            <a:endParaRPr lang="zh-CN" altLang="en-US" sz="2000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2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89766" y="1671935"/>
            <a:ext cx="65277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End!</a:t>
            </a:r>
          </a:p>
          <a:p>
            <a:pPr algn="ctr"/>
            <a:r>
              <a:rPr lang="en-US" altLang="zh-C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 for your attention!</a:t>
            </a:r>
            <a:endParaRPr lang="zh-CN" alt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51101" y="3469164"/>
            <a:ext cx="440507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Questions?</a:t>
            </a:r>
          </a:p>
          <a:p>
            <a:pPr algn="ctr"/>
            <a:r>
              <a:rPr lang="en-US" altLang="zh-CN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dawei.li@temple.edu</a:t>
            </a:r>
            <a:endParaRPr lang="zh-CN" alt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5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DCN architecture classification: based on whether the interconnection intelligence is put on switches or servers.</a:t>
            </a:r>
          </a:p>
          <a:p>
            <a:pPr lvl="1"/>
            <a:r>
              <a:rPr lang="en-US" altLang="zh-CN" dirty="0" smtClean="0"/>
              <a:t>Switch-centric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r>
              <a:rPr lang="en-US" altLang="zh-CN" dirty="0" smtClean="0"/>
              <a:t>Server-centric</a:t>
            </a:r>
          </a:p>
          <a:p>
            <a:pPr lvl="1"/>
            <a:endParaRPr lang="zh-CN" altLang="en-US" dirty="0"/>
          </a:p>
          <a:p>
            <a:r>
              <a:rPr lang="en-US" altLang="zh-CN" b="1" dirty="0" smtClean="0"/>
              <a:t>Server-centric</a:t>
            </a:r>
          </a:p>
          <a:p>
            <a:pPr lvl="1"/>
            <a:r>
              <a:rPr lang="en-US" altLang="zh-CN" dirty="0" smtClean="0"/>
              <a:t>More than two Network Interface Cards (NICs) are used: </a:t>
            </a:r>
            <a:r>
              <a:rPr lang="en-US" altLang="zh-CN" dirty="0" err="1" smtClean="0"/>
              <a:t>BCube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DCell</a:t>
            </a:r>
            <a:endParaRPr lang="en-US" altLang="zh-CN" dirty="0"/>
          </a:p>
          <a:p>
            <a:pPr lvl="1"/>
            <a:r>
              <a:rPr lang="en-US" altLang="zh-CN" b="1" dirty="0" smtClean="0"/>
              <a:t>No more than two NICs are used: </a:t>
            </a:r>
            <a:r>
              <a:rPr lang="en-US" altLang="zh-CN" b="1" dirty="0" err="1" smtClean="0"/>
              <a:t>FiConn</a:t>
            </a:r>
            <a:r>
              <a:rPr lang="en-US" altLang="zh-CN" b="1" dirty="0" smtClean="0"/>
              <a:t>, HCN&amp;BCN, </a:t>
            </a:r>
            <a:r>
              <a:rPr lang="en-US" altLang="zh-CN" b="1" dirty="0" err="1" smtClean="0"/>
              <a:t>Dpillar</a:t>
            </a:r>
            <a:r>
              <a:rPr lang="en-US" altLang="zh-CN" b="1" dirty="0" smtClean="0"/>
              <a:t>.</a:t>
            </a:r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2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Main contributions:</a:t>
            </a:r>
          </a:p>
          <a:p>
            <a:pPr lvl="1"/>
            <a:r>
              <a:rPr lang="en-US" altLang="zh-CN" dirty="0" smtClean="0"/>
              <a:t>We propose the concept of </a:t>
            </a:r>
            <a:r>
              <a:rPr lang="en-US" altLang="zh-CN" b="1" i="1" dirty="0" smtClean="0"/>
              <a:t>Normalized Switch Delay </a:t>
            </a:r>
            <a:r>
              <a:rPr lang="en-US" altLang="zh-CN" dirty="0" smtClean="0"/>
              <a:t>(NSD), denoted by </a:t>
            </a:r>
            <a:r>
              <a:rPr lang="en-US" altLang="zh-CN" b="1" i="1" dirty="0" smtClean="0"/>
              <a:t>c</a:t>
            </a:r>
            <a:r>
              <a:rPr lang="en-US" altLang="zh-CN" dirty="0" smtClean="0"/>
              <a:t>,  to unify the design and analysis of DCNs for dual-port servers.</a:t>
            </a:r>
          </a:p>
          <a:p>
            <a:pPr lvl="1"/>
            <a:r>
              <a:rPr lang="en-US" altLang="zh-CN" dirty="0" smtClean="0"/>
              <a:t>We </a:t>
            </a:r>
            <a:r>
              <a:rPr lang="en-US" altLang="zh-CN" dirty="0"/>
              <a:t>ask the following fundamental question: what is the maximum number of dual-port servers that any architecture can accommodate at most, given network diameter </a:t>
            </a:r>
            <a:r>
              <a:rPr lang="en-US" altLang="zh-CN" b="1" i="1" dirty="0"/>
              <a:t>d</a:t>
            </a:r>
            <a:r>
              <a:rPr lang="en-US" altLang="zh-CN" dirty="0"/>
              <a:t>, and switch port number </a:t>
            </a:r>
            <a:r>
              <a:rPr lang="en-US" altLang="zh-CN" b="1" i="1" dirty="0"/>
              <a:t>n</a:t>
            </a:r>
            <a:r>
              <a:rPr lang="en-US" altLang="zh-CN" dirty="0"/>
              <a:t>? And give an upper bound on this maximum number.</a:t>
            </a:r>
          </a:p>
          <a:p>
            <a:pPr lvl="1"/>
            <a:r>
              <a:rPr lang="en-US" altLang="zh-CN" dirty="0"/>
              <a:t>We propose two novel DCN architectures that try to achieve this upper bound</a:t>
            </a:r>
            <a:r>
              <a:rPr lang="en-US" altLang="zh-CN" dirty="0" smtClean="0"/>
              <a:t>. We also show that the two proposed architectures have good properties for DCNs.</a:t>
            </a:r>
            <a:endParaRPr lang="en-US" altLang="zh-CN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4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Preliminarie</a:t>
            </a:r>
            <a:r>
              <a:rPr lang="en-US" altLang="zh-CN" dirty="0"/>
              <a:t>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Some definitions:</a:t>
            </a:r>
          </a:p>
          <a:p>
            <a:pPr lvl="1"/>
            <a:r>
              <a:rPr lang="en-US" altLang="zh-CN" dirty="0"/>
              <a:t> </a:t>
            </a:r>
            <a:r>
              <a:rPr lang="en-US" altLang="zh-CN" dirty="0" smtClean="0"/>
              <a:t>A </a:t>
            </a:r>
            <a:r>
              <a:rPr lang="en-US" altLang="zh-CN" b="1" dirty="0" smtClean="0"/>
              <a:t>hop</a:t>
            </a:r>
            <a:r>
              <a:rPr lang="en-US" altLang="zh-CN" dirty="0" smtClean="0"/>
              <a:t> </a:t>
            </a:r>
            <a:r>
              <a:rPr lang="en-US" altLang="zh-CN" dirty="0"/>
              <a:t>is a path, from one node to </a:t>
            </a:r>
            <a:r>
              <a:rPr lang="en-US" altLang="zh-CN" dirty="0" smtClean="0"/>
              <a:t>another node </a:t>
            </a:r>
            <a:r>
              <a:rPr lang="en-US" altLang="zh-CN" dirty="0"/>
              <a:t>of the same kind, which consists of no other nodes of </a:t>
            </a:r>
            <a:r>
              <a:rPr lang="en-US" altLang="zh-CN" dirty="0" smtClean="0"/>
              <a:t>the same </a:t>
            </a:r>
            <a:r>
              <a:rPr lang="en-US" altLang="zh-CN" dirty="0"/>
              <a:t>kind. Thus, we have </a:t>
            </a:r>
            <a:r>
              <a:rPr lang="en-US" altLang="zh-CN" b="1" dirty="0"/>
              <a:t>switch-to-switch</a:t>
            </a:r>
            <a:r>
              <a:rPr lang="en-US" altLang="zh-CN" dirty="0"/>
              <a:t> hops and </a:t>
            </a:r>
            <a:r>
              <a:rPr lang="en-US" altLang="zh-CN" b="1" dirty="0" smtClean="0"/>
              <a:t>server-to-server</a:t>
            </a:r>
            <a:r>
              <a:rPr lang="en-US" altLang="zh-CN" dirty="0" smtClean="0"/>
              <a:t> hops.</a:t>
            </a:r>
          </a:p>
          <a:p>
            <a:pPr lvl="1"/>
            <a:r>
              <a:rPr lang="en-US" altLang="zh-CN" dirty="0" smtClean="0"/>
              <a:t>Server-to-server </a:t>
            </a:r>
            <a:r>
              <a:rPr lang="en-US" altLang="zh-CN" dirty="0"/>
              <a:t>hops </a:t>
            </a:r>
            <a:r>
              <a:rPr lang="en-US" altLang="zh-CN" dirty="0" smtClean="0"/>
              <a:t>consist of </a:t>
            </a:r>
            <a:r>
              <a:rPr lang="en-US" altLang="zh-CN" b="1" dirty="0"/>
              <a:t>server-to-server-direct</a:t>
            </a:r>
            <a:r>
              <a:rPr lang="en-US" altLang="zh-CN" dirty="0"/>
              <a:t> hops and </a:t>
            </a:r>
            <a:r>
              <a:rPr lang="en-US" altLang="zh-CN" b="1" dirty="0" smtClean="0"/>
              <a:t>server-to-server-via-a-switch </a:t>
            </a:r>
            <a:r>
              <a:rPr lang="en-US" altLang="zh-CN" dirty="0" smtClean="0"/>
              <a:t>hops.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b="1" dirty="0"/>
              <a:t>length</a:t>
            </a:r>
            <a:r>
              <a:rPr lang="en-US" altLang="zh-CN" dirty="0"/>
              <a:t> of a path between two servers is the </a:t>
            </a:r>
            <a:r>
              <a:rPr lang="en-US" altLang="zh-CN" dirty="0" smtClean="0"/>
              <a:t>number of </a:t>
            </a:r>
            <a:r>
              <a:rPr lang="en-US" altLang="zh-CN" dirty="0"/>
              <a:t>server-to-server-direct hop(s), plus 1 + c times the </a:t>
            </a:r>
            <a:r>
              <a:rPr lang="en-US" altLang="zh-CN" dirty="0" smtClean="0"/>
              <a:t>number of </a:t>
            </a:r>
            <a:r>
              <a:rPr lang="en-US" altLang="zh-CN" dirty="0"/>
              <a:t>server-to-server-via-switch hop(s) in the path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b="1" dirty="0" smtClean="0"/>
              <a:t>distance</a:t>
            </a:r>
            <a:r>
              <a:rPr lang="en-US" altLang="zh-CN" dirty="0" smtClean="0"/>
              <a:t> </a:t>
            </a:r>
            <a:r>
              <a:rPr lang="en-US" altLang="zh-CN" dirty="0"/>
              <a:t>of two servers is the length of the shortest </a:t>
            </a:r>
            <a:r>
              <a:rPr lang="en-US" altLang="zh-CN" dirty="0" smtClean="0"/>
              <a:t>path between </a:t>
            </a:r>
            <a:r>
              <a:rPr lang="en-US" altLang="zh-CN" dirty="0"/>
              <a:t>the two servers</a:t>
            </a:r>
            <a:r>
              <a:rPr lang="en-US" altLang="zh-CN" dirty="0" smtClean="0"/>
              <a:t>. 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b="1" dirty="0"/>
              <a:t>diameter</a:t>
            </a:r>
            <a:r>
              <a:rPr lang="en-US" altLang="zh-CN" dirty="0"/>
              <a:t> of a DCN </a:t>
            </a:r>
            <a:r>
              <a:rPr lang="en-US" altLang="zh-CN" dirty="0" smtClean="0"/>
              <a:t>architecture is </a:t>
            </a:r>
            <a:r>
              <a:rPr lang="en-US" altLang="zh-CN" dirty="0"/>
              <a:t>the </a:t>
            </a:r>
            <a:r>
              <a:rPr lang="en-US" altLang="zh-CN" dirty="0" smtClean="0"/>
              <a:t>maximum distance </a:t>
            </a:r>
            <a:r>
              <a:rPr lang="en-US" altLang="zh-CN" dirty="0"/>
              <a:t>among all pairs of servers.</a:t>
            </a:r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3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A </a:t>
            </a:r>
            <a:r>
              <a:rPr lang="en-US" altLang="zh-CN" dirty="0"/>
              <a:t>preview of the influence of </a:t>
            </a:r>
            <a:r>
              <a:rPr lang="en-US" altLang="zh-CN" dirty="0" smtClean="0"/>
              <a:t>NSD (c). </a:t>
            </a:r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195" y="2978254"/>
            <a:ext cx="6365205" cy="28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8163" y="738410"/>
            <a:ext cx="6589199" cy="128089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Maximizing the Number of Dual-Port Servers Given Network Diameter and Switch Port Number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350116" y="2418442"/>
                <a:ext cx="6591985" cy="3777622"/>
              </a:xfrm>
            </p:spPr>
            <p:txBody>
              <a:bodyPr/>
              <a:lstStyle/>
              <a:p>
                <a:r>
                  <a:rPr lang="en-US" altLang="zh-CN" dirty="0" smtClean="0"/>
                  <a:t>Background</a:t>
                </a:r>
              </a:p>
              <a:p>
                <a:r>
                  <a:rPr lang="en-US" altLang="zh-CN" dirty="0" smtClean="0"/>
                  <a:t>Moore bound: The maximum number of nodes in a graph, given diameter constraints,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 smtClean="0"/>
                  <a:t> ,and node degree </a:t>
                </a:r>
                <a:r>
                  <a:rPr lang="el-GR" altLang="zh-CN" dirty="0" smtClean="0"/>
                  <a:t>δ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is :</a:t>
                </a:r>
              </a:p>
              <a:p>
                <a:pPr marL="742950" lvl="2" indent="-342900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≤1+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=1+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</a:rPr>
                      <m:t>δ</m:t>
                    </m:r>
                    <m:nary>
                      <m:naryPr>
                        <m:chr m:val="∑"/>
                        <m:limLoc m:val="subSup"/>
                        <m:ctrlPr>
                          <a:rPr lang="el-GR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  <a:p>
                <a:r>
                  <a:rPr lang="en-US" altLang="zh-CN" dirty="0" smtClean="0"/>
                  <a:t>Illustration: any node can reach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 smtClean="0"/>
                  <a:t> other nodes within distance 1. Each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 smtClean="0"/>
                  <a:t> nodes can reach another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 smtClean="0"/>
                  <a:t>-1 nodes within distance 2, because one degree has already been used for connecting to the original node. Extending to distance, the upper bound on the maximum number can be calculated.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0116" y="2418442"/>
                <a:ext cx="6591985" cy="3777622"/>
              </a:xfrm>
              <a:blipFill rotWithShape="1">
                <a:blip r:embed="rId2"/>
                <a:stretch>
                  <a:fillRect l="-555" t="-808" r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3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926" y="723759"/>
            <a:ext cx="6589199" cy="128089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Maximizing the Number of Dual-Port Servers Given Network Diameter and Switch Port Number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8163" y="2311400"/>
            <a:ext cx="6591985" cy="3777622"/>
          </a:xfrm>
        </p:spPr>
        <p:txBody>
          <a:bodyPr/>
          <a:lstStyle/>
          <a:p>
            <a:r>
              <a:rPr lang="en-US" altLang="zh-CN" dirty="0" smtClean="0"/>
              <a:t>Consider a DCN architecture with dual-port servers when c = 0. </a:t>
            </a:r>
            <a:endParaRPr lang="zh-CN" altLang="en-US" dirty="0"/>
          </a:p>
        </p:txBody>
      </p:sp>
      <p:pic>
        <p:nvPicPr>
          <p:cNvPr id="4" name="Picture 7" descr="Temp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2" y="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786" y="3225663"/>
            <a:ext cx="5953351" cy="12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539</TotalTime>
  <Words>1282</Words>
  <Application>Microsoft Office PowerPoint</Application>
  <PresentationFormat>全屏显示(4:3)</PresentationFormat>
  <Paragraphs>151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幼圆</vt:lpstr>
      <vt:lpstr>Arial</vt:lpstr>
      <vt:lpstr>Cambria Math</vt:lpstr>
      <vt:lpstr>Century Gothic</vt:lpstr>
      <vt:lpstr>Wingdings 3</vt:lpstr>
      <vt:lpstr>丝状</vt:lpstr>
      <vt:lpstr>On the Design and Analysis of Data Center Network Architectures for Interconnecting Dual-Port Servers</vt:lpstr>
      <vt:lpstr>Outline</vt:lpstr>
      <vt:lpstr>Introduction</vt:lpstr>
      <vt:lpstr>Introduction</vt:lpstr>
      <vt:lpstr>Introduction</vt:lpstr>
      <vt:lpstr>Preliminaries</vt:lpstr>
      <vt:lpstr>Preliminaries</vt:lpstr>
      <vt:lpstr>Maximizing the Number of Dual-Port Servers Given Network Diameter and Switch Port Number</vt:lpstr>
      <vt:lpstr>Maximizing the Number of Dual-Port Servers Given Network Diameter and Switch Port Number</vt:lpstr>
      <vt:lpstr>Maximizing the Number of Dual-Port Servers Given Network Diameter and Switch Port Number</vt:lpstr>
      <vt:lpstr>Maximizing the Number of Dual-Port Servers Given Network Diameter and Switch Port Number</vt:lpstr>
      <vt:lpstr>Maximizing the Number of Dual-Port Servers Given Network Diameter and Switch Port Number</vt:lpstr>
      <vt:lpstr>Maximizing the Number of Dual-Port Servers Given Network Diameter and Switch Port Number</vt:lpstr>
      <vt:lpstr>SWCube</vt:lpstr>
      <vt:lpstr>SWCube</vt:lpstr>
      <vt:lpstr>SWCube</vt:lpstr>
      <vt:lpstr>SWKautz</vt:lpstr>
      <vt:lpstr>SWKautz</vt:lpstr>
      <vt:lpstr>SWKautz</vt:lpstr>
      <vt:lpstr>Existing architectures</vt:lpstr>
      <vt:lpstr>Existing architectures</vt:lpstr>
      <vt:lpstr>Existing architectures</vt:lpstr>
      <vt:lpstr>On the Comparison of Various Architectures</vt:lpstr>
      <vt:lpstr>On the Comparison of Various Architectures</vt:lpstr>
      <vt:lpstr>On the Comparison of Various Architectures</vt:lpstr>
      <vt:lpstr>On the Comparison of Various Architectures</vt:lpstr>
      <vt:lpstr>Evaluation of SWCube and SWKautz</vt:lpstr>
      <vt:lpstr>Evaluation of SWCube and SWKautz</vt:lpstr>
      <vt:lpstr>Evaluation of SWCube and SWKautz</vt:lpstr>
      <vt:lpstr>Evaluation of SWCube and SWKautz</vt:lpstr>
      <vt:lpstr>Conclusion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Design and Analysis of Data Center Network Architectures for Interconnecting Dual-Port Servers</dc:title>
  <dc:creator>Dawei Li</dc:creator>
  <cp:lastModifiedBy>Dawei Li</cp:lastModifiedBy>
  <cp:revision>73</cp:revision>
  <dcterms:created xsi:type="dcterms:W3CDTF">2014-04-10T06:39:08Z</dcterms:created>
  <dcterms:modified xsi:type="dcterms:W3CDTF">2014-04-27T02:57:49Z</dcterms:modified>
</cp:coreProperties>
</file>