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26"/>
  </p:notesMasterIdLst>
  <p:handoutMasterIdLst>
    <p:handoutMasterId r:id="rId27"/>
  </p:handoutMasterIdLst>
  <p:sldIdLst>
    <p:sldId id="664" r:id="rId2"/>
    <p:sldId id="676" r:id="rId3"/>
    <p:sldId id="700" r:id="rId4"/>
    <p:sldId id="710" r:id="rId5"/>
    <p:sldId id="707" r:id="rId6"/>
    <p:sldId id="705" r:id="rId7"/>
    <p:sldId id="709" r:id="rId8"/>
    <p:sldId id="703" r:id="rId9"/>
    <p:sldId id="701" r:id="rId10"/>
    <p:sldId id="677" r:id="rId11"/>
    <p:sldId id="685" r:id="rId12"/>
    <p:sldId id="696" r:id="rId13"/>
    <p:sldId id="681" r:id="rId14"/>
    <p:sldId id="682" r:id="rId15"/>
    <p:sldId id="698" r:id="rId16"/>
    <p:sldId id="675" r:id="rId17"/>
    <p:sldId id="673" r:id="rId18"/>
    <p:sldId id="672" r:id="rId19"/>
    <p:sldId id="708" r:id="rId20"/>
    <p:sldId id="663" r:id="rId21"/>
    <p:sldId id="711" r:id="rId22"/>
    <p:sldId id="706" r:id="rId23"/>
    <p:sldId id="712" r:id="rId24"/>
    <p:sldId id="693" r:id="rId25"/>
  </p:sldIdLst>
  <p:sldSz cx="9144000" cy="6858000" type="screen4x3"/>
  <p:notesSz cx="7010400" cy="92964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78" userDrawn="1">
          <p15:clr>
            <a:srgbClr val="A4A3A4"/>
          </p15:clr>
        </p15:guide>
        <p15:guide id="2" pos="215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ryn N Wertz" initials="KNW" lastIdx="3" clrIdx="0"/>
  <p:cmAuthor id="2" name="Kathryn N Wertz" initials="KNW [2]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70C0"/>
    <a:srgbClr val="C6E0B3"/>
    <a:srgbClr val="FF0000"/>
    <a:srgbClr val="FF6753"/>
    <a:srgbClr val="00B8FF"/>
    <a:srgbClr val="FBFACE"/>
    <a:srgbClr val="DDCAE2"/>
    <a:srgbClr val="FCD2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12" autoAdjust="0"/>
    <p:restoredTop sz="93515" autoAdjust="0"/>
  </p:normalViewPr>
  <p:slideViewPr>
    <p:cSldViewPr>
      <p:cViewPr varScale="1">
        <p:scale>
          <a:sx n="62" d="100"/>
          <a:sy n="62" d="100"/>
        </p:scale>
        <p:origin x="1540" y="5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126" y="1644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764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78"/>
        <p:guide pos="215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122" cy="465242"/>
          </a:xfrm>
          <a:prstGeom prst="rect">
            <a:avLst/>
          </a:prstGeom>
        </p:spPr>
        <p:txBody>
          <a:bodyPr vert="horz" wrap="square" lIns="90596" tIns="45298" rIns="90596" bIns="45298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ct val="100000"/>
              <a:buFont typeface="Arial" charset="0"/>
              <a:buNone/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2081" y="0"/>
            <a:ext cx="3037122" cy="465242"/>
          </a:xfrm>
          <a:prstGeom prst="rect">
            <a:avLst/>
          </a:prstGeom>
        </p:spPr>
        <p:txBody>
          <a:bodyPr vert="horz" wrap="square" lIns="90596" tIns="45298" rIns="90596" bIns="45298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Arial" charset="0"/>
              <a:buNone/>
              <a:defRPr sz="1100">
                <a:latin typeface="Arial" charset="0"/>
              </a:defRPr>
            </a:lvl1pPr>
          </a:lstStyle>
          <a:p>
            <a:pPr>
              <a:defRPr/>
            </a:pPr>
            <a:fld id="{20934B1F-D9F3-4960-A904-283E30F1F341}" type="datetimeFigureOut">
              <a:rPr lang="en-US" altLang="zh-CN"/>
              <a:pPr>
                <a:defRPr/>
              </a:pPr>
              <a:t>1/7/2021</a:t>
            </a:fld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054"/>
            <a:ext cx="3037122" cy="465242"/>
          </a:xfrm>
          <a:prstGeom prst="rect">
            <a:avLst/>
          </a:prstGeom>
        </p:spPr>
        <p:txBody>
          <a:bodyPr vert="horz" wrap="square" lIns="90596" tIns="45298" rIns="90596" bIns="45298" numCol="1" anchor="b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ct val="100000"/>
              <a:buFont typeface="Arial" charset="0"/>
              <a:buNone/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2081" y="8829054"/>
            <a:ext cx="3037122" cy="465242"/>
          </a:xfrm>
          <a:prstGeom prst="rect">
            <a:avLst/>
          </a:prstGeom>
        </p:spPr>
        <p:txBody>
          <a:bodyPr vert="horz" wrap="square" lIns="90596" tIns="45298" rIns="90596" bIns="45298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 sz="1100"/>
            </a:lvl1pPr>
          </a:lstStyle>
          <a:p>
            <a:pPr>
              <a:defRPr/>
            </a:pPr>
            <a:fld id="{A79C2080-0242-4C2B-8385-7D05F04B86B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769249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AutoShape 1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596" tIns="45298" rIns="90596" bIns="45298" anchor="ctr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en-US" altLang="zh-CN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037122" cy="4631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373" tIns="46363" rIns="92373" bIns="46363" numCol="1" anchor="t" anchorCtr="0" compatLnSpc="1">
            <a:prstTxWarp prst="textNoShape">
              <a:avLst/>
            </a:prstTxWarp>
          </a:bodyPr>
          <a:lstStyle>
            <a:lvl1pPr eaLnBrk="1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14375" algn="l"/>
                <a:tab pos="1431925" algn="l"/>
                <a:tab pos="2149475" algn="l"/>
                <a:tab pos="2865438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970884" y="0"/>
            <a:ext cx="3035925" cy="4631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373" tIns="46363" rIns="92373" bIns="46363" numCol="1" anchor="t" anchorCtr="0" compatLnSpc="1">
            <a:prstTxWarp prst="textNoShape">
              <a:avLst/>
            </a:prstTxWarp>
          </a:bodyPr>
          <a:lstStyle>
            <a:lvl1pPr algn="r" eaLnBrk="1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14375" algn="l"/>
                <a:tab pos="1431925" algn="l"/>
                <a:tab pos="2149475" algn="l"/>
                <a:tab pos="2865438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4101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6613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701519" y="4416633"/>
            <a:ext cx="5607362" cy="418085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373" tIns="46363" rIns="92373" bIns="46363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8829054"/>
            <a:ext cx="3037122" cy="4631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373" tIns="46363" rIns="92373" bIns="46363" numCol="1" anchor="b" anchorCtr="0" compatLnSpc="1">
            <a:prstTxWarp prst="textNoShape">
              <a:avLst/>
            </a:prstTxWarp>
          </a:bodyPr>
          <a:lstStyle>
            <a:lvl1pPr eaLnBrk="1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14375" algn="l"/>
                <a:tab pos="1431925" algn="l"/>
                <a:tab pos="2149475" algn="l"/>
                <a:tab pos="2865438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970884" y="8829054"/>
            <a:ext cx="3035925" cy="4631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373" tIns="46363" rIns="92373" bIns="46363" numCol="1" anchor="b" anchorCtr="0" compatLnSpc="1">
            <a:prstTxWarp prst="textNoShape">
              <a:avLst/>
            </a:prstTxWarp>
          </a:bodyPr>
          <a:lstStyle>
            <a:lvl1pPr algn="r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14375" algn="l"/>
                <a:tab pos="1431925" algn="l"/>
                <a:tab pos="2149475" algn="l"/>
                <a:tab pos="2865438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6CD1E71-5E1F-43A1-846E-9804E68D7EFB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6423821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6CD1E71-5E1F-43A1-846E-9804E68D7EFB}" type="slidenum">
              <a:rPr lang="zh-CN" altLang="en-GB" smtClean="0"/>
              <a:pPr>
                <a:defRPr/>
              </a:pPr>
              <a:t>1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9666348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6CD1E71-5E1F-43A1-846E-9804E68D7EFB}" type="slidenum">
              <a:rPr lang="zh-CN" altLang="en-GB" smtClean="0"/>
              <a:pPr>
                <a:defRPr/>
              </a:pPr>
              <a:t>10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683033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34975" y="925513"/>
            <a:ext cx="6159500" cy="4621212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5111" y="5856564"/>
            <a:ext cx="3876311" cy="554499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4617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34975" y="925513"/>
            <a:ext cx="6159500" cy="4621212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5111" y="5856564"/>
            <a:ext cx="3876311" cy="554499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78615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34975" y="925513"/>
            <a:ext cx="6159500" cy="4621212"/>
          </a:xfrm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5111" y="5856564"/>
            <a:ext cx="3876311" cy="554499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16282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34975" y="925513"/>
            <a:ext cx="6159500" cy="4621212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5111" y="5856564"/>
            <a:ext cx="3876311" cy="554499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CIAA: Confidentiality, Integrity, Authentication, and Availability</a:t>
            </a:r>
          </a:p>
        </p:txBody>
      </p:sp>
    </p:spTree>
    <p:extLst>
      <p:ext uri="{BB962C8B-B14F-4D97-AF65-F5344CB8AC3E}">
        <p14:creationId xmlns:p14="http://schemas.microsoft.com/office/powerpoint/2010/main" val="15270425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6CD1E71-5E1F-43A1-846E-9804E68D7EFB}" type="slidenum">
              <a:rPr lang="zh-CN" altLang="en-GB" smtClean="0"/>
              <a:pPr>
                <a:defRPr/>
              </a:pPr>
              <a:t>15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5307906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6CD1E71-5E1F-43A1-846E-9804E68D7EFB}" type="slidenum">
              <a:rPr lang="zh-CN" altLang="en-GB" smtClean="0"/>
              <a:pPr>
                <a:defRPr/>
              </a:pPr>
              <a:t>16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1341151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6CD1E71-5E1F-43A1-846E-9804E68D7EFB}" type="slidenum">
              <a:rPr lang="zh-CN" altLang="en-GB" smtClean="0"/>
              <a:pPr>
                <a:defRPr/>
              </a:pPr>
              <a:t>17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011237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34975" y="925513"/>
            <a:ext cx="6159500" cy="4621212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5111" y="5856564"/>
            <a:ext cx="3876311" cy="554499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84028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6CD1E71-5E1F-43A1-846E-9804E68D7EFB}" type="slidenum">
              <a:rPr lang="zh-CN" altLang="en-GB" smtClean="0"/>
              <a:pPr>
                <a:defRPr/>
              </a:pPr>
              <a:t>20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41503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529132" y="5856564"/>
            <a:ext cx="4228266" cy="554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-438150" y="923925"/>
            <a:ext cx="6161088" cy="4622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28633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34975" y="925513"/>
            <a:ext cx="6159500" cy="4621212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5111" y="5856564"/>
            <a:ext cx="3876311" cy="554499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19419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34975" y="925513"/>
            <a:ext cx="6159500" cy="4621212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5111" y="5856564"/>
            <a:ext cx="3876311" cy="554499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94850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34975" y="925513"/>
            <a:ext cx="6159500" cy="4621212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5111" y="5856564"/>
            <a:ext cx="3876311" cy="554499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72938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34975" y="925513"/>
            <a:ext cx="6159500" cy="4621212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5111" y="5856564"/>
            <a:ext cx="3876311" cy="554499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092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6CD1E71-5E1F-43A1-846E-9804E68D7EFB}" type="slidenum">
              <a:rPr lang="zh-CN" altLang="en-GB" smtClean="0"/>
              <a:pPr>
                <a:defRPr/>
              </a:pPr>
              <a:t>3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709721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6CD1E71-5E1F-43A1-846E-9804E68D7EFB}" type="slidenum">
              <a:rPr lang="zh-CN" altLang="en-GB" smtClean="0"/>
              <a:pPr>
                <a:defRPr/>
              </a:pPr>
              <a:t>4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081106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34975" y="925513"/>
            <a:ext cx="6159500" cy="4621212"/>
          </a:xfrm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5111" y="5856564"/>
            <a:ext cx="3876311" cy="554499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Asymmetric advantage</a:t>
            </a:r>
            <a:r>
              <a:rPr lang="en-US" altLang="en-US" baseline="0" dirty="0"/>
              <a:t> over attackers: defenders know more!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47874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34975" y="925513"/>
            <a:ext cx="6159500" cy="4621212"/>
          </a:xfrm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5111" y="5856564"/>
            <a:ext cx="3876311" cy="554499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Asymmetric advantage</a:t>
            </a:r>
            <a:r>
              <a:rPr lang="en-US" altLang="en-US" baseline="0" dirty="0"/>
              <a:t> over attackers: defenders know more!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04557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34975" y="925513"/>
            <a:ext cx="6159500" cy="4621212"/>
          </a:xfrm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5111" y="5856564"/>
            <a:ext cx="3876311" cy="554499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 where $C$ is the luminance value calculated using linear Red Green Blue (RGB) values. The coefficient of each color is assigned based on the human visual perception of brightness.</a:t>
            </a:r>
          </a:p>
        </p:txBody>
      </p:sp>
    </p:spTree>
    <p:extLst>
      <p:ext uri="{BB962C8B-B14F-4D97-AF65-F5344CB8AC3E}">
        <p14:creationId xmlns:p14="http://schemas.microsoft.com/office/powerpoint/2010/main" val="140574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Concealment, camouflage, false and planted information, lies, displays, ruses,</a:t>
            </a:r>
            <a:r>
              <a:rPr lang="en-US" baseline="0" dirty="0"/>
              <a:t> demonstrations, feints and insight</a:t>
            </a:r>
          </a:p>
          <a:p>
            <a:endParaRPr lang="en-US" baseline="0" dirty="0"/>
          </a:p>
          <a:p>
            <a:r>
              <a:rPr lang="en-US" baseline="0" dirty="0"/>
              <a:t>Masking, repacking and dazzling for dissimulation</a:t>
            </a:r>
          </a:p>
          <a:p>
            <a:endParaRPr lang="en-US" baseline="0" dirty="0"/>
          </a:p>
          <a:p>
            <a:r>
              <a:rPr lang="en-US" baseline="0" dirty="0"/>
              <a:t>Mimicking, inventing and decoying for simulation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6CD1E71-5E1F-43A1-846E-9804E68D7EFB}" type="slidenum">
              <a:rPr lang="zh-CN" altLang="en-GB" smtClean="0"/>
              <a:pPr>
                <a:defRPr/>
              </a:pPr>
              <a:t>8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762810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6CD1E71-5E1F-43A1-846E-9804E68D7EFB}" type="slidenum">
              <a:rPr lang="zh-CN" altLang="en-GB" smtClean="0"/>
              <a:pPr>
                <a:defRPr/>
              </a:pPr>
              <a:t>9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132202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02F23-DEFD-43F0-BF76-B0888509F949}" type="datetime1">
              <a:rPr lang="en-US" altLang="zh-CN" smtClean="0"/>
              <a:pPr>
                <a:defRPr/>
              </a:pPr>
              <a:t>1/7/2021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/>
              <a:t>ICDCS 2017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3D3C5-529C-475B-AF41-C5E25A59D115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242024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4C5DA-68B3-4E69-BC0D-74DBB1B03084}" type="datetime1">
              <a:rPr lang="en-US" altLang="zh-CN" smtClean="0"/>
              <a:pPr>
                <a:defRPr/>
              </a:pPr>
              <a:t>1/7/2021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/>
              <a:t>ICDCS 2017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8328D-729F-4D11-9FF6-D4353851C861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47608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19200"/>
            <a:ext cx="2055813" cy="49101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19200"/>
            <a:ext cx="6019800" cy="49101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710CF-483B-4E09-A28F-B14315874E3F}" type="datetime1">
              <a:rPr lang="en-US" altLang="zh-CN" smtClean="0"/>
              <a:pPr>
                <a:defRPr/>
              </a:pPr>
              <a:t>1/7/2021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/>
              <a:t>ICDCS 2017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13979-0197-45D6-86A8-CE978D4D5B54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018605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9200"/>
            <a:ext cx="7770813" cy="19319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18165-8BDC-4756-9D9D-6F0610906264}" type="datetime1">
              <a:rPr lang="en-US" altLang="zh-CN" smtClean="0"/>
              <a:pPr>
                <a:defRPr/>
              </a:pPr>
              <a:t>1/7/2021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/>
              <a:t>ICDCS 2017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6B302-04C6-47CB-909D-31985DBB5DB8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889220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7013" cy="4529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9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tabLst/>
              <a:defRPr>
                <a:ea typeface="宋体" pitchFamily="2" charset="-122"/>
              </a:defRPr>
            </a:lvl1pPr>
          </a:lstStyle>
          <a:p>
            <a:pPr>
              <a:defRPr/>
            </a:pPr>
            <a:fld id="{83443D90-6409-43F3-99EA-17BE533B1BD1}" type="datetime1">
              <a:rPr lang="en-US" altLang="zh-CN" smtClean="0"/>
              <a:pPr>
                <a:defRPr/>
              </a:pPr>
              <a:t>1/7/2021</a:t>
            </a:fld>
            <a:endParaRPr lang="en-GB" altLang="zh-CN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/>
              <a:t>ICDCS 2017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06E2E-1602-4DA9-A0CC-68C41D5EDFE8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089800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26D40-46BD-45FC-863A-7FFA301A1190}" type="datetime1">
              <a:rPr lang="en-US" altLang="zh-CN" smtClean="0"/>
              <a:pPr>
                <a:defRPr/>
              </a:pPr>
              <a:t>1/7/2021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/>
              <a:t>ICDCS 2017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5344A-700D-4191-A7BE-A4E77826CF38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4227327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67448-2DA7-40E7-9143-769839BAE434}" type="datetime1">
              <a:rPr lang="en-US" altLang="zh-CN" smtClean="0"/>
              <a:pPr>
                <a:defRPr/>
              </a:pPr>
              <a:t>1/7/2021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/>
              <a:t>ICDCS 2017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57DAF3-135B-4939-8DC8-4D4163081E1B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03407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E2E44-3981-4798-AA64-1A76A8EFD0FF}" type="datetime1">
              <a:rPr lang="en-US" altLang="zh-CN" smtClean="0"/>
              <a:pPr>
                <a:defRPr/>
              </a:pPr>
              <a:t>1/7/2021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/>
              <a:t>ICDCS 2017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0C6A7-E118-4E66-9B0F-0A50E0CB917C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119496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40345-B96B-49C1-87E5-78927EE336C3}" type="datetime1">
              <a:rPr lang="en-US" altLang="zh-CN" smtClean="0"/>
              <a:pPr>
                <a:defRPr/>
              </a:pPr>
              <a:t>1/7/2021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/>
              <a:t>ICDCS 2017</a:t>
            </a: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FB7BE-4841-46A5-BEC7-C0255306E37B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986407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B12A8-1F07-4DB7-B8D4-D7E0EBCEAA83}" type="datetime1">
              <a:rPr lang="en-US" altLang="zh-CN" smtClean="0"/>
              <a:pPr>
                <a:defRPr/>
              </a:pPr>
              <a:t>1/7/2021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/>
              <a:t>ICDCS 2017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7A390-991A-4849-A62A-6886E2062010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829581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BA795-0741-4427-8609-770C0C23B222}" type="datetime1">
              <a:rPr lang="en-US" altLang="zh-CN" smtClean="0"/>
              <a:pPr>
                <a:defRPr/>
              </a:pPr>
              <a:t>1/7/2021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/>
              <a:t>ICDCS 2017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12BEC-C9CF-4AAE-A701-458BA3ADF82B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043591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F40E1F-BCCD-4CDE-BC9C-C69B7085165F}" type="datetime1">
              <a:rPr lang="en-US" altLang="zh-CN" smtClean="0"/>
              <a:pPr>
                <a:defRPr/>
              </a:pPr>
              <a:t>1/7/2021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/>
              <a:t>ICDCS 2017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53703-EC48-4A19-8ED1-014937B8B972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758569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5D320-A90B-4109-97E9-9CBF17B0BCAB}" type="datetime1">
              <a:rPr lang="en-US" altLang="zh-CN" smtClean="0"/>
              <a:pPr>
                <a:defRPr/>
              </a:pPr>
              <a:t>1/7/2021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/>
              <a:t>ICDCS 2017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E9D62-4096-44B1-9BED-2AEDD6CBEFEA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745248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"/>
          <p:cNvGrpSpPr>
            <a:grpSpLocks/>
          </p:cNvGrpSpPr>
          <p:nvPr/>
        </p:nvGrpSpPr>
        <p:grpSpPr bwMode="auto">
          <a:xfrm>
            <a:off x="1658938" y="1600200"/>
            <a:ext cx="6835775" cy="3198813"/>
            <a:chOff x="1045" y="1008"/>
            <a:chExt cx="4306" cy="2015"/>
          </a:xfrm>
        </p:grpSpPr>
        <p:sp>
          <p:nvSpPr>
            <p:cNvPr id="2" name="Oval 2"/>
            <p:cNvSpPr>
              <a:spLocks noChangeArrowheads="1"/>
            </p:cNvSpPr>
            <p:nvPr/>
          </p:nvSpPr>
          <p:spPr bwMode="auto">
            <a:xfrm flipH="1">
              <a:off x="4392" y="1008"/>
              <a:ext cx="960" cy="960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>
                <a:ea typeface="宋体" pitchFamily="2" charset="-122"/>
              </a:endParaRPr>
            </a:p>
          </p:txBody>
        </p:sp>
        <p:sp>
          <p:nvSpPr>
            <p:cNvPr id="3" name="Oval 3"/>
            <p:cNvSpPr>
              <a:spLocks noChangeArrowheads="1"/>
            </p:cNvSpPr>
            <p:nvPr/>
          </p:nvSpPr>
          <p:spPr bwMode="auto">
            <a:xfrm flipH="1">
              <a:off x="3264" y="1008"/>
              <a:ext cx="960" cy="960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>
                <a:ea typeface="宋体" pitchFamily="2" charset="-122"/>
              </a:endParaRPr>
            </a:p>
          </p:txBody>
        </p:sp>
        <p:sp>
          <p:nvSpPr>
            <p:cNvPr id="4" name="Oval 4"/>
            <p:cNvSpPr>
              <a:spLocks noChangeArrowheads="1"/>
            </p:cNvSpPr>
            <p:nvPr/>
          </p:nvSpPr>
          <p:spPr bwMode="auto">
            <a:xfrm flipH="1">
              <a:off x="2136" y="1008"/>
              <a:ext cx="960" cy="960"/>
            </a:xfrm>
            <a:prstGeom prst="ellipse">
              <a:avLst/>
            </a:prstGeom>
            <a:noFill/>
            <a:ln w="28440">
              <a:solidFill>
                <a:srgbClr val="D9D8E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>
                <a:ea typeface="宋体" pitchFamily="2" charset="-122"/>
              </a:endParaRPr>
            </a:p>
          </p:txBody>
        </p:sp>
        <p:sp>
          <p:nvSpPr>
            <p:cNvPr id="2059" name="Oval 5"/>
            <p:cNvSpPr>
              <a:spLocks noChangeArrowheads="1"/>
            </p:cNvSpPr>
            <p:nvPr/>
          </p:nvSpPr>
          <p:spPr bwMode="auto">
            <a:xfrm flipH="1">
              <a:off x="2136" y="2064"/>
              <a:ext cx="960" cy="960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>
                <a:ea typeface="宋体" pitchFamily="2" charset="-122"/>
              </a:endParaRPr>
            </a:p>
          </p:txBody>
        </p:sp>
        <p:sp>
          <p:nvSpPr>
            <p:cNvPr id="2060" name="Oval 6"/>
            <p:cNvSpPr>
              <a:spLocks noChangeArrowheads="1"/>
            </p:cNvSpPr>
            <p:nvPr/>
          </p:nvSpPr>
          <p:spPr bwMode="auto">
            <a:xfrm flipH="1">
              <a:off x="1045" y="2064"/>
              <a:ext cx="960" cy="960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>
                <a:ea typeface="宋体" pitchFamily="2" charset="-122"/>
              </a:endParaRPr>
            </a:p>
          </p:txBody>
        </p:sp>
        <p:sp>
          <p:nvSpPr>
            <p:cNvPr id="2061" name="Oval 7"/>
            <p:cNvSpPr>
              <a:spLocks noChangeArrowheads="1"/>
            </p:cNvSpPr>
            <p:nvPr/>
          </p:nvSpPr>
          <p:spPr bwMode="auto">
            <a:xfrm flipH="1">
              <a:off x="4392" y="2064"/>
              <a:ext cx="960" cy="960"/>
            </a:xfrm>
            <a:prstGeom prst="ellipse">
              <a:avLst/>
            </a:prstGeom>
            <a:noFill/>
            <a:ln w="28440">
              <a:solidFill>
                <a:srgbClr val="D9D8E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>
                <a:ea typeface="宋体" pitchFamily="2" charset="-122"/>
              </a:endParaRPr>
            </a:p>
          </p:txBody>
        </p:sp>
      </p:grpSp>
      <p:sp>
        <p:nvSpPr>
          <p:cNvPr id="2056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32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 sz="10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636A6F6A-B66C-4ED6-B3C7-BF03D80B4F57}" type="datetime1">
              <a:rPr lang="en-US" altLang="zh-CN" smtClean="0"/>
              <a:pPr>
                <a:defRPr/>
              </a:pPr>
              <a:t>1/7/2021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4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eaLnBrk="1">
              <a:buClr>
                <a:srgbClr val="000000"/>
              </a:buClr>
              <a:buSzPct val="45000"/>
              <a:buFont typeface="Wingdings" pitchFamily="2" charset="2"/>
              <a:buNone/>
              <a:defRPr sz="1000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GB" altLang="zh-CN"/>
              <a:t>ICDCS 2017</a:t>
            </a:r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32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 sz="10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15EFBFCF-64E1-4177-85FA-E8561C334E0D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  <p:sp>
        <p:nvSpPr>
          <p:cNvPr id="2054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219200"/>
            <a:ext cx="7770813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/>
              <a:t>Click to edit the title text format</a:t>
            </a:r>
          </a:p>
        </p:txBody>
      </p:sp>
      <p:sp>
        <p:nvSpPr>
          <p:cNvPr id="2055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/>
              <a:t>Click to edit the outline text format</a:t>
            </a:r>
          </a:p>
          <a:p>
            <a:pPr lvl="1"/>
            <a:r>
              <a:rPr lang="en-GB" altLang="zh-CN"/>
              <a:t>Second Outline Level</a:t>
            </a:r>
          </a:p>
          <a:p>
            <a:pPr lvl="2"/>
            <a:r>
              <a:rPr lang="en-GB" altLang="zh-CN"/>
              <a:t>Third Outline Level</a:t>
            </a:r>
          </a:p>
          <a:p>
            <a:pPr lvl="3"/>
            <a:r>
              <a:rPr lang="en-GB" altLang="zh-CN"/>
              <a:t>Fourth Outline Level</a:t>
            </a:r>
          </a:p>
          <a:p>
            <a:pPr lvl="4"/>
            <a:r>
              <a:rPr lang="en-GB" altLang="zh-CN"/>
              <a:t>Fifth Outline Level</a:t>
            </a:r>
          </a:p>
          <a:p>
            <a:pPr lvl="4"/>
            <a:r>
              <a:rPr lang="en-GB" altLang="zh-CN"/>
              <a:t>Sixth Outline Level</a:t>
            </a:r>
          </a:p>
          <a:p>
            <a:pPr lvl="4"/>
            <a:r>
              <a:rPr lang="en-GB" altLang="zh-CN"/>
              <a:t>Seventh Outline Level</a:t>
            </a:r>
          </a:p>
          <a:p>
            <a:pPr lvl="4"/>
            <a:r>
              <a:rPr lang="en-GB" altLang="zh-CN"/>
              <a:t>Eighth Outline Level</a:t>
            </a:r>
          </a:p>
          <a:p>
            <a:pPr lvl="4"/>
            <a:r>
              <a:rPr lang="en-GB" altLang="zh-CN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40" r:id="rId1"/>
    <p:sldLayoutId id="2147485541" r:id="rId2"/>
    <p:sldLayoutId id="2147485542" r:id="rId3"/>
    <p:sldLayoutId id="2147485543" r:id="rId4"/>
    <p:sldLayoutId id="2147485544" r:id="rId5"/>
    <p:sldLayoutId id="2147485545" r:id="rId6"/>
    <p:sldLayoutId id="2147485546" r:id="rId7"/>
    <p:sldLayoutId id="2147485547" r:id="rId8"/>
    <p:sldLayoutId id="2147485548" r:id="rId9"/>
    <p:sldLayoutId id="2147485549" r:id="rId10"/>
    <p:sldLayoutId id="2147485550" r:id="rId11"/>
    <p:sldLayoutId id="2147485551" r:id="rId12"/>
    <p:sldLayoutId id="2147485552" r:id="rId13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800">
          <a:solidFill>
            <a:srgbClr val="000000"/>
          </a:solidFill>
          <a:latin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800">
          <a:solidFill>
            <a:srgbClr val="000000"/>
          </a:solidFill>
          <a:latin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800">
          <a:solidFill>
            <a:srgbClr val="000000"/>
          </a:solidFill>
          <a:latin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800">
          <a:solidFill>
            <a:srgbClr val="000000"/>
          </a:solidFill>
          <a:latin typeface="Arial" charset="0"/>
        </a:defRPr>
      </a:lvl9pPr>
    </p:titleStyle>
    <p:bodyStyle>
      <a:lvl1pPr marL="341313" indent="-341313" algn="l" defTabSz="457200" rtl="0" eaLnBrk="0" fontAlgn="base" hangingPunct="0">
        <a:spcBef>
          <a:spcPts val="800"/>
        </a:spcBef>
        <a:spcAft>
          <a:spcPct val="0"/>
        </a:spcAft>
        <a:buClr>
          <a:srgbClr val="CCCCFF"/>
        </a:buClr>
        <a:buSzPct val="80000"/>
        <a:buFont typeface="Wingdings" panose="05000000000000000000" pitchFamily="2" charset="2"/>
        <a:buChar char="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ts val="675"/>
        </a:spcBef>
        <a:spcAft>
          <a:spcPct val="0"/>
        </a:spcAft>
        <a:buClr>
          <a:srgbClr val="CCCCFF"/>
        </a:buClr>
        <a:buSzPct val="70000"/>
        <a:buFont typeface="Wingdings" panose="05000000000000000000" pitchFamily="2" charset="2"/>
        <a:buChar char=""/>
        <a:defRPr sz="2700">
          <a:solidFill>
            <a:srgbClr val="000000"/>
          </a:solidFill>
          <a:latin typeface="+mn-lt"/>
        </a:defRPr>
      </a:lvl2pPr>
      <a:lvl3pPr marL="1143000" indent="-228600" algn="l" defTabSz="457200" rtl="0" eaLnBrk="0" fontAlgn="base" hangingPunct="0">
        <a:spcBef>
          <a:spcPts val="575"/>
        </a:spcBef>
        <a:spcAft>
          <a:spcPct val="0"/>
        </a:spcAft>
        <a:buClr>
          <a:srgbClr val="CCCCFF"/>
        </a:buClr>
        <a:buSzPct val="65000"/>
        <a:buFont typeface="Wingdings" panose="05000000000000000000" pitchFamily="2" charset="2"/>
        <a:buChar char=""/>
        <a:defRPr sz="2300">
          <a:solidFill>
            <a:srgbClr val="000000"/>
          </a:solidFill>
          <a:latin typeface="+mn-lt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CCCCFF"/>
        </a:buClr>
        <a:buSzPct val="100000"/>
        <a:buFont typeface="Arial" panose="020B0604020202020204" pitchFamily="34" charset="0"/>
        <a:buChar char="•"/>
        <a:defRPr sz="2000">
          <a:solidFill>
            <a:srgbClr val="000000"/>
          </a:solidFill>
          <a:latin typeface="+mn-lt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anose="05000000000000000000" pitchFamily="2" charset="2"/>
        <a:buChar char=""/>
        <a:defRPr sz="2000">
          <a:solidFill>
            <a:srgbClr val="000000"/>
          </a:solidFill>
          <a:latin typeface="+mn-lt"/>
        </a:defRPr>
      </a:lvl5pPr>
      <a:lvl6pPr marL="2514600" indent="-228600" algn="l" defTabSz="457200" rtl="0" fontAlgn="base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itchFamily="2" charset="2"/>
        <a:buChar char=""/>
        <a:defRPr sz="2000">
          <a:solidFill>
            <a:srgbClr val="000000"/>
          </a:solidFill>
          <a:latin typeface="+mn-lt"/>
        </a:defRPr>
      </a:lvl6pPr>
      <a:lvl7pPr marL="2971800" indent="-228600" algn="l" defTabSz="457200" rtl="0" fontAlgn="base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itchFamily="2" charset="2"/>
        <a:buChar char=""/>
        <a:defRPr sz="2000">
          <a:solidFill>
            <a:srgbClr val="000000"/>
          </a:solidFill>
          <a:latin typeface="+mn-lt"/>
        </a:defRPr>
      </a:lvl7pPr>
      <a:lvl8pPr marL="3429000" indent="-228600" algn="l" defTabSz="457200" rtl="0" fontAlgn="base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itchFamily="2" charset="2"/>
        <a:buChar char=""/>
        <a:defRPr sz="2000">
          <a:solidFill>
            <a:srgbClr val="000000"/>
          </a:solidFill>
          <a:latin typeface="+mn-lt"/>
        </a:defRPr>
      </a:lvl8pPr>
      <a:lvl9pPr marL="3886200" indent="-228600" algn="l" defTabSz="457200" rtl="0" fontAlgn="base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itchFamily="2" charset="2"/>
        <a:buChar char="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javascript:parent.parent.show(1009,1029,0,0)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hmajJTcpNk?start=45&amp;feature=oembed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219200"/>
            <a:ext cx="8534400" cy="2381250"/>
          </a:xfrm>
        </p:spPr>
        <p:txBody>
          <a:bodyPr/>
          <a:lstStyle/>
          <a:p>
            <a:pPr algn="ctr">
              <a:spcBef>
                <a:spcPts val="800"/>
              </a:spcBef>
              <a:buClr>
                <a:srgbClr val="CCCCFF"/>
              </a:buClr>
              <a:buSzPct val="80000"/>
            </a:pPr>
            <a:r>
              <a:rPr lang="en-US" sz="4000" dirty="0">
                <a:latin typeface="Comic Sans MS" panose="030F0702030302020204" pitchFamily="66" charset="0"/>
                <a:ea typeface="+mn-ea"/>
                <a:cs typeface="+mn-cs"/>
              </a:rPr>
              <a:t>Cyber Security Defense</a:t>
            </a:r>
            <a:r>
              <a:rPr lang="en-US" sz="3200" dirty="0">
                <a:latin typeface="Comic Sans MS" panose="030F0702030302020204" pitchFamily="66" charset="0"/>
                <a:ea typeface="+mn-ea"/>
                <a:cs typeface="+mn-cs"/>
              </a:rPr>
              <a:t>: </a:t>
            </a:r>
            <a:br>
              <a:rPr lang="en-US" sz="3200" dirty="0">
                <a:latin typeface="Comic Sans MS" panose="030F0702030302020204" pitchFamily="66" charset="0"/>
                <a:ea typeface="+mn-ea"/>
                <a:cs typeface="+mn-cs"/>
              </a:rPr>
            </a:br>
            <a:br>
              <a:rPr lang="en-US" sz="3200" dirty="0">
                <a:latin typeface="Comic Sans MS" panose="030F0702030302020204" pitchFamily="66" charset="0"/>
                <a:ea typeface="+mn-ea"/>
                <a:cs typeface="+mn-cs"/>
              </a:rPr>
            </a:br>
            <a:r>
              <a:rPr lang="en-US" sz="2800" dirty="0">
                <a:latin typeface="Comic Sans MS" panose="030F0702030302020204" pitchFamily="66" charset="0"/>
                <a:ea typeface="+mn-ea"/>
                <a:cs typeface="+mn-cs"/>
              </a:rPr>
              <a:t>From Moving Target Defense to Cyber Deception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806" y="4495800"/>
            <a:ext cx="6400800" cy="1752600"/>
          </a:xfrm>
        </p:spPr>
        <p:txBody>
          <a:bodyPr/>
          <a:lstStyle/>
          <a:p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Jie Wu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Temple University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2932906" y="6248400"/>
            <a:ext cx="3276600" cy="455613"/>
          </a:xfrm>
        </p:spPr>
        <p:txBody>
          <a:bodyPr/>
          <a:lstStyle/>
          <a:p>
            <a:pPr>
              <a:defRPr/>
            </a:pPr>
            <a:r>
              <a:rPr lang="en-GB" altLang="zh-CN" sz="1600" dirty="0"/>
              <a:t>CSP 2021</a:t>
            </a:r>
          </a:p>
        </p:txBody>
      </p:sp>
    </p:spTree>
    <p:extLst>
      <p:ext uri="{BB962C8B-B14F-4D97-AF65-F5344CB8AC3E}">
        <p14:creationId xmlns:p14="http://schemas.microsoft.com/office/powerpoint/2010/main" val="1916677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>
                <a:latin typeface="Comic Sans MS" panose="030F0702030302020204" pitchFamily="66" charset="0"/>
              </a:rPr>
              <a:t>Honeypots and Honey-X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type="body" sz="half" idx="1"/>
          </p:nvPr>
        </p:nvSpPr>
        <p:spPr>
          <a:xfrm>
            <a:off x="769466" y="1495079"/>
            <a:ext cx="4037013" cy="4529138"/>
          </a:xfrm>
        </p:spPr>
        <p:txBody>
          <a:bodyPr/>
          <a:lstStyle/>
          <a:p>
            <a:endParaRPr lang="en-US" sz="80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1313" lvl="1" indent="-341313">
              <a:spcBef>
                <a:spcPts val="800"/>
              </a:spcBef>
              <a:buSzPct val="80000"/>
              <a:buFont typeface="Wingdings" panose="05000000000000000000" pitchFamily="2" charset="2"/>
              <a:buChar char=""/>
            </a:pPr>
            <a:r>
              <a:rPr lang="en-US" sz="2400" dirty="0">
                <a:solidFill>
                  <a:schemeClr val="tx1"/>
                </a:solidFill>
                <a:latin typeface="Comic Sans MS"/>
                <a:sym typeface="Comic Sans MS"/>
              </a:rPr>
              <a:t>Honeypots </a:t>
            </a:r>
          </a:p>
          <a:p>
            <a:pPr marL="742950" lvl="2" indent="-341313">
              <a:spcBef>
                <a:spcPts val="800"/>
              </a:spcBef>
              <a:buSzPct val="80000"/>
            </a:pPr>
            <a:r>
              <a:rPr lang="en-US" sz="2000" dirty="0">
                <a:solidFill>
                  <a:schemeClr val="tx1"/>
                </a:solidFill>
                <a:latin typeface="Comic Sans MS"/>
                <a:sym typeface="Comic Sans MS"/>
              </a:rPr>
              <a:t>Bears: honey eaters</a:t>
            </a:r>
          </a:p>
          <a:p>
            <a:pPr marL="742950" lvl="2" indent="-341313">
              <a:spcBef>
                <a:spcPts val="800"/>
              </a:spcBef>
              <a:buSzPct val="80000"/>
            </a:pPr>
            <a:r>
              <a:rPr lang="en-US" sz="2000" dirty="0">
                <a:solidFill>
                  <a:schemeClr val="tx1"/>
                </a:solidFill>
                <a:latin typeface="Comic Sans MS"/>
                <a:sym typeface="Comic Sans MS"/>
              </a:rPr>
              <a:t>Traps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6613" y="1756762"/>
            <a:ext cx="4038600" cy="4529138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Comic Sans MS"/>
              </a:rPr>
              <a:t>Honey-X</a:t>
            </a:r>
          </a:p>
          <a:p>
            <a:pPr marL="857250" lvl="1" indent="-341313">
              <a:spcBef>
                <a:spcPts val="800"/>
              </a:spcBef>
              <a:buSzPct val="80000"/>
              <a:buFont typeface="Wingdings" panose="05000000000000000000" pitchFamily="2" charset="2"/>
              <a:buChar char=""/>
            </a:pPr>
            <a:r>
              <a:rPr lang="en-US" sz="2000" dirty="0" err="1">
                <a:solidFill>
                  <a:schemeClr val="tx1"/>
                </a:solidFill>
                <a:latin typeface="Comic Sans MS"/>
              </a:rPr>
              <a:t>Honeynet</a:t>
            </a:r>
            <a:r>
              <a:rPr lang="en-US" sz="2000" dirty="0">
                <a:solidFill>
                  <a:schemeClr val="tx1"/>
                </a:solidFill>
                <a:latin typeface="Comic Sans MS"/>
              </a:rPr>
              <a:t>: </a:t>
            </a:r>
            <a:r>
              <a:rPr lang="en-US" sz="1800" dirty="0">
                <a:solidFill>
                  <a:schemeClr val="tx1"/>
                </a:solidFill>
                <a:latin typeface="Comic Sans MS"/>
              </a:rPr>
              <a:t>two ore more honeypots on a network</a:t>
            </a:r>
          </a:p>
          <a:p>
            <a:pPr marL="857250" lvl="1" indent="-341313">
              <a:spcBef>
                <a:spcPts val="800"/>
              </a:spcBef>
              <a:buSzPct val="80000"/>
              <a:buFont typeface="Wingdings" panose="05000000000000000000" pitchFamily="2" charset="2"/>
              <a:buChar char=""/>
            </a:pPr>
            <a:r>
              <a:rPr lang="en-US" sz="2000" dirty="0" err="1">
                <a:solidFill>
                  <a:schemeClr val="tx1"/>
                </a:solidFill>
                <a:latin typeface="Comic Sans MS"/>
              </a:rPr>
              <a:t>Honeyfile</a:t>
            </a:r>
            <a:r>
              <a:rPr lang="en-US" sz="2000" dirty="0">
                <a:solidFill>
                  <a:schemeClr val="tx1"/>
                </a:solidFill>
                <a:latin typeface="Comic Sans MS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omic Sans MS"/>
              </a:rPr>
              <a:t>honeyword</a:t>
            </a:r>
            <a:r>
              <a:rPr lang="en-US" sz="2000" dirty="0">
                <a:solidFill>
                  <a:schemeClr val="tx1"/>
                </a:solidFill>
                <a:latin typeface="Comic Sans MS"/>
              </a:rPr>
              <a:t>, 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300362"/>
            <a:ext cx="1168088" cy="17004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1123" y="3300150"/>
            <a:ext cx="3330017" cy="32500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679" y="5225755"/>
            <a:ext cx="1792647" cy="100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8130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2438" y="901700"/>
            <a:ext cx="8305800" cy="446088"/>
          </a:xfrm>
        </p:spPr>
        <p:txBody>
          <a:bodyPr/>
          <a:lstStyle/>
          <a:p>
            <a:br>
              <a:rPr lang="en-US" altLang="zh-TW" dirty="0">
                <a:latin typeface="Comic Sans MS" panose="030F0702030302020204" pitchFamily="66" charset="0"/>
                <a:ea typeface="PMingLiU" pitchFamily="18" charset="-120"/>
              </a:rPr>
            </a:br>
            <a:br>
              <a:rPr lang="en-US" altLang="zh-TW" dirty="0">
                <a:latin typeface="Comic Sans MS" panose="030F0702030302020204" pitchFamily="66" charset="0"/>
                <a:ea typeface="PMingLiU" pitchFamily="18" charset="-120"/>
              </a:rPr>
            </a:br>
            <a:br>
              <a:rPr lang="en-US" altLang="zh-TW" dirty="0">
                <a:latin typeface="Comic Sans MS" panose="030F0702030302020204" pitchFamily="66" charset="0"/>
                <a:ea typeface="PMingLiU" pitchFamily="18" charset="-120"/>
              </a:rPr>
            </a:br>
            <a:br>
              <a:rPr lang="en-US" altLang="zh-TW" dirty="0">
                <a:latin typeface="Comic Sans MS" panose="030F0702030302020204" pitchFamily="66" charset="0"/>
                <a:ea typeface="PMingLiU" pitchFamily="18" charset="-120"/>
              </a:rPr>
            </a:br>
            <a:br>
              <a:rPr lang="en-US" altLang="zh-TW" dirty="0">
                <a:latin typeface="Comic Sans MS" panose="030F0702030302020204" pitchFamily="66" charset="0"/>
                <a:ea typeface="PMingLiU" pitchFamily="18" charset="-120"/>
              </a:rPr>
            </a:br>
            <a:br>
              <a:rPr lang="en-US" altLang="zh-TW" dirty="0">
                <a:latin typeface="Comic Sans MS" panose="030F0702030302020204" pitchFamily="66" charset="0"/>
                <a:ea typeface="PMingLiU" pitchFamily="18" charset="-120"/>
              </a:rPr>
            </a:br>
            <a:br>
              <a:rPr lang="en-US" altLang="zh-TW" dirty="0">
                <a:latin typeface="Comic Sans MS" panose="030F0702030302020204" pitchFamily="66" charset="0"/>
                <a:ea typeface="PMingLiU" pitchFamily="18" charset="-120"/>
              </a:rPr>
            </a:br>
            <a:r>
              <a:rPr lang="en-US" altLang="zh-TW" dirty="0">
                <a:latin typeface="Comic Sans MS" panose="030F0702030302020204" pitchFamily="66" charset="0"/>
                <a:ea typeface="PMingLiU" pitchFamily="18" charset="-120"/>
              </a:rPr>
              <a:t>5. Moving Target Defense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9899650" cy="4792662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altLang="zh-TW" sz="2000" dirty="0">
              <a:latin typeface="Comic Sans MS" panose="030F0702030302020204" pitchFamily="66" charset="0"/>
              <a:ea typeface="PMingLiU" pitchFamily="18" charset="-120"/>
            </a:endParaRPr>
          </a:p>
          <a:p>
            <a:pPr>
              <a:lnSpc>
                <a:spcPct val="90000"/>
              </a:lnSpc>
            </a:pPr>
            <a:r>
              <a:rPr lang="en-US" altLang="zh-TW" sz="2900" dirty="0">
                <a:latin typeface="Comic Sans MS" panose="030F0702030302020204" pitchFamily="66" charset="0"/>
                <a:ea typeface="PMingLiU" pitchFamily="18" charset="-120"/>
              </a:rPr>
              <a:t>Hierarchical military command chains</a:t>
            </a:r>
          </a:p>
          <a:p>
            <a:pPr>
              <a:lnSpc>
                <a:spcPct val="90000"/>
              </a:lnSpc>
            </a:pPr>
            <a:r>
              <a:rPr lang="en-US" altLang="zh-TW" sz="2900" dirty="0">
                <a:latin typeface="Comic Sans MS" panose="030F0702030302020204" pitchFamily="66" charset="0"/>
                <a:ea typeface="PMingLiU" pitchFamily="18" charset="-120"/>
              </a:rPr>
              <a:t>Network hierarchy</a:t>
            </a:r>
          </a:p>
          <a:p>
            <a:pPr lvl="1">
              <a:lnSpc>
                <a:spcPct val="90000"/>
              </a:lnSpc>
            </a:pPr>
            <a:r>
              <a:rPr lang="en-US" altLang="zh-TW" sz="2500" dirty="0">
                <a:latin typeface="Comic Sans MS" panose="030F0702030302020204" pitchFamily="66" charset="0"/>
                <a:ea typeface="PMingLiU" pitchFamily="18" charset="-120"/>
              </a:rPr>
              <a:t>SDN controllers: </a:t>
            </a:r>
            <a:r>
              <a:rPr lang="en-US" altLang="zh-TW" sz="2400" dirty="0">
                <a:latin typeface="Comic Sans MS" panose="030F0702030302020204" pitchFamily="66" charset="0"/>
                <a:ea typeface="PMingLiU" pitchFamily="18" charset="-120"/>
              </a:rPr>
              <a:t>load balance and fault tolerance</a:t>
            </a:r>
          </a:p>
          <a:p>
            <a:pPr>
              <a:lnSpc>
                <a:spcPct val="90000"/>
              </a:lnSpc>
            </a:pPr>
            <a:endParaRPr lang="en-US" altLang="zh-TW" sz="2900" dirty="0">
              <a:latin typeface="Comic Sans MS" panose="030F0702030302020204" pitchFamily="66" charset="0"/>
              <a:ea typeface="PMingLiU" pitchFamily="18" charset="-120"/>
            </a:endParaRPr>
          </a:p>
          <a:p>
            <a:pPr lvl="1">
              <a:lnSpc>
                <a:spcPct val="90000"/>
              </a:lnSpc>
              <a:buFontTx/>
              <a:buNone/>
            </a:pPr>
            <a:endParaRPr lang="en-US" altLang="zh-TW" sz="2500" dirty="0">
              <a:latin typeface="Comic Sans MS" panose="030F0702030302020204" pitchFamily="66" charset="0"/>
              <a:ea typeface="PMingLiU" pitchFamily="18" charset="-120"/>
            </a:endParaRPr>
          </a:p>
          <a:p>
            <a:pPr lvl="1">
              <a:lnSpc>
                <a:spcPct val="90000"/>
              </a:lnSpc>
            </a:pPr>
            <a:endParaRPr lang="en-US" altLang="zh-TW" sz="2500" dirty="0">
              <a:latin typeface="Comic Sans MS" panose="030F0702030302020204" pitchFamily="66" charset="0"/>
              <a:ea typeface="PMingLiU" pitchFamily="18" charset="-12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zh-TW" sz="2900" dirty="0">
              <a:latin typeface="Comic Sans MS" panose="030F0702030302020204" pitchFamily="66" charset="0"/>
              <a:ea typeface="PMingLiU" pitchFamily="18" charset="-120"/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zh-TW" sz="2600" dirty="0">
                <a:latin typeface="Comic Sans MS" panose="030F0702030302020204" pitchFamily="66" charset="0"/>
                <a:ea typeface="PMingLiU" pitchFamily="18" charset="-120"/>
              </a:rPr>
              <a:t>	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US" altLang="zh-TW" sz="2600" dirty="0">
              <a:latin typeface="Comic Sans MS" panose="030F0702030302020204" pitchFamily="66" charset="0"/>
              <a:ea typeface="PMingLiU" pitchFamily="18" charset="-120"/>
            </a:endParaRPr>
          </a:p>
          <a:p>
            <a:pPr lvl="1">
              <a:lnSpc>
                <a:spcPct val="90000"/>
              </a:lnSpc>
              <a:buFontTx/>
              <a:buNone/>
            </a:pPr>
            <a:endParaRPr lang="zh-TW" altLang="en-US" sz="2600" dirty="0">
              <a:latin typeface="Comic Sans MS" panose="030F0702030302020204" pitchFamily="66" charset="0"/>
              <a:ea typeface="PMingLiU" pitchFamily="18" charset="-120"/>
            </a:endParaRPr>
          </a:p>
        </p:txBody>
      </p:sp>
      <p:pic>
        <p:nvPicPr>
          <p:cNvPr id="2867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336924"/>
            <a:ext cx="3716337" cy="297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0444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" y="152400"/>
            <a:ext cx="8458200" cy="838200"/>
          </a:xfrm>
        </p:spPr>
        <p:txBody>
          <a:bodyPr/>
          <a:lstStyle/>
          <a:p>
            <a:r>
              <a:rPr lang="en-US" altLang="zh-TW">
                <a:latin typeface="Comic Sans MS" panose="030F0702030302020204" pitchFamily="66" charset="0"/>
                <a:ea typeface="PMingLiU" pitchFamily="18" charset="-120"/>
              </a:rPr>
              <a:t>Self-Organizing Solutions</a:t>
            </a:r>
          </a:p>
        </p:txBody>
      </p:sp>
      <p:sp>
        <p:nvSpPr>
          <p:cNvPr id="38914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56890" y="1355171"/>
            <a:ext cx="4037013" cy="452437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altLang="zh-TW" dirty="0">
                <a:latin typeface="Comic Sans MS" panose="030F0702030302020204" pitchFamily="66" charset="0"/>
                <a:ea typeface="PMingLiU" panose="02020500000000000000" pitchFamily="18" charset="-120"/>
              </a:rPr>
              <a:t>Local decision</a:t>
            </a:r>
          </a:p>
          <a:p>
            <a:pPr marL="0" indent="0">
              <a:buFontTx/>
              <a:buNone/>
              <a:defRPr/>
            </a:pPr>
            <a:endParaRPr lang="en-US" altLang="zh-TW" sz="80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pPr>
              <a:defRPr/>
            </a:pPr>
            <a:r>
              <a:rPr lang="en-US" altLang="zh-TW" sz="2000" dirty="0">
                <a:solidFill>
                  <a:schemeClr val="tx1"/>
                </a:solidFill>
                <a:latin typeface="Comic Sans MS" panose="030F0702030302020204" pitchFamily="66" charset="0"/>
                <a:ea typeface="PMingLiU" panose="02020500000000000000" pitchFamily="18" charset="-120"/>
              </a:rPr>
              <a:t>P2P and simple interaction (mostly local and without sequential propagation)</a:t>
            </a:r>
          </a:p>
          <a:p>
            <a:pPr>
              <a:defRPr/>
            </a:pPr>
            <a:endParaRPr lang="en-US" altLang="zh-TW" sz="800" dirty="0">
              <a:solidFill>
                <a:schemeClr val="tx1"/>
              </a:solidFill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pPr marL="0" indent="0">
              <a:buFontTx/>
              <a:buNone/>
              <a:defRPr/>
            </a:pPr>
            <a:r>
              <a:rPr lang="en-US" altLang="zh-TW" dirty="0">
                <a:solidFill>
                  <a:schemeClr val="tx1"/>
                </a:solidFill>
                <a:latin typeface="Comic Sans MS" panose="030F0702030302020204" pitchFamily="66" charset="0"/>
                <a:ea typeface="PMingLiU" panose="02020500000000000000" pitchFamily="18" charset="-120"/>
              </a:rPr>
              <a:t>Global functionality</a:t>
            </a:r>
          </a:p>
          <a:p>
            <a:pPr>
              <a:defRPr/>
            </a:pPr>
            <a:r>
              <a:rPr lang="en-US" altLang="zh-TW" sz="2000" dirty="0">
                <a:solidFill>
                  <a:schemeClr val="tx1"/>
                </a:solidFill>
                <a:latin typeface="Comic Sans MS" panose="030F0702030302020204" pitchFamily="66" charset="0"/>
                <a:ea typeface="PMingLiU" panose="02020500000000000000" pitchFamily="18" charset="-120"/>
              </a:rPr>
              <a:t>Adaptive, robust, and scalable</a:t>
            </a:r>
          </a:p>
          <a:p>
            <a:pPr>
              <a:defRPr/>
            </a:pPr>
            <a:endParaRPr lang="en-US" altLang="zh-TW" sz="240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pPr>
              <a:buFontTx/>
              <a:buNone/>
              <a:defRPr/>
            </a:pPr>
            <a:endParaRPr lang="en-US" altLang="zh-TW" dirty="0"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pPr>
              <a:buFontTx/>
              <a:buNone/>
              <a:defRPr/>
            </a:pPr>
            <a:endParaRPr lang="en-US" altLang="zh-TW" dirty="0"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pPr>
              <a:defRPr/>
            </a:pPr>
            <a:endParaRPr lang="zh-TW" altLang="en-US" dirty="0">
              <a:latin typeface="Comic Sans MS" panose="030F0702030302020204" pitchFamily="66" charset="0"/>
              <a:ea typeface="PMingLiU" panose="02020500000000000000" pitchFamily="18" charset="-12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265543" y="1371600"/>
            <a:ext cx="4914900" cy="5181600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  <a:defRPr/>
            </a:pPr>
            <a:r>
              <a:rPr lang="en-US" altLang="zh-TW" dirty="0">
                <a:latin typeface="Comic Sans MS" panose="030F0702030302020204" pitchFamily="66" charset="0"/>
                <a:ea typeface="PMingLiU" panose="02020500000000000000" pitchFamily="18" charset="-120"/>
              </a:rPr>
              <a:t>Principles</a:t>
            </a:r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endParaRPr lang="en-US" altLang="zh-TW" sz="80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zh-TW" sz="2000" dirty="0">
                <a:solidFill>
                  <a:schemeClr val="tx1"/>
                </a:solidFill>
                <a:latin typeface="Comic Sans MS" panose="030F0702030302020204" pitchFamily="66" charset="0"/>
                <a:ea typeface="PMingLiU" panose="02020500000000000000" pitchFamily="18" charset="-120"/>
              </a:rPr>
              <a:t>P</a:t>
            </a:r>
            <a:r>
              <a:rPr lang="en-US" altLang="zh-TW" sz="2000" baseline="-25000" dirty="0">
                <a:solidFill>
                  <a:schemeClr val="tx1"/>
                </a:solidFill>
                <a:latin typeface="Comic Sans MS" panose="030F0702030302020204" pitchFamily="66" charset="0"/>
                <a:ea typeface="PMingLiU" panose="02020500000000000000" pitchFamily="18" charset="-120"/>
              </a:rPr>
              <a:t>1</a:t>
            </a:r>
            <a:r>
              <a:rPr lang="en-US" altLang="zh-TW" sz="2000" dirty="0">
                <a:solidFill>
                  <a:schemeClr val="tx1"/>
                </a:solidFill>
                <a:latin typeface="Comic Sans MS" panose="030F0702030302020204" pitchFamily="66" charset="0"/>
                <a:ea typeface="PMingLiU" panose="02020500000000000000" pitchFamily="18" charset="-120"/>
              </a:rPr>
              <a:t>: Local interactions with global properties  (</a:t>
            </a:r>
            <a:r>
              <a:rPr lang="en-US" altLang="zh-TW" sz="2000" dirty="0">
                <a:solidFill>
                  <a:srgbClr val="0070C0"/>
                </a:solidFill>
                <a:latin typeface="Comic Sans MS" panose="030F0702030302020204" pitchFamily="66" charset="0"/>
                <a:ea typeface="PMingLiU" panose="02020500000000000000" pitchFamily="18" charset="-120"/>
              </a:rPr>
              <a:t>scalability</a:t>
            </a:r>
            <a:r>
              <a:rPr lang="en-US" altLang="zh-TW" sz="2000" dirty="0">
                <a:solidFill>
                  <a:schemeClr val="tx1"/>
                </a:solidFill>
                <a:latin typeface="Comic Sans MS" panose="030F0702030302020204" pitchFamily="66" charset="0"/>
                <a:ea typeface="PMingLiU" panose="02020500000000000000" pitchFamily="18" charset="-120"/>
              </a:rPr>
              <a:t>)</a:t>
            </a:r>
          </a:p>
          <a:p>
            <a:pPr>
              <a:lnSpc>
                <a:spcPct val="90000"/>
              </a:lnSpc>
              <a:defRPr/>
            </a:pPr>
            <a:endParaRPr lang="en-US" altLang="zh-TW" sz="800" dirty="0">
              <a:solidFill>
                <a:schemeClr val="tx1"/>
              </a:solidFill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zh-TW" sz="2000" dirty="0">
                <a:solidFill>
                  <a:schemeClr val="tx1"/>
                </a:solidFill>
                <a:latin typeface="Comic Sans MS" panose="030F0702030302020204" pitchFamily="66" charset="0"/>
                <a:ea typeface="PMingLiU" panose="02020500000000000000" pitchFamily="18" charset="-120"/>
              </a:rPr>
              <a:t>P</a:t>
            </a:r>
            <a:r>
              <a:rPr lang="en-US" altLang="zh-TW" sz="2000" baseline="-25000" dirty="0">
                <a:solidFill>
                  <a:schemeClr val="tx1"/>
                </a:solidFill>
                <a:latin typeface="Comic Sans MS" panose="030F0702030302020204" pitchFamily="66" charset="0"/>
                <a:ea typeface="PMingLiU" panose="02020500000000000000" pitchFamily="18" charset="-120"/>
              </a:rPr>
              <a:t>2</a:t>
            </a:r>
            <a:r>
              <a:rPr lang="en-US" altLang="zh-TW" sz="2000" dirty="0">
                <a:solidFill>
                  <a:schemeClr val="tx1"/>
                </a:solidFill>
                <a:latin typeface="Comic Sans MS" panose="030F0702030302020204" pitchFamily="66" charset="0"/>
                <a:ea typeface="PMingLiU" panose="02020500000000000000" pitchFamily="18" charset="-120"/>
              </a:rPr>
              <a:t>: Minimization of maintained state (</a:t>
            </a:r>
            <a:r>
              <a:rPr lang="en-US" altLang="zh-TW" sz="2000" dirty="0">
                <a:solidFill>
                  <a:srgbClr val="0070C0"/>
                </a:solidFill>
                <a:latin typeface="Comic Sans MS" panose="030F0702030302020204" pitchFamily="66" charset="0"/>
                <a:ea typeface="PMingLiU" panose="02020500000000000000" pitchFamily="18" charset="-120"/>
              </a:rPr>
              <a:t>usability</a:t>
            </a:r>
            <a:r>
              <a:rPr lang="en-US" altLang="zh-TW" sz="2000" dirty="0">
                <a:solidFill>
                  <a:schemeClr val="tx1"/>
                </a:solidFill>
                <a:latin typeface="Comic Sans MS" panose="030F0702030302020204" pitchFamily="66" charset="0"/>
                <a:ea typeface="PMingLiU" panose="02020500000000000000" pitchFamily="18" charset="-120"/>
              </a:rPr>
              <a:t>)</a:t>
            </a:r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endParaRPr lang="en-US" altLang="zh-TW" sz="800" dirty="0">
              <a:solidFill>
                <a:schemeClr val="tx1"/>
              </a:solidFill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zh-TW" sz="2000" dirty="0">
                <a:solidFill>
                  <a:schemeClr val="tx1"/>
                </a:solidFill>
                <a:latin typeface="Comic Sans MS" panose="030F0702030302020204" pitchFamily="66" charset="0"/>
                <a:ea typeface="PMingLiU" panose="02020500000000000000" pitchFamily="18" charset="-120"/>
              </a:rPr>
              <a:t>P</a:t>
            </a:r>
            <a:r>
              <a:rPr lang="en-US" altLang="zh-TW" sz="2000" baseline="-25000" dirty="0">
                <a:solidFill>
                  <a:schemeClr val="tx1"/>
                </a:solidFill>
                <a:latin typeface="Comic Sans MS" panose="030F0702030302020204" pitchFamily="66" charset="0"/>
                <a:ea typeface="PMingLiU" panose="02020500000000000000" pitchFamily="18" charset="-120"/>
              </a:rPr>
              <a:t>3</a:t>
            </a:r>
            <a:r>
              <a:rPr lang="en-US" altLang="zh-TW" sz="2000" dirty="0">
                <a:solidFill>
                  <a:schemeClr val="tx1"/>
                </a:solidFill>
                <a:latin typeface="Comic Sans MS" panose="030F0702030302020204" pitchFamily="66" charset="0"/>
                <a:ea typeface="PMingLiU" panose="02020500000000000000" pitchFamily="18" charset="-120"/>
              </a:rPr>
              <a:t>: Adaptive to changes (</a:t>
            </a:r>
            <a:r>
              <a:rPr lang="en-US" altLang="zh-TW" sz="2000" dirty="0">
                <a:solidFill>
                  <a:srgbClr val="0070C0"/>
                </a:solidFill>
                <a:latin typeface="Comic Sans MS" panose="030F0702030302020204" pitchFamily="66" charset="0"/>
                <a:ea typeface="PMingLiU" panose="02020500000000000000" pitchFamily="18" charset="-120"/>
              </a:rPr>
              <a:t>self-healing</a:t>
            </a:r>
            <a:r>
              <a:rPr lang="en-US" altLang="zh-TW" sz="2000" dirty="0">
                <a:solidFill>
                  <a:schemeClr val="tx1"/>
                </a:solidFill>
                <a:latin typeface="Comic Sans MS" panose="030F0702030302020204" pitchFamily="66" charset="0"/>
                <a:ea typeface="PMingLiU" panose="02020500000000000000" pitchFamily="18" charset="-120"/>
              </a:rPr>
              <a:t>)</a:t>
            </a:r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endParaRPr lang="en-US" altLang="zh-TW" sz="800" dirty="0">
              <a:solidFill>
                <a:schemeClr val="tx1"/>
              </a:solidFill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zh-TW" sz="2000" dirty="0">
                <a:solidFill>
                  <a:schemeClr val="tx1"/>
                </a:solidFill>
                <a:latin typeface="Comic Sans MS" panose="030F0702030302020204" pitchFamily="66" charset="0"/>
                <a:ea typeface="PMingLiU" panose="02020500000000000000" pitchFamily="18" charset="-120"/>
              </a:rPr>
              <a:t>P</a:t>
            </a:r>
            <a:r>
              <a:rPr lang="en-US" altLang="zh-TW" sz="2000" baseline="-25000" dirty="0">
                <a:solidFill>
                  <a:schemeClr val="tx1"/>
                </a:solidFill>
                <a:latin typeface="Comic Sans MS" panose="030F0702030302020204" pitchFamily="66" charset="0"/>
                <a:ea typeface="PMingLiU" panose="02020500000000000000" pitchFamily="18" charset="-120"/>
              </a:rPr>
              <a:t>4</a:t>
            </a:r>
            <a:r>
              <a:rPr lang="en-US" altLang="zh-TW" sz="2000" dirty="0">
                <a:solidFill>
                  <a:schemeClr val="tx1"/>
                </a:solidFill>
                <a:latin typeface="Comic Sans MS" panose="030F0702030302020204" pitchFamily="66" charset="0"/>
                <a:ea typeface="PMingLiU" panose="02020500000000000000" pitchFamily="18" charset="-120"/>
              </a:rPr>
              <a:t>: Implicit coordination (</a:t>
            </a:r>
            <a:r>
              <a:rPr lang="en-US" altLang="zh-TW" sz="2000" dirty="0">
                <a:solidFill>
                  <a:srgbClr val="0070C0"/>
                </a:solidFill>
                <a:latin typeface="Comic Sans MS" panose="030F0702030302020204" pitchFamily="66" charset="0"/>
                <a:ea typeface="PMingLiU" panose="02020500000000000000" pitchFamily="18" charset="-120"/>
              </a:rPr>
              <a:t>efficiency</a:t>
            </a:r>
            <a:r>
              <a:rPr lang="en-US" altLang="zh-TW" sz="2000" dirty="0">
                <a:solidFill>
                  <a:schemeClr val="tx1"/>
                </a:solidFill>
                <a:latin typeface="Comic Sans MS" panose="030F0702030302020204" pitchFamily="66" charset="0"/>
                <a:ea typeface="PMingLiU" panose="02020500000000000000" pitchFamily="18" charset="-120"/>
              </a:rPr>
              <a:t>)</a:t>
            </a:r>
          </a:p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2773" name="Picture 4" descr="7 Star Bu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317" y="6137621"/>
            <a:ext cx="3016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74" name="Group 5"/>
          <p:cNvGrpSpPr>
            <a:grpSpLocks/>
          </p:cNvGrpSpPr>
          <p:nvPr/>
        </p:nvGrpSpPr>
        <p:grpSpPr bwMode="auto">
          <a:xfrm>
            <a:off x="508138" y="4313959"/>
            <a:ext cx="4762500" cy="2028825"/>
            <a:chOff x="1152" y="2208"/>
            <a:chExt cx="3312" cy="1602"/>
          </a:xfrm>
        </p:grpSpPr>
        <p:pic>
          <p:nvPicPr>
            <p:cNvPr id="32776" name="Picture 6" descr="7 Star Bu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3168"/>
              <a:ext cx="240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7" name="Picture 7" descr="7 Star Bu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2688"/>
              <a:ext cx="240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8" name="Picture 8" descr="7 Star Bu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2208"/>
              <a:ext cx="240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9" name="Picture 9" descr="7 Star Bu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3408"/>
              <a:ext cx="240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0" name="Picture 10" descr="7 Star Bu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2928"/>
              <a:ext cx="240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1" name="Picture 11" descr="7 Star Bu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2400"/>
              <a:ext cx="240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2" name="Picture 12" descr="7 Star Bu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3120"/>
              <a:ext cx="240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3" name="Picture 13" descr="7 Star Bu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592"/>
              <a:ext cx="240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4" name="Picture 14" descr="7 Star Bu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120"/>
              <a:ext cx="240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5" name="Picture 15" descr="7 Star Bu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2640"/>
              <a:ext cx="240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6" name="Picture 16" descr="7 Star Bu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3408"/>
              <a:ext cx="240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7" name="Picture 17" descr="7 Star Bu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928"/>
              <a:ext cx="240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8" name="Picture 18" descr="7 Star Bu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400"/>
              <a:ext cx="240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9" name="Picture 19" descr="7 Star Bu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2880"/>
              <a:ext cx="240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90" name="Picture 20" descr="7 Star Bu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2928"/>
              <a:ext cx="240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7" name="Line 21"/>
            <p:cNvSpPr>
              <a:spLocks noChangeShapeType="1"/>
            </p:cNvSpPr>
            <p:nvPr/>
          </p:nvSpPr>
          <p:spPr bwMode="auto">
            <a:xfrm flipV="1">
              <a:off x="3313" y="2785"/>
              <a:ext cx="0" cy="1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24598" name="Line 22"/>
            <p:cNvSpPr>
              <a:spLocks noChangeShapeType="1"/>
            </p:cNvSpPr>
            <p:nvPr/>
          </p:nvSpPr>
          <p:spPr bwMode="auto">
            <a:xfrm flipH="1" flipV="1">
              <a:off x="2928" y="2928"/>
              <a:ext cx="336" cy="1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24599" name="Line 23"/>
            <p:cNvSpPr>
              <a:spLocks noChangeShapeType="1"/>
            </p:cNvSpPr>
            <p:nvPr/>
          </p:nvSpPr>
          <p:spPr bwMode="auto">
            <a:xfrm flipV="1">
              <a:off x="3407" y="2880"/>
              <a:ext cx="337" cy="2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24600" name="Line 24"/>
            <p:cNvSpPr>
              <a:spLocks noChangeShapeType="1"/>
            </p:cNvSpPr>
            <p:nvPr/>
          </p:nvSpPr>
          <p:spPr bwMode="auto">
            <a:xfrm>
              <a:off x="3407" y="3216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24601" name="Line 25"/>
            <p:cNvSpPr>
              <a:spLocks noChangeShapeType="1"/>
            </p:cNvSpPr>
            <p:nvPr/>
          </p:nvSpPr>
          <p:spPr bwMode="auto">
            <a:xfrm>
              <a:off x="3407" y="3216"/>
              <a:ext cx="337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24602" name="Line 26"/>
            <p:cNvSpPr>
              <a:spLocks noChangeShapeType="1"/>
            </p:cNvSpPr>
            <p:nvPr/>
          </p:nvSpPr>
          <p:spPr bwMode="auto">
            <a:xfrm flipH="1">
              <a:off x="2928" y="3216"/>
              <a:ext cx="336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24603" name="Line 27"/>
            <p:cNvSpPr>
              <a:spLocks noChangeShapeType="1"/>
            </p:cNvSpPr>
            <p:nvPr/>
          </p:nvSpPr>
          <p:spPr bwMode="auto">
            <a:xfrm>
              <a:off x="3313" y="331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</p:grpSp>
      <p:sp>
        <p:nvSpPr>
          <p:cNvPr id="32775" name="TextBox 2"/>
          <p:cNvSpPr txBox="1">
            <a:spLocks noChangeArrowheads="1"/>
          </p:cNvSpPr>
          <p:nvPr/>
        </p:nvSpPr>
        <p:spPr bwMode="auto">
          <a:xfrm>
            <a:off x="4809216" y="5809731"/>
            <a:ext cx="13414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Comic Sans MS" panose="030F0702030302020204" pitchFamily="66" charset="0"/>
              </a:rPr>
              <a:t>Agility</a:t>
            </a:r>
            <a:r>
              <a:rPr lang="en-US" altLang="en-US" sz="1400" dirty="0"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9430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15913" y="446088"/>
            <a:ext cx="8305800" cy="838200"/>
          </a:xfrm>
        </p:spPr>
        <p:txBody>
          <a:bodyPr/>
          <a:lstStyle/>
          <a:p>
            <a:r>
              <a:rPr lang="en-US" altLang="zh-CN" dirty="0">
                <a:latin typeface="Comic Sans MS" panose="030F0702030302020204" pitchFamily="66" charset="0"/>
                <a:ea typeface="SimSun" panose="02010600030101010101" pitchFamily="2" charset="-122"/>
              </a:rPr>
              <a:t>MTD Applications</a:t>
            </a:r>
          </a:p>
        </p:txBody>
      </p:sp>
      <p:graphicFrame>
        <p:nvGraphicFramePr>
          <p:cNvPr id="34819" name="Object 3"/>
          <p:cNvGraphicFramePr>
            <a:graphicFrameLocks noGrp="1" noChangeAspect="1"/>
          </p:cNvGraphicFramePr>
          <p:nvPr>
            <p:ph type="body" idx="1"/>
          </p:nvPr>
        </p:nvGraphicFramePr>
        <p:xfrm>
          <a:off x="882650" y="1593850"/>
          <a:ext cx="4648200" cy="459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位图图像" r:id="rId3" imgW="4638095" imgH="4580952" progId="Paint.Picture">
                  <p:embed/>
                </p:oleObj>
              </mc:Choice>
              <mc:Fallback>
                <p:oleObj name="位图图像" r:id="rId3" imgW="4638095" imgH="4580952" progId="Paint.Picture">
                  <p:embed/>
                  <p:pic>
                    <p:nvPicPr>
                      <p:cNvPr id="3481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2650" y="1593850"/>
                        <a:ext cx="4648200" cy="4591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5884863" y="1976438"/>
            <a:ext cx="2971800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000" dirty="0">
                <a:latin typeface="Comic Sans MS" charset="0"/>
              </a:rPr>
              <a:t>Connected Dominating Set (CDS)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altLang="en-US" sz="800" dirty="0">
              <a:latin typeface="Comic Sans MS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000" dirty="0">
                <a:latin typeface="Comic Sans MS" charset="0"/>
              </a:rPr>
              <a:t>Local decision: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hlink"/>
                </a:solidFill>
                <a:latin typeface="Comic Sans MS" charset="0"/>
              </a:rPr>
              <a:t>   </a:t>
            </a:r>
            <a:r>
              <a:rPr lang="en-US" altLang="en-US" sz="2000" dirty="0">
                <a:solidFill>
                  <a:srgbClr val="0070C0"/>
                </a:solidFill>
                <a:latin typeface="Comic Sans MS" charset="0"/>
              </a:rPr>
              <a:t>backbone nodes 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000" dirty="0">
                <a:latin typeface="Comic Sans MS" charset="0"/>
              </a:rPr>
              <a:t>based on node priority (ID, degree, …)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altLang="en-US" sz="800" dirty="0">
              <a:latin typeface="Comic Sans MS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000" dirty="0">
                <a:latin typeface="Comic Sans MS" charset="0"/>
              </a:rPr>
              <a:t>Global properties: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000" dirty="0">
                <a:latin typeface="Comic Sans MS" charset="0"/>
              </a:rPr>
              <a:t>     Connectivity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000" dirty="0">
                <a:latin typeface="Comic Sans MS" charset="0"/>
              </a:rPr>
              <a:t>      Coverage</a:t>
            </a:r>
            <a:endParaRPr lang="en-US" altLang="en-US" sz="2000" dirty="0">
              <a:latin typeface="Tahoma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altLang="en-US" sz="2000" dirty="0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364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1662" y="139804"/>
            <a:ext cx="8229600" cy="1143000"/>
          </a:xfrm>
        </p:spPr>
        <p:txBody>
          <a:bodyPr/>
          <a:lstStyle/>
          <a:p>
            <a:r>
              <a:rPr lang="en-US" altLang="zh-CN" dirty="0">
                <a:latin typeface="Comic Sans MS" panose="030F0702030302020204" pitchFamily="66" charset="0"/>
                <a:ea typeface="SimSun" panose="02010600030101010101" pitchFamily="2" charset="-122"/>
              </a:rPr>
              <a:t>Application: Resiliency and Rotation</a:t>
            </a: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517525" y="1408113"/>
            <a:ext cx="7940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1800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33387" y="1423524"/>
            <a:ext cx="8397875" cy="4530725"/>
          </a:xfrm>
        </p:spPr>
        <p:txBody>
          <a:bodyPr/>
          <a:lstStyle/>
          <a:p>
            <a:r>
              <a:rPr lang="en-US" altLang="zh-CN" sz="2200" dirty="0">
                <a:latin typeface="Comic Sans MS" panose="030F0702030302020204" pitchFamily="66" charset="0"/>
                <a:ea typeface="SimSun" panose="02010600030101010101" pitchFamily="2" charset="-122"/>
              </a:rPr>
              <a:t>Redundancy: </a:t>
            </a:r>
            <a:r>
              <a:rPr lang="en-US" altLang="zh-CN" sz="2200" i="1" dirty="0">
                <a:solidFill>
                  <a:srgbClr val="0070C0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K</a:t>
            </a:r>
            <a:r>
              <a:rPr lang="en-US" altLang="zh-CN" sz="2200" dirty="0">
                <a:solidFill>
                  <a:srgbClr val="0070C0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-connected &amp; </a:t>
            </a:r>
            <a:r>
              <a:rPr lang="en-US" altLang="zh-CN" sz="2200" i="1" dirty="0">
                <a:solidFill>
                  <a:srgbClr val="0070C0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K</a:t>
            </a:r>
            <a:r>
              <a:rPr lang="en-US" altLang="zh-CN" sz="2200" dirty="0">
                <a:solidFill>
                  <a:srgbClr val="0070C0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-dominated </a:t>
            </a:r>
            <a:endParaRPr lang="en-US" altLang="zh-CN" sz="2400" baseline="30000" dirty="0"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  <a:ea typeface="SimSun" panose="02010600030101010101" pitchFamily="2" charset="-122"/>
            </a:endParaRPr>
          </a:p>
          <a:p>
            <a:pPr lvl="1"/>
            <a:r>
              <a:rPr lang="en-US" altLang="zh-CN" sz="2000" dirty="0">
                <a:latin typeface="Comic Sans MS" panose="030F0702030302020204" pitchFamily="66" charset="0"/>
                <a:ea typeface="SimSun" panose="02010600030101010101" pitchFamily="2" charset="-122"/>
              </a:rPr>
              <a:t>Non-backbone node: K node-disjointed paths for any neighbor pairs (for multiple CDS)</a:t>
            </a:r>
          </a:p>
          <a:p>
            <a:pPr lvl="1"/>
            <a:endParaRPr lang="en-US" altLang="zh-CN" sz="2000" dirty="0">
              <a:latin typeface="Comic Sans MS" panose="030F0702030302020204" pitchFamily="66" charset="0"/>
              <a:ea typeface="SimSun" panose="02010600030101010101" pitchFamily="2" charset="-122"/>
            </a:endParaRPr>
          </a:p>
          <a:p>
            <a:pPr lvl="1"/>
            <a:endParaRPr lang="en-US" altLang="zh-CN" sz="2400" dirty="0">
              <a:latin typeface="Comic Sans MS" panose="030F0702030302020204" pitchFamily="66" charset="0"/>
              <a:ea typeface="SimSun" panose="02010600030101010101" pitchFamily="2" charset="-122"/>
            </a:endParaRPr>
          </a:p>
          <a:p>
            <a:pPr marL="457200" lvl="1" indent="0">
              <a:buNone/>
            </a:pPr>
            <a:endParaRPr lang="en-US" altLang="zh-CN" sz="2400" dirty="0">
              <a:latin typeface="Comic Sans MS" panose="030F0702030302020204" pitchFamily="66" charset="0"/>
              <a:ea typeface="SimSun" panose="02010600030101010101" pitchFamily="2" charset="-122"/>
            </a:endParaRPr>
          </a:p>
          <a:p>
            <a:pPr lvl="1"/>
            <a:endParaRPr lang="en-US" altLang="zh-CN" sz="2400" dirty="0">
              <a:latin typeface="Comic Sans MS" panose="030F0702030302020204" pitchFamily="66" charset="0"/>
              <a:ea typeface="SimSun" panose="02010600030101010101" pitchFamily="2" charset="-122"/>
            </a:endParaRPr>
          </a:p>
          <a:p>
            <a:r>
              <a:rPr lang="en-US" altLang="zh-CN" sz="2200" dirty="0">
                <a:latin typeface="Comic Sans MS" panose="030F0702030302020204" pitchFamily="66" charset="0"/>
                <a:ea typeface="SimSun" panose="02010600030101010101" pitchFamily="2" charset="-122"/>
              </a:rPr>
              <a:t>Moving target defense: CDS rotation</a:t>
            </a:r>
          </a:p>
          <a:p>
            <a:r>
              <a:rPr lang="en-US" altLang="zh-CN" sz="2200" i="1" dirty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Self Healing</a:t>
            </a:r>
            <a:r>
              <a:rPr lang="en-US" altLang="zh-CN" sz="2200" i="1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: How can we deal with the complexity of building a structure along with a change of topology </a:t>
            </a:r>
            <a:r>
              <a:rPr lang="en-US" altLang="zh-CN" sz="2000" i="1" baseline="300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[3]</a:t>
            </a:r>
            <a:r>
              <a:rPr lang="en-US" altLang="zh-CN" sz="2200" i="1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?</a:t>
            </a:r>
            <a:endParaRPr lang="en-US" altLang="zh-CN" sz="2200" i="1" dirty="0">
              <a:latin typeface="Comic Sans MS" panose="030F0702030302020204" pitchFamily="66" charset="0"/>
              <a:ea typeface="SimSun" panose="02010600030101010101" pitchFamily="2" charset="-122"/>
            </a:endParaRPr>
          </a:p>
          <a:p>
            <a:endParaRPr lang="en-US" altLang="zh-CN" sz="800" dirty="0"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  <a:ea typeface="SimSun" panose="02010600030101010101" pitchFamily="2" charset="-122"/>
            </a:endParaRPr>
          </a:p>
          <a:p>
            <a:pPr lvl="1">
              <a:buFontTx/>
              <a:buNone/>
            </a:pP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[3] J. Wu, “Uncovering the Useful Structures of Complex Networks in Socially-Rich and Dynamic Environments”, 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Proc. of IEEE ICDCS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, 2017</a:t>
            </a:r>
            <a:endParaRPr lang="en-US" altLang="zh-CN" sz="1600" dirty="0">
              <a:latin typeface="Comic Sans MS" panose="030F0702030302020204" pitchFamily="66" charset="0"/>
              <a:ea typeface="SimSun" panose="02010600030101010101" pitchFamily="2" charset="-122"/>
            </a:endParaRPr>
          </a:p>
          <a:p>
            <a:pPr lvl="1"/>
            <a:endParaRPr lang="zh-CN" altLang="en-US" sz="2900" dirty="0"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40833"/>
            <a:ext cx="2505518" cy="1905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367066"/>
            <a:ext cx="1740675" cy="2053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7730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317463"/>
            <a:ext cx="8534400" cy="1141412"/>
          </a:xfrm>
        </p:spPr>
        <p:txBody>
          <a:bodyPr/>
          <a:lstStyle/>
          <a:p>
            <a:r>
              <a:rPr lang="en-US" altLang="en-US" sz="3600" dirty="0">
                <a:latin typeface="Comic Sans MS" panose="030F0702030302020204" pitchFamily="66" charset="0"/>
              </a:rPr>
              <a:t>4. </a:t>
            </a:r>
            <a:r>
              <a:rPr lang="en-US" altLang="en-US" sz="4000" dirty="0">
                <a:latin typeface="Comic Sans MS" panose="030F0702030302020204" pitchFamily="66" charset="0"/>
              </a:rPr>
              <a:t>Challenges of Cyber Deceptions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838200" y="1819093"/>
            <a:ext cx="8845550" cy="4429307"/>
          </a:xfrm>
        </p:spPr>
        <p:txBody>
          <a:bodyPr/>
          <a:lstStyle/>
          <a:p>
            <a:endParaRPr lang="en-US" sz="80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1313" lvl="1" indent="-341313">
              <a:spcBef>
                <a:spcPts val="800"/>
              </a:spcBef>
              <a:buSzPct val="80000"/>
              <a:buFont typeface="Wingdings" panose="05000000000000000000" pitchFamily="2" charset="2"/>
              <a:buChar char=""/>
            </a:pPr>
            <a:r>
              <a:rPr lang="en-US" sz="2400" dirty="0">
                <a:solidFill>
                  <a:schemeClr val="tx1"/>
                </a:solidFill>
                <a:latin typeface="Comic Sans MS"/>
                <a:sym typeface="Comic Sans MS"/>
              </a:rPr>
              <a:t>Limited Applications</a:t>
            </a:r>
          </a:p>
          <a:p>
            <a:pPr marL="742950" lvl="2" indent="-341313">
              <a:spcBef>
                <a:spcPts val="800"/>
              </a:spcBef>
              <a:buSzPct val="80000"/>
            </a:pPr>
            <a:r>
              <a:rPr lang="en-US" sz="2000" dirty="0">
                <a:solidFill>
                  <a:schemeClr val="tx1"/>
                </a:solidFill>
                <a:latin typeface="Comic Sans MS"/>
                <a:sym typeface="Comic Sans MS"/>
              </a:rPr>
              <a:t>Projected market to be $1B by 2020 </a:t>
            </a:r>
          </a:p>
          <a:p>
            <a:pPr marL="742950" lvl="2" indent="-341313">
              <a:spcBef>
                <a:spcPts val="800"/>
              </a:spcBef>
              <a:buSzPct val="80000"/>
            </a:pPr>
            <a:endParaRPr lang="en-US" sz="800" dirty="0">
              <a:solidFill>
                <a:schemeClr val="tx1"/>
              </a:solidFill>
              <a:latin typeface="Comic Sans MS"/>
              <a:sym typeface="Comic Sans MS"/>
            </a:endParaRPr>
          </a:p>
          <a:p>
            <a:pPr marL="341313" lvl="1" indent="-341313">
              <a:spcBef>
                <a:spcPts val="800"/>
              </a:spcBef>
              <a:buSzPct val="80000"/>
              <a:buFont typeface="Wingdings" panose="05000000000000000000" pitchFamily="2" charset="2"/>
              <a:buChar char=""/>
            </a:pPr>
            <a:r>
              <a:rPr lang="en-US" sz="2400" dirty="0">
                <a:solidFill>
                  <a:schemeClr val="tx1"/>
                </a:solidFill>
                <a:latin typeface="Comic Sans MS"/>
                <a:sym typeface="Comic Sans MS"/>
              </a:rPr>
              <a:t>Effectiveness</a:t>
            </a:r>
          </a:p>
          <a:p>
            <a:pPr marL="742950" lvl="2" indent="-341313">
              <a:spcBef>
                <a:spcPts val="800"/>
              </a:spcBef>
              <a:buSzPct val="80000"/>
            </a:pPr>
            <a:r>
              <a:rPr lang="en-US" sz="2000" dirty="0">
                <a:solidFill>
                  <a:schemeClr val="tx1"/>
                </a:solidFill>
                <a:latin typeface="Comic Sans MS"/>
                <a:sym typeface="Comic Sans MS"/>
              </a:rPr>
              <a:t>How to measure?</a:t>
            </a:r>
          </a:p>
          <a:p>
            <a:pPr marL="742950" lvl="2" indent="-341313">
              <a:spcBef>
                <a:spcPts val="800"/>
              </a:spcBef>
              <a:buSzPct val="80000"/>
            </a:pPr>
            <a:endParaRPr lang="en-US" sz="800" dirty="0">
              <a:solidFill>
                <a:schemeClr val="tx1"/>
              </a:solidFill>
              <a:latin typeface="Comic Sans MS"/>
              <a:sym typeface="Comic Sans MS"/>
            </a:endParaRPr>
          </a:p>
          <a:p>
            <a:pPr marL="341313" lvl="1" indent="-341313">
              <a:spcBef>
                <a:spcPts val="800"/>
              </a:spcBef>
              <a:buSzPct val="80000"/>
              <a:buFont typeface="Wingdings" panose="05000000000000000000" pitchFamily="2" charset="2"/>
              <a:buChar char=""/>
            </a:pPr>
            <a:r>
              <a:rPr lang="en-US" sz="2400" dirty="0">
                <a:solidFill>
                  <a:schemeClr val="tx1"/>
                </a:solidFill>
                <a:latin typeface="Comic Sans MS"/>
                <a:sym typeface="Comic Sans MS"/>
              </a:rPr>
              <a:t>Game Theory and Learning </a:t>
            </a:r>
          </a:p>
          <a:p>
            <a:pPr marL="742950" lvl="2" indent="-341313">
              <a:spcBef>
                <a:spcPts val="800"/>
              </a:spcBef>
              <a:buSzPct val="80000"/>
            </a:pPr>
            <a:r>
              <a:rPr lang="en-US" sz="2000" dirty="0">
                <a:solidFill>
                  <a:schemeClr val="tx1"/>
                </a:solidFill>
                <a:latin typeface="Comic Sans MS"/>
                <a:sym typeface="Comic Sans MS"/>
              </a:rPr>
              <a:t>Ability of both attackers &amp; defender</a:t>
            </a:r>
          </a:p>
          <a:p>
            <a:pPr marL="341313" lvl="1" indent="-341313">
              <a:spcBef>
                <a:spcPts val="800"/>
              </a:spcBef>
              <a:buSzPct val="80000"/>
              <a:buFont typeface="Wingdings" panose="05000000000000000000" pitchFamily="2" charset="2"/>
              <a:buChar char=""/>
            </a:pPr>
            <a:endParaRPr lang="en-US" sz="1800" dirty="0">
              <a:solidFill>
                <a:schemeClr val="tx1"/>
              </a:solidFill>
              <a:latin typeface="Comic Sans MS"/>
              <a:sym typeface="Comic Sans MS"/>
            </a:endParaRPr>
          </a:p>
          <a:p>
            <a:pPr marL="457200" lvl="1" indent="0">
              <a:buNone/>
            </a:pPr>
            <a:endParaRPr lang="en-US" sz="2000" dirty="0">
              <a:solidFill>
                <a:schemeClr val="tx1"/>
              </a:solidFill>
              <a:latin typeface="Comic Sans MS"/>
              <a:sym typeface="Comic Sans M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zh-CN"/>
              <a:t>CNS 2019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819400"/>
            <a:ext cx="2124075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08818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317463"/>
            <a:ext cx="8228013" cy="1141412"/>
          </a:xfrm>
        </p:spPr>
        <p:txBody>
          <a:bodyPr/>
          <a:lstStyle/>
          <a:p>
            <a:r>
              <a:rPr lang="en-US" altLang="en-US" sz="4000" dirty="0">
                <a:latin typeface="Comic Sans MS" panose="030F0702030302020204" pitchFamily="66" charset="0"/>
              </a:rPr>
              <a:t>Limited Applications in Defense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148431" y="1676400"/>
            <a:ext cx="8845550" cy="4429307"/>
          </a:xfrm>
        </p:spPr>
        <p:txBody>
          <a:bodyPr/>
          <a:lstStyle/>
          <a:p>
            <a:endParaRPr lang="en-US" sz="80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1313" lvl="1" indent="-341313">
              <a:spcBef>
                <a:spcPts val="800"/>
              </a:spcBef>
              <a:buSzPct val="80000"/>
              <a:buFont typeface="Wingdings" panose="05000000000000000000" pitchFamily="2" charset="2"/>
              <a:buChar char=""/>
            </a:pPr>
            <a:r>
              <a:rPr lang="en-US" sz="2400" dirty="0">
                <a:solidFill>
                  <a:schemeClr val="tx1"/>
                </a:solidFill>
                <a:latin typeface="Comic Sans MS"/>
                <a:sym typeface="Comic Sans MS"/>
              </a:rPr>
              <a:t>Still limited in cyber deception, why?</a:t>
            </a:r>
          </a:p>
          <a:p>
            <a:pPr marL="0" lvl="1" indent="0">
              <a:spcBef>
                <a:spcPts val="800"/>
              </a:spcBef>
              <a:buSzPct val="80000"/>
              <a:buNone/>
            </a:pPr>
            <a:endParaRPr lang="en-US" sz="800" dirty="0">
              <a:solidFill>
                <a:schemeClr val="tx1"/>
              </a:solidFill>
              <a:latin typeface="Comic Sans MS"/>
              <a:sym typeface="Comic Sans MS"/>
            </a:endParaRPr>
          </a:p>
          <a:p>
            <a:pPr lvl="1"/>
            <a:r>
              <a:rPr lang="en-US" sz="2000" dirty="0">
                <a:solidFill>
                  <a:schemeClr val="tx1"/>
                </a:solidFill>
                <a:latin typeface="Comic Sans MS"/>
                <a:sym typeface="Comic Sans MS"/>
              </a:rPr>
              <a:t>Differences: cyber deception vs. deceptions in warfare</a:t>
            </a:r>
          </a:p>
          <a:p>
            <a:pPr lvl="2"/>
            <a:r>
              <a:rPr lang="en-US" sz="1800" dirty="0">
                <a:solidFill>
                  <a:srgbClr val="0070C0"/>
                </a:solidFill>
                <a:latin typeface="Comic Sans MS"/>
                <a:sym typeface="Comic Sans MS"/>
              </a:rPr>
              <a:t>Domain</a:t>
            </a:r>
            <a:r>
              <a:rPr lang="en-US" sz="1800" dirty="0">
                <a:solidFill>
                  <a:schemeClr val="tx1"/>
                </a:solidFill>
                <a:latin typeface="Comic Sans MS"/>
                <a:sym typeface="Comic Sans MS"/>
              </a:rPr>
              <a:t>: cyber vs. physical, social, …</a:t>
            </a:r>
          </a:p>
          <a:p>
            <a:pPr lvl="2"/>
            <a:r>
              <a:rPr lang="en-US" sz="1800" dirty="0">
                <a:solidFill>
                  <a:srgbClr val="0070C0"/>
                </a:solidFill>
                <a:latin typeface="Comic Sans MS"/>
                <a:sym typeface="Comic Sans MS"/>
              </a:rPr>
              <a:t>Time</a:t>
            </a:r>
            <a:r>
              <a:rPr lang="en-US" sz="1800" dirty="0">
                <a:solidFill>
                  <a:schemeClr val="tx1"/>
                </a:solidFill>
                <a:latin typeface="Comic Sans MS"/>
                <a:sym typeface="Comic Sans MS"/>
              </a:rPr>
              <a:t>: different scales,  logical clock vs. physical clock (i.e., real time)</a:t>
            </a:r>
          </a:p>
          <a:p>
            <a:pPr lvl="2"/>
            <a:r>
              <a:rPr lang="en-US" sz="1800" dirty="0">
                <a:solidFill>
                  <a:srgbClr val="0070C0"/>
                </a:solidFill>
                <a:latin typeface="Comic Sans MS"/>
                <a:sym typeface="Comic Sans MS"/>
              </a:rPr>
              <a:t>Space</a:t>
            </a:r>
            <a:r>
              <a:rPr lang="en-US" sz="1800" dirty="0">
                <a:solidFill>
                  <a:schemeClr val="tx1"/>
                </a:solidFill>
                <a:latin typeface="Comic Sans MS"/>
                <a:sym typeface="Comic Sans MS"/>
              </a:rPr>
              <a:t>: virtual space vs. physical space </a:t>
            </a:r>
          </a:p>
          <a:p>
            <a:pPr lvl="2"/>
            <a:r>
              <a:rPr lang="en-US" sz="1800" dirty="0">
                <a:solidFill>
                  <a:srgbClr val="0070C0"/>
                </a:solidFill>
                <a:latin typeface="Comic Sans MS"/>
                <a:sym typeface="Comic Sans MS"/>
              </a:rPr>
              <a:t>Speed</a:t>
            </a:r>
            <a:r>
              <a:rPr lang="en-US" sz="1800" dirty="0">
                <a:solidFill>
                  <a:schemeClr val="tx1"/>
                </a:solidFill>
                <a:latin typeface="Comic Sans MS"/>
                <a:sym typeface="Comic Sans MS"/>
              </a:rPr>
              <a:t>: speed of light vs. physical space laws (e.g., movement of a tank)</a:t>
            </a:r>
          </a:p>
          <a:p>
            <a:pPr lvl="2"/>
            <a:endParaRPr lang="en-US" sz="800" dirty="0">
              <a:solidFill>
                <a:schemeClr val="tx1"/>
              </a:solidFill>
              <a:latin typeface="Comic Sans MS"/>
              <a:sym typeface="Comic Sans MS"/>
            </a:endParaRPr>
          </a:p>
          <a:p>
            <a:pPr lvl="1"/>
            <a:r>
              <a:rPr lang="en-US" sz="2000" dirty="0">
                <a:solidFill>
                  <a:schemeClr val="tx1"/>
                </a:solidFill>
                <a:latin typeface="Comic Sans MS"/>
                <a:sym typeface="Comic Sans MS"/>
              </a:rPr>
              <a:t>Do not understand the attackers well: </a:t>
            </a:r>
            <a:r>
              <a:rPr lang="en-US" sz="2000" dirty="0">
                <a:solidFill>
                  <a:srgbClr val="0070C0"/>
                </a:solidFill>
                <a:latin typeface="Comic Sans MS"/>
                <a:sym typeface="Comic Sans MS"/>
              </a:rPr>
              <a:t>known vs. unknown</a:t>
            </a:r>
          </a:p>
          <a:p>
            <a:pPr lvl="2"/>
            <a:r>
              <a:rPr lang="en-US" sz="1800" dirty="0">
                <a:solidFill>
                  <a:srgbClr val="0070C0"/>
                </a:solidFill>
                <a:latin typeface="Comic Sans MS"/>
                <a:sym typeface="Comic Sans MS"/>
              </a:rPr>
              <a:t>Know your enemies and know yourself</a:t>
            </a:r>
          </a:p>
          <a:p>
            <a:pPr lvl="2"/>
            <a:endParaRPr lang="en-US" sz="800" dirty="0">
              <a:solidFill>
                <a:srgbClr val="0070C0"/>
              </a:solidFill>
              <a:latin typeface="Comic Sans MS"/>
              <a:sym typeface="Comic Sans MS"/>
            </a:endParaRPr>
          </a:p>
          <a:p>
            <a:pPr lvl="1"/>
            <a:r>
              <a:rPr lang="en-US" sz="2000" dirty="0">
                <a:solidFill>
                  <a:schemeClr val="tx1"/>
                </a:solidFill>
                <a:latin typeface="Comic Sans MS"/>
                <a:sym typeface="Comic Sans MS"/>
              </a:rPr>
              <a:t>How to attract attackers to interact with them in cyberspace?</a:t>
            </a:r>
          </a:p>
          <a:p>
            <a:pPr lvl="2"/>
            <a:r>
              <a:rPr lang="en-US" sz="1800" dirty="0">
                <a:solidFill>
                  <a:schemeClr val="tx1"/>
                </a:solidFill>
                <a:latin typeface="Comic Sans MS"/>
                <a:sym typeface="Comic Sans MS"/>
              </a:rPr>
              <a:t>It is relatively easy to engage your enemies in a battle field</a:t>
            </a:r>
          </a:p>
          <a:p>
            <a:pPr marL="457200" lvl="1" indent="0">
              <a:buNone/>
            </a:pPr>
            <a:endParaRPr lang="en-US" sz="2000" dirty="0">
              <a:solidFill>
                <a:schemeClr val="tx1"/>
              </a:solidFill>
              <a:latin typeface="Comic Sans MS"/>
              <a:sym typeface="Comic Sans M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zh-CN"/>
              <a:t>CNS 2019</a:t>
            </a:r>
          </a:p>
        </p:txBody>
      </p:sp>
    </p:spTree>
    <p:extLst>
      <p:ext uri="{BB962C8B-B14F-4D97-AF65-F5344CB8AC3E}">
        <p14:creationId xmlns:p14="http://schemas.microsoft.com/office/powerpoint/2010/main" val="22714192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317463"/>
            <a:ext cx="8228013" cy="1141412"/>
          </a:xfrm>
        </p:spPr>
        <p:txBody>
          <a:bodyPr/>
          <a:lstStyle/>
          <a:p>
            <a:r>
              <a:rPr lang="en-US" altLang="en-US" sz="4000" dirty="0">
                <a:latin typeface="Comic Sans MS" panose="030F0702030302020204" pitchFamily="66" charset="0"/>
              </a:rPr>
              <a:t>Effectiveness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487166" y="1828800"/>
            <a:ext cx="8458200" cy="4429307"/>
          </a:xfrm>
        </p:spPr>
        <p:txBody>
          <a:bodyPr/>
          <a:lstStyle/>
          <a:p>
            <a:pPr marL="341313" lvl="1" indent="-341313">
              <a:spcBef>
                <a:spcPts val="800"/>
              </a:spcBef>
              <a:buSzPct val="80000"/>
              <a:buFont typeface="Wingdings" panose="05000000000000000000" pitchFamily="2" charset="2"/>
              <a:buChar char=""/>
            </a:pPr>
            <a:r>
              <a:rPr lang="en-US" sz="2400" dirty="0">
                <a:solidFill>
                  <a:schemeClr val="tx1"/>
                </a:solidFill>
                <a:latin typeface="Comic Sans MS"/>
                <a:sym typeface="Comic Sans MS"/>
              </a:rPr>
              <a:t>Effectiveness measurement for attackers</a:t>
            </a:r>
          </a:p>
          <a:p>
            <a:pPr lvl="1"/>
            <a:r>
              <a:rPr lang="en-US" sz="1900" dirty="0">
                <a:solidFill>
                  <a:schemeClr val="tx1"/>
                </a:solidFill>
                <a:latin typeface="Comic Sans MS"/>
                <a:sym typeface="Comic Sans MS"/>
              </a:rPr>
              <a:t>Rate </a:t>
            </a:r>
            <a:r>
              <a:rPr lang="en-US" sz="2000" dirty="0">
                <a:solidFill>
                  <a:srgbClr val="0070C0"/>
                </a:solidFill>
                <a:latin typeface="Comic Sans MS"/>
                <a:sym typeface="Comic Sans MS"/>
              </a:rPr>
              <a:t>frustration</a:t>
            </a:r>
            <a:r>
              <a:rPr lang="en-US" sz="1900" dirty="0">
                <a:solidFill>
                  <a:schemeClr val="tx1"/>
                </a:solidFill>
                <a:latin typeface="Comic Sans MS"/>
                <a:sym typeface="Comic Sans MS"/>
              </a:rPr>
              <a:t> in time and cost</a:t>
            </a:r>
          </a:p>
          <a:p>
            <a:pPr marL="457200" lvl="1" indent="0">
              <a:buNone/>
            </a:pPr>
            <a:endParaRPr lang="en-US" sz="1900" dirty="0">
              <a:solidFill>
                <a:schemeClr val="tx1"/>
              </a:solidFill>
              <a:latin typeface="Comic Sans MS"/>
              <a:sym typeface="Comic Sans MS"/>
            </a:endParaRPr>
          </a:p>
          <a:p>
            <a:pPr>
              <a:defRPr/>
            </a:pPr>
            <a:r>
              <a:rPr lang="en-US" altLang="zh-CN" sz="2400" dirty="0">
                <a:latin typeface="Comic Sans MS" panose="030F0702030302020204" pitchFamily="66" charset="0"/>
                <a:ea typeface="宋体" panose="02010600030101010101" pitchFamily="2" charset="-122"/>
              </a:rPr>
              <a:t>Effectiveness measurement for systems</a:t>
            </a:r>
            <a:endParaRPr lang="en-US" sz="240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1"/>
            <a:r>
              <a:rPr lang="en-US" sz="2000" dirty="0">
                <a:solidFill>
                  <a:schemeClr val="tx1"/>
                </a:solidFill>
                <a:latin typeface="Comic Sans MS"/>
                <a:sym typeface="Comic Sans MS"/>
              </a:rPr>
              <a:t>Time and place of attacker’s action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Comic Sans MS"/>
                <a:sym typeface="Comic Sans MS"/>
              </a:rPr>
              <a:t>How much attacker’s resources are wasted (e.g. num. of packets)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Comic Sans MS"/>
                <a:sym typeface="Comic Sans MS"/>
              </a:rPr>
              <a:t>How long before attacker break the system/ stop acting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Comic Sans MS"/>
                <a:sym typeface="Comic Sans MS"/>
              </a:rPr>
              <a:t>How much valuable data are breached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Comic Sans MS"/>
                <a:sym typeface="Comic Sans MS"/>
              </a:rPr>
              <a:t>And more…</a:t>
            </a:r>
          </a:p>
        </p:txBody>
      </p:sp>
    </p:spTree>
    <p:extLst>
      <p:ext uri="{BB962C8B-B14F-4D97-AF65-F5344CB8AC3E}">
        <p14:creationId xmlns:p14="http://schemas.microsoft.com/office/powerpoint/2010/main" val="2666587436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44462" y="265113"/>
            <a:ext cx="8686800" cy="1143000"/>
          </a:xfrm>
        </p:spPr>
        <p:txBody>
          <a:bodyPr/>
          <a:lstStyle/>
          <a:p>
            <a:r>
              <a:rPr lang="en-US" altLang="zh-CN" dirty="0">
                <a:latin typeface="Comic Sans MS" panose="030F0702030302020204" pitchFamily="66" charset="0"/>
                <a:ea typeface="SimSun" panose="02010600030101010101" pitchFamily="2" charset="-122"/>
              </a:rPr>
              <a:t>  Measurement </a:t>
            </a:r>
            <a:endParaRPr lang="en-US" altLang="zh-CN" sz="2800" b="0" dirty="0"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517525" y="1408113"/>
            <a:ext cx="7940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1800"/>
          </a:p>
        </p:txBody>
      </p:sp>
      <p:sp>
        <p:nvSpPr>
          <p:cNvPr id="2375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17525" y="1423160"/>
            <a:ext cx="8474075" cy="4733925"/>
          </a:xfrm>
        </p:spPr>
        <p:txBody>
          <a:bodyPr/>
          <a:lstStyle/>
          <a:p>
            <a:pPr marL="457200" lvl="1" indent="0">
              <a:buFontTx/>
              <a:buNone/>
              <a:defRPr/>
            </a:pPr>
            <a:endParaRPr lang="en-US" altLang="zh-CN" sz="800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indent="0">
              <a:buNone/>
              <a:defRPr/>
            </a:pPr>
            <a:r>
              <a:rPr lang="en-US" altLang="zh-CN" sz="2200" dirty="0">
                <a:latin typeface="Comic Sans MS" panose="030F0702030302020204" pitchFamily="66" charset="0"/>
                <a:ea typeface="宋体" panose="02010600030101010101" pitchFamily="2" charset="-122"/>
              </a:rPr>
              <a:t>Lord Kelvin: If you cannot measure it, then we cannot improve it</a:t>
            </a:r>
          </a:p>
          <a:p>
            <a:pPr>
              <a:defRPr/>
            </a:pPr>
            <a:endParaRPr lang="en-US" altLang="zh-CN" sz="800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indent="0">
              <a:buFontTx/>
              <a:buNone/>
              <a:defRPr/>
            </a:pPr>
            <a:r>
              <a:rPr lang="en-US" altLang="zh-CN" sz="2400" dirty="0">
                <a:latin typeface="Comic Sans MS" panose="030F0702030302020204" pitchFamily="66" charset="0"/>
                <a:ea typeface="宋体" panose="02010600030101010101" pitchFamily="2" charset="-122"/>
              </a:rPr>
              <a:t>Extended dependability that includes security</a:t>
            </a:r>
          </a:p>
          <a:p>
            <a:pPr lvl="1">
              <a:defRPr/>
            </a:pPr>
            <a:r>
              <a:rPr lang="en-US" altLang="zh-CN" sz="1800" dirty="0">
                <a:latin typeface="Comic Sans MS" panose="030F0702030302020204" pitchFamily="66" charset="0"/>
                <a:ea typeface="宋体" panose="02010600030101010101" pitchFamily="2" charset="-122"/>
              </a:rPr>
              <a:t>Mean time between security incidents (MTBSI)</a:t>
            </a:r>
          </a:p>
          <a:p>
            <a:pPr lvl="1">
              <a:defRPr/>
            </a:pPr>
            <a:r>
              <a:rPr lang="en-US" altLang="zh-CN" sz="1800" dirty="0">
                <a:latin typeface="Comic Sans MS" panose="030F0702030302020204" pitchFamily="66" charset="0"/>
                <a:ea typeface="宋体" panose="02010600030101010101" pitchFamily="2" charset="-122"/>
              </a:rPr>
              <a:t>Mean time to incident discovery (MTTID)</a:t>
            </a:r>
          </a:p>
          <a:p>
            <a:pPr lvl="1">
              <a:defRPr/>
            </a:pPr>
            <a:r>
              <a:rPr lang="en-US" altLang="zh-CN" sz="1800" dirty="0">
                <a:latin typeface="Comic Sans MS" panose="030F0702030302020204" pitchFamily="66" charset="0"/>
                <a:ea typeface="宋体" panose="02010600030101010101" pitchFamily="2" charset="-122"/>
              </a:rPr>
              <a:t>Mean time to incident recovery (MTTIR)</a:t>
            </a:r>
          </a:p>
          <a:p>
            <a:pPr lvl="1">
              <a:defRPr/>
            </a:pPr>
            <a:endParaRPr lang="en-US" altLang="zh-CN" sz="1800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defRPr/>
            </a:pPr>
            <a:endParaRPr lang="en-US" altLang="zh-CN" sz="800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defRPr/>
            </a:pPr>
            <a:endParaRPr lang="en-US" altLang="zh-CN" sz="800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defRPr/>
            </a:pPr>
            <a:endParaRPr lang="en-US" altLang="zh-CN" sz="800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defRPr/>
            </a:pPr>
            <a:endParaRPr lang="en-US" altLang="zh-CN" sz="800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indent="0">
              <a:buFontTx/>
              <a:buNone/>
              <a:defRPr/>
            </a:pPr>
            <a:r>
              <a:rPr lang="en-US" altLang="zh-CN" sz="2400" dirty="0" err="1">
                <a:latin typeface="Comic Sans MS" panose="030F0702030302020204" pitchFamily="66" charset="0"/>
                <a:ea typeface="宋体" panose="02010600030101010101" pitchFamily="2" charset="-122"/>
              </a:rPr>
              <a:t>Performability</a:t>
            </a:r>
            <a:r>
              <a:rPr lang="en-US" altLang="zh-CN" sz="2400" dirty="0">
                <a:latin typeface="Comic Sans MS" panose="030F0702030302020204" pitchFamily="66" charset="0"/>
                <a:ea typeface="宋体" panose="02010600030101010101" pitchFamily="2" charset="-122"/>
              </a:rPr>
              <a:t>: </a:t>
            </a:r>
            <a:r>
              <a:rPr lang="en-US" altLang="zh-CN" sz="2000" dirty="0">
                <a:latin typeface="Comic Sans MS" panose="030F0702030302020204" pitchFamily="66" charset="0"/>
                <a:ea typeface="宋体" panose="02010600030101010101" pitchFamily="2" charset="-122"/>
              </a:rPr>
              <a:t>work completed before the next security breach</a:t>
            </a:r>
            <a:endParaRPr lang="en-US" altLang="zh-CN" sz="800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indent="0">
              <a:buFontTx/>
              <a:buNone/>
              <a:defRPr/>
            </a:pPr>
            <a:r>
              <a:rPr lang="en-US" altLang="zh-CN" sz="2400" dirty="0">
                <a:latin typeface="Comic Sans MS" panose="030F0702030302020204" pitchFamily="66" charset="0"/>
                <a:ea typeface="宋体" panose="02010600030101010101" pitchFamily="2" charset="-122"/>
              </a:rPr>
              <a:t>Degradation</a:t>
            </a:r>
          </a:p>
          <a:p>
            <a:pPr lvl="1">
              <a:defRPr/>
            </a:pPr>
            <a:r>
              <a:rPr lang="en-US" altLang="zh-CN" sz="1800" dirty="0">
                <a:latin typeface="Comic Sans MS" panose="030F0702030302020204" pitchFamily="66" charset="0"/>
                <a:ea typeface="宋体" panose="02010600030101010101" pitchFamily="2" charset="-122"/>
              </a:rPr>
              <a:t>B</a:t>
            </a:r>
            <a:r>
              <a:rPr lang="en-US" altLang="zh-CN" sz="1800" baseline="-25000" dirty="0">
                <a:latin typeface="Comic Sans MS" panose="030F0702030302020204" pitchFamily="66" charset="0"/>
                <a:ea typeface="宋体" panose="02010600030101010101" pitchFamily="2" charset="-122"/>
              </a:rPr>
              <a:t>1</a:t>
            </a:r>
            <a:r>
              <a:rPr lang="en-US" altLang="zh-CN" sz="1800" dirty="0">
                <a:latin typeface="Comic Sans MS" panose="030F0702030302020204" pitchFamily="66" charset="0"/>
                <a:ea typeface="宋体" panose="02010600030101010101" pitchFamily="2" charset="-122"/>
              </a:rPr>
              <a:t>: Level 1 breach, 1,000 </a:t>
            </a:r>
            <a:r>
              <a:rPr lang="en-US" altLang="zh-CN" sz="1800" dirty="0" err="1">
                <a:latin typeface="Comic Sans MS" panose="030F0702030302020204" pitchFamily="66" charset="0"/>
                <a:ea typeface="宋体" panose="02010600030101010101" pitchFamily="2" charset="-122"/>
              </a:rPr>
              <a:t>hrs</a:t>
            </a:r>
            <a:r>
              <a:rPr lang="en-US" altLang="zh-CN" sz="1800" dirty="0"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</a:p>
          <a:p>
            <a:pPr lvl="1">
              <a:defRPr/>
            </a:pPr>
            <a:r>
              <a:rPr lang="en-US" altLang="zh-CN" sz="1800" dirty="0">
                <a:latin typeface="Comic Sans MS" panose="030F0702030302020204" pitchFamily="66" charset="0"/>
                <a:ea typeface="宋体" panose="02010600030101010101" pitchFamily="2" charset="-122"/>
              </a:rPr>
              <a:t>B</a:t>
            </a:r>
            <a:r>
              <a:rPr lang="en-US" altLang="zh-CN" sz="1800" baseline="-25000" dirty="0">
                <a:latin typeface="Comic Sans MS" panose="030F0702030302020204" pitchFamily="66" charset="0"/>
                <a:ea typeface="宋体" panose="02010600030101010101" pitchFamily="2" charset="-122"/>
              </a:rPr>
              <a:t>2</a:t>
            </a:r>
            <a:r>
              <a:rPr lang="en-US" altLang="zh-CN" sz="1800" dirty="0">
                <a:latin typeface="Comic Sans MS" panose="030F0702030302020204" pitchFamily="66" charset="0"/>
                <a:ea typeface="宋体" panose="02010600030101010101" pitchFamily="2" charset="-122"/>
              </a:rPr>
              <a:t>: Level 4 breach, 5 </a:t>
            </a:r>
            <a:r>
              <a:rPr lang="en-US" altLang="zh-CN" sz="1800" dirty="0" err="1">
                <a:latin typeface="Comic Sans MS" panose="030F0702030302020204" pitchFamily="66" charset="0"/>
                <a:ea typeface="宋体" panose="02010600030101010101" pitchFamily="2" charset="-122"/>
              </a:rPr>
              <a:t>hrs</a:t>
            </a:r>
            <a:r>
              <a:rPr lang="en-US" altLang="zh-CN" sz="1800" dirty="0"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</a:p>
          <a:p>
            <a:pPr lvl="1">
              <a:defRPr/>
            </a:pPr>
            <a:endParaRPr lang="en-US" altLang="zh-CN" sz="1800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indent="0">
              <a:buFontTx/>
              <a:buNone/>
              <a:defRPr/>
            </a:pPr>
            <a:endParaRPr lang="en-US" altLang="zh-CN" sz="2400" i="1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4301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672" y="3955637"/>
            <a:ext cx="447637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677660"/>
            <a:ext cx="356903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393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87246"/>
            <a:ext cx="7313612" cy="1260983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Game Theory and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2150" y="1828800"/>
            <a:ext cx="8228013" cy="4524375"/>
          </a:xfrm>
        </p:spPr>
        <p:txBody>
          <a:bodyPr/>
          <a:lstStyle/>
          <a:p>
            <a:r>
              <a:rPr lang="en-US" sz="2400" dirty="0">
                <a:latin typeface="Comic Sans MS" panose="030F0702030302020204" pitchFamily="66" charset="0"/>
              </a:rPr>
              <a:t>Markov chain (MC)</a:t>
            </a:r>
          </a:p>
          <a:p>
            <a:pPr lvl="1"/>
            <a:r>
              <a:rPr lang="en-US" sz="2000" dirty="0">
                <a:latin typeface="Comic Sans MS" panose="030F0702030302020204" pitchFamily="66" charset="0"/>
              </a:rPr>
              <a:t>Basic MC:	transition probability</a:t>
            </a:r>
          </a:p>
          <a:p>
            <a:pPr lvl="1"/>
            <a:r>
              <a:rPr lang="en-US" sz="2000" dirty="0">
                <a:latin typeface="Comic Sans MS" panose="030F0702030302020204" pitchFamily="66" charset="0"/>
              </a:rPr>
              <a:t>Semi MC: 	time and budget limit</a:t>
            </a:r>
          </a:p>
          <a:p>
            <a:pPr lvl="1"/>
            <a:r>
              <a:rPr lang="en-US" sz="2000" dirty="0">
                <a:latin typeface="Comic Sans MS" panose="030F0702030302020204" pitchFamily="66" charset="0"/>
              </a:rPr>
              <a:t>Hidden MC: 	partially observable state (</a:t>
            </a:r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attacker</a:t>
            </a:r>
            <a:r>
              <a:rPr lang="en-US" sz="2000" dirty="0">
                <a:latin typeface="Comic Sans MS" panose="030F0702030302020204" pitchFamily="66" charset="0"/>
              </a:rPr>
              <a:t>/defense)</a:t>
            </a:r>
          </a:p>
          <a:p>
            <a:pPr lvl="1"/>
            <a:endParaRPr lang="en-US" sz="800" dirty="0">
              <a:latin typeface="Comic Sans MS" panose="030F0702030302020204" pitchFamily="66" charset="0"/>
            </a:endParaRPr>
          </a:p>
          <a:p>
            <a:r>
              <a:rPr lang="en-US" sz="2500" dirty="0">
                <a:latin typeface="Comic Sans MS" panose="030F0702030302020204" pitchFamily="66" charset="0"/>
              </a:rPr>
              <a:t>Stochastic repeated game</a:t>
            </a:r>
            <a:endParaRPr lang="en-US" sz="240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1"/>
            <a:r>
              <a:rPr lang="en-US" sz="1900" dirty="0">
                <a:solidFill>
                  <a:schemeClr val="tx1"/>
                </a:solidFill>
                <a:latin typeface="Comic Sans MS"/>
                <a:sym typeface="Comic Sans MS"/>
              </a:rPr>
              <a:t>Learn the behavior of the attacker: </a:t>
            </a:r>
            <a:r>
              <a:rPr lang="en-US" sz="1900" dirty="0">
                <a:solidFill>
                  <a:srgbClr val="0070C0"/>
                </a:solidFill>
                <a:latin typeface="Comic Sans MS"/>
                <a:sym typeface="Comic Sans MS"/>
              </a:rPr>
              <a:t>learning theory</a:t>
            </a:r>
            <a:endParaRPr lang="en-US" sz="1600" dirty="0">
              <a:solidFill>
                <a:srgbClr val="0070C0"/>
              </a:solidFill>
              <a:latin typeface="Comic Sans MS"/>
              <a:sym typeface="Comic Sans MS"/>
            </a:endParaRPr>
          </a:p>
          <a:p>
            <a:pPr lvl="1"/>
            <a:endParaRPr lang="en-US" sz="2000" dirty="0">
              <a:latin typeface="Comic Sans MS" panose="030F0702030302020204" pitchFamily="66" charset="0"/>
            </a:endParaRPr>
          </a:p>
          <a:p>
            <a:endParaRPr lang="en-U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2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        (0: healthy, 1: slightly damaged, 2: heavily damaged, 3: disabled)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1890333" y="4495800"/>
            <a:ext cx="4891467" cy="1804354"/>
            <a:chOff x="1504647" y="3239791"/>
            <a:chExt cx="5699058" cy="2129976"/>
          </a:xfrm>
        </p:grpSpPr>
        <p:sp>
          <p:nvSpPr>
            <p:cNvPr id="5" name="Oval 4"/>
            <p:cNvSpPr/>
            <p:nvPr/>
          </p:nvSpPr>
          <p:spPr>
            <a:xfrm>
              <a:off x="1504647" y="3944200"/>
              <a:ext cx="702417" cy="66148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4797020" y="3942415"/>
              <a:ext cx="700392" cy="66148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6503313" y="3955369"/>
              <a:ext cx="700392" cy="66148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3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3145549" y="3942415"/>
              <a:ext cx="702417" cy="66148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</a:t>
              </a:r>
            </a:p>
          </p:txBody>
        </p:sp>
        <p:cxnSp>
          <p:nvCxnSpPr>
            <p:cNvPr id="9" name="Straight Arrow Connector 8"/>
            <p:cNvCxnSpPr>
              <a:stCxn id="5" idx="7"/>
              <a:endCxn id="8" idx="1"/>
            </p:cNvCxnSpPr>
            <p:nvPr/>
          </p:nvCxnSpPr>
          <p:spPr>
            <a:xfrm flipV="1">
              <a:off x="2104197" y="4039287"/>
              <a:ext cx="1144219" cy="178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8" idx="7"/>
              <a:endCxn id="6" idx="1"/>
            </p:cNvCxnSpPr>
            <p:nvPr/>
          </p:nvCxnSpPr>
          <p:spPr>
            <a:xfrm>
              <a:off x="3745099" y="4039287"/>
              <a:ext cx="1154491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6" idx="7"/>
              <a:endCxn id="7" idx="1"/>
            </p:cNvCxnSpPr>
            <p:nvPr/>
          </p:nvCxnSpPr>
          <p:spPr>
            <a:xfrm>
              <a:off x="5394842" y="4039287"/>
              <a:ext cx="1211041" cy="1295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8" idx="3"/>
              <a:endCxn id="5" idx="5"/>
            </p:cNvCxnSpPr>
            <p:nvPr/>
          </p:nvCxnSpPr>
          <p:spPr>
            <a:xfrm flipH="1">
              <a:off x="2104197" y="4507023"/>
              <a:ext cx="1144219" cy="1785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endCxn id="8" idx="5"/>
            </p:cNvCxnSpPr>
            <p:nvPr/>
          </p:nvCxnSpPr>
          <p:spPr>
            <a:xfrm flipH="1">
              <a:off x="3745099" y="4507023"/>
              <a:ext cx="1154491" cy="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5" name="Arc 14"/>
            <p:cNvSpPr/>
            <p:nvPr/>
          </p:nvSpPr>
          <p:spPr>
            <a:xfrm rot="10800000">
              <a:off x="1920748" y="4145080"/>
              <a:ext cx="3228245" cy="863374"/>
            </a:xfrm>
            <a:prstGeom prst="arc">
              <a:avLst>
                <a:gd name="adj1" fmla="val 10827201"/>
                <a:gd name="adj2" fmla="val 21508711"/>
              </a:avLst>
            </a:prstGeom>
            <a:ln w="19050">
              <a:solidFill>
                <a:srgbClr val="00B05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>
              <a:off x="1915237" y="4600181"/>
              <a:ext cx="87549" cy="68141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Arc 28"/>
            <p:cNvSpPr/>
            <p:nvPr/>
          </p:nvSpPr>
          <p:spPr>
            <a:xfrm>
              <a:off x="1874680" y="3565713"/>
              <a:ext cx="3228245" cy="863374"/>
            </a:xfrm>
            <a:prstGeom prst="arc">
              <a:avLst>
                <a:gd name="adj1" fmla="val 10827201"/>
                <a:gd name="adj2" fmla="val 21508711"/>
              </a:avLst>
            </a:prstGeom>
            <a:ln w="19050">
              <a:solidFill>
                <a:srgbClr val="FF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Isosceles Triangle 29"/>
            <p:cNvSpPr/>
            <p:nvPr/>
          </p:nvSpPr>
          <p:spPr>
            <a:xfrm flipV="1">
              <a:off x="5029199" y="3916680"/>
              <a:ext cx="119793" cy="4571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H="1">
              <a:off x="5410200" y="4495800"/>
              <a:ext cx="1154491" cy="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2" name="Arc 31"/>
            <p:cNvSpPr/>
            <p:nvPr/>
          </p:nvSpPr>
          <p:spPr>
            <a:xfrm rot="10800000">
              <a:off x="3526315" y="4168494"/>
              <a:ext cx="3228245" cy="863374"/>
            </a:xfrm>
            <a:prstGeom prst="arc">
              <a:avLst>
                <a:gd name="adj1" fmla="val 10827201"/>
                <a:gd name="adj2" fmla="val 21508711"/>
              </a:avLst>
            </a:prstGeom>
            <a:ln w="19050">
              <a:solidFill>
                <a:srgbClr val="00B05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32"/>
            <p:cNvSpPr/>
            <p:nvPr/>
          </p:nvSpPr>
          <p:spPr>
            <a:xfrm>
              <a:off x="3520804" y="4623595"/>
              <a:ext cx="87549" cy="68141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/>
            <p:cNvSpPr/>
            <p:nvPr/>
          </p:nvSpPr>
          <p:spPr>
            <a:xfrm>
              <a:off x="3588163" y="3553259"/>
              <a:ext cx="3228245" cy="863374"/>
            </a:xfrm>
            <a:prstGeom prst="arc">
              <a:avLst>
                <a:gd name="adj1" fmla="val 10827201"/>
                <a:gd name="adj2" fmla="val 21508711"/>
              </a:avLst>
            </a:prstGeom>
            <a:ln w="19050">
              <a:solidFill>
                <a:srgbClr val="FF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Isosceles Triangle 34"/>
            <p:cNvSpPr/>
            <p:nvPr/>
          </p:nvSpPr>
          <p:spPr>
            <a:xfrm flipV="1">
              <a:off x="6745160" y="3916680"/>
              <a:ext cx="119793" cy="4571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2983099" y="3239791"/>
                  <a:ext cx="762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83099" y="3239791"/>
                  <a:ext cx="762000" cy="369332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2934510" y="5000435"/>
                  <a:ext cx="762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4510" y="5000435"/>
                  <a:ext cx="762000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4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/>
            <p:cNvSpPr txBox="1"/>
            <p:nvPr/>
          </p:nvSpPr>
          <p:spPr>
            <a:xfrm>
              <a:off x="1729890" y="337645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rgbClr val="FF0000"/>
                  </a:solidFill>
                  <a:latin typeface="Adobe Song Std L" panose="02020300000000000000" pitchFamily="18" charset="-128"/>
                  <a:ea typeface="Adobe Song Std L" panose="02020300000000000000" pitchFamily="18" charset="-128"/>
                </a:rPr>
                <a:t>Attacker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744512" y="4962316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rgbClr val="00B050"/>
                  </a:solidFill>
                  <a:latin typeface="Adobe Song Std L" panose="02020300000000000000" pitchFamily="18" charset="-128"/>
                  <a:ea typeface="Adobe Song Std L" panose="02020300000000000000" pitchFamily="18" charset="-128"/>
                </a:rPr>
                <a:t>Defender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3001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228012" cy="1141411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 anchorCtr="0">
            <a:noAutofit/>
          </a:bodyPr>
          <a:lstStyle/>
          <a:p>
            <a:pPr>
              <a:buSzPct val="25000"/>
            </a:pPr>
            <a:r>
              <a:rPr lang="en-US" sz="4000" dirty="0">
                <a:latin typeface="Comic Sans MS"/>
              </a:rPr>
              <a:t>Outline</a:t>
            </a:r>
            <a:endParaRPr lang="en-US" sz="4000" b="0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533400" y="1446211"/>
            <a:ext cx="8228012" cy="4529137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914400" marR="0" lvl="1" indent="-4572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+mj-lt"/>
              <a:buAutoNum type="arabicPeriod"/>
            </a:pPr>
            <a:r>
              <a:rPr lang="en-US" sz="2400" b="0" i="0" u="none" strike="noStrike" cap="none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Offense vs. Defense</a:t>
            </a:r>
          </a:p>
          <a:p>
            <a:pPr marL="914400" marR="0" lvl="1" indent="-4572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+mj-lt"/>
              <a:buAutoNum type="arabicPeriod"/>
            </a:pPr>
            <a:r>
              <a:rPr lang="en-US" sz="2400" b="0" i="0" u="none" strike="noStrike" cap="none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Cyber Deception in Offense</a:t>
            </a:r>
          </a:p>
          <a:p>
            <a:pPr marL="914400" lvl="1" indent="-457200">
              <a:lnSpc>
                <a:spcPct val="150000"/>
              </a:lnSpc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Deep Fake</a:t>
            </a:r>
          </a:p>
          <a:p>
            <a:pPr marL="914400" lvl="1" indent="-457200">
              <a:lnSpc>
                <a:spcPct val="150000"/>
              </a:lnSpc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Cyber Deception in Defense</a:t>
            </a:r>
          </a:p>
          <a:p>
            <a:pPr marL="914400" lvl="1" indent="-457200">
              <a:lnSpc>
                <a:spcPct val="150000"/>
              </a:lnSpc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Moving Target Defense</a:t>
            </a:r>
          </a:p>
          <a:p>
            <a:pPr marL="914400" marR="0" lvl="1" indent="-4572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Challenges of Cyber Deception</a:t>
            </a:r>
            <a:endParaRPr lang="en-US" sz="2400" b="0" i="0" u="none" strike="noStrike" cap="none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marR="0" lvl="1" indent="-4572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+mj-lt"/>
              <a:buAutoNum type="arabicPeriod"/>
            </a:pPr>
            <a:r>
              <a:rPr lang="en-US" sz="2400" b="0" i="0" u="none" strike="noStrike" cap="none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Conclusions</a:t>
            </a:r>
          </a:p>
          <a:p>
            <a:pPr marL="341312" marR="0" lvl="0" indent="-341312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25000"/>
              <a:buFont typeface="Noto Sans Symbols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1312" marR="0" lvl="0" indent="-341312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25000"/>
              <a:buFont typeface="Noto Sans Symbols"/>
              <a:buNone/>
            </a:pPr>
            <a:endParaRPr sz="19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741362" marR="0" lvl="1" indent="-28416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FF"/>
              </a:buClr>
              <a:buSzPct val="25000"/>
              <a:buFont typeface="Noto Sans Symbols"/>
              <a:buNone/>
            </a:pPr>
            <a:endParaRPr sz="2100" b="0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1313" marR="0" lvl="0" indent="-34131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25000"/>
              <a:buFont typeface="Noto Sans Symbols"/>
              <a:buNone/>
            </a:pPr>
            <a:endParaRPr sz="2100" b="0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874141841"/>
      </p:ext>
    </p:extLst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>
                <a:latin typeface="Comic Sans MS" panose="030F0702030302020204" pitchFamily="66" charset="0"/>
              </a:rPr>
              <a:t>Learning: Cognitive Biases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type="body" sz="half" idx="1"/>
          </p:nvPr>
        </p:nvSpPr>
        <p:spPr>
          <a:xfrm>
            <a:off x="609600" y="1828800"/>
            <a:ext cx="4343400" cy="4529138"/>
          </a:xfrm>
        </p:spPr>
        <p:txBody>
          <a:bodyPr/>
          <a:lstStyle/>
          <a:p>
            <a:endParaRPr lang="en-US" sz="80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r>
              <a:rPr lang="en-US" sz="22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Deception is strongly relied 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on human psychology</a:t>
            </a:r>
          </a:p>
          <a:p>
            <a:endParaRPr lang="en-US" sz="80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1"/>
            <a:r>
              <a:rPr lang="en-US" sz="200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Cognitive biases</a:t>
            </a:r>
          </a:p>
          <a:p>
            <a:pPr marL="457200" lvl="1" indent="0">
              <a:buNone/>
            </a:pPr>
            <a:endParaRPr lang="en-US" sz="800" dirty="0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r>
              <a:rPr lang="en-US" sz="25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Cultural biases</a:t>
            </a:r>
          </a:p>
          <a:p>
            <a:endParaRPr lang="en-US" sz="800" dirty="0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1"/>
            <a:r>
              <a:rPr lang="en-US" sz="200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Power Distance Index (PDI)</a:t>
            </a:r>
          </a:p>
          <a:p>
            <a:pPr lvl="1"/>
            <a:endParaRPr lang="en-US" sz="800" dirty="0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1"/>
            <a:r>
              <a:rPr lang="en-US" sz="200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Uncertainty Avoidance (UAI)</a:t>
            </a:r>
          </a:p>
          <a:p>
            <a:pPr marL="0" lvl="1" indent="0">
              <a:spcBef>
                <a:spcPts val="800"/>
              </a:spcBef>
              <a:buSzPct val="80000"/>
              <a:buNone/>
            </a:pPr>
            <a:endParaRPr lang="en-US" sz="2000" dirty="0">
              <a:solidFill>
                <a:schemeClr val="tx1"/>
              </a:solidFill>
              <a:latin typeface="Comic Sans MS"/>
              <a:sym typeface="Comic Sans M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524000"/>
            <a:ext cx="3031527" cy="4529138"/>
          </a:xfrm>
        </p:spPr>
      </p:pic>
    </p:spTree>
    <p:extLst>
      <p:ext uri="{BB962C8B-B14F-4D97-AF65-F5344CB8AC3E}">
        <p14:creationId xmlns:p14="http://schemas.microsoft.com/office/powerpoint/2010/main" val="3821340999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596900" y="304800"/>
            <a:ext cx="8305800" cy="838200"/>
          </a:xfrm>
        </p:spPr>
        <p:txBody>
          <a:bodyPr/>
          <a:lstStyle/>
          <a:p>
            <a:r>
              <a:rPr lang="en-US" altLang="zh-CN" dirty="0">
                <a:latin typeface="Comic Sans MS" panose="030F0702030302020204" pitchFamily="66" charset="0"/>
                <a:ea typeface="SimSun" panose="02010600030101010101" pitchFamily="2" charset="-122"/>
              </a:rPr>
              <a:t>Final Thoughts</a:t>
            </a:r>
            <a:endParaRPr lang="en-US" altLang="zh-CN" sz="4000" dirty="0"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685800" y="1447800"/>
            <a:ext cx="7940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1800"/>
          </a:p>
        </p:txBody>
      </p:sp>
      <p:sp>
        <p:nvSpPr>
          <p:cNvPr id="2416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96900" y="1447800"/>
            <a:ext cx="7940675" cy="4530725"/>
          </a:xfrm>
        </p:spPr>
        <p:txBody>
          <a:bodyPr/>
          <a:lstStyle/>
          <a:p>
            <a:pPr>
              <a:defRPr/>
            </a:pPr>
            <a:r>
              <a:rPr lang="en-US" altLang="zh-CN" sz="2800" dirty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Cyber-deception: friend or foe?</a:t>
            </a:r>
          </a:p>
          <a:p>
            <a:pPr marL="0" indent="0">
              <a:buNone/>
              <a:defRPr/>
            </a:pPr>
            <a:endParaRPr lang="en-US" altLang="zh-CN" sz="800" dirty="0">
              <a:solidFill>
                <a:srgbClr val="0070C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defRPr/>
            </a:pPr>
            <a:endParaRPr lang="en-US" altLang="zh-CN" sz="800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defRPr/>
            </a:pPr>
            <a:r>
              <a:rPr lang="en-US" altLang="zh-CN" sz="2800" dirty="0">
                <a:latin typeface="Comic Sans MS" panose="030F0702030302020204" pitchFamily="66" charset="0"/>
                <a:ea typeface="宋体" panose="02010600030101010101" pitchFamily="2" charset="-122"/>
              </a:rPr>
              <a:t>Misinformation vs. disinformation</a:t>
            </a:r>
          </a:p>
          <a:p>
            <a:pPr lvl="1">
              <a:defRPr/>
            </a:pPr>
            <a:r>
              <a:rPr lang="en-US" altLang="zh-CN" sz="2000" dirty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Disinformation </a:t>
            </a:r>
            <a:r>
              <a:rPr lang="en-US" altLang="zh-CN" sz="2000" dirty="0">
                <a:latin typeface="Comic Sans MS" panose="030F0702030302020204" pitchFamily="66" charset="0"/>
                <a:ea typeface="宋体" panose="02010600030101010101" pitchFamily="2" charset="-122"/>
              </a:rPr>
              <a:t>is information that is deliberately false or misleading</a:t>
            </a:r>
          </a:p>
          <a:p>
            <a:pPr lvl="1">
              <a:defRPr/>
            </a:pPr>
            <a:r>
              <a:rPr lang="en-US" altLang="zh-CN" sz="2000" dirty="0">
                <a:latin typeface="Comic Sans MS" panose="030F0702030302020204" pitchFamily="66" charset="0"/>
                <a:ea typeface="宋体" panose="02010600030101010101" pitchFamily="2" charset="-122"/>
              </a:rPr>
              <a:t>Recent events in the world</a:t>
            </a:r>
          </a:p>
          <a:p>
            <a:pPr lvl="1">
              <a:defRPr/>
            </a:pPr>
            <a:endParaRPr lang="en-US" altLang="zh-CN" sz="800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defRPr/>
            </a:pPr>
            <a:endParaRPr lang="en-US" altLang="zh-CN" sz="800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defRPr/>
            </a:pPr>
            <a:r>
              <a:rPr lang="en-US" altLang="zh-CN" sz="2500" dirty="0">
                <a:latin typeface="Comic Sans MS" panose="030F0702030302020204" pitchFamily="66" charset="0"/>
                <a:ea typeface="宋体" panose="02010600030101010101" pitchFamily="2" charset="-122"/>
              </a:rPr>
              <a:t>Challenges</a:t>
            </a:r>
          </a:p>
          <a:p>
            <a:pPr lvl="1">
              <a:defRPr/>
            </a:pPr>
            <a:r>
              <a:rPr lang="en-US" altLang="zh-CN" sz="2000" dirty="0">
                <a:latin typeface="Comic Sans MS" panose="030F0702030302020204" pitchFamily="66" charset="0"/>
                <a:ea typeface="宋体" panose="02010600030101010101" pitchFamily="2" charset="-122"/>
              </a:rPr>
              <a:t>Identifying disinformation is not merely about the truth, but about referring the intent (to mislead)</a:t>
            </a:r>
          </a:p>
          <a:p>
            <a:pPr lvl="1">
              <a:defRPr/>
            </a:pPr>
            <a:endParaRPr lang="en-US" altLang="zh-CN" sz="2000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4656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596900" y="304800"/>
            <a:ext cx="8305800" cy="838200"/>
          </a:xfrm>
        </p:spPr>
        <p:txBody>
          <a:bodyPr/>
          <a:lstStyle/>
          <a:p>
            <a:r>
              <a:rPr lang="en-US" altLang="zh-CN" dirty="0" err="1">
                <a:latin typeface="Comic Sans MS" panose="030F0702030302020204" pitchFamily="66" charset="0"/>
                <a:ea typeface="SimSun" panose="02010600030101010101" pitchFamily="2" charset="-122"/>
              </a:rPr>
              <a:t>QAnon</a:t>
            </a:r>
            <a:r>
              <a:rPr lang="en-US" altLang="zh-CN" dirty="0">
                <a:latin typeface="Comic Sans MS" panose="030F0702030302020204" pitchFamily="66" charset="0"/>
                <a:ea typeface="SimSun" panose="02010600030101010101" pitchFamily="2" charset="-122"/>
              </a:rPr>
              <a:t> or Antifa?</a:t>
            </a:r>
            <a:endParaRPr lang="en-US" altLang="zh-CN" sz="4000" dirty="0"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685800" y="1447800"/>
            <a:ext cx="7940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1800"/>
          </a:p>
        </p:txBody>
      </p:sp>
      <p:sp>
        <p:nvSpPr>
          <p:cNvPr id="2416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96900" y="1447800"/>
            <a:ext cx="7940675" cy="4530725"/>
          </a:xfrm>
        </p:spPr>
        <p:txBody>
          <a:bodyPr/>
          <a:lstStyle/>
          <a:p>
            <a:pPr>
              <a:defRPr/>
            </a:pPr>
            <a:r>
              <a:rPr lang="en-US" altLang="zh-CN" sz="24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An article in WeChat</a:t>
            </a:r>
          </a:p>
          <a:p>
            <a:pPr lvl="1">
              <a:defRPr/>
            </a:pPr>
            <a:r>
              <a:rPr lang="en-US" altLang="zh-CN" sz="19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US Capital Hill, 01/06/2021</a:t>
            </a:r>
          </a:p>
          <a:p>
            <a:pPr marL="0" indent="0">
              <a:buNone/>
              <a:defRPr/>
            </a:pPr>
            <a:endParaRPr lang="en-US" altLang="zh-CN" sz="800" dirty="0">
              <a:solidFill>
                <a:srgbClr val="0070C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defRPr/>
            </a:pPr>
            <a:endParaRPr lang="en-US" altLang="zh-CN" sz="800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defRPr/>
            </a:pPr>
            <a:endParaRPr lang="en-US" altLang="zh-CN" sz="2000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731F26-4E61-4E99-8E75-6D1887C00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277260"/>
            <a:ext cx="6482686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8216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omic Sans MS" panose="030F0702030302020204" pitchFamily="66" charset="0"/>
                <a:ea typeface="SimSun" panose="02010600030101010101" pitchFamily="2" charset="-122"/>
              </a:rPr>
              <a:t>Smarter Than You Think</a:t>
            </a:r>
            <a:endParaRPr lang="en-US" altLang="zh-CN" sz="4000" dirty="0"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sp>
        <p:nvSpPr>
          <p:cNvPr id="24166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  <a:defRPr/>
            </a:pPr>
            <a:endParaRPr lang="en-US" altLang="zh-CN" sz="800" dirty="0">
              <a:solidFill>
                <a:srgbClr val="0070C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defRPr/>
            </a:pPr>
            <a:endParaRPr lang="en-US" altLang="zh-CN" sz="800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defRPr/>
            </a:pPr>
            <a:endParaRPr lang="en-US" altLang="zh-CN" sz="2000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D4B996-C7BD-43B2-A5DC-4A1C558AE2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353" y="2079552"/>
            <a:ext cx="4040188" cy="395128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Who is Smarter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Human or Computer?</a:t>
            </a:r>
          </a:p>
          <a:p>
            <a:pPr lvl="1"/>
            <a:endParaRPr lang="en-US" sz="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Homo Dues</a:t>
            </a:r>
            <a:r>
              <a:rPr lang="en-US" dirty="0">
                <a:latin typeface="Comic Sans MS" panose="030F0702030302020204" pitchFamily="66" charset="0"/>
              </a:rPr>
              <a:t>: Man God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Comic Sans MS" panose="030F0702030302020204" pitchFamily="66" charset="0"/>
              </a:rPr>
              <a:t>AI-designed software/media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Comic Sans MS" panose="030F0702030302020204" pitchFamily="66" charset="0"/>
              </a:rPr>
              <a:t>Controls </a:t>
            </a:r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Homo Sapiens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Comic Sans MS" panose="030F0702030302020204" pitchFamily="66" charset="0"/>
              </a:rPr>
              <a:t>Replaces human beings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74A493-ABE2-48B6-B6CF-1671BFCE32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A18BB8C-299B-4D51-B371-56FF88CB9E3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790931" y="1783037"/>
            <a:ext cx="3046412" cy="4544317"/>
          </a:xfrm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685800" y="1447800"/>
            <a:ext cx="7940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36466367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596900" y="304800"/>
            <a:ext cx="8305800" cy="838200"/>
          </a:xfrm>
        </p:spPr>
        <p:txBody>
          <a:bodyPr/>
          <a:lstStyle/>
          <a:p>
            <a:r>
              <a:rPr lang="en-US" altLang="zh-CN" dirty="0">
                <a:latin typeface="Comic Sans MS" panose="030F0702030302020204" pitchFamily="66" charset="0"/>
                <a:ea typeface="SimSun" panose="02010600030101010101" pitchFamily="2" charset="-122"/>
              </a:rPr>
              <a:t>5. </a:t>
            </a:r>
            <a:r>
              <a:rPr lang="en-US" altLang="zh-CN" sz="4000" dirty="0">
                <a:latin typeface="Comic Sans MS" panose="030F0702030302020204" pitchFamily="66" charset="0"/>
                <a:ea typeface="SimSun" panose="02010600030101010101" pitchFamily="2" charset="-122"/>
              </a:rPr>
              <a:t>Conclusions</a:t>
            </a: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685800" y="1447800"/>
            <a:ext cx="7940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1800"/>
          </a:p>
        </p:txBody>
      </p:sp>
      <p:sp>
        <p:nvSpPr>
          <p:cNvPr id="2416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96900" y="1447800"/>
            <a:ext cx="8178800" cy="4530725"/>
          </a:xfrm>
        </p:spPr>
        <p:txBody>
          <a:bodyPr/>
          <a:lstStyle/>
          <a:p>
            <a:pPr>
              <a:defRPr/>
            </a:pPr>
            <a:r>
              <a:rPr lang="en-US" altLang="zh-CN" sz="2800" dirty="0">
                <a:latin typeface="Comic Sans MS" panose="030F0702030302020204" pitchFamily="66" charset="0"/>
                <a:ea typeface="宋体" panose="02010600030101010101" pitchFamily="2" charset="-122"/>
              </a:rPr>
              <a:t>Importance of </a:t>
            </a:r>
            <a:r>
              <a:rPr lang="en-US" altLang="zh-CN" sz="2800" dirty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cyber deception</a:t>
            </a:r>
          </a:p>
          <a:p>
            <a:pPr lvl="1">
              <a:defRPr/>
            </a:pPr>
            <a:r>
              <a:rPr lang="en-US" altLang="zh-CN" sz="2400" dirty="0">
                <a:latin typeface="Comic Sans MS" panose="030F0702030302020204" pitchFamily="66" charset="0"/>
                <a:ea typeface="宋体" panose="02010600030101010101" pitchFamily="2" charset="-122"/>
              </a:rPr>
              <a:t>Compliment to the existing security methods</a:t>
            </a:r>
          </a:p>
          <a:p>
            <a:pPr lvl="1">
              <a:defRPr/>
            </a:pPr>
            <a:endParaRPr lang="en-US" altLang="zh-CN" sz="800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defRPr/>
            </a:pP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Self-organized design for agility</a:t>
            </a:r>
          </a:p>
          <a:p>
            <a:pPr lvl="1">
              <a:defRPr/>
            </a:pPr>
            <a:r>
              <a:rPr lang="en-US" altLang="zh-CN" sz="2400" dirty="0">
                <a:latin typeface="Comic Sans MS" panose="030F0702030302020204" pitchFamily="66" charset="0"/>
                <a:ea typeface="宋体" panose="02010600030101010101" pitchFamily="2" charset="-122"/>
              </a:rPr>
              <a:t>Basic principles and challenges</a:t>
            </a:r>
          </a:p>
          <a:p>
            <a:pPr lvl="1">
              <a:defRPr/>
            </a:pPr>
            <a:endParaRPr lang="en-US" altLang="zh-CN" sz="800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defRPr/>
            </a:pPr>
            <a:r>
              <a:rPr lang="en-US" altLang="zh-CN" sz="2800" dirty="0">
                <a:latin typeface="Comic Sans MS" panose="030F0702030302020204" pitchFamily="66" charset="0"/>
                <a:ea typeface="宋体" panose="02010600030101010101" pitchFamily="2" charset="-122"/>
              </a:rPr>
              <a:t>Future</a:t>
            </a:r>
          </a:p>
          <a:p>
            <a:pPr lvl="1">
              <a:defRPr/>
            </a:pPr>
            <a:r>
              <a:rPr lang="en-US" altLang="zh-CN" sz="2500" dirty="0">
                <a:latin typeface="Comic Sans MS" panose="030F0702030302020204" pitchFamily="66" charset="0"/>
                <a:ea typeface="宋体" panose="02010600030101010101" pitchFamily="2" charset="-122"/>
              </a:rPr>
              <a:t>A better </a:t>
            </a:r>
            <a:r>
              <a:rPr lang="en-US" altLang="zh-CN" sz="2500" dirty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learning model </a:t>
            </a:r>
            <a:r>
              <a:rPr lang="en-US" altLang="zh-CN" sz="2500" dirty="0">
                <a:latin typeface="Comic Sans MS" panose="030F0702030302020204" pitchFamily="66" charset="0"/>
                <a:ea typeface="宋体" panose="02010600030101010101" pitchFamily="2" charset="-122"/>
              </a:rPr>
              <a:t>for attackers/defenders</a:t>
            </a:r>
          </a:p>
          <a:p>
            <a:pPr lvl="2">
              <a:defRPr/>
            </a:pPr>
            <a:r>
              <a:rPr lang="en-US" altLang="zh-CN" sz="2200" dirty="0">
                <a:latin typeface="Comic Sans MS" panose="030F0702030302020204" pitchFamily="66" charset="0"/>
                <a:ea typeface="宋体" panose="02010600030101010101" pitchFamily="2" charset="-122"/>
              </a:rPr>
              <a:t>Security vs. ML </a:t>
            </a:r>
          </a:p>
          <a:p>
            <a:pPr lvl="2">
              <a:defRPr/>
            </a:pPr>
            <a:r>
              <a:rPr lang="en-US" altLang="zh-CN" sz="2200" dirty="0">
                <a:latin typeface="Comic Sans MS" panose="030F0702030302020204" pitchFamily="66" charset="0"/>
                <a:ea typeface="宋体" panose="02010600030101010101" pitchFamily="2" charset="-122"/>
              </a:rPr>
              <a:t>Game theoretical models</a:t>
            </a:r>
          </a:p>
          <a:p>
            <a:pPr lvl="1">
              <a:defRPr/>
            </a:pPr>
            <a:r>
              <a:rPr lang="en-US" altLang="zh-CN" sz="2500" dirty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Science of security 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(S &amp; P 2017)</a:t>
            </a:r>
          </a:p>
          <a:p>
            <a:pPr marL="0" indent="0">
              <a:buFontTx/>
              <a:buNone/>
              <a:defRPr/>
            </a:pPr>
            <a:endParaRPr lang="en-US" altLang="zh-CN" sz="800" i="1" dirty="0">
              <a:solidFill>
                <a:srgbClr val="FFFF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indent="0">
              <a:buFontTx/>
              <a:buNone/>
              <a:defRPr/>
            </a:pPr>
            <a:r>
              <a:rPr lang="en-US" altLang="zh-CN" sz="1600" dirty="0">
                <a:solidFill>
                  <a:srgbClr val="FFFF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 </a:t>
            </a:r>
            <a:endParaRPr lang="en-US" altLang="zh-CN" sz="2000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defRPr/>
            </a:pPr>
            <a:endParaRPr lang="en-US" altLang="zh-CN" sz="2000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18704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520148" y="234316"/>
            <a:ext cx="8228013" cy="1141412"/>
          </a:xfrm>
        </p:spPr>
        <p:txBody>
          <a:bodyPr/>
          <a:lstStyle/>
          <a:p>
            <a:r>
              <a:rPr lang="en-US" altLang="en-US" sz="3600" dirty="0">
                <a:latin typeface="Comic Sans MS" panose="030F0702030302020204" pitchFamily="66" charset="0"/>
              </a:rPr>
              <a:t>1. Offense vs. Defense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700355" y="1828800"/>
            <a:ext cx="8534400" cy="4429307"/>
          </a:xfrm>
        </p:spPr>
        <p:txBody>
          <a:bodyPr/>
          <a:lstStyle/>
          <a:p>
            <a:endParaRPr lang="en-US" sz="80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1313" lvl="1" indent="-341313">
              <a:spcBef>
                <a:spcPts val="800"/>
              </a:spcBef>
              <a:buSzPct val="80000"/>
              <a:buFont typeface="Wingdings" panose="05000000000000000000" pitchFamily="2" charset="2"/>
              <a:buChar char=""/>
            </a:pPr>
            <a:r>
              <a:rPr lang="en-US" sz="2400" dirty="0">
                <a:solidFill>
                  <a:schemeClr val="tx1"/>
                </a:solidFill>
                <a:latin typeface="Comic Sans MS"/>
                <a:sym typeface="Comic Sans MS"/>
              </a:rPr>
              <a:t>The Art of War</a:t>
            </a:r>
          </a:p>
          <a:p>
            <a:pPr marL="742950" lvl="2" indent="-341313">
              <a:spcBef>
                <a:spcPts val="800"/>
              </a:spcBef>
              <a:buSzPct val="80000"/>
            </a:pPr>
            <a:r>
              <a:rPr lang="en-US" sz="2000" dirty="0">
                <a:solidFill>
                  <a:schemeClr val="tx1"/>
                </a:solidFill>
                <a:latin typeface="Comic Sans MS"/>
                <a:sym typeface="Comic Sans MS"/>
              </a:rPr>
              <a:t>All warfare is based on </a:t>
            </a:r>
            <a:r>
              <a:rPr lang="en-US" sz="2000" dirty="0">
                <a:solidFill>
                  <a:srgbClr val="0070C0"/>
                </a:solidFill>
                <a:latin typeface="Comic Sans MS"/>
                <a:sym typeface="Comic Sans MS"/>
              </a:rPr>
              <a:t>deception</a:t>
            </a:r>
          </a:p>
          <a:p>
            <a:pPr marL="401637" lvl="2" indent="0">
              <a:spcBef>
                <a:spcPts val="800"/>
              </a:spcBef>
              <a:buSzPct val="80000"/>
              <a:buNone/>
            </a:pPr>
            <a:endParaRPr lang="en-US" sz="800" dirty="0">
              <a:solidFill>
                <a:srgbClr val="0070C0"/>
              </a:solidFill>
              <a:latin typeface="Comic Sans MS"/>
              <a:sym typeface="Comic Sans MS"/>
            </a:endParaRPr>
          </a:p>
          <a:p>
            <a:pPr marL="341313" lvl="1" indent="-341313">
              <a:spcBef>
                <a:spcPts val="800"/>
              </a:spcBef>
              <a:buSzPct val="80000"/>
            </a:pPr>
            <a:r>
              <a:rPr lang="en-US" sz="2400" dirty="0">
                <a:solidFill>
                  <a:schemeClr val="tx1"/>
                </a:solidFill>
                <a:latin typeface="Comic Sans MS"/>
                <a:sym typeface="Comic Sans MS"/>
              </a:rPr>
              <a:t>Offense vs. Defense</a:t>
            </a:r>
          </a:p>
          <a:p>
            <a:pPr marL="742950" lvl="2" indent="-341313">
              <a:spcBef>
                <a:spcPts val="800"/>
              </a:spcBef>
              <a:buSzPct val="80000"/>
            </a:pPr>
            <a:r>
              <a:rPr lang="en-US" sz="2000" dirty="0">
                <a:solidFill>
                  <a:srgbClr val="0070C0"/>
                </a:solidFill>
                <a:latin typeface="Comic Sans MS"/>
                <a:sym typeface="Comic Sans MS"/>
              </a:rPr>
              <a:t>Attack</a:t>
            </a:r>
            <a:r>
              <a:rPr lang="en-US" sz="2000" dirty="0">
                <a:solidFill>
                  <a:schemeClr val="tx1"/>
                </a:solidFill>
                <a:latin typeface="Comic Sans MS"/>
                <a:sym typeface="Comic Sans MS"/>
              </a:rPr>
              <a:t> is the secret of defense</a:t>
            </a:r>
          </a:p>
          <a:p>
            <a:pPr marL="742950" lvl="2" indent="-341313">
              <a:spcBef>
                <a:spcPts val="800"/>
              </a:spcBef>
              <a:buSzPct val="80000"/>
            </a:pPr>
            <a:r>
              <a:rPr lang="en-US" sz="2000" dirty="0">
                <a:solidFill>
                  <a:srgbClr val="0070C0"/>
                </a:solidFill>
                <a:latin typeface="Comic Sans MS"/>
                <a:sym typeface="Comic Sans MS"/>
              </a:rPr>
              <a:t>Defense</a:t>
            </a:r>
            <a:r>
              <a:rPr lang="en-US" sz="2000" dirty="0">
                <a:solidFill>
                  <a:schemeClr val="tx1"/>
                </a:solidFill>
                <a:latin typeface="Comic Sans MS"/>
                <a:sym typeface="Comic Sans MS"/>
              </a:rPr>
              <a:t> is the planning of an attack</a:t>
            </a:r>
          </a:p>
          <a:p>
            <a:pPr marL="742950" lvl="2" indent="-341313">
              <a:spcBef>
                <a:spcPts val="800"/>
              </a:spcBef>
              <a:buSzPct val="80000"/>
            </a:pPr>
            <a:endParaRPr lang="en-US" sz="800" dirty="0">
              <a:solidFill>
                <a:schemeClr val="tx1"/>
              </a:solidFill>
              <a:latin typeface="Comic Sans MS"/>
              <a:sym typeface="Comic Sans MS"/>
            </a:endParaRPr>
          </a:p>
          <a:p>
            <a:pPr marL="457200" lvl="1" indent="-457200">
              <a:spcBef>
                <a:spcPts val="800"/>
              </a:spcBef>
              <a:buSzPct val="80000"/>
            </a:pPr>
            <a:r>
              <a:rPr lang="en-US" sz="2600" dirty="0">
                <a:solidFill>
                  <a:schemeClr val="tx1"/>
                </a:solidFill>
                <a:latin typeface="Comic Sans MS"/>
                <a:sym typeface="Comic Sans MS"/>
              </a:rPr>
              <a:t>Cyber Deception</a:t>
            </a:r>
          </a:p>
          <a:p>
            <a:pPr marL="858837" lvl="2" indent="-457200">
              <a:spcBef>
                <a:spcPts val="800"/>
              </a:spcBef>
              <a:buSzPct val="80000"/>
            </a:pPr>
            <a:r>
              <a:rPr lang="en-US" sz="2200" dirty="0">
                <a:solidFill>
                  <a:schemeClr val="tx1"/>
                </a:solidFill>
                <a:latin typeface="Comic Sans MS"/>
                <a:sym typeface="Comic Sans MS"/>
              </a:rPr>
              <a:t>Both attacker and defender</a:t>
            </a:r>
          </a:p>
          <a:p>
            <a:pPr marL="401637" lvl="2" indent="0">
              <a:spcBef>
                <a:spcPts val="800"/>
              </a:spcBef>
              <a:buSzPct val="80000"/>
              <a:buNone/>
            </a:pPr>
            <a:r>
              <a:rPr lang="en-US" sz="2000" dirty="0">
                <a:solidFill>
                  <a:schemeClr val="tx1"/>
                </a:solidFill>
                <a:latin typeface="Comic Sans MS"/>
                <a:sym typeface="Comic Sans MS"/>
              </a:rPr>
              <a:t>	</a:t>
            </a:r>
          </a:p>
          <a:p>
            <a:pPr marL="742950" lvl="2" indent="-341313">
              <a:spcBef>
                <a:spcPts val="800"/>
              </a:spcBef>
              <a:buSzPct val="80000"/>
            </a:pPr>
            <a:endParaRPr lang="en-US" sz="800" dirty="0">
              <a:solidFill>
                <a:schemeClr val="tx1"/>
              </a:solidFill>
              <a:latin typeface="Comic Sans MS"/>
              <a:sym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7400"/>
            <a:ext cx="2092569" cy="329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84658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>
                <a:latin typeface="Comic Sans MS" panose="030F0702030302020204" pitchFamily="66" charset="0"/>
              </a:rPr>
              <a:t>2. Cyber Deception in Offense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BE7ADB-30F8-41E6-AD4B-8F6797562C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24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sz="80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01637" lvl="2" indent="0">
              <a:spcBef>
                <a:spcPts val="800"/>
              </a:spcBef>
              <a:buSzPct val="80000"/>
              <a:buNone/>
            </a:pPr>
            <a:r>
              <a:rPr lang="en-US" sz="2000" dirty="0">
                <a:solidFill>
                  <a:schemeClr val="tx1"/>
                </a:solidFill>
                <a:latin typeface="Comic Sans MS"/>
                <a:sym typeface="Comic Sans MS"/>
              </a:rPr>
              <a:t>	</a:t>
            </a:r>
          </a:p>
          <a:p>
            <a:pPr marL="742950" lvl="2" indent="-341313">
              <a:spcBef>
                <a:spcPts val="800"/>
              </a:spcBef>
              <a:buSzPct val="80000"/>
            </a:pPr>
            <a:endParaRPr lang="en-US" sz="800" dirty="0">
              <a:solidFill>
                <a:schemeClr val="tx1"/>
              </a:solidFill>
              <a:latin typeface="Comic Sans MS"/>
              <a:sym typeface="Comic Sans M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818EF6-8EFF-401A-A3B0-E0A4FC6CB0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00362" y="1643241"/>
            <a:ext cx="4041775" cy="1249362"/>
          </a:xfrm>
        </p:spPr>
        <p:txBody>
          <a:bodyPr/>
          <a:lstStyle/>
          <a:p>
            <a:r>
              <a:rPr lang="en-US" b="0" dirty="0">
                <a:latin typeface="Comic Sans MS" panose="030F0702030302020204" pitchFamily="66" charset="0"/>
              </a:rPr>
              <a:t>New York Times </a:t>
            </a:r>
            <a:r>
              <a:rPr lang="en-US" sz="1800" b="0" dirty="0">
                <a:latin typeface="Comic Sans MS" panose="030F0702030302020204" pitchFamily="66" charset="0"/>
              </a:rPr>
              <a:t>(12/28/2020) </a:t>
            </a:r>
          </a:p>
          <a:p>
            <a:r>
              <a:rPr lang="en-US" b="0" dirty="0">
                <a:latin typeface="Comic Sans MS" panose="030F0702030302020204" pitchFamily="66" charset="0"/>
              </a:rPr>
              <a:t>Designed to Deceive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138F4C-5B4D-40E9-A582-827B9DA69C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3048000"/>
            <a:ext cx="4041775" cy="3951288"/>
          </a:xfrm>
        </p:spPr>
        <p:txBody>
          <a:bodyPr/>
          <a:lstStyle/>
          <a:p>
            <a:pPr marL="0" indent="0">
              <a:buNone/>
            </a:pPr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Website </a:t>
            </a:r>
            <a:r>
              <a:rPr lang="en-US" dirty="0" err="1">
                <a:solidFill>
                  <a:srgbClr val="0070C0"/>
                </a:solidFill>
                <a:latin typeface="Comic Sans MS" panose="030F0702030302020204" pitchFamily="66" charset="0"/>
              </a:rPr>
              <a:t>Generated.Photos</a:t>
            </a:r>
            <a:endParaRPr lang="en-US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“unique, worry-free” fake person for $2.99</a:t>
            </a:r>
          </a:p>
        </p:txBody>
      </p:sp>
      <p:pic>
        <p:nvPicPr>
          <p:cNvPr id="3" name="AI_fake_people_faces">
            <a:hlinkClick r:id="" action="ppaction://media"/>
            <a:extLst>
              <a:ext uri="{FF2B5EF4-FFF2-40B4-BE49-F238E27FC236}">
                <a16:creationId xmlns:a16="http://schemas.microsoft.com/office/drawing/2014/main" id="{8A184415-5E80-468E-B746-393F27C713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1131" y="1926431"/>
            <a:ext cx="3852407" cy="36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918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918575" cy="1046163"/>
          </a:xfrm>
        </p:spPr>
        <p:txBody>
          <a:bodyPr/>
          <a:lstStyle/>
          <a:p>
            <a:r>
              <a:rPr lang="en-US" altLang="zh-TW" dirty="0">
                <a:latin typeface="Comic Sans MS" panose="030F0702030302020204" pitchFamily="66" charset="0"/>
                <a:ea typeface="PMingLiU" pitchFamily="18" charset="-120"/>
              </a:rPr>
              <a:t>3. Deep Fake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6A18A-392B-480F-A825-A5A7996225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6" t="5196" b="11376"/>
          <a:stretch/>
        </p:blipFill>
        <p:spPr>
          <a:xfrm>
            <a:off x="533400" y="2133600"/>
            <a:ext cx="4419600" cy="20390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8929DD-0205-4912-82CF-D5F2BD571E56}"/>
              </a:ext>
            </a:extLst>
          </p:cNvPr>
          <p:cNvSpPr txBox="1"/>
          <p:nvPr/>
        </p:nvSpPr>
        <p:spPr>
          <a:xfrm>
            <a:off x="534365" y="4178476"/>
            <a:ext cx="2132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Arial" panose="020B0604020202020204" pitchFamily="34" charset="0"/>
            </a:pP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  <a:ea typeface="PMingLiU" pitchFamily="18" charset="-120"/>
                <a:cs typeface="+mj-cs"/>
              </a:rPr>
              <a:t>Face reenactment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45F125-2D82-4857-83F0-F1C9A69692D9}"/>
              </a:ext>
            </a:extLst>
          </p:cNvPr>
          <p:cNvSpPr txBox="1"/>
          <p:nvPr/>
        </p:nvSpPr>
        <p:spPr>
          <a:xfrm>
            <a:off x="2820365" y="4178476"/>
            <a:ext cx="2132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Arial" panose="020B0604020202020204" pitchFamily="34" charset="0"/>
            </a:pP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  <a:ea typeface="PMingLiU" pitchFamily="18" charset="-120"/>
                <a:cs typeface="+mj-cs"/>
              </a:rPr>
              <a:t>Face swapping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DAA55DA-FA90-4037-A5B9-B68C7BDD17B3}"/>
              </a:ext>
            </a:extLst>
          </p:cNvPr>
          <p:cNvSpPr txBox="1">
            <a:spLocks/>
          </p:cNvSpPr>
          <p:nvPr/>
        </p:nvSpPr>
        <p:spPr bwMode="auto">
          <a:xfrm>
            <a:off x="609600" y="1499042"/>
            <a:ext cx="8077200" cy="62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1313" indent="-341313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1363" indent="-284163" algn="l" defTabSz="457200" rtl="0" eaLnBrk="0" fontAlgn="base" hangingPunct="0">
              <a:spcBef>
                <a:spcPts val="675"/>
              </a:spcBef>
              <a:spcAft>
                <a:spcPct val="0"/>
              </a:spcAft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ts val="575"/>
              </a:spcBef>
              <a:spcAft>
                <a:spcPct val="0"/>
              </a:spcAft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endParaRPr lang="en-US" sz="800" kern="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1313" lvl="1" indent="-341313">
              <a:spcBef>
                <a:spcPts val="800"/>
              </a:spcBef>
              <a:buSzPct val="80000"/>
              <a:buFont typeface="Wingdings" panose="05000000000000000000" pitchFamily="2" charset="2"/>
              <a:buChar char=""/>
            </a:pPr>
            <a:r>
              <a:rPr lang="en-US" sz="2400" kern="0" dirty="0">
                <a:solidFill>
                  <a:schemeClr val="tx1"/>
                </a:solidFill>
                <a:latin typeface="Comic Sans MS"/>
                <a:sym typeface="Comic Sans MS"/>
              </a:rPr>
              <a:t>Defend against facial forgery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2C8B4A-7F0B-4EFF-8482-8BF24F3831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731740"/>
            <a:ext cx="5814683" cy="1374925"/>
          </a:xfrm>
          <a:prstGeom prst="rect">
            <a:avLst/>
          </a:prstGeom>
        </p:spPr>
      </p:pic>
      <p:pic>
        <p:nvPicPr>
          <p:cNvPr id="10" name="Online Media 9" title="Face2Face: Real-time Face Capture and Reenactment of RGB Videos (CVPR 2016 Oral)">
            <a:hlinkClick r:id="" action="ppaction://media"/>
            <a:extLst>
              <a:ext uri="{FF2B5EF4-FFF2-40B4-BE49-F238E27FC236}">
                <a16:creationId xmlns:a16="http://schemas.microsoft.com/office/drawing/2014/main" id="{0D988A09-E849-4578-BBD1-B1E79E38CF7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5432385" y="2002169"/>
            <a:ext cx="3332002" cy="24971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5F3ADE0-0A0B-4383-8524-7EF9B85551A8}"/>
              </a:ext>
            </a:extLst>
          </p:cNvPr>
          <p:cNvSpPr txBox="1"/>
          <p:nvPr/>
        </p:nvSpPr>
        <p:spPr>
          <a:xfrm>
            <a:off x="1752644" y="6154383"/>
            <a:ext cx="5345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Arial" panose="020B0604020202020204" pitchFamily="34" charset="0"/>
            </a:pP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  <a:ea typeface="PMingLiU" pitchFamily="18" charset="-120"/>
                <a:cs typeface="+mj-cs"/>
              </a:rPr>
              <a:t>Architecture of 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  <a:ea typeface="PMingLiU" pitchFamily="18" charset="-120"/>
                <a:cs typeface="+mj-cs"/>
              </a:rPr>
              <a:t>deepfake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  <a:ea typeface="PMingLiU" pitchFamily="18" charset="-120"/>
                <a:cs typeface="+mj-cs"/>
              </a:rPr>
              <a:t> defense systems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1E7484-6F26-46A1-A0D2-911C5847F28C}"/>
              </a:ext>
            </a:extLst>
          </p:cNvPr>
          <p:cNvSpPr txBox="1"/>
          <p:nvPr/>
        </p:nvSpPr>
        <p:spPr>
          <a:xfrm>
            <a:off x="6417227" y="4498414"/>
            <a:ext cx="30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Arial" panose="020B0604020202020204" pitchFamily="34" charset="0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ea typeface="PMingLiU" pitchFamily="18" charset="-120"/>
                <a:cs typeface="+mj-cs"/>
              </a:rPr>
              <a:t>Face2Face, CVPR 2016</a:t>
            </a:r>
          </a:p>
        </p:txBody>
      </p:sp>
    </p:spTree>
    <p:extLst>
      <p:ext uri="{BB962C8B-B14F-4D97-AF65-F5344CB8AC3E}">
        <p14:creationId xmlns:p14="http://schemas.microsoft.com/office/powerpoint/2010/main" val="402929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918575" cy="1046163"/>
          </a:xfrm>
        </p:spPr>
        <p:txBody>
          <a:bodyPr/>
          <a:lstStyle/>
          <a:p>
            <a:r>
              <a:rPr lang="en-US" altLang="zh-TW" dirty="0">
                <a:latin typeface="Comic Sans MS" panose="030F0702030302020204" pitchFamily="66" charset="0"/>
                <a:ea typeface="PMingLiU" pitchFamily="18" charset="-120"/>
              </a:rPr>
              <a:t>Deep Fake Detection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DAA55DA-FA90-4037-A5B9-B68C7BDD17B3}"/>
              </a:ext>
            </a:extLst>
          </p:cNvPr>
          <p:cNvSpPr txBox="1">
            <a:spLocks/>
          </p:cNvSpPr>
          <p:nvPr/>
        </p:nvSpPr>
        <p:spPr bwMode="auto">
          <a:xfrm>
            <a:off x="609600" y="1499042"/>
            <a:ext cx="8077200" cy="406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1313" indent="-341313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1363" indent="-284163" algn="l" defTabSz="457200" rtl="0" eaLnBrk="0" fontAlgn="base" hangingPunct="0">
              <a:spcBef>
                <a:spcPts val="675"/>
              </a:spcBef>
              <a:spcAft>
                <a:spcPct val="0"/>
              </a:spcAft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ts val="575"/>
              </a:spcBef>
              <a:spcAft>
                <a:spcPct val="0"/>
              </a:spcAft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endParaRPr lang="en-US" sz="800" kern="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1313" lvl="1" indent="-341313">
              <a:spcBef>
                <a:spcPts val="800"/>
              </a:spcBef>
              <a:buSzPct val="80000"/>
              <a:buFont typeface="Wingdings" panose="05000000000000000000" pitchFamily="2" charset="2"/>
              <a:buChar char=""/>
            </a:pPr>
            <a:r>
              <a:rPr lang="en-US" sz="2400" kern="0" dirty="0">
                <a:solidFill>
                  <a:schemeClr val="tx1"/>
                </a:solidFill>
                <a:latin typeface="Comic Sans MS"/>
                <a:sym typeface="Comic Sans MS"/>
              </a:rPr>
              <a:t>Limitation of current defense systems</a:t>
            </a:r>
          </a:p>
          <a:p>
            <a:pPr marL="742950" lvl="2" indent="-341313">
              <a:spcBef>
                <a:spcPts val="800"/>
              </a:spcBef>
              <a:buSzPct val="80000"/>
            </a:pPr>
            <a:r>
              <a:rPr lang="en-US" sz="2000" kern="0" dirty="0">
                <a:solidFill>
                  <a:schemeClr val="tx1"/>
                </a:solidFill>
                <a:latin typeface="Comic Sans MS"/>
                <a:sym typeface="Comic Sans MS"/>
              </a:rPr>
              <a:t>Cannot defend against </a:t>
            </a:r>
            <a:r>
              <a:rPr lang="en-US" sz="2000" kern="0" dirty="0">
                <a:solidFill>
                  <a:srgbClr val="0070C0"/>
                </a:solidFill>
                <a:latin typeface="Comic Sans MS"/>
                <a:sym typeface="Comic Sans MS"/>
              </a:rPr>
              <a:t>unseen</a:t>
            </a:r>
            <a:r>
              <a:rPr lang="en-US" sz="2000" kern="0" dirty="0">
                <a:solidFill>
                  <a:schemeClr val="tx1"/>
                </a:solidFill>
                <a:latin typeface="Comic Sans MS"/>
                <a:sym typeface="Comic Sans MS"/>
              </a:rPr>
              <a:t> attack methods</a:t>
            </a:r>
          </a:p>
          <a:p>
            <a:pPr marL="742950" lvl="2" indent="-341313">
              <a:spcBef>
                <a:spcPts val="800"/>
              </a:spcBef>
              <a:buSzPct val="80000"/>
            </a:pPr>
            <a:r>
              <a:rPr lang="en-US" sz="2000" kern="0" dirty="0">
                <a:solidFill>
                  <a:schemeClr val="tx1"/>
                </a:solidFill>
                <a:latin typeface="Comic Sans MS"/>
                <a:sym typeface="Comic Sans MS"/>
              </a:rPr>
              <a:t>Features of different attack methods can be independent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B30850-7BE4-41E3-B0EE-D8A02AEA0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0426" y="2971800"/>
            <a:ext cx="5335548" cy="2514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F348D6E-7DA2-4C71-9C3F-39C585CD6357}"/>
              </a:ext>
            </a:extLst>
          </p:cNvPr>
          <p:cNvSpPr txBox="1"/>
          <p:nvPr/>
        </p:nvSpPr>
        <p:spPr>
          <a:xfrm>
            <a:off x="1980426" y="5427477"/>
            <a:ext cx="5335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Arial" panose="020B0604020202020204" pitchFamily="34" charset="0"/>
            </a:pP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  <a:ea typeface="PMingLiU" pitchFamily="18" charset="-120"/>
                <a:cs typeface="+mj-cs"/>
              </a:rPr>
              <a:t>Feature overlap among existing facial forgery techniques </a:t>
            </a:r>
            <a:r>
              <a:rPr lang="en-US" baseline="30000" dirty="0">
                <a:solidFill>
                  <a:srgbClr val="000000"/>
                </a:solidFill>
                <a:latin typeface="Comic Sans MS" panose="030F0702030302020204" pitchFamily="66" charset="0"/>
                <a:ea typeface="PMingLiU" pitchFamily="18" charset="-120"/>
                <a:cs typeface="+mj-cs"/>
              </a:rPr>
              <a:t>[1] 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  <a:ea typeface="PMingLiU" pitchFamily="18" charset="-120"/>
                <a:cs typeface="+mj-cs"/>
              </a:rPr>
              <a:t>(tested on 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  <a:ea typeface="PMingLiU" pitchFamily="18" charset="-120"/>
                <a:cs typeface="+mj-cs"/>
              </a:rPr>
              <a:t>MesoNet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  <a:ea typeface="PMingLiU" pitchFamily="18" charset="-120"/>
                <a:cs typeface="+mj-cs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4C539D-6F66-488E-8A56-8DA15BDFDBF3}"/>
              </a:ext>
            </a:extLst>
          </p:cNvPr>
          <p:cNvSpPr txBox="1"/>
          <p:nvPr/>
        </p:nvSpPr>
        <p:spPr>
          <a:xfrm>
            <a:off x="990600" y="6216173"/>
            <a:ext cx="94117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panose="020B0604020202020204" pitchFamily="34" charset="0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ea typeface="PMingLiU" pitchFamily="18" charset="-120"/>
                <a:cs typeface="+mj-cs"/>
              </a:rPr>
              <a:t>[1] J.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ea typeface="PMingLiU" pitchFamily="18" charset="-120"/>
                <a:cs typeface="+mj-cs"/>
              </a:rPr>
              <a:t>Brockschmidt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ea typeface="PMingLiU" pitchFamily="18" charset="-120"/>
                <a:cs typeface="+mj-cs"/>
              </a:rPr>
              <a:t>, J. Shang, and J. Wu., “On the Generality of Facial Forgery Detection”,</a:t>
            </a:r>
          </a:p>
          <a:p>
            <a:pPr>
              <a:buClr>
                <a:srgbClr val="000000"/>
              </a:buClr>
              <a:buSzPct val="100000"/>
              <a:buFont typeface="Arial" panose="020B0604020202020204" pitchFamily="34" charset="0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ea typeface="PMingLiU" pitchFamily="18" charset="-120"/>
                <a:cs typeface="+mj-cs"/>
              </a:rPr>
              <a:t> Proc of REUNS 2019 (Best Paper)</a:t>
            </a:r>
          </a:p>
          <a:p>
            <a:pPr>
              <a:buClr>
                <a:srgbClr val="000000"/>
              </a:buClr>
              <a:buSzPct val="100000"/>
              <a:buFont typeface="Arial" panose="020B0604020202020204" pitchFamily="34" charset="0"/>
            </a:pP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ea typeface="PMingLiU" pitchFamily="18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43247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918575" cy="1046163"/>
          </a:xfrm>
        </p:spPr>
        <p:txBody>
          <a:bodyPr/>
          <a:lstStyle/>
          <a:p>
            <a:r>
              <a:rPr lang="en-US" altLang="zh-TW" dirty="0">
                <a:latin typeface="Comic Sans MS" panose="030F0702030302020204" pitchFamily="66" charset="0"/>
                <a:ea typeface="PMingLiU" pitchFamily="18" charset="-120"/>
              </a:rPr>
              <a:t>Deep Fake Detection </a:t>
            </a:r>
            <a:r>
              <a:rPr lang="en-US" altLang="zh-TW" sz="2800" dirty="0">
                <a:latin typeface="Comic Sans MS" panose="030F0702030302020204" pitchFamily="66" charset="0"/>
                <a:ea typeface="PMingLiU" pitchFamily="18" charset="-120"/>
              </a:rPr>
              <a:t>(Cont’d)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DAA55DA-FA90-4037-A5B9-B68C7BDD17B3}"/>
              </a:ext>
            </a:extLst>
          </p:cNvPr>
          <p:cNvSpPr txBox="1">
            <a:spLocks/>
          </p:cNvSpPr>
          <p:nvPr/>
        </p:nvSpPr>
        <p:spPr bwMode="auto">
          <a:xfrm>
            <a:off x="609600" y="1499042"/>
            <a:ext cx="8077200" cy="406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1313" indent="-341313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1363" indent="-284163" algn="l" defTabSz="457200" rtl="0" eaLnBrk="0" fontAlgn="base" hangingPunct="0">
              <a:spcBef>
                <a:spcPts val="675"/>
              </a:spcBef>
              <a:spcAft>
                <a:spcPct val="0"/>
              </a:spcAft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ts val="575"/>
              </a:spcBef>
              <a:spcAft>
                <a:spcPct val="0"/>
              </a:spcAft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itchFamily="2" charset="2"/>
              <a:buChar char="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endParaRPr lang="en-US" sz="800" kern="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1313" lvl="1" indent="-341313">
              <a:spcBef>
                <a:spcPts val="800"/>
              </a:spcBef>
              <a:buSzPct val="80000"/>
              <a:buFont typeface="Wingdings" panose="05000000000000000000" pitchFamily="2" charset="2"/>
              <a:buChar char=""/>
            </a:pPr>
            <a:r>
              <a:rPr lang="en-US" sz="2400" kern="0" dirty="0">
                <a:solidFill>
                  <a:schemeClr val="tx1"/>
                </a:solidFill>
                <a:latin typeface="Comic Sans MS"/>
                <a:sym typeface="Comic Sans MS"/>
              </a:rPr>
              <a:t>Detection using side-channel information </a:t>
            </a:r>
            <a:r>
              <a:rPr lang="en-US" sz="2400" kern="0" baseline="30000" dirty="0">
                <a:solidFill>
                  <a:schemeClr val="tx1"/>
                </a:solidFill>
                <a:latin typeface="Comic Sans MS"/>
                <a:sym typeface="Comic Sans MS"/>
              </a:rPr>
              <a:t>[2]</a:t>
            </a:r>
            <a:r>
              <a:rPr lang="en-US" sz="2400" kern="0" dirty="0">
                <a:solidFill>
                  <a:schemeClr val="tx1"/>
                </a:solidFill>
                <a:latin typeface="Comic Sans MS"/>
                <a:sym typeface="Comic Sans MS"/>
              </a:rPr>
              <a:t> </a:t>
            </a:r>
          </a:p>
          <a:p>
            <a:pPr marL="742950" lvl="2" indent="-341313">
              <a:spcBef>
                <a:spcPts val="800"/>
              </a:spcBef>
              <a:buSzPct val="80000"/>
            </a:pPr>
            <a:r>
              <a:rPr lang="en-US" sz="2000" kern="0" dirty="0">
                <a:solidFill>
                  <a:schemeClr val="tx1"/>
                </a:solidFill>
                <a:latin typeface="Comic Sans MS"/>
                <a:sym typeface="Comic Sans MS"/>
              </a:rPr>
              <a:t>The screen light reflected off human faces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4C539D-6F66-488E-8A56-8DA15BDFDBF3}"/>
              </a:ext>
            </a:extLst>
          </p:cNvPr>
          <p:cNvSpPr txBox="1"/>
          <p:nvPr/>
        </p:nvSpPr>
        <p:spPr>
          <a:xfrm>
            <a:off x="1143000" y="5865778"/>
            <a:ext cx="7010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Arial" panose="020B0604020202020204" pitchFamily="34" charset="0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ea typeface="PMingLiU" pitchFamily="18" charset="-120"/>
                <a:cs typeface="+mj-cs"/>
              </a:rPr>
              <a:t>[2] J. Shang and J. Wu, “Protecting Real-time Video Chat against Fake Facial Videos Generated by Face Reenactment”, 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ea typeface="PMingLiU" pitchFamily="18" charset="-120"/>
                <a:cs typeface="+mj-cs"/>
              </a:rPr>
              <a:t>Proc of ICDCS 2020</a:t>
            </a:r>
          </a:p>
          <a:p>
            <a:pPr>
              <a:buClr>
                <a:srgbClr val="000000"/>
              </a:buClr>
              <a:buSzPct val="100000"/>
              <a:buFont typeface="Arial" panose="020B0604020202020204" pitchFamily="34" charset="0"/>
            </a:pP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ea typeface="PMingLiU" pitchFamily="18" charset="-120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720029-A4A8-1E4D-B9FE-E48B73D5A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457" y="2788105"/>
            <a:ext cx="1600200" cy="13740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EF819A-1C0F-6B4B-B7C1-575B66954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7551" y="4298856"/>
            <a:ext cx="3257851" cy="13174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6B309-168C-C147-ADA5-56811A7320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2536" y="2819879"/>
            <a:ext cx="4239864" cy="1371121"/>
          </a:xfrm>
          <a:prstGeom prst="rect">
            <a:avLst/>
          </a:prstGeom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A5FC0017-2DF8-497E-9132-AF36895C4B66}"/>
              </a:ext>
            </a:extLst>
          </p:cNvPr>
          <p:cNvSpPr/>
          <p:nvPr/>
        </p:nvSpPr>
        <p:spPr bwMode="auto">
          <a:xfrm rot="5400000">
            <a:off x="2767094" y="3125109"/>
            <a:ext cx="1219202" cy="762000"/>
          </a:xfrm>
          <a:prstGeom prst="triangle">
            <a:avLst/>
          </a:prstGeom>
          <a:solidFill>
            <a:srgbClr val="0070C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8928D51-68B9-4588-9026-5195C817935F}"/>
              </a:ext>
            </a:extLst>
          </p:cNvPr>
          <p:cNvCxnSpPr>
            <a:cxnSpLocks/>
            <a:stCxn id="7" idx="2"/>
          </p:cNvCxnSpPr>
          <p:nvPr/>
        </p:nvCxnSpPr>
        <p:spPr bwMode="auto">
          <a:xfrm>
            <a:off x="2328557" y="4162128"/>
            <a:ext cx="0" cy="593928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5F6BC9C-B87B-4BC4-B93C-6C6A9A875FA1}"/>
                  </a:ext>
                </a:extLst>
              </p:cNvPr>
              <p:cNvSpPr txBox="1"/>
              <p:nvPr/>
            </p:nvSpPr>
            <p:spPr>
              <a:xfrm>
                <a:off x="612502" y="4759327"/>
                <a:ext cx="3276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0000"/>
                  </a:buClr>
                  <a:buSzPct val="100000"/>
                  <a:buFont typeface="Arial" panose="020B0604020202020204" pitchFamily="34" charset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PMingLiU" pitchFamily="18" charset="-120"/>
                          <a:cs typeface="+mj-cs"/>
                        </a:rPr>
                        <m:t>𝐶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PMingLiU" pitchFamily="18" charset="-120"/>
                          <a:cs typeface="+mj-cs"/>
                        </a:rPr>
                        <m:t>=0.2126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PMingLiU" pitchFamily="18" charset="-120"/>
                          <a:cs typeface="+mj-cs"/>
                        </a:rPr>
                        <m:t>𝑅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PMingLiU" pitchFamily="18" charset="-120"/>
                          <a:cs typeface="+mj-cs"/>
                        </a:rPr>
                        <m:t>+0.7152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PMingLiU" pitchFamily="18" charset="-120"/>
                          <a:cs typeface="+mj-cs"/>
                        </a:rPr>
                        <m:t>𝐺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PMingLiU" pitchFamily="18" charset="-120"/>
                          <a:cs typeface="+mj-cs"/>
                        </a:rPr>
                        <m:t>+0.722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PMingLiU" pitchFamily="18" charset="-120"/>
                          <a:cs typeface="+mj-cs"/>
                        </a:rPr>
                        <m:t>𝐵</m:t>
                      </m:r>
                    </m:oMath>
                  </m:oMathPara>
                </a14:m>
                <a:endParaRPr lang="en-US" sz="1400" b="0" dirty="0">
                  <a:solidFill>
                    <a:schemeClr val="tx1"/>
                  </a:solidFill>
                  <a:latin typeface="Comic Sans MS" panose="030F0702030302020204" pitchFamily="66" charset="0"/>
                  <a:ea typeface="PMingLiU" pitchFamily="18" charset="-120"/>
                  <a:cs typeface="+mj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5F6BC9C-B87B-4BC4-B93C-6C6A9A875F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502" y="4759327"/>
                <a:ext cx="3276600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D1172DC-CC86-461A-93AE-B787C6D3367B}"/>
              </a:ext>
            </a:extLst>
          </p:cNvPr>
          <p:cNvCxnSpPr>
            <a:cxnSpLocks/>
          </p:cNvCxnSpPr>
          <p:nvPr/>
        </p:nvCxnSpPr>
        <p:spPr bwMode="auto">
          <a:xfrm>
            <a:off x="3757696" y="4913215"/>
            <a:ext cx="829855" cy="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617042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639417" y="-29817"/>
            <a:ext cx="8228013" cy="1141412"/>
          </a:xfrm>
        </p:spPr>
        <p:txBody>
          <a:bodyPr/>
          <a:lstStyle/>
          <a:p>
            <a:r>
              <a:rPr lang="en-US" altLang="en-US" sz="3600" dirty="0">
                <a:latin typeface="Comic Sans MS" panose="030F0702030302020204" pitchFamily="66" charset="0"/>
              </a:rPr>
              <a:t>2. Cyber Deception in Defense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838200" y="728020"/>
            <a:ext cx="8534400" cy="4429307"/>
          </a:xfrm>
        </p:spPr>
        <p:txBody>
          <a:bodyPr/>
          <a:lstStyle/>
          <a:p>
            <a:endParaRPr lang="en-US" sz="80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742950" lvl="2" indent="-341313">
              <a:spcBef>
                <a:spcPts val="800"/>
              </a:spcBef>
              <a:buSzPct val="80000"/>
            </a:pPr>
            <a:endParaRPr lang="en-US" sz="2400" dirty="0">
              <a:solidFill>
                <a:schemeClr val="tx1"/>
              </a:solidFill>
              <a:latin typeface="Comic Sans MS"/>
              <a:sym typeface="Comic Sans MS"/>
            </a:endParaRPr>
          </a:p>
          <a:p>
            <a:pPr marL="341313" lvl="1" indent="-341313">
              <a:spcBef>
                <a:spcPts val="800"/>
              </a:spcBef>
              <a:buSzPct val="80000"/>
              <a:buFont typeface="Wingdings" panose="05000000000000000000" pitchFamily="2" charset="2"/>
              <a:buChar char=""/>
            </a:pPr>
            <a:r>
              <a:rPr lang="en-US" sz="2400" dirty="0">
                <a:solidFill>
                  <a:schemeClr val="tx1"/>
                </a:solidFill>
                <a:latin typeface="Comic Sans MS"/>
                <a:sym typeface="Comic Sans MS"/>
              </a:rPr>
              <a:t>Cyber deception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Comic Sans MS"/>
                <a:sym typeface="Comic Sans MS"/>
              </a:rPr>
              <a:t>Planned actions to </a:t>
            </a:r>
            <a:r>
              <a:rPr lang="en-US" sz="2000" dirty="0">
                <a:solidFill>
                  <a:srgbClr val="0070C0"/>
                </a:solidFill>
                <a:latin typeface="Comic Sans MS"/>
                <a:sym typeface="Comic Sans MS"/>
              </a:rPr>
              <a:t>mislead</a:t>
            </a:r>
            <a:r>
              <a:rPr lang="en-US" sz="2000" dirty="0">
                <a:solidFill>
                  <a:schemeClr val="tx1"/>
                </a:solidFill>
                <a:latin typeface="Comic Sans MS"/>
                <a:sym typeface="Comic Sans MS"/>
              </a:rPr>
              <a:t>/</a:t>
            </a:r>
            <a:r>
              <a:rPr lang="en-US" sz="2000" dirty="0">
                <a:solidFill>
                  <a:srgbClr val="0070C0"/>
                </a:solidFill>
                <a:latin typeface="Comic Sans MS"/>
                <a:sym typeface="Comic Sans MS"/>
              </a:rPr>
              <a:t>confuse</a:t>
            </a:r>
            <a:r>
              <a:rPr lang="en-US" sz="2000" dirty="0">
                <a:solidFill>
                  <a:schemeClr val="tx1"/>
                </a:solidFill>
                <a:latin typeface="Comic Sans MS"/>
                <a:sym typeface="Comic Sans MS"/>
              </a:rPr>
              <a:t> (i.e. </a:t>
            </a:r>
            <a:r>
              <a:rPr lang="en-US" sz="2000" dirty="0">
                <a:solidFill>
                  <a:srgbClr val="0070C0"/>
                </a:solidFill>
                <a:latin typeface="Comic Sans MS"/>
                <a:sym typeface="Comic Sans MS"/>
              </a:rPr>
              <a:t>trap</a:t>
            </a:r>
            <a:r>
              <a:rPr lang="en-US" sz="2000" dirty="0">
                <a:solidFill>
                  <a:schemeClr val="tx1"/>
                </a:solidFill>
                <a:latin typeface="Comic Sans MS"/>
                <a:sym typeface="Comic Sans MS"/>
              </a:rPr>
              <a:t>) attackers</a:t>
            </a:r>
          </a:p>
          <a:p>
            <a:pPr lvl="1"/>
            <a:endParaRPr lang="en-US" sz="800" dirty="0">
              <a:solidFill>
                <a:schemeClr val="tx1"/>
              </a:solidFill>
              <a:latin typeface="Comic Sans MS"/>
              <a:sym typeface="Comic Sans MS"/>
            </a:endParaRPr>
          </a:p>
          <a:p>
            <a:r>
              <a:rPr lang="en-US" sz="2400" dirty="0">
                <a:solidFill>
                  <a:schemeClr val="tx1"/>
                </a:solidFill>
                <a:latin typeface="Comic Sans MS"/>
                <a:sym typeface="Comic Sans MS"/>
              </a:rPr>
              <a:t>Goals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Comic Sans MS"/>
                <a:sym typeface="Comic Sans MS"/>
              </a:rPr>
              <a:t>Complement detection, enhance prevention, and mitigate successful attacks</a:t>
            </a:r>
          </a:p>
          <a:p>
            <a:pPr lvl="1"/>
            <a:endParaRPr lang="en-US" sz="800" dirty="0">
              <a:solidFill>
                <a:schemeClr val="tx1"/>
              </a:solidFill>
              <a:latin typeface="Comic Sans MS"/>
              <a:sym typeface="Comic Sans MS"/>
            </a:endParaRPr>
          </a:p>
          <a:p>
            <a:r>
              <a:rPr lang="en-US" sz="2400" dirty="0">
                <a:solidFill>
                  <a:schemeClr val="tx1"/>
                </a:solidFill>
                <a:latin typeface="Comic Sans MS"/>
                <a:sym typeface="Comic Sans MS"/>
              </a:rPr>
              <a:t>Unit and layer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Comic Sans MS"/>
                <a:sym typeface="Comic Sans MS"/>
              </a:rPr>
              <a:t>Parameter, file, account, profile, …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Comic Sans MS"/>
                <a:sym typeface="Comic Sans MS"/>
              </a:rPr>
              <a:t>Network, system, application,  data, …</a:t>
            </a:r>
          </a:p>
          <a:p>
            <a:pPr lvl="1"/>
            <a:endParaRPr lang="en-US" sz="800" dirty="0">
              <a:solidFill>
                <a:schemeClr val="tx1"/>
              </a:solidFill>
              <a:latin typeface="Comic Sans MS"/>
              <a:sym typeface="Comic Sans MS"/>
            </a:endParaRPr>
          </a:p>
          <a:p>
            <a:pPr marL="341313" lvl="1" indent="-341313">
              <a:spcBef>
                <a:spcPts val="800"/>
              </a:spcBef>
              <a:buSzPct val="80000"/>
              <a:buFont typeface="Wingdings" panose="05000000000000000000" pitchFamily="2" charset="2"/>
              <a:buChar char=""/>
            </a:pPr>
            <a:r>
              <a:rPr lang="en-US" sz="2400" dirty="0">
                <a:solidFill>
                  <a:schemeClr val="tx1"/>
                </a:solidFill>
                <a:latin typeface="Comic Sans MS"/>
                <a:sym typeface="Comic Sans MS"/>
              </a:rPr>
              <a:t>Life cycle of cyber deception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Comic Sans MS"/>
                <a:sym typeface="Comic Sans MS"/>
              </a:rPr>
              <a:t>Collect knowledge of attacker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Comic Sans MS"/>
                <a:sym typeface="Comic Sans MS"/>
              </a:rPr>
              <a:t>Implement deception schemes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60EFFEF-558C-4254-92EA-CD304707852C}"/>
              </a:ext>
            </a:extLst>
          </p:cNvPr>
          <p:cNvGrpSpPr/>
          <p:nvPr/>
        </p:nvGrpSpPr>
        <p:grpSpPr>
          <a:xfrm>
            <a:off x="5638800" y="5257800"/>
            <a:ext cx="2819400" cy="1081973"/>
            <a:chOff x="2743201" y="4495800"/>
            <a:chExt cx="3657599" cy="1293953"/>
          </a:xfrm>
        </p:grpSpPr>
        <p:pic>
          <p:nvPicPr>
            <p:cNvPr id="11" name="Graphic 10" descr="Devil face with solid fill">
              <a:extLst>
                <a:ext uri="{FF2B5EF4-FFF2-40B4-BE49-F238E27FC236}">
                  <a16:creationId xmlns:a16="http://schemas.microsoft.com/office/drawing/2014/main" id="{8F37824B-D746-4B70-95E8-C04615C0B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86400" y="4800600"/>
              <a:ext cx="914400" cy="914400"/>
            </a:xfrm>
            <a:prstGeom prst="rect">
              <a:avLst/>
            </a:prstGeom>
          </p:spPr>
        </p:pic>
        <p:pic>
          <p:nvPicPr>
            <p:cNvPr id="17" name="Graphic 16" descr="Police">
              <a:extLst>
                <a:ext uri="{FF2B5EF4-FFF2-40B4-BE49-F238E27FC236}">
                  <a16:creationId xmlns:a16="http://schemas.microsoft.com/office/drawing/2014/main" id="{7CBC6BBD-C8FB-43FE-94FD-FCA8E68C6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43201" y="4797706"/>
              <a:ext cx="914400" cy="914400"/>
            </a:xfrm>
            <a:prstGeom prst="rect">
              <a:avLst/>
            </a:prstGeom>
          </p:spPr>
        </p:pic>
        <p:sp>
          <p:nvSpPr>
            <p:cNvPr id="21" name="Arrow: Curved Down 20">
              <a:extLst>
                <a:ext uri="{FF2B5EF4-FFF2-40B4-BE49-F238E27FC236}">
                  <a16:creationId xmlns:a16="http://schemas.microsoft.com/office/drawing/2014/main" id="{652087BD-87F0-4582-BBA3-E4EB5D91341C}"/>
                </a:ext>
              </a:extLst>
            </p:cNvPr>
            <p:cNvSpPr/>
            <p:nvPr/>
          </p:nvSpPr>
          <p:spPr bwMode="auto">
            <a:xfrm flipH="1">
              <a:off x="3505200" y="4495800"/>
              <a:ext cx="1981200" cy="457200"/>
            </a:xfrm>
            <a:prstGeom prst="curvedDownArrow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Arrow: Curved Down 24">
              <a:extLst>
                <a:ext uri="{FF2B5EF4-FFF2-40B4-BE49-F238E27FC236}">
                  <a16:creationId xmlns:a16="http://schemas.microsoft.com/office/drawing/2014/main" id="{19621518-D38F-4B3C-8909-4C43DD49B9FE}"/>
                </a:ext>
              </a:extLst>
            </p:cNvPr>
            <p:cNvSpPr/>
            <p:nvPr/>
          </p:nvSpPr>
          <p:spPr bwMode="auto">
            <a:xfrm flipH="1" flipV="1">
              <a:off x="3505200" y="5332553"/>
              <a:ext cx="1981200" cy="457200"/>
            </a:xfrm>
            <a:prstGeom prst="curvedDownArrow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7336772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520148" y="234316"/>
            <a:ext cx="8228013" cy="1141412"/>
          </a:xfrm>
        </p:spPr>
        <p:txBody>
          <a:bodyPr/>
          <a:lstStyle/>
          <a:p>
            <a:r>
              <a:rPr lang="en-US" altLang="en-US" sz="3600" dirty="0">
                <a:latin typeface="Comic Sans MS" panose="030F0702030302020204" pitchFamily="66" charset="0"/>
              </a:rPr>
              <a:t>Types of Deception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542545" y="1450440"/>
            <a:ext cx="8534400" cy="4429307"/>
          </a:xfrm>
        </p:spPr>
        <p:txBody>
          <a:bodyPr/>
          <a:lstStyle/>
          <a:p>
            <a:endParaRPr lang="en-US" sz="80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1313" lvl="1" indent="-341313">
              <a:spcBef>
                <a:spcPts val="800"/>
              </a:spcBef>
              <a:buSzPct val="80000"/>
              <a:buFont typeface="Wingdings" panose="05000000000000000000" pitchFamily="2" charset="2"/>
              <a:buChar char=""/>
            </a:pPr>
            <a:r>
              <a:rPr lang="en-US" sz="2400" dirty="0">
                <a:solidFill>
                  <a:schemeClr val="tx1"/>
                </a:solidFill>
                <a:latin typeface="Comic Sans MS"/>
                <a:sym typeface="Comic Sans MS"/>
              </a:rPr>
              <a:t>Perturbation</a:t>
            </a:r>
          </a:p>
          <a:p>
            <a:pPr marL="742950" lvl="2" indent="-341313">
              <a:spcBef>
                <a:spcPts val="800"/>
              </a:spcBef>
              <a:buSzPct val="80000"/>
            </a:pPr>
            <a:r>
              <a:rPr lang="en-US" sz="2000" dirty="0">
                <a:solidFill>
                  <a:schemeClr val="tx1"/>
                </a:solidFill>
                <a:latin typeface="Comic Sans MS"/>
                <a:sym typeface="Comic Sans MS"/>
              </a:rPr>
              <a:t>Perturb sensitive data with noises</a:t>
            </a:r>
          </a:p>
          <a:p>
            <a:pPr marL="341313" lvl="1" indent="-341313">
              <a:spcBef>
                <a:spcPts val="800"/>
              </a:spcBef>
              <a:buSzPct val="80000"/>
              <a:buFont typeface="Wingdings" panose="05000000000000000000" pitchFamily="2" charset="2"/>
              <a:buChar char=""/>
            </a:pPr>
            <a:r>
              <a:rPr lang="en-US" sz="2400" dirty="0">
                <a:solidFill>
                  <a:srgbClr val="0070C0"/>
                </a:solidFill>
                <a:latin typeface="Comic Sans MS"/>
                <a:sym typeface="Comic Sans MS"/>
              </a:rPr>
              <a:t>Mixing</a:t>
            </a:r>
          </a:p>
          <a:p>
            <a:pPr marL="742950" lvl="2" indent="-341313">
              <a:spcBef>
                <a:spcPts val="800"/>
              </a:spcBef>
              <a:buSzPct val="80000"/>
            </a:pPr>
            <a:r>
              <a:rPr lang="en-US" sz="2000" dirty="0">
                <a:solidFill>
                  <a:schemeClr val="tx1"/>
                </a:solidFill>
                <a:latin typeface="Comic Sans MS"/>
                <a:sym typeface="Comic Sans MS"/>
              </a:rPr>
              <a:t>Prevent </a:t>
            </a:r>
            <a:r>
              <a:rPr lang="en-US" sz="2000" dirty="0" err="1">
                <a:solidFill>
                  <a:schemeClr val="tx1"/>
                </a:solidFill>
                <a:latin typeface="Comic Sans MS"/>
                <a:sym typeface="Comic Sans MS"/>
              </a:rPr>
              <a:t>linkability</a:t>
            </a:r>
            <a:r>
              <a:rPr lang="en-US" sz="2000" dirty="0">
                <a:solidFill>
                  <a:schemeClr val="tx1"/>
                </a:solidFill>
                <a:latin typeface="Comic Sans MS"/>
                <a:sym typeface="Comic Sans MS"/>
              </a:rPr>
              <a:t> (mixing zone)</a:t>
            </a:r>
          </a:p>
          <a:p>
            <a:pPr marL="341313" lvl="1" indent="-341313">
              <a:spcBef>
                <a:spcPts val="800"/>
              </a:spcBef>
              <a:buSzPct val="80000"/>
              <a:buFont typeface="Wingdings" panose="05000000000000000000" pitchFamily="2" charset="2"/>
              <a:buChar char=""/>
            </a:pPr>
            <a:r>
              <a:rPr lang="en-US" sz="2400" dirty="0">
                <a:solidFill>
                  <a:schemeClr val="tx1"/>
                </a:solidFill>
                <a:latin typeface="Comic Sans MS"/>
                <a:sym typeface="Comic Sans MS"/>
              </a:rPr>
              <a:t>Obfuscation</a:t>
            </a:r>
          </a:p>
          <a:p>
            <a:pPr marL="742950" lvl="2" indent="-341313">
              <a:spcBef>
                <a:spcPts val="800"/>
              </a:spcBef>
              <a:buSzPct val="80000"/>
            </a:pPr>
            <a:r>
              <a:rPr lang="en-US" sz="2000" dirty="0">
                <a:solidFill>
                  <a:schemeClr val="tx1"/>
                </a:solidFill>
                <a:latin typeface="Comic Sans MS"/>
                <a:sym typeface="Comic Sans MS"/>
              </a:rPr>
              <a:t>Decoy targets and/or reveal useless info</a:t>
            </a:r>
          </a:p>
          <a:p>
            <a:pPr marL="341313" lvl="1" indent="-341313">
              <a:spcBef>
                <a:spcPts val="800"/>
              </a:spcBef>
              <a:buSzPct val="80000"/>
              <a:buFont typeface="Wingdings" panose="05000000000000000000" pitchFamily="2" charset="2"/>
              <a:buChar char=""/>
            </a:pPr>
            <a:r>
              <a:rPr lang="en-US" sz="2400" dirty="0">
                <a:solidFill>
                  <a:schemeClr val="tx1"/>
                </a:solidFill>
                <a:latin typeface="Comic Sans MS"/>
                <a:sym typeface="Comic Sans MS"/>
              </a:rPr>
              <a:t>Honey-X</a:t>
            </a:r>
          </a:p>
          <a:p>
            <a:pPr marL="742950" lvl="2" indent="-341313">
              <a:spcBef>
                <a:spcPts val="800"/>
              </a:spcBef>
              <a:buSzPct val="80000"/>
            </a:pPr>
            <a:r>
              <a:rPr lang="en-US" sz="2000" dirty="0">
                <a:solidFill>
                  <a:schemeClr val="tx1"/>
                </a:solidFill>
                <a:latin typeface="Comic Sans MS"/>
                <a:sym typeface="Comic Sans MS"/>
              </a:rPr>
              <a:t>Disguise honeypots as real systems</a:t>
            </a:r>
          </a:p>
          <a:p>
            <a:pPr marL="341313" lvl="1" indent="-341313">
              <a:spcBef>
                <a:spcPts val="800"/>
              </a:spcBef>
              <a:buSzPct val="80000"/>
              <a:buFont typeface="Wingdings" panose="05000000000000000000" pitchFamily="2" charset="2"/>
              <a:buChar char=""/>
            </a:pPr>
            <a:r>
              <a:rPr lang="en-US" sz="2400" dirty="0">
                <a:solidFill>
                  <a:schemeClr val="tx1"/>
                </a:solidFill>
                <a:latin typeface="Comic Sans MS"/>
                <a:sym typeface="Comic Sans MS"/>
              </a:rPr>
              <a:t>Moving target defense (MTD)</a:t>
            </a:r>
          </a:p>
          <a:p>
            <a:pPr marL="742950" lvl="2" indent="-341313">
              <a:spcBef>
                <a:spcPts val="800"/>
              </a:spcBef>
              <a:buSzPct val="80000"/>
            </a:pPr>
            <a:r>
              <a:rPr lang="en-US" sz="2000" dirty="0">
                <a:solidFill>
                  <a:schemeClr val="tx1"/>
                </a:solidFill>
                <a:latin typeface="Comic Sans MS"/>
                <a:sym typeface="Comic Sans MS"/>
              </a:rPr>
              <a:t>Change attack surfaces to increase</a:t>
            </a:r>
          </a:p>
          <a:p>
            <a:pPr marL="401637" lvl="2" indent="0">
              <a:spcBef>
                <a:spcPts val="800"/>
              </a:spcBef>
              <a:buSzPct val="80000"/>
              <a:buNone/>
            </a:pPr>
            <a:r>
              <a:rPr lang="en-US" sz="2000" dirty="0">
                <a:solidFill>
                  <a:schemeClr val="tx1"/>
                </a:solidFill>
                <a:latin typeface="Comic Sans MS"/>
                <a:sym typeface="Comic Sans MS"/>
              </a:rPr>
              <a:t>     </a:t>
            </a:r>
            <a:r>
              <a:rPr lang="en-US" sz="2000" dirty="0">
                <a:solidFill>
                  <a:schemeClr val="tx1"/>
                </a:solidFill>
                <a:latin typeface="Comic Sans MS"/>
              </a:rPr>
              <a:t>uncertainty and complexity for attackers</a:t>
            </a:r>
            <a:endParaRPr lang="en-US" sz="2000" dirty="0">
              <a:solidFill>
                <a:schemeClr val="tx1"/>
              </a:solidFill>
              <a:latin typeface="Comic Sans MS"/>
              <a:sym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2514600"/>
            <a:ext cx="3886200" cy="13622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8AED97-B58A-4E7E-85C9-0030DF93E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5105400"/>
            <a:ext cx="1432994" cy="119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92570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99213</TotalTime>
  <Words>1222</Words>
  <Application>Microsoft Office PowerPoint</Application>
  <PresentationFormat>On-screen Show (4:3)</PresentationFormat>
  <Paragraphs>287</Paragraphs>
  <Slides>24</Slides>
  <Notes>23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Adobe Song Std L</vt:lpstr>
      <vt:lpstr>Noto Sans Symbols</vt:lpstr>
      <vt:lpstr>Arial</vt:lpstr>
      <vt:lpstr>Cambria Math</vt:lpstr>
      <vt:lpstr>Comic Sans MS</vt:lpstr>
      <vt:lpstr>Tahoma</vt:lpstr>
      <vt:lpstr>Times New Roman</vt:lpstr>
      <vt:lpstr>Wingdings</vt:lpstr>
      <vt:lpstr>1_Default Design</vt:lpstr>
      <vt:lpstr>位图图像</vt:lpstr>
      <vt:lpstr>Cyber Security Defense:   From Moving Target Defense to Cyber Deception</vt:lpstr>
      <vt:lpstr>Outline</vt:lpstr>
      <vt:lpstr>1. Offense vs. Defense</vt:lpstr>
      <vt:lpstr>2. Cyber Deception in Offense </vt:lpstr>
      <vt:lpstr>3. Deep Fake</vt:lpstr>
      <vt:lpstr>Deep Fake Detection</vt:lpstr>
      <vt:lpstr>Deep Fake Detection (Cont’d)</vt:lpstr>
      <vt:lpstr>2. Cyber Deception in Defense</vt:lpstr>
      <vt:lpstr>Types of Deception</vt:lpstr>
      <vt:lpstr>Honeypots and Honey-X</vt:lpstr>
      <vt:lpstr>       5. Moving Target Defense</vt:lpstr>
      <vt:lpstr>Self-Organizing Solutions</vt:lpstr>
      <vt:lpstr>MTD Applications</vt:lpstr>
      <vt:lpstr>Application: Resiliency and Rotation</vt:lpstr>
      <vt:lpstr>4. Challenges of Cyber Deceptions</vt:lpstr>
      <vt:lpstr>Limited Applications in Defense</vt:lpstr>
      <vt:lpstr>Effectiveness</vt:lpstr>
      <vt:lpstr>  Measurement </vt:lpstr>
      <vt:lpstr>Game Theory and Learning</vt:lpstr>
      <vt:lpstr>Learning: Cognitive Biases</vt:lpstr>
      <vt:lpstr>Final Thoughts</vt:lpstr>
      <vt:lpstr>QAnon or Antifa?</vt:lpstr>
      <vt:lpstr>Smarter Than You Think</vt:lpstr>
      <vt:lpstr>5. 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Algorithmic Crowdsourcing:  Current State and Future Perspective</dc:title>
  <dc:creator>Jie Wu</dc:creator>
  <cp:lastModifiedBy>Jie Wu</cp:lastModifiedBy>
  <cp:revision>464</cp:revision>
  <cp:lastPrinted>2021-01-08T02:47:25Z</cp:lastPrinted>
  <dcterms:created xsi:type="dcterms:W3CDTF">2016-03-22T15:00:44Z</dcterms:created>
  <dcterms:modified xsi:type="dcterms:W3CDTF">2021-01-08T03:06:00Z</dcterms:modified>
</cp:coreProperties>
</file>