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6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333" r:id="rId5"/>
    <p:sldId id="337" r:id="rId6"/>
    <p:sldId id="354" r:id="rId7"/>
    <p:sldId id="336" r:id="rId8"/>
    <p:sldId id="338" r:id="rId9"/>
    <p:sldId id="290" r:id="rId10"/>
    <p:sldId id="340" r:id="rId11"/>
    <p:sldId id="361" r:id="rId12"/>
    <p:sldId id="341" r:id="rId13"/>
    <p:sldId id="339" r:id="rId14"/>
    <p:sldId id="362" r:id="rId15"/>
    <p:sldId id="343" r:id="rId16"/>
    <p:sldId id="355" r:id="rId17"/>
    <p:sldId id="357" r:id="rId18"/>
    <p:sldId id="356" r:id="rId19"/>
    <p:sldId id="346" r:id="rId20"/>
    <p:sldId id="359" r:id="rId21"/>
    <p:sldId id="364" r:id="rId22"/>
    <p:sldId id="347" r:id="rId23"/>
    <p:sldId id="348" r:id="rId24"/>
    <p:sldId id="363" r:id="rId25"/>
    <p:sldId id="353" r:id="rId26"/>
    <p:sldId id="349" r:id="rId27"/>
    <p:sldId id="351" r:id="rId28"/>
    <p:sldId id="352" r:id="rId29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82560" autoAdjust="0"/>
  </p:normalViewPr>
  <p:slideViewPr>
    <p:cSldViewPr snapToGrid="0">
      <p:cViewPr varScale="1">
        <p:scale>
          <a:sx n="65" d="100"/>
          <a:sy n="65" d="100"/>
        </p:scale>
        <p:origin x="1668" y="54"/>
      </p:cViewPr>
      <p:guideLst>
        <p:guide orient="horz" pos="912"/>
        <p:guide pos="352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A7CF9-06D6-4A68-BF28-F5D9B722ED1F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7F9B1-7362-4BCD-904C-3EBC484AD2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473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7010400" cy="9296399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3"/>
          </p:nvPr>
        </p:nvSpPr>
        <p:spPr>
          <a:xfrm>
            <a:off x="1179512" y="696912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2350" tIns="46350" rIns="92350" bIns="46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0439816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3970337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2350" tIns="46350" rIns="92350" bIns="46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US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1181100" y="696912"/>
            <a:ext cx="4648198" cy="34861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8637" cy="4183060"/>
          </a:xfrm>
          <a:prstGeom prst="rect">
            <a:avLst/>
          </a:prstGeom>
          <a:noFill/>
          <a:ln>
            <a:noFill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58049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71234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29020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63387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90818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68180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Equal-cost multi-path routing (ECMP)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16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524149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33999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01644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77525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8497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58257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89852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33756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92090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34233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5090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buckets for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TeraSort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3551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buckets for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TeraSort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00017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buckets for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TeraSort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661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buckets for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TeraSort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1358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36108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5583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3"/>
          </p:nvPr>
        </p:nvSpPr>
        <p:spPr>
          <a:xfrm>
            <a:off x="4646612" y="3940175"/>
            <a:ext cx="4038597" cy="2189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57200" y="3940175"/>
            <a:ext cx="8228013" cy="2189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 rot="5400000">
            <a:off x="4729955" y="2174081"/>
            <a:ext cx="5854700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 rot="5400000">
            <a:off x="539749" y="192087"/>
            <a:ext cx="5854700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7"/>
            <a:ext cx="4529137" cy="8228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889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826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 rot="5400000">
            <a:off x="5202236" y="2646361"/>
            <a:ext cx="4910138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1012030" y="664368"/>
            <a:ext cx="4910138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2309016" y="-246856"/>
            <a:ext cx="4524374" cy="8228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889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826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4037013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646612" y="1604962"/>
            <a:ext cx="4038597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hape 11"/>
          <p:cNvGrpSpPr/>
          <p:nvPr/>
        </p:nvGrpSpPr>
        <p:grpSpPr>
          <a:xfrm>
            <a:off x="1658934" y="1600200"/>
            <a:ext cx="6837364" cy="3200400"/>
            <a:chOff x="1658934" y="1600200"/>
            <a:chExt cx="6837364" cy="3200400"/>
          </a:xfrm>
        </p:grpSpPr>
        <p:sp>
          <p:nvSpPr>
            <p:cNvPr id="12" name="Shape 12"/>
            <p:cNvSpPr/>
            <p:nvPr/>
          </p:nvSpPr>
          <p:spPr>
            <a:xfrm flipH="1">
              <a:off x="6972299" y="16002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 flipH="1">
              <a:off x="5181599" y="16002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 flipH="1">
              <a:off x="3390897" y="1600200"/>
              <a:ext cx="1524000" cy="1524000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3390897" y="32766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 flipH="1">
              <a:off x="1658934" y="32766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 flipH="1">
              <a:off x="6972299" y="3276600"/>
              <a:ext cx="1524000" cy="1524000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Shape 98"/>
          <p:cNvGrpSpPr/>
          <p:nvPr/>
        </p:nvGrpSpPr>
        <p:grpSpPr>
          <a:xfrm>
            <a:off x="1071562" y="304800"/>
            <a:ext cx="7613648" cy="1106485"/>
            <a:chOff x="1071562" y="304800"/>
            <a:chExt cx="7613648" cy="1106485"/>
          </a:xfrm>
        </p:grpSpPr>
        <p:sp>
          <p:nvSpPr>
            <p:cNvPr id="99" name="Shape 99"/>
            <p:cNvSpPr/>
            <p:nvPr/>
          </p:nvSpPr>
          <p:spPr>
            <a:xfrm flipH="1">
              <a:off x="4868860" y="304800"/>
              <a:ext cx="1104898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 flipH="1">
              <a:off x="7581898" y="304800"/>
              <a:ext cx="1103312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 flipH="1">
              <a:off x="1071562" y="306387"/>
              <a:ext cx="1103312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6323012" y="304800"/>
              <a:ext cx="1103312" cy="1104898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 flipH="1">
              <a:off x="2359025" y="304800"/>
              <a:ext cx="1103312" cy="1104898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ICNC 2020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NUL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wmf"/><Relationship Id="rId1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30200" y="1663700"/>
            <a:ext cx="8534400" cy="12017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ctr"/>
            <a: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  <a:t>Algorithmic Solutions for Re-Balancing in Bike Sharing: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Challenges and Opportunities 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subTitle" idx="4294967295"/>
          </p:nvPr>
        </p:nvSpPr>
        <p:spPr>
          <a:xfrm>
            <a:off x="-122394" y="3877715"/>
            <a:ext cx="8642553" cy="18208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 err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Jie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 Wu</a:t>
            </a:r>
          </a:p>
          <a:p>
            <a:pPr marL="0" marR="0" lvl="0" indent="0" algn="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Center for Networked Computing</a:t>
            </a:r>
          </a:p>
          <a:p>
            <a:pPr marL="0" marR="0" lvl="0" indent="0" algn="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Temple University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</p:spTree>
  </p:cSld>
  <p:clrMapOvr>
    <a:masterClrMapping/>
  </p:clrMapOvr>
  <p:transition spd="med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dirty="0">
                <a:latin typeface="Comic Sans MS" panose="030F0702030302020204" pitchFamily="66" charset="0"/>
              </a:rPr>
              <a:t>MATCH and GREED Methods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575" y="1530347"/>
            <a:ext cx="4998491" cy="4529138"/>
          </a:xfrm>
        </p:spPr>
        <p:txBody>
          <a:bodyPr/>
          <a:lstStyle/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Assumptions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Predefined Hamiltonian cycle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Piece length limit: l</a:t>
            </a:r>
            <a:r>
              <a:rPr lang="en-US" sz="1800" baseline="30000" dirty="0">
                <a:latin typeface="Comic Sans MS" panose="030F0702030302020204" pitchFamily="66" charset="0"/>
              </a:rPr>
              <a:t>’ </a:t>
            </a: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GREED method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 l’: l, complexity: O(n</a:t>
            </a:r>
            <a:r>
              <a:rPr lang="en-US" sz="1800" baseline="30000" dirty="0">
                <a:latin typeface="Comic Sans MS" panose="030F0702030302020204" pitchFamily="66" charset="0"/>
              </a:rPr>
              <a:t>2</a:t>
            </a:r>
            <a:r>
              <a:rPr lang="en-US" sz="18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 Alternating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pos.</a:t>
            </a:r>
            <a:r>
              <a:rPr lang="en-US" sz="1800" dirty="0">
                <a:latin typeface="Comic Sans MS" panose="030F0702030302020204" pitchFamily="66" charset="0"/>
              </a:rPr>
              <a:t> and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neg.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 following the cycle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45826" y="1719262"/>
            <a:ext cx="4139385" cy="4529138"/>
          </a:xfrm>
        </p:spPr>
        <p:txBody>
          <a:bodyPr/>
          <a:lstStyle/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29323" y="6145490"/>
            <a:ext cx="217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(</a:t>
            </a:r>
            <a:r>
              <a:rPr lang="en-US" sz="1200" dirty="0"/>
              <a:t>1, 2, 5, 6, 7, 8, 3, 4, 9, 10, 1)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34" y="1619106"/>
            <a:ext cx="3139571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81" y="3912498"/>
            <a:ext cx="313957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01119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dirty="0">
                <a:latin typeface="Comic Sans MS" panose="030F0702030302020204" pitchFamily="66" charset="0"/>
              </a:rPr>
              <a:t>HYBRID Methods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192" y="1318544"/>
            <a:ext cx="4037013" cy="4529138"/>
          </a:xfrm>
        </p:spPr>
        <p:txBody>
          <a:bodyPr/>
          <a:lstStyle/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MATCH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Sparse mode (primary)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Small geo-area (secondary)</a:t>
            </a:r>
          </a:p>
          <a:p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GREED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Dense model (primary)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Large geo area (secondary)</a:t>
            </a:r>
          </a:p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HYBRID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Two-level hierarchy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MATCH for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intra</a:t>
            </a:r>
            <a:r>
              <a:rPr lang="en-US" sz="1800" dirty="0">
                <a:latin typeface="Comic Sans MS" panose="030F0702030302020204" pitchFamily="66" charset="0"/>
              </a:rPr>
              <a:t>-cluster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GREED for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inter</a:t>
            </a:r>
            <a:r>
              <a:rPr lang="en-US" sz="1800" dirty="0">
                <a:latin typeface="Comic Sans MS" panose="030F0702030302020204" pitchFamily="66" charset="0"/>
              </a:rPr>
              <a:t>-cluster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156365" y="1719262"/>
            <a:ext cx="4594670" cy="4529138"/>
          </a:xfrm>
        </p:spPr>
        <p:txBody>
          <a:bodyPr/>
          <a:lstStyle/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 algn="just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M.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Charikar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et al, Algorithms for capacitated vehicle routing, SIAM, 2001</a:t>
            </a:r>
          </a:p>
          <a:p>
            <a:pPr indent="0" algn="just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Y.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Duan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, J. Wu, and H. Zheng, A greedy approach for vehicle routing, IEEE GLOBECOM, 2018</a:t>
            </a:r>
          </a:p>
          <a:p>
            <a:pPr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959" y="1719262"/>
            <a:ext cx="3371419" cy="27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15236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4. </a:t>
            </a:r>
            <a:r>
              <a:rPr lang="en-US" sz="4000" dirty="0">
                <a:latin typeface="Comic Sans MS"/>
                <a:sym typeface="Comic Sans MS"/>
              </a:rPr>
              <a:t>Re-balancing Through Workers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516" y="1719262"/>
            <a:ext cx="4356625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800" dirty="0">
                <a:latin typeface="Comic Sans MS" panose="030F0702030302020204" pitchFamily="66" charset="0"/>
              </a:rPr>
              <a:t>Through incentive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 Workers are BSS users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 Overflow: + and underflow: -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 Monetary award prop.to distance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Dock-less incentive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Source detour bounded by l 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Extensions with detour at both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source and destination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497" y="1911928"/>
            <a:ext cx="2192971" cy="290263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319330" y="2150022"/>
            <a:ext cx="5003705" cy="6049349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24104" y="4987275"/>
            <a:ext cx="3945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Y.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Duan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and J. Wu,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Optimizaing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Rebalance Scheme for Dock-less Bike Sharing Systems with Adaptive User Incentive, IEEE MDM, 2019</a:t>
            </a:r>
          </a:p>
        </p:txBody>
      </p:sp>
    </p:spTree>
    <p:extLst>
      <p:ext uri="{BB962C8B-B14F-4D97-AF65-F5344CB8AC3E}">
        <p14:creationId xmlns:p14="http://schemas.microsoft.com/office/powerpoint/2010/main" val="4103606120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6B2C-C3BE-47B1-9C1E-F7F9586E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Comic Sans MS" charset="0"/>
                <a:ea typeface="Comic Sans MS" charset="0"/>
                <a:cs typeface="Comic Sans MS" charset="0"/>
              </a:rPr>
              <a:t>Incentive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F822765-A31A-4194-9370-617B699FF8A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indent="0">
                  <a:buNone/>
                </a:pPr>
                <a:r>
                  <a:rPr lang="en-US" sz="2800" dirty="0">
                    <a:latin typeface="Comic Sans MS" charset="0"/>
                    <a:ea typeface="Comic Sans MS" charset="0"/>
                    <a:cs typeface="Comic Sans MS" charset="0"/>
                  </a:rPr>
                  <a:t>Cost </a:t>
                </a:r>
                <a:r>
                  <a:rPr lang="en-US" altLang="zh-CN" sz="2800" dirty="0">
                    <a:latin typeface="Comic Sans MS" charset="0"/>
                    <a:ea typeface="Comic Sans MS" charset="0"/>
                    <a:cs typeface="Comic Sans MS" charset="0"/>
                  </a:rPr>
                  <a:t>of detour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1" smtClean="0"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δ</m:t>
                    </m:r>
                  </m:oMath>
                </a14:m>
                <a:endParaRPr lang="en-US" altLang="zh-CN" sz="2800" dirty="0"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r>
                  <a:rPr lang="en-US" altLang="zh-CN" sz="1800" dirty="0">
                    <a:latin typeface="Comic Sans MS" charset="0"/>
                    <a:ea typeface="Comic Sans MS" charset="0"/>
                    <a:cs typeface="Comic Sans MS" charset="0"/>
                  </a:rPr>
                  <a:t>0 in original rent/return region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𝜂</m:t>
                    </m:r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  <m:t>δ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800" dirty="0">
                    <a:latin typeface="Comic Sans MS" charset="0"/>
                    <a:ea typeface="Comic Sans MS" charset="0"/>
                    <a:cs typeface="Comic Sans MS" charset="0"/>
                  </a:rPr>
                  <a:t> in neighbor regions</a:t>
                </a:r>
              </a:p>
              <a:p>
                <a:pPr marL="341313" lvl="2" indent="126046">
                  <a:spcBef>
                    <a:spcPts val="800"/>
                  </a:spcBef>
                  <a:buSzPct val="80000"/>
                </a:pPr>
                <a:r>
                  <a:rPr lang="en-US" altLang="zh-CN" sz="1800" dirty="0">
                    <a:latin typeface="Times New Roman" panose="02020603050405020304" pitchFamily="18" charset="0"/>
                    <a:ea typeface="Comic Sans MS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∞</m:t>
                    </m:r>
                  </m:oMath>
                </a14:m>
                <a:r>
                  <a:rPr lang="en-US" altLang="zh-CN" sz="1800" dirty="0">
                    <a:latin typeface="Comic Sans MS" charset="0"/>
                    <a:ea typeface="Comic Sans MS" charset="0"/>
                    <a:cs typeface="Comic Sans MS" charset="0"/>
                  </a:rPr>
                  <a:t> otherwise</a:t>
                </a:r>
              </a:p>
              <a:p>
                <a:pPr indent="0">
                  <a:buNone/>
                </a:pPr>
                <a:endParaRPr lang="en-US" altLang="zh-CN" sz="2800" dirty="0"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indent="0">
                  <a:buNone/>
                </a:pPr>
                <a:r>
                  <a:rPr lang="en-US" altLang="zh-CN" sz="2800" dirty="0">
                    <a:latin typeface="Comic Sans MS" charset="0"/>
                    <a:ea typeface="Comic Sans MS" charset="0"/>
                    <a:cs typeface="Comic Sans MS" charset="0"/>
                  </a:rPr>
                  <a:t>Incentive</a:t>
                </a:r>
              </a:p>
              <a:p>
                <a:r>
                  <a:rPr lang="en-US" altLang="zh-CN" sz="1800" dirty="0">
                    <a:latin typeface="Comic Sans MS" charset="0"/>
                    <a:ea typeface="Comic Sans MS" charset="0"/>
                    <a:cs typeface="Comic Sans MS" charset="0"/>
                  </a:rPr>
                  <a:t>Learn optimal prizing from</a:t>
                </a:r>
              </a:p>
              <a:p>
                <a:pPr indent="0">
                  <a:buNone/>
                </a:pPr>
                <a:r>
                  <a:rPr lang="en-US" altLang="zh-CN" sz="1800" dirty="0">
                    <a:latin typeface="Comic Sans MS" charset="0"/>
                    <a:ea typeface="Comic Sans MS" charset="0"/>
                    <a:cs typeface="Comic Sans MS" charset="0"/>
                  </a:rPr>
                  <a:t>  usage dynamics</a:t>
                </a:r>
              </a:p>
              <a:p>
                <a:r>
                  <a:rPr lang="en-US" altLang="zh-CN" sz="1800" dirty="0">
                    <a:latin typeface="Comic Sans MS" charset="0"/>
                    <a:ea typeface="Comic Sans MS" charset="0"/>
                    <a:cs typeface="Comic Sans MS" charset="0"/>
                  </a:rPr>
                  <a:t>Higher rent (return) incentive</a:t>
                </a:r>
              </a:p>
              <a:p>
                <a:pPr indent="0">
                  <a:buNone/>
                </a:pPr>
                <a:r>
                  <a:rPr lang="en-US" altLang="zh-CN" sz="1800" dirty="0">
                    <a:latin typeface="Comic Sans MS" charset="0"/>
                    <a:ea typeface="Comic Sans MS" charset="0"/>
                    <a:cs typeface="Comic Sans MS" charset="0"/>
                  </a:rPr>
                  <a:t>  in overflow (underflow) regions</a:t>
                </a:r>
              </a:p>
              <a:p>
                <a:endParaRPr lang="en-US" sz="1800" dirty="0"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F822765-A31A-4194-9370-617B699FF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ACC53-2296-4CB4-B87C-97575E3A348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E1133-EA03-4D80-8FED-E97231D3015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3CAA9-ACE6-45A9-BE2E-AAE57D117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202" y="1600200"/>
            <a:ext cx="1877661" cy="1683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39" y="3810833"/>
            <a:ext cx="2863584" cy="23185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F56492-B2C3-4EBB-B85B-E2EFC931529C}"/>
              </a:ext>
            </a:extLst>
          </p:cNvPr>
          <p:cNvSpPr txBox="1"/>
          <p:nvPr/>
        </p:nvSpPr>
        <p:spPr>
          <a:xfrm>
            <a:off x="5745795" y="3424640"/>
            <a:ext cx="1748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Mobike</a:t>
            </a:r>
            <a:r>
              <a:rPr lang="en-US" dirty="0">
                <a:latin typeface="Comic Sans MS" panose="030F0702030302020204" pitchFamily="66" charset="0"/>
              </a:rPr>
              <a:t> trace data</a:t>
            </a:r>
          </a:p>
        </p:txBody>
      </p:sp>
    </p:spTree>
    <p:extLst>
      <p:ext uri="{BB962C8B-B14F-4D97-AF65-F5344CB8AC3E}">
        <p14:creationId xmlns:p14="http://schemas.microsoft.com/office/powerpoint/2010/main" val="647712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A Global Incentive Approach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099" y="1857479"/>
            <a:ext cx="4356625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800" dirty="0">
                <a:latin typeface="Comic Sans MS" panose="030F0702030302020204" pitchFamily="66" charset="0"/>
              </a:rPr>
              <a:t>Incentive</a:t>
            </a:r>
          </a:p>
          <a:p>
            <a:pPr indent="0">
              <a:buFont typeface="Noto Sans Symbols"/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 For both </a:t>
            </a:r>
            <a:r>
              <a:rPr lang="en-US" sz="1800" dirty="0">
                <a:latin typeface="Comic Sans MS" panose="030F0702030302020204" pitchFamily="66" charset="0"/>
              </a:rPr>
              <a:t>dock and dock-less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Deal with multiple workers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3-D perfect matching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 Match overflow station with</a:t>
            </a:r>
          </a:p>
          <a:p>
            <a:pPr lvl="1" indent="0">
              <a:buNone/>
            </a:pPr>
            <a:r>
              <a:rPr lang="en-US" sz="1600" dirty="0">
                <a:latin typeface="Comic Sans MS" panose="030F0702030302020204" pitchFamily="66" charset="0"/>
              </a:rPr>
              <a:t>   underflow station 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 Match users with a station pair</a:t>
            </a:r>
          </a:p>
          <a:p>
            <a:pPr indent="0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10099" y="4593431"/>
            <a:ext cx="7837729" cy="4529138"/>
          </a:xfrm>
        </p:spPr>
        <p:txBody>
          <a:bodyPr/>
          <a:lstStyle/>
          <a:p>
            <a:pPr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  </a:t>
            </a: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 algn="just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Y.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Duan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and J. Wu, Optimizing the crowdsourcing-based bike rebalancing scheme, IEEE ICDCS, 2019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15D4A2-F824-4736-AC36-CF6AE579517E}"/>
              </a:ext>
            </a:extLst>
          </p:cNvPr>
          <p:cNvGrpSpPr/>
          <p:nvPr/>
        </p:nvGrpSpPr>
        <p:grpSpPr>
          <a:xfrm>
            <a:off x="4891891" y="2522433"/>
            <a:ext cx="2917023" cy="1572923"/>
            <a:chOff x="6170744" y="3984447"/>
            <a:chExt cx="2917023" cy="15729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BC80E9-35ED-4D9D-9645-0DBD2C263FA2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319" y="4491093"/>
              <a:ext cx="256295" cy="330347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F0B4C73-D82F-4BE0-8D85-FDC10EB6A7D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21178" y="3984447"/>
                  <a:ext cx="320040" cy="32004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4572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+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4BCAD3A5-CE62-431E-8479-0FA00C2ACE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21178" y="3984447"/>
                  <a:ext cx="320040" cy="32004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9390F8F-219D-465F-9A92-AEA101ECEE4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21178" y="4998702"/>
                  <a:ext cx="320040" cy="32004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4572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+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73CE158-4285-4021-AF79-3236B12D03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21178" y="4998702"/>
                  <a:ext cx="320040" cy="32004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4F9A1B7-02D0-42FC-A7A7-F6DB4B4759E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094688" y="3984447"/>
                  <a:ext cx="320040" cy="32004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4572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F3071AD0-432D-4CC6-8386-4B2CA56225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94688" y="3984447"/>
                  <a:ext cx="320040" cy="32004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37F18D0-0B54-492F-9B29-140685A349E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094688" y="4998702"/>
                  <a:ext cx="320040" cy="32004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4572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</m:oMath>
                    </m:oMathPara>
                  </a14:m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1FE2F4E9-8FAF-4570-9894-2C6DB1A30F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94688" y="4998702"/>
                  <a:ext cx="320040" cy="32004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92B5124-93E3-4021-893E-343700212C9F}"/>
                </a:ext>
              </a:extLst>
            </p:cNvPr>
            <p:cNvPicPr>
              <a:picLocks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752" y="4491092"/>
              <a:ext cx="256295" cy="33034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D03151A-0B4F-4C93-BC65-F1DF53DA3097}"/>
                </a:ext>
              </a:extLst>
            </p:cNvPr>
            <p:cNvCxnSpPr>
              <a:stCxn id="11" idx="6"/>
              <a:endCxn id="13" idx="2"/>
            </p:cNvCxnSpPr>
            <p:nvPr/>
          </p:nvCxnSpPr>
          <p:spPr bwMode="auto">
            <a:xfrm>
              <a:off x="7141218" y="4144467"/>
              <a:ext cx="95347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0863FEA-7A4F-4B9C-8EEE-823C78D2036B}"/>
                </a:ext>
              </a:extLst>
            </p:cNvPr>
            <p:cNvCxnSpPr>
              <a:stCxn id="12" idx="6"/>
              <a:endCxn id="14" idx="2"/>
            </p:cNvCxnSpPr>
            <p:nvPr/>
          </p:nvCxnSpPr>
          <p:spPr bwMode="auto">
            <a:xfrm>
              <a:off x="7141218" y="5158722"/>
              <a:ext cx="95347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4AA0AAF-3CE5-4CD7-ADF0-89E1BD2235DA}"/>
                </a:ext>
              </a:extLst>
            </p:cNvPr>
            <p:cNvCxnSpPr>
              <a:stCxn id="11" idx="5"/>
              <a:endCxn id="14" idx="1"/>
            </p:cNvCxnSpPr>
            <p:nvPr/>
          </p:nvCxnSpPr>
          <p:spPr bwMode="auto">
            <a:xfrm>
              <a:off x="7094349" y="4257618"/>
              <a:ext cx="1047208" cy="78795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A14B3C3-B53B-4EB5-B662-A9A651AB882D}"/>
                </a:ext>
              </a:extLst>
            </p:cNvPr>
            <p:cNvCxnSpPr>
              <a:stCxn id="12" idx="7"/>
              <a:endCxn id="13" idx="3"/>
            </p:cNvCxnSpPr>
            <p:nvPr/>
          </p:nvCxnSpPr>
          <p:spPr bwMode="auto">
            <a:xfrm flipV="1">
              <a:off x="7094349" y="4257618"/>
              <a:ext cx="1047208" cy="78795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18942F9-A1B5-4E5A-A84B-24B7628A6CAF}"/>
                </a:ext>
              </a:extLst>
            </p:cNvPr>
            <p:cNvCxnSpPr>
              <a:stCxn id="10" idx="3"/>
              <a:endCxn id="11" idx="2"/>
            </p:cNvCxnSpPr>
            <p:nvPr/>
          </p:nvCxnSpPr>
          <p:spPr bwMode="auto">
            <a:xfrm flipV="1">
              <a:off x="6438614" y="4144467"/>
              <a:ext cx="382564" cy="5118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B4E6A54-D538-4E44-AF00-41F6B5CC19E1}"/>
                </a:ext>
              </a:extLst>
            </p:cNvPr>
            <p:cNvCxnSpPr>
              <a:stCxn id="10" idx="3"/>
              <a:endCxn id="12" idx="2"/>
            </p:cNvCxnSpPr>
            <p:nvPr/>
          </p:nvCxnSpPr>
          <p:spPr bwMode="auto">
            <a:xfrm>
              <a:off x="6438614" y="4656267"/>
              <a:ext cx="382564" cy="50245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22725F4-E51A-430B-B1B4-D4C7AF1D9CFC}"/>
                </a:ext>
              </a:extLst>
            </p:cNvPr>
            <p:cNvCxnSpPr>
              <a:stCxn id="13" idx="6"/>
              <a:endCxn id="15" idx="1"/>
            </p:cNvCxnSpPr>
            <p:nvPr/>
          </p:nvCxnSpPr>
          <p:spPr bwMode="auto">
            <a:xfrm>
              <a:off x="8414728" y="4144467"/>
              <a:ext cx="415024" cy="51179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5EC172F-4E16-4274-9A96-821F7168C390}"/>
                </a:ext>
              </a:extLst>
            </p:cNvPr>
            <p:cNvCxnSpPr>
              <a:stCxn id="14" idx="6"/>
              <a:endCxn id="15" idx="1"/>
            </p:cNvCxnSpPr>
            <p:nvPr/>
          </p:nvCxnSpPr>
          <p:spPr bwMode="auto">
            <a:xfrm flipV="1">
              <a:off x="8414728" y="4656266"/>
              <a:ext cx="415024" cy="50245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9ADB95-F484-46A5-8DD1-54DFD7738708}"/>
                </a:ext>
              </a:extLst>
            </p:cNvPr>
            <p:cNvSpPr txBox="1"/>
            <p:nvPr/>
          </p:nvSpPr>
          <p:spPr>
            <a:xfrm>
              <a:off x="6170744" y="4762947"/>
              <a:ext cx="2551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imes New Roman" charset="0"/>
                  <a:ea typeface="Times New Roman" charset="0"/>
                  <a:cs typeface="Times New Roman" charset="0"/>
                </a:rPr>
                <a:t>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B90FCC-B2CE-458B-A9E0-9365F7601DE3}"/>
                </a:ext>
              </a:extLst>
            </p:cNvPr>
            <p:cNvSpPr txBox="1"/>
            <p:nvPr/>
          </p:nvSpPr>
          <p:spPr>
            <a:xfrm>
              <a:off x="8813333" y="4762947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DB14F6-E7FC-4BA4-B1B0-2C9CACD9D8CF}"/>
                </a:ext>
              </a:extLst>
            </p:cNvPr>
            <p:cNvSpPr txBox="1"/>
            <p:nvPr/>
          </p:nvSpPr>
          <p:spPr>
            <a:xfrm>
              <a:off x="6832753" y="4234468"/>
              <a:ext cx="354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endParaRPr lang="en-US" sz="1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0164A0-C812-4CA8-9CFF-E83A25523CC6}"/>
                </a:ext>
              </a:extLst>
            </p:cNvPr>
            <p:cNvSpPr txBox="1"/>
            <p:nvPr/>
          </p:nvSpPr>
          <p:spPr>
            <a:xfrm>
              <a:off x="8106976" y="4234468"/>
              <a:ext cx="354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Times New Roman" charset="0"/>
                  <a:ea typeface="Times New Roman" charset="0"/>
                  <a:cs typeface="Times New Roman" charset="0"/>
                </a:rPr>
                <a:t>u</a:t>
              </a:r>
              <a:endParaRPr lang="en-US" sz="1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9A0DEDC-B3DD-4A36-B3F2-5F05839696A5}"/>
                </a:ext>
              </a:extLst>
            </p:cNvPr>
            <p:cNvSpPr txBox="1"/>
            <p:nvPr/>
          </p:nvSpPr>
          <p:spPr>
            <a:xfrm>
              <a:off x="6837918" y="5238743"/>
              <a:ext cx="354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Times New Roman" charset="0"/>
                  <a:ea typeface="Times New Roman" charset="0"/>
                  <a:cs typeface="Times New Roman" charset="0"/>
                </a:rPr>
                <a:t>o'</a:t>
              </a:r>
              <a:endParaRPr lang="en-US" sz="1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6622E4-A119-4CA7-8A3F-543833B818C9}"/>
                </a:ext>
              </a:extLst>
            </p:cNvPr>
            <p:cNvSpPr txBox="1"/>
            <p:nvPr/>
          </p:nvSpPr>
          <p:spPr>
            <a:xfrm>
              <a:off x="8112519" y="5249593"/>
              <a:ext cx="354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Times New Roman" charset="0"/>
                  <a:ea typeface="Times New Roman" charset="0"/>
                  <a:cs typeface="Times New Roman" charset="0"/>
                </a:rPr>
                <a:t>u' </a:t>
              </a:r>
              <a:endParaRPr lang="en-US" sz="14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30599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F4A2F-6B9A-834F-A961-1F37CA07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sz="4000" dirty="0">
                <a:latin typeface="Comic Sans MS" panose="030F0902030302020204" pitchFamily="66" charset="0"/>
              </a:rPr>
              <a:t>Approximation</a:t>
            </a:r>
            <a:endParaRPr lang="en-US" sz="4000" dirty="0">
              <a:latin typeface="Comic Sans MS" panose="030F09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AEF33-5D12-7F4C-9A1E-1E91E48BE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3-approximation</a:t>
            </a:r>
            <a:endParaRPr lang="en-US" altLang="zh-CN" sz="2400" dirty="0"/>
          </a:p>
          <a:p>
            <a:r>
              <a:rPr lang="en-US" dirty="0">
                <a:latin typeface="Comic Sans MS" panose="030F0702030302020204" pitchFamily="66" charset="0"/>
              </a:rPr>
              <a:t>  </a:t>
            </a:r>
            <a:r>
              <a:rPr lang="en-US" sz="2400" dirty="0">
                <a:latin typeface="Comic Sans MS" panose="030F0702030302020204" pitchFamily="66" charset="0"/>
              </a:rPr>
              <a:t>Proof sketch: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A341C7-67FC-491D-A8FF-AA33EE116B54}"/>
              </a:ext>
            </a:extLst>
          </p:cNvPr>
          <p:cNvSpPr txBox="1"/>
          <p:nvPr/>
        </p:nvSpPr>
        <p:spPr>
          <a:xfrm>
            <a:off x="3684541" y="2434560"/>
            <a:ext cx="50904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Optimality of the two rounds of matching</a:t>
            </a:r>
          </a:p>
          <a:p>
            <a:endParaRPr lang="en-US" sz="1500" dirty="0">
              <a:latin typeface="Comic Sans MS" panose="030F0702030302020204" pitchFamily="66" charset="0"/>
            </a:endParaRPr>
          </a:p>
          <a:p>
            <a:endParaRPr lang="en-US" sz="1050" dirty="0">
              <a:latin typeface="Comic Sans MS" panose="030F0702030302020204" pitchFamily="66" charset="0"/>
            </a:endParaRPr>
          </a:p>
          <a:p>
            <a:endParaRPr lang="en-US" sz="2100" dirty="0">
              <a:latin typeface="Comic Sans MS" panose="030F0702030302020204" pitchFamily="66" charset="0"/>
            </a:endParaRPr>
          </a:p>
          <a:p>
            <a:endParaRPr lang="en-US" sz="2100" dirty="0">
              <a:latin typeface="Comic Sans MS" panose="030F0702030302020204" pitchFamily="66" charset="0"/>
            </a:endParaRPr>
          </a:p>
          <a:p>
            <a:r>
              <a:rPr lang="en-US" sz="1800" dirty="0">
                <a:latin typeface="Comic Sans MS" panose="030F0702030302020204" pitchFamily="66" charset="0"/>
              </a:rPr>
              <a:t>Triangle inequality</a:t>
            </a:r>
          </a:p>
          <a:p>
            <a:endParaRPr lang="en-US" sz="4050" dirty="0">
              <a:latin typeface="Comic Sans MS" panose="030F0702030302020204" pitchFamily="66" charset="0"/>
            </a:endParaRPr>
          </a:p>
          <a:p>
            <a:endParaRPr lang="en-US" sz="15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sz="1800" dirty="0">
                <a:latin typeface="Comic Sans MS" panose="030F0702030302020204" pitchFamily="66" charset="0"/>
              </a:rPr>
              <a:t>Combining</a:t>
            </a:r>
          </a:p>
          <a:p>
            <a:endParaRPr lang="en-US" sz="105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6A7EBA9-F849-4D57-A3D8-6EFB7A5EF4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649255"/>
              </p:ext>
            </p:extLst>
          </p:nvPr>
        </p:nvGraphicFramePr>
        <p:xfrm>
          <a:off x="4101205" y="2843752"/>
          <a:ext cx="127265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AxMath" r:id="rId4" imgW="841320" imgH="227160" progId="Equation.AxMath">
                  <p:embed/>
                </p:oleObj>
              </mc:Choice>
              <mc:Fallback>
                <p:oleObj name="AxMath" r:id="rId4" imgW="841320" imgH="227160" progId="Equation.AxMat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6A7EBA9-F849-4D57-A3D8-6EFB7A5EF4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1205" y="2843752"/>
                        <a:ext cx="1272653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84FE736-27DE-4542-B0B9-1EB8D4FF2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835516"/>
              </p:ext>
            </p:extLst>
          </p:nvPr>
        </p:nvGraphicFramePr>
        <p:xfrm>
          <a:off x="4101688" y="3210503"/>
          <a:ext cx="2621314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" name="AxMath" r:id="rId6" imgW="1818360" imgH="236160" progId="Equation.AxMath">
                  <p:embed/>
                </p:oleObj>
              </mc:Choice>
              <mc:Fallback>
                <p:oleObj name="AxMath" r:id="rId6" imgW="1818360" imgH="236160" progId="Equation.AxMath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284FE736-27DE-4542-B0B9-1EB8D4FF22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01688" y="3210503"/>
                        <a:ext cx="2621314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C54C15BC-7F0A-4FC2-B15E-DB14F0D772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084251"/>
              </p:ext>
            </p:extLst>
          </p:nvPr>
        </p:nvGraphicFramePr>
        <p:xfrm>
          <a:off x="4078326" y="4144051"/>
          <a:ext cx="2099854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" name="AxMath" r:id="rId8" imgW="1447560" imgH="236160" progId="Equation.AxMath">
                  <p:embed/>
                </p:oleObj>
              </mc:Choice>
              <mc:Fallback>
                <p:oleObj name="AxMath" r:id="rId8" imgW="1447560" imgH="236160" progId="Equation.AxMath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C54C15BC-7F0A-4FC2-B15E-DB14F0D772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78326" y="4144051"/>
                        <a:ext cx="2099854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7E6E3C2-C914-47DE-9B43-3458B52776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692399"/>
              </p:ext>
            </p:extLst>
          </p:nvPr>
        </p:nvGraphicFramePr>
        <p:xfrm>
          <a:off x="4051520" y="4472753"/>
          <a:ext cx="194963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" name="AxMath" r:id="rId10" imgW="1342800" imgH="236160" progId="Equation.AxMath">
                  <p:embed/>
                </p:oleObj>
              </mc:Choice>
              <mc:Fallback>
                <p:oleObj name="AxMath" r:id="rId10" imgW="1342800" imgH="236160" progId="Equation.AxMath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7E6E3C2-C914-47DE-9B43-3458B52776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51520" y="4472753"/>
                        <a:ext cx="1949633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BBC4612-A15C-4A96-A791-F435BB7684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677623"/>
              </p:ext>
            </p:extLst>
          </p:nvPr>
        </p:nvGraphicFramePr>
        <p:xfrm>
          <a:off x="3928396" y="5408807"/>
          <a:ext cx="4808764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" name="AxMath" r:id="rId12" imgW="3315960" imgH="236160" progId="Equation.AxMath">
                  <p:embed/>
                </p:oleObj>
              </mc:Choice>
              <mc:Fallback>
                <p:oleObj name="AxMath" r:id="rId12" imgW="3315960" imgH="236160" progId="Equation.AxMath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6BBC4612-A15C-4A96-A791-F435BB7684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28396" y="5408807"/>
                        <a:ext cx="4808764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2610CEF8-8700-4DF7-9820-87EFD9CB280C}"/>
              </a:ext>
            </a:extLst>
          </p:cNvPr>
          <p:cNvGrpSpPr/>
          <p:nvPr/>
        </p:nvGrpSpPr>
        <p:grpSpPr>
          <a:xfrm>
            <a:off x="771910" y="3112808"/>
            <a:ext cx="2772819" cy="2258506"/>
            <a:chOff x="2184729" y="3129817"/>
            <a:chExt cx="3170111" cy="2430816"/>
          </a:xfrm>
        </p:grpSpPr>
        <p:sp>
          <p:nvSpPr>
            <p:cNvPr id="5" name="Rectangle 4"/>
            <p:cNvSpPr/>
            <p:nvPr/>
          </p:nvSpPr>
          <p:spPr bwMode="auto">
            <a:xfrm rot="12780000">
              <a:off x="3074408" y="3129817"/>
              <a:ext cx="182880" cy="9906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05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895600" y="3826513"/>
              <a:ext cx="182880" cy="9906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05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19620000">
              <a:off x="3121288" y="4576257"/>
              <a:ext cx="163165" cy="914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05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rot="14160000">
              <a:off x="2634309" y="3637207"/>
              <a:ext cx="91440" cy="990600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05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rot="5400000">
              <a:off x="3761581" y="3046965"/>
              <a:ext cx="91440" cy="1737360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05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rot="7440000">
              <a:off x="4895663" y="3717909"/>
              <a:ext cx="91440" cy="822960"/>
            </a:xfrm>
            <a:prstGeom prst="rect">
              <a:avLst/>
            </a:prstGeom>
            <a:solidFill>
              <a:srgbClr val="00B0F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05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940" y="3134933"/>
              <a:ext cx="3009900" cy="2425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042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02" y="275156"/>
            <a:ext cx="8543217" cy="1141411"/>
          </a:xfrm>
        </p:spPr>
        <p:txBody>
          <a:bodyPr/>
          <a:lstStyle/>
          <a:p>
            <a:r>
              <a:rPr lang="en-US" sz="4000" dirty="0">
                <a:latin typeface="Comic Sans MS" panose="030F0702030302020204" pitchFamily="66" charset="0"/>
              </a:rPr>
              <a:t>5. Spatial and Temporal Complexity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05" y="1432263"/>
            <a:ext cx="8763000" cy="5105400"/>
          </a:xfrm>
          <a:noFill/>
          <a:ln>
            <a:noFill/>
          </a:ln>
        </p:spPr>
        <p:txBody>
          <a:bodyPr/>
          <a:lstStyle/>
          <a:p>
            <a:endParaRPr lang="en-US" altLang="zh-CN" sz="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altLang="zh-CN" sz="2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61AEF33-5D12-7F4C-9A1E-1E91E48BE901}"/>
              </a:ext>
            </a:extLst>
          </p:cNvPr>
          <p:cNvSpPr txBox="1">
            <a:spLocks/>
          </p:cNvSpPr>
          <p:nvPr/>
        </p:nvSpPr>
        <p:spPr bwMode="auto">
          <a:xfrm>
            <a:off x="668992" y="1553065"/>
            <a:ext cx="822801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Comic Sans MS" panose="030F0902030302020204" pitchFamily="66" charset="0"/>
              </a:rPr>
              <a:t>Traffic dynamic: </a:t>
            </a:r>
            <a:r>
              <a:rPr lang="en-US" altLang="zh-CN" sz="2000" kern="0" dirty="0">
                <a:latin typeface="Comic Sans MS" panose="030F0902030302020204" pitchFamily="66" charset="0"/>
              </a:rPr>
              <a:t>NYC Citi Bike dataset</a:t>
            </a:r>
          </a:p>
          <a:p>
            <a:pPr marL="0" indent="0">
              <a:buNone/>
            </a:pPr>
            <a:endParaRPr lang="en-US" altLang="zh-CN" sz="2800" kern="0" dirty="0">
              <a:latin typeface="Comic Sans MS" panose="030F09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381096-2D29-45C3-BD86-1B3F69C38C57}"/>
              </a:ext>
            </a:extLst>
          </p:cNvPr>
          <p:cNvSpPr/>
          <p:nvPr/>
        </p:nvSpPr>
        <p:spPr bwMode="auto">
          <a:xfrm>
            <a:off x="1066800" y="7041495"/>
            <a:ext cx="295466" cy="3536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C1ECD81-046C-4000-93D3-554F0D74E3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674915"/>
              </p:ext>
            </p:extLst>
          </p:nvPr>
        </p:nvGraphicFramePr>
        <p:xfrm>
          <a:off x="1685217" y="2056007"/>
          <a:ext cx="2290057" cy="18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Acrobat Document" r:id="rId4" imgW="2362171" imgH="1923947" progId="Acrobat.Document.DC">
                  <p:embed/>
                </p:oleObj>
              </mc:Choice>
              <mc:Fallback>
                <p:oleObj name="Acrobat Document" r:id="rId4" imgW="2362171" imgH="1923947" progId="Acrobat.Document.DC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C1ECD81-046C-4000-93D3-554F0D74E3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5217" y="2056007"/>
                        <a:ext cx="2290057" cy="186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E7133FA-61E5-4F8B-B268-044BD0E27A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364885"/>
              </p:ext>
            </p:extLst>
          </p:nvPr>
        </p:nvGraphicFramePr>
        <p:xfrm>
          <a:off x="4784903" y="2039709"/>
          <a:ext cx="2268177" cy="1844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Acrobat Document" r:id="rId6" imgW="2371541" imgH="1928812" progId="Acrobat.Document.DC">
                  <p:embed/>
                </p:oleObj>
              </mc:Choice>
              <mc:Fallback>
                <p:oleObj name="Acrobat Document" r:id="rId6" imgW="2371541" imgH="1928812" progId="Acrobat.Document.DC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4E7133FA-61E5-4F8B-B268-044BD0E2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4903" y="2039709"/>
                        <a:ext cx="2268177" cy="1844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F7CB5CC-5A2A-4B8B-B252-2BFAC9ECA0D1}"/>
              </a:ext>
            </a:extLst>
          </p:cNvPr>
          <p:cNvSpPr txBox="1"/>
          <p:nvPr/>
        </p:nvSpPr>
        <p:spPr>
          <a:xfrm>
            <a:off x="2195187" y="3858903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weekdays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B7241B-4CE5-4218-B493-A95A03470C3E}"/>
              </a:ext>
            </a:extLst>
          </p:cNvPr>
          <p:cNvSpPr txBox="1"/>
          <p:nvPr/>
        </p:nvSpPr>
        <p:spPr>
          <a:xfrm>
            <a:off x="5408320" y="3897259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weekends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3CF3A9F-B956-4D63-81C7-30925EACEBC8}"/>
              </a:ext>
            </a:extLst>
          </p:cNvPr>
          <p:cNvSpPr/>
          <p:nvPr/>
        </p:nvSpPr>
        <p:spPr bwMode="auto">
          <a:xfrm>
            <a:off x="1685217" y="2360129"/>
            <a:ext cx="2290842" cy="50359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D5750FC-4607-4C2E-8562-9BE580AE4628}"/>
              </a:ext>
            </a:extLst>
          </p:cNvPr>
          <p:cNvSpPr/>
          <p:nvPr/>
        </p:nvSpPr>
        <p:spPr bwMode="auto">
          <a:xfrm>
            <a:off x="1685217" y="3089157"/>
            <a:ext cx="2290842" cy="50359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47E1C62-32E2-49AA-9075-CD5F5DAD5E3D}"/>
              </a:ext>
            </a:extLst>
          </p:cNvPr>
          <p:cNvSpPr/>
          <p:nvPr/>
        </p:nvSpPr>
        <p:spPr bwMode="auto">
          <a:xfrm>
            <a:off x="4784904" y="2569951"/>
            <a:ext cx="2220959" cy="88501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15" y="4187443"/>
            <a:ext cx="4811048" cy="247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98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Time-Space View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657" y="1719262"/>
            <a:ext cx="4213041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View</a:t>
            </a:r>
          </a:p>
          <a:p>
            <a:pPr indent="0">
              <a:buFont typeface="Noto Sans Symbols"/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r>
              <a:rPr lang="en-US" sz="1800" dirty="0">
                <a:latin typeface="Comic Sans MS" panose="030F0702030302020204" pitchFamily="66" charset="0"/>
              </a:rPr>
              <a:t> Horizontal line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Status of local station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Vertical dotted line (slice)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Time period between two</a:t>
            </a:r>
          </a:p>
          <a:p>
            <a:pPr lvl="1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slices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Slanted arrow</a:t>
            </a:r>
          </a:p>
          <a:p>
            <a:pPr lvl="1"/>
            <a:r>
              <a:rPr lang="en-US" sz="13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Re-balancing event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57998" y="1302692"/>
            <a:ext cx="4552815" cy="4529138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Global state</a:t>
            </a:r>
          </a:p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Local state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Transition state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Cut: an event goes across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two slices</a:t>
            </a: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591" y="4053231"/>
            <a:ext cx="4219012" cy="18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52019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Frequency Reduction </a:t>
            </a:r>
            <a:r>
              <a:rPr lang="en-US" sz="3400" dirty="0" smtClean="0">
                <a:latin typeface="Comic Sans MS" panose="030F0702030302020204" pitchFamily="66" charset="0"/>
              </a:rPr>
              <a:t>v</a:t>
            </a:r>
            <a:r>
              <a:rPr lang="en-US" sz="3400" b="0" i="0" u="none" strike="noStrike" cap="none" dirty="0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ia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Look-Ahead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6048"/>
            <a:ext cx="4560664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K-hop look ahead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Once done in the current slice,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it can last at least k hops</a:t>
            </a: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Greedily look ahead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Uses look-ahead data to make a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target move so that the target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configuration can last the longest</a:t>
            </a: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Greedily look and act ahead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Cut ahead in any of next k slices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(instead of just the current slice)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357284" y="1317806"/>
            <a:ext cx="4552815" cy="4529138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270" y="1530347"/>
            <a:ext cx="3442283" cy="466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10010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FEB04-D3B8-42D0-A36E-A8407FB95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Comic Sans MS" panose="030F0702030302020204" pitchFamily="66" charset="0"/>
              </a:rPr>
              <a:t>Spatial and Temporal Domain Simulation</a:t>
            </a:r>
            <a:endParaRPr lang="en-US" sz="3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266C9-6255-449C-9B4E-60B6DC80C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Spatial domain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On a single time slot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Given rebalance targets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Minimize worker detour </a:t>
            </a:r>
          </a:p>
          <a:p>
            <a:pPr indent="0">
              <a:buNone/>
            </a:pP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indent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charset="0"/>
              </a:rPr>
              <a:t>(BB: Branch &amp; Bound , LS: Local Search, TRM: 2-Round Matching)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indent="0">
              <a:buNone/>
            </a:pP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indent="0">
              <a:buNone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Temporal domain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Over multiple time slots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Minimize bike usage</a:t>
            </a:r>
          </a:p>
          <a:p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indent="0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 charset="0"/>
              </a:rPr>
              <a:t>(1-LA: 1-hop, 2-LA: 2-hop, GLA: Greedily)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F03A3-1BD5-4DCD-AB0B-21143FCA1CD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EBDCB-9E0E-413D-9102-00B69996B7D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130" y="3738062"/>
            <a:ext cx="2799559" cy="23070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48" y="1705969"/>
            <a:ext cx="2203481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7" y="1705970"/>
            <a:ext cx="2164079" cy="1828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28935" y="2006930"/>
            <a:ext cx="536832" cy="1128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115218" y="1989118"/>
            <a:ext cx="502920" cy="1005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689769" y="4148446"/>
            <a:ext cx="457200" cy="1128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Road Map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23389" y="1719263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Introduction</a:t>
            </a:r>
            <a:endParaRPr lang="en-US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Four System Components</a:t>
            </a:r>
            <a:endParaRPr lang="en-US" sz="2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Re-balancing Through Trucks</a:t>
            </a: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None/>
            </a:pP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Re-balancing Through Workers</a:t>
            </a: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5. 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Spatial and Temporal Complexity</a:t>
            </a: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6. Challenges </a:t>
            </a: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Opportunities</a:t>
            </a:r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7. Conclusion</a:t>
            </a: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9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1315" y="1936911"/>
            <a:ext cx="2117579" cy="13752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FEB04-D3B8-42D0-A36E-A8407FB95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Comic Sans MS" panose="030F0702030302020204" pitchFamily="66" charset="0"/>
              </a:rPr>
              <a:t>Extension </a:t>
            </a:r>
            <a:r>
              <a:rPr lang="en-US" sz="3400">
                <a:latin typeface="Comic Sans MS" panose="030F0702030302020204" pitchFamily="66" charset="0"/>
              </a:rPr>
              <a:t>to </a:t>
            </a:r>
            <a:r>
              <a:rPr lang="en-US" sz="3400" smtClean="0">
                <a:latin typeface="Comic Sans MS" panose="030F0702030302020204" pitchFamily="66" charset="0"/>
              </a:rPr>
              <a:t>Dock-less </a:t>
            </a:r>
            <a:r>
              <a:rPr lang="en-US" sz="3400" dirty="0">
                <a:latin typeface="Comic Sans MS" panose="030F0702030302020204" pitchFamily="66" charset="0"/>
              </a:rPr>
              <a:t>Scenario </a:t>
            </a:r>
            <a:endParaRPr lang="en-US" sz="3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266C9-6255-449C-9B4E-60B6DC80C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471814" cy="4529138"/>
          </a:xfrm>
        </p:spPr>
        <p:txBody>
          <a:bodyPr/>
          <a:lstStyle/>
          <a:p>
            <a:pPr indent="0">
              <a:buNone/>
            </a:pPr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Virtual stations (VS)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Mesh grid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K-means </a:t>
            </a:r>
          </a:p>
          <a:p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Density-Based Clustering</a:t>
            </a:r>
          </a:p>
          <a:p>
            <a:pPr lvl="1" indent="0">
              <a:buNone/>
            </a:pP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indent="0">
              <a:buNone/>
            </a:pP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indent="0">
              <a:buNone/>
            </a:pP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Rebalancing VS</a:t>
            </a:r>
          </a:p>
          <a:p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Pick-up</a:t>
            </a:r>
          </a:p>
          <a:p>
            <a:pPr lvl="1"/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nearest in starting VS</a:t>
            </a:r>
            <a:endParaRPr lang="en-US" sz="1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Drop-off</a:t>
            </a:r>
          </a:p>
          <a:p>
            <a:pPr lvl="1"/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nearest in destination VS</a:t>
            </a:r>
            <a:endParaRPr lang="en-US" sz="1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EBDCB-9E0E-413D-9102-00B69996B7D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61" y="4417028"/>
            <a:ext cx="3243072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81" y="1627206"/>
            <a:ext cx="2625232" cy="23007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20904" y="4017175"/>
            <a:ext cx="41344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Comic Sans MS" panose="030F0702030302020204" pitchFamily="66" charset="0"/>
              </a:rPr>
              <a:t>Mobike</a:t>
            </a:r>
            <a:r>
              <a:rPr lang="en-US" dirty="0">
                <a:solidFill>
                  <a:srgbClr val="222222"/>
                </a:solidFill>
                <a:latin typeface="Comic Sans MS" panose="030F0702030302020204" pitchFamily="66" charset="0"/>
              </a:rPr>
              <a:t> Shanghai </a:t>
            </a:r>
            <a:r>
              <a:rPr lang="en-US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Dataset (08/01/16-08/31/16)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89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dirty="0">
                <a:latin typeface="Comic Sans MS" panose="030F0702030302020204" pitchFamily="66" charset="0"/>
              </a:rPr>
              <a:t>6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. Challenges and Opportunities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731"/>
            <a:ext cx="4409524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Model extensions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Models with “cut”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Capacities for trucks and workers</a:t>
            </a:r>
          </a:p>
          <a:p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Scalable design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Geometric partitioning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Clustering (k-means</a:t>
            </a:r>
            <a:r>
              <a:rPr lang="en-US" sz="1800" dirty="0" smtClean="0">
                <a:latin typeface="Comic Sans MS" panose="030F0702030302020204" pitchFamily="66" charset="0"/>
              </a:rPr>
              <a:t>)</a:t>
            </a:r>
          </a:p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Other models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smtClean="0">
                <a:latin typeface="Comic Sans MS" panose="030F0702030302020204" pitchFamily="66" charset="0"/>
              </a:rPr>
              <a:t>Bike recycling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smtClean="0">
                <a:latin typeface="Comic Sans MS" panose="030F0702030302020204" pitchFamily="66" charset="0"/>
              </a:rPr>
              <a:t>Usage balance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smtClean="0">
                <a:latin typeface="Comic Sans MS" panose="030F0702030302020204" pitchFamily="66" charset="0"/>
              </a:rPr>
              <a:t>Pricing (mechanism design)</a:t>
            </a: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66724" y="1655525"/>
            <a:ext cx="4552815" cy="4529138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064" y="2463590"/>
            <a:ext cx="3349759" cy="33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41312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Challenges and Opportunities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(Cont’d)</a:t>
            </a:r>
            <a:endParaRPr lang="en-US" sz="2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731"/>
            <a:ext cx="4409524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Gaming and Incentive</a:t>
            </a:r>
          </a:p>
          <a:p>
            <a:pPr indent="0">
              <a:buFont typeface="Noto Sans Symbols"/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Stakelberg</a:t>
            </a:r>
            <a:r>
              <a:rPr lang="en-US" sz="1800" dirty="0">
                <a:latin typeface="Comic Sans MS" panose="030F0702030302020204" pitchFamily="66" charset="0"/>
              </a:rPr>
              <a:t> game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BBS operators and workers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Nash equilibrium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Subgames between homo-/hetero</a:t>
            </a:r>
          </a:p>
          <a:p>
            <a:pPr lvl="1" indent="0">
              <a:buNone/>
            </a:pPr>
            <a:r>
              <a:rPr lang="en-US" sz="1600" dirty="0">
                <a:latin typeface="Comic Sans MS" panose="030F0702030302020204" pitchFamily="66" charset="0"/>
              </a:rPr>
              <a:t>  workers</a:t>
            </a:r>
          </a:p>
          <a:p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Incentive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Reinforcement incentive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66724" y="1655525"/>
            <a:ext cx="4552815" cy="4529138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67" y="1787103"/>
            <a:ext cx="3453827" cy="29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2608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Challenges and Opportunities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(Cont’d)</a:t>
            </a:r>
            <a:endParaRPr lang="en-US" sz="2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731"/>
            <a:ext cx="4409524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ML with data analytics</a:t>
            </a:r>
          </a:p>
          <a:p>
            <a:pPr indent="0">
              <a:buFont typeface="Noto Sans Symbols"/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r>
              <a:rPr lang="en-US" sz="1800" dirty="0">
                <a:latin typeface="Comic Sans MS" panose="030F0702030302020204" pitchFamily="66" charset="0"/>
              </a:rPr>
              <a:t> Effectiveness</a:t>
            </a:r>
          </a:p>
          <a:p>
            <a:pPr lvl="1"/>
            <a:r>
              <a:rPr lang="en-US" sz="1300" dirty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With the support  of a large data set</a:t>
            </a:r>
          </a:p>
          <a:p>
            <a:pPr lvl="1"/>
            <a:r>
              <a:rPr lang="en-US" sz="1400" dirty="0">
                <a:latin typeface="Comic Sans MS" panose="030F0702030302020204" pitchFamily="66" charset="0"/>
              </a:rPr>
              <a:t> Challenges: biased samples, data</a:t>
            </a:r>
          </a:p>
          <a:p>
            <a:pPr lvl="1" indent="0">
              <a:buNone/>
            </a:pPr>
            <a:r>
              <a:rPr lang="en-US" sz="1400" dirty="0">
                <a:latin typeface="Comic Sans MS" panose="030F0702030302020204" pitchFamily="66" charset="0"/>
              </a:rPr>
              <a:t>   sparsity, data missing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Explainable AI</a:t>
            </a:r>
          </a:p>
          <a:p>
            <a:pPr lvl="1"/>
            <a:r>
              <a:rPr lang="en-US" sz="1300" dirty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Hybrid approaches</a:t>
            </a:r>
          </a:p>
          <a:p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Robustness</a:t>
            </a:r>
          </a:p>
          <a:p>
            <a:pPr lvl="1"/>
            <a:r>
              <a:rPr lang="en-US" sz="11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Performance deviation due to the data</a:t>
            </a:r>
          </a:p>
          <a:p>
            <a:pPr lvl="1" indent="0">
              <a:buNone/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 perturbation</a:t>
            </a:r>
          </a:p>
          <a:p>
            <a:pPr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280275" y="516297"/>
            <a:ext cx="4552815" cy="4529138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48B903-E647-4EF0-84FF-B0B70CF2E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848" y="2406147"/>
            <a:ext cx="4615072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61138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Challenges and Opportunities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(Cont’d)</a:t>
            </a:r>
            <a:endParaRPr lang="en-US" sz="24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9731"/>
            <a:ext cx="4409524" cy="4529138"/>
          </a:xfrm>
        </p:spPr>
        <p:txBody>
          <a:bodyPr/>
          <a:lstStyle/>
          <a:p>
            <a:pPr marL="341313" lvl="1" indent="0">
              <a:spcBef>
                <a:spcPts val="800"/>
              </a:spcBef>
              <a:buSzPct val="80000"/>
              <a:buNone/>
            </a:pPr>
            <a:r>
              <a:rPr lang="en-US" sz="2400" dirty="0">
                <a:latin typeface="Comic Sans MS" panose="030F0702030302020204" pitchFamily="66" charset="0"/>
              </a:rPr>
              <a:t>Dock vs. dock-less BSS</a:t>
            </a:r>
          </a:p>
          <a:p>
            <a:pPr marL="684213" lvl="1" indent="-342900">
              <a:spcBef>
                <a:spcPts val="800"/>
              </a:spcBef>
              <a:buSzPct val="80000"/>
            </a:pPr>
            <a:r>
              <a:rPr lang="en-US" sz="1800" dirty="0">
                <a:latin typeface="Comic Sans MS" panose="030F0702030302020204" pitchFamily="66" charset="0"/>
              </a:rPr>
              <a:t>Flexibility</a:t>
            </a:r>
          </a:p>
          <a:p>
            <a:pPr marL="684213" lvl="1" indent="-342900">
              <a:spcBef>
                <a:spcPts val="800"/>
              </a:spcBef>
              <a:buSzPct val="80000"/>
            </a:pPr>
            <a:r>
              <a:rPr lang="en-US" sz="1800" dirty="0">
                <a:latin typeface="Comic Sans MS" panose="030F0702030302020204" pitchFamily="66" charset="0"/>
              </a:rPr>
              <a:t>Manageability</a:t>
            </a:r>
          </a:p>
          <a:p>
            <a:pPr marL="684213" lvl="1" indent="-342900">
              <a:spcBef>
                <a:spcPts val="800"/>
              </a:spcBef>
              <a:buSzPct val="80000"/>
            </a:pP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300" dirty="0">
                <a:latin typeface="Comic Sans MS" panose="030F0702030302020204" pitchFamily="66" charset="0"/>
              </a:rPr>
              <a:t>     Trends</a:t>
            </a:r>
          </a:p>
          <a:p>
            <a:pPr marL="684213" lvl="1" indent="-342900">
              <a:spcBef>
                <a:spcPts val="800"/>
              </a:spcBef>
              <a:buSzPct val="80000"/>
            </a:pPr>
            <a:r>
              <a:rPr lang="en-US" sz="1800" dirty="0">
                <a:latin typeface="Comic Sans MS" panose="030F0702030302020204" pitchFamily="66" charset="0"/>
              </a:rPr>
              <a:t>Dock-less BSSs have appeared largely in US</a:t>
            </a:r>
          </a:p>
          <a:p>
            <a:pPr marL="684213" lvl="1" indent="-342900">
              <a:spcBef>
                <a:spcPts val="800"/>
              </a:spcBef>
              <a:buSzPct val="80000"/>
            </a:pPr>
            <a:r>
              <a:rPr lang="en-US" sz="1800" dirty="0" err="1">
                <a:latin typeface="Comic Sans MS" panose="030F0702030302020204" pitchFamily="66" charset="0"/>
              </a:rPr>
              <a:t>Ofo</a:t>
            </a:r>
            <a:r>
              <a:rPr lang="en-US" sz="1800" dirty="0">
                <a:latin typeface="Comic Sans MS" panose="030F0702030302020204" pitchFamily="66" charset="0"/>
              </a:rPr>
              <a:t>, the largest dock-less BSS in China, suffered financially</a:t>
            </a:r>
          </a:p>
          <a:p>
            <a:pPr marL="342900" indent="-342900"/>
            <a:endParaRPr lang="en-US" sz="23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66724" y="1655525"/>
            <a:ext cx="4552815" cy="4529138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68" y="1659731"/>
            <a:ext cx="1543503" cy="20547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368" y="3920094"/>
            <a:ext cx="1543503" cy="203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38135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A Bigger Picture: Classification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59731"/>
            <a:ext cx="4568221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Active transportation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Fixed (subway, bus, auto-shuttle)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On-demand (taxi, Uber, </a:t>
            </a:r>
            <a:r>
              <a:rPr lang="en-US" sz="1800" dirty="0" err="1">
                <a:latin typeface="Comic Sans MS" panose="030F0702030302020204" pitchFamily="66" charset="0"/>
              </a:rPr>
              <a:t>DiDi</a:t>
            </a:r>
            <a:r>
              <a:rPr lang="en-US" sz="1800" dirty="0">
                <a:latin typeface="Comic Sans MS" panose="030F0702030302020204" pitchFamily="66" charset="0"/>
              </a:rPr>
              <a:t>, Lift)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Hybrid (restricted on-demand)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Passive transportation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ZipCar</a:t>
            </a:r>
            <a:r>
              <a:rPr lang="en-US" sz="1800" dirty="0">
                <a:latin typeface="Comic Sans MS" panose="030F0702030302020204" pitchFamily="66" charset="0"/>
              </a:rPr>
              <a:t> (first/last ten-mile)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Bike/e-bike (first/last mile)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Scooter/e-scooter</a:t>
            </a:r>
            <a:r>
              <a:rPr lang="en-US" sz="1800" dirty="0">
                <a:latin typeface="Comic Sans MS" panose="030F0702030302020204" pitchFamily="66" charset="0"/>
              </a:rPr>
              <a:t> (first/last mile)</a:t>
            </a: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66724" y="1655525"/>
            <a:ext cx="4552815" cy="4529138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76" y="1783458"/>
            <a:ext cx="2408399" cy="1602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455" y="3701185"/>
            <a:ext cx="2410520" cy="16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10453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A Bigger Picture: Future of BSSs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975" y="1719262"/>
            <a:ext cx="4764705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400" dirty="0">
                <a:latin typeface="Comic Sans MS" panose="030F0702030302020204" pitchFamily="66" charset="0"/>
              </a:rPr>
              <a:t>Future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E-bike or two-wheeled e-scooters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Disappearing dock-less BSS in US</a:t>
            </a: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679537" y="1719262"/>
            <a:ext cx="4552815" cy="4529138"/>
          </a:xfrm>
        </p:spPr>
        <p:txBody>
          <a:bodyPr/>
          <a:lstStyle/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Policy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Shared responsibility</a:t>
            </a:r>
          </a:p>
          <a:p>
            <a:pPr lvl="1"/>
            <a:r>
              <a:rPr lang="en-US" sz="13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Credit systems</a:t>
            </a:r>
          </a:p>
          <a:p>
            <a:pPr lvl="1"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r>
              <a:rPr lang="en-US" sz="1800" dirty="0">
                <a:latin typeface="Comic Sans MS" panose="030F0702030302020204" pitchFamily="66" charset="0"/>
              </a:rPr>
              <a:t> Safety and regulation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Sidewalk, bike lanes, and car lanes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Scooter: sidewalk or bike lane?</a:t>
            </a:r>
          </a:p>
          <a:p>
            <a:pPr lvl="1"/>
            <a:r>
              <a:rPr lang="en-US" sz="1600" dirty="0">
                <a:latin typeface="Comic Sans MS" panose="030F0702030302020204" pitchFamily="66" charset="0"/>
              </a:rPr>
              <a:t>How about the </a:t>
            </a:r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folded-mini cars </a:t>
            </a:r>
            <a:r>
              <a:rPr lang="en-US" sz="1600" dirty="0">
                <a:latin typeface="Comic Sans MS" panose="030F0702030302020204" pitchFamily="66" charset="0"/>
              </a:rPr>
              <a:t>(in</a:t>
            </a:r>
          </a:p>
          <a:p>
            <a:pPr lvl="1" indent="0">
              <a:buNone/>
            </a:pPr>
            <a:r>
              <a:rPr lang="en-US" sz="1600" dirty="0">
                <a:latin typeface="Comic Sans MS" panose="030F0702030302020204" pitchFamily="66" charset="0"/>
              </a:rPr>
              <a:t>  MIT’s </a:t>
            </a:r>
            <a:r>
              <a:rPr lang="en-US" sz="1600" dirty="0" err="1">
                <a:latin typeface="Comic Sans MS" panose="030F0702030302020204" pitchFamily="66" charset="0"/>
              </a:rPr>
              <a:t>CityCar</a:t>
            </a:r>
            <a:r>
              <a:rPr lang="en-US" sz="1600" dirty="0">
                <a:latin typeface="Comic Sans MS" panose="030F0702030302020204" pitchFamily="66" charset="0"/>
              </a:rPr>
              <a:t> Project)?</a:t>
            </a: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27" y="3340205"/>
            <a:ext cx="4047799" cy="21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97161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7. Conclusions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Comic Sans MS" panose="030F0702030302020204" pitchFamily="66" charset="0"/>
              </a:rPr>
              <a:t> Bike Sharing Systems (BSSs)</a:t>
            </a:r>
          </a:p>
          <a:p>
            <a:pPr lvl="1"/>
            <a:r>
              <a:rPr lang="en-US" sz="1900" dirty="0">
                <a:latin typeface="Comic Sans MS" panose="030F0702030302020204" pitchFamily="66" charset="0"/>
              </a:rPr>
              <a:t> Bike re-balancing issue</a:t>
            </a:r>
          </a:p>
          <a:p>
            <a:pPr lvl="1"/>
            <a:endParaRPr lang="en-US" sz="800" dirty="0">
              <a:latin typeface="Comic Sans MS" panose="030F0702030302020204" pitchFamily="66" charset="0"/>
            </a:endParaRPr>
          </a:p>
          <a:p>
            <a:r>
              <a:rPr lang="en-US" sz="1800" dirty="0">
                <a:latin typeface="Comic Sans MS" panose="030F0702030302020204" pitchFamily="66" charset="0"/>
              </a:rPr>
              <a:t>  </a:t>
            </a:r>
            <a:r>
              <a:rPr lang="en-US" sz="2400" dirty="0">
                <a:latin typeface="Comic Sans MS" panose="030F0702030302020204" pitchFamily="66" charset="0"/>
              </a:rPr>
              <a:t>Solutions </a:t>
            </a:r>
          </a:p>
          <a:p>
            <a:pPr lvl="1"/>
            <a:r>
              <a:rPr lang="en-US" sz="1900" dirty="0">
                <a:latin typeface="Comic Sans MS" panose="030F0702030302020204" pitchFamily="66" charset="0"/>
              </a:rPr>
              <a:t> Algorithmic solutions</a:t>
            </a:r>
          </a:p>
          <a:p>
            <a:pPr lvl="1"/>
            <a:r>
              <a:rPr lang="en-US" sz="1900" dirty="0">
                <a:latin typeface="Comic Sans MS" panose="030F0702030302020204" pitchFamily="66" charset="0"/>
              </a:rPr>
              <a:t> ML solutions with data analytics</a:t>
            </a:r>
          </a:p>
          <a:p>
            <a:pPr lvl="1"/>
            <a:endParaRPr lang="en-US" sz="8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  Future of BSSs</a:t>
            </a:r>
          </a:p>
          <a:p>
            <a:pPr lvl="1"/>
            <a:r>
              <a:rPr lang="en-US" sz="1900" dirty="0">
                <a:latin typeface="Comic Sans MS" panose="030F0702030302020204" pitchFamily="66" charset="0"/>
              </a:rPr>
              <a:t> Policies and regulations</a:t>
            </a:r>
          </a:p>
          <a:p>
            <a:pPr lvl="1"/>
            <a:r>
              <a:rPr lang="en-US" sz="1900" dirty="0">
                <a:latin typeface="Comic Sans MS" panose="030F0702030302020204" pitchFamily="66" charset="0"/>
              </a:rPr>
              <a:t> Role in a smart-city ecosystem </a:t>
            </a: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8248650" y="3635704"/>
            <a:ext cx="4552950" cy="4529137"/>
          </a:xfrm>
        </p:spPr>
        <p:txBody>
          <a:bodyPr/>
          <a:lstStyle/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17554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Introduction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121868" y="1507331"/>
            <a:ext cx="8898673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Smart City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Collection of data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Management of assets, resources, and services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Scope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Transportation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Power plants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Utilities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Water supply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Crime detection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School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Libraries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Hospitals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604" y="3576782"/>
            <a:ext cx="3908399" cy="238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85251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  <a:sym typeface="Comic Sans MS"/>
              </a:rPr>
              <a:t>Bike Sharing System (BSS)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-71791" y="1600200"/>
            <a:ext cx="4553107" cy="452913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BSS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First/last mile connection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Rent-Ride-Return 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&gt; 1600 BSSs in &gt; 50 countries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053" y="3461882"/>
            <a:ext cx="4632457" cy="259844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30454" y="1605868"/>
            <a:ext cx="4467159" cy="4529138"/>
          </a:xfrm>
        </p:spPr>
        <p:txBody>
          <a:bodyPr/>
          <a:lstStyle/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4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Benefits</a:t>
            </a: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Healthy lifestyle 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Green transportation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40% of BSS users drive less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97609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  <a:sym typeface="Comic Sans MS"/>
              </a:rPr>
              <a:t>Unbalanced Usage in BSS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" name="Shape 266"/>
          <p:cNvSpPr txBox="1">
            <a:spLocks noGrp="1"/>
          </p:cNvSpPr>
          <p:nvPr>
            <p:ph type="body" idx="1"/>
          </p:nvPr>
        </p:nvSpPr>
        <p:spPr>
          <a:xfrm>
            <a:off x="-71791" y="1600200"/>
            <a:ext cx="4568221" cy="452913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1201737" lvl="2" indent="-342900">
              <a:spcBef>
                <a:spcPts val="600"/>
              </a:spcBef>
              <a:buSzPct val="25000"/>
            </a:pPr>
            <a:endParaRPr lang="en-US" sz="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2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Unbalanced usage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Space</a:t>
            </a:r>
          </a:p>
          <a:p>
            <a:pPr marL="800100" lvl="1" indent="-342900">
              <a:spcBef>
                <a:spcPts val="600"/>
              </a:spcBef>
              <a:buSzPct val="25000"/>
            </a:pP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800100" lvl="1" indent="-342900">
              <a:spcBef>
                <a:spcPts val="600"/>
              </a:spcBef>
              <a:buSzPct val="25000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Capacity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Underflow 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(full stations)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r>
              <a:rPr lang="en-US" sz="18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Overflow 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(empty stations)</a:t>
            </a:r>
          </a:p>
          <a:p>
            <a:pPr marL="1201737" lvl="2" indent="-342900">
              <a:spcBef>
                <a:spcPts val="600"/>
              </a:spcBef>
              <a:buSzPct val="25000"/>
            </a:pPr>
            <a:endParaRPr lang="en-US" sz="20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253647" y="1611108"/>
            <a:ext cx="4038597" cy="45291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249" y="1661314"/>
            <a:ext cx="3942995" cy="29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27947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dirty="0">
                <a:latin typeface="Comic Sans MS"/>
                <a:sym typeface="Comic Sans MS"/>
              </a:rPr>
              <a:t>Re-Balancing in BSS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Dock BSS</a:t>
            </a:r>
          </a:p>
          <a:p>
            <a:r>
              <a:rPr lang="en-US" sz="23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Citi Bike (NYC), </a:t>
            </a:r>
            <a:r>
              <a:rPr lang="en-US" sz="1600" dirty="0" err="1" smtClean="0">
                <a:latin typeface="Comic Sans MS" panose="030F0702030302020204" pitchFamily="66" charset="0"/>
              </a:rPr>
              <a:t>Indego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(Philly),	</a:t>
            </a:r>
          </a:p>
          <a:p>
            <a:pPr indent="0">
              <a:buNone/>
            </a:pPr>
            <a:r>
              <a:rPr lang="en-US" sz="1600" dirty="0">
                <a:latin typeface="Comic Sans MS" panose="030F0702030302020204" pitchFamily="66" charset="0"/>
              </a:rPr>
              <a:t>    and </a:t>
            </a:r>
            <a:r>
              <a:rPr lang="en-US" sz="1600" dirty="0" err="1">
                <a:latin typeface="Comic Sans MS" panose="030F0702030302020204" pitchFamily="66" charset="0"/>
              </a:rPr>
              <a:t>GoBike</a:t>
            </a:r>
            <a:r>
              <a:rPr lang="en-US" sz="1600" dirty="0">
                <a:latin typeface="Comic Sans MS" panose="030F0702030302020204" pitchFamily="66" charset="0"/>
              </a:rPr>
              <a:t> (Bay Area), …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BikeMi</a:t>
            </a:r>
            <a:r>
              <a:rPr lang="en-US" sz="1600" dirty="0">
                <a:latin typeface="Comic Sans MS" panose="030F0702030302020204" pitchFamily="66" charset="0"/>
              </a:rPr>
              <a:t> (Milan), </a:t>
            </a:r>
            <a:r>
              <a:rPr lang="en-US" sz="1600" dirty="0" err="1">
                <a:latin typeface="Comic Sans MS" panose="030F0702030302020204" pitchFamily="66" charset="0"/>
              </a:rPr>
              <a:t>Bubi</a:t>
            </a:r>
            <a:r>
              <a:rPr lang="en-US" sz="1600" dirty="0">
                <a:latin typeface="Comic Sans MS" panose="030F0702030302020204" pitchFamily="66" charset="0"/>
              </a:rPr>
              <a:t> (Budapest)</a:t>
            </a:r>
          </a:p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Dock-less BSS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ofo</a:t>
            </a:r>
            <a:r>
              <a:rPr lang="en-US" sz="1600" dirty="0">
                <a:latin typeface="Comic Sans MS" panose="030F0702030302020204" pitchFamily="66" charset="0"/>
              </a:rPr>
              <a:t> and </a:t>
            </a:r>
            <a:r>
              <a:rPr lang="en-US" sz="1600" dirty="0" err="1">
                <a:latin typeface="Comic Sans MS" panose="030F0702030302020204" pitchFamily="66" charset="0"/>
              </a:rPr>
              <a:t>Mobike</a:t>
            </a:r>
            <a:r>
              <a:rPr lang="en-US" sz="1600" dirty="0">
                <a:latin typeface="Comic Sans MS" panose="030F0702030302020204" pitchFamily="66" charset="0"/>
              </a:rPr>
              <a:t> (in China)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U-Bicycle and OV-</a:t>
            </a:r>
            <a:r>
              <a:rPr lang="en-US" sz="1600" dirty="0" err="1">
                <a:latin typeface="Comic Sans MS" panose="030F0702030302020204" pitchFamily="66" charset="0"/>
              </a:rPr>
              <a:t>fiets</a:t>
            </a:r>
            <a:r>
              <a:rPr lang="en-US" sz="1600" dirty="0">
                <a:latin typeface="Comic Sans MS" panose="030F0702030302020204" pitchFamily="66" charset="0"/>
              </a:rPr>
              <a:t> (Europe)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LimeBike</a:t>
            </a:r>
            <a:r>
              <a:rPr lang="en-US" sz="1600" dirty="0">
                <a:latin typeface="Comic Sans MS" panose="030F0702030302020204" pitchFamily="66" charset="0"/>
              </a:rPr>
              <a:t> and JUMP (US)</a:t>
            </a:r>
          </a:p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Re-balancing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Via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truck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Via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worker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240" y="3616311"/>
            <a:ext cx="3629340" cy="1760395"/>
          </a:xfrm>
          <a:prstGeom prst="rect">
            <a:avLst/>
          </a:prstGeom>
        </p:spPr>
      </p:pic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3444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lvl="0">
              <a:buSzPct val="25000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dirty="0"/>
              <a:t>2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4000" dirty="0">
                <a:latin typeface="Comic Sans MS"/>
                <a:sym typeface="Comic Sans MS"/>
              </a:rPr>
              <a:t>Four System Components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Font typeface="Noto Sans Symbols"/>
              <a:buNone/>
            </a:pPr>
            <a:r>
              <a:rPr lang="en-US" sz="2800" dirty="0">
                <a:latin typeface="Comic Sans MS" panose="030F0702030302020204" pitchFamily="66" charset="0"/>
              </a:rPr>
              <a:t>1. System design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Station number, location,</a:t>
            </a:r>
          </a:p>
          <a:p>
            <a:pPr indent="0">
              <a:buFont typeface="Noto Sans Symbols"/>
              <a:buNone/>
            </a:pPr>
            <a:r>
              <a:rPr lang="en-US" sz="1800" dirty="0">
                <a:latin typeface="Comic Sans MS" panose="030F0702030302020204" pitchFamily="66" charset="0"/>
              </a:rPr>
              <a:t>  capacity, and bike number</a:t>
            </a:r>
          </a:p>
          <a:p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Facility location problem</a:t>
            </a:r>
            <a:r>
              <a:rPr lang="en-US" sz="1800" dirty="0">
                <a:latin typeface="Comic Sans MS" panose="030F0702030302020204" pitchFamily="66" charset="0"/>
              </a:rPr>
              <a:t>: area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best for placing a station?</a:t>
            </a:r>
          </a:p>
          <a:p>
            <a:pPr marL="341313" lvl="1">
              <a:spcBef>
                <a:spcPts val="800"/>
              </a:spcBef>
              <a:buSzPct val="80000"/>
            </a:pP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  <a:p>
            <a:pPr indent="0">
              <a:buFont typeface="Noto Sans Symbols"/>
              <a:buNone/>
            </a:pPr>
            <a:r>
              <a:rPr lang="en-US" sz="2800" dirty="0">
                <a:latin typeface="Comic Sans MS" panose="030F0702030302020204" pitchFamily="66" charset="0"/>
              </a:rPr>
              <a:t>2. System prediction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Mobility modeling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Traffic prediction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646616" y="1600200"/>
            <a:ext cx="4038597" cy="4529138"/>
          </a:xfrm>
        </p:spPr>
        <p:txBody>
          <a:bodyPr/>
          <a:lstStyle/>
          <a:p>
            <a:pPr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3. System balancing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Dedicated truck service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Incentive-based worker</a:t>
            </a:r>
          </a:p>
          <a:p>
            <a:pPr indent="0">
              <a:buFont typeface="Noto Sans Symbols"/>
              <a:buNone/>
            </a:pPr>
            <a:r>
              <a:rPr lang="en-US" sz="1800" dirty="0">
                <a:latin typeface="Comic Sans MS" panose="030F0702030302020204" pitchFamily="66" charset="0"/>
              </a:rPr>
              <a:t>  recruitment</a:t>
            </a:r>
          </a:p>
          <a:p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Route planning </a:t>
            </a:r>
            <a:r>
              <a:rPr lang="en-US" sz="1800" dirty="0">
                <a:latin typeface="Comic Sans MS" panose="030F0702030302020204" pitchFamily="66" charset="0"/>
              </a:rPr>
              <a:t>and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scheduling</a:t>
            </a:r>
          </a:p>
          <a:p>
            <a:pPr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4. Trip advisor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User guidance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Re-balance via suggestions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9115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dirty="0"/>
              <a:t>3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4000" dirty="0">
                <a:latin typeface="Comic Sans MS"/>
                <a:sym typeface="Comic Sans MS"/>
              </a:rPr>
              <a:t>Re-balancing Through Trucks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6096"/>
            <a:ext cx="4037013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800" dirty="0">
                <a:latin typeface="Comic Sans MS" panose="030F0702030302020204" pitchFamily="66" charset="0"/>
              </a:rPr>
              <a:t>Hamiltonian circle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Trucks move around stations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  to pick-up/drop-off bikes</a:t>
            </a:r>
          </a:p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Notation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+m: overflow by m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-m: underflow by m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l: truck capacity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-l ≤ m ≤ l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45828" y="1636096"/>
            <a:ext cx="4139385" cy="4529138"/>
          </a:xfrm>
        </p:spPr>
        <p:txBody>
          <a:bodyPr/>
          <a:lstStyle/>
          <a:p>
            <a:pPr indent="0">
              <a:buFont typeface="Noto Sans Symbols"/>
              <a:buNone/>
            </a:pPr>
            <a:r>
              <a:rPr lang="en-US" sz="2800" dirty="0">
                <a:latin typeface="Comic Sans MS" panose="030F0702030302020204" pitchFamily="66" charset="0"/>
              </a:rPr>
              <a:t>Legitimate circle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</a:rPr>
              <a:t>Alternating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positive</a:t>
            </a:r>
            <a:r>
              <a:rPr lang="en-US" sz="1800" dirty="0">
                <a:latin typeface="Comic Sans MS" panose="030F0702030302020204" pitchFamily="66" charset="0"/>
              </a:rPr>
              <a:t> pieces and </a:t>
            </a:r>
          </a:p>
          <a:p>
            <a:pPr indent="0">
              <a:buFont typeface="Noto Sans Symbols"/>
              <a:buNone/>
            </a:pPr>
            <a:r>
              <a:rPr lang="en-US" sz="1800" dirty="0">
                <a:latin typeface="Comic Sans MS" panose="030F0702030302020204" pitchFamily="66" charset="0"/>
              </a:rPr>
              <a:t>   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negative</a:t>
            </a:r>
            <a:r>
              <a:rPr lang="en-US" sz="1800" dirty="0">
                <a:latin typeface="Comic Sans MS" panose="030F0702030302020204" pitchFamily="66" charset="0"/>
              </a:rPr>
              <a:t> pieces </a:t>
            </a:r>
            <a:r>
              <a:rPr lang="en-US" sz="1800" dirty="0" err="1">
                <a:latin typeface="Comic Sans MS" panose="030F0702030302020204" pitchFamily="66" charset="0"/>
              </a:rPr>
              <a:t>s.t.</a:t>
            </a:r>
            <a:r>
              <a:rPr lang="en-US" sz="1800" dirty="0">
                <a:latin typeface="Comic Sans MS" panose="030F0702030302020204" pitchFamily="66" charset="0"/>
              </a:rPr>
              <a:t> capacity 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609" y="3473183"/>
            <a:ext cx="3434313" cy="236410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400" dirty="0">
                <a:latin typeface="Comic Sans MS" panose="030F0702030302020204" pitchFamily="66" charset="0"/>
              </a:rPr>
              <a:t>MATCH and GREED Methods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575" y="1530347"/>
            <a:ext cx="4998491" cy="4529138"/>
          </a:xfrm>
        </p:spPr>
        <p:txBody>
          <a:bodyPr/>
          <a:lstStyle/>
          <a:p>
            <a:pPr indent="0">
              <a:buNone/>
            </a:pPr>
            <a:endParaRPr lang="en-US" sz="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Assumptions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Predefined Hamiltonian cycle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Piece length limit: l</a:t>
            </a:r>
            <a:r>
              <a:rPr lang="en-US" sz="1800" baseline="30000" dirty="0">
                <a:latin typeface="Comic Sans MS" panose="030F0702030302020204" pitchFamily="66" charset="0"/>
              </a:rPr>
              <a:t>’ </a:t>
            </a: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MATCH method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l</a:t>
            </a:r>
            <a:r>
              <a:rPr lang="en-US" sz="1800" baseline="30000" dirty="0">
                <a:latin typeface="Comic Sans MS" panose="030F0702030302020204" pitchFamily="66" charset="0"/>
              </a:rPr>
              <a:t>’:</a:t>
            </a:r>
            <a:r>
              <a:rPr lang="en-US" sz="1800" dirty="0">
                <a:latin typeface="Comic Sans MS" panose="030F0702030302020204" pitchFamily="66" charset="0"/>
              </a:rPr>
              <a:t> l/2, complexity: O(n</a:t>
            </a:r>
            <a:r>
              <a:rPr lang="en-US" sz="1800" baseline="30000" dirty="0">
                <a:latin typeface="Comic Sans MS" panose="030F0702030302020204" pitchFamily="66" charset="0"/>
              </a:rPr>
              <a:t>3</a:t>
            </a:r>
            <a:r>
              <a:rPr lang="en-US" sz="1800" dirty="0">
                <a:latin typeface="Comic Sans MS" panose="030F0702030302020204" pitchFamily="66" charset="0"/>
              </a:rPr>
              <a:t>), bound: 6.5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Min-weight perfect matching</a:t>
            </a:r>
            <a:r>
              <a:rPr lang="en-US" sz="1800" dirty="0">
                <a:latin typeface="Comic Sans MS" panose="030F0702030302020204" pitchFamily="66" charset="0"/>
              </a:rPr>
              <a:t>: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pos., neg., and zero pieces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 Visit each pair following the</a:t>
            </a:r>
          </a:p>
          <a:p>
            <a:pPr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   seq. in the cycle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45826" y="1719262"/>
            <a:ext cx="4139385" cy="4529138"/>
          </a:xfrm>
        </p:spPr>
        <p:txBody>
          <a:bodyPr/>
          <a:lstStyle/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ICNC 2020</a:t>
            </a:r>
          </a:p>
        </p:txBody>
      </p:sp>
      <p:sp>
        <p:nvSpPr>
          <p:cNvPr id="25602" name="AutoShape 2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tessera.io/docs-datadr/image/mroverview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29323" y="6143908"/>
            <a:ext cx="2172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(1, 3, 7, 8, 4, 5, 6, 9, 2, 10, </a:t>
            </a:r>
            <a:r>
              <a:rPr lang="en-US" sz="1200"/>
              <a:t>1)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78" y="1583792"/>
            <a:ext cx="3106243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78" y="3869792"/>
            <a:ext cx="310624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17280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55927</TotalTime>
  <Words>1281</Words>
  <Application>Microsoft Office PowerPoint</Application>
  <PresentationFormat>On-screen Show (4:3)</PresentationFormat>
  <Paragraphs>401</Paragraphs>
  <Slides>27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Noto Sans Symbols</vt:lpstr>
      <vt:lpstr>SimSun</vt:lpstr>
      <vt:lpstr>Arial</vt:lpstr>
      <vt:lpstr>Cambria Math</vt:lpstr>
      <vt:lpstr>Comic Sans MS</vt:lpstr>
      <vt:lpstr>Times New Roman</vt:lpstr>
      <vt:lpstr>Wingdings</vt:lpstr>
      <vt:lpstr>1_Default Design</vt:lpstr>
      <vt:lpstr>Default Design</vt:lpstr>
      <vt:lpstr>AxMath</vt:lpstr>
      <vt:lpstr>Acrobat Document</vt:lpstr>
      <vt:lpstr>Algorithmic Solutions for Re-Balancing in Bike Sharing: Challenges and Opportunities </vt:lpstr>
      <vt:lpstr>Road Map</vt:lpstr>
      <vt:lpstr>  1. Introduction</vt:lpstr>
      <vt:lpstr>  Bike Sharing System (BSS)</vt:lpstr>
      <vt:lpstr>  Unbalanced Usage in BSS</vt:lpstr>
      <vt:lpstr>  Re-Balancing in BSS</vt:lpstr>
      <vt:lpstr>  2. Four System Components</vt:lpstr>
      <vt:lpstr>  3. Re-balancing Through Trucks</vt:lpstr>
      <vt:lpstr>  MATCH and GREED Methods</vt:lpstr>
      <vt:lpstr>  MATCH and GREED Methods</vt:lpstr>
      <vt:lpstr>  HYBRID Methods</vt:lpstr>
      <vt:lpstr>  4. Re-balancing Through Workers</vt:lpstr>
      <vt:lpstr>Incentive Simulation</vt:lpstr>
      <vt:lpstr>  A Global Incentive Approach</vt:lpstr>
      <vt:lpstr>Approximation</vt:lpstr>
      <vt:lpstr>5. Spatial and Temporal Complexity</vt:lpstr>
      <vt:lpstr>  Time-Space View</vt:lpstr>
      <vt:lpstr>  Frequency Reduction via Look-Ahead</vt:lpstr>
      <vt:lpstr>Spatial and Temporal Domain Simulation</vt:lpstr>
      <vt:lpstr>Extension to Dock-less Scenario </vt:lpstr>
      <vt:lpstr>  6. Challenges and Opportunities</vt:lpstr>
      <vt:lpstr>  Challenges and Opportunities (Cont’d)</vt:lpstr>
      <vt:lpstr>  Challenges and Opportunities (Cont’d)</vt:lpstr>
      <vt:lpstr>  Challenges and Opportunities (Cont’d)</vt:lpstr>
      <vt:lpstr>  A Bigger Picture: Classification</vt:lpstr>
      <vt:lpstr>  A Bigger Picture: Future of BSSs</vt:lpstr>
      <vt:lpstr>  7.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Teaching, Research, Service, and Administration</dc:title>
  <dc:creator>Emily Lanthier</dc:creator>
  <cp:lastModifiedBy>jiewu</cp:lastModifiedBy>
  <cp:revision>608</cp:revision>
  <cp:lastPrinted>2016-05-02T18:53:57Z</cp:lastPrinted>
  <dcterms:modified xsi:type="dcterms:W3CDTF">2020-02-15T13:12:55Z</dcterms:modified>
</cp:coreProperties>
</file>