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57" r:id="rId4"/>
    <p:sldId id="265" r:id="rId5"/>
    <p:sldId id="260" r:id="rId6"/>
    <p:sldId id="277" r:id="rId7"/>
    <p:sldId id="259" r:id="rId8"/>
    <p:sldId id="264" r:id="rId9"/>
    <p:sldId id="263" r:id="rId10"/>
    <p:sldId id="261" r:id="rId11"/>
    <p:sldId id="262" r:id="rId12"/>
    <p:sldId id="266" r:id="rId13"/>
    <p:sldId id="275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9F6B2-41FD-7F4A-9973-AA90E492B871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B3C50-7D76-BE44-B988-C44DBE53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2515-E644-BF44-855B-D71D87EE73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6D86-923C-6D46-BBFE-9F3F4689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7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2FCB-6547-4144-A667-3BC8E048C43B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22AF-C157-C446-A190-9195ABDEA612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92C-99C4-B642-BE10-AAF3A7C10F16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5EF-3CB9-3948-B90F-0FF28EF66A7F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8E84-7853-5843-A536-636A5CDA1692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DB1-294C-4F48-96DF-71066B9FCBBA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1C74-48E8-5544-AF5E-E546F1A1239E}" type="datetime1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1BB-AF62-2E41-8125-92232CAFB924}" type="datetime1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664C-CB1D-1140-A9FB-96B14AC785F7}" type="datetime1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411-E291-B142-A949-8BB3D96435AC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FD3F-E423-124D-8363-717DEF96DC84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876B-99B5-E047-8F50-BE4CB1278600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CDEA-3946-024D-ACAB-E69AD0B53F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35249" cy="9730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2198"/>
            <a:ext cx="7772400" cy="1609841"/>
          </a:xfrm>
        </p:spPr>
        <p:txBody>
          <a:bodyPr>
            <a:noAutofit/>
          </a:bodyPr>
          <a:lstStyle/>
          <a:p>
            <a:r>
              <a:rPr lang="en-US" sz="3200" dirty="0"/>
              <a:t>Android-Stego: A Novel Service Provider </a:t>
            </a:r>
            <a:r>
              <a:rPr lang="en-US" sz="3200" dirty="0" smtClean="0"/>
              <a:t>Imperceptible MMS </a:t>
            </a:r>
            <a:r>
              <a:rPr lang="en-US" sz="3200" dirty="0"/>
              <a:t>Steganography Technique Robust to Message Loss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295605"/>
            <a:ext cx="6364668" cy="21437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Authors: 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Avinash Srinivasan, Jie Wu, and Justin Shi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Temple University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Computer </a:t>
            </a:r>
            <a:r>
              <a:rPr lang="en-US" sz="2400" dirty="0">
                <a:solidFill>
                  <a:srgbClr val="FFFF00"/>
                </a:solidFill>
              </a:rPr>
              <a:t>and Information </a:t>
            </a:r>
            <a:r>
              <a:rPr lang="en-US" sz="2400" dirty="0" smtClean="0">
                <a:solidFill>
                  <a:srgbClr val="FFFF00"/>
                </a:solidFill>
              </a:rPr>
              <a:t>Sciences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Philadelphia – USA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37991" y="3547004"/>
            <a:ext cx="5179790" cy="522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FFFF00"/>
                </a:solidFill>
              </a:defRPr>
            </a:lvl1pPr>
            <a:lvl2pPr indent="0"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91440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CCFFCC"/>
                </a:solidFill>
              </a:rPr>
              <a:t>Presenter</a:t>
            </a:r>
            <a:r>
              <a:rPr lang="en-US" dirty="0" smtClean="0">
                <a:solidFill>
                  <a:srgbClr val="CCFFCC"/>
                </a:solidFill>
              </a:rPr>
              <a:t>: Lei </a:t>
            </a:r>
            <a:r>
              <a:rPr lang="en-US" dirty="0">
                <a:solidFill>
                  <a:srgbClr val="CCFFCC"/>
                </a:solidFill>
              </a:rPr>
              <a:t>Chen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835249" cy="973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249" y="8089"/>
            <a:ext cx="3603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Temple University</a:t>
            </a:r>
          </a:p>
          <a:p>
            <a:r>
              <a:rPr lang="en-US" dirty="0" smtClean="0"/>
              <a:t>College of Science and Technology</a:t>
            </a:r>
          </a:p>
          <a:p>
            <a:r>
              <a:rPr lang="en-US" dirty="0" smtClean="0"/>
              <a:t>Computer and Information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Assumptions and Threat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Alice </a:t>
            </a:r>
            <a:r>
              <a:rPr lang="en-US" sz="2400" dirty="0"/>
              <a:t>(sender) and Bob (receiver) </a:t>
            </a:r>
            <a:r>
              <a:rPr lang="en-US" sz="2400" dirty="0" smtClean="0"/>
              <a:t>use </a:t>
            </a:r>
            <a:r>
              <a:rPr lang="en-US" sz="2400" dirty="0"/>
              <a:t>a PKI-based digital </a:t>
            </a:r>
            <a:r>
              <a:rPr lang="en-US" sz="2400" dirty="0" smtClean="0"/>
              <a:t>certificate for </a:t>
            </a:r>
            <a:r>
              <a:rPr lang="en-US" sz="2400" dirty="0"/>
              <a:t>mutual authentication.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Alice </a:t>
            </a:r>
            <a:r>
              <a:rPr lang="en-US" sz="2400" dirty="0"/>
              <a:t>and Bob </a:t>
            </a:r>
            <a:r>
              <a:rPr lang="en-US" sz="2400" dirty="0" smtClean="0"/>
              <a:t>can negotiate </a:t>
            </a:r>
            <a:r>
              <a:rPr lang="en-US" sz="2400" dirty="0"/>
              <a:t>a shared </a:t>
            </a:r>
            <a:r>
              <a:rPr lang="en-US" sz="2400" dirty="0" smtClean="0"/>
              <a:t>session key </a:t>
            </a:r>
            <a:r>
              <a:rPr lang="en-US" sz="2400" dirty="0"/>
              <a:t>spontaneously </a:t>
            </a:r>
            <a:r>
              <a:rPr lang="en-US" sz="2400" dirty="0" smtClean="0"/>
              <a:t>over </a:t>
            </a:r>
            <a:r>
              <a:rPr lang="en-US" sz="2400" dirty="0"/>
              <a:t>an unsecured communication </a:t>
            </a:r>
            <a:r>
              <a:rPr lang="en-US" sz="2400" dirty="0" smtClean="0"/>
              <a:t>channel.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Unsecured </a:t>
            </a:r>
            <a:r>
              <a:rPr lang="en-US" sz="2400" dirty="0"/>
              <a:t>channel is </a:t>
            </a:r>
            <a:r>
              <a:rPr lang="en-US" sz="2400" dirty="0" smtClean="0"/>
              <a:t>a channel </a:t>
            </a:r>
            <a:r>
              <a:rPr lang="en-US" sz="2400" dirty="0"/>
              <a:t>that </a:t>
            </a:r>
            <a:r>
              <a:rPr lang="en-US" sz="2400" dirty="0" smtClean="0"/>
              <a:t>is vulnerable to sniffing/monitoring by – service provider, attacker, etc.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Splitting </a:t>
            </a:r>
            <a:r>
              <a:rPr lang="en-US" sz="2400" dirty="0"/>
              <a:t>and encoding a secret message </a:t>
            </a:r>
            <a:r>
              <a:rPr lang="en-US" sz="2400" dirty="0" smtClean="0"/>
              <a:t>on </a:t>
            </a:r>
            <a:r>
              <a:rPr lang="en-US" sz="2400" dirty="0"/>
              <a:t>the sender </a:t>
            </a:r>
            <a:r>
              <a:rPr lang="en-US" sz="2400" dirty="0" smtClean="0"/>
              <a:t>side</a:t>
            </a:r>
          </a:p>
          <a:p>
            <a:pPr lvl="1" algn="just"/>
            <a:r>
              <a:rPr lang="en-US" sz="2000" dirty="0" smtClean="0"/>
              <a:t>can </a:t>
            </a:r>
            <a:r>
              <a:rPr lang="en-US" sz="2000" dirty="0"/>
              <a:t>be multi-part depending on message </a:t>
            </a:r>
            <a:r>
              <a:rPr lang="en-US" sz="2000" dirty="0" smtClean="0"/>
              <a:t>size; operator restrictions</a:t>
            </a:r>
            <a:endParaRPr lang="en-US" sz="2000" dirty="0"/>
          </a:p>
          <a:p>
            <a:pPr algn="just"/>
            <a:r>
              <a:rPr lang="en-US" sz="2400" dirty="0" smtClean="0"/>
              <a:t>Encoded </a:t>
            </a:r>
            <a:r>
              <a:rPr lang="en-US" sz="2400" dirty="0"/>
              <a:t>secret message successfully traverses the </a:t>
            </a:r>
            <a:r>
              <a:rPr lang="en-US" sz="2400" dirty="0" smtClean="0"/>
              <a:t>cellular networks</a:t>
            </a:r>
            <a:endParaRPr lang="en-US" sz="2400" dirty="0"/>
          </a:p>
          <a:p>
            <a:pPr lvl="1" algn="just"/>
            <a:r>
              <a:rPr lang="en-US" sz="2000" dirty="0" smtClean="0"/>
              <a:t>transparent </a:t>
            </a:r>
            <a:r>
              <a:rPr lang="en-US" sz="2000" dirty="0"/>
              <a:t>to network restrictions and operator </a:t>
            </a:r>
            <a:r>
              <a:rPr lang="en-US" sz="2000" dirty="0" smtClean="0"/>
              <a:t>manipulations</a:t>
            </a:r>
            <a:endParaRPr lang="en-US" sz="2000" dirty="0"/>
          </a:p>
          <a:p>
            <a:pPr algn="just"/>
            <a:r>
              <a:rPr lang="en-US" sz="2400" dirty="0" smtClean="0"/>
              <a:t>Decoding </a:t>
            </a:r>
            <a:r>
              <a:rPr lang="en-US" sz="2400" dirty="0"/>
              <a:t>the received secret message on the receiver </a:t>
            </a:r>
            <a:r>
              <a:rPr lang="en-US" sz="2400" dirty="0" smtClean="0"/>
              <a:t>side </a:t>
            </a:r>
          </a:p>
          <a:p>
            <a:pPr lvl="1" algn="just"/>
            <a:r>
              <a:rPr lang="en-US" sz="2000" dirty="0"/>
              <a:t>r</a:t>
            </a:r>
            <a:r>
              <a:rPr lang="en-US" sz="2000" dirty="0" smtClean="0"/>
              <a:t>eassembly necessary if it </a:t>
            </a:r>
            <a:r>
              <a:rPr lang="en-US" sz="2000" dirty="0"/>
              <a:t>is a multi-part </a:t>
            </a:r>
            <a:r>
              <a:rPr lang="en-US" sz="2000" dirty="0" smtClean="0"/>
              <a:t>message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Android-Stego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600" dirty="0" smtClean="0"/>
              <a:t>Insertion </a:t>
            </a:r>
            <a:r>
              <a:rPr lang="en-US" sz="2600" dirty="0"/>
              <a:t>of a secret message into a single instance of the </a:t>
            </a:r>
            <a:r>
              <a:rPr lang="en-US" sz="2600" dirty="0" smtClean="0"/>
              <a:t>cover file is upper </a:t>
            </a:r>
            <a:r>
              <a:rPr lang="en-US" sz="2600" dirty="0"/>
              <a:t>bound by the imperceptibility </a:t>
            </a:r>
            <a:r>
              <a:rPr lang="en-US" sz="2600" dirty="0" smtClean="0"/>
              <a:t>threshold (</a:t>
            </a:r>
            <a:r>
              <a:rPr lang="en-US" sz="2600" dirty="0" err="1" smtClean="0"/>
              <a:t>T</a:t>
            </a:r>
            <a:r>
              <a:rPr lang="en-US" sz="2600" baseline="-25000" dirty="0" err="1" smtClean="0"/>
              <a:t>imp</a:t>
            </a:r>
            <a:r>
              <a:rPr lang="en-US" sz="2600" dirty="0" smtClean="0"/>
              <a:t>) </a:t>
            </a:r>
            <a:r>
              <a:rPr lang="en-US" sz="2600" dirty="0"/>
              <a:t>to modifications. </a:t>
            </a:r>
            <a:endParaRPr lang="en-US" sz="26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600" dirty="0" smtClean="0"/>
              <a:t>AndroidStego meets </a:t>
            </a:r>
            <a:r>
              <a:rPr lang="en-US" sz="2600" dirty="0"/>
              <a:t>this requirement by </a:t>
            </a:r>
            <a:r>
              <a:rPr lang="en-US" sz="2600" dirty="0" smtClean="0"/>
              <a:t>incorporating:</a:t>
            </a:r>
          </a:p>
          <a:p>
            <a:pPr lvl="1" algn="just"/>
            <a:r>
              <a:rPr lang="en-US" sz="2200" dirty="0" smtClean="0"/>
              <a:t>multi</a:t>
            </a:r>
            <a:r>
              <a:rPr lang="en-US" sz="2200" dirty="0"/>
              <a:t>-part, segmented, and distributed capabilities into </a:t>
            </a:r>
            <a:r>
              <a:rPr lang="en-US" sz="2200" dirty="0" smtClean="0"/>
              <a:t>the LSB </a:t>
            </a:r>
            <a:r>
              <a:rPr lang="en-US" sz="2200" dirty="0"/>
              <a:t>encoding algorithm</a:t>
            </a:r>
            <a:r>
              <a:rPr lang="en-US" sz="2200" dirty="0" smtClean="0"/>
              <a:t>.</a:t>
            </a:r>
          </a:p>
          <a:p>
            <a:pPr lvl="1" algn="just"/>
            <a:r>
              <a:rPr lang="en-US" sz="2200" dirty="0" smtClean="0"/>
              <a:t>can </a:t>
            </a:r>
            <a:r>
              <a:rPr lang="en-US" sz="2200" dirty="0"/>
              <a:t>hide arbitrary binary data of arbitrary length – additional cover file instances are used if the secret message size &gt; </a:t>
            </a:r>
            <a:r>
              <a:rPr lang="en-US" sz="2200" dirty="0" err="1"/>
              <a:t>T</a:t>
            </a:r>
            <a:r>
              <a:rPr lang="en-US" sz="2200" baseline="-25000" dirty="0" err="1"/>
              <a:t>imp</a:t>
            </a:r>
            <a:r>
              <a:rPr lang="en-US" sz="2200" dirty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51481"/>
            <a:ext cx="8384461" cy="6016156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Prototype is features:</a:t>
            </a:r>
          </a:p>
          <a:p>
            <a:pPr lvl="1" algn="just"/>
            <a:r>
              <a:rPr lang="en-US" sz="2000" dirty="0" smtClean="0"/>
              <a:t>robust to message loss resulting from cellular operator manipulations of MMS messages. </a:t>
            </a:r>
          </a:p>
          <a:p>
            <a:pPr lvl="1" algn="just"/>
            <a:r>
              <a:rPr lang="en-US" sz="2000" dirty="0" smtClean="0"/>
              <a:t>a </a:t>
            </a:r>
            <a:r>
              <a:rPr lang="en-US" sz="2000" dirty="0"/>
              <a:t>segmented and distributed implementation built with LSB as the core encoding technique. </a:t>
            </a:r>
            <a:endParaRPr lang="en-US" sz="2000" dirty="0" smtClean="0"/>
          </a:p>
          <a:p>
            <a:pPr algn="just"/>
            <a:r>
              <a:rPr lang="en-US" sz="2400" dirty="0" smtClean="0"/>
              <a:t>Prototype implementation-</a:t>
            </a:r>
          </a:p>
          <a:p>
            <a:pPr lvl="1" algn="just"/>
            <a:r>
              <a:rPr lang="en-US" sz="2000" dirty="0"/>
              <a:t>real world working </a:t>
            </a:r>
            <a:r>
              <a:rPr lang="en-US" sz="2000" dirty="0" smtClean="0"/>
              <a:t>prototype – custom LSB implementation </a:t>
            </a:r>
          </a:p>
          <a:p>
            <a:pPr lvl="1" algn="just"/>
            <a:r>
              <a:rPr lang="en-US" sz="2000" dirty="0" smtClean="0"/>
              <a:t>modular, built with existing Android APIs</a:t>
            </a:r>
          </a:p>
          <a:p>
            <a:pPr lvl="1" algn="just"/>
            <a:r>
              <a:rPr lang="en-US" sz="2000" dirty="0" smtClean="0"/>
              <a:t>new features can be easily introduced, making it more capable in hiding, as well as robust to detection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274"/>
            <a:ext cx="8229600" cy="10339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Generating MMS Stego</a:t>
            </a:r>
            <a:endParaRPr lang="en-US" sz="3600" dirty="0"/>
          </a:p>
        </p:txBody>
      </p:sp>
      <p:pic>
        <p:nvPicPr>
          <p:cNvPr id="5" name="Picture 4" descr="framewor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1497"/>
            <a:ext cx="8229600" cy="4689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9363" y="23702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873" y="21208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5896" y="3608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43527" y="3033618"/>
            <a:ext cx="2766558" cy="94379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2297" y="261453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3907" y="331824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1963" y="4659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1387" y="48283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1963" y="54579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Embedding Secret Message</a:t>
            </a:r>
            <a:endParaRPr lang="en-US" sz="3600" dirty="0"/>
          </a:p>
        </p:txBody>
      </p:sp>
      <p:pic>
        <p:nvPicPr>
          <p:cNvPr id="4" name="Picture 3" descr="send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9" y="1417638"/>
            <a:ext cx="7647470" cy="53138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05861" y="21856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187" y="30459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3127" y="24298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4737" y="27992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7398" y="419192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2793" y="5387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926" y="59622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3365" y="51505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Extracting Secret Message</a:t>
            </a:r>
            <a:endParaRPr lang="en-US" sz="3600" dirty="0"/>
          </a:p>
        </p:txBody>
      </p:sp>
      <p:pic>
        <p:nvPicPr>
          <p:cNvPr id="4" name="Picture 3" descr="receiv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9" y="1584728"/>
            <a:ext cx="7384415" cy="508891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02782" y="27356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4514" y="206053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6124" y="206053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9094" y="40935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756" y="310502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8242" y="3818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5960" y="57142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4486" y="58989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9094" y="55296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142" y="116981"/>
            <a:ext cx="5347061" cy="1253366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FFFF00"/>
                </a:solidFill>
              </a:rPr>
              <a:t>Table 2: Summary of </a:t>
            </a:r>
            <a:r>
              <a:rPr lang="en-US" sz="2000" dirty="0" smtClean="0">
                <a:solidFill>
                  <a:srgbClr val="FFFF00"/>
                </a:solidFill>
              </a:rPr>
              <a:t>cellular carrier </a:t>
            </a:r>
            <a:r>
              <a:rPr lang="en-US" sz="2000" dirty="0">
                <a:solidFill>
                  <a:srgbClr val="FFFF00"/>
                </a:solidFill>
              </a:rPr>
              <a:t>restriction on in-coming MMS message size for </a:t>
            </a:r>
            <a:r>
              <a:rPr lang="en-US" sz="2000" dirty="0" smtClean="0">
                <a:solidFill>
                  <a:srgbClr val="FFFF00"/>
                </a:solidFill>
              </a:rPr>
              <a:t>four major cellular service providers </a:t>
            </a:r>
            <a:r>
              <a:rPr lang="en-US" sz="2000" dirty="0">
                <a:solidFill>
                  <a:srgbClr val="FFFF00"/>
                </a:solidFill>
              </a:rPr>
              <a:t>in North America.</a:t>
            </a:r>
          </a:p>
        </p:txBody>
      </p:sp>
      <p:pic>
        <p:nvPicPr>
          <p:cNvPr id="4" name="Picture 3" descr="Screen Shot 2015-05-21 at 2.1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" y="1195527"/>
            <a:ext cx="8102660" cy="51608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Conclusion(s)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Smartphones will increasingly be the locus of </a:t>
            </a:r>
            <a:r>
              <a:rPr lang="en-US" sz="2400" i="1" dirty="0" smtClean="0">
                <a:solidFill>
                  <a:srgbClr val="FFFF00"/>
                </a:solidFill>
              </a:rPr>
              <a:t>one-device-for-all-needs.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teganography most easily accessible alternative </a:t>
            </a:r>
            <a:r>
              <a:rPr lang="en-US" sz="2400" dirty="0"/>
              <a:t>for covert </a:t>
            </a:r>
            <a:r>
              <a:rPr lang="en-US" sz="2400" dirty="0" smtClean="0"/>
              <a:t>communication</a:t>
            </a:r>
            <a:r>
              <a:rPr lang="en-US" sz="2400" dirty="0"/>
              <a:t> </a:t>
            </a:r>
            <a:r>
              <a:rPr lang="en-US" sz="2400" dirty="0" smtClean="0"/>
              <a:t>over smartphones.</a:t>
            </a:r>
          </a:p>
          <a:p>
            <a:r>
              <a:rPr lang="en-US" sz="2400" dirty="0" smtClean="0"/>
              <a:t>Built a real-world working prototype – robust to cellular operator manipulations of MMS messages – results of of our prototype’s survival over four major cellular operators in North America has been analyzed and presented.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4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Steganography 101</a:t>
            </a:r>
          </a:p>
          <a:p>
            <a:r>
              <a:rPr lang="en-US" sz="2400" dirty="0" smtClean="0"/>
              <a:t>Android-Stego </a:t>
            </a:r>
            <a:endParaRPr lang="en-US" sz="2400" dirty="0"/>
          </a:p>
          <a:p>
            <a:pPr lvl="1"/>
            <a:r>
              <a:rPr lang="en-US" sz="2400" dirty="0" smtClean="0"/>
              <a:t>Overview, Salient Features, Process</a:t>
            </a:r>
          </a:p>
          <a:p>
            <a:pPr lvl="1"/>
            <a:r>
              <a:rPr lang="en-US" sz="2400" dirty="0" smtClean="0"/>
              <a:t>Implementation</a:t>
            </a:r>
          </a:p>
          <a:p>
            <a:pPr lvl="1"/>
            <a:r>
              <a:rPr lang="en-US" sz="2400" dirty="0" smtClean="0"/>
              <a:t>Robust to Operator Manipulation  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232"/>
            <a:ext cx="8229600" cy="5000860"/>
          </a:xfrm>
        </p:spPr>
        <p:txBody>
          <a:bodyPr>
            <a:noAutofit/>
          </a:bodyPr>
          <a:lstStyle/>
          <a:p>
            <a:r>
              <a:rPr lang="en-US" sz="2400" dirty="0"/>
              <a:t>Information </a:t>
            </a:r>
            <a:r>
              <a:rPr lang="en-US" sz="2400" dirty="0" smtClean="0"/>
              <a:t>hiding (IH) – </a:t>
            </a:r>
          </a:p>
          <a:p>
            <a:pPr lvl="1"/>
            <a:r>
              <a:rPr lang="en-US" sz="2000" dirty="0" smtClean="0"/>
              <a:t>extensively researched for over two decades</a:t>
            </a:r>
          </a:p>
          <a:p>
            <a:r>
              <a:rPr lang="en-US" sz="2400" dirty="0" smtClean="0"/>
              <a:t>Steganography – </a:t>
            </a:r>
          </a:p>
          <a:p>
            <a:pPr lvl="1"/>
            <a:r>
              <a:rPr lang="en-US" sz="2000" dirty="0" smtClean="0"/>
              <a:t>one type of IH</a:t>
            </a:r>
            <a:endParaRPr lang="en-US" sz="2000" dirty="0"/>
          </a:p>
          <a:p>
            <a:pPr lvl="1"/>
            <a:r>
              <a:rPr lang="en-US" sz="2000" dirty="0" smtClean="0"/>
              <a:t>yet </a:t>
            </a:r>
            <a:r>
              <a:rPr lang="en-US" sz="2000" dirty="0"/>
              <a:t>to be fully </a:t>
            </a:r>
            <a:r>
              <a:rPr lang="en-US" sz="2000" dirty="0" smtClean="0"/>
              <a:t>explored on </a:t>
            </a:r>
            <a:r>
              <a:rPr lang="en-US" sz="2000" dirty="0"/>
              <a:t>smartphones over cellular </a:t>
            </a:r>
            <a:r>
              <a:rPr lang="en-US" sz="2000" dirty="0" smtClean="0"/>
              <a:t>carrier networks </a:t>
            </a:r>
          </a:p>
          <a:p>
            <a:r>
              <a:rPr lang="en-US" sz="2400" dirty="0" smtClean="0"/>
              <a:t>Smartphones – </a:t>
            </a:r>
          </a:p>
          <a:p>
            <a:pPr lvl="1"/>
            <a:r>
              <a:rPr lang="en-US" sz="2000" dirty="0" smtClean="0"/>
              <a:t>epitome </a:t>
            </a:r>
            <a:r>
              <a:rPr lang="en-US" sz="2000" dirty="0"/>
              <a:t>of ubiquitous and pervasive </a:t>
            </a:r>
            <a:r>
              <a:rPr lang="en-US" sz="2000" dirty="0" smtClean="0"/>
              <a:t>computing</a:t>
            </a:r>
            <a:endParaRPr lang="en-US" sz="2000" dirty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ontinue being the locus of </a:t>
            </a:r>
            <a:r>
              <a:rPr lang="en-US" sz="2000" i="1" dirty="0" smtClean="0">
                <a:solidFill>
                  <a:srgbClr val="FFFF00"/>
                </a:solidFill>
              </a:rPr>
              <a:t>one-device-for-all-needs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steganography an easily accessible </a:t>
            </a:r>
            <a:r>
              <a:rPr lang="en-US" sz="2000" dirty="0" smtClean="0"/>
              <a:t>CC </a:t>
            </a:r>
            <a:r>
              <a:rPr lang="en-US" sz="2000" dirty="0"/>
              <a:t>channel.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Steganography 101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22219"/>
            <a:ext cx="8303567" cy="5203943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practice of concealing messages or information within other </a:t>
            </a:r>
            <a:r>
              <a:rPr lang="en-US" sz="2400" dirty="0" smtClean="0"/>
              <a:t>non-secret </a:t>
            </a:r>
            <a:r>
              <a:rPr lang="en-US" sz="2400" dirty="0"/>
              <a:t>text or data.</a:t>
            </a:r>
            <a:endParaRPr lang="en-US" sz="2400" dirty="0" smtClean="0"/>
          </a:p>
          <a:p>
            <a:r>
              <a:rPr lang="en-US" sz="2400" dirty="0" smtClean="0"/>
              <a:t>Simple embedding techniques – </a:t>
            </a:r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are often hidden through the use </a:t>
            </a:r>
            <a:r>
              <a:rPr lang="en-US" sz="2000" dirty="0" smtClean="0"/>
              <a:t>of mathematical techniques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mperceptible to the naked eye </a:t>
            </a:r>
          </a:p>
          <a:p>
            <a:r>
              <a:rPr lang="en-US" sz="2400" dirty="0" smtClean="0"/>
              <a:t>Sophisticated </a:t>
            </a:r>
            <a:r>
              <a:rPr lang="en-US" sz="2400" dirty="0"/>
              <a:t>embedding </a:t>
            </a:r>
            <a:r>
              <a:rPr lang="en-US" sz="2400" dirty="0" smtClean="0"/>
              <a:t>techniques –</a:t>
            </a:r>
            <a:endParaRPr lang="en-US" sz="2400" dirty="0"/>
          </a:p>
          <a:p>
            <a:pPr lvl="1"/>
            <a:r>
              <a:rPr lang="en-US" sz="2000" dirty="0" smtClean="0"/>
              <a:t>degradation </a:t>
            </a:r>
            <a:r>
              <a:rPr lang="en-US" sz="2000" dirty="0"/>
              <a:t>in quality </a:t>
            </a:r>
            <a:endParaRPr lang="en-US" sz="2000" dirty="0" smtClean="0"/>
          </a:p>
          <a:p>
            <a:pPr lvl="1"/>
            <a:r>
              <a:rPr lang="en-US" sz="2000" dirty="0" smtClean="0"/>
              <a:t>payload change are perceptible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3098"/>
            <a:ext cx="8303567" cy="4973066"/>
          </a:xfrm>
        </p:spPr>
        <p:txBody>
          <a:bodyPr>
            <a:noAutofit/>
          </a:bodyPr>
          <a:lstStyle/>
          <a:p>
            <a:r>
              <a:rPr lang="en-US" sz="2400" dirty="0" smtClean="0"/>
              <a:t>Steganography + Encryption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roblem just got harder…..rather lot harder</a:t>
            </a:r>
            <a:endParaRPr lang="en-US" sz="2000" dirty="0"/>
          </a:p>
          <a:p>
            <a:r>
              <a:rPr lang="en-US" sz="2400" dirty="0" smtClean="0"/>
              <a:t>Message encryption – </a:t>
            </a:r>
          </a:p>
          <a:p>
            <a:pPr lvl="1"/>
            <a:r>
              <a:rPr lang="en-US" sz="2000" dirty="0" smtClean="0"/>
              <a:t>substantially </a:t>
            </a:r>
            <a:r>
              <a:rPr lang="en-US" sz="2000" dirty="0"/>
              <a:t>harder </a:t>
            </a:r>
            <a:r>
              <a:rPr lang="en-US" sz="2000" dirty="0" smtClean="0"/>
              <a:t>to detect</a:t>
            </a:r>
            <a:r>
              <a:rPr lang="en-US" sz="2000" dirty="0"/>
              <a:t>, extract, and </a:t>
            </a:r>
            <a:r>
              <a:rPr lang="en-US" sz="2000" dirty="0" smtClean="0"/>
              <a:t>recover message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 smtClean="0"/>
              <a:t>harder </a:t>
            </a:r>
            <a:r>
              <a:rPr lang="en-US" sz="2000" dirty="0"/>
              <a:t>to use </a:t>
            </a:r>
            <a:r>
              <a:rPr lang="en-US" sz="2000" dirty="0" smtClean="0"/>
              <a:t>entropy-based statistical analysis </a:t>
            </a:r>
            <a:endParaRPr lang="en-US" sz="2000" dirty="0"/>
          </a:p>
          <a:p>
            <a:pPr lvl="1"/>
            <a:r>
              <a:rPr lang="en-US" sz="2000" dirty="0" smtClean="0"/>
              <a:t>all encrypted data have </a:t>
            </a:r>
            <a:r>
              <a:rPr lang="en-US" sz="2000" dirty="0"/>
              <a:t>very high </a:t>
            </a:r>
            <a:r>
              <a:rPr lang="en-US" sz="2000" dirty="0" smtClean="0"/>
              <a:t>entropy </a:t>
            </a:r>
            <a:endParaRPr lang="en-US" sz="2000" dirty="0"/>
          </a:p>
          <a:p>
            <a:pPr lvl="2"/>
            <a:r>
              <a:rPr lang="en-US" sz="2000" dirty="0" smtClean="0"/>
              <a:t>7.5 - 8.0 </a:t>
            </a:r>
            <a:r>
              <a:rPr lang="en-US" sz="2000" dirty="0"/>
              <a:t>bits-per-</a:t>
            </a:r>
            <a:r>
              <a:rPr lang="en-US" sz="2000" dirty="0" smtClean="0"/>
              <a:t>byte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Steganography drawbacks</a:t>
            </a:r>
          </a:p>
          <a:p>
            <a:pPr lvl="1"/>
            <a:r>
              <a:rPr lang="en-US" sz="2000" dirty="0" smtClean="0"/>
              <a:t>Broad techniques have remained unchanged</a:t>
            </a:r>
          </a:p>
          <a:p>
            <a:pPr lvl="1"/>
            <a:r>
              <a:rPr lang="en-US" sz="2000" dirty="0" smtClean="0"/>
              <a:t>Offer limited number </a:t>
            </a:r>
            <a:r>
              <a:rPr lang="en-US" sz="2000" dirty="0"/>
              <a:t>of </a:t>
            </a:r>
            <a:r>
              <a:rPr lang="en-US" sz="2000" dirty="0" smtClean="0"/>
              <a:t>possibilities and algorithms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Steganography – Key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Cover file </a:t>
            </a:r>
            <a:r>
              <a:rPr lang="en-US" sz="2400" dirty="0"/>
              <a:t>should be popular </a:t>
            </a:r>
            <a:r>
              <a:rPr lang="en-US" sz="2400" dirty="0" smtClean="0"/>
              <a:t>– its usage should </a:t>
            </a:r>
            <a:r>
              <a:rPr lang="en-US" sz="2400" dirty="0"/>
              <a:t>not in itself be considered an anomaly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AndroidStego meets this requirement.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Resultant modifications </a:t>
            </a:r>
            <a:r>
              <a:rPr lang="en-US" sz="2400" dirty="0"/>
              <a:t>to the cover </a:t>
            </a:r>
            <a:r>
              <a:rPr lang="en-US" sz="2400" dirty="0" smtClean="0"/>
              <a:t>file should </a:t>
            </a:r>
            <a:r>
              <a:rPr lang="en-US" sz="2400" dirty="0"/>
              <a:t>be imperceptible to </a:t>
            </a:r>
            <a:r>
              <a:rPr lang="en-US" sz="2400" dirty="0" smtClean="0"/>
              <a:t>a third</a:t>
            </a:r>
            <a:r>
              <a:rPr lang="en-US" sz="2400" dirty="0"/>
              <a:t>-</a:t>
            </a:r>
            <a:r>
              <a:rPr lang="en-US" sz="2400" dirty="0" smtClean="0"/>
              <a:t>party</a:t>
            </a:r>
          </a:p>
          <a:p>
            <a:pPr lvl="1"/>
            <a:r>
              <a:rPr lang="en-US" sz="2000" dirty="0" smtClean="0"/>
              <a:t>AndroidStego meets this requirement.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Srinivasan, Wu, Shi - MobiMedia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CDEA-3946-024D-ACAB-E69AD0B53F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Android-Stego Prototype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130</TotalTime>
  <Words>746</Words>
  <Application>Microsoft Office PowerPoint</Application>
  <PresentationFormat>On-screen Show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Twilight</vt:lpstr>
      <vt:lpstr>Android-Stego: A Novel Service Provider Imperceptible MMS Steganography Technique Robust to Message Loss</vt:lpstr>
      <vt:lpstr>Presentation Roadmap</vt:lpstr>
      <vt:lpstr>Background</vt:lpstr>
      <vt:lpstr>Steganography 101</vt:lpstr>
      <vt:lpstr>PowerPoint Presentation</vt:lpstr>
      <vt:lpstr>PowerPoint Presentation</vt:lpstr>
      <vt:lpstr>PowerPoint Presentation</vt:lpstr>
      <vt:lpstr>Steganography – Key Requirements</vt:lpstr>
      <vt:lpstr>Android-Stego Prototype</vt:lpstr>
      <vt:lpstr>Assumptions and Threat Model</vt:lpstr>
      <vt:lpstr>Process Overview</vt:lpstr>
      <vt:lpstr>Android-Stego Implementation</vt:lpstr>
      <vt:lpstr>PowerPoint Presentation</vt:lpstr>
      <vt:lpstr>Generating MMS Stego</vt:lpstr>
      <vt:lpstr>Embedding Secret Message</vt:lpstr>
      <vt:lpstr>Extracting Secret Message</vt:lpstr>
      <vt:lpstr>Table 2: Summary of cellular carrier restriction on in-coming MMS message size for four major cellular service providers in North America.</vt:lpstr>
      <vt:lpstr>Conclusion(s)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</dc:creator>
  <cp:lastModifiedBy>Wei</cp:lastModifiedBy>
  <cp:revision>148</cp:revision>
  <dcterms:created xsi:type="dcterms:W3CDTF">2015-05-18T18:29:16Z</dcterms:created>
  <dcterms:modified xsi:type="dcterms:W3CDTF">2015-06-05T03:54:04Z</dcterms:modified>
</cp:coreProperties>
</file>