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30"/>
  </p:notesMasterIdLst>
  <p:sldIdLst>
    <p:sldId id="419" r:id="rId2"/>
    <p:sldId id="392" r:id="rId3"/>
    <p:sldId id="490" r:id="rId4"/>
    <p:sldId id="500" r:id="rId5"/>
    <p:sldId id="501" r:id="rId6"/>
    <p:sldId id="502" r:id="rId7"/>
    <p:sldId id="503" r:id="rId8"/>
    <p:sldId id="450" r:id="rId9"/>
    <p:sldId id="491" r:id="rId10"/>
    <p:sldId id="454" r:id="rId11"/>
    <p:sldId id="455" r:id="rId12"/>
    <p:sldId id="492" r:id="rId13"/>
    <p:sldId id="504" r:id="rId14"/>
    <p:sldId id="498" r:id="rId15"/>
    <p:sldId id="499" r:id="rId16"/>
    <p:sldId id="497" r:id="rId17"/>
    <p:sldId id="505" r:id="rId18"/>
    <p:sldId id="493" r:id="rId19"/>
    <p:sldId id="506" r:id="rId20"/>
    <p:sldId id="495" r:id="rId21"/>
    <p:sldId id="463" r:id="rId22"/>
    <p:sldId id="487" r:id="rId23"/>
    <p:sldId id="488" r:id="rId24"/>
    <p:sldId id="489" r:id="rId25"/>
    <p:sldId id="486" r:id="rId26"/>
    <p:sldId id="496" r:id="rId27"/>
    <p:sldId id="467" r:id="rId28"/>
    <p:sldId id="443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东明 栾" initials="东明" lastIdx="1" clrIdx="0">
    <p:extLst>
      <p:ext uri="{19B8F6BF-5375-455C-9EA6-DF929625EA0E}">
        <p15:presenceInfo xmlns:p15="http://schemas.microsoft.com/office/powerpoint/2012/main" userId="bd8c4e990a91ca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75B6"/>
    <a:srgbClr val="5C8E29"/>
    <a:srgbClr val="28AF96"/>
    <a:srgbClr val="53FFD0"/>
    <a:srgbClr val="00FF00"/>
    <a:srgbClr val="4792D7"/>
    <a:srgbClr val="F8F8F8"/>
    <a:srgbClr val="9851EF"/>
    <a:srgbClr val="EDA20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90" autoAdjust="0"/>
    <p:restoredTop sz="71219" autoAdjust="0"/>
  </p:normalViewPr>
  <p:slideViewPr>
    <p:cSldViewPr>
      <p:cViewPr>
        <p:scale>
          <a:sx n="125" d="100"/>
          <a:sy n="125" d="100"/>
        </p:scale>
        <p:origin x="2645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486"/>
    </p:cViewPr>
  </p:sorterViewPr>
  <p:notesViewPr>
    <p:cSldViewPr>
      <p:cViewPr varScale="1">
        <p:scale>
          <a:sx n="77" d="100"/>
          <a:sy n="77" d="100"/>
        </p:scale>
        <p:origin x="18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F375D45-EEAC-4491-BDA8-705E98349AB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Good morning everyone.</a:t>
            </a:r>
            <a:br>
              <a:rPr lang="en-US" altLang="zh-CN" dirty="0"/>
            </a:br>
            <a:r>
              <a:rPr lang="en-US" altLang="zh-CN" dirty="0"/>
              <a:t>I am honored to present this work on behalf of the authors.</a:t>
            </a:r>
          </a:p>
          <a:p>
            <a:r>
              <a:rPr lang="en-US" altLang="zh-CN" dirty="0"/>
              <a:t>The title of this paper is </a:t>
            </a:r>
            <a:r>
              <a:rPr lang="en-US" altLang="zh-CN" b="1" dirty="0"/>
              <a:t>Privacy-Preserving Federated Active Learning for Data Completion in Sparse Crowdsensing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This work was conducted by Zhifei Wang, </a:t>
            </a:r>
            <a:r>
              <a:rPr lang="en-US" altLang="zh-CN" dirty="0" err="1"/>
              <a:t>Wenbin</a:t>
            </a:r>
            <a:r>
              <a:rPr lang="en-US" altLang="zh-CN" dirty="0"/>
              <a:t> Liu, </a:t>
            </a:r>
            <a:r>
              <a:rPr lang="en-US" altLang="zh-CN" dirty="0" err="1"/>
              <a:t>En</a:t>
            </a:r>
            <a:r>
              <a:rPr lang="en-US" altLang="zh-CN" dirty="0"/>
              <a:t> Wang, and </a:t>
            </a:r>
            <a:r>
              <a:rPr lang="en-US" altLang="zh-CN" dirty="0" err="1"/>
              <a:t>Jie</a:t>
            </a:r>
            <a:r>
              <a:rPr lang="en-US" altLang="zh-CN" dirty="0"/>
              <a:t> Wu from Jilin University and Temple University.</a:t>
            </a:r>
          </a:p>
          <a:p>
            <a:r>
              <a:rPr lang="en-US" altLang="zh-CN" dirty="0"/>
              <a:t>Today, I will briefly introduce the motivation, framework, method, experimental results, and conclusion of this work.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74437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consider a system with one server and multiple distributed clients.</a:t>
            </a:r>
          </a:p>
          <a:p>
            <a:r>
              <a:rPr lang="en-US" altLang="zh-CN" dirty="0"/>
              <a:t>Each client observes a sparse local matrix.</a:t>
            </a:r>
            <a:br>
              <a:rPr lang="en-US" altLang="zh-CN" dirty="0"/>
            </a:br>
            <a:r>
              <a:rPr lang="en-US" altLang="zh-CN" dirty="0"/>
              <a:t>The goal is to collaboratively learn a global completion model for missing-value inference.</a:t>
            </a:r>
          </a:p>
          <a:p>
            <a:r>
              <a:rPr lang="en-US" altLang="zh-CN" dirty="0"/>
              <a:t>There are three constraints: raw data remain local, uploaded updates should satisfy differential privacy, and active sampling is limited by budget.</a:t>
            </a:r>
          </a:p>
          <a:p>
            <a:r>
              <a:rPr lang="en-US" altLang="zh-CN" dirty="0"/>
              <a:t>So the objective is to improve completion accuracy while preserving privacy and improving sampling efficiency.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5973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slide shows the overall framework.</a:t>
            </a:r>
          </a:p>
          <a:p>
            <a:r>
              <a:rPr lang="en-US" altLang="zh-CN" dirty="0"/>
              <a:t>Each client downloads the global model and trains locally using its own sparse observations.</a:t>
            </a:r>
            <a:br>
              <a:rPr lang="en-US" altLang="zh-CN" dirty="0"/>
            </a:br>
            <a:r>
              <a:rPr lang="en-US" altLang="zh-CN" dirty="0"/>
              <a:t>Before uploading updates, the client applies privacy protection, such as gradient clipping and noise injection.</a:t>
            </a:r>
          </a:p>
          <a:p>
            <a:r>
              <a:rPr lang="en-US" altLang="zh-CN" dirty="0"/>
              <a:t>The server aggregates protected updates and redistributes the global model.</a:t>
            </a:r>
            <a:br>
              <a:rPr lang="en-US" altLang="zh-CN" dirty="0"/>
            </a:br>
            <a:r>
              <a:rPr lang="en-US" altLang="zh-CN" dirty="0"/>
              <a:t>Meanwhile, active learning helps each client select informative samples locally.</a:t>
            </a:r>
          </a:p>
          <a:p>
            <a:r>
              <a:rPr lang="en-US" altLang="zh-CN" dirty="0"/>
              <a:t>In this way, the framework combines federated training, differential privacy, and active sample selection.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5973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I will introduce the method.</a:t>
            </a:r>
          </a:p>
          <a:p>
            <a:r>
              <a:rPr lang="en-US" altLang="zh-CN" dirty="0"/>
              <a:t>The method is built progressively: from deep matrix factorization, to federated learning, then temporal modeling, differential privacy, and finally active learning-based sample selection.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70919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slide gives the overall structure of the method.</a:t>
            </a:r>
          </a:p>
          <a:p>
            <a:r>
              <a:rPr lang="en-US" altLang="zh-CN" dirty="0"/>
              <a:t>The framework is progressively built to address different challenges in sparse crowdsensing.</a:t>
            </a:r>
            <a:br>
              <a:rPr lang="en-US" altLang="zh-CN" dirty="0"/>
            </a:br>
            <a:r>
              <a:rPr lang="en-US" altLang="zh-CN" dirty="0"/>
              <a:t>Federated deep matrix factorization is used to avoid raw data sharing.</a:t>
            </a:r>
            <a:br>
              <a:rPr lang="en-US" altLang="zh-CN" dirty="0"/>
            </a:br>
            <a:r>
              <a:rPr lang="en-US" altLang="zh-CN" dirty="0" err="1"/>
              <a:t>RNN</a:t>
            </a:r>
            <a:r>
              <a:rPr lang="en-US" altLang="zh-CN" dirty="0"/>
              <a:t>-enhanced modeling is introduced to better capture temporal dependencies from local sparse data.</a:t>
            </a:r>
            <a:br>
              <a:rPr lang="en-US" altLang="zh-CN" dirty="0"/>
            </a:br>
            <a:r>
              <a:rPr lang="en-US" altLang="zh-CN" dirty="0"/>
              <a:t>Differential privacy is used to protect uploaded gradients.</a:t>
            </a:r>
            <a:br>
              <a:rPr lang="en-US" altLang="zh-CN" dirty="0"/>
            </a:br>
            <a:r>
              <a:rPr lang="en-US" altLang="zh-CN" dirty="0"/>
              <a:t>Finally, active learning is added to improve sampling efficiency under a limited budget.</a:t>
            </a:r>
          </a:p>
          <a:p>
            <a:r>
              <a:rPr lang="en-US" altLang="zh-CN" dirty="0"/>
              <a:t>So each module is not added randomly. Each one is designed to solve a specific limitation of the previous version.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437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slide shows the evolution of the proposed method.</a:t>
            </a:r>
          </a:p>
          <a:p>
            <a:r>
              <a:rPr lang="en-US" altLang="zh-CN" dirty="0"/>
              <a:t>The starting point is Deep Matrix Factorization, or </a:t>
            </a:r>
            <a:r>
              <a:rPr lang="en-US" altLang="zh-CN" dirty="0" err="1"/>
              <a:t>DMF</a:t>
            </a:r>
            <a:r>
              <a:rPr lang="en-US" altLang="zh-CN" dirty="0"/>
              <a:t>, which is used for data completion.</a:t>
            </a:r>
            <a:br>
              <a:rPr lang="en-US" altLang="zh-CN" dirty="0"/>
            </a:br>
            <a:r>
              <a:rPr lang="en-US" altLang="zh-CN" dirty="0"/>
              <a:t>Then, by adding federation, we obtain Federated Deep Matrix Factorization, or </a:t>
            </a:r>
            <a:r>
              <a:rPr lang="en-US" altLang="zh-CN" dirty="0" err="1"/>
              <a:t>FDMF</a:t>
            </a:r>
            <a:r>
              <a:rPr lang="en-US" altLang="zh-CN" dirty="0"/>
              <a:t>, so that clients can train collaboratively without sharing raw data.</a:t>
            </a:r>
          </a:p>
          <a:p>
            <a:r>
              <a:rPr lang="en-US" altLang="zh-CN" dirty="0"/>
              <a:t>Next, temporal modeling is introduced, leading to Federated </a:t>
            </a:r>
            <a:r>
              <a:rPr lang="en-US" altLang="zh-CN" dirty="0" err="1"/>
              <a:t>RNN</a:t>
            </a:r>
            <a:r>
              <a:rPr lang="en-US" altLang="zh-CN" dirty="0"/>
              <a:t>-enhanced </a:t>
            </a:r>
            <a:r>
              <a:rPr lang="en-US" altLang="zh-CN" dirty="0" err="1"/>
              <a:t>DMF</a:t>
            </a:r>
            <a:r>
              <a:rPr lang="en-US" altLang="zh-CN" dirty="0"/>
              <a:t>, or </a:t>
            </a:r>
            <a:r>
              <a:rPr lang="en-US" altLang="zh-CN" dirty="0" err="1"/>
              <a:t>FRDMF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After that, differential privacy is added to protect uploaded updates, resulting in </a:t>
            </a:r>
            <a:r>
              <a:rPr lang="en-US" altLang="zh-CN" dirty="0" err="1"/>
              <a:t>FRDMF</a:t>
            </a:r>
            <a:r>
              <a:rPr lang="en-US" altLang="zh-CN" dirty="0"/>
              <a:t>-DP.</a:t>
            </a:r>
            <a:br>
              <a:rPr lang="en-US" altLang="zh-CN" dirty="0"/>
            </a:br>
            <a:r>
              <a:rPr lang="en-US" altLang="zh-CN" dirty="0"/>
              <a:t>Finally, active learning-based informative sampling is introduced, producing the final model, </a:t>
            </a:r>
            <a:r>
              <a:rPr lang="en-US" altLang="zh-CN" dirty="0" err="1"/>
              <a:t>FRDMF</a:t>
            </a:r>
            <a:r>
              <a:rPr lang="en-US" altLang="zh-CN" dirty="0"/>
              <a:t>-DP-AL.</a:t>
            </a:r>
          </a:p>
          <a:p>
            <a:r>
              <a:rPr lang="en-US" altLang="zh-CN" dirty="0"/>
              <a:t>This evolution reflects the main logic of the paper: from completion accuracy, to privacy protection, and then to sampling efficiency.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6756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First, Deep Matrix Factorization, or </a:t>
            </a:r>
            <a:r>
              <a:rPr lang="en-US" altLang="zh-CN" dirty="0" err="1"/>
              <a:t>DMF</a:t>
            </a:r>
            <a:r>
              <a:rPr lang="en-US" altLang="zh-CN" dirty="0"/>
              <a:t>, is used to recover missing values from sparse observations.</a:t>
            </a:r>
          </a:p>
          <a:p>
            <a:r>
              <a:rPr lang="en-US" altLang="zh-CN" dirty="0"/>
              <a:t>It learns latent representations of the data matrix and reconstructs the complete matrix.</a:t>
            </a:r>
            <a:br>
              <a:rPr lang="en-US" altLang="zh-CN" dirty="0"/>
            </a:br>
            <a:r>
              <a:rPr lang="en-US" altLang="zh-CN" dirty="0"/>
              <a:t>Compared with traditional matrix factorization, </a:t>
            </a:r>
            <a:r>
              <a:rPr lang="en-US" altLang="zh-CN" dirty="0" err="1"/>
              <a:t>DMF</a:t>
            </a:r>
            <a:r>
              <a:rPr lang="en-US" altLang="zh-CN" dirty="0"/>
              <a:t> can model more complex nonlinear patterns.</a:t>
            </a:r>
          </a:p>
          <a:p>
            <a:r>
              <a:rPr lang="en-US" altLang="zh-CN" dirty="0"/>
              <a:t>However, </a:t>
            </a:r>
            <a:r>
              <a:rPr lang="en-US" altLang="zh-CN" dirty="0" err="1"/>
              <a:t>DMF</a:t>
            </a:r>
            <a:r>
              <a:rPr lang="en-US" altLang="zh-CN" dirty="0"/>
              <a:t> is usually trained in a centralized way, which requires raw data aggregation.</a:t>
            </a:r>
            <a:br>
              <a:rPr lang="en-US" altLang="zh-CN" dirty="0"/>
            </a:br>
            <a:r>
              <a:rPr lang="en-US" altLang="zh-CN" dirty="0"/>
              <a:t>This motivates the next step: federated deep matrix factorization.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20134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Federated Deep Matrix Factorization, or </a:t>
            </a:r>
            <a:r>
              <a:rPr lang="en-US" altLang="zh-CN" dirty="0" err="1"/>
              <a:t>FDMF</a:t>
            </a:r>
            <a:r>
              <a:rPr lang="en-US" altLang="zh-CN" dirty="0"/>
              <a:t>, extends </a:t>
            </a:r>
            <a:r>
              <a:rPr lang="en-US" altLang="zh-CN" dirty="0" err="1"/>
              <a:t>DMF</a:t>
            </a:r>
            <a:r>
              <a:rPr lang="en-US" altLang="zh-CN" dirty="0"/>
              <a:t> to the federated learning setting.</a:t>
            </a:r>
          </a:p>
          <a:p>
            <a:r>
              <a:rPr lang="en-US" altLang="zh-CN" dirty="0"/>
              <a:t>Instead of uploading raw sensing data, each client keeps its local observations private and trains a local model.</a:t>
            </a:r>
            <a:br>
              <a:rPr lang="en-US" altLang="zh-CN" dirty="0"/>
            </a:br>
            <a:r>
              <a:rPr lang="en-US" altLang="zh-CN" dirty="0"/>
              <a:t>Only model updates are uploaded to the server for aggregation.</a:t>
            </a:r>
          </a:p>
          <a:p>
            <a:r>
              <a:rPr lang="en-US" altLang="zh-CN" dirty="0"/>
              <a:t>The server aggregates updates from multiple clients and sends the updated global model back.</a:t>
            </a:r>
            <a:br>
              <a:rPr lang="en-US" altLang="zh-CN" dirty="0"/>
            </a:br>
            <a:r>
              <a:rPr lang="en-US" altLang="zh-CN" dirty="0"/>
              <a:t>In this way, </a:t>
            </a:r>
            <a:r>
              <a:rPr lang="en-US" altLang="zh-CN" dirty="0" err="1"/>
              <a:t>FDMF</a:t>
            </a:r>
            <a:r>
              <a:rPr lang="en-US" altLang="zh-CN" dirty="0"/>
              <a:t> can use distributed data to improve completion performance while avoiding direct raw-data sharing.</a:t>
            </a:r>
          </a:p>
          <a:p>
            <a:r>
              <a:rPr lang="en-US" altLang="zh-CN" dirty="0"/>
              <a:t>However, </a:t>
            </a:r>
            <a:r>
              <a:rPr lang="en-US" altLang="zh-CN" dirty="0" err="1"/>
              <a:t>FDMF</a:t>
            </a:r>
            <a:r>
              <a:rPr lang="en-US" altLang="zh-CN" dirty="0"/>
              <a:t> still has a limitation.</a:t>
            </a:r>
            <a:br>
              <a:rPr lang="en-US" altLang="zh-CN" dirty="0"/>
            </a:br>
            <a:r>
              <a:rPr lang="en-US" altLang="zh-CN" dirty="0"/>
              <a:t>Since local observations are sparse and time-dependent, a pure matrix factorization model may not fully capture temporal dynamics.</a:t>
            </a:r>
            <a:br>
              <a:rPr lang="en-US" altLang="zh-CN" dirty="0"/>
            </a:br>
            <a:r>
              <a:rPr lang="en-US" altLang="zh-CN" dirty="0"/>
              <a:t>Therefore, the next module introduces </a:t>
            </a:r>
            <a:r>
              <a:rPr lang="en-US" altLang="zh-CN" dirty="0" err="1"/>
              <a:t>RNN</a:t>
            </a:r>
            <a:r>
              <a:rPr lang="en-US" altLang="zh-CN" dirty="0"/>
              <a:t>-based temporal modeling.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46303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Federated </a:t>
            </a:r>
            <a:r>
              <a:rPr lang="en-US" altLang="zh-CN" dirty="0" err="1"/>
              <a:t>RNN</a:t>
            </a:r>
            <a:r>
              <a:rPr lang="en-US" altLang="zh-CN" dirty="0"/>
              <a:t>-enhanced </a:t>
            </a:r>
            <a:r>
              <a:rPr lang="en-US" altLang="zh-CN" dirty="0" err="1"/>
              <a:t>DMF</a:t>
            </a:r>
            <a:r>
              <a:rPr lang="en-US" altLang="zh-CN" dirty="0"/>
              <a:t>, or </a:t>
            </a:r>
            <a:r>
              <a:rPr lang="en-US" altLang="zh-CN" dirty="0" err="1"/>
              <a:t>FRDMF</a:t>
            </a:r>
            <a:r>
              <a:rPr lang="en-US" altLang="zh-CN" dirty="0"/>
              <a:t>, further improves the model by adding a local temporal encoder.</a:t>
            </a:r>
          </a:p>
          <a:p>
            <a:r>
              <a:rPr lang="en-US" altLang="zh-CN" dirty="0"/>
              <a:t>Each client takes sparse local observations as input.</a:t>
            </a:r>
            <a:br>
              <a:rPr lang="en-US" altLang="zh-CN" dirty="0"/>
            </a:br>
            <a:r>
              <a:rPr lang="en-US" altLang="zh-CN" dirty="0"/>
              <a:t>The </a:t>
            </a:r>
            <a:r>
              <a:rPr lang="en-US" altLang="zh-CN" dirty="0" err="1"/>
              <a:t>RNN</a:t>
            </a:r>
            <a:r>
              <a:rPr lang="en-US" altLang="zh-CN" dirty="0"/>
              <a:t> encoder captures temporal dependencies from historical sensing data, while the </a:t>
            </a:r>
            <a:r>
              <a:rPr lang="en-US" altLang="zh-CN" dirty="0" err="1"/>
              <a:t>DMF</a:t>
            </a:r>
            <a:r>
              <a:rPr lang="en-US" altLang="zh-CN" dirty="0"/>
              <a:t> decoder reconstructs the completed matrix.</a:t>
            </a:r>
          </a:p>
          <a:p>
            <a:r>
              <a:rPr lang="en-US" altLang="zh-CN" dirty="0"/>
              <a:t>This design has two advantages.</a:t>
            </a:r>
            <a:br>
              <a:rPr lang="en-US" altLang="zh-CN" dirty="0"/>
            </a:br>
            <a:r>
              <a:rPr lang="en-US" altLang="zh-CN" dirty="0"/>
              <a:t>First, the </a:t>
            </a:r>
            <a:r>
              <a:rPr lang="en-US" altLang="zh-CN" dirty="0" err="1"/>
              <a:t>RNN</a:t>
            </a:r>
            <a:r>
              <a:rPr lang="en-US" altLang="zh-CN" dirty="0"/>
              <a:t> module helps model temporal dynamics, which are very important in spatiotemporal sensing data.</a:t>
            </a:r>
            <a:br>
              <a:rPr lang="en-US" altLang="zh-CN" dirty="0"/>
            </a:br>
            <a:r>
              <a:rPr lang="en-US" altLang="zh-CN" dirty="0"/>
              <a:t>Second, the </a:t>
            </a:r>
            <a:r>
              <a:rPr lang="en-US" altLang="zh-CN" dirty="0" err="1"/>
              <a:t>DMF</a:t>
            </a:r>
            <a:r>
              <a:rPr lang="en-US" altLang="zh-CN" dirty="0"/>
              <a:t> decoder helps complete missing spatial values.</a:t>
            </a:r>
          </a:p>
          <a:p>
            <a:r>
              <a:rPr lang="en-US" altLang="zh-CN" dirty="0"/>
              <a:t>Through federated aggregation, the server integrates knowledge from different clients without directly collecting their raw data.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65944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Next, differential privacy is introduced to further protect the uploaded updates.</a:t>
            </a:r>
          </a:p>
          <a:p>
            <a:r>
              <a:rPr lang="en-US" altLang="zh-CN" dirty="0"/>
              <a:t>Although federated learning avoids raw-data sharing, uploaded gradients may still leak private information.</a:t>
            </a:r>
            <a:br>
              <a:rPr lang="en-US" altLang="zh-CN" dirty="0"/>
            </a:br>
            <a:r>
              <a:rPr lang="en-US" altLang="zh-CN" dirty="0"/>
              <a:t>For example, gradient inversion attacks may reconstruct sensitive data from model updates.</a:t>
            </a:r>
          </a:p>
          <a:p>
            <a:r>
              <a:rPr lang="en-US" altLang="zh-CN" dirty="0"/>
              <a:t>To reduce this risk, the framework applies two steps.</a:t>
            </a:r>
            <a:br>
              <a:rPr lang="en-US" altLang="zh-CN" dirty="0"/>
            </a:br>
            <a:r>
              <a:rPr lang="en-US" altLang="zh-CN" dirty="0"/>
              <a:t>The first step is gradient clipping, which bounds the sensitivity of each client update.</a:t>
            </a:r>
            <a:br>
              <a:rPr lang="en-US" altLang="zh-CN" dirty="0"/>
            </a:br>
            <a:r>
              <a:rPr lang="en-US" altLang="zh-CN" dirty="0"/>
              <a:t>The second step is Laplace noise injection, which perturbs the uploaded gradients to satisfy epsilon-differential privacy.</a:t>
            </a:r>
          </a:p>
          <a:p>
            <a:r>
              <a:rPr lang="en-US" altLang="zh-CN" dirty="0"/>
              <a:t>Here, epsilon controls the privacy level.</a:t>
            </a:r>
            <a:br>
              <a:rPr lang="en-US" altLang="zh-CN" dirty="0"/>
            </a:br>
            <a:r>
              <a:rPr lang="en-US" altLang="zh-CN" dirty="0"/>
              <a:t>A smaller epsilon means stronger privacy protection, but it also introduces larger noise and may reduce completion accuracy.</a:t>
            </a:r>
            <a:br>
              <a:rPr lang="en-US" altLang="zh-CN" dirty="0"/>
            </a:br>
            <a:r>
              <a:rPr lang="en-US" altLang="zh-CN" dirty="0"/>
              <a:t>Therefore, there is a trade-off between privacy and utility.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50841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Finally, active learning-based sample selection is added to improve sampling efficiency.</a:t>
            </a:r>
          </a:p>
          <a:p>
            <a:r>
              <a:rPr lang="en-US" altLang="zh-CN" dirty="0"/>
              <a:t>The key idea is to identify which unobserved points are most informative for the model.</a:t>
            </a:r>
            <a:br>
              <a:rPr lang="en-US" altLang="zh-CN" dirty="0"/>
            </a:br>
            <a:r>
              <a:rPr lang="en-US" altLang="zh-CN" dirty="0"/>
              <a:t>To estimate uncertainty, the method uses MC Dropout. During inference, dropout remains activated, and the model performs multiple stochastic forward passes.</a:t>
            </a:r>
          </a:p>
          <a:p>
            <a:r>
              <a:rPr lang="en-US" altLang="zh-CN" dirty="0"/>
              <a:t>For each unobserved point, the prediction variance is computed.</a:t>
            </a:r>
            <a:br>
              <a:rPr lang="en-US" altLang="zh-CN" dirty="0"/>
            </a:br>
            <a:r>
              <a:rPr lang="en-US" altLang="zh-CN" dirty="0"/>
              <a:t>A larger variance means the model is less confident about that point.</a:t>
            </a:r>
          </a:p>
          <a:p>
            <a:r>
              <a:rPr lang="en-US" altLang="zh-CN" dirty="0"/>
              <a:t>Then, the client selects the top-B unobserved points with the largest uncertainty as new sensing targets.</a:t>
            </a:r>
            <a:br>
              <a:rPr lang="en-US" altLang="zh-CN" dirty="0"/>
            </a:br>
            <a:r>
              <a:rPr lang="en-US" altLang="zh-CN" dirty="0"/>
              <a:t>These selected points are added as new observations in the next training round.</a:t>
            </a:r>
          </a:p>
          <a:p>
            <a:r>
              <a:rPr lang="en-US" altLang="zh-CN" dirty="0"/>
              <a:t>This active sensing loop improves completion accuracy without changing the communication protocol or the differential privacy mechanism.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19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30098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presentation has five parts: background and motivation, problem and framework, method, performance evaluation, and conclusion.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94284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Next, I will present the experimental evaluation.</a:t>
            </a:r>
          </a:p>
          <a:p>
            <a:r>
              <a:rPr lang="en-US" altLang="zh-CN" dirty="0"/>
              <a:t>The experiments are designed to answer three main questions.</a:t>
            </a:r>
            <a:br>
              <a:rPr lang="en-US" altLang="zh-CN" dirty="0"/>
            </a:br>
            <a:r>
              <a:rPr lang="en-US" altLang="zh-CN" dirty="0"/>
              <a:t>First, whether the proposed method can improve completion accuracy.</a:t>
            </a:r>
            <a:br>
              <a:rPr lang="en-US" altLang="zh-CN" dirty="0"/>
            </a:br>
            <a:r>
              <a:rPr lang="en-US" altLang="zh-CN" dirty="0"/>
              <a:t>Second, whether differential privacy can reduce privacy leakage.</a:t>
            </a:r>
            <a:br>
              <a:rPr lang="en-US" altLang="zh-CN" dirty="0"/>
            </a:br>
            <a:r>
              <a:rPr lang="en-US" altLang="zh-CN" dirty="0"/>
              <a:t>Third, whether active learning can improve sampling efficiency under sparse observations.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49130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experiments are conducted on four real-world spatiotemporal datasets.</a:t>
            </a:r>
          </a:p>
          <a:p>
            <a:r>
              <a:rPr lang="en-US" altLang="zh-CN" dirty="0" err="1"/>
              <a:t>PM25</a:t>
            </a:r>
            <a:r>
              <a:rPr lang="en-US" altLang="zh-CN" dirty="0"/>
              <a:t> and </a:t>
            </a:r>
            <a:r>
              <a:rPr lang="en-US" altLang="zh-CN" dirty="0" err="1"/>
              <a:t>Othree</a:t>
            </a:r>
            <a:r>
              <a:rPr lang="en-US" altLang="zh-CN" dirty="0"/>
              <a:t> are air-quality datasets from Beijing.</a:t>
            </a:r>
            <a:br>
              <a:rPr lang="en-US" altLang="zh-CN" dirty="0"/>
            </a:br>
            <a:r>
              <a:rPr lang="en-US" altLang="zh-CN" dirty="0"/>
              <a:t>Humidity is an environmental sensing dataset from the </a:t>
            </a:r>
            <a:r>
              <a:rPr lang="en-US" altLang="zh-CN" dirty="0" err="1"/>
              <a:t>EPFL</a:t>
            </a:r>
            <a:r>
              <a:rPr lang="en-US" altLang="zh-CN" dirty="0"/>
              <a:t> campus.</a:t>
            </a:r>
            <a:br>
              <a:rPr lang="en-US" altLang="zh-CN" dirty="0"/>
            </a:br>
            <a:r>
              <a:rPr lang="en-US" altLang="zh-CN" dirty="0" err="1"/>
              <a:t>MyTraffic</a:t>
            </a:r>
            <a:r>
              <a:rPr lang="en-US" altLang="zh-CN" dirty="0"/>
              <a:t> contains taxi speed data from fifty roads.</a:t>
            </a:r>
          </a:p>
          <a:p>
            <a:r>
              <a:rPr lang="en-US" altLang="zh-CN" dirty="0"/>
              <a:t>We compare the proposed model with centralized, federated, and privacy-preserving baselines, including </a:t>
            </a:r>
            <a:r>
              <a:rPr lang="en-US" altLang="zh-CN" dirty="0" err="1"/>
              <a:t>DMF</a:t>
            </a:r>
            <a:r>
              <a:rPr lang="en-US" altLang="zh-CN" dirty="0"/>
              <a:t>, </a:t>
            </a:r>
            <a:r>
              <a:rPr lang="en-US" altLang="zh-CN" dirty="0" err="1"/>
              <a:t>RNN-DMF</a:t>
            </a:r>
            <a:r>
              <a:rPr lang="en-US" altLang="zh-CN" dirty="0"/>
              <a:t>, </a:t>
            </a:r>
            <a:r>
              <a:rPr lang="en-US" altLang="zh-CN" dirty="0" err="1"/>
              <a:t>FDMF</a:t>
            </a:r>
            <a:r>
              <a:rPr lang="en-US" altLang="zh-CN" dirty="0"/>
              <a:t>, </a:t>
            </a:r>
            <a:r>
              <a:rPr lang="en-US" altLang="zh-CN" dirty="0" err="1"/>
              <a:t>FRDMF</a:t>
            </a:r>
            <a:r>
              <a:rPr lang="en-US" altLang="zh-CN" dirty="0"/>
              <a:t>, and </a:t>
            </a:r>
            <a:r>
              <a:rPr lang="en-US" altLang="zh-CN" dirty="0" err="1"/>
              <a:t>FRDMF</a:t>
            </a:r>
            <a:r>
              <a:rPr lang="en-US" altLang="zh-CN" dirty="0"/>
              <a:t>-DP.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5973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slide summarizes the main results.</a:t>
            </a:r>
          </a:p>
          <a:p>
            <a:r>
              <a:rPr lang="en-US" altLang="zh-CN" dirty="0"/>
              <a:t>Federated models avoid centralized raw-data storage, which reduces privacy exposure.</a:t>
            </a:r>
            <a:br>
              <a:rPr lang="en-US" altLang="zh-CN" dirty="0"/>
            </a:br>
            <a:r>
              <a:rPr lang="en-US" altLang="zh-CN" dirty="0"/>
              <a:t>Differential privacy further reduces the strength of gradient-based attacks, but it may also introduce utility loss because of the added noise.</a:t>
            </a:r>
          </a:p>
          <a:p>
            <a:r>
              <a:rPr lang="en-US" altLang="zh-CN" dirty="0"/>
              <a:t>Active learning helps recover part of this accuracy loss under the same privacy mechanism.</a:t>
            </a:r>
            <a:br>
              <a:rPr lang="en-US" altLang="zh-CN" dirty="0"/>
            </a:br>
            <a:r>
              <a:rPr lang="en-US" altLang="zh-CN" dirty="0"/>
              <a:t>For example, on the </a:t>
            </a:r>
            <a:r>
              <a:rPr lang="en-US" altLang="zh-CN" dirty="0" err="1"/>
              <a:t>Othree</a:t>
            </a:r>
            <a:r>
              <a:rPr lang="en-US" altLang="zh-CN" dirty="0"/>
              <a:t> dataset, the </a:t>
            </a:r>
            <a:r>
              <a:rPr lang="en-US" altLang="zh-CN" dirty="0" err="1"/>
              <a:t>RMSE</a:t>
            </a:r>
            <a:r>
              <a:rPr lang="en-US" altLang="zh-CN" dirty="0"/>
              <a:t> decreases from 21.76 with </a:t>
            </a:r>
            <a:r>
              <a:rPr lang="en-US" altLang="zh-CN" dirty="0" err="1"/>
              <a:t>FRDMF</a:t>
            </a:r>
            <a:r>
              <a:rPr lang="en-US" altLang="zh-CN" dirty="0"/>
              <a:t>-DP to 16.26 with </a:t>
            </a:r>
            <a:r>
              <a:rPr lang="en-US" altLang="zh-CN" dirty="0" err="1"/>
              <a:t>FRDMF</a:t>
            </a:r>
            <a:r>
              <a:rPr lang="en-US" altLang="zh-CN" dirty="0"/>
              <a:t>-DP-AL.</a:t>
            </a:r>
          </a:p>
          <a:p>
            <a:r>
              <a:rPr lang="en-US" altLang="zh-CN" dirty="0"/>
              <a:t>This corresponds to a 25.3 percent reduction in </a:t>
            </a:r>
            <a:r>
              <a:rPr lang="en-US" altLang="zh-CN" dirty="0" err="1"/>
              <a:t>RMSE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The result shows that active learning can effectively improve completion accuracy under a fixed privacy setting.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22613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slide evaluates privacy robustness and active learning efficiency.</a:t>
            </a:r>
          </a:p>
          <a:p>
            <a:r>
              <a:rPr lang="en-US" altLang="zh-CN" dirty="0"/>
              <a:t>Differential privacy lowers </a:t>
            </a:r>
            <a:r>
              <a:rPr lang="en-US" altLang="zh-CN" dirty="0" err="1"/>
              <a:t>PSNR</a:t>
            </a:r>
            <a:r>
              <a:rPr lang="en-US" altLang="zh-CN" dirty="0"/>
              <a:t> from 38.2 dB to 22.1 dB in the gradient inversion attack experiment, which indicates reduced gradient leakage risk.</a:t>
            </a:r>
          </a:p>
          <a:p>
            <a:r>
              <a:rPr lang="en-US" altLang="zh-CN" dirty="0"/>
              <a:t>Active learning improves accuracy without increasing privacy risk or communication cost.</a:t>
            </a:r>
            <a:br>
              <a:rPr lang="en-US" altLang="zh-CN" dirty="0"/>
            </a:br>
            <a:r>
              <a:rPr lang="en-US" altLang="zh-CN" dirty="0"/>
              <a:t>The framework also remains stable when the number of clients changes.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67184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slide shows robustness under different sparsity rates.</a:t>
            </a:r>
          </a:p>
          <a:p>
            <a:r>
              <a:rPr lang="en-US" altLang="zh-CN" dirty="0"/>
              <a:t>Since sparse crowdsensing has limited observations, stability under sparsity is important.</a:t>
            </a:r>
          </a:p>
          <a:p>
            <a:r>
              <a:rPr lang="en-US" altLang="zh-CN" dirty="0"/>
              <a:t>On the </a:t>
            </a:r>
            <a:r>
              <a:rPr lang="en-US" altLang="zh-CN" dirty="0" err="1"/>
              <a:t>PM25</a:t>
            </a:r>
            <a:r>
              <a:rPr lang="en-US" altLang="zh-CN" dirty="0"/>
              <a:t> dataset, when sparsity changes from 0.1 to 0.4, </a:t>
            </a:r>
            <a:r>
              <a:rPr lang="en-US" altLang="zh-CN" dirty="0" err="1"/>
              <a:t>FRDMF</a:t>
            </a:r>
            <a:r>
              <a:rPr lang="en-US" altLang="zh-CN" dirty="0"/>
              <a:t>-DP-AL fluctuates only 4.08 percent.</a:t>
            </a:r>
          </a:p>
          <a:p>
            <a:r>
              <a:rPr lang="en-US" altLang="zh-CN" dirty="0"/>
              <a:t>This shows that the proposed method remains stable under sparse sensing conditions.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77138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ablation study validates the necessity of each component.</a:t>
            </a:r>
          </a:p>
          <a:p>
            <a:r>
              <a:rPr lang="en-US" altLang="zh-CN" dirty="0"/>
              <a:t>The </a:t>
            </a:r>
            <a:r>
              <a:rPr lang="en-US" altLang="zh-CN" dirty="0" err="1"/>
              <a:t>RNN</a:t>
            </a:r>
            <a:r>
              <a:rPr lang="en-US" altLang="zh-CN" dirty="0"/>
              <a:t> module captures temporal dependencies.</a:t>
            </a:r>
            <a:br>
              <a:rPr lang="en-US" altLang="zh-CN" dirty="0"/>
            </a:br>
            <a:r>
              <a:rPr lang="en-US" altLang="zh-CN" dirty="0"/>
              <a:t>Differential privacy reduces gradient leakage.</a:t>
            </a:r>
            <a:br>
              <a:rPr lang="en-US" altLang="zh-CN" dirty="0"/>
            </a:br>
            <a:r>
              <a:rPr lang="en-US" altLang="zh-CN" dirty="0"/>
              <a:t>Active learning compensates for part of the accuracy loss caused by privacy noise.</a:t>
            </a:r>
          </a:p>
          <a:p>
            <a:r>
              <a:rPr lang="en-US" altLang="zh-CN"/>
              <a:t>Therefore, each component contributes to privacy protection, completion accuracy, or sampling efficiency.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895518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Finally, I will conclude the presentation.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11878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conclusion, this work studies privacy-preserving data completion in sparse crowdsensing.</a:t>
            </a:r>
          </a:p>
          <a:p>
            <a:r>
              <a:rPr lang="en-US" altLang="zh-CN" dirty="0"/>
              <a:t>The proposed framework combines federated learning, localized temporal modeling, differential privacy, and uncertainty-driven active learning.</a:t>
            </a:r>
            <a:br>
              <a:rPr lang="en-US" altLang="zh-CN" dirty="0"/>
            </a:br>
            <a:r>
              <a:rPr lang="en-US" altLang="zh-CN" dirty="0"/>
              <a:t>Federated learning keeps raw sensing data on local clients.</a:t>
            </a:r>
            <a:br>
              <a:rPr lang="en-US" altLang="zh-CN" dirty="0"/>
            </a:br>
            <a:r>
              <a:rPr lang="en-US" altLang="zh-CN" dirty="0" err="1"/>
              <a:t>RNN</a:t>
            </a:r>
            <a:r>
              <a:rPr lang="en-US" altLang="zh-CN" dirty="0"/>
              <a:t>-enhanced modeling captures temporal dependencies from sparse local observations.</a:t>
            </a:r>
            <a:br>
              <a:rPr lang="en-US" altLang="zh-CN" dirty="0"/>
            </a:br>
            <a:r>
              <a:rPr lang="en-US" altLang="zh-CN" dirty="0"/>
              <a:t>Differential privacy suppresses gradient inversion attacks by perturbing uploaded updates.</a:t>
            </a:r>
            <a:br>
              <a:rPr lang="en-US" altLang="zh-CN" dirty="0"/>
            </a:br>
            <a:r>
              <a:rPr lang="en-US" altLang="zh-CN" dirty="0"/>
              <a:t>Active learning selects high-value observations under a limited sensing budget.</a:t>
            </a:r>
          </a:p>
          <a:p>
            <a:r>
              <a:rPr lang="en-US" altLang="zh-CN" dirty="0"/>
              <a:t>Experiments on four real-world datasets show that the framework provides a strong trade-off among privacy protection, completion accuracy, and sampling efficiency.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5973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Thank you very much for your attention. I would be happy to take any questions.</a:t>
            </a:r>
            <a:endParaRPr lang="en-US" altLang="zh-CN" dirty="0"/>
          </a:p>
          <a:p>
            <a:r>
              <a:rPr lang="en-US" altLang="zh-CN" b="1" dirty="0"/>
              <a:t>Since I am presenting this work on behalf of the authors, I may not be able to explain every technical detail perfectly. If there is anything that I cannot answer clearly today, please feel free to contact the authors by email for further discussion.</a:t>
            </a:r>
            <a:endParaRPr lang="en-US" altLang="zh-CN" dirty="0"/>
          </a:p>
          <a:p>
            <a:r>
              <a:rPr lang="en-US" altLang="zh-CN" b="1" dirty="0"/>
              <a:t>Thank you again.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28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8057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Let me start with the background and motivation.</a:t>
            </a:r>
          </a:p>
          <a:p>
            <a:r>
              <a:rPr lang="en-US" altLang="zh-CN" dirty="0"/>
              <a:t>This part explains why sparse crowdsensing is important, why centralized data completion may cause privacy risks, and why more efficient sampling is needed under limited sensing budgets.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913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Mobile </a:t>
            </a:r>
            <a:r>
              <a:rPr lang="en-US" altLang="zh-CN" dirty="0" err="1"/>
              <a:t>CrowdSensing</a:t>
            </a:r>
            <a:r>
              <a:rPr lang="en-US" altLang="zh-CN" dirty="0"/>
              <a:t>, or MCS, is a large-scale sensing paradigm.</a:t>
            </a:r>
          </a:p>
          <a:p>
            <a:r>
              <a:rPr lang="en-US" altLang="zh-CN" dirty="0"/>
              <a:t>It recruits users with mobile devices, vehicles, or other sensors to collect urban data.</a:t>
            </a:r>
            <a:br>
              <a:rPr lang="en-US" altLang="zh-CN" dirty="0"/>
            </a:br>
            <a:r>
              <a:rPr lang="en-US" altLang="zh-CN" dirty="0"/>
              <a:t>Typical applications include air-quality sensing, traffic monitoring, and crowdsourced parking.</a:t>
            </a:r>
          </a:p>
          <a:p>
            <a:r>
              <a:rPr lang="en-US" altLang="zh-CN" dirty="0"/>
              <a:t>The advantage of MCS is that it can achieve large-scale data collection with relatively low deployment cost.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53899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However, in real-world crowdsensing systems, the collected data are often sparse.</a:t>
            </a:r>
          </a:p>
          <a:p>
            <a:r>
              <a:rPr lang="en-US" altLang="zh-CN" dirty="0"/>
              <a:t>We cannot observe every location at every time because of limited sensing budgets, limited users, device constraints, or communication costs.</a:t>
            </a:r>
          </a:p>
          <a:p>
            <a:r>
              <a:rPr lang="en-US" altLang="zh-CN" dirty="0"/>
              <a:t>Therefore, sparse crowdsensing usually observes only part of the data and then infers the missing values.</a:t>
            </a:r>
            <a:br>
              <a:rPr lang="en-US" altLang="zh-CN" dirty="0"/>
            </a:br>
            <a:r>
              <a:rPr lang="en-US" altLang="zh-CN" dirty="0"/>
              <a:t>So data completion becomes a core problem.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548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straightforward solution is centralized data completion.</a:t>
            </a:r>
          </a:p>
          <a:p>
            <a:r>
              <a:rPr lang="en-US" altLang="zh-CN" dirty="0"/>
              <a:t>In this setting, clients upload raw sensing data to a central server, and the server performs matrix completion or deep matrix factorization.</a:t>
            </a:r>
          </a:p>
          <a:p>
            <a:r>
              <a:rPr lang="en-US" altLang="zh-CN" dirty="0"/>
              <a:t>However, raw sensing data may contain sensitive information, such as locations and mobility traces.</a:t>
            </a:r>
            <a:br>
              <a:rPr lang="en-US" altLang="zh-CN" dirty="0"/>
            </a:br>
            <a:r>
              <a:rPr lang="en-US" altLang="zh-CN" dirty="0"/>
              <a:t>Centralized storage increases the risk of privacy leakage.</a:t>
            </a:r>
          </a:p>
          <a:p>
            <a:r>
              <a:rPr lang="en-US" altLang="zh-CN" dirty="0"/>
              <a:t>Therefore, we need a privacy-preserving completion method without raw data aggregation.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70134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Another issue is sampling efficiency.</a:t>
            </a:r>
          </a:p>
          <a:p>
            <a:r>
              <a:rPr lang="en-US" altLang="zh-CN" dirty="0"/>
              <a:t>Under limited budgets, not every sample contributes equally to completion accuracy.</a:t>
            </a:r>
            <a:br>
              <a:rPr lang="en-US" altLang="zh-CN" dirty="0"/>
            </a:br>
            <a:r>
              <a:rPr lang="en-US" altLang="zh-CN" dirty="0"/>
              <a:t>Random or fixed sampling may select redundant points and ignore model uncertainty.</a:t>
            </a:r>
          </a:p>
          <a:p>
            <a:r>
              <a:rPr lang="en-US" altLang="zh-CN" dirty="0"/>
              <a:t>As a result, some collected data may bring only limited improvement.</a:t>
            </a:r>
            <a:br>
              <a:rPr lang="en-US" altLang="zh-CN" dirty="0"/>
            </a:br>
            <a:r>
              <a:rPr lang="en-US" altLang="zh-CN" dirty="0"/>
              <a:t>This motivates us to actively select more informative samples.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69030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Based on the above motivation, this work focuses on three challenges.</a:t>
            </a:r>
          </a:p>
          <a:p>
            <a:r>
              <a:rPr lang="en-US" altLang="zh-CN" dirty="0"/>
              <a:t>First, how to train completion models without uploading raw sensing data.</a:t>
            </a:r>
            <a:br>
              <a:rPr lang="en-US" altLang="zh-CN" dirty="0"/>
            </a:br>
            <a:r>
              <a:rPr lang="en-US" altLang="zh-CN" dirty="0"/>
              <a:t>Second, how to model spatiotemporal dependencies from sparse local data.</a:t>
            </a:r>
            <a:br>
              <a:rPr lang="en-US" altLang="zh-CN" dirty="0"/>
            </a:br>
            <a:r>
              <a:rPr lang="en-US" altLang="zh-CN" dirty="0"/>
              <a:t>Third, how to select high-value observations under a limited sensing budget.</a:t>
            </a:r>
          </a:p>
          <a:p>
            <a:r>
              <a:rPr lang="en-US" altLang="zh-CN" dirty="0"/>
              <a:t>The proposed framework is designed to address these three challenges.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5973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Next, I will introduce the problem formulation and the overall framework.</a:t>
            </a:r>
          </a:p>
          <a:p>
            <a:r>
              <a:rPr lang="en-US" altLang="zh-CN" dirty="0"/>
              <a:t>This part shows how federated learning, differential privacy, and active learning are integrated for sparse crowdsensing data completion.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75D45-EEAC-4491-BDA8-705E98349ABD}" type="slidenum">
              <a:rPr lang="en-US" altLang="zh-CN" smtClean="0"/>
              <a:pPr/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1307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4064000" y="3657600"/>
            <a:ext cx="2032000" cy="14478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ltGray">
          <a:xfrm>
            <a:off x="6096000" y="2209800"/>
            <a:ext cx="2032000" cy="1447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0" y="2209800"/>
            <a:ext cx="2032000" cy="1447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ltGray">
          <a:xfrm>
            <a:off x="2032000" y="2209800"/>
            <a:ext cx="2032000" cy="1447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ltGray">
          <a:xfrm>
            <a:off x="8128000" y="3657600"/>
            <a:ext cx="2032000" cy="14478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ltGray">
          <a:xfrm>
            <a:off x="10160000" y="3657600"/>
            <a:ext cx="2032000" cy="14478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16000" y="1143000"/>
            <a:ext cx="103632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5410200"/>
            <a:ext cx="8534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en-US" altLang="zh-CN"/>
          </a:p>
        </p:txBody>
      </p:sp>
      <p:sp>
        <p:nvSpPr>
          <p:cNvPr id="18" name="Rectangle 12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553200"/>
            <a:ext cx="3182144" cy="228600"/>
          </a:xfrm>
        </p:spPr>
        <p:txBody>
          <a:bodyPr/>
          <a:lstStyle>
            <a:lvl1pPr algn="l">
              <a:defRPr kumimoji="1" lang="zh-CN" altLang="en-US" sz="1200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dirty="0"/>
              <a:t>吉林大学计算机科学与技术学院</a:t>
            </a:r>
          </a:p>
          <a:p>
            <a:pPr>
              <a:defRPr/>
            </a:pPr>
            <a:endParaRPr lang="zh-CN" altLang="en-US" dirty="0"/>
          </a:p>
        </p:txBody>
      </p:sp>
      <p:sp>
        <p:nvSpPr>
          <p:cNvPr id="20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53200"/>
            <a:ext cx="2844800" cy="228600"/>
          </a:xfrm>
        </p:spPr>
        <p:txBody>
          <a:bodyPr/>
          <a:lstStyle>
            <a:lvl1pPr algn="r">
              <a:defRPr kumimoji="1" lang="zh-CN" altLang="en-US" sz="1200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通信软件和协议工程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916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1597D-D6B5-4A6E-A58F-91D4EEB404B6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2856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我的文档\桌面\build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40488"/>
            <a:ext cx="254423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06675-3282-49F8-89DA-4F3D304FFF77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59159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我的文档\桌面\build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40488"/>
            <a:ext cx="254423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91600" y="107951"/>
            <a:ext cx="2590800" cy="60182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19200" y="107951"/>
            <a:ext cx="7569200" cy="60182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B340E-BBBB-476A-A1BD-9CBFBDD1F12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25794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ChangeArrowheads="1"/>
          </p:cNvSpPr>
          <p:nvPr/>
        </p:nvSpPr>
        <p:spPr bwMode="gray">
          <a:xfrm>
            <a:off x="1117600" y="1"/>
            <a:ext cx="11074400" cy="7905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ltGray">
          <a:xfrm>
            <a:off x="0" y="0"/>
            <a:ext cx="1117600" cy="787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7" name="Line 21"/>
          <p:cNvSpPr>
            <a:spLocks noChangeShapeType="1"/>
          </p:cNvSpPr>
          <p:nvPr/>
        </p:nvSpPr>
        <p:spPr bwMode="auto">
          <a:xfrm>
            <a:off x="203200" y="6477000"/>
            <a:ext cx="1158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8" name="Picture 12" descr="d:\我的文档\桌面\media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84565" y="51916"/>
            <a:ext cx="950384" cy="71278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107951"/>
            <a:ext cx="97536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320800" y="990600"/>
            <a:ext cx="5029200" cy="51355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029200" cy="51355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859E4-C4C5-4150-B2C1-9A46AB5DD7A5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44303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107951"/>
            <a:ext cx="97536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320800" y="990600"/>
            <a:ext cx="10261600" cy="5135563"/>
          </a:xfrm>
        </p:spPr>
        <p:txBody>
          <a:bodyPr/>
          <a:lstStyle/>
          <a:p>
            <a:pPr lvl="0"/>
            <a:r>
              <a:rPr lang="zh-CN" altLang="en-US" noProof="0"/>
              <a:t>单击图标添加表格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DCBB3-79EA-47FA-8319-AD53C693E653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72859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107951"/>
            <a:ext cx="97536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1320800" y="990600"/>
            <a:ext cx="10261600" cy="5135563"/>
          </a:xfrm>
        </p:spPr>
        <p:txBody>
          <a:bodyPr/>
          <a:lstStyle/>
          <a:p>
            <a:pPr lvl="0"/>
            <a:r>
              <a:rPr lang="zh-CN" altLang="en-US" noProof="0"/>
              <a:t>单击图标添加图表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AB887-4D87-4010-A843-ABCE59D65D2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0048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gray">
          <a:xfrm>
            <a:off x="1117600" y="1"/>
            <a:ext cx="11074400" cy="7905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ltGray">
          <a:xfrm>
            <a:off x="0" y="0"/>
            <a:ext cx="1117600" cy="787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6" name="Line 21"/>
          <p:cNvSpPr>
            <a:spLocks noChangeShapeType="1"/>
          </p:cNvSpPr>
          <p:nvPr/>
        </p:nvSpPr>
        <p:spPr bwMode="auto">
          <a:xfrm>
            <a:off x="203200" y="6477000"/>
            <a:ext cx="1158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7" name="Picture 12" descr="d:\我的文档\桌面\media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84565" y="51916"/>
            <a:ext cx="950384" cy="71278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107951"/>
            <a:ext cx="97536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dgm" idx="1"/>
          </p:nvPr>
        </p:nvSpPr>
        <p:spPr>
          <a:xfrm>
            <a:off x="1320800" y="990600"/>
            <a:ext cx="10261600" cy="5135563"/>
          </a:xfrm>
        </p:spPr>
        <p:txBody>
          <a:bodyPr/>
          <a:lstStyle/>
          <a:p>
            <a:pPr lvl="0"/>
            <a:r>
              <a:rPr lang="zh-CN" altLang="en-US" noProof="0"/>
              <a:t>单击图标添加 </a:t>
            </a:r>
            <a:r>
              <a:rPr lang="en-US" altLang="zh-CN" noProof="0" dirty="0"/>
              <a:t>SmartArt </a:t>
            </a:r>
            <a:r>
              <a:rPr lang="zh-CN" altLang="en-US" noProof="0"/>
              <a:t>图形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04C31-2F91-4336-AED1-A6937B49712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5368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gray">
          <a:xfrm>
            <a:off x="1055440" y="0"/>
            <a:ext cx="11124723" cy="99059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ltGray">
          <a:xfrm>
            <a:off x="-1" y="-1"/>
            <a:ext cx="1055441" cy="99059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6" name="Line 21"/>
          <p:cNvSpPr>
            <a:spLocks noChangeShapeType="1"/>
          </p:cNvSpPr>
          <p:nvPr/>
        </p:nvSpPr>
        <p:spPr bwMode="auto">
          <a:xfrm>
            <a:off x="203200" y="6477000"/>
            <a:ext cx="1158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" y="33775"/>
            <a:ext cx="936101" cy="9074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5197" y="207201"/>
            <a:ext cx="8429195" cy="563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lang="zh-CN" altLang="en-US" sz="1200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dirty="0"/>
              <a:t>通信软件和协议工程</a:t>
            </a: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kumimoji="1" lang="zh-CN" altLang="en-US" sz="1200" kern="12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pPr algn="l">
              <a:defRPr/>
            </a:pPr>
            <a:r>
              <a:rPr lang="zh-CN" altLang="en-US" dirty="0"/>
              <a:t>吉林大学计算机科学与技术学院</a:t>
            </a:r>
          </a:p>
          <a:p>
            <a:pPr>
              <a:defRPr/>
            </a:pP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A6F8B-FCA0-4750-BD65-FE9D37250AFE}" type="slidenum">
              <a:rPr lang="en-US" altLang="zh-CN"/>
              <a:pPr/>
              <a:t>‹#›</a:t>
            </a:fld>
            <a:endParaRPr lang="en-US" altLang="zh-CN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318B02F-8959-4783-A444-07444A2C5730}"/>
              </a:ext>
            </a:extLst>
          </p:cNvPr>
          <p:cNvSpPr/>
          <p:nvPr userDrawn="1"/>
        </p:nvSpPr>
        <p:spPr>
          <a:xfrm>
            <a:off x="23674" y="1024368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51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gray">
          <a:xfrm>
            <a:off x="1117600" y="1"/>
            <a:ext cx="11074400" cy="7905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ltGray">
          <a:xfrm>
            <a:off x="0" y="0"/>
            <a:ext cx="1117600" cy="787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6" name="Line 21"/>
          <p:cNvSpPr>
            <a:spLocks noChangeShapeType="1"/>
          </p:cNvSpPr>
          <p:nvPr/>
        </p:nvSpPr>
        <p:spPr bwMode="auto">
          <a:xfrm>
            <a:off x="203200" y="6477000"/>
            <a:ext cx="1158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7" name="Picture 12" descr="d:\我的文档\桌面\media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424591" y="51916"/>
            <a:ext cx="710357" cy="71278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A6F8B-FCA0-4750-BD65-FE9D37250AFE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6426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D3946-AE48-4114-BEFA-F05DC4287C16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47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320800" y="990600"/>
            <a:ext cx="50292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0292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1FC5F-F064-4600-85FE-BDD1BE33B72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0671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4006C-245C-4968-A0BD-09D721713467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8681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89A08-C7D7-4CEE-BD8A-BAED0C423BBA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7420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DE7A4-C21A-434C-9199-21E9B31A6ADF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5166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吉林大学计算机科学与技术学院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Company Logo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2ED14-D463-4C8B-9D2E-875F54A8BE7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2432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gray">
          <a:xfrm>
            <a:off x="1117600" y="1"/>
            <a:ext cx="11074400" cy="7905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white">
          <a:xfrm>
            <a:off x="1219200" y="107951"/>
            <a:ext cx="9753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990600"/>
            <a:ext cx="102616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408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r>
              <a:rPr kumimoji="1"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通信软件和协议工程</a:t>
            </a:r>
            <a:endParaRPr kumimoji="1" lang="zh-CN" altLang="en-US" sz="1200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200" y="6477000"/>
            <a:ext cx="386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lang="zh-CN" altLang="en-US" sz="1200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dirty="0"/>
              <a:t>吉林大学计算机科学与技术学院</a:t>
            </a:r>
          </a:p>
          <a:p>
            <a:pPr>
              <a:defRPr/>
            </a:pPr>
            <a:endParaRPr lang="zh-CN" altLang="en-US" dirty="0"/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67200" y="6537326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altLang="zh-CN" dirty="0"/>
          </a:p>
        </p:txBody>
      </p:sp>
      <p:sp>
        <p:nvSpPr>
          <p:cNvPr id="1032" name="Rectangle 15"/>
          <p:cNvSpPr>
            <a:spLocks noChangeArrowheads="1"/>
          </p:cNvSpPr>
          <p:nvPr/>
        </p:nvSpPr>
        <p:spPr bwMode="ltGray">
          <a:xfrm>
            <a:off x="0" y="0"/>
            <a:ext cx="1117600" cy="787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1033" name="Rectangle 16"/>
          <p:cNvSpPr>
            <a:spLocks noChangeArrowheads="1"/>
          </p:cNvSpPr>
          <p:nvPr/>
        </p:nvSpPr>
        <p:spPr bwMode="ltGray">
          <a:xfrm>
            <a:off x="0" y="787400"/>
            <a:ext cx="1117600" cy="787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en-US" sz="1800"/>
          </a:p>
        </p:txBody>
      </p:sp>
      <p:sp>
        <p:nvSpPr>
          <p:cNvPr id="1034" name="Line 21"/>
          <p:cNvSpPr>
            <a:spLocks noChangeShapeType="1"/>
          </p:cNvSpPr>
          <p:nvPr/>
        </p:nvSpPr>
        <p:spPr bwMode="auto">
          <a:xfrm>
            <a:off x="203200" y="6477000"/>
            <a:ext cx="1158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733" y="6704"/>
            <a:ext cx="1010667" cy="758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69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宋体" charset="0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宋体" charset="0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宋体" charset="0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宋体" charset="0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Verdana" pitchFamily="34" charset="0"/>
          <a:ea typeface="宋体" charset="0"/>
          <a:cs typeface="宋体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v"/>
        <a:defRPr kumimoji="1" sz="2400">
          <a:solidFill>
            <a:schemeClr val="tx1"/>
          </a:solidFill>
          <a:latin typeface="+mn-lt"/>
          <a:ea typeface="宋体" charset="0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sz="2400">
          <a:solidFill>
            <a:schemeClr val="tx1"/>
          </a:solidFill>
          <a:latin typeface="+mn-lt"/>
          <a:ea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kumimoji="1" sz="2400">
          <a:solidFill>
            <a:schemeClr val="tx1"/>
          </a:solidFill>
          <a:latin typeface="+mn-lt"/>
          <a:ea typeface="宋体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宋体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宋体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DC9314-9CFC-4414-A3E9-0986ED690922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1524000" y="692696"/>
            <a:ext cx="9144000" cy="1152128"/>
          </a:xfrm>
        </p:spPr>
        <p:txBody>
          <a:bodyPr/>
          <a:lstStyle/>
          <a:p>
            <a:r>
              <a:rPr lang="en-US" altLang="zh-CN" sz="3200" b="0" dirty="0">
                <a:latin typeface="Arial" panose="020B0604020202020204" pitchFamily="34" charset="0"/>
                <a:cs typeface="Arial" panose="020B0604020202020204" pitchFamily="34" charset="0"/>
              </a:rPr>
              <a:t>Privacy-Preserving Federated Active Learning for Data Completion in Sparse Crowdsensing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0A5116D-E739-4EB5-8067-DA04CF4CF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132" y="2284267"/>
            <a:ext cx="1349512" cy="12813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4118A9-8AFA-4D04-871D-7488A60A4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3824517"/>
            <a:ext cx="1331100" cy="11521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C75BFF-8410-449A-82B9-1C4076BB2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408" y="3932529"/>
            <a:ext cx="2688809" cy="93610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804BD40-E18E-42DC-B8AE-99A94B17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2718631"/>
            <a:ext cx="3000916" cy="41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副标题 6">
            <a:extLst>
              <a:ext uri="{FF2B5EF4-FFF2-40B4-BE49-F238E27FC236}">
                <a16:creationId xmlns:a16="http://schemas.microsoft.com/office/drawing/2014/main" id="{67FDABD9-9D0F-4D8A-8969-091D7D5BA1C4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524000" y="5157192"/>
            <a:ext cx="9144000" cy="579399"/>
          </a:xfrm>
        </p:spPr>
        <p:txBody>
          <a:bodyPr/>
          <a:lstStyle/>
          <a:p>
            <a:r>
              <a:rPr lang="en-US" altLang="zh-CN" sz="1800" dirty="0">
                <a:solidFill>
                  <a:srgbClr val="000000"/>
                </a:solidFill>
              </a:rPr>
              <a:t>Zhifei Wang, </a:t>
            </a:r>
            <a:r>
              <a:rPr lang="en-US" altLang="zh-CN" sz="1800" dirty="0" err="1">
                <a:solidFill>
                  <a:srgbClr val="000000"/>
                </a:solidFill>
              </a:rPr>
              <a:t>Wenbin</a:t>
            </a:r>
            <a:r>
              <a:rPr lang="en-US" altLang="zh-CN" sz="1800" dirty="0">
                <a:solidFill>
                  <a:srgbClr val="000000"/>
                </a:solidFill>
              </a:rPr>
              <a:t> Liu, </a:t>
            </a:r>
            <a:r>
              <a:rPr lang="en-US" altLang="zh-CN" sz="1800" dirty="0" err="1">
                <a:solidFill>
                  <a:srgbClr val="000000"/>
                </a:solidFill>
              </a:rPr>
              <a:t>En</a:t>
            </a:r>
            <a:r>
              <a:rPr lang="en-US" altLang="zh-CN" sz="1800" dirty="0">
                <a:solidFill>
                  <a:srgbClr val="000000"/>
                </a:solidFill>
              </a:rPr>
              <a:t> Wang, and </a:t>
            </a:r>
            <a:r>
              <a:rPr lang="en-US" altLang="zh-CN" sz="1800" dirty="0" err="1">
                <a:solidFill>
                  <a:srgbClr val="000000"/>
                </a:solidFill>
              </a:rPr>
              <a:t>Jie</a:t>
            </a:r>
            <a:r>
              <a:rPr lang="en-US" altLang="zh-CN" sz="1800" dirty="0">
                <a:solidFill>
                  <a:srgbClr val="000000"/>
                </a:solidFill>
              </a:rPr>
              <a:t> Wu</a:t>
            </a:r>
          </a:p>
          <a:p>
            <a:endParaRPr lang="en-US" altLang="zh-CN" sz="500" dirty="0">
              <a:solidFill>
                <a:srgbClr val="000000"/>
              </a:solidFill>
            </a:endParaRPr>
          </a:p>
          <a:p>
            <a:r>
              <a:rPr lang="en-US" altLang="zh-CN" sz="1800" dirty="0">
                <a:solidFill>
                  <a:srgbClr val="000000"/>
                </a:solidFill>
              </a:rPr>
              <a:t>College of Computer Science and Technology, Jilin University</a:t>
            </a:r>
          </a:p>
          <a:p>
            <a:r>
              <a:rPr lang="en-US" altLang="zh-CN" sz="1800" dirty="0">
                <a:solidFill>
                  <a:srgbClr val="000000"/>
                </a:solidFill>
              </a:rPr>
              <a:t>China Telecom Cloud Computing Research Institute</a:t>
            </a:r>
          </a:p>
          <a:p>
            <a:r>
              <a:rPr lang="en-US" altLang="zh-CN" sz="1800" dirty="0">
                <a:solidFill>
                  <a:srgbClr val="000000"/>
                </a:solidFill>
              </a:rPr>
              <a:t>Department of Computer and Information Sciences, Temple University</a:t>
            </a:r>
            <a:endParaRPr lang="de-DE" altLang="zh-CN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81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9C85017-A9D3-49D3-9830-CA569E7AC248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E06CAB16-73AC-4BA3-AA37-B0DB8D161E11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3717040-3680-4013-B013-7BC45F7C1F28}"/>
                  </a:ext>
                </a:extLst>
              </p:cNvPr>
              <p:cNvSpPr/>
              <p:nvPr/>
            </p:nvSpPr>
            <p:spPr>
              <a:xfrm>
                <a:off x="1703512" y="1052737"/>
                <a:ext cx="8784976" cy="3981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 eaLnBrk="0" hangingPunct="0">
                  <a:spcBef>
                    <a:spcPts val="600"/>
                  </a:spcBef>
                  <a:buClr>
                    <a:srgbClr val="8064A2"/>
                  </a:buClr>
                  <a:buFont typeface="Wingdings" panose="05000000000000000000" pitchFamily="2" charset="2"/>
                  <a:buChar char="n"/>
                </a:pPr>
                <a:r>
                  <a:rPr kumimoji="1" lang="en-US" altLang="zh-CN" sz="24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A server and K distributed clients participate in Sparse Crowdsensing.</a:t>
                </a:r>
              </a:p>
              <a:p>
                <a:pPr marL="514350" indent="-514350" eaLnBrk="0" hangingPunct="0">
                  <a:spcBef>
                    <a:spcPts val="600"/>
                  </a:spcBef>
                  <a:buClr>
                    <a:srgbClr val="8064A2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zh-CN" sz="24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Each client k observes a sparse matrix: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</m:ctrlPr>
                      </m:sSubSupPr>
                      <m:e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𝑌</m:t>
                        </m:r>
                      </m:e>
                      <m:sub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𝑜𝑏𝑠</m:t>
                        </m:r>
                      </m:sub>
                      <m:sup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(</m:t>
                        </m:r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𝑘</m:t>
                        </m:r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)</m:t>
                        </m:r>
                      </m:sup>
                    </m:sSubSup>
                    <m:r>
                      <a:rPr kumimoji="1" lang="en-US" altLang="zh-CN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</m:ctrlPr>
                      </m:sSupPr>
                      <m:e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𝑌</m:t>
                        </m:r>
                      </m:e>
                      <m:sup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(</m:t>
                        </m:r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𝑘</m:t>
                        </m:r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)</m:t>
                        </m:r>
                      </m:sup>
                    </m:sSup>
                    <m:r>
                      <a:rPr kumimoji="1" lang="en-US" altLang="zh-CN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  <m:sSup>
                      <m:sSupPr>
                        <m:ctrlP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kumimoji="1" lang="en-US" altLang="zh-CN" sz="24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.</a:t>
                </a:r>
              </a:p>
              <a:p>
                <a:pPr marL="514350" indent="-514350" eaLnBrk="0" hangingPunct="0">
                  <a:spcBef>
                    <a:spcPts val="600"/>
                  </a:spcBef>
                  <a:buClr>
                    <a:srgbClr val="8064A2"/>
                  </a:buClr>
                  <a:buFont typeface="Wingdings" panose="05000000000000000000" pitchFamily="2" charset="2"/>
                  <a:buChar char="Ø"/>
                </a:pPr>
                <a:r>
                  <a:rPr kumimoji="1" lang="en-US" altLang="zh-CN" sz="24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Goal: collaboratively learn a global completion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</m:ctrlPr>
                      </m:sSubPr>
                      <m:e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charset="0"/>
                          </a:rPr>
                          <m:t>𝐺</m:t>
                        </m:r>
                      </m:sub>
                    </m:sSub>
                    <m:r>
                      <a:rPr kumimoji="1" lang="en-US" altLang="zh-CN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charset="0"/>
                      </a:rPr>
                      <m:t>(</m:t>
                    </m:r>
                    <m:r>
                      <a:rPr kumimoji="1" lang="en-US" altLang="zh-CN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kumimoji="1" lang="en-US" altLang="zh-CN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charset="0"/>
                      </a:rPr>
                      <m:t>)</m:t>
                    </m:r>
                  </m:oMath>
                </a14:m>
                <a:r>
                  <a:rPr kumimoji="1" lang="en-US" altLang="zh-CN" sz="24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.</a:t>
                </a:r>
              </a:p>
              <a:p>
                <a:pPr marL="514350" indent="-514350" eaLnBrk="0" hangingPunct="0">
                  <a:spcBef>
                    <a:spcPts val="600"/>
                  </a:spcBef>
                  <a:buClr>
                    <a:srgbClr val="8064A2"/>
                  </a:buClr>
                  <a:buFont typeface="Wingdings" panose="05000000000000000000" pitchFamily="2" charset="2"/>
                  <a:buChar char="Ø"/>
                </a:pPr>
                <a:r>
                  <a:rPr kumimoji="1" lang="en-US" altLang="zh-CN" sz="24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Constraints: </a:t>
                </a:r>
              </a:p>
              <a:p>
                <a:pPr marL="971550" lvl="1" indent="-514350" eaLnBrk="0" hangingPunct="0">
                  <a:spcBef>
                    <a:spcPts val="600"/>
                  </a:spcBef>
                  <a:buClr>
                    <a:srgbClr val="8064A2"/>
                  </a:buClr>
                  <a:buFont typeface="+mj-lt"/>
                  <a:buAutoNum type="arabicPeriod"/>
                </a:pPr>
                <a:r>
                  <a:rPr kumimoji="1" lang="en-US" altLang="zh-CN" sz="20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raw data remain local, </a:t>
                </a:r>
              </a:p>
              <a:p>
                <a:pPr marL="971550" lvl="1" indent="-514350" eaLnBrk="0" hangingPunct="0">
                  <a:spcBef>
                    <a:spcPts val="600"/>
                  </a:spcBef>
                  <a:buClr>
                    <a:srgbClr val="8064A2"/>
                  </a:buClr>
                  <a:buFont typeface="+mj-lt"/>
                  <a:buAutoNum type="arabicPeriod"/>
                </a:pPr>
                <a:r>
                  <a:rPr kumimoji="1" lang="en-US" altLang="zh-CN" sz="20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uploaded updates satisfy differential privacy, </a:t>
                </a:r>
              </a:p>
              <a:p>
                <a:pPr marL="971550" lvl="1" indent="-514350" eaLnBrk="0" hangingPunct="0">
                  <a:spcBef>
                    <a:spcPts val="600"/>
                  </a:spcBef>
                  <a:buClr>
                    <a:srgbClr val="8064A2"/>
                  </a:buClr>
                  <a:buFont typeface="+mj-lt"/>
                  <a:buAutoNum type="arabicPeriod"/>
                </a:pPr>
                <a:r>
                  <a:rPr kumimoji="1" lang="en-US" altLang="zh-CN" sz="20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and active sampling is limited by budget </a:t>
                </a:r>
                <a14:m>
                  <m:oMath xmlns:m="http://schemas.openxmlformats.org/officeDocument/2006/math">
                    <m:r>
                      <a:rPr kumimoji="1" lang="en-US" altLang="zh-CN" sz="20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charset="0"/>
                      </a:rPr>
                      <m:t>𝐵</m:t>
                    </m:r>
                  </m:oMath>
                </a14:m>
                <a:r>
                  <a:rPr kumimoji="1" lang="en-US" altLang="zh-CN" sz="2000" kern="0" dirty="0">
                    <a:solidFill>
                      <a:srgbClr val="000000"/>
                    </a:solidFill>
                    <a:latin typeface="+mj-lt"/>
                    <a:ea typeface="宋体" charset="0"/>
                  </a:rPr>
                  <a:t>.</a:t>
                </a:r>
              </a:p>
              <a:p>
                <a:pPr marL="514350" indent="-514350" eaLnBrk="0" hangingPunct="0">
                  <a:lnSpc>
                    <a:spcPct val="150000"/>
                  </a:lnSpc>
                  <a:spcBef>
                    <a:spcPct val="20000"/>
                  </a:spcBef>
                  <a:buClr>
                    <a:srgbClr val="8064A2"/>
                  </a:buClr>
                  <a:buFont typeface="Wingdings" panose="05000000000000000000" pitchFamily="2" charset="2"/>
                  <a:buChar char="Ø"/>
                </a:pPr>
                <a:endParaRPr kumimoji="1" lang="en-US" altLang="zh-CN" sz="2400" kern="0" dirty="0">
                  <a:solidFill>
                    <a:srgbClr val="000000"/>
                  </a:solidFill>
                  <a:latin typeface="+mj-lt"/>
                  <a:ea typeface="宋体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3717040-3680-4013-B013-7BC45F7C1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1052737"/>
                <a:ext cx="8784976" cy="3981475"/>
              </a:xfrm>
              <a:prstGeom prst="rect">
                <a:avLst/>
              </a:prstGeom>
              <a:blipFill>
                <a:blip r:embed="rId3"/>
                <a:stretch>
                  <a:fillRect l="-902" t="-10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5">
            <a:extLst>
              <a:ext uri="{FF2B5EF4-FFF2-40B4-BE49-F238E27FC236}">
                <a16:creationId xmlns:a16="http://schemas.microsoft.com/office/drawing/2014/main" id="{68604274-98FC-44D7-926D-FED67C265C96}"/>
              </a:ext>
            </a:extLst>
          </p:cNvPr>
          <p:cNvSpPr/>
          <p:nvPr/>
        </p:nvSpPr>
        <p:spPr>
          <a:xfrm>
            <a:off x="2207568" y="4509120"/>
            <a:ext cx="2743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2E75B6"/>
                </a:solidFill>
                <a:latin typeface="+mn-lt"/>
              </a:rPr>
              <a:t>Distributed objective</a:t>
            </a:r>
            <a:endParaRPr lang="en-US" dirty="0">
              <a:latin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5A25A5A-198D-47EE-A969-089DD3BDF8BE}"/>
              </a:ext>
            </a:extLst>
          </p:cNvPr>
          <p:cNvGrpSpPr/>
          <p:nvPr/>
        </p:nvGrpSpPr>
        <p:grpSpPr>
          <a:xfrm>
            <a:off x="2186856" y="4912656"/>
            <a:ext cx="7586032" cy="1324656"/>
            <a:chOff x="323528" y="4520608"/>
            <a:chExt cx="7586032" cy="1324656"/>
          </a:xfrm>
        </p:grpSpPr>
        <p:sp>
          <p:nvSpPr>
            <p:cNvPr id="17" name="Text 6">
              <a:extLst>
                <a:ext uri="{FF2B5EF4-FFF2-40B4-BE49-F238E27FC236}">
                  <a16:creationId xmlns:a16="http://schemas.microsoft.com/office/drawing/2014/main" id="{5F79F461-92AA-4A31-9C56-ADD4AD02BCE2}"/>
                </a:ext>
              </a:extLst>
            </p:cNvPr>
            <p:cNvSpPr/>
            <p:nvPr/>
          </p:nvSpPr>
          <p:spPr>
            <a:xfrm>
              <a:off x="323528" y="4520608"/>
              <a:ext cx="3744416" cy="1324656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A6A6A6"/>
              </a:solidFill>
            </a:ln>
          </p:spPr>
          <p:txBody>
            <a:bodyPr wrap="none" lIns="635" tIns="635" rIns="635" bIns="635" rtlCol="0" anchor="ctr"/>
            <a:lstStyle/>
            <a:p>
              <a:pPr algn="ctr"/>
              <a:r>
                <a:rPr lang="en-US" b="1" dirty="0">
                  <a:solidFill>
                    <a:srgbClr val="111111"/>
                  </a:solidFill>
                  <a:latin typeface="+mn-lt"/>
                </a:rPr>
                <a:t>minimize completion </a:t>
              </a:r>
              <a:r>
                <a:rPr lang="en-US" b="1" u="sng" dirty="0">
                  <a:solidFill>
                    <a:srgbClr val="C00000"/>
                  </a:solidFill>
                  <a:latin typeface="+mn-lt"/>
                </a:rPr>
                <a:t>error</a:t>
              </a:r>
              <a:endParaRPr lang="en-US" u="sng" dirty="0">
                <a:solidFill>
                  <a:srgbClr val="C00000"/>
                </a:solidFill>
                <a:latin typeface="+mn-lt"/>
              </a:endParaRPr>
            </a:p>
            <a:p>
              <a:pPr algn="ctr"/>
              <a:r>
                <a:rPr lang="en-US" b="1" dirty="0">
                  <a:solidFill>
                    <a:srgbClr val="111111"/>
                  </a:solidFill>
                  <a:latin typeface="+mn-lt"/>
                </a:rPr>
                <a:t>+</a:t>
              </a:r>
            </a:p>
            <a:p>
              <a:pPr algn="ctr"/>
              <a:r>
                <a:rPr lang="en-US" b="1" dirty="0">
                  <a:solidFill>
                    <a:srgbClr val="111111"/>
                  </a:solidFill>
                  <a:latin typeface="+mn-lt"/>
                </a:rPr>
                <a:t> privacy regularization</a:t>
              </a:r>
              <a:endParaRPr lang="en-US" dirty="0">
                <a:latin typeface="+mn-lt"/>
              </a:endParaRPr>
            </a:p>
            <a:p>
              <a:pPr algn="ctr"/>
              <a:r>
                <a:rPr lang="en-US" b="1" dirty="0">
                  <a:solidFill>
                    <a:srgbClr val="111111"/>
                  </a:solidFill>
                  <a:latin typeface="+mn-lt"/>
                </a:rPr>
                <a:t>under active learning </a:t>
              </a:r>
              <a:r>
                <a:rPr lang="en-US" b="1" u="sng" dirty="0">
                  <a:solidFill>
                    <a:srgbClr val="C00000"/>
                  </a:solidFill>
                  <a:latin typeface="+mn-lt"/>
                </a:rPr>
                <a:t>budget</a:t>
              </a:r>
              <a:endParaRPr lang="en-US" u="sng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8" name="Text 7">
              <a:extLst>
                <a:ext uri="{FF2B5EF4-FFF2-40B4-BE49-F238E27FC236}">
                  <a16:creationId xmlns:a16="http://schemas.microsoft.com/office/drawing/2014/main" id="{D2A0B1EE-1BB6-4BC4-9B22-460BF75FB1E2}"/>
                </a:ext>
              </a:extLst>
            </p:cNvPr>
            <p:cNvSpPr/>
            <p:nvPr/>
          </p:nvSpPr>
          <p:spPr>
            <a:xfrm>
              <a:off x="4290231" y="4954266"/>
              <a:ext cx="417852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en-US" sz="3600" b="1" dirty="0">
                  <a:solidFill>
                    <a:srgbClr val="2E75B6"/>
                  </a:solidFill>
                  <a:latin typeface="+mn-lt"/>
                </a:rPr>
                <a:t>→</a:t>
              </a:r>
              <a:endParaRPr lang="en-US" sz="3600" dirty="0">
                <a:latin typeface="+mn-lt"/>
              </a:endParaRPr>
            </a:p>
          </p:txBody>
        </p:sp>
        <p:sp>
          <p:nvSpPr>
            <p:cNvPr id="19" name="Text 8">
              <a:extLst>
                <a:ext uri="{FF2B5EF4-FFF2-40B4-BE49-F238E27FC236}">
                  <a16:creationId xmlns:a16="http://schemas.microsoft.com/office/drawing/2014/main" id="{7B451400-FEAF-4D35-902E-16E614FA2DD8}"/>
                </a:ext>
              </a:extLst>
            </p:cNvPr>
            <p:cNvSpPr/>
            <p:nvPr/>
          </p:nvSpPr>
          <p:spPr>
            <a:xfrm>
              <a:off x="4983480" y="4520608"/>
              <a:ext cx="2926080" cy="1324656"/>
            </a:xfrm>
            <a:prstGeom prst="rect">
              <a:avLst/>
            </a:prstGeom>
            <a:solidFill>
              <a:srgbClr val="2E75B6"/>
            </a:solidFill>
            <a:ln>
              <a:solidFill>
                <a:srgbClr val="2E75B6"/>
              </a:solidFill>
            </a:ln>
          </p:spPr>
          <p:txBody>
            <a:bodyPr wrap="square" lIns="635" tIns="635" rIns="635" bIns="635" rtlCol="0" anchor="t"/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rgbClr val="FFFFFF"/>
                  </a:solidFill>
                  <a:latin typeface="+mn-lt"/>
                </a:rPr>
                <a:t>    1. accurate completion</a:t>
              </a:r>
              <a:endParaRPr lang="en-US" dirty="0">
                <a:latin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rgbClr val="FFFFFF"/>
                  </a:solidFill>
                  <a:latin typeface="+mn-lt"/>
                </a:rPr>
                <a:t>    2. privacy preservation</a:t>
              </a:r>
              <a:endParaRPr lang="en-US" dirty="0">
                <a:latin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rgbClr val="FFFFFF"/>
                  </a:solidFill>
                  <a:latin typeface="+mn-lt"/>
                </a:rPr>
                <a:t>    3. sampling efficiency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id="{9CC9D898-7E95-4623-8DF9-CA16B686E05E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Problem Formulation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063287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A9DCB8E-B4FB-46A0-9816-263D25E9892D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2912702E-9FA8-4BFB-94BA-F0FC7D852459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774B3C-FC7F-4A8A-8E3F-9F1D3C48F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96" y="1102066"/>
            <a:ext cx="7560840" cy="4458197"/>
          </a:xfrm>
          <a:prstGeom prst="rect">
            <a:avLst/>
          </a:prstGeom>
        </p:spPr>
      </p:pic>
      <p:sp>
        <p:nvSpPr>
          <p:cNvPr id="11" name="Text 4">
            <a:extLst>
              <a:ext uri="{FF2B5EF4-FFF2-40B4-BE49-F238E27FC236}">
                <a16:creationId xmlns:a16="http://schemas.microsoft.com/office/drawing/2014/main" id="{B4E3E80F-F3CA-4EFC-BC7B-30837010C117}"/>
              </a:ext>
            </a:extLst>
          </p:cNvPr>
          <p:cNvSpPr/>
          <p:nvPr/>
        </p:nvSpPr>
        <p:spPr>
          <a:xfrm>
            <a:off x="947428" y="5837048"/>
            <a:ext cx="10297144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b="1" dirty="0">
                <a:solidFill>
                  <a:srgbClr val="2E75B6"/>
                </a:solidFill>
                <a:latin typeface="+mj-lt"/>
              </a:rPr>
              <a:t>Federated training + Differential privacy + Active learning-based local sampling</a:t>
            </a:r>
            <a:endParaRPr lang="en-US" dirty="0">
              <a:latin typeface="+mj-lt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43771354-994D-41F0-883B-EAFEBC1F3357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Framework Overview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22693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DEDE874-FCAD-4DC2-BCB6-E83C5BCF4EEA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D167B6-98D5-4928-8647-19CAAA14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ea typeface="楷体" panose="02010609060101010101" pitchFamily="49" charset="-122"/>
              </a:rPr>
              <a:t>Outline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6FE673-7D3C-4F7A-A563-D6D84D3E6559}"/>
              </a:ext>
            </a:extLst>
          </p:cNvPr>
          <p:cNvSpPr/>
          <p:nvPr/>
        </p:nvSpPr>
        <p:spPr>
          <a:xfrm>
            <a:off x="3232617" y="1411881"/>
            <a:ext cx="5726766" cy="461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Background and Motivation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Problem and Framework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b="1" kern="0" dirty="0">
                <a:solidFill>
                  <a:srgbClr val="000000"/>
                </a:solidFill>
                <a:latin typeface="+mj-lt"/>
                <a:ea typeface="宋体" charset="0"/>
              </a:rPr>
              <a:t>Method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Performance Evaluation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Conclusion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8A29BAB-FB5D-4081-8DC0-3DB1A35F6E08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76251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65989339-C69D-4CD2-AC94-368C9BBAF2F9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日期占位符 3">
            <a:extLst>
              <a:ext uri="{FF2B5EF4-FFF2-40B4-BE49-F238E27FC236}">
                <a16:creationId xmlns:a16="http://schemas.microsoft.com/office/drawing/2014/main" id="{91AAF11F-D564-480D-ABE4-A870CE91C60C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EAABDA-AE81-4FAF-8814-18CBE96BA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01" b="8001"/>
          <a:stretch/>
        </p:blipFill>
        <p:spPr>
          <a:xfrm>
            <a:off x="587388" y="1049883"/>
            <a:ext cx="11017224" cy="5414867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0CCB493C-7424-462E-BC96-19E6214B2F83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Overall Structure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33531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13824C6F-C60E-48D9-A21A-C28FF8BB26E4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978A62DA-BDF1-4ABA-B6B4-0EB775D78AC1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243D8D1-BD85-47EF-B6E5-6C5DB5C70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" t="27988" r="-83" b="35101"/>
          <a:stretch/>
        </p:blipFill>
        <p:spPr>
          <a:xfrm>
            <a:off x="1524000" y="1625567"/>
            <a:ext cx="9120040" cy="223548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C6976CB-33C6-46C8-B0A7-8467951626F1}"/>
              </a:ext>
            </a:extLst>
          </p:cNvPr>
          <p:cNvSpPr txBox="1"/>
          <p:nvPr/>
        </p:nvSpPr>
        <p:spPr>
          <a:xfrm>
            <a:off x="2500536" y="4143563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2E75B6"/>
                </a:solidFill>
                <a:latin typeface="+mn-lt"/>
              </a:rPr>
              <a:t>+federation</a:t>
            </a:r>
            <a:endParaRPr lang="zh-CN" altLang="en-US" b="1" dirty="0">
              <a:solidFill>
                <a:srgbClr val="2E75B6"/>
              </a:solidFill>
              <a:latin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8B56D40-3CF1-45E6-8B27-60CBF1D6C3E2}"/>
              </a:ext>
            </a:extLst>
          </p:cNvPr>
          <p:cNvSpPr txBox="1"/>
          <p:nvPr/>
        </p:nvSpPr>
        <p:spPr>
          <a:xfrm>
            <a:off x="4372744" y="4005065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2E75B6"/>
                </a:solidFill>
                <a:latin typeface="+mn-lt"/>
              </a:rPr>
              <a:t>+temporal modeling</a:t>
            </a:r>
            <a:endParaRPr lang="zh-CN" altLang="en-US" b="1" dirty="0">
              <a:solidFill>
                <a:srgbClr val="2E75B6"/>
              </a:solidFill>
              <a:latin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E82BDB8-8262-497E-AB80-4079401D4482}"/>
              </a:ext>
            </a:extLst>
          </p:cNvPr>
          <p:cNvSpPr txBox="1"/>
          <p:nvPr/>
        </p:nvSpPr>
        <p:spPr>
          <a:xfrm>
            <a:off x="6388968" y="4005065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2E75B6"/>
                </a:solidFill>
                <a:latin typeface="+mn-lt"/>
              </a:rPr>
              <a:t>+privacy protection</a:t>
            </a:r>
            <a:endParaRPr lang="zh-CN" altLang="en-US" b="1" dirty="0">
              <a:solidFill>
                <a:srgbClr val="2E75B6"/>
              </a:solidFill>
              <a:latin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19940AE-E7DD-428F-922C-F9E8EA99AF56}"/>
              </a:ext>
            </a:extLst>
          </p:cNvPr>
          <p:cNvSpPr txBox="1"/>
          <p:nvPr/>
        </p:nvSpPr>
        <p:spPr>
          <a:xfrm>
            <a:off x="8256240" y="4005065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2E75B6"/>
                </a:solidFill>
                <a:latin typeface="+mn-lt"/>
              </a:rPr>
              <a:t>+informative sampling</a:t>
            </a:r>
            <a:endParaRPr lang="zh-CN" altLang="en-US" b="1" dirty="0">
              <a:solidFill>
                <a:srgbClr val="2E75B6"/>
              </a:solidFill>
              <a:latin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D6F938-B990-46E4-BCA6-FB0CDE723F2B}"/>
              </a:ext>
            </a:extLst>
          </p:cNvPr>
          <p:cNvSpPr txBox="1"/>
          <p:nvPr/>
        </p:nvSpPr>
        <p:spPr>
          <a:xfrm>
            <a:off x="2855640" y="5301208"/>
            <a:ext cx="6552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+mn-lt"/>
              </a:rPr>
              <a:t>Each stage adds a new capability to the previous model 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781769E7-0041-48F3-89E3-9A23072509E2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>
                <a:ea typeface="楷体" panose="02010609060101010101" pitchFamily="49" charset="-122"/>
              </a:rPr>
              <a:t>Method Evolution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12432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39D45BB-DA51-45E3-B43C-FA018F50AB71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978A62DA-BDF1-4ABA-B6B4-0EB775D78AC1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F0E0A57-C4BD-4D7C-8964-D1112A3D9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82" t="21692" r="-1" b="10941"/>
          <a:stretch/>
        </p:blipFill>
        <p:spPr bwMode="auto">
          <a:xfrm>
            <a:off x="705343" y="1268760"/>
            <a:ext cx="10781313" cy="494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7762DC0A-22E1-48BF-A9D7-A9E2CD3C6900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Deep Matrix Factorization (</a:t>
            </a:r>
            <a:r>
              <a:rPr lang="en-US" altLang="zh-CN" sz="2800" dirty="0" err="1"/>
              <a:t>DMF</a:t>
            </a:r>
            <a:r>
              <a:rPr lang="en-US" altLang="zh-CN" sz="2800" dirty="0"/>
              <a:t>)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67535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F0BAEA85-3484-41A4-B167-169AA4505423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894B128-97D4-4B2E-B325-6070F1A97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18" b="5900"/>
          <a:stretch/>
        </p:blipFill>
        <p:spPr>
          <a:xfrm>
            <a:off x="1019436" y="1096772"/>
            <a:ext cx="10153128" cy="5356564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924516A1-FF13-4FED-B4E9-E1482BFCE34F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Federated Deep Matrix Factorization (</a:t>
            </a:r>
            <a:r>
              <a:rPr lang="en-US" altLang="zh-CN" sz="2800" dirty="0" err="1"/>
              <a:t>FDMF</a:t>
            </a:r>
            <a:r>
              <a:rPr lang="en-US" altLang="zh-CN" sz="2800" dirty="0"/>
              <a:t>)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425802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87BE64AB-232A-48A3-B5CD-DA1AC256B77E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日期占位符 3">
            <a:extLst>
              <a:ext uri="{FF2B5EF4-FFF2-40B4-BE49-F238E27FC236}">
                <a16:creationId xmlns:a16="http://schemas.microsoft.com/office/drawing/2014/main" id="{06C8C57D-D59C-49F6-BF9E-BA3FC68693BA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AC288B3-752D-4299-9DF6-FE77BC747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50" b="2986"/>
          <a:stretch/>
        </p:blipFill>
        <p:spPr>
          <a:xfrm>
            <a:off x="1117280" y="1048728"/>
            <a:ext cx="9957440" cy="5424176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D4736F01-44B0-4B23-8F65-2989332A834B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Federated </a:t>
            </a:r>
            <a:r>
              <a:rPr lang="en-US" altLang="zh-CN" sz="2800" dirty="0" err="1"/>
              <a:t>RNN</a:t>
            </a:r>
            <a:r>
              <a:rPr lang="en-US" altLang="zh-CN" sz="2800" dirty="0"/>
              <a:t>-enhanced </a:t>
            </a:r>
            <a:r>
              <a:rPr lang="en-US" altLang="zh-CN" sz="2800" dirty="0" err="1"/>
              <a:t>DMF</a:t>
            </a:r>
            <a:r>
              <a:rPr lang="en-US" altLang="zh-CN" sz="2800" dirty="0"/>
              <a:t> (</a:t>
            </a:r>
            <a:r>
              <a:rPr lang="en-US" altLang="zh-CN" sz="2800" dirty="0" err="1"/>
              <a:t>FRDMF</a:t>
            </a:r>
            <a:r>
              <a:rPr lang="en-US" altLang="zh-CN" sz="2800" dirty="0"/>
              <a:t>)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864652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042FBD9-5FC4-4A63-BBF7-EBB2B149C2B5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日期占位符 3">
            <a:extLst>
              <a:ext uri="{FF2B5EF4-FFF2-40B4-BE49-F238E27FC236}">
                <a16:creationId xmlns:a16="http://schemas.microsoft.com/office/drawing/2014/main" id="{015F54B2-9881-4CEF-B0E4-87CB55D815D1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21219E8D-60A9-4D88-B2CC-A0D1F097A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01" b="6950"/>
          <a:stretch/>
        </p:blipFill>
        <p:spPr>
          <a:xfrm>
            <a:off x="750032" y="1340768"/>
            <a:ext cx="10691936" cy="4799276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16CD665D-C7D1-4767-A354-76357B46CD37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Differential Privacy Mechanism (</a:t>
            </a:r>
            <a:r>
              <a:rPr lang="en-US" altLang="zh-CN" sz="2800" dirty="0" err="1"/>
              <a:t>FRDMF</a:t>
            </a:r>
            <a:r>
              <a:rPr lang="en-US" altLang="zh-CN" sz="2800" dirty="0"/>
              <a:t>-DP)</a:t>
            </a:r>
            <a:endParaRPr lang="en-US" altLang="zh-CN" sz="2800" kern="0" dirty="0"/>
          </a:p>
        </p:txBody>
      </p:sp>
    </p:spTree>
    <p:extLst>
      <p:ext uri="{BB962C8B-B14F-4D97-AF65-F5344CB8AC3E}">
        <p14:creationId xmlns:p14="http://schemas.microsoft.com/office/powerpoint/2010/main" val="293656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83D2C04-6C7E-4359-BD7C-86D103505767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日期占位符 3">
            <a:extLst>
              <a:ext uri="{FF2B5EF4-FFF2-40B4-BE49-F238E27FC236}">
                <a16:creationId xmlns:a16="http://schemas.microsoft.com/office/drawing/2014/main" id="{36E024DD-7C70-4D2B-A4F8-CE757E958FEA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FC0A99-E800-4E4C-8002-9DF603C20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1" t="16401" b="13251"/>
          <a:stretch/>
        </p:blipFill>
        <p:spPr>
          <a:xfrm>
            <a:off x="299356" y="1049884"/>
            <a:ext cx="11593288" cy="5343174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9CE480AA-B1D2-4F1F-B996-105EA5DF0F37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10085379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Active Learning-based Sample Selection (</a:t>
            </a:r>
            <a:r>
              <a:rPr lang="en-US" altLang="zh-CN" sz="2800" dirty="0" err="1"/>
              <a:t>FRDMF</a:t>
            </a:r>
            <a:r>
              <a:rPr lang="en-US" altLang="zh-CN" sz="2800" dirty="0"/>
              <a:t>-DP-AL)</a:t>
            </a:r>
            <a:endParaRPr lang="en-US" altLang="zh-CN" sz="2800" kern="0" dirty="0"/>
          </a:p>
        </p:txBody>
      </p:sp>
    </p:spTree>
    <p:extLst>
      <p:ext uri="{BB962C8B-B14F-4D97-AF65-F5344CB8AC3E}">
        <p14:creationId xmlns:p14="http://schemas.microsoft.com/office/powerpoint/2010/main" val="399270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4677B0C-F501-408F-9A5E-24EB9B828673}"/>
              </a:ext>
            </a:extLst>
          </p:cNvPr>
          <p:cNvSpPr/>
          <p:nvPr/>
        </p:nvSpPr>
        <p:spPr>
          <a:xfrm>
            <a:off x="0" y="112474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D167B6-98D5-4928-8647-19CAAA14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ea typeface="楷体" panose="02010609060101010101" pitchFamily="49" charset="-122"/>
              </a:rPr>
              <a:t>Outline</a:t>
            </a:r>
            <a:endParaRPr lang="zh-CN" altLang="en-US" sz="2800" dirty="0"/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97EF62C6-B81E-420F-A975-316389FF5C79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6FE673-7D3C-4F7A-A563-D6D84D3E6559}"/>
              </a:ext>
            </a:extLst>
          </p:cNvPr>
          <p:cNvSpPr/>
          <p:nvPr/>
        </p:nvSpPr>
        <p:spPr>
          <a:xfrm>
            <a:off x="3232617" y="1411881"/>
            <a:ext cx="5726766" cy="461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Background and Motivation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Problem and Framework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Method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Performance Evaluation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1218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E1107A2-F3AE-46DC-85DD-B0231ED5A516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D167B6-98D5-4928-8647-19CAAA14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ea typeface="楷体" panose="02010609060101010101" pitchFamily="49" charset="-122"/>
              </a:rPr>
              <a:t>Outline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6FE673-7D3C-4F7A-A563-D6D84D3E6559}"/>
              </a:ext>
            </a:extLst>
          </p:cNvPr>
          <p:cNvSpPr/>
          <p:nvPr/>
        </p:nvSpPr>
        <p:spPr>
          <a:xfrm>
            <a:off x="3232617" y="1411881"/>
            <a:ext cx="5726766" cy="461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Background and Motivation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Problem and Framework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Method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b="1" kern="0" dirty="0">
                <a:solidFill>
                  <a:srgbClr val="000000"/>
                </a:solidFill>
                <a:latin typeface="+mj-lt"/>
                <a:ea typeface="宋体" charset="0"/>
              </a:rPr>
              <a:t>Performance Evaluation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Conclusion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C80E9497-B8C6-4D83-8612-D67BBC2D3E2D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3671958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F36B55A-2FA6-44D0-8AED-2B992A09DB1C}"/>
              </a:ext>
            </a:extLst>
          </p:cNvPr>
          <p:cNvGrpSpPr/>
          <p:nvPr/>
        </p:nvGrpSpPr>
        <p:grpSpPr>
          <a:xfrm>
            <a:off x="2134404" y="1986539"/>
            <a:ext cx="7726680" cy="1234440"/>
            <a:chOff x="2181280" y="1882505"/>
            <a:chExt cx="7726680" cy="1234440"/>
          </a:xfrm>
        </p:grpSpPr>
        <p:sp>
          <p:nvSpPr>
            <p:cNvPr id="7" name="Text 4">
              <a:extLst>
                <a:ext uri="{FF2B5EF4-FFF2-40B4-BE49-F238E27FC236}">
                  <a16:creationId xmlns:a16="http://schemas.microsoft.com/office/drawing/2014/main" id="{F72037B9-71AA-48A7-B6ED-9BCB935443BB}"/>
                </a:ext>
              </a:extLst>
            </p:cNvPr>
            <p:cNvSpPr/>
            <p:nvPr/>
          </p:nvSpPr>
          <p:spPr>
            <a:xfrm>
              <a:off x="2181280" y="1882505"/>
              <a:ext cx="1554480" cy="347472"/>
            </a:xfrm>
            <a:prstGeom prst="rect">
              <a:avLst/>
            </a:prstGeom>
            <a:solidFill>
              <a:srgbClr val="2E75B6"/>
            </a:solidFill>
            <a:ln>
              <a:solidFill>
                <a:srgbClr val="2E75B6"/>
              </a:solidFill>
            </a:ln>
          </p:spPr>
          <p:txBody>
            <a:bodyPr wrap="square" lIns="381" tIns="381" rIns="381" bIns="381" rtlCol="0" anchor="ctr"/>
            <a:lstStyle/>
            <a:p>
              <a:pPr algn="ctr"/>
              <a:r>
                <a:rPr lang="en-US" sz="1700" b="1" dirty="0">
                  <a:solidFill>
                    <a:srgbClr val="FFFFFF"/>
                  </a:solidFill>
                  <a:latin typeface="+mj-lt"/>
                </a:rPr>
                <a:t>PM25</a:t>
              </a:r>
              <a:endParaRPr lang="en-US" sz="1700" dirty="0">
                <a:latin typeface="+mj-lt"/>
              </a:endParaRPr>
            </a:p>
          </p:txBody>
        </p:sp>
        <p:sp>
          <p:nvSpPr>
            <p:cNvPr id="8" name="Text 5">
              <a:extLst>
                <a:ext uri="{FF2B5EF4-FFF2-40B4-BE49-F238E27FC236}">
                  <a16:creationId xmlns:a16="http://schemas.microsoft.com/office/drawing/2014/main" id="{86FFAC09-9394-4F5F-B5C4-58FA681503E4}"/>
                </a:ext>
              </a:extLst>
            </p:cNvPr>
            <p:cNvSpPr/>
            <p:nvPr/>
          </p:nvSpPr>
          <p:spPr>
            <a:xfrm>
              <a:off x="2181280" y="2385425"/>
              <a:ext cx="1554480" cy="731520"/>
            </a:xfrm>
            <a:prstGeom prst="rect">
              <a:avLst/>
            </a:prstGeom>
            <a:solidFill>
              <a:srgbClr val="F7F7F7"/>
            </a:solidFill>
            <a:ln>
              <a:solidFill>
                <a:srgbClr val="A6A6A6"/>
              </a:solidFill>
            </a:ln>
          </p:spPr>
          <p:txBody>
            <a:bodyPr wrap="square" lIns="508" tIns="508" rIns="508" bIns="508" rtlCol="0" anchor="ctr"/>
            <a:lstStyle/>
            <a:p>
              <a:pPr algn="ctr"/>
              <a:r>
                <a:rPr lang="en-US" sz="1300" dirty="0">
                  <a:solidFill>
                    <a:srgbClr val="111111"/>
                  </a:solidFill>
                  <a:latin typeface="+mj-lt"/>
                </a:rPr>
                <a:t>Beijing PM2.5</a:t>
              </a:r>
              <a:endParaRPr lang="en-US" sz="1300" dirty="0">
                <a:latin typeface="+mj-lt"/>
              </a:endParaRPr>
            </a:p>
            <a:p>
              <a:pPr algn="ctr"/>
              <a:r>
                <a:rPr lang="en-US" sz="1300" dirty="0">
                  <a:solidFill>
                    <a:srgbClr val="111111"/>
                  </a:solidFill>
                  <a:latin typeface="+mj-lt"/>
                </a:rPr>
                <a:t>36 stations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9" name="Text 6">
              <a:extLst>
                <a:ext uri="{FF2B5EF4-FFF2-40B4-BE49-F238E27FC236}">
                  <a16:creationId xmlns:a16="http://schemas.microsoft.com/office/drawing/2014/main" id="{315F9B6D-3495-4532-9197-0845A0C5D697}"/>
                </a:ext>
              </a:extLst>
            </p:cNvPr>
            <p:cNvSpPr/>
            <p:nvPr/>
          </p:nvSpPr>
          <p:spPr>
            <a:xfrm>
              <a:off x="4238680" y="1882505"/>
              <a:ext cx="1554480" cy="347472"/>
            </a:xfrm>
            <a:prstGeom prst="rect">
              <a:avLst/>
            </a:prstGeom>
            <a:solidFill>
              <a:srgbClr val="70AD47"/>
            </a:solidFill>
            <a:ln>
              <a:solidFill>
                <a:srgbClr val="70AD47"/>
              </a:solidFill>
            </a:ln>
          </p:spPr>
          <p:txBody>
            <a:bodyPr wrap="square" lIns="381" tIns="381" rIns="381" bIns="381" rtlCol="0" anchor="ctr"/>
            <a:lstStyle/>
            <a:p>
              <a:pPr algn="ctr"/>
              <a:r>
                <a:rPr lang="en-US" sz="1700" b="1" dirty="0">
                  <a:solidFill>
                    <a:srgbClr val="FFFFFF"/>
                  </a:solidFill>
                  <a:latin typeface="+mj-lt"/>
                </a:rPr>
                <a:t>Othree</a:t>
              </a:r>
              <a:endParaRPr lang="en-US" sz="1700" dirty="0">
                <a:latin typeface="+mj-lt"/>
              </a:endParaRPr>
            </a:p>
          </p:txBody>
        </p:sp>
        <p:sp>
          <p:nvSpPr>
            <p:cNvPr id="10" name="Text 7">
              <a:extLst>
                <a:ext uri="{FF2B5EF4-FFF2-40B4-BE49-F238E27FC236}">
                  <a16:creationId xmlns:a16="http://schemas.microsoft.com/office/drawing/2014/main" id="{8AB44734-C0DE-406A-BAAB-F1F2141B94EB}"/>
                </a:ext>
              </a:extLst>
            </p:cNvPr>
            <p:cNvSpPr/>
            <p:nvPr/>
          </p:nvSpPr>
          <p:spPr>
            <a:xfrm>
              <a:off x="4238680" y="2385425"/>
              <a:ext cx="1554480" cy="731520"/>
            </a:xfrm>
            <a:prstGeom prst="rect">
              <a:avLst/>
            </a:prstGeom>
            <a:solidFill>
              <a:srgbClr val="F7F7F7"/>
            </a:solidFill>
            <a:ln>
              <a:solidFill>
                <a:srgbClr val="A6A6A6"/>
              </a:solidFill>
            </a:ln>
          </p:spPr>
          <p:txBody>
            <a:bodyPr wrap="square" lIns="508" tIns="508" rIns="508" bIns="508" rtlCol="0" anchor="ctr"/>
            <a:lstStyle/>
            <a:p>
              <a:pPr algn="ctr"/>
              <a:r>
                <a:rPr lang="en-US" sz="1300" dirty="0">
                  <a:solidFill>
                    <a:srgbClr val="111111"/>
                  </a:solidFill>
                  <a:latin typeface="+mj-lt"/>
                </a:rPr>
                <a:t>Beijing ozone</a:t>
              </a:r>
              <a:endParaRPr lang="en-US" sz="1300" dirty="0">
                <a:latin typeface="+mj-lt"/>
              </a:endParaRPr>
            </a:p>
            <a:p>
              <a:pPr algn="ctr"/>
              <a:r>
                <a:rPr lang="en-US" sz="1300" dirty="0">
                  <a:solidFill>
                    <a:srgbClr val="111111"/>
                  </a:solidFill>
                  <a:latin typeface="+mj-lt"/>
                </a:rPr>
                <a:t>36 stations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11" name="Text 8">
              <a:extLst>
                <a:ext uri="{FF2B5EF4-FFF2-40B4-BE49-F238E27FC236}">
                  <a16:creationId xmlns:a16="http://schemas.microsoft.com/office/drawing/2014/main" id="{75C41658-C93C-4F16-9D46-385B7B141F96}"/>
                </a:ext>
              </a:extLst>
            </p:cNvPr>
            <p:cNvSpPr/>
            <p:nvPr/>
          </p:nvSpPr>
          <p:spPr>
            <a:xfrm>
              <a:off x="6296080" y="1882505"/>
              <a:ext cx="1554480" cy="347472"/>
            </a:xfrm>
            <a:prstGeom prst="re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txBody>
            <a:bodyPr wrap="square" lIns="381" tIns="381" rIns="381" bIns="381" rtlCol="0" anchor="ctr"/>
            <a:lstStyle/>
            <a:p>
              <a:pPr algn="ctr"/>
              <a:r>
                <a:rPr lang="en-US" sz="1700" b="1" dirty="0">
                  <a:solidFill>
                    <a:srgbClr val="FFFFFF"/>
                  </a:solidFill>
                  <a:latin typeface="+mj-lt"/>
                </a:rPr>
                <a:t>Humidity</a:t>
              </a:r>
              <a:endParaRPr lang="en-US" sz="1700" dirty="0">
                <a:latin typeface="+mj-lt"/>
              </a:endParaRPr>
            </a:p>
          </p:txBody>
        </p:sp>
        <p:sp>
          <p:nvSpPr>
            <p:cNvPr id="12" name="Text 9">
              <a:extLst>
                <a:ext uri="{FF2B5EF4-FFF2-40B4-BE49-F238E27FC236}">
                  <a16:creationId xmlns:a16="http://schemas.microsoft.com/office/drawing/2014/main" id="{76690287-6B6A-45D8-B48D-45BCFD062FAB}"/>
                </a:ext>
              </a:extLst>
            </p:cNvPr>
            <p:cNvSpPr/>
            <p:nvPr/>
          </p:nvSpPr>
          <p:spPr>
            <a:xfrm>
              <a:off x="6296080" y="2385425"/>
              <a:ext cx="1554480" cy="731520"/>
            </a:xfrm>
            <a:prstGeom prst="rect">
              <a:avLst/>
            </a:prstGeom>
            <a:solidFill>
              <a:srgbClr val="F7F7F7"/>
            </a:solidFill>
            <a:ln>
              <a:solidFill>
                <a:srgbClr val="A6A6A6"/>
              </a:solidFill>
            </a:ln>
          </p:spPr>
          <p:txBody>
            <a:bodyPr wrap="square" lIns="508" tIns="508" rIns="508" bIns="508" rtlCol="0" anchor="ctr"/>
            <a:lstStyle/>
            <a:p>
              <a:pPr algn="ctr"/>
              <a:r>
                <a:rPr lang="en-US" sz="1300" dirty="0">
                  <a:solidFill>
                    <a:srgbClr val="111111"/>
                  </a:solidFill>
                  <a:latin typeface="+mj-lt"/>
                </a:rPr>
                <a:t>EPFL campus</a:t>
              </a:r>
              <a:endParaRPr lang="en-US" sz="1300" dirty="0">
                <a:latin typeface="+mj-lt"/>
              </a:endParaRPr>
            </a:p>
            <a:p>
              <a:pPr algn="ctr"/>
              <a:r>
                <a:rPr lang="en-US" sz="1300" dirty="0">
                  <a:solidFill>
                    <a:srgbClr val="111111"/>
                  </a:solidFill>
                  <a:latin typeface="+mj-lt"/>
                </a:rPr>
                <a:t>0.5-hour interval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13" name="Text 10">
              <a:extLst>
                <a:ext uri="{FF2B5EF4-FFF2-40B4-BE49-F238E27FC236}">
                  <a16:creationId xmlns:a16="http://schemas.microsoft.com/office/drawing/2014/main" id="{F58D2348-3BB0-4E0B-8171-77B27DF190B5}"/>
                </a:ext>
              </a:extLst>
            </p:cNvPr>
            <p:cNvSpPr/>
            <p:nvPr/>
          </p:nvSpPr>
          <p:spPr>
            <a:xfrm>
              <a:off x="8353480" y="1882505"/>
              <a:ext cx="1554480" cy="347472"/>
            </a:xfrm>
            <a:prstGeom prst="rect">
              <a:avLst/>
            </a:prstGeom>
            <a:solidFill>
              <a:srgbClr val="8064A2"/>
            </a:solidFill>
            <a:ln>
              <a:solidFill>
                <a:srgbClr val="8064A2"/>
              </a:solidFill>
            </a:ln>
          </p:spPr>
          <p:txBody>
            <a:bodyPr wrap="square" lIns="381" tIns="381" rIns="381" bIns="381" rtlCol="0" anchor="ctr"/>
            <a:lstStyle/>
            <a:p>
              <a:pPr algn="ctr"/>
              <a:r>
                <a:rPr lang="en-US" sz="1700" b="1" dirty="0">
                  <a:solidFill>
                    <a:srgbClr val="FFFFFF"/>
                  </a:solidFill>
                  <a:latin typeface="+mj-lt"/>
                </a:rPr>
                <a:t>MyTraffic</a:t>
              </a:r>
              <a:endParaRPr lang="en-US" sz="1700" dirty="0">
                <a:latin typeface="+mj-lt"/>
              </a:endParaRPr>
            </a:p>
          </p:txBody>
        </p:sp>
        <p:sp>
          <p:nvSpPr>
            <p:cNvPr id="14" name="Text 11">
              <a:extLst>
                <a:ext uri="{FF2B5EF4-FFF2-40B4-BE49-F238E27FC236}">
                  <a16:creationId xmlns:a16="http://schemas.microsoft.com/office/drawing/2014/main" id="{AE86C2AC-DE8C-431E-8742-A72FC698E331}"/>
                </a:ext>
              </a:extLst>
            </p:cNvPr>
            <p:cNvSpPr/>
            <p:nvPr/>
          </p:nvSpPr>
          <p:spPr>
            <a:xfrm>
              <a:off x="8353480" y="2385425"/>
              <a:ext cx="1554480" cy="731520"/>
            </a:xfrm>
            <a:prstGeom prst="rect">
              <a:avLst/>
            </a:prstGeom>
            <a:solidFill>
              <a:srgbClr val="F7F7F7"/>
            </a:solidFill>
            <a:ln>
              <a:solidFill>
                <a:srgbClr val="A6A6A6"/>
              </a:solidFill>
            </a:ln>
          </p:spPr>
          <p:txBody>
            <a:bodyPr wrap="square" lIns="508" tIns="508" rIns="508" bIns="508" rtlCol="0" anchor="ctr"/>
            <a:lstStyle/>
            <a:p>
              <a:pPr algn="ctr"/>
              <a:r>
                <a:rPr lang="en-US" sz="1300" dirty="0">
                  <a:solidFill>
                    <a:srgbClr val="111111"/>
                  </a:solidFill>
                  <a:latin typeface="+mj-lt"/>
                </a:rPr>
                <a:t>Taxi speed data</a:t>
              </a:r>
              <a:endParaRPr lang="en-US" sz="1300" dirty="0">
                <a:latin typeface="+mj-lt"/>
              </a:endParaRPr>
            </a:p>
            <a:p>
              <a:pPr algn="ctr"/>
              <a:r>
                <a:rPr lang="en-US" sz="1300" dirty="0">
                  <a:solidFill>
                    <a:srgbClr val="111111"/>
                  </a:solidFill>
                  <a:latin typeface="+mj-lt"/>
                </a:rPr>
                <a:t>50 roads</a:t>
              </a:r>
              <a:endParaRPr lang="en-US" sz="1300" dirty="0">
                <a:latin typeface="+mj-lt"/>
              </a:endParaRPr>
            </a:p>
          </p:txBody>
        </p:sp>
      </p:grpSp>
      <p:sp>
        <p:nvSpPr>
          <p:cNvPr id="15" name="TextBox 13">
            <a:extLst>
              <a:ext uri="{FF2B5EF4-FFF2-40B4-BE49-F238E27FC236}">
                <a16:creationId xmlns:a16="http://schemas.microsoft.com/office/drawing/2014/main" id="{66C98DF1-446A-437F-B5A5-5725E298BC31}"/>
              </a:ext>
            </a:extLst>
          </p:cNvPr>
          <p:cNvSpPr txBox="1"/>
          <p:nvPr/>
        </p:nvSpPr>
        <p:spPr>
          <a:xfrm>
            <a:off x="560959" y="3653782"/>
            <a:ext cx="2852063" cy="461665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dirty="0">
                <a:solidFill>
                  <a:srgbClr val="2D6EAA"/>
                </a:solidFill>
                <a:latin typeface="+mj-lt"/>
              </a:rPr>
              <a:t>Compared Models</a:t>
            </a:r>
            <a:endParaRPr sz="2400" b="1" dirty="0">
              <a:solidFill>
                <a:srgbClr val="2D6EAA"/>
              </a:solidFill>
              <a:latin typeface="+mj-lt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19E348DC-5EF4-45EB-852E-E6BA8AA12988}"/>
              </a:ext>
            </a:extLst>
          </p:cNvPr>
          <p:cNvSpPr/>
          <p:nvPr/>
        </p:nvSpPr>
        <p:spPr>
          <a:xfrm>
            <a:off x="2135560" y="4305665"/>
            <a:ext cx="2377440" cy="347472"/>
          </a:xfrm>
          <a:prstGeom prst="rect">
            <a:avLst/>
          </a:prstGeom>
          <a:solidFill>
            <a:srgbClr val="2D6EAA"/>
          </a:solidFill>
          <a:ln>
            <a:solidFill>
              <a:srgbClr val="2D6E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700" b="1">
                <a:solidFill>
                  <a:srgbClr val="FFFFFF"/>
                </a:solidFill>
                <a:latin typeface="+mj-lt"/>
              </a:rPr>
              <a:t>Centralized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615A49AC-1FFB-4A67-92A1-CCAFD1BAD4AF}"/>
              </a:ext>
            </a:extLst>
          </p:cNvPr>
          <p:cNvSpPr/>
          <p:nvPr/>
        </p:nvSpPr>
        <p:spPr>
          <a:xfrm>
            <a:off x="2135560" y="4653136"/>
            <a:ext cx="2377440" cy="868680"/>
          </a:xfrm>
          <a:prstGeom prst="rect">
            <a:avLst/>
          </a:prstGeom>
          <a:solidFill>
            <a:srgbClr val="F5F5F5"/>
          </a:solidFill>
          <a:ln>
            <a:solidFill>
              <a:srgbClr val="B4B4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>
                <a:solidFill>
                  <a:srgbClr val="000000"/>
                </a:solidFill>
                <a:latin typeface="+mj-lt"/>
              </a:rPr>
              <a:t>DMF</a:t>
            </a:r>
          </a:p>
          <a:p>
            <a:pPr algn="ctr">
              <a:spcAft>
                <a:spcPts val="0"/>
              </a:spcAft>
            </a:pPr>
            <a:r>
              <a:rPr>
                <a:solidFill>
                  <a:srgbClr val="000000"/>
                </a:solidFill>
                <a:latin typeface="+mj-lt"/>
              </a:rPr>
              <a:t>RNN-DMF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11E9D420-0511-4B06-BEDA-DC9373256E8A}"/>
              </a:ext>
            </a:extLst>
          </p:cNvPr>
          <p:cNvSpPr/>
          <p:nvPr/>
        </p:nvSpPr>
        <p:spPr>
          <a:xfrm>
            <a:off x="4924480" y="4305665"/>
            <a:ext cx="2377440" cy="347472"/>
          </a:xfrm>
          <a:prstGeom prst="rect">
            <a:avLst/>
          </a:prstGeom>
          <a:solidFill>
            <a:srgbClr val="589132"/>
          </a:solidFill>
          <a:ln>
            <a:solidFill>
              <a:srgbClr val="5891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700" b="1">
                <a:solidFill>
                  <a:srgbClr val="FFFFFF"/>
                </a:solidFill>
                <a:latin typeface="+mj-lt"/>
              </a:rPr>
              <a:t>Federated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D3B0CC9F-46EA-41B6-B991-04D04FA51D0F}"/>
              </a:ext>
            </a:extLst>
          </p:cNvPr>
          <p:cNvSpPr/>
          <p:nvPr/>
        </p:nvSpPr>
        <p:spPr>
          <a:xfrm>
            <a:off x="4924480" y="4653136"/>
            <a:ext cx="2377440" cy="868680"/>
          </a:xfrm>
          <a:prstGeom prst="rect">
            <a:avLst/>
          </a:prstGeom>
          <a:solidFill>
            <a:srgbClr val="F5F5F5"/>
          </a:solidFill>
          <a:ln>
            <a:solidFill>
              <a:srgbClr val="B4B4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>
                <a:solidFill>
                  <a:srgbClr val="000000"/>
                </a:solidFill>
                <a:latin typeface="+mj-lt"/>
              </a:rPr>
              <a:t>FDMF</a:t>
            </a:r>
          </a:p>
          <a:p>
            <a:pPr algn="ctr">
              <a:spcAft>
                <a:spcPts val="0"/>
              </a:spcAft>
            </a:pPr>
            <a:r>
              <a:rPr>
                <a:solidFill>
                  <a:srgbClr val="000000"/>
                </a:solidFill>
                <a:latin typeface="+mj-lt"/>
              </a:rPr>
              <a:t>FRDMF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FDBD80E4-87CB-4142-A678-F21428EFFA9B}"/>
              </a:ext>
            </a:extLst>
          </p:cNvPr>
          <p:cNvSpPr/>
          <p:nvPr/>
        </p:nvSpPr>
        <p:spPr>
          <a:xfrm>
            <a:off x="7713400" y="4305665"/>
            <a:ext cx="2377440" cy="347472"/>
          </a:xfrm>
          <a:prstGeom prst="rect">
            <a:avLst/>
          </a:prstGeom>
          <a:solidFill>
            <a:srgbClr val="785A9B"/>
          </a:solidFill>
          <a:ln>
            <a:solidFill>
              <a:srgbClr val="785A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700" b="1">
                <a:solidFill>
                  <a:srgbClr val="FFFFFF"/>
                </a:solidFill>
                <a:latin typeface="+mj-lt"/>
              </a:rPr>
              <a:t>Privacy-preserving</a:t>
            </a: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03385E22-D78B-46BB-A225-598FBB927733}"/>
              </a:ext>
            </a:extLst>
          </p:cNvPr>
          <p:cNvSpPr/>
          <p:nvPr/>
        </p:nvSpPr>
        <p:spPr>
          <a:xfrm>
            <a:off x="7713400" y="4653136"/>
            <a:ext cx="2377440" cy="868680"/>
          </a:xfrm>
          <a:prstGeom prst="rect">
            <a:avLst/>
          </a:prstGeom>
          <a:solidFill>
            <a:srgbClr val="F5F5F5"/>
          </a:solidFill>
          <a:ln>
            <a:solidFill>
              <a:srgbClr val="B4B4B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dirty="0" err="1">
                <a:solidFill>
                  <a:srgbClr val="000000"/>
                </a:solidFill>
                <a:latin typeface="+mj-lt"/>
              </a:rPr>
              <a:t>FRDMF</a:t>
            </a:r>
            <a:r>
              <a:rPr dirty="0">
                <a:solidFill>
                  <a:srgbClr val="000000"/>
                </a:solidFill>
                <a:latin typeface="+mj-lt"/>
              </a:rPr>
              <a:t>-DP</a:t>
            </a:r>
            <a:endParaRPr lang="zh-CN" altLang="en-US" dirty="0">
              <a:solidFill>
                <a:srgbClr val="000000"/>
              </a:solidFill>
              <a:latin typeface="+mj-lt"/>
            </a:endParaRPr>
          </a:p>
          <a:p>
            <a:pPr algn="ctr"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+mj-lt"/>
              </a:rPr>
              <a:t>FRDMF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-DP-AL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6F8E5DC6-CEEB-49CD-A81F-1F2EED76D364}"/>
              </a:ext>
            </a:extLst>
          </p:cNvPr>
          <p:cNvSpPr txBox="1"/>
          <p:nvPr/>
        </p:nvSpPr>
        <p:spPr>
          <a:xfrm>
            <a:off x="560959" y="1347262"/>
            <a:ext cx="1470274" cy="461665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algn="l"/>
            <a:r>
              <a:rPr lang="en-US" sz="2400" b="1" dirty="0">
                <a:solidFill>
                  <a:srgbClr val="2D6EAA"/>
                </a:solidFill>
                <a:latin typeface="+mj-lt"/>
              </a:rPr>
              <a:t>Datasets</a:t>
            </a:r>
            <a:endParaRPr sz="2400" b="1" dirty="0">
              <a:solidFill>
                <a:srgbClr val="2D6EAA"/>
              </a:solidFill>
              <a:latin typeface="+mj-lt"/>
            </a:endParaRPr>
          </a:p>
        </p:txBody>
      </p:sp>
      <p:sp>
        <p:nvSpPr>
          <p:cNvPr id="23" name="日期占位符 3">
            <a:extLst>
              <a:ext uri="{FF2B5EF4-FFF2-40B4-BE49-F238E27FC236}">
                <a16:creationId xmlns:a16="http://schemas.microsoft.com/office/drawing/2014/main" id="{C85C586C-9A4E-47EB-A12B-1C1CD7F74956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53E9E827-CBB1-4476-B3C0-598A168F8CC9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Datasets and Compared Models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625232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EC84151-00D0-4830-90F7-4D6C15DF6BA2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日期占位符 3">
            <a:extLst>
              <a:ext uri="{FF2B5EF4-FFF2-40B4-BE49-F238E27FC236}">
                <a16:creationId xmlns:a16="http://schemas.microsoft.com/office/drawing/2014/main" id="{FC154700-56FF-4329-B737-F73A677CABF6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CB1C160-BACE-4D78-9679-734BC0EAC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066652"/>
            <a:ext cx="10683415" cy="2525170"/>
          </a:xfrm>
          <a:prstGeom prst="rect">
            <a:avLst/>
          </a:prstGeom>
        </p:spPr>
      </p:pic>
      <p:sp>
        <p:nvSpPr>
          <p:cNvPr id="11" name="Text 4">
            <a:extLst>
              <a:ext uri="{FF2B5EF4-FFF2-40B4-BE49-F238E27FC236}">
                <a16:creationId xmlns:a16="http://schemas.microsoft.com/office/drawing/2014/main" id="{0F9E91A3-1C35-426D-B805-2A4343B2D94F}"/>
              </a:ext>
            </a:extLst>
          </p:cNvPr>
          <p:cNvSpPr/>
          <p:nvPr/>
        </p:nvSpPr>
        <p:spPr>
          <a:xfrm>
            <a:off x="627564" y="4005064"/>
            <a:ext cx="287808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2E75B6"/>
                </a:solidFill>
                <a:latin typeface="+mn-lt"/>
              </a:rPr>
              <a:t>Key observations</a:t>
            </a:r>
            <a:endParaRPr lang="en-US" sz="2000" dirty="0">
              <a:latin typeface="+mn-lt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69D8F9F2-F001-451E-B7F2-FE311DD7529A}"/>
              </a:ext>
            </a:extLst>
          </p:cNvPr>
          <p:cNvSpPr/>
          <p:nvPr/>
        </p:nvSpPr>
        <p:spPr>
          <a:xfrm>
            <a:off x="2423592" y="4325104"/>
            <a:ext cx="7589520" cy="11439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Federated models avoid centralized raw data storage.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Differential privacy reduces attack strength but introduces utility loss.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Active learning recovers accuracy under the same privacy mechanism.</a:t>
            </a:r>
            <a:endParaRPr lang="en-US" dirty="0">
              <a:latin typeface="+mn-lt"/>
            </a:endParaRPr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31B7B840-ED1C-41FC-9CF8-BB93AB88E271}"/>
              </a:ext>
            </a:extLst>
          </p:cNvPr>
          <p:cNvSpPr/>
          <p:nvPr/>
        </p:nvSpPr>
        <p:spPr>
          <a:xfrm>
            <a:off x="2745276" y="5705832"/>
            <a:ext cx="6583680" cy="595159"/>
          </a:xfrm>
          <a:prstGeom prst="rect">
            <a:avLst/>
          </a:prstGeom>
          <a:solidFill>
            <a:srgbClr val="2E75B6"/>
          </a:solidFill>
          <a:ln>
            <a:solidFill>
              <a:srgbClr val="2E75B6"/>
            </a:solidFill>
          </a:ln>
        </p:spPr>
        <p:txBody>
          <a:bodyPr wrap="square" lIns="635" tIns="635" rIns="635" bIns="635"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+mn-lt"/>
              </a:rPr>
              <a:t>Othree: FRDMF-DP → FRDMF-DP-AL</a:t>
            </a:r>
            <a:endParaRPr lang="en-US" sz="2000" dirty="0">
              <a:latin typeface="+mn-lt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+mn-lt"/>
              </a:rPr>
              <a:t>RMSE 21.76 → 16.26  (−25.3%)</a:t>
            </a:r>
            <a:endParaRPr lang="en-US" sz="2000" dirty="0">
              <a:latin typeface="+mn-lt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67C2279-9E3E-4202-B637-101403F87412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Main results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103310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期占位符 3">
            <a:extLst>
              <a:ext uri="{FF2B5EF4-FFF2-40B4-BE49-F238E27FC236}">
                <a16:creationId xmlns:a16="http://schemas.microsoft.com/office/drawing/2014/main" id="{D8E7C5C0-A4A5-4BB3-A0C9-03208A141901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7976CC14-BA1F-46E3-A26F-076D2F03B1F3}"/>
              </a:ext>
            </a:extLst>
          </p:cNvPr>
          <p:cNvSpPr/>
          <p:nvPr/>
        </p:nvSpPr>
        <p:spPr>
          <a:xfrm>
            <a:off x="1354603" y="4725144"/>
            <a:ext cx="9482794" cy="11887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Differential privacy</a:t>
            </a: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 lowers PSNR from 38.2 dB to 22.1 dB, reducing gradient leakage risk.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Active learning</a:t>
            </a: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 improves accuracy without increasing privacy risk or communication cost.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The federated framework scales to more clients with stable RMSE.</a:t>
            </a:r>
            <a:endParaRPr lang="en-US" dirty="0">
              <a:latin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548A3B9-01D1-43FD-BCB4-2DE7C24B348C}"/>
              </a:ext>
            </a:extLst>
          </p:cNvPr>
          <p:cNvGrpSpPr/>
          <p:nvPr/>
        </p:nvGrpSpPr>
        <p:grpSpPr>
          <a:xfrm>
            <a:off x="215390" y="1049884"/>
            <a:ext cx="5820258" cy="3291285"/>
            <a:chOff x="215390" y="1049884"/>
            <a:chExt cx="5820258" cy="329128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8BFA012-4079-461B-AE19-B148EF362719}"/>
                </a:ext>
              </a:extLst>
            </p:cNvPr>
            <p:cNvSpPr/>
            <p:nvPr/>
          </p:nvSpPr>
          <p:spPr>
            <a:xfrm>
              <a:off x="1559496" y="1049884"/>
              <a:ext cx="1944216" cy="1082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D126F90-C3D8-4ADF-80B0-52D4267C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390" y="1493347"/>
              <a:ext cx="5820258" cy="2295693"/>
            </a:xfrm>
            <a:prstGeom prst="rect">
              <a:avLst/>
            </a:prstGeom>
          </p:spPr>
        </p:pic>
        <p:sp>
          <p:nvSpPr>
            <p:cNvPr id="15" name="Text 4">
              <a:extLst>
                <a:ext uri="{FF2B5EF4-FFF2-40B4-BE49-F238E27FC236}">
                  <a16:creationId xmlns:a16="http://schemas.microsoft.com/office/drawing/2014/main" id="{6124ACF1-F251-459D-886E-CF0EFFEA42F4}"/>
                </a:ext>
              </a:extLst>
            </p:cNvPr>
            <p:cNvSpPr/>
            <p:nvPr/>
          </p:nvSpPr>
          <p:spPr>
            <a:xfrm>
              <a:off x="1388159" y="4066849"/>
              <a:ext cx="34747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500" b="1" dirty="0">
                  <a:solidFill>
                    <a:srgbClr val="2E75B6"/>
                  </a:solidFill>
                  <a:latin typeface="+mj-lt"/>
                </a:rPr>
                <a:t>Gradient inversion attack</a:t>
              </a:r>
              <a:endParaRPr lang="en-US" sz="1500" dirty="0">
                <a:latin typeface="+mj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6CBA00F-00C1-4F34-B7DA-2FEECAC45C11}"/>
              </a:ext>
            </a:extLst>
          </p:cNvPr>
          <p:cNvGrpSpPr/>
          <p:nvPr/>
        </p:nvGrpSpPr>
        <p:grpSpPr>
          <a:xfrm>
            <a:off x="6161013" y="1273647"/>
            <a:ext cx="5935872" cy="3103822"/>
            <a:chOff x="6161013" y="1273647"/>
            <a:chExt cx="5935872" cy="310382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3DFDF96-155C-4BE5-BE6C-58E413F1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1013" y="1273647"/>
              <a:ext cx="5935872" cy="2515393"/>
            </a:xfrm>
            <a:prstGeom prst="rect">
              <a:avLst/>
            </a:prstGeom>
          </p:spPr>
        </p:pic>
        <p:sp>
          <p:nvSpPr>
            <p:cNvPr id="20" name="Text 5">
              <a:extLst>
                <a:ext uri="{FF2B5EF4-FFF2-40B4-BE49-F238E27FC236}">
                  <a16:creationId xmlns:a16="http://schemas.microsoft.com/office/drawing/2014/main" id="{E94B2438-A7B8-416E-875A-32859C84FBA9}"/>
                </a:ext>
              </a:extLst>
            </p:cNvPr>
            <p:cNvSpPr/>
            <p:nvPr/>
          </p:nvSpPr>
          <p:spPr>
            <a:xfrm>
              <a:off x="7391589" y="4103149"/>
              <a:ext cx="347472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1500" b="1" dirty="0">
                  <a:solidFill>
                    <a:srgbClr val="2E75B6"/>
                  </a:solidFill>
                  <a:latin typeface="+mn-lt"/>
                </a:rPr>
                <a:t>Scalability with different clients</a:t>
              </a:r>
              <a:endParaRPr lang="en-US" sz="1500" dirty="0">
                <a:latin typeface="+mn-lt"/>
              </a:endParaRPr>
            </a:p>
          </p:txBody>
        </p:sp>
      </p:grpSp>
      <p:sp>
        <p:nvSpPr>
          <p:cNvPr id="17" name="标题 1">
            <a:extLst>
              <a:ext uri="{FF2B5EF4-FFF2-40B4-BE49-F238E27FC236}">
                <a16:creationId xmlns:a16="http://schemas.microsoft.com/office/drawing/2014/main" id="{2A0B90EF-DB98-48C4-A755-F9508DA63D74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Privacy Robustness &amp; AL Efficiency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780915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E88C0DC-1CFF-45DD-994D-85FBF11C381E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日期占位符 3">
            <a:extLst>
              <a:ext uri="{FF2B5EF4-FFF2-40B4-BE49-F238E27FC236}">
                <a16:creationId xmlns:a16="http://schemas.microsoft.com/office/drawing/2014/main" id="{0AF93E81-4408-46AD-9EB8-6FB5417DB30F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19A06677-4D2D-42B0-8680-7E2CA247D492}"/>
              </a:ext>
            </a:extLst>
          </p:cNvPr>
          <p:cNvSpPr/>
          <p:nvPr/>
        </p:nvSpPr>
        <p:spPr>
          <a:xfrm>
            <a:off x="1379476" y="4981892"/>
            <a:ext cx="9433048" cy="11430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342900" indent="-342900">
              <a:lnSpc>
                <a:spcPct val="16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Federated models capture localized spatiotemporal features through client-side modeling.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6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On PM25, FRDMF-DP-AL fluctuates only 4.08% when sparsity changes from 0.1 to 0.4.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6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RNN-based temporal modeling is important for sparse scenarios.</a:t>
            </a:r>
            <a:endParaRPr lang="en-US" dirty="0">
              <a:latin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26BE9A8-C2B2-49D7-A41D-2242C30D1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63" y="1102343"/>
            <a:ext cx="11664673" cy="2968265"/>
          </a:xfrm>
          <a:prstGeom prst="rect">
            <a:avLst/>
          </a:prstGeom>
        </p:spPr>
      </p:pic>
      <p:sp>
        <p:nvSpPr>
          <p:cNvPr id="10" name="Text 4">
            <a:extLst>
              <a:ext uri="{FF2B5EF4-FFF2-40B4-BE49-F238E27FC236}">
                <a16:creationId xmlns:a16="http://schemas.microsoft.com/office/drawing/2014/main" id="{8BAEC49D-6358-4E38-969A-C7B450866531}"/>
              </a:ext>
            </a:extLst>
          </p:cNvPr>
          <p:cNvSpPr/>
          <p:nvPr/>
        </p:nvSpPr>
        <p:spPr>
          <a:xfrm>
            <a:off x="627564" y="4621128"/>
            <a:ext cx="331236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2E75B6"/>
                </a:solidFill>
                <a:latin typeface="+mj-lt"/>
              </a:rPr>
              <a:t>Sparse adaptability</a:t>
            </a:r>
            <a:endParaRPr lang="en-US" sz="2000" dirty="0">
              <a:latin typeface="+mj-lt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3FC6410-8A89-48DC-8B57-F15B812F9D0E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Robustness under Sparsity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820642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E0FA955-2989-4B26-A543-97F7535C0833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日期占位符 3">
            <a:extLst>
              <a:ext uri="{FF2B5EF4-FFF2-40B4-BE49-F238E27FC236}">
                <a16:creationId xmlns:a16="http://schemas.microsoft.com/office/drawing/2014/main" id="{6B9B9E7A-B9D5-4700-BE89-535308178473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149917-38EF-4E0D-BE15-061D1BF7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641" y="1112419"/>
            <a:ext cx="7751204" cy="2961725"/>
          </a:xfrm>
          <a:prstGeom prst="rect">
            <a:avLst/>
          </a:prstGeom>
        </p:spPr>
      </p:pic>
      <p:sp>
        <p:nvSpPr>
          <p:cNvPr id="9" name="Text 4">
            <a:extLst>
              <a:ext uri="{FF2B5EF4-FFF2-40B4-BE49-F238E27FC236}">
                <a16:creationId xmlns:a16="http://schemas.microsoft.com/office/drawing/2014/main" id="{84A2D297-AF0F-4A10-88B0-EE8E8B724C8D}"/>
              </a:ext>
            </a:extLst>
          </p:cNvPr>
          <p:cNvSpPr/>
          <p:nvPr/>
        </p:nvSpPr>
        <p:spPr>
          <a:xfrm>
            <a:off x="627564" y="4509120"/>
            <a:ext cx="4176464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2E75B6"/>
                </a:solidFill>
                <a:latin typeface="+mj-lt"/>
              </a:rPr>
              <a:t>Necessity of RNN, DP and AL</a:t>
            </a:r>
            <a:endParaRPr lang="en-US" sz="2000" dirty="0">
              <a:latin typeface="+mj-lt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4D761611-D8E9-4FF8-A790-7023D2E283FF}"/>
              </a:ext>
            </a:extLst>
          </p:cNvPr>
          <p:cNvSpPr/>
          <p:nvPr/>
        </p:nvSpPr>
        <p:spPr>
          <a:xfrm>
            <a:off x="2526769" y="4940416"/>
            <a:ext cx="7138462" cy="1152879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RNN is crucial for temporal dependencies and sparse adaptability.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DP reduces privacy leakage by perturbing uploaded updates.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111111"/>
                </a:solidFill>
                <a:latin typeface="+mn-lt"/>
                <a:ea typeface="Arial" pitchFamily="34" charset="-122"/>
                <a:cs typeface="Arial" pitchFamily="34" charset="-120"/>
              </a:rPr>
              <a:t>AL compensates for the utility loss caused by privacy noise.</a:t>
            </a:r>
            <a:endParaRPr lang="en-US" dirty="0">
              <a:latin typeface="+mn-lt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55EF6D89-BA5C-411F-87B2-0E95B7DBE4C8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Ablation Study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482095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5062D9B-BA0B-4A08-9120-E929D5E7C05B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D167B6-98D5-4928-8647-19CAAA14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ea typeface="楷体" panose="02010609060101010101" pitchFamily="49" charset="-122"/>
              </a:rPr>
              <a:t>Outline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6FE673-7D3C-4F7A-A563-D6D84D3E6559}"/>
              </a:ext>
            </a:extLst>
          </p:cNvPr>
          <p:cNvSpPr/>
          <p:nvPr/>
        </p:nvSpPr>
        <p:spPr>
          <a:xfrm>
            <a:off x="3232617" y="1411881"/>
            <a:ext cx="5726766" cy="461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Background and Motivation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Problem and Framework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Method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Performance Evaluation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b="1" kern="0" dirty="0">
                <a:solidFill>
                  <a:srgbClr val="000000"/>
                </a:solidFill>
                <a:latin typeface="+mj-lt"/>
                <a:ea typeface="宋体" charset="0"/>
              </a:rPr>
              <a:t>Conclusion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AFE0C34C-024C-49E3-AC1C-16800F7D5D71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1357448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A6CE2BC-D4BC-4D38-9AD1-970909B25212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3B391C74-83DE-4305-B599-481CB980E221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9AC9C01C-E1AB-42B8-AB1D-B92A975C3F67}"/>
              </a:ext>
            </a:extLst>
          </p:cNvPr>
          <p:cNvSpPr/>
          <p:nvPr/>
        </p:nvSpPr>
        <p:spPr>
          <a:xfrm>
            <a:off x="695400" y="1340768"/>
            <a:ext cx="11089232" cy="2736304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t"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+mj-ea"/>
                <a:ea typeface="+mj-ea"/>
                <a:cs typeface="Arial" pitchFamily="34" charset="-120"/>
              </a:rPr>
              <a:t>Problem: 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Privacy-preserving Data Completion </a:t>
            </a:r>
            <a:r>
              <a:rPr lang="en-US" sz="2000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Sparse Crowdsensing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111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+mj-ea"/>
                <a:ea typeface="+mj-ea"/>
                <a:cs typeface="Arial" pitchFamily="34" charset="-120"/>
              </a:rPr>
              <a:t>Framework: </a:t>
            </a:r>
            <a:r>
              <a:rPr lang="en-US" sz="2000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Federated learning with localized temporal modeling and global matrix factorization.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111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+mj-ea"/>
                <a:ea typeface="+mj-ea"/>
                <a:cs typeface="Arial" pitchFamily="34" charset="-120"/>
              </a:rPr>
              <a:t>Privacy: </a:t>
            </a:r>
            <a:r>
              <a:rPr lang="en-US" sz="2000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ε-differential privacy suppresses gradient inversion attacks.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111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+mj-ea"/>
                <a:ea typeface="+mj-ea"/>
                <a:cs typeface="Arial" pitchFamily="34" charset="-120"/>
              </a:rPr>
              <a:t>Sampling: </a:t>
            </a:r>
            <a:r>
              <a:rPr lang="en-US" sz="2000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Active learning selects high-value observations under budget.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1111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+mj-ea"/>
                <a:ea typeface="+mj-ea"/>
                <a:cs typeface="Arial" pitchFamily="34" charset="-120"/>
              </a:rPr>
              <a:t>Evaluation: </a:t>
            </a:r>
            <a:r>
              <a:rPr lang="en-US" sz="2000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Four datasets show a strong privacy–utility–efficiency trade-off.</a:t>
            </a:r>
            <a:endParaRPr lang="en-US" sz="20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DCAAFE3-6AD5-4E6F-8D16-834816A3B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" t="30148" r="-83" b="35101"/>
          <a:stretch/>
        </p:blipFill>
        <p:spPr>
          <a:xfrm>
            <a:off x="1524000" y="4293096"/>
            <a:ext cx="9120040" cy="2104646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67DDF48E-45B4-426D-A6B5-6FCC5A795FEB}"/>
              </a:ext>
            </a:extLst>
          </p:cNvPr>
          <p:cNvSpPr txBox="1">
            <a:spLocks/>
          </p:cNvSpPr>
          <p:nvPr/>
        </p:nvSpPr>
        <p:spPr bwMode="white">
          <a:xfrm>
            <a:off x="1195197" y="207201"/>
            <a:ext cx="842919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Conclusion </a:t>
            </a:r>
            <a:endParaRPr lang="zh-CN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068548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F28A389-3B14-42C8-9111-4CC458624109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0F0B62-7270-4EAF-90E8-1AECFEF6D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Q&amp;A</a:t>
            </a:r>
            <a:endParaRPr lang="zh-CN" altLang="en-US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9E9D802-39A9-4571-B91A-92781763E313}"/>
              </a:ext>
            </a:extLst>
          </p:cNvPr>
          <p:cNvSpPr/>
          <p:nvPr/>
        </p:nvSpPr>
        <p:spPr>
          <a:xfrm>
            <a:off x="4104363" y="1772816"/>
            <a:ext cx="36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Thank you!</a:t>
            </a:r>
            <a:endParaRPr lang="zh-CN" altLang="en-US" sz="5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6257BE2-D345-4BB8-BAC5-4EFE5FC07545}"/>
              </a:ext>
            </a:extLst>
          </p:cNvPr>
          <p:cNvSpPr/>
          <p:nvPr/>
        </p:nvSpPr>
        <p:spPr>
          <a:xfrm>
            <a:off x="5159896" y="3429000"/>
            <a:ext cx="1705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Q&amp;A</a:t>
            </a:r>
            <a:endParaRPr lang="zh-CN" altLang="en-US" sz="5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A0D6AD-6CBC-4A7C-91F3-698DB4682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655" y="3501008"/>
            <a:ext cx="2258995" cy="266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7FE8E523-C016-41A0-9FC3-A0F5193D25CD}"/>
              </a:ext>
            </a:extLst>
          </p:cNvPr>
          <p:cNvSpPr/>
          <p:nvPr/>
        </p:nvSpPr>
        <p:spPr>
          <a:xfrm>
            <a:off x="2172374" y="5887784"/>
            <a:ext cx="7680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zfwang22@mails.jlu.edu.cn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6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593E4E6-447E-4D6E-BEFB-EB9F8C355381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D167B6-98D5-4928-8647-19CAAA14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ea typeface="楷体" panose="02010609060101010101" pitchFamily="49" charset="-122"/>
              </a:rPr>
              <a:t>Outline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6FE673-7D3C-4F7A-A563-D6D84D3E6559}"/>
              </a:ext>
            </a:extLst>
          </p:cNvPr>
          <p:cNvSpPr/>
          <p:nvPr/>
        </p:nvSpPr>
        <p:spPr>
          <a:xfrm>
            <a:off x="3232617" y="1411881"/>
            <a:ext cx="5726766" cy="461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b="1" kern="0" dirty="0">
                <a:solidFill>
                  <a:srgbClr val="000000"/>
                </a:solidFill>
                <a:latin typeface="+mj-lt"/>
                <a:ea typeface="宋体" charset="0"/>
              </a:rPr>
              <a:t>Background and Motivation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Problem and Framework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Method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Performance Evaluation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Conclusion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C817987-4973-43A6-BF93-6F3675581ECD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3461924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C0AD528-C452-4BFD-B9D0-EC21A2A6A1EE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CE830F-DF90-4C89-9DB1-6A8EFBF4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196863"/>
            <a:ext cx="6922132" cy="563563"/>
          </a:xfrm>
        </p:spPr>
        <p:txBody>
          <a:bodyPr/>
          <a:lstStyle/>
          <a:p>
            <a:r>
              <a:rPr lang="en-US" altLang="zh-CN" sz="2800" dirty="0"/>
              <a:t>Mobile </a:t>
            </a:r>
            <a:r>
              <a:rPr lang="en-US" altLang="zh-CN" sz="2800" dirty="0" err="1"/>
              <a:t>CrowdSensing</a:t>
            </a:r>
            <a:r>
              <a:rPr lang="en-US" altLang="zh-CN" sz="2800" dirty="0"/>
              <a:t> (MCS)</a:t>
            </a:r>
            <a:endParaRPr lang="zh-CN" altLang="en-US" sz="2800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92CDCFBE-1913-4C6F-9BB4-F2D46DACD836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D5F0528-80E9-49FE-B2E9-B1E12A2D6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3" t="17450" b="20315"/>
          <a:stretch/>
        </p:blipFill>
        <p:spPr>
          <a:xfrm>
            <a:off x="4439816" y="1098240"/>
            <a:ext cx="7361326" cy="446837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FFA5915-6654-44E2-9DE9-A7FA98A965F6}"/>
              </a:ext>
            </a:extLst>
          </p:cNvPr>
          <p:cNvSpPr txBox="1"/>
          <p:nvPr/>
        </p:nvSpPr>
        <p:spPr>
          <a:xfrm>
            <a:off x="-3769096" y="1196752"/>
            <a:ext cx="4046984" cy="135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FD36B55-B636-43D2-B9F9-9D7783212B91}"/>
              </a:ext>
            </a:extLst>
          </p:cNvPr>
          <p:cNvSpPr txBox="1"/>
          <p:nvPr/>
        </p:nvSpPr>
        <p:spPr>
          <a:xfrm>
            <a:off x="623392" y="1084156"/>
            <a:ext cx="3888432" cy="485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Recruit users with mobile devices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Large-scale urban sensing at low cost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Applications: air quality, traffic, noise, humidity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Data collected across time and space</a:t>
            </a:r>
            <a:endParaRPr lang="zh-CN" altLang="en-US" sz="1900" dirty="0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3E6C050-36FD-434D-99B7-5A6987251D26}"/>
              </a:ext>
            </a:extLst>
          </p:cNvPr>
          <p:cNvSpPr txBox="1"/>
          <p:nvPr/>
        </p:nvSpPr>
        <p:spPr>
          <a:xfrm>
            <a:off x="2448778" y="5941768"/>
            <a:ext cx="7294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+mj-lt"/>
              </a:rPr>
              <a:t>MCS enables large-scale sensing via mobile users.</a:t>
            </a:r>
            <a:endParaRPr lang="zh-CN" altLang="en-US" sz="2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403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42A5DBF-BF88-4B84-BF35-0DD6D3B87174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日期占位符 3">
            <a:extLst>
              <a:ext uri="{FF2B5EF4-FFF2-40B4-BE49-F238E27FC236}">
                <a16:creationId xmlns:a16="http://schemas.microsoft.com/office/drawing/2014/main" id="{D5ACE9ED-58A3-4058-A5A0-A6281718B2E6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F7E369F-6068-483C-90CC-A872D843F74E}"/>
              </a:ext>
            </a:extLst>
          </p:cNvPr>
          <p:cNvSpPr txBox="1">
            <a:spLocks/>
          </p:cNvSpPr>
          <p:nvPr/>
        </p:nvSpPr>
        <p:spPr bwMode="white">
          <a:xfrm>
            <a:off x="1127448" y="196863"/>
            <a:ext cx="692213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Sparse Crowdsensing</a:t>
            </a:r>
            <a:endParaRPr lang="zh-CN" altLang="en-US" sz="2800" b="1" kern="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D471C8-CB4F-4C5F-905D-E05AD6374FAD}"/>
              </a:ext>
            </a:extLst>
          </p:cNvPr>
          <p:cNvSpPr txBox="1"/>
          <p:nvPr/>
        </p:nvSpPr>
        <p:spPr>
          <a:xfrm>
            <a:off x="-3265040" y="1196752"/>
            <a:ext cx="4046984" cy="135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7318D0-194F-446B-A816-FD682D1EEE5E}"/>
              </a:ext>
            </a:extLst>
          </p:cNvPr>
          <p:cNvSpPr txBox="1"/>
          <p:nvPr/>
        </p:nvSpPr>
        <p:spPr>
          <a:xfrm>
            <a:off x="623392" y="1084156"/>
            <a:ext cx="4046984" cy="485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Only a few locations and time slots are sensed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Budget and device constraints limit observations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Sparse data contain many missing entries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Accurate completion is therefore essential</a:t>
            </a:r>
            <a:endParaRPr lang="zh-CN" altLang="en-US" sz="1900" dirty="0">
              <a:latin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FC24719-70C1-4864-818D-8688C828C992}"/>
              </a:ext>
            </a:extLst>
          </p:cNvPr>
          <p:cNvSpPr txBox="1"/>
          <p:nvPr/>
        </p:nvSpPr>
        <p:spPr>
          <a:xfrm>
            <a:off x="2448778" y="5941768"/>
            <a:ext cx="7294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+mj-lt"/>
              </a:rPr>
              <a:t>Sparse observations make direct sensing incomplete.</a:t>
            </a:r>
            <a:endParaRPr lang="zh-CN" altLang="en-US" sz="2200" b="1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331E2A4-8DDA-4A37-A2A4-1E20E83EDCB8}"/>
              </a:ext>
            </a:extLst>
          </p:cNvPr>
          <p:cNvGrpSpPr/>
          <p:nvPr/>
        </p:nvGrpSpPr>
        <p:grpSpPr>
          <a:xfrm>
            <a:off x="5087888" y="1183020"/>
            <a:ext cx="6624736" cy="4262204"/>
            <a:chOff x="5087888" y="1183020"/>
            <a:chExt cx="6624736" cy="426220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6EB9C3E-0EF0-4363-AAF2-5FED24A96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38" t="21125" b="20978"/>
            <a:stretch/>
          </p:blipFill>
          <p:spPr>
            <a:xfrm>
              <a:off x="5087888" y="1183020"/>
              <a:ext cx="6624736" cy="4262204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9682F5A-CA25-44CA-BFD9-3AD2EECA762B}"/>
                </a:ext>
              </a:extLst>
            </p:cNvPr>
            <p:cNvSpPr txBox="1"/>
            <p:nvPr/>
          </p:nvSpPr>
          <p:spPr>
            <a:xfrm>
              <a:off x="5663952" y="4569338"/>
              <a:ext cx="178566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1E86"/>
                  </a:solidFill>
                  <a:latin typeface="+mn-lt"/>
                </a:rPr>
                <a:t>Sparse sensing in the city</a:t>
              </a:r>
              <a:endParaRPr lang="zh-CN" altLang="en-US" sz="1600" b="1" dirty="0">
                <a:solidFill>
                  <a:srgbClr val="001E86"/>
                </a:solidFill>
                <a:latin typeface="+mn-l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95DC91C-B5BF-4915-AF85-F611D1F28686}"/>
                </a:ext>
              </a:extLst>
            </p:cNvPr>
            <p:cNvSpPr txBox="1"/>
            <p:nvPr/>
          </p:nvSpPr>
          <p:spPr>
            <a:xfrm>
              <a:off x="8904312" y="4569337"/>
              <a:ext cx="237626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1E86"/>
                  </a:solidFill>
                  <a:latin typeface="+mn-lt"/>
                </a:rPr>
                <a:t>Sparse spatiotemporal observations</a:t>
              </a:r>
              <a:endParaRPr lang="zh-CN" altLang="en-US" sz="1600" b="1" dirty="0">
                <a:solidFill>
                  <a:srgbClr val="001E86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081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96966B4-1051-4792-9EDA-DD2756513DC1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日期占位符 3">
            <a:extLst>
              <a:ext uri="{FF2B5EF4-FFF2-40B4-BE49-F238E27FC236}">
                <a16:creationId xmlns:a16="http://schemas.microsoft.com/office/drawing/2014/main" id="{FB611119-569B-417C-A855-93958E79B8C1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94741E24-5EC5-451B-A7B2-464B2E64FE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7" t="17041" b="19203"/>
          <a:stretch/>
        </p:blipFill>
        <p:spPr>
          <a:xfrm>
            <a:off x="4439816" y="1124743"/>
            <a:ext cx="7344816" cy="4680521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37244CEC-AFB0-4460-BDB3-A38C32F50921}"/>
              </a:ext>
            </a:extLst>
          </p:cNvPr>
          <p:cNvSpPr txBox="1">
            <a:spLocks/>
          </p:cNvSpPr>
          <p:nvPr/>
        </p:nvSpPr>
        <p:spPr bwMode="white">
          <a:xfrm>
            <a:off x="1127448" y="196863"/>
            <a:ext cx="692213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Centralized Completion: Privacy Risk</a:t>
            </a:r>
            <a:endParaRPr lang="en-US" altLang="zh-CN" sz="2800" kern="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DC8B2A-972D-4C1F-AD42-921CE0EB499C}"/>
              </a:ext>
            </a:extLst>
          </p:cNvPr>
          <p:cNvSpPr txBox="1"/>
          <p:nvPr/>
        </p:nvSpPr>
        <p:spPr>
          <a:xfrm>
            <a:off x="623392" y="1084156"/>
            <a:ext cx="4046984" cy="485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Centralized completion can recover missing data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Users upload raw sensing data to a server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The server aggregates data for completion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Locations and trajectories may be exposed</a:t>
            </a:r>
            <a:endParaRPr lang="zh-CN" altLang="en-US" sz="1900" dirty="0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530E204-EA1D-4A55-A077-5333A7D16FD9}"/>
              </a:ext>
            </a:extLst>
          </p:cNvPr>
          <p:cNvSpPr txBox="1"/>
          <p:nvPr/>
        </p:nvSpPr>
        <p:spPr>
          <a:xfrm>
            <a:off x="2473964" y="5941768"/>
            <a:ext cx="7244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+mj-lt"/>
              </a:rPr>
              <a:t>Raw uploads improve completion but expose privacy.</a:t>
            </a:r>
            <a:endParaRPr lang="zh-CN" altLang="en-US" sz="2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763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日期占位符 3">
            <a:extLst>
              <a:ext uri="{FF2B5EF4-FFF2-40B4-BE49-F238E27FC236}">
                <a16:creationId xmlns:a16="http://schemas.microsoft.com/office/drawing/2014/main" id="{850763F9-848B-479E-B2AC-A04EF86FBFA9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5F73C1-9CFA-4C2A-AA78-2EC1E18E5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1" t="19192" b="16130"/>
          <a:stretch/>
        </p:blipFill>
        <p:spPr>
          <a:xfrm>
            <a:off x="5015880" y="1084156"/>
            <a:ext cx="6711280" cy="4857612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6C30AA7E-8390-4D67-9D83-7236600C7778}"/>
              </a:ext>
            </a:extLst>
          </p:cNvPr>
          <p:cNvSpPr txBox="1">
            <a:spLocks/>
          </p:cNvSpPr>
          <p:nvPr/>
        </p:nvSpPr>
        <p:spPr bwMode="white">
          <a:xfrm>
            <a:off x="1127448" y="196863"/>
            <a:ext cx="692213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宋体" charset="0"/>
                <a:cs typeface="宋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Verdana" pitchFamily="34" charset="0"/>
                <a:ea typeface="宋体" charset="0"/>
                <a:cs typeface="宋体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/>
              <a:t>Inefficient Random Sampling</a:t>
            </a:r>
            <a:endParaRPr lang="en-US" altLang="zh-CN" sz="2800" kern="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3E256C-0545-4E5C-A71D-5639C00A027D}"/>
              </a:ext>
            </a:extLst>
          </p:cNvPr>
          <p:cNvSpPr txBox="1"/>
          <p:nvPr/>
        </p:nvSpPr>
        <p:spPr>
          <a:xfrm>
            <a:off x="623392" y="1084156"/>
            <a:ext cx="4046984" cy="485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Only a few locations can be sensed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Random/fixed sampling may pick low-value points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It ignores uncertainty and informativeness</a:t>
            </a: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endParaRPr lang="en-US" altLang="zh-CN" sz="19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653B89"/>
              </a:buClr>
              <a:buFont typeface="Wingdings" panose="05000000000000000000" pitchFamily="2" charset="2"/>
              <a:buChar char="n"/>
            </a:pPr>
            <a:r>
              <a:rPr lang="en-US" altLang="zh-CN" sz="1900" dirty="0">
                <a:latin typeface="+mn-lt"/>
              </a:rPr>
              <a:t>Accuracy improves only slightly under limited budget</a:t>
            </a:r>
            <a:endParaRPr lang="zh-CN" altLang="en-US" sz="1900" dirty="0">
              <a:latin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FC4038B-FC26-493B-AB1E-BEB6FA6196D3}"/>
              </a:ext>
            </a:extLst>
          </p:cNvPr>
          <p:cNvSpPr txBox="1"/>
          <p:nvPr/>
        </p:nvSpPr>
        <p:spPr>
          <a:xfrm>
            <a:off x="2740360" y="5941768"/>
            <a:ext cx="6711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+mj-lt"/>
              </a:rPr>
              <a:t>Sampling should focus on </a:t>
            </a:r>
            <a:r>
              <a:rPr lang="en-US" altLang="zh-CN" sz="2200" b="1" dirty="0" err="1">
                <a:solidFill>
                  <a:srgbClr val="C00000"/>
                </a:solidFill>
                <a:latin typeface="+mj-lt"/>
              </a:rPr>
              <a:t>imformative</a:t>
            </a:r>
            <a:r>
              <a:rPr lang="en-US" altLang="zh-CN" sz="2200" b="1" dirty="0">
                <a:solidFill>
                  <a:srgbClr val="C00000"/>
                </a:solidFill>
                <a:latin typeface="+mj-lt"/>
              </a:rPr>
              <a:t> locations.</a:t>
            </a:r>
            <a:endParaRPr lang="zh-CN" altLang="en-US" sz="2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163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E5B526A-98DC-4452-A4BB-E52A9B872B65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CE830F-DF90-4C89-9DB1-6A8EFBF41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Challenge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B38690E6-3135-461B-8A46-6B4A270BCBA8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ED84655-2D41-42C5-899A-D474E1918BAE}"/>
              </a:ext>
            </a:extLst>
          </p:cNvPr>
          <p:cNvSpPr/>
          <p:nvPr/>
        </p:nvSpPr>
        <p:spPr>
          <a:xfrm>
            <a:off x="1015362" y="980729"/>
            <a:ext cx="10161276" cy="5379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150000"/>
              </a:lnSpc>
              <a:spcBef>
                <a:spcPct val="20000"/>
              </a:spcBef>
              <a:buClr>
                <a:srgbClr val="8064A2"/>
              </a:buClr>
              <a:buFont typeface="Wingdings" panose="05000000000000000000" pitchFamily="2" charset="2"/>
              <a:buChar char="n"/>
            </a:pPr>
            <a:r>
              <a:rPr kumimoji="1" lang="en-US" altLang="zh-CN" sz="2400" b="1" kern="0" dirty="0">
                <a:solidFill>
                  <a:srgbClr val="000000"/>
                </a:solidFill>
                <a:latin typeface="+mj-lt"/>
                <a:ea typeface="宋体" charset="0"/>
              </a:rPr>
              <a:t>Privacy-preserving completion</a:t>
            </a:r>
          </a:p>
          <a:p>
            <a:pPr marL="971550" lvl="1" indent="-514350" eaLnBrk="0" hangingPunct="0">
              <a:lnSpc>
                <a:spcPct val="150000"/>
              </a:lnSpc>
              <a:spcBef>
                <a:spcPct val="20000"/>
              </a:spcBef>
              <a:buClr>
                <a:srgbClr val="8064A2"/>
              </a:buClr>
              <a:buFont typeface="Wingdings" panose="05000000000000000000" pitchFamily="2" charset="2"/>
              <a:buChar char="Ø"/>
            </a:pPr>
            <a:r>
              <a:rPr kumimoji="1" lang="en-US" altLang="zh-CN" sz="2400" kern="0" dirty="0">
                <a:solidFill>
                  <a:srgbClr val="000000"/>
                </a:solidFill>
                <a:latin typeface="+mj-lt"/>
                <a:ea typeface="宋体" charset="0"/>
              </a:rPr>
              <a:t>How to train completion models </a:t>
            </a:r>
            <a:r>
              <a:rPr kumimoji="1" lang="en-US" altLang="zh-CN" sz="2400" u="sng" kern="0" dirty="0">
                <a:solidFill>
                  <a:srgbClr val="000000"/>
                </a:solidFill>
                <a:latin typeface="+mj-lt"/>
                <a:ea typeface="宋体" charset="0"/>
              </a:rPr>
              <a:t>without uploading raw sensing data</a:t>
            </a:r>
            <a:r>
              <a:rPr kumimoji="1" lang="en-US" altLang="zh-CN" sz="2400" kern="0" dirty="0">
                <a:solidFill>
                  <a:srgbClr val="000000"/>
                </a:solidFill>
                <a:latin typeface="+mj-lt"/>
                <a:ea typeface="宋体" charset="0"/>
              </a:rPr>
              <a:t>? </a:t>
            </a:r>
          </a:p>
          <a:p>
            <a:pPr marL="514350" indent="-514350" eaLnBrk="0" hangingPunct="0">
              <a:lnSpc>
                <a:spcPct val="150000"/>
              </a:lnSpc>
              <a:spcBef>
                <a:spcPct val="20000"/>
              </a:spcBef>
              <a:buClr>
                <a:srgbClr val="8064A2"/>
              </a:buClr>
              <a:buFont typeface="Wingdings" panose="05000000000000000000" pitchFamily="2" charset="2"/>
              <a:buChar char="n"/>
            </a:pPr>
            <a:r>
              <a:rPr kumimoji="1" lang="en-US" altLang="zh-CN" sz="2400" b="1" kern="0" dirty="0">
                <a:solidFill>
                  <a:srgbClr val="000000"/>
                </a:solidFill>
                <a:latin typeface="+mj-lt"/>
                <a:ea typeface="宋体" charset="0"/>
              </a:rPr>
              <a:t>Local sparse modeling</a:t>
            </a:r>
          </a:p>
          <a:p>
            <a:pPr marL="971550" lvl="1" indent="-514350" eaLnBrk="0" hangingPunct="0">
              <a:lnSpc>
                <a:spcPct val="150000"/>
              </a:lnSpc>
              <a:spcBef>
                <a:spcPct val="20000"/>
              </a:spcBef>
              <a:buClr>
                <a:srgbClr val="8064A2"/>
              </a:buClr>
              <a:buFont typeface="Wingdings" panose="05000000000000000000" pitchFamily="2" charset="2"/>
              <a:buChar char="Ø"/>
            </a:pPr>
            <a:r>
              <a:rPr kumimoji="1" lang="en-US" altLang="zh-CN" sz="2400" kern="0" dirty="0">
                <a:solidFill>
                  <a:srgbClr val="000000"/>
                </a:solidFill>
                <a:latin typeface="+mj-lt"/>
                <a:ea typeface="宋体" charset="0"/>
              </a:rPr>
              <a:t>How to capture useful spatiotemporal dependencies from </a:t>
            </a:r>
            <a:r>
              <a:rPr kumimoji="1" lang="en-US" altLang="zh-CN" sz="2400" u="sng" kern="0" dirty="0">
                <a:solidFill>
                  <a:srgbClr val="000000"/>
                </a:solidFill>
                <a:latin typeface="+mj-lt"/>
                <a:ea typeface="宋体" charset="0"/>
              </a:rPr>
              <a:t>client-local sparse data</a:t>
            </a:r>
            <a:r>
              <a:rPr kumimoji="1" lang="en-US" altLang="zh-CN" sz="2400" kern="0" dirty="0">
                <a:solidFill>
                  <a:srgbClr val="000000"/>
                </a:solidFill>
                <a:latin typeface="+mj-lt"/>
                <a:ea typeface="宋体" charset="0"/>
              </a:rPr>
              <a:t>?</a:t>
            </a:r>
          </a:p>
          <a:p>
            <a:pPr marL="514350" indent="-514350" eaLnBrk="0" hangingPunct="0">
              <a:lnSpc>
                <a:spcPct val="150000"/>
              </a:lnSpc>
              <a:spcBef>
                <a:spcPct val="20000"/>
              </a:spcBef>
              <a:buClr>
                <a:srgbClr val="8064A2"/>
              </a:buClr>
              <a:buFont typeface="Wingdings" panose="05000000000000000000" pitchFamily="2" charset="2"/>
              <a:buChar char="n"/>
            </a:pPr>
            <a:r>
              <a:rPr kumimoji="1" lang="en-US" altLang="zh-CN" sz="2400" b="1" kern="0" dirty="0">
                <a:solidFill>
                  <a:srgbClr val="000000"/>
                </a:solidFill>
                <a:latin typeface="+mj-lt"/>
                <a:ea typeface="宋体" charset="0"/>
              </a:rPr>
              <a:t>Budget-efficient sampling</a:t>
            </a:r>
          </a:p>
          <a:p>
            <a:pPr marL="971550" lvl="1" indent="-514350" eaLnBrk="0" hangingPunct="0">
              <a:lnSpc>
                <a:spcPct val="150000"/>
              </a:lnSpc>
              <a:spcBef>
                <a:spcPct val="20000"/>
              </a:spcBef>
              <a:buClr>
                <a:srgbClr val="8064A2"/>
              </a:buClr>
              <a:buFont typeface="Wingdings" panose="05000000000000000000" pitchFamily="2" charset="2"/>
              <a:buChar char="Ø"/>
            </a:pPr>
            <a:r>
              <a:rPr kumimoji="1" lang="en-US" altLang="zh-CN" sz="2400" kern="0" dirty="0">
                <a:solidFill>
                  <a:srgbClr val="000000"/>
                </a:solidFill>
                <a:latin typeface="+mj-lt"/>
                <a:ea typeface="宋体" charset="0"/>
              </a:rPr>
              <a:t>How to select high-value observations under a </a:t>
            </a:r>
            <a:r>
              <a:rPr kumimoji="1" lang="en-US" altLang="zh-CN" sz="2400" u="sng" kern="0" dirty="0">
                <a:solidFill>
                  <a:srgbClr val="000000"/>
                </a:solidFill>
                <a:latin typeface="+mj-lt"/>
                <a:ea typeface="宋体" charset="0"/>
              </a:rPr>
              <a:t>limited sensing budget</a:t>
            </a:r>
            <a:r>
              <a:rPr kumimoji="1" lang="en-US" altLang="zh-CN" sz="2400" kern="0" dirty="0">
                <a:solidFill>
                  <a:srgbClr val="000000"/>
                </a:solidFill>
                <a:latin typeface="+mj-lt"/>
                <a:ea typeface="宋体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4528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EB4E090-2902-4492-8D64-CADE5ECDF587}"/>
              </a:ext>
            </a:extLst>
          </p:cNvPr>
          <p:cNvSpPr/>
          <p:nvPr/>
        </p:nvSpPr>
        <p:spPr>
          <a:xfrm>
            <a:off x="1559496" y="1049884"/>
            <a:ext cx="1944216" cy="10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D167B6-98D5-4928-8647-19CAAA14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ea typeface="楷体" panose="02010609060101010101" pitchFamily="49" charset="-122"/>
              </a:rPr>
              <a:t>Outline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6FE673-7D3C-4F7A-A563-D6D84D3E6559}"/>
              </a:ext>
            </a:extLst>
          </p:cNvPr>
          <p:cNvSpPr/>
          <p:nvPr/>
        </p:nvSpPr>
        <p:spPr>
          <a:xfrm>
            <a:off x="3232617" y="1411881"/>
            <a:ext cx="5726766" cy="461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Background and Motivation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b="1" kern="0" dirty="0">
                <a:solidFill>
                  <a:srgbClr val="000000"/>
                </a:solidFill>
                <a:latin typeface="+mj-lt"/>
                <a:ea typeface="宋体" charset="0"/>
              </a:rPr>
              <a:t>Problem and Framework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Method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Performance Evaluation</a:t>
            </a:r>
          </a:p>
          <a:p>
            <a:pPr marL="514350" indent="-514350" eaLnBrk="0" hangingPunct="0">
              <a:lnSpc>
                <a:spcPct val="200000"/>
              </a:lnSpc>
              <a:spcBef>
                <a:spcPct val="20000"/>
              </a:spcBef>
              <a:buClr>
                <a:srgbClr val="8064A2"/>
              </a:buClr>
              <a:buFont typeface="+mj-lt"/>
              <a:buAutoNum type="romanUcPeriod"/>
            </a:pPr>
            <a:r>
              <a:rPr kumimoji="1" lang="en-US" altLang="zh-CN" sz="2800" kern="0" dirty="0">
                <a:solidFill>
                  <a:srgbClr val="000000"/>
                </a:solidFill>
                <a:latin typeface="+mj-lt"/>
                <a:ea typeface="宋体" charset="0"/>
              </a:rPr>
              <a:t>Conclusion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6CFFDA9-026A-47D5-BDC7-FB8093BEA7FD}"/>
              </a:ext>
            </a:extLst>
          </p:cNvPr>
          <p:cNvSpPr txBox="1">
            <a:spLocks/>
          </p:cNvSpPr>
          <p:nvPr/>
        </p:nvSpPr>
        <p:spPr bwMode="auto">
          <a:xfrm>
            <a:off x="9328956" y="6525344"/>
            <a:ext cx="9353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200" dirty="0">
                <a:latin typeface="+mn-lt"/>
                <a:ea typeface="楷体" panose="02010609060101010101" pitchFamily="49" charset="-122"/>
              </a:rPr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1524081433"/>
      </p:ext>
    </p:extLst>
  </p:cSld>
  <p:clrMapOvr>
    <a:masterClrMapping/>
  </p:clrMapOvr>
</p:sld>
</file>

<file path=ppt/theme/theme1.xml><?xml version="1.0" encoding="utf-8"?>
<a:theme xmlns:a="http://schemas.openxmlformats.org/drawingml/2006/main" name="435TGp_smile_light_ani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6615</TotalTime>
  <Words>2901</Words>
  <Application>Microsoft Office PowerPoint</Application>
  <PresentationFormat>宽屏</PresentationFormat>
  <Paragraphs>322</Paragraphs>
  <Slides>28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楷体</vt:lpstr>
      <vt:lpstr>Arial</vt:lpstr>
      <vt:lpstr>Cambria Math</vt:lpstr>
      <vt:lpstr>Verdana</vt:lpstr>
      <vt:lpstr>Wingdings</vt:lpstr>
      <vt:lpstr>435TGp_smile_light_ani</vt:lpstr>
      <vt:lpstr>Privacy-Preserving Federated Active Learning for Data Completion in Sparse Crowdsensing</vt:lpstr>
      <vt:lpstr>Outline</vt:lpstr>
      <vt:lpstr>Outline</vt:lpstr>
      <vt:lpstr>Mobile CrowdSensing (MCS)</vt:lpstr>
      <vt:lpstr>PowerPoint 演示文稿</vt:lpstr>
      <vt:lpstr>PowerPoint 演示文稿</vt:lpstr>
      <vt:lpstr>PowerPoint 演示文稿</vt:lpstr>
      <vt:lpstr>Challenge</vt:lpstr>
      <vt:lpstr>Outline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Q&amp;A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体域网的个人健康状态远程监测和预警系统</dc:title>
  <dc:creator>a</dc:creator>
  <cp:lastModifiedBy>Zhifei Wang</cp:lastModifiedBy>
  <cp:revision>1000</cp:revision>
  <dcterms:created xsi:type="dcterms:W3CDTF">2011-06-22T00:02:13Z</dcterms:created>
  <dcterms:modified xsi:type="dcterms:W3CDTF">2026-05-22T05:52:41Z</dcterms:modified>
</cp:coreProperties>
</file>