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  <p:sldMasterId id="2147483674" r:id="rId3"/>
  </p:sldMasterIdLst>
  <p:notesMasterIdLst>
    <p:notesMasterId r:id="rId70"/>
  </p:notesMasterIdLst>
  <p:sldIdLst>
    <p:sldId id="257" r:id="rId4"/>
    <p:sldId id="258" r:id="rId5"/>
    <p:sldId id="286" r:id="rId6"/>
    <p:sldId id="288" r:id="rId7"/>
    <p:sldId id="289" r:id="rId8"/>
    <p:sldId id="290" r:id="rId9"/>
    <p:sldId id="291" r:id="rId10"/>
    <p:sldId id="300" r:id="rId11"/>
    <p:sldId id="304" r:id="rId12"/>
    <p:sldId id="297" r:id="rId13"/>
    <p:sldId id="305" r:id="rId14"/>
    <p:sldId id="294" r:id="rId15"/>
    <p:sldId id="295" r:id="rId16"/>
    <p:sldId id="296" r:id="rId17"/>
    <p:sldId id="298" r:id="rId18"/>
    <p:sldId id="293" r:id="rId19"/>
    <p:sldId id="292" r:id="rId20"/>
    <p:sldId id="259" r:id="rId21"/>
    <p:sldId id="260" r:id="rId22"/>
    <p:sldId id="261" r:id="rId23"/>
    <p:sldId id="262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318" r:id="rId37"/>
    <p:sldId id="319" r:id="rId38"/>
    <p:sldId id="320" r:id="rId39"/>
    <p:sldId id="321" r:id="rId40"/>
    <p:sldId id="332" r:id="rId41"/>
    <p:sldId id="322" r:id="rId42"/>
    <p:sldId id="324" r:id="rId43"/>
    <p:sldId id="325" r:id="rId44"/>
    <p:sldId id="326" r:id="rId45"/>
    <p:sldId id="327" r:id="rId46"/>
    <p:sldId id="328" r:id="rId47"/>
    <p:sldId id="329" r:id="rId48"/>
    <p:sldId id="330" r:id="rId49"/>
    <p:sldId id="331" r:id="rId50"/>
    <p:sldId id="301" r:id="rId51"/>
    <p:sldId id="302" r:id="rId52"/>
    <p:sldId id="299" r:id="rId53"/>
    <p:sldId id="303" r:id="rId54"/>
    <p:sldId id="264" r:id="rId55"/>
    <p:sldId id="265" r:id="rId56"/>
    <p:sldId id="266" r:id="rId57"/>
    <p:sldId id="267" r:id="rId58"/>
    <p:sldId id="270" r:id="rId59"/>
    <p:sldId id="271" r:id="rId60"/>
    <p:sldId id="272" r:id="rId61"/>
    <p:sldId id="273" r:id="rId62"/>
    <p:sldId id="274" r:id="rId63"/>
    <p:sldId id="277" r:id="rId64"/>
    <p:sldId id="278" r:id="rId65"/>
    <p:sldId id="279" r:id="rId66"/>
    <p:sldId id="280" r:id="rId67"/>
    <p:sldId id="281" r:id="rId68"/>
    <p:sldId id="282" r:id="rId6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08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7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E7BF5-AE24-0F46-99C3-E830CAC77710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5ED85-3248-7F43-8A70-3DE568529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61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See Connolly &amp; Begg Section 20.2 pp.577-580</a:t>
            </a:r>
          </a:p>
        </p:txBody>
      </p:sp>
    </p:spTree>
    <p:extLst>
      <p:ext uri="{BB962C8B-B14F-4D97-AF65-F5344CB8AC3E}">
        <p14:creationId xmlns:p14="http://schemas.microsoft.com/office/powerpoint/2010/main" val="1590531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  <a:p>
            <a:r>
              <a:rPr lang="en-US" altLang="en-US"/>
              <a:t>1) Users should not have to worry about the effect of incomplete transactions (say when a system crash occurs)</a:t>
            </a:r>
          </a:p>
        </p:txBody>
      </p:sp>
    </p:spTree>
    <p:extLst>
      <p:ext uri="{BB962C8B-B14F-4D97-AF65-F5344CB8AC3E}">
        <p14:creationId xmlns:p14="http://schemas.microsoft.com/office/powerpoint/2010/main" val="743474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6927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See Connolly &amp; Begg Section 23.7.1 p.774</a:t>
            </a:r>
          </a:p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903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F6126BB-F4B5-4B49-B0F6-41501EE74D05}" type="slidenum"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22</a:t>
            </a:fld>
            <a:endParaRPr lang="en-US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318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91E27B6-B867-4744-868F-A8BB3D57340C}" type="slidenum"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23</a:t>
            </a:fld>
            <a:endParaRPr lang="en-US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515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89CD047-872D-4375-B1B0-5B4F2BF3D876}" type="slidenum"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24</a:t>
            </a:fld>
            <a:endParaRPr lang="en-US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7027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0E6D43D-713D-4C48-A3EC-2F5CDF8EFF2C}" type="slidenum"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25</a:t>
            </a:fld>
            <a:endParaRPr lang="en-US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3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4C7493C-4C92-4D0E-B926-7CBD005C0782}" type="slidenum"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26</a:t>
            </a:fld>
            <a:endParaRPr lang="en-US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0940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FA1EBAA-FC77-492B-9EF5-AAF7E0F4B147}" type="slidenum"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27</a:t>
            </a:fld>
            <a:endParaRPr lang="en-US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0618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C3B67AD-EB22-426F-931B-9089B8E49C40}" type="slidenum"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28</a:t>
            </a:fld>
            <a:endParaRPr lang="en-US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847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2358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34A17A0-59A7-4EFC-864F-4A57619B9A8D}" type="slidenum"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29</a:t>
            </a:fld>
            <a:endParaRPr lang="en-US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4252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27FC386-78CD-439B-80D0-8B41E323DEAB}" type="slidenum"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30</a:t>
            </a:fld>
            <a:endParaRPr lang="en-US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9993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D6000BF-9838-4C62-9B4D-15EBBD8F9880}" type="slidenum"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31</a:t>
            </a:fld>
            <a:endParaRPr lang="en-US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761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1031DAE-27DB-4383-B7EB-D28A86F5D87A}" type="slidenum"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32</a:t>
            </a:fld>
            <a:endParaRPr lang="en-US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5993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5620756-A573-4112-8B8E-98223E8CB7CC}" type="slidenum"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33</a:t>
            </a:fld>
            <a:endParaRPr lang="en-US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7175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0B8E0B5-B012-4232-A16E-49591C1D2BF3}" type="slidenum"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34</a:t>
            </a:fld>
            <a:endParaRPr lang="en-US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132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F660C33-34A1-4EEC-8912-AC52E71A808B}" type="slidenum"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35</a:t>
            </a:fld>
            <a:endParaRPr lang="en-US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1449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6D2BE76-E2AB-41AA-AB16-0A9C72CB8E6B}" type="slidenum">
              <a:rPr lang="en-US" altLang="en-US" sz="1300">
                <a:latin typeface="Times New Roman" panose="02020603050405020304" pitchFamily="18" charset="0"/>
              </a:rPr>
              <a:pPr/>
              <a:t>36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8440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090D774-D499-4BAF-917F-9FCF0B261A91}" type="slidenum">
              <a:rPr lang="en-US" altLang="en-US" sz="1300">
                <a:latin typeface="Times New Roman" panose="02020603050405020304" pitchFamily="18" charset="0"/>
              </a:rPr>
              <a:pPr/>
              <a:t>37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419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3A19467-18B5-4C40-8115-3F4AE34200E8}" type="slidenum">
              <a:rPr lang="en-US" altLang="en-US" sz="1300">
                <a:latin typeface="Times New Roman" panose="02020603050405020304" pitchFamily="18" charset="0"/>
              </a:rPr>
              <a:pPr/>
              <a:t>39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446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2031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3480A32-9BE4-47EB-95CD-4442C18EFCC2}" type="slidenum">
              <a:rPr lang="en-US" altLang="en-US" sz="1300">
                <a:latin typeface="Times New Roman" panose="02020603050405020304" pitchFamily="18" charset="0"/>
              </a:rPr>
              <a:pPr/>
              <a:t>40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0614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8349C8A-725E-4292-87F9-82FE159FD21C}" type="slidenum">
              <a:rPr lang="en-US" altLang="en-US" sz="1300">
                <a:latin typeface="Times New Roman" panose="02020603050405020304" pitchFamily="18" charset="0"/>
              </a:rPr>
              <a:pPr/>
              <a:t>41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3680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8A00411-AFEC-4F3B-ADFF-2296A1FD9CE6}" type="slidenum">
              <a:rPr lang="en-US" altLang="en-US" sz="1300">
                <a:latin typeface="Times New Roman" panose="02020603050405020304" pitchFamily="18" charset="0"/>
              </a:rPr>
              <a:pPr/>
              <a:t>42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5973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96CB235-AE93-4879-9183-AA01A3BE1E68}" type="slidenum">
              <a:rPr lang="en-US" altLang="en-US" sz="1300">
                <a:latin typeface="Times New Roman" panose="02020603050405020304" pitchFamily="18" charset="0"/>
              </a:rPr>
              <a:pPr/>
              <a:t>43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6226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DB7C11D-C554-4741-9C70-A0F3A6D1F9BF}" type="slidenum">
              <a:rPr lang="en-US" altLang="en-US" sz="1300">
                <a:latin typeface="Times New Roman" panose="02020603050405020304" pitchFamily="18" charset="0"/>
              </a:rPr>
              <a:pPr/>
              <a:t>44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5771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D0CA190-3657-4513-82F0-81F430AD70CD}" type="slidenum">
              <a:rPr lang="en-US" altLang="en-US" sz="1300">
                <a:latin typeface="Times New Roman" panose="02020603050405020304" pitchFamily="18" charset="0"/>
              </a:rPr>
              <a:pPr/>
              <a:t>45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676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AFA78B2-FC86-40CF-965B-1409C73E1585}" type="slidenum">
              <a:rPr lang="en-US" altLang="en-US" sz="1300">
                <a:latin typeface="Times New Roman" panose="02020603050405020304" pitchFamily="18" charset="0"/>
              </a:rPr>
              <a:pPr/>
              <a:t>46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1957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7365C06-36EE-4072-BCEA-165334FECB1D}" type="slidenum">
              <a:rPr lang="en-US" altLang="en-US" sz="1300">
                <a:latin typeface="Times New Roman" panose="02020603050405020304" pitchFamily="18" charset="0"/>
              </a:rPr>
              <a:pPr/>
              <a:t>47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257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127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While one transaction is waiting for a page to be read in from disk, CPU can process another transaction. Overlapping I/O and CPU activity reduces the amount of time disk and processors are idle and increases system throughput (useful work completed per unit time)</a:t>
            </a:r>
          </a:p>
          <a:p>
            <a:r>
              <a:rPr lang="en-US" altLang="en-US"/>
              <a:t>In serial execution, a short transaction can get stuck behind a long transaction. Interleaving the execution of a short transaction with a long transaction allows the short transaction to complete quickly.</a:t>
            </a:r>
          </a:p>
          <a:p>
            <a:endParaRPr lang="en-US" altLang="en-US"/>
          </a:p>
          <a:p>
            <a:r>
              <a:rPr lang="en-US" altLang="en-US"/>
              <a:t>Transaction is defined as any one execution of a user program in a DBMS and differs from an execution outside the DBMS.</a:t>
            </a:r>
          </a:p>
        </p:txBody>
      </p:sp>
    </p:spTree>
    <p:extLst>
      <p:ext uri="{BB962C8B-B14F-4D97-AF65-F5344CB8AC3E}">
        <p14:creationId xmlns:p14="http://schemas.microsoft.com/office/powerpoint/2010/main" val="802521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AB14024-AA9F-4EB0-A7A4-5A9D53991335}" type="slidenum"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11</a:t>
            </a:fld>
            <a:endParaRPr lang="en-US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711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FA061CA-F8C9-4109-9A5B-B54C0E61F33C}" type="slidenum">
              <a:rPr lang="en-US" altLang="en-US" sz="1300">
                <a:latin typeface="Times New Roman" panose="02020603050405020304" pitchFamily="18" charset="0"/>
              </a:rPr>
              <a:pPr/>
              <a:t>12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77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B99C5F5-7EDA-4838-ADAE-12091BDD4FA4}" type="slidenum">
              <a:rPr lang="en-US" altLang="en-US" sz="1300">
                <a:latin typeface="Times New Roman" panose="02020603050405020304" pitchFamily="18" charset="0"/>
              </a:rPr>
              <a:pPr/>
              <a:t>13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264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3EF9875-6CD9-4FA2-9F2E-3937CA4C11D0}" type="slidenum">
              <a:rPr lang="en-US" altLang="en-US" sz="1300">
                <a:latin typeface="Times New Roman" panose="02020603050405020304" pitchFamily="18" charset="0"/>
              </a:rPr>
              <a:pPr/>
              <a:t>14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314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jpeg"/><Relationship Id="rId4" Type="http://schemas.openxmlformats.org/officeDocument/2006/relationships/hyperlink" Target="http://www.db-book.com/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jpeg"/><Relationship Id="rId4" Type="http://schemas.openxmlformats.org/officeDocument/2006/relationships/hyperlink" Target="http://www.db-book.com/" TargetMode="Externa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3054-E58C-A641-8A49-B009C2A1E7A9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C188-5370-A74E-9599-9E00FB499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31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3054-E58C-A641-8A49-B009C2A1E7A9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C188-5370-A74E-9599-9E00FB499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70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3054-E58C-A641-8A49-B009C2A1E7A9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C188-5370-A74E-9599-9E00FB499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23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23850" y="128588"/>
            <a:ext cx="8496300" cy="6469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7727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2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Clip" r:id="rId3" imgW="0" imgH="0" progId="MS_ClipArt_Gallery.2">
                  <p:embed/>
                </p:oleObj>
              </mc:Choice>
              <mc:Fallback>
                <p:oleObj name="Clip" r:id="rId3" imgW="0" imgH="0" progId="MS_ClipArt_Gallery.2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674938" y="5726113"/>
            <a:ext cx="3694112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CC3300"/>
                </a:solidFill>
              </a:rPr>
              <a:t>Database System Concepts, 6</a:t>
            </a:r>
            <a:r>
              <a:rPr lang="en-US" altLang="en-US" b="1" baseline="30000" smtClean="0">
                <a:solidFill>
                  <a:srgbClr val="CC3300"/>
                </a:solidFill>
              </a:rPr>
              <a:t>th</a:t>
            </a:r>
            <a:r>
              <a:rPr lang="en-US" altLang="en-US" b="1" smtClean="0">
                <a:solidFill>
                  <a:srgbClr val="CC3300"/>
                </a:solidFill>
              </a:rPr>
              <a:t> Ed</a:t>
            </a:r>
            <a:r>
              <a:rPr lang="en-US" altLang="en-US" smtClean="0">
                <a:solidFill>
                  <a:srgbClr val="CC3300"/>
                </a:solidFill>
              </a:rPr>
              <a:t>.</a:t>
            </a:r>
          </a:p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200" b="1" smtClean="0">
                <a:solidFill>
                  <a:srgbClr val="CC3300"/>
                </a:solidFill>
              </a:rPr>
              <a:t>©Silberschatz, Korth and Sudarshan</a:t>
            </a:r>
            <a:br>
              <a:rPr lang="en-US" altLang="en-US" sz="1200" b="1" smtClean="0">
                <a:solidFill>
                  <a:srgbClr val="CC3300"/>
                </a:solidFill>
              </a:rPr>
            </a:br>
            <a:r>
              <a:rPr lang="en-US" altLang="en-US" sz="1200" b="1" smtClean="0">
                <a:solidFill>
                  <a:srgbClr val="CC3300"/>
                </a:solidFill>
              </a:rPr>
              <a:t>See </a:t>
            </a:r>
            <a:r>
              <a:rPr lang="en-US" altLang="en-US" sz="1200" b="1" smtClean="0">
                <a:solidFill>
                  <a:srgbClr val="CC3300"/>
                </a:solidFill>
                <a:hlinkClick r:id="rId4"/>
              </a:rPr>
              <a:t>www.db-book.com</a:t>
            </a:r>
            <a:r>
              <a:rPr lang="en-US" altLang="en-US" sz="1200" b="1" smtClean="0">
                <a:solidFill>
                  <a:srgbClr val="CC3300"/>
                </a:solidFill>
              </a:rPr>
              <a:t> for conditions on re-use </a:t>
            </a:r>
          </a:p>
        </p:txBody>
      </p:sp>
      <p:pic>
        <p:nvPicPr>
          <p:cNvPr id="6" name="Picture 8" descr="Cover-6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2238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6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96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2862263" y="5780088"/>
            <a:ext cx="34480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>
                <a:solidFill>
                  <a:srgbClr val="578963"/>
                </a:solidFill>
                <a:latin typeface="Times New Roman" charset="0"/>
                <a:ea typeface="+mn-ea"/>
              </a:defRPr>
            </a:lvl1pPr>
          </a:lstStyle>
          <a:p>
            <a:pPr defTabSz="914400" eaLnBrk="0" fontAlgn="base" hangingPunct="0">
              <a:spcAft>
                <a:spcPct val="0"/>
              </a:spcAft>
              <a:defRPr/>
            </a:pPr>
            <a:endParaRPr lang="en-US" sz="160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96063" y="6218238"/>
            <a:ext cx="1905000" cy="457200"/>
          </a:xfrm>
        </p:spPr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fld id="{79028FBA-A8F6-479A-9CF5-B0EDBC22A7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1727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AB85E5-0021-43AA-B84F-7886A00812F3}" type="slidenum">
              <a:rPr lang="en-US" altLang="en-US">
                <a:solidFill>
                  <a:srgbClr val="666699"/>
                </a:solidFill>
              </a:rPr>
              <a:pPr/>
              <a:t>‹#›</a:t>
            </a:fld>
            <a:endParaRPr lang="en-US" altLang="en-US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020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AEF47B-B32A-456D-A0E7-88F2CD6F7FFD}" type="slidenum">
              <a:rPr lang="en-US" altLang="en-US">
                <a:solidFill>
                  <a:srgbClr val="666699"/>
                </a:solidFill>
              </a:rPr>
              <a:pPr/>
              <a:t>‹#›</a:t>
            </a:fld>
            <a:endParaRPr lang="en-US" altLang="en-US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57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4388" y="1093788"/>
            <a:ext cx="3754437" cy="4903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1225" y="1093788"/>
            <a:ext cx="3754438" cy="4903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22BA51-A2FD-4072-9B55-2106F2D72564}" type="slidenum">
              <a:rPr lang="en-US" altLang="en-US">
                <a:solidFill>
                  <a:srgbClr val="666699"/>
                </a:solidFill>
              </a:rPr>
              <a:pPr/>
              <a:t>‹#›</a:t>
            </a:fld>
            <a:endParaRPr lang="en-US" altLang="en-US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512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DA9BE1-DC21-4C10-A03C-D2102EEF3936}" type="slidenum">
              <a:rPr lang="en-US" altLang="en-US">
                <a:solidFill>
                  <a:srgbClr val="666699"/>
                </a:solidFill>
              </a:rPr>
              <a:pPr/>
              <a:t>‹#›</a:t>
            </a:fld>
            <a:endParaRPr lang="en-US" altLang="en-US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7219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C9EF05-9BF3-4DE7-804A-7BD048F686AD}" type="slidenum">
              <a:rPr lang="en-US" altLang="en-US">
                <a:solidFill>
                  <a:srgbClr val="666699"/>
                </a:solidFill>
              </a:rPr>
              <a:pPr/>
              <a:t>‹#›</a:t>
            </a:fld>
            <a:endParaRPr lang="en-US" altLang="en-US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3737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29BC0D-CD98-41B2-BAFA-200DD9373710}" type="slidenum">
              <a:rPr lang="en-US" altLang="en-US">
                <a:solidFill>
                  <a:srgbClr val="666699"/>
                </a:solidFill>
              </a:rPr>
              <a:pPr/>
              <a:t>‹#›</a:t>
            </a:fld>
            <a:endParaRPr lang="en-US" altLang="en-US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205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3054-E58C-A641-8A49-B009C2A1E7A9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C188-5370-A74E-9599-9E00FB499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961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C298C2-DEE0-4495-9637-A37A3A93E09E}" type="slidenum">
              <a:rPr lang="en-US" altLang="en-US">
                <a:solidFill>
                  <a:srgbClr val="666699"/>
                </a:solidFill>
              </a:rPr>
              <a:pPr/>
              <a:t>‹#›</a:t>
            </a:fld>
            <a:endParaRPr lang="en-US" altLang="en-US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785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F44034-9AE6-4D69-90F7-8CCC472A7F9E}" type="slidenum">
              <a:rPr lang="en-US" altLang="en-US">
                <a:solidFill>
                  <a:srgbClr val="666699"/>
                </a:solidFill>
              </a:rPr>
              <a:pPr/>
              <a:t>‹#›</a:t>
            </a:fld>
            <a:endParaRPr lang="en-US" altLang="en-US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380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446846-D19B-487D-84A9-5588E21B8ECE}" type="slidenum">
              <a:rPr lang="en-US" altLang="en-US">
                <a:solidFill>
                  <a:srgbClr val="666699"/>
                </a:solidFill>
              </a:rPr>
              <a:pPr/>
              <a:t>‹#›</a:t>
            </a:fld>
            <a:endParaRPr lang="en-US" altLang="en-US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1866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6250" y="117475"/>
            <a:ext cx="2019300" cy="5880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117475"/>
            <a:ext cx="5905500" cy="5880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6F71B6-08F6-4C25-9FA6-F4C4C921A0B3}" type="slidenum">
              <a:rPr lang="en-US" altLang="en-US">
                <a:solidFill>
                  <a:srgbClr val="666699"/>
                </a:solidFill>
              </a:rPr>
              <a:pPr/>
              <a:t>‹#›</a:t>
            </a:fld>
            <a:endParaRPr lang="en-US" altLang="en-US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6973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2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Clip" r:id="rId3" imgW="0" imgH="0" progId="MS_ClipArt_Gallery.2">
                  <p:embed/>
                </p:oleObj>
              </mc:Choice>
              <mc:Fallback>
                <p:oleObj name="Clip" r:id="rId3" imgW="0" imgH="0" progId="MS_ClipArt_Gallery.2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674938" y="5726113"/>
            <a:ext cx="3694112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CC3300"/>
                </a:solidFill>
              </a:rPr>
              <a:t>Database System Concepts, 6</a:t>
            </a:r>
            <a:r>
              <a:rPr lang="en-US" altLang="en-US" b="1" baseline="30000" smtClean="0">
                <a:solidFill>
                  <a:srgbClr val="CC3300"/>
                </a:solidFill>
              </a:rPr>
              <a:t>th</a:t>
            </a:r>
            <a:r>
              <a:rPr lang="en-US" altLang="en-US" b="1" smtClean="0">
                <a:solidFill>
                  <a:srgbClr val="CC3300"/>
                </a:solidFill>
              </a:rPr>
              <a:t> Ed</a:t>
            </a:r>
            <a:r>
              <a:rPr lang="en-US" altLang="en-US" smtClean="0">
                <a:solidFill>
                  <a:srgbClr val="CC3300"/>
                </a:solidFill>
              </a:rPr>
              <a:t>.</a:t>
            </a:r>
          </a:p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200" b="1" smtClean="0">
                <a:solidFill>
                  <a:srgbClr val="CC3300"/>
                </a:solidFill>
              </a:rPr>
              <a:t>©Silberschatz, Korth and Sudarshan</a:t>
            </a:r>
            <a:br>
              <a:rPr lang="en-US" altLang="en-US" sz="1200" b="1" smtClean="0">
                <a:solidFill>
                  <a:srgbClr val="CC3300"/>
                </a:solidFill>
              </a:rPr>
            </a:br>
            <a:r>
              <a:rPr lang="en-US" altLang="en-US" sz="1200" b="1" smtClean="0">
                <a:solidFill>
                  <a:srgbClr val="CC3300"/>
                </a:solidFill>
              </a:rPr>
              <a:t>See </a:t>
            </a:r>
            <a:r>
              <a:rPr lang="en-US" altLang="en-US" sz="1200" b="1" smtClean="0">
                <a:solidFill>
                  <a:srgbClr val="CC3300"/>
                </a:solidFill>
                <a:hlinkClick r:id="rId4"/>
              </a:rPr>
              <a:t>www.db-book.com</a:t>
            </a:r>
            <a:r>
              <a:rPr lang="en-US" altLang="en-US" sz="1200" b="1" smtClean="0">
                <a:solidFill>
                  <a:srgbClr val="CC3300"/>
                </a:solidFill>
              </a:rPr>
              <a:t> for conditions on re-use </a:t>
            </a:r>
          </a:p>
        </p:txBody>
      </p:sp>
      <p:pic>
        <p:nvPicPr>
          <p:cNvPr id="6" name="Picture 8" descr="Cover-6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2238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6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96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2862263" y="5780088"/>
            <a:ext cx="34480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>
                <a:solidFill>
                  <a:srgbClr val="578963"/>
                </a:solidFill>
                <a:latin typeface="Times New Roman" charset="0"/>
                <a:ea typeface="+mn-ea"/>
              </a:defRPr>
            </a:lvl1pPr>
          </a:lstStyle>
          <a:p>
            <a:pPr defTabSz="914400" eaLnBrk="0" fontAlgn="base" hangingPunct="0">
              <a:spcAft>
                <a:spcPct val="0"/>
              </a:spcAft>
              <a:defRPr/>
            </a:pPr>
            <a:endParaRPr lang="en-US" sz="160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96063" y="6218238"/>
            <a:ext cx="1905000" cy="457200"/>
          </a:xfrm>
        </p:spPr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fld id="{79028FBA-A8F6-479A-9CF5-B0EDBC22A7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79111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AB85E5-0021-43AA-B84F-7886A00812F3}" type="slidenum">
              <a:rPr lang="en-US" altLang="en-US">
                <a:solidFill>
                  <a:srgbClr val="666699"/>
                </a:solidFill>
              </a:rPr>
              <a:pPr/>
              <a:t>‹#›</a:t>
            </a:fld>
            <a:endParaRPr lang="en-US" altLang="en-US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1967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AEF47B-B32A-456D-A0E7-88F2CD6F7FFD}" type="slidenum">
              <a:rPr lang="en-US" altLang="en-US">
                <a:solidFill>
                  <a:srgbClr val="666699"/>
                </a:solidFill>
              </a:rPr>
              <a:pPr/>
              <a:t>‹#›</a:t>
            </a:fld>
            <a:endParaRPr lang="en-US" altLang="en-US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3076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4388" y="1093788"/>
            <a:ext cx="3754437" cy="4903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1225" y="1093788"/>
            <a:ext cx="3754438" cy="4903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22BA51-A2FD-4072-9B55-2106F2D72564}" type="slidenum">
              <a:rPr lang="en-US" altLang="en-US">
                <a:solidFill>
                  <a:srgbClr val="666699"/>
                </a:solidFill>
              </a:rPr>
              <a:pPr/>
              <a:t>‹#›</a:t>
            </a:fld>
            <a:endParaRPr lang="en-US" altLang="en-US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3668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DA9BE1-DC21-4C10-A03C-D2102EEF3936}" type="slidenum">
              <a:rPr lang="en-US" altLang="en-US">
                <a:solidFill>
                  <a:srgbClr val="666699"/>
                </a:solidFill>
              </a:rPr>
              <a:pPr/>
              <a:t>‹#›</a:t>
            </a:fld>
            <a:endParaRPr lang="en-US" altLang="en-US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2667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C9EF05-9BF3-4DE7-804A-7BD048F686AD}" type="slidenum">
              <a:rPr lang="en-US" altLang="en-US">
                <a:solidFill>
                  <a:srgbClr val="666699"/>
                </a:solidFill>
              </a:rPr>
              <a:pPr/>
              <a:t>‹#›</a:t>
            </a:fld>
            <a:endParaRPr lang="en-US" altLang="en-US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447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3054-E58C-A641-8A49-B009C2A1E7A9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C188-5370-A74E-9599-9E00FB499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266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29BC0D-CD98-41B2-BAFA-200DD9373710}" type="slidenum">
              <a:rPr lang="en-US" altLang="en-US">
                <a:solidFill>
                  <a:srgbClr val="666699"/>
                </a:solidFill>
              </a:rPr>
              <a:pPr/>
              <a:t>‹#›</a:t>
            </a:fld>
            <a:endParaRPr lang="en-US" altLang="en-US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6861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C298C2-DEE0-4495-9637-A37A3A93E09E}" type="slidenum">
              <a:rPr lang="en-US" altLang="en-US">
                <a:solidFill>
                  <a:srgbClr val="666699"/>
                </a:solidFill>
              </a:rPr>
              <a:pPr/>
              <a:t>‹#›</a:t>
            </a:fld>
            <a:endParaRPr lang="en-US" altLang="en-US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1682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F44034-9AE6-4D69-90F7-8CCC472A7F9E}" type="slidenum">
              <a:rPr lang="en-US" altLang="en-US">
                <a:solidFill>
                  <a:srgbClr val="666699"/>
                </a:solidFill>
              </a:rPr>
              <a:pPr/>
              <a:t>‹#›</a:t>
            </a:fld>
            <a:endParaRPr lang="en-US" altLang="en-US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0217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446846-D19B-487D-84A9-5588E21B8ECE}" type="slidenum">
              <a:rPr lang="en-US" altLang="en-US">
                <a:solidFill>
                  <a:srgbClr val="666699"/>
                </a:solidFill>
              </a:rPr>
              <a:pPr/>
              <a:t>‹#›</a:t>
            </a:fld>
            <a:endParaRPr lang="en-US" altLang="en-US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1364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6250" y="117475"/>
            <a:ext cx="2019300" cy="5880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117475"/>
            <a:ext cx="5905500" cy="5880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6F71B6-08F6-4C25-9FA6-F4C4C921A0B3}" type="slidenum">
              <a:rPr lang="en-US" altLang="en-US">
                <a:solidFill>
                  <a:srgbClr val="666699"/>
                </a:solidFill>
              </a:rPr>
              <a:pPr/>
              <a:t>‹#›</a:t>
            </a:fld>
            <a:endParaRPr lang="en-US" altLang="en-US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640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3054-E58C-A641-8A49-B009C2A1E7A9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C188-5370-A74E-9599-9E00FB499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17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3054-E58C-A641-8A49-B009C2A1E7A9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C188-5370-A74E-9599-9E00FB499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19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3054-E58C-A641-8A49-B009C2A1E7A9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C188-5370-A74E-9599-9E00FB499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80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3054-E58C-A641-8A49-B009C2A1E7A9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C188-5370-A74E-9599-9E00FB499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94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3054-E58C-A641-8A49-B009C2A1E7A9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C188-5370-A74E-9599-9E00FB499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52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3054-E58C-A641-8A49-B009C2A1E7A9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C188-5370-A74E-9599-9E00FB499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85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63054-E58C-A641-8A49-B009C2A1E7A9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DC188-5370-A74E-9599-9E00FB499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27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4388" y="1093788"/>
            <a:ext cx="7661275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959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</a:lstStyle>
          <a:p>
            <a:pPr defTabSz="914400" eaLnBrk="0" fontAlgn="base" hangingPunct="0">
              <a:spcAft>
                <a:spcPct val="0"/>
              </a:spcAft>
            </a:pPr>
            <a:fld id="{3AE369BE-38C1-4C44-8FEE-DB36AC20ACC9}" type="slidenum">
              <a:rPr lang="en-US" altLang="en-US" smtClean="0">
                <a:solidFill>
                  <a:srgbClr val="666699"/>
                </a:solidFill>
                <a:ea typeface="ＭＳ Ｐゴシック" panose="020B0600070205080204" pitchFamily="34" charset="-128"/>
              </a:rPr>
              <a:pPr defTabSz="914400" eaLnBrk="0" fontAlgn="base" hangingPunct="0"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666699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95972" name="Text Box 4"/>
          <p:cNvSpPr txBox="1">
            <a:spLocks noChangeArrowheads="1"/>
          </p:cNvSpPr>
          <p:nvPr/>
        </p:nvSpPr>
        <p:spPr bwMode="auto">
          <a:xfrm>
            <a:off x="6762750" y="6613525"/>
            <a:ext cx="2381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" b="1" smtClean="0">
                <a:solidFill>
                  <a:srgbClr val="CC3300"/>
                </a:solidFill>
              </a:rPr>
              <a:t>©Silberschatz, Korth and Sudarshan</a:t>
            </a:r>
          </a:p>
        </p:txBody>
      </p:sp>
      <p:sp>
        <p:nvSpPr>
          <p:cNvPr id="595973" name="Text Box 5"/>
          <p:cNvSpPr txBox="1">
            <a:spLocks noChangeArrowheads="1"/>
          </p:cNvSpPr>
          <p:nvPr/>
        </p:nvSpPr>
        <p:spPr bwMode="auto">
          <a:xfrm>
            <a:off x="4446588" y="6613525"/>
            <a:ext cx="514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" b="1" smtClean="0">
                <a:solidFill>
                  <a:srgbClr val="CC3300"/>
                </a:solidFill>
              </a:rPr>
              <a:t>14.</a:t>
            </a:r>
            <a:fld id="{96D67D15-0BCE-4815-8BE4-45D101D3637F}" type="slidenum">
              <a:rPr lang="en-US" altLang="en-US" sz="1000" b="1" smtClean="0">
                <a:solidFill>
                  <a:srgbClr val="CC3300"/>
                </a:solidFill>
              </a:rPr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altLang="en-US" sz="1000" b="1" smtClean="0">
              <a:solidFill>
                <a:srgbClr val="CC3300"/>
              </a:solidFill>
            </a:endParaRPr>
          </a:p>
        </p:txBody>
      </p:sp>
      <p:sp>
        <p:nvSpPr>
          <p:cNvPr id="59597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768350" y="117475"/>
            <a:ext cx="807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95975" name="Text Box 7"/>
          <p:cNvSpPr txBox="1">
            <a:spLocks noChangeArrowheads="1"/>
          </p:cNvSpPr>
          <p:nvPr/>
        </p:nvSpPr>
        <p:spPr bwMode="auto">
          <a:xfrm>
            <a:off x="0" y="6613525"/>
            <a:ext cx="25717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000" b="1">
                <a:solidFill>
                  <a:srgbClr val="CC3300"/>
                </a:solidFill>
                <a:ea typeface="ＭＳ Ｐゴシック" panose="020B0600070205080204" pitchFamily="34" charset="-128"/>
              </a:rPr>
              <a:t>Database System Concepts - 6</a:t>
            </a:r>
            <a:r>
              <a:rPr lang="en-US" sz="1000" b="1" baseline="30000">
                <a:solidFill>
                  <a:srgbClr val="CC3300"/>
                </a:solidFill>
                <a:ea typeface="ＭＳ Ｐゴシック" panose="020B0600070205080204" pitchFamily="34" charset="-128"/>
              </a:rPr>
              <a:t>th</a:t>
            </a:r>
            <a:r>
              <a:rPr lang="en-US" sz="1000" b="1">
                <a:solidFill>
                  <a:srgbClr val="CC3300"/>
                </a:solidFill>
                <a:ea typeface="ＭＳ Ｐゴシック" panose="020B0600070205080204" pitchFamily="34" charset="-128"/>
              </a:rPr>
              <a:t> Edition</a:t>
            </a:r>
          </a:p>
        </p:txBody>
      </p:sp>
      <p:sp>
        <p:nvSpPr>
          <p:cNvPr id="595976" name="Freeform 8"/>
          <p:cNvSpPr>
            <a:spLocks/>
          </p:cNvSpPr>
          <p:nvPr/>
        </p:nvSpPr>
        <p:spPr bwMode="auto">
          <a:xfrm>
            <a:off x="8916988" y="5445125"/>
            <a:ext cx="227012" cy="47625"/>
          </a:xfrm>
          <a:custGeom>
            <a:avLst/>
            <a:gdLst/>
            <a:ahLst/>
            <a:cxnLst>
              <a:cxn ang="0">
                <a:pos x="0" y="59"/>
              </a:cxn>
              <a:cxn ang="0">
                <a:pos x="2" y="48"/>
              </a:cxn>
              <a:cxn ang="0">
                <a:pos x="9" y="34"/>
              </a:cxn>
              <a:cxn ang="0">
                <a:pos x="17" y="25"/>
              </a:cxn>
              <a:cxn ang="0">
                <a:pos x="30" y="17"/>
              </a:cxn>
              <a:cxn ang="0">
                <a:pos x="45" y="10"/>
              </a:cxn>
              <a:cxn ang="0">
                <a:pos x="57" y="6"/>
              </a:cxn>
              <a:cxn ang="0">
                <a:pos x="70" y="2"/>
              </a:cxn>
              <a:cxn ang="0">
                <a:pos x="85" y="0"/>
              </a:cxn>
              <a:cxn ang="0">
                <a:pos x="100" y="0"/>
              </a:cxn>
              <a:cxn ang="0">
                <a:pos x="118" y="0"/>
              </a:cxn>
              <a:cxn ang="0">
                <a:pos x="137" y="0"/>
              </a:cxn>
              <a:cxn ang="0">
                <a:pos x="154" y="2"/>
              </a:cxn>
              <a:cxn ang="0">
                <a:pos x="173" y="6"/>
              </a:cxn>
              <a:cxn ang="0">
                <a:pos x="192" y="8"/>
              </a:cxn>
              <a:cxn ang="0">
                <a:pos x="209" y="12"/>
              </a:cxn>
              <a:cxn ang="0">
                <a:pos x="224" y="15"/>
              </a:cxn>
              <a:cxn ang="0">
                <a:pos x="239" y="19"/>
              </a:cxn>
              <a:cxn ang="0">
                <a:pos x="254" y="23"/>
              </a:cxn>
              <a:cxn ang="0">
                <a:pos x="266" y="25"/>
              </a:cxn>
              <a:cxn ang="0">
                <a:pos x="273" y="27"/>
              </a:cxn>
              <a:cxn ang="0">
                <a:pos x="283" y="31"/>
              </a:cxn>
              <a:cxn ang="0">
                <a:pos x="279" y="44"/>
              </a:cxn>
              <a:cxn ang="0">
                <a:pos x="273" y="42"/>
              </a:cxn>
              <a:cxn ang="0">
                <a:pos x="260" y="40"/>
              </a:cxn>
              <a:cxn ang="0">
                <a:pos x="241" y="36"/>
              </a:cxn>
              <a:cxn ang="0">
                <a:pos x="230" y="34"/>
              </a:cxn>
              <a:cxn ang="0">
                <a:pos x="218" y="32"/>
              </a:cxn>
              <a:cxn ang="0">
                <a:pos x="207" y="31"/>
              </a:cxn>
              <a:cxn ang="0">
                <a:pos x="196" y="29"/>
              </a:cxn>
              <a:cxn ang="0">
                <a:pos x="182" y="27"/>
              </a:cxn>
              <a:cxn ang="0">
                <a:pos x="173" y="25"/>
              </a:cxn>
              <a:cxn ang="0">
                <a:pos x="163" y="23"/>
              </a:cxn>
              <a:cxn ang="0">
                <a:pos x="154" y="21"/>
              </a:cxn>
              <a:cxn ang="0">
                <a:pos x="142" y="19"/>
              </a:cxn>
              <a:cxn ang="0">
                <a:pos x="110" y="15"/>
              </a:cxn>
              <a:cxn ang="0">
                <a:pos x="83" y="21"/>
              </a:cxn>
              <a:cxn ang="0">
                <a:pos x="59" y="29"/>
              </a:cxn>
              <a:cxn ang="0">
                <a:pos x="53" y="31"/>
              </a:cxn>
              <a:cxn ang="0">
                <a:pos x="43" y="34"/>
              </a:cxn>
              <a:cxn ang="0">
                <a:pos x="32" y="38"/>
              </a:cxn>
              <a:cxn ang="0">
                <a:pos x="23" y="44"/>
              </a:cxn>
              <a:cxn ang="0">
                <a:pos x="7" y="55"/>
              </a:cxn>
              <a:cxn ang="0">
                <a:pos x="2" y="61"/>
              </a:cxn>
            </a:cxnLst>
            <a:rect l="0" t="0" r="r" b="b"/>
            <a:pathLst>
              <a:path w="285" h="61">
                <a:moveTo>
                  <a:pt x="2" y="61"/>
                </a:moveTo>
                <a:lnTo>
                  <a:pt x="0" y="59"/>
                </a:lnTo>
                <a:lnTo>
                  <a:pt x="0" y="55"/>
                </a:lnTo>
                <a:lnTo>
                  <a:pt x="2" y="48"/>
                </a:lnTo>
                <a:lnTo>
                  <a:pt x="5" y="40"/>
                </a:lnTo>
                <a:lnTo>
                  <a:pt x="9" y="34"/>
                </a:lnTo>
                <a:lnTo>
                  <a:pt x="13" y="31"/>
                </a:lnTo>
                <a:lnTo>
                  <a:pt x="17" y="25"/>
                </a:lnTo>
                <a:lnTo>
                  <a:pt x="24" y="21"/>
                </a:lnTo>
                <a:lnTo>
                  <a:pt x="30" y="17"/>
                </a:lnTo>
                <a:lnTo>
                  <a:pt x="40" y="13"/>
                </a:lnTo>
                <a:lnTo>
                  <a:pt x="45" y="10"/>
                </a:lnTo>
                <a:lnTo>
                  <a:pt x="51" y="8"/>
                </a:lnTo>
                <a:lnTo>
                  <a:pt x="57" y="6"/>
                </a:lnTo>
                <a:lnTo>
                  <a:pt x="64" y="6"/>
                </a:lnTo>
                <a:lnTo>
                  <a:pt x="70" y="2"/>
                </a:lnTo>
                <a:lnTo>
                  <a:pt x="78" y="2"/>
                </a:lnTo>
                <a:lnTo>
                  <a:pt x="85" y="0"/>
                </a:lnTo>
                <a:lnTo>
                  <a:pt x="93" y="0"/>
                </a:lnTo>
                <a:lnTo>
                  <a:pt x="100" y="0"/>
                </a:lnTo>
                <a:lnTo>
                  <a:pt x="110" y="0"/>
                </a:lnTo>
                <a:lnTo>
                  <a:pt x="118" y="0"/>
                </a:lnTo>
                <a:lnTo>
                  <a:pt x="129" y="0"/>
                </a:lnTo>
                <a:lnTo>
                  <a:pt x="137" y="0"/>
                </a:lnTo>
                <a:lnTo>
                  <a:pt x="146" y="2"/>
                </a:lnTo>
                <a:lnTo>
                  <a:pt x="154" y="2"/>
                </a:lnTo>
                <a:lnTo>
                  <a:pt x="163" y="4"/>
                </a:lnTo>
                <a:lnTo>
                  <a:pt x="173" y="6"/>
                </a:lnTo>
                <a:lnTo>
                  <a:pt x="182" y="8"/>
                </a:lnTo>
                <a:lnTo>
                  <a:pt x="192" y="8"/>
                </a:lnTo>
                <a:lnTo>
                  <a:pt x="201" y="12"/>
                </a:lnTo>
                <a:lnTo>
                  <a:pt x="209" y="12"/>
                </a:lnTo>
                <a:lnTo>
                  <a:pt x="216" y="13"/>
                </a:lnTo>
                <a:lnTo>
                  <a:pt x="224" y="15"/>
                </a:lnTo>
                <a:lnTo>
                  <a:pt x="234" y="17"/>
                </a:lnTo>
                <a:lnTo>
                  <a:pt x="239" y="19"/>
                </a:lnTo>
                <a:lnTo>
                  <a:pt x="247" y="21"/>
                </a:lnTo>
                <a:lnTo>
                  <a:pt x="254" y="23"/>
                </a:lnTo>
                <a:lnTo>
                  <a:pt x="260" y="25"/>
                </a:lnTo>
                <a:lnTo>
                  <a:pt x="266" y="25"/>
                </a:lnTo>
                <a:lnTo>
                  <a:pt x="270" y="27"/>
                </a:lnTo>
                <a:lnTo>
                  <a:pt x="273" y="27"/>
                </a:lnTo>
                <a:lnTo>
                  <a:pt x="279" y="29"/>
                </a:lnTo>
                <a:lnTo>
                  <a:pt x="283" y="31"/>
                </a:lnTo>
                <a:lnTo>
                  <a:pt x="285" y="32"/>
                </a:lnTo>
                <a:lnTo>
                  <a:pt x="279" y="44"/>
                </a:lnTo>
                <a:lnTo>
                  <a:pt x="277" y="44"/>
                </a:lnTo>
                <a:lnTo>
                  <a:pt x="273" y="42"/>
                </a:lnTo>
                <a:lnTo>
                  <a:pt x="268" y="42"/>
                </a:lnTo>
                <a:lnTo>
                  <a:pt x="260" y="40"/>
                </a:lnTo>
                <a:lnTo>
                  <a:pt x="251" y="38"/>
                </a:lnTo>
                <a:lnTo>
                  <a:pt x="241" y="36"/>
                </a:lnTo>
                <a:lnTo>
                  <a:pt x="235" y="34"/>
                </a:lnTo>
                <a:lnTo>
                  <a:pt x="230" y="34"/>
                </a:lnTo>
                <a:lnTo>
                  <a:pt x="224" y="32"/>
                </a:lnTo>
                <a:lnTo>
                  <a:pt x="218" y="32"/>
                </a:lnTo>
                <a:lnTo>
                  <a:pt x="213" y="31"/>
                </a:lnTo>
                <a:lnTo>
                  <a:pt x="207" y="31"/>
                </a:lnTo>
                <a:lnTo>
                  <a:pt x="201" y="29"/>
                </a:lnTo>
                <a:lnTo>
                  <a:pt x="196" y="29"/>
                </a:lnTo>
                <a:lnTo>
                  <a:pt x="190" y="27"/>
                </a:lnTo>
                <a:lnTo>
                  <a:pt x="182" y="27"/>
                </a:lnTo>
                <a:lnTo>
                  <a:pt x="178" y="25"/>
                </a:lnTo>
                <a:lnTo>
                  <a:pt x="173" y="25"/>
                </a:lnTo>
                <a:lnTo>
                  <a:pt x="167" y="23"/>
                </a:lnTo>
                <a:lnTo>
                  <a:pt x="163" y="23"/>
                </a:lnTo>
                <a:lnTo>
                  <a:pt x="158" y="21"/>
                </a:lnTo>
                <a:lnTo>
                  <a:pt x="154" y="21"/>
                </a:lnTo>
                <a:lnTo>
                  <a:pt x="148" y="19"/>
                </a:lnTo>
                <a:lnTo>
                  <a:pt x="142" y="19"/>
                </a:lnTo>
                <a:lnTo>
                  <a:pt x="144" y="48"/>
                </a:lnTo>
                <a:lnTo>
                  <a:pt x="110" y="15"/>
                </a:lnTo>
                <a:lnTo>
                  <a:pt x="118" y="48"/>
                </a:lnTo>
                <a:lnTo>
                  <a:pt x="83" y="21"/>
                </a:lnTo>
                <a:lnTo>
                  <a:pt x="91" y="48"/>
                </a:lnTo>
                <a:lnTo>
                  <a:pt x="59" y="29"/>
                </a:lnTo>
                <a:lnTo>
                  <a:pt x="57" y="29"/>
                </a:lnTo>
                <a:lnTo>
                  <a:pt x="53" y="31"/>
                </a:lnTo>
                <a:lnTo>
                  <a:pt x="49" y="31"/>
                </a:lnTo>
                <a:lnTo>
                  <a:pt x="43" y="34"/>
                </a:lnTo>
                <a:lnTo>
                  <a:pt x="38" y="36"/>
                </a:lnTo>
                <a:lnTo>
                  <a:pt x="32" y="38"/>
                </a:lnTo>
                <a:lnTo>
                  <a:pt x="26" y="42"/>
                </a:lnTo>
                <a:lnTo>
                  <a:pt x="23" y="44"/>
                </a:lnTo>
                <a:lnTo>
                  <a:pt x="15" y="50"/>
                </a:lnTo>
                <a:lnTo>
                  <a:pt x="7" y="55"/>
                </a:lnTo>
                <a:lnTo>
                  <a:pt x="4" y="59"/>
                </a:lnTo>
                <a:lnTo>
                  <a:pt x="2" y="61"/>
                </a:lnTo>
                <a:lnTo>
                  <a:pt x="2" y="6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033" name="Picture 9" descr="Cover-6E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668338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1641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ＭＳ Ｐゴシック" panose="020B0600070205080204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90000"/>
        <a:buFont typeface="Monotype Sorts" charset="2"/>
        <a:buChar char="n"/>
        <a:defRPr kumimoji="1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chemeClr val="folHlink"/>
        </a:buClr>
        <a:buSzPct val="80000"/>
        <a:buFont typeface="Monotype Sorts" charset="2"/>
        <a:buChar char="l"/>
        <a:defRPr kumimoji="1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33CC33"/>
        </a:buClr>
        <a:buSzPct val="75000"/>
        <a:buFont typeface="Webdings" panose="05030102010509060703" pitchFamily="18" charset="2"/>
        <a:buChar char="4"/>
        <a:defRPr kumimoji="1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Font typeface="Times New Roman" panose="02020603050405020304" pitchFamily="18" charset="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4388" y="1093788"/>
            <a:ext cx="7661275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959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</a:lstStyle>
          <a:p>
            <a:pPr defTabSz="914400" eaLnBrk="0" fontAlgn="base" hangingPunct="0">
              <a:spcAft>
                <a:spcPct val="0"/>
              </a:spcAft>
            </a:pPr>
            <a:fld id="{3AE369BE-38C1-4C44-8FEE-DB36AC20ACC9}" type="slidenum">
              <a:rPr lang="en-US" altLang="en-US" smtClean="0">
                <a:solidFill>
                  <a:srgbClr val="666699"/>
                </a:solidFill>
                <a:ea typeface="ＭＳ Ｐゴシック" panose="020B0600070205080204" pitchFamily="34" charset="-128"/>
              </a:rPr>
              <a:pPr defTabSz="914400" eaLnBrk="0" fontAlgn="base" hangingPunct="0"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666699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95972" name="Text Box 4"/>
          <p:cNvSpPr txBox="1">
            <a:spLocks noChangeArrowheads="1"/>
          </p:cNvSpPr>
          <p:nvPr/>
        </p:nvSpPr>
        <p:spPr bwMode="auto">
          <a:xfrm>
            <a:off x="6762750" y="6613525"/>
            <a:ext cx="2381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" b="1" smtClean="0">
                <a:solidFill>
                  <a:srgbClr val="CC3300"/>
                </a:solidFill>
              </a:rPr>
              <a:t>©Silberschatz, Korth and Sudarshan</a:t>
            </a:r>
          </a:p>
        </p:txBody>
      </p:sp>
      <p:sp>
        <p:nvSpPr>
          <p:cNvPr id="595973" name="Text Box 5"/>
          <p:cNvSpPr txBox="1">
            <a:spLocks noChangeArrowheads="1"/>
          </p:cNvSpPr>
          <p:nvPr/>
        </p:nvSpPr>
        <p:spPr bwMode="auto">
          <a:xfrm>
            <a:off x="4446588" y="6613525"/>
            <a:ext cx="514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" b="1" smtClean="0">
                <a:solidFill>
                  <a:srgbClr val="CC3300"/>
                </a:solidFill>
              </a:rPr>
              <a:t>14.</a:t>
            </a:r>
            <a:fld id="{96D67D15-0BCE-4815-8BE4-45D101D3637F}" type="slidenum">
              <a:rPr lang="en-US" altLang="en-US" sz="1000" b="1" smtClean="0">
                <a:solidFill>
                  <a:srgbClr val="CC3300"/>
                </a:solidFill>
              </a:rPr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altLang="en-US" sz="1000" b="1" smtClean="0">
              <a:solidFill>
                <a:srgbClr val="CC3300"/>
              </a:solidFill>
            </a:endParaRPr>
          </a:p>
        </p:txBody>
      </p:sp>
      <p:sp>
        <p:nvSpPr>
          <p:cNvPr id="59597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768350" y="117475"/>
            <a:ext cx="807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95975" name="Text Box 7"/>
          <p:cNvSpPr txBox="1">
            <a:spLocks noChangeArrowheads="1"/>
          </p:cNvSpPr>
          <p:nvPr/>
        </p:nvSpPr>
        <p:spPr bwMode="auto">
          <a:xfrm>
            <a:off x="0" y="6613525"/>
            <a:ext cx="25717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000" b="1">
                <a:solidFill>
                  <a:srgbClr val="CC3300"/>
                </a:solidFill>
                <a:ea typeface="ＭＳ Ｐゴシック" panose="020B0600070205080204" pitchFamily="34" charset="-128"/>
              </a:rPr>
              <a:t>Database System Concepts - 6</a:t>
            </a:r>
            <a:r>
              <a:rPr lang="en-US" sz="1000" b="1" baseline="30000">
                <a:solidFill>
                  <a:srgbClr val="CC3300"/>
                </a:solidFill>
                <a:ea typeface="ＭＳ Ｐゴシック" panose="020B0600070205080204" pitchFamily="34" charset="-128"/>
              </a:rPr>
              <a:t>th</a:t>
            </a:r>
            <a:r>
              <a:rPr lang="en-US" sz="1000" b="1">
                <a:solidFill>
                  <a:srgbClr val="CC3300"/>
                </a:solidFill>
                <a:ea typeface="ＭＳ Ｐゴシック" panose="020B0600070205080204" pitchFamily="34" charset="-128"/>
              </a:rPr>
              <a:t> Edition</a:t>
            </a:r>
          </a:p>
        </p:txBody>
      </p:sp>
      <p:sp>
        <p:nvSpPr>
          <p:cNvPr id="595976" name="Freeform 8"/>
          <p:cNvSpPr>
            <a:spLocks/>
          </p:cNvSpPr>
          <p:nvPr/>
        </p:nvSpPr>
        <p:spPr bwMode="auto">
          <a:xfrm>
            <a:off x="8916988" y="5445125"/>
            <a:ext cx="227012" cy="47625"/>
          </a:xfrm>
          <a:custGeom>
            <a:avLst/>
            <a:gdLst/>
            <a:ahLst/>
            <a:cxnLst>
              <a:cxn ang="0">
                <a:pos x="0" y="59"/>
              </a:cxn>
              <a:cxn ang="0">
                <a:pos x="2" y="48"/>
              </a:cxn>
              <a:cxn ang="0">
                <a:pos x="9" y="34"/>
              </a:cxn>
              <a:cxn ang="0">
                <a:pos x="17" y="25"/>
              </a:cxn>
              <a:cxn ang="0">
                <a:pos x="30" y="17"/>
              </a:cxn>
              <a:cxn ang="0">
                <a:pos x="45" y="10"/>
              </a:cxn>
              <a:cxn ang="0">
                <a:pos x="57" y="6"/>
              </a:cxn>
              <a:cxn ang="0">
                <a:pos x="70" y="2"/>
              </a:cxn>
              <a:cxn ang="0">
                <a:pos x="85" y="0"/>
              </a:cxn>
              <a:cxn ang="0">
                <a:pos x="100" y="0"/>
              </a:cxn>
              <a:cxn ang="0">
                <a:pos x="118" y="0"/>
              </a:cxn>
              <a:cxn ang="0">
                <a:pos x="137" y="0"/>
              </a:cxn>
              <a:cxn ang="0">
                <a:pos x="154" y="2"/>
              </a:cxn>
              <a:cxn ang="0">
                <a:pos x="173" y="6"/>
              </a:cxn>
              <a:cxn ang="0">
                <a:pos x="192" y="8"/>
              </a:cxn>
              <a:cxn ang="0">
                <a:pos x="209" y="12"/>
              </a:cxn>
              <a:cxn ang="0">
                <a:pos x="224" y="15"/>
              </a:cxn>
              <a:cxn ang="0">
                <a:pos x="239" y="19"/>
              </a:cxn>
              <a:cxn ang="0">
                <a:pos x="254" y="23"/>
              </a:cxn>
              <a:cxn ang="0">
                <a:pos x="266" y="25"/>
              </a:cxn>
              <a:cxn ang="0">
                <a:pos x="273" y="27"/>
              </a:cxn>
              <a:cxn ang="0">
                <a:pos x="283" y="31"/>
              </a:cxn>
              <a:cxn ang="0">
                <a:pos x="279" y="44"/>
              </a:cxn>
              <a:cxn ang="0">
                <a:pos x="273" y="42"/>
              </a:cxn>
              <a:cxn ang="0">
                <a:pos x="260" y="40"/>
              </a:cxn>
              <a:cxn ang="0">
                <a:pos x="241" y="36"/>
              </a:cxn>
              <a:cxn ang="0">
                <a:pos x="230" y="34"/>
              </a:cxn>
              <a:cxn ang="0">
                <a:pos x="218" y="32"/>
              </a:cxn>
              <a:cxn ang="0">
                <a:pos x="207" y="31"/>
              </a:cxn>
              <a:cxn ang="0">
                <a:pos x="196" y="29"/>
              </a:cxn>
              <a:cxn ang="0">
                <a:pos x="182" y="27"/>
              </a:cxn>
              <a:cxn ang="0">
                <a:pos x="173" y="25"/>
              </a:cxn>
              <a:cxn ang="0">
                <a:pos x="163" y="23"/>
              </a:cxn>
              <a:cxn ang="0">
                <a:pos x="154" y="21"/>
              </a:cxn>
              <a:cxn ang="0">
                <a:pos x="142" y="19"/>
              </a:cxn>
              <a:cxn ang="0">
                <a:pos x="110" y="15"/>
              </a:cxn>
              <a:cxn ang="0">
                <a:pos x="83" y="21"/>
              </a:cxn>
              <a:cxn ang="0">
                <a:pos x="59" y="29"/>
              </a:cxn>
              <a:cxn ang="0">
                <a:pos x="53" y="31"/>
              </a:cxn>
              <a:cxn ang="0">
                <a:pos x="43" y="34"/>
              </a:cxn>
              <a:cxn ang="0">
                <a:pos x="32" y="38"/>
              </a:cxn>
              <a:cxn ang="0">
                <a:pos x="23" y="44"/>
              </a:cxn>
              <a:cxn ang="0">
                <a:pos x="7" y="55"/>
              </a:cxn>
              <a:cxn ang="0">
                <a:pos x="2" y="61"/>
              </a:cxn>
            </a:cxnLst>
            <a:rect l="0" t="0" r="r" b="b"/>
            <a:pathLst>
              <a:path w="285" h="61">
                <a:moveTo>
                  <a:pt x="2" y="61"/>
                </a:moveTo>
                <a:lnTo>
                  <a:pt x="0" y="59"/>
                </a:lnTo>
                <a:lnTo>
                  <a:pt x="0" y="55"/>
                </a:lnTo>
                <a:lnTo>
                  <a:pt x="2" y="48"/>
                </a:lnTo>
                <a:lnTo>
                  <a:pt x="5" y="40"/>
                </a:lnTo>
                <a:lnTo>
                  <a:pt x="9" y="34"/>
                </a:lnTo>
                <a:lnTo>
                  <a:pt x="13" y="31"/>
                </a:lnTo>
                <a:lnTo>
                  <a:pt x="17" y="25"/>
                </a:lnTo>
                <a:lnTo>
                  <a:pt x="24" y="21"/>
                </a:lnTo>
                <a:lnTo>
                  <a:pt x="30" y="17"/>
                </a:lnTo>
                <a:lnTo>
                  <a:pt x="40" y="13"/>
                </a:lnTo>
                <a:lnTo>
                  <a:pt x="45" y="10"/>
                </a:lnTo>
                <a:lnTo>
                  <a:pt x="51" y="8"/>
                </a:lnTo>
                <a:lnTo>
                  <a:pt x="57" y="6"/>
                </a:lnTo>
                <a:lnTo>
                  <a:pt x="64" y="6"/>
                </a:lnTo>
                <a:lnTo>
                  <a:pt x="70" y="2"/>
                </a:lnTo>
                <a:lnTo>
                  <a:pt x="78" y="2"/>
                </a:lnTo>
                <a:lnTo>
                  <a:pt x="85" y="0"/>
                </a:lnTo>
                <a:lnTo>
                  <a:pt x="93" y="0"/>
                </a:lnTo>
                <a:lnTo>
                  <a:pt x="100" y="0"/>
                </a:lnTo>
                <a:lnTo>
                  <a:pt x="110" y="0"/>
                </a:lnTo>
                <a:lnTo>
                  <a:pt x="118" y="0"/>
                </a:lnTo>
                <a:lnTo>
                  <a:pt x="129" y="0"/>
                </a:lnTo>
                <a:lnTo>
                  <a:pt x="137" y="0"/>
                </a:lnTo>
                <a:lnTo>
                  <a:pt x="146" y="2"/>
                </a:lnTo>
                <a:lnTo>
                  <a:pt x="154" y="2"/>
                </a:lnTo>
                <a:lnTo>
                  <a:pt x="163" y="4"/>
                </a:lnTo>
                <a:lnTo>
                  <a:pt x="173" y="6"/>
                </a:lnTo>
                <a:lnTo>
                  <a:pt x="182" y="8"/>
                </a:lnTo>
                <a:lnTo>
                  <a:pt x="192" y="8"/>
                </a:lnTo>
                <a:lnTo>
                  <a:pt x="201" y="12"/>
                </a:lnTo>
                <a:lnTo>
                  <a:pt x="209" y="12"/>
                </a:lnTo>
                <a:lnTo>
                  <a:pt x="216" y="13"/>
                </a:lnTo>
                <a:lnTo>
                  <a:pt x="224" y="15"/>
                </a:lnTo>
                <a:lnTo>
                  <a:pt x="234" y="17"/>
                </a:lnTo>
                <a:lnTo>
                  <a:pt x="239" y="19"/>
                </a:lnTo>
                <a:lnTo>
                  <a:pt x="247" y="21"/>
                </a:lnTo>
                <a:lnTo>
                  <a:pt x="254" y="23"/>
                </a:lnTo>
                <a:lnTo>
                  <a:pt x="260" y="25"/>
                </a:lnTo>
                <a:lnTo>
                  <a:pt x="266" y="25"/>
                </a:lnTo>
                <a:lnTo>
                  <a:pt x="270" y="27"/>
                </a:lnTo>
                <a:lnTo>
                  <a:pt x="273" y="27"/>
                </a:lnTo>
                <a:lnTo>
                  <a:pt x="279" y="29"/>
                </a:lnTo>
                <a:lnTo>
                  <a:pt x="283" y="31"/>
                </a:lnTo>
                <a:lnTo>
                  <a:pt x="285" y="32"/>
                </a:lnTo>
                <a:lnTo>
                  <a:pt x="279" y="44"/>
                </a:lnTo>
                <a:lnTo>
                  <a:pt x="277" y="44"/>
                </a:lnTo>
                <a:lnTo>
                  <a:pt x="273" y="42"/>
                </a:lnTo>
                <a:lnTo>
                  <a:pt x="268" y="42"/>
                </a:lnTo>
                <a:lnTo>
                  <a:pt x="260" y="40"/>
                </a:lnTo>
                <a:lnTo>
                  <a:pt x="251" y="38"/>
                </a:lnTo>
                <a:lnTo>
                  <a:pt x="241" y="36"/>
                </a:lnTo>
                <a:lnTo>
                  <a:pt x="235" y="34"/>
                </a:lnTo>
                <a:lnTo>
                  <a:pt x="230" y="34"/>
                </a:lnTo>
                <a:lnTo>
                  <a:pt x="224" y="32"/>
                </a:lnTo>
                <a:lnTo>
                  <a:pt x="218" y="32"/>
                </a:lnTo>
                <a:lnTo>
                  <a:pt x="213" y="31"/>
                </a:lnTo>
                <a:lnTo>
                  <a:pt x="207" y="31"/>
                </a:lnTo>
                <a:lnTo>
                  <a:pt x="201" y="29"/>
                </a:lnTo>
                <a:lnTo>
                  <a:pt x="196" y="29"/>
                </a:lnTo>
                <a:lnTo>
                  <a:pt x="190" y="27"/>
                </a:lnTo>
                <a:lnTo>
                  <a:pt x="182" y="27"/>
                </a:lnTo>
                <a:lnTo>
                  <a:pt x="178" y="25"/>
                </a:lnTo>
                <a:lnTo>
                  <a:pt x="173" y="25"/>
                </a:lnTo>
                <a:lnTo>
                  <a:pt x="167" y="23"/>
                </a:lnTo>
                <a:lnTo>
                  <a:pt x="163" y="23"/>
                </a:lnTo>
                <a:lnTo>
                  <a:pt x="158" y="21"/>
                </a:lnTo>
                <a:lnTo>
                  <a:pt x="154" y="21"/>
                </a:lnTo>
                <a:lnTo>
                  <a:pt x="148" y="19"/>
                </a:lnTo>
                <a:lnTo>
                  <a:pt x="142" y="19"/>
                </a:lnTo>
                <a:lnTo>
                  <a:pt x="144" y="48"/>
                </a:lnTo>
                <a:lnTo>
                  <a:pt x="110" y="15"/>
                </a:lnTo>
                <a:lnTo>
                  <a:pt x="118" y="48"/>
                </a:lnTo>
                <a:lnTo>
                  <a:pt x="83" y="21"/>
                </a:lnTo>
                <a:lnTo>
                  <a:pt x="91" y="48"/>
                </a:lnTo>
                <a:lnTo>
                  <a:pt x="59" y="29"/>
                </a:lnTo>
                <a:lnTo>
                  <a:pt x="57" y="29"/>
                </a:lnTo>
                <a:lnTo>
                  <a:pt x="53" y="31"/>
                </a:lnTo>
                <a:lnTo>
                  <a:pt x="49" y="31"/>
                </a:lnTo>
                <a:lnTo>
                  <a:pt x="43" y="34"/>
                </a:lnTo>
                <a:lnTo>
                  <a:pt x="38" y="36"/>
                </a:lnTo>
                <a:lnTo>
                  <a:pt x="32" y="38"/>
                </a:lnTo>
                <a:lnTo>
                  <a:pt x="26" y="42"/>
                </a:lnTo>
                <a:lnTo>
                  <a:pt x="23" y="44"/>
                </a:lnTo>
                <a:lnTo>
                  <a:pt x="15" y="50"/>
                </a:lnTo>
                <a:lnTo>
                  <a:pt x="7" y="55"/>
                </a:lnTo>
                <a:lnTo>
                  <a:pt x="4" y="59"/>
                </a:lnTo>
                <a:lnTo>
                  <a:pt x="2" y="61"/>
                </a:lnTo>
                <a:lnTo>
                  <a:pt x="2" y="6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033" name="Picture 9" descr="Cover-6E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668338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01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ＭＳ Ｐゴシック" panose="020B0600070205080204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90000"/>
        <a:buFont typeface="Monotype Sorts" charset="2"/>
        <a:buChar char="n"/>
        <a:defRPr kumimoji="1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chemeClr val="folHlink"/>
        </a:buClr>
        <a:buSzPct val="80000"/>
        <a:buFont typeface="Monotype Sorts" charset="2"/>
        <a:buChar char="l"/>
        <a:defRPr kumimoji="1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33CC33"/>
        </a:buClr>
        <a:buSzPct val="75000"/>
        <a:buFont typeface="Webdings" panose="05030102010509060703" pitchFamily="18" charset="2"/>
        <a:buChar char="4"/>
        <a:defRPr kumimoji="1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Font typeface="Times New Roman" panose="02020603050405020304" pitchFamily="18" charset="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249282" y="1028955"/>
            <a:ext cx="6736095" cy="1727079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cs typeface="+mj-cs"/>
              </a:rPr>
              <a:t>Transaction control and isolation levels in Oracle</a:t>
            </a:r>
            <a:endParaRPr lang="bg-BG" sz="4000" dirty="0" smtClean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4449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Concurrency: Why bother?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The </a:t>
            </a:r>
            <a:r>
              <a:rPr lang="en-US" altLang="en-US" i="1" dirty="0">
                <a:solidFill>
                  <a:srgbClr val="00B0F0"/>
                </a:solidFill>
              </a:rPr>
              <a:t>latency</a:t>
            </a:r>
            <a:r>
              <a:rPr lang="en-US" altLang="en-US" i="1" dirty="0"/>
              <a:t> </a:t>
            </a:r>
            <a:r>
              <a:rPr lang="en-US" altLang="en-US" dirty="0"/>
              <a:t>argument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The </a:t>
            </a:r>
            <a:r>
              <a:rPr lang="en-US" altLang="en-US" i="1" dirty="0">
                <a:solidFill>
                  <a:srgbClr val="00B0F0"/>
                </a:solidFill>
              </a:rPr>
              <a:t>throughput</a:t>
            </a:r>
            <a:r>
              <a:rPr lang="en-US" altLang="en-US" i="1" dirty="0"/>
              <a:t> </a:t>
            </a:r>
            <a:r>
              <a:rPr lang="en-US" altLang="en-US" dirty="0"/>
              <a:t>argument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Both are critical!</a:t>
            </a:r>
          </a:p>
        </p:txBody>
      </p:sp>
    </p:spTree>
    <p:extLst>
      <p:ext uri="{BB962C8B-B14F-4D97-AF65-F5344CB8AC3E}">
        <p14:creationId xmlns:p14="http://schemas.microsoft.com/office/powerpoint/2010/main" val="2119151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ea typeface="+mj-ea"/>
              </a:rPr>
              <a:t>Example of </a:t>
            </a:r>
            <a:r>
              <a:rPr lang="en-US" dirty="0" smtClean="0">
                <a:solidFill>
                  <a:schemeClr val="tx1"/>
                </a:solidFill>
                <a:ea typeface="+mj-ea"/>
              </a:rPr>
              <a:t>a Fund Transfer</a:t>
            </a:r>
            <a:endParaRPr lang="en-US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4388" y="1093788"/>
            <a:ext cx="7615237" cy="48847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smtClean="0">
                <a:solidFill>
                  <a:srgbClr val="000099"/>
                </a:solidFill>
              </a:rPr>
              <a:t>Isolation requirement</a:t>
            </a:r>
            <a:r>
              <a:rPr lang="en-US" altLang="en-US" smtClean="0"/>
              <a:t> — if between steps 3 and 6, another transaction T2 is allowed to access the partially updated database, it will see an inconsistent database (the sum  </a:t>
            </a:r>
            <a:r>
              <a:rPr lang="en-US" altLang="en-US" i="1" smtClean="0"/>
              <a:t>A + B</a:t>
            </a:r>
            <a:r>
              <a:rPr lang="en-US" altLang="en-US" smtClean="0"/>
              <a:t> will be less than it should be).</a:t>
            </a:r>
            <a:br>
              <a:rPr lang="en-US" altLang="en-US" smtClean="0"/>
            </a:br>
            <a:r>
              <a:rPr lang="en-US" altLang="en-US" smtClean="0"/>
              <a:t>         </a:t>
            </a:r>
            <a:r>
              <a:rPr lang="en-US" altLang="en-US" b="1" smtClean="0"/>
              <a:t>T1                                        T2</a:t>
            </a:r>
          </a:p>
          <a:p>
            <a:pPr lvl="1">
              <a:lnSpc>
                <a:spcPct val="90000"/>
              </a:lnSpc>
              <a:buFont typeface="Monotype Sorts" charset="2"/>
              <a:buNone/>
            </a:pPr>
            <a:r>
              <a:rPr lang="en-US" altLang="en-US" sz="1600" smtClean="0">
                <a:ea typeface="ＭＳ Ｐゴシック" panose="020B0600070205080204" pitchFamily="34" charset="-128"/>
              </a:rPr>
              <a:t>1.	</a:t>
            </a:r>
            <a:r>
              <a:rPr lang="en-US" altLang="en-US" sz="1600" b="1" smtClean="0">
                <a:ea typeface="ＭＳ Ｐゴシック" panose="020B0600070205080204" pitchFamily="34" charset="-128"/>
              </a:rPr>
              <a:t>read</a:t>
            </a:r>
            <a:r>
              <a:rPr lang="en-US" altLang="en-US" sz="1600" smtClean="0">
                <a:ea typeface="ＭＳ Ｐゴシック" panose="020B0600070205080204" pitchFamily="34" charset="-128"/>
              </a:rPr>
              <a:t>(</a:t>
            </a:r>
            <a:r>
              <a:rPr lang="en-US" altLang="en-US" sz="1600" i="1" smtClean="0">
                <a:ea typeface="ＭＳ Ｐゴシック" panose="020B0600070205080204" pitchFamily="34" charset="-128"/>
              </a:rPr>
              <a:t>A</a:t>
            </a:r>
            <a:r>
              <a:rPr lang="en-US" altLang="en-US" sz="1600" smtClean="0">
                <a:ea typeface="ＭＳ Ｐゴシック" panose="020B0600070205080204" pitchFamily="34" charset="-128"/>
              </a:rPr>
              <a:t>)</a:t>
            </a:r>
          </a:p>
          <a:p>
            <a:pPr lvl="1">
              <a:lnSpc>
                <a:spcPct val="90000"/>
              </a:lnSpc>
              <a:buFont typeface="Monotype Sorts" charset="2"/>
              <a:buNone/>
            </a:pPr>
            <a:r>
              <a:rPr lang="en-US" altLang="en-US" sz="1600" smtClean="0">
                <a:ea typeface="ＭＳ Ｐゴシック" panose="020B0600070205080204" pitchFamily="34" charset="-128"/>
              </a:rPr>
              <a:t>2.	</a:t>
            </a:r>
            <a:r>
              <a:rPr lang="en-US" altLang="en-US" sz="1600" i="1" smtClean="0">
                <a:ea typeface="ＭＳ Ｐゴシック" panose="020B0600070205080204" pitchFamily="34" charset="-128"/>
              </a:rPr>
              <a:t>A</a:t>
            </a:r>
            <a:r>
              <a:rPr lang="en-US" altLang="en-US" sz="1600" smtClean="0">
                <a:ea typeface="ＭＳ Ｐゴシック" panose="020B0600070205080204" pitchFamily="34" charset="-128"/>
              </a:rPr>
              <a:t> := </a:t>
            </a:r>
            <a:r>
              <a:rPr lang="en-US" altLang="en-US" sz="1600" i="1" smtClean="0">
                <a:ea typeface="ＭＳ Ｐゴシック" panose="020B0600070205080204" pitchFamily="34" charset="-128"/>
              </a:rPr>
              <a:t>A – </a:t>
            </a:r>
            <a:r>
              <a:rPr lang="en-US" altLang="en-US" sz="1600" smtClean="0">
                <a:ea typeface="ＭＳ Ｐゴシック" panose="020B0600070205080204" pitchFamily="34" charset="-128"/>
              </a:rPr>
              <a:t>50</a:t>
            </a:r>
          </a:p>
          <a:p>
            <a:pPr lvl="1">
              <a:lnSpc>
                <a:spcPct val="90000"/>
              </a:lnSpc>
              <a:buFont typeface="Monotype Sorts" charset="2"/>
              <a:buNone/>
            </a:pPr>
            <a:r>
              <a:rPr lang="en-US" altLang="en-US" sz="1600" smtClean="0">
                <a:ea typeface="ＭＳ Ｐゴシック" panose="020B0600070205080204" pitchFamily="34" charset="-128"/>
              </a:rPr>
              <a:t>3.	</a:t>
            </a:r>
            <a:r>
              <a:rPr lang="en-US" altLang="en-US" sz="1600" b="1" smtClean="0">
                <a:ea typeface="ＭＳ Ｐゴシック" panose="020B0600070205080204" pitchFamily="34" charset="-128"/>
              </a:rPr>
              <a:t>write</a:t>
            </a:r>
            <a:r>
              <a:rPr lang="en-US" altLang="en-US" sz="1600" smtClean="0">
                <a:ea typeface="ＭＳ Ｐゴシック" panose="020B0600070205080204" pitchFamily="34" charset="-128"/>
              </a:rPr>
              <a:t>(</a:t>
            </a:r>
            <a:r>
              <a:rPr lang="en-US" altLang="en-US" sz="1600" i="1" smtClean="0">
                <a:ea typeface="ＭＳ Ｐゴシック" panose="020B0600070205080204" pitchFamily="34" charset="-128"/>
              </a:rPr>
              <a:t>A</a:t>
            </a:r>
            <a:r>
              <a:rPr lang="en-US" altLang="en-US" sz="1600" smtClean="0">
                <a:ea typeface="ＭＳ Ｐゴシック" panose="020B0600070205080204" pitchFamily="34" charset="-128"/>
              </a:rPr>
              <a:t>)</a:t>
            </a:r>
            <a:br>
              <a:rPr lang="en-US" altLang="en-US" sz="1600" smtClean="0">
                <a:ea typeface="ＭＳ Ｐゴシック" panose="020B0600070205080204" pitchFamily="34" charset="-128"/>
              </a:rPr>
            </a:br>
            <a:r>
              <a:rPr lang="en-US" altLang="en-US" sz="1600" smtClean="0">
                <a:ea typeface="ＭＳ Ｐゴシック" panose="020B0600070205080204" pitchFamily="34" charset="-128"/>
              </a:rPr>
              <a:t>                                      read(A), read(B), print(A+B)</a:t>
            </a:r>
          </a:p>
          <a:p>
            <a:pPr lvl="1">
              <a:lnSpc>
                <a:spcPct val="90000"/>
              </a:lnSpc>
              <a:buFont typeface="Monotype Sorts" charset="2"/>
              <a:buNone/>
            </a:pPr>
            <a:r>
              <a:rPr lang="en-US" altLang="en-US" sz="1600" smtClean="0">
                <a:ea typeface="ＭＳ Ｐゴシック" panose="020B0600070205080204" pitchFamily="34" charset="-128"/>
              </a:rPr>
              <a:t>4.	</a:t>
            </a:r>
            <a:r>
              <a:rPr lang="en-US" altLang="en-US" sz="1600" b="1" smtClean="0">
                <a:ea typeface="ＭＳ Ｐゴシック" panose="020B0600070205080204" pitchFamily="34" charset="-128"/>
              </a:rPr>
              <a:t>read</a:t>
            </a:r>
            <a:r>
              <a:rPr lang="en-US" altLang="en-US" sz="1600" smtClean="0">
                <a:ea typeface="ＭＳ Ｐゴシック" panose="020B0600070205080204" pitchFamily="34" charset="-128"/>
              </a:rPr>
              <a:t>(</a:t>
            </a:r>
            <a:r>
              <a:rPr lang="en-US" altLang="en-US" sz="1600" i="1" smtClean="0">
                <a:ea typeface="ＭＳ Ｐゴシック" panose="020B0600070205080204" pitchFamily="34" charset="-128"/>
              </a:rPr>
              <a:t>B</a:t>
            </a:r>
            <a:r>
              <a:rPr lang="en-US" altLang="en-US" sz="1600" smtClean="0">
                <a:ea typeface="ＭＳ Ｐゴシック" panose="020B0600070205080204" pitchFamily="34" charset="-128"/>
              </a:rPr>
              <a:t>)</a:t>
            </a:r>
          </a:p>
          <a:p>
            <a:pPr lvl="1">
              <a:lnSpc>
                <a:spcPct val="90000"/>
              </a:lnSpc>
              <a:buFont typeface="Monotype Sorts" charset="2"/>
              <a:buNone/>
            </a:pPr>
            <a:r>
              <a:rPr lang="en-US" altLang="en-US" sz="1600" smtClean="0">
                <a:ea typeface="ＭＳ Ｐゴシック" panose="020B0600070205080204" pitchFamily="34" charset="-128"/>
              </a:rPr>
              <a:t>5.	</a:t>
            </a:r>
            <a:r>
              <a:rPr lang="en-US" altLang="en-US" sz="1600" i="1" smtClean="0">
                <a:ea typeface="ＭＳ Ｐゴシック" panose="020B0600070205080204" pitchFamily="34" charset="-128"/>
              </a:rPr>
              <a:t>B</a:t>
            </a:r>
            <a:r>
              <a:rPr lang="en-US" altLang="en-US" sz="1600" smtClean="0">
                <a:ea typeface="ＭＳ Ｐゴシック" panose="020B0600070205080204" pitchFamily="34" charset="-128"/>
              </a:rPr>
              <a:t> := </a:t>
            </a:r>
            <a:r>
              <a:rPr lang="en-US" altLang="en-US" sz="1600" i="1" smtClean="0">
                <a:ea typeface="ＭＳ Ｐゴシック" panose="020B0600070205080204" pitchFamily="34" charset="-128"/>
              </a:rPr>
              <a:t>B + </a:t>
            </a:r>
            <a:r>
              <a:rPr lang="en-US" altLang="en-US" sz="1600" smtClean="0">
                <a:ea typeface="ＭＳ Ｐゴシック" panose="020B0600070205080204" pitchFamily="34" charset="-128"/>
              </a:rPr>
              <a:t>50</a:t>
            </a:r>
          </a:p>
          <a:p>
            <a:pPr lvl="1">
              <a:lnSpc>
                <a:spcPct val="90000"/>
              </a:lnSpc>
              <a:buFont typeface="Monotype Sorts" charset="2"/>
              <a:buNone/>
            </a:pPr>
            <a:r>
              <a:rPr lang="en-US" altLang="en-US" sz="1600" smtClean="0">
                <a:ea typeface="ＭＳ Ｐゴシック" panose="020B0600070205080204" pitchFamily="34" charset="-128"/>
              </a:rPr>
              <a:t>6.	</a:t>
            </a:r>
            <a:r>
              <a:rPr lang="en-US" altLang="en-US" sz="1600" b="1" smtClean="0">
                <a:ea typeface="ＭＳ Ｐゴシック" panose="020B0600070205080204" pitchFamily="34" charset="-128"/>
              </a:rPr>
              <a:t>write</a:t>
            </a:r>
            <a:r>
              <a:rPr lang="en-US" altLang="en-US" sz="1600" smtClean="0">
                <a:ea typeface="ＭＳ Ｐゴシック" panose="020B0600070205080204" pitchFamily="34" charset="-128"/>
              </a:rPr>
              <a:t>(</a:t>
            </a:r>
            <a:r>
              <a:rPr lang="en-US" altLang="en-US" sz="1600" i="1" smtClean="0">
                <a:ea typeface="ＭＳ Ｐゴシック" panose="020B0600070205080204" pitchFamily="34" charset="-128"/>
              </a:rPr>
              <a:t>B</a:t>
            </a:r>
            <a:endParaRPr lang="en-US" altLang="en-US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mtClean="0"/>
              <a:t>Isolation can be ensured trivially by running transactions </a:t>
            </a:r>
            <a:r>
              <a:rPr lang="en-US" altLang="en-US" b="1" smtClean="0">
                <a:solidFill>
                  <a:srgbClr val="000099"/>
                </a:solidFill>
              </a:rPr>
              <a:t>serially</a:t>
            </a:r>
          </a:p>
          <a:p>
            <a:pPr lvl="1">
              <a:lnSpc>
                <a:spcPct val="90000"/>
              </a:lnSpc>
            </a:pPr>
            <a:r>
              <a:rPr lang="en-US" altLang="en-US" smtClean="0">
                <a:ea typeface="ＭＳ Ｐゴシック" panose="020B0600070205080204" pitchFamily="34" charset="-128"/>
              </a:rPr>
              <a:t> that is, one after the other.   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However, executing multiple transactions concurrently has significant benefits, as we will see later.</a:t>
            </a:r>
          </a:p>
        </p:txBody>
      </p:sp>
    </p:spTree>
    <p:extLst>
      <p:ext uri="{BB962C8B-B14F-4D97-AF65-F5344CB8AC3E}">
        <p14:creationId xmlns:p14="http://schemas.microsoft.com/office/powerpoint/2010/main" val="89800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ACID Properties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081213"/>
            <a:ext cx="7872413" cy="4776787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b="1" dirty="0" smtClean="0">
                <a:solidFill>
                  <a:srgbClr val="000099"/>
                </a:solidFill>
              </a:rPr>
              <a:t>Atomicity</a:t>
            </a:r>
            <a:r>
              <a:rPr lang="en-US" altLang="en-US" b="1" dirty="0" smtClean="0"/>
              <a:t>. </a:t>
            </a:r>
            <a:r>
              <a:rPr lang="en-US" altLang="en-US" dirty="0" smtClean="0"/>
              <a:t> Either all operations of the transaction are properly reflected in the database or none are.</a:t>
            </a:r>
          </a:p>
          <a:p>
            <a:r>
              <a:rPr lang="en-US" altLang="en-US" b="1" dirty="0" smtClean="0">
                <a:solidFill>
                  <a:srgbClr val="000099"/>
                </a:solidFill>
              </a:rPr>
              <a:t>Consistency</a:t>
            </a:r>
            <a:r>
              <a:rPr lang="en-US" altLang="en-US" b="1" dirty="0" smtClean="0"/>
              <a:t>.</a:t>
            </a:r>
            <a:r>
              <a:rPr lang="en-US" altLang="en-US" dirty="0" smtClean="0"/>
              <a:t>  Execution of a transaction in isolation preserves the consistency of the database.</a:t>
            </a:r>
          </a:p>
          <a:p>
            <a:r>
              <a:rPr lang="en-US" altLang="en-US" b="1" dirty="0" smtClean="0">
                <a:solidFill>
                  <a:srgbClr val="000099"/>
                </a:solidFill>
              </a:rPr>
              <a:t>Isolation</a:t>
            </a:r>
            <a:r>
              <a:rPr lang="en-US" altLang="en-US" b="1" dirty="0" smtClean="0"/>
              <a:t>.</a:t>
            </a:r>
            <a:r>
              <a:rPr lang="en-US" altLang="en-US" dirty="0" smtClean="0"/>
              <a:t>  Although multiple transactions may execute concurrently, each transaction must be unaware of other concurrently executing transactions.  Intermediate transaction results must be hidden from other concurrently executed transactions.  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That is, for every pair of transactions </a:t>
            </a:r>
            <a:r>
              <a:rPr lang="en-US" altLang="en-US" i="1" dirty="0" err="1" smtClean="0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dirty="0" err="1" smtClean="0">
                <a:ea typeface="ＭＳ Ｐゴシック" panose="020B0600070205080204" pitchFamily="34" charset="-128"/>
              </a:rPr>
              <a:t>i</a:t>
            </a:r>
            <a:r>
              <a:rPr lang="en-US" altLang="en-US" i="1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and </a:t>
            </a:r>
            <a:r>
              <a:rPr lang="en-US" altLang="en-US" i="1" dirty="0" err="1" smtClean="0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dirty="0" err="1" smtClean="0">
                <a:ea typeface="ＭＳ Ｐゴシック" panose="020B0600070205080204" pitchFamily="34" charset="-128"/>
              </a:rPr>
              <a:t>j</a:t>
            </a:r>
            <a:r>
              <a:rPr lang="en-US" altLang="en-US" i="1" dirty="0" smtClean="0">
                <a:ea typeface="ＭＳ Ｐゴシック" panose="020B0600070205080204" pitchFamily="34" charset="-128"/>
              </a:rPr>
              <a:t>,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it appears to </a:t>
            </a:r>
            <a:r>
              <a:rPr lang="en-US" altLang="en-US" i="1" dirty="0" err="1" smtClean="0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dirty="0" err="1" smtClean="0">
                <a:ea typeface="ＭＳ Ｐゴシック" panose="020B0600070205080204" pitchFamily="34" charset="-128"/>
              </a:rPr>
              <a:t>i</a:t>
            </a:r>
            <a:r>
              <a:rPr lang="en-US" altLang="en-US" i="1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that either </a:t>
            </a:r>
            <a:r>
              <a:rPr lang="en-US" altLang="en-US" i="1" dirty="0" err="1" smtClean="0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dirty="0" err="1" smtClean="0">
                <a:ea typeface="ＭＳ Ｐゴシック" panose="020B0600070205080204" pitchFamily="34" charset="-128"/>
              </a:rPr>
              <a:t>j</a:t>
            </a:r>
            <a:r>
              <a:rPr lang="en-US" altLang="en-US" i="1" dirty="0" smtClean="0">
                <a:ea typeface="ＭＳ Ｐゴシック" panose="020B0600070205080204" pitchFamily="34" charset="-128"/>
              </a:rPr>
              <a:t>,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finished execution before </a:t>
            </a:r>
            <a:r>
              <a:rPr lang="en-US" altLang="en-US" i="1" dirty="0" err="1" smtClean="0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dirty="0" err="1" smtClean="0">
                <a:ea typeface="ＭＳ Ｐゴシック" panose="020B0600070205080204" pitchFamily="34" charset="-128"/>
              </a:rPr>
              <a:t>i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started, or </a:t>
            </a:r>
            <a:r>
              <a:rPr lang="en-US" altLang="en-US" i="1" dirty="0" err="1" smtClean="0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dirty="0" err="1" smtClean="0">
                <a:ea typeface="ＭＳ Ｐゴシック" panose="020B0600070205080204" pitchFamily="34" charset="-128"/>
              </a:rPr>
              <a:t>j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started execution after </a:t>
            </a:r>
            <a:r>
              <a:rPr lang="en-US" altLang="en-US" i="1" dirty="0" err="1" smtClean="0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dirty="0" err="1" smtClean="0">
                <a:ea typeface="ＭＳ Ｐゴシック" panose="020B0600070205080204" pitchFamily="34" charset="-128"/>
              </a:rPr>
              <a:t>i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finished.</a:t>
            </a:r>
          </a:p>
          <a:p>
            <a:r>
              <a:rPr lang="en-US" altLang="en-US" b="1" dirty="0" smtClean="0">
                <a:solidFill>
                  <a:srgbClr val="000099"/>
                </a:solidFill>
              </a:rPr>
              <a:t>Durability</a:t>
            </a:r>
            <a:r>
              <a:rPr lang="en-US" altLang="en-US" b="1" dirty="0" smtClean="0"/>
              <a:t>.  </a:t>
            </a:r>
            <a:r>
              <a:rPr lang="en-US" altLang="en-US" dirty="0" smtClean="0"/>
              <a:t>After a transaction completes successfully, the changes it has made to the database persist, even if there are system failures. </a:t>
            </a:r>
            <a:endParaRPr lang="en-US" altLang="en-US" i="1" dirty="0" smtClean="0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901700" y="1106488"/>
            <a:ext cx="82423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/>
              <a:t>A  </a:t>
            </a:r>
            <a:r>
              <a:rPr kumimoji="1" lang="en-US" altLang="en-US" sz="1800" b="1" dirty="0">
                <a:solidFill>
                  <a:srgbClr val="000099"/>
                </a:solidFill>
              </a:rPr>
              <a:t>transaction</a:t>
            </a:r>
            <a:r>
              <a:rPr lang="en-US" altLang="en-US" sz="1800" dirty="0"/>
              <a:t>  is a unit of program execution that accesses and possibly updates various data </a:t>
            </a:r>
            <a:r>
              <a:rPr lang="en-US" altLang="en-US" sz="1800" dirty="0" err="1"/>
              <a:t>items.To</a:t>
            </a:r>
            <a:r>
              <a:rPr lang="en-US" altLang="en-US" sz="1800" dirty="0"/>
              <a:t> preserve the integrity of data the database system must ensure:</a:t>
            </a:r>
          </a:p>
        </p:txBody>
      </p:sp>
    </p:spTree>
    <p:extLst>
      <p:ext uri="{BB962C8B-B14F-4D97-AF65-F5344CB8AC3E}">
        <p14:creationId xmlns:p14="http://schemas.microsoft.com/office/powerpoint/2010/main" val="101331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4966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Transaction State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2183" y="1271451"/>
            <a:ext cx="8334103" cy="5307697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b="1" dirty="0" smtClean="0">
                <a:solidFill>
                  <a:srgbClr val="000099"/>
                </a:solidFill>
              </a:rPr>
              <a:t>Active</a:t>
            </a:r>
            <a:r>
              <a:rPr lang="en-US" altLang="en-US" b="1" dirty="0" smtClean="0">
                <a:solidFill>
                  <a:schemeClr val="tx2"/>
                </a:solidFill>
              </a:rPr>
              <a:t> </a:t>
            </a:r>
            <a:r>
              <a:rPr lang="en-US" altLang="en-US" dirty="0" smtClean="0"/>
              <a:t>–</a:t>
            </a:r>
            <a:r>
              <a:rPr lang="en-US" altLang="en-US" b="1" dirty="0" smtClean="0">
                <a:solidFill>
                  <a:schemeClr val="tx2"/>
                </a:solidFill>
              </a:rPr>
              <a:t> </a:t>
            </a:r>
            <a:r>
              <a:rPr lang="en-US" altLang="en-US" dirty="0" smtClean="0"/>
              <a:t>the initial state; the transaction stays in this state while it is executing</a:t>
            </a:r>
          </a:p>
          <a:p>
            <a:r>
              <a:rPr lang="en-US" altLang="en-US" b="1" dirty="0" smtClean="0">
                <a:solidFill>
                  <a:srgbClr val="000099"/>
                </a:solidFill>
              </a:rPr>
              <a:t>Partially committed</a:t>
            </a:r>
            <a:r>
              <a:rPr lang="en-US" altLang="en-US" b="1" dirty="0" smtClean="0">
                <a:solidFill>
                  <a:schemeClr val="tx2"/>
                </a:solidFill>
              </a:rPr>
              <a:t> </a:t>
            </a:r>
            <a:r>
              <a:rPr lang="en-US" altLang="en-US" dirty="0" smtClean="0"/>
              <a:t>–</a:t>
            </a:r>
            <a:r>
              <a:rPr lang="en-US" altLang="en-US" b="1" dirty="0" smtClean="0">
                <a:solidFill>
                  <a:schemeClr val="tx2"/>
                </a:solidFill>
              </a:rPr>
              <a:t> </a:t>
            </a:r>
            <a:r>
              <a:rPr lang="en-US" altLang="en-US" dirty="0" smtClean="0"/>
              <a:t>after the final statement has been executed.</a:t>
            </a:r>
          </a:p>
          <a:p>
            <a:r>
              <a:rPr lang="en-US" altLang="en-US" b="1" dirty="0" smtClean="0">
                <a:solidFill>
                  <a:srgbClr val="000099"/>
                </a:solidFill>
              </a:rPr>
              <a:t>Failed</a:t>
            </a:r>
            <a:r>
              <a:rPr lang="en-US" altLang="en-US" b="1" dirty="0" smtClean="0">
                <a:solidFill>
                  <a:schemeClr val="tx2"/>
                </a:solidFill>
              </a:rPr>
              <a:t> </a:t>
            </a:r>
            <a:r>
              <a:rPr lang="en-US" altLang="en-US" sz="1600" b="1" dirty="0" smtClean="0"/>
              <a:t>-- </a:t>
            </a:r>
            <a:r>
              <a:rPr lang="en-US" altLang="en-US" dirty="0" smtClean="0"/>
              <a:t>after the discovery that normal execution can no longer proceed.</a:t>
            </a:r>
          </a:p>
          <a:p>
            <a:r>
              <a:rPr lang="en-US" altLang="en-US" b="1" dirty="0" smtClean="0">
                <a:solidFill>
                  <a:srgbClr val="000099"/>
                </a:solidFill>
              </a:rPr>
              <a:t>Aborted</a:t>
            </a:r>
            <a:r>
              <a:rPr lang="en-US" altLang="en-US" b="1" dirty="0" smtClean="0">
                <a:solidFill>
                  <a:schemeClr val="tx2"/>
                </a:solidFill>
              </a:rPr>
              <a:t> </a:t>
            </a:r>
            <a:r>
              <a:rPr lang="en-US" altLang="en-US" dirty="0" smtClean="0"/>
              <a:t>– after the transaction has been rolled back and the database restored to its state prior to the start of the transaction.  Two options after it has been aborted: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restart the transaction</a:t>
            </a:r>
          </a:p>
          <a:p>
            <a:pPr lvl="2"/>
            <a:r>
              <a:rPr lang="en-US" altLang="en-US" dirty="0" smtClean="0">
                <a:ea typeface="ＭＳ Ｐゴシック" panose="020B0600070205080204" pitchFamily="34" charset="-128"/>
              </a:rPr>
              <a:t> can be done only if no internal logical error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kill the transaction</a:t>
            </a:r>
          </a:p>
          <a:p>
            <a:r>
              <a:rPr lang="en-US" altLang="en-US" b="1" dirty="0" smtClean="0">
                <a:solidFill>
                  <a:srgbClr val="000099"/>
                </a:solidFill>
              </a:rPr>
              <a:t>Committed</a:t>
            </a:r>
            <a:r>
              <a:rPr lang="en-US" altLang="en-US" b="1" dirty="0" smtClean="0">
                <a:solidFill>
                  <a:schemeClr val="tx2"/>
                </a:solidFill>
              </a:rPr>
              <a:t> </a:t>
            </a:r>
            <a:r>
              <a:rPr lang="en-US" altLang="en-US" dirty="0" smtClean="0"/>
              <a:t>– after successful completion.</a:t>
            </a:r>
          </a:p>
        </p:txBody>
      </p:sp>
    </p:spTree>
    <p:extLst>
      <p:ext uri="{BB962C8B-B14F-4D97-AF65-F5344CB8AC3E}">
        <p14:creationId xmlns:p14="http://schemas.microsoft.com/office/powerpoint/2010/main" val="243527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Transaction State (Cont.)</a:t>
            </a:r>
          </a:p>
        </p:txBody>
      </p:sp>
      <p:pic>
        <p:nvPicPr>
          <p:cNvPr id="3174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338" y="1182688"/>
            <a:ext cx="5843587" cy="401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46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77240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/>
              <a:t>Atomicity and Durability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8839200" cy="50292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800"/>
              <a:t>A transaction ends in one of two ways:</a:t>
            </a:r>
          </a:p>
          <a:p>
            <a:pPr lvl="1">
              <a:lnSpc>
                <a:spcPct val="90000"/>
              </a:lnSpc>
            </a:pPr>
            <a:r>
              <a:rPr lang="en-US" altLang="en-US" sz="2400" i="1">
                <a:solidFill>
                  <a:schemeClr val="accent2"/>
                </a:solidFill>
              </a:rPr>
              <a:t>commit</a:t>
            </a:r>
            <a:r>
              <a:rPr lang="en-US" altLang="en-US" sz="2400">
                <a:solidFill>
                  <a:schemeClr val="accent2"/>
                </a:solidFill>
              </a:rPr>
              <a:t> </a:t>
            </a:r>
            <a:r>
              <a:rPr lang="en-US" altLang="en-US" sz="2400"/>
              <a:t>after completing all its actions</a:t>
            </a:r>
          </a:p>
          <a:p>
            <a:pPr marL="1085850" lvl="2">
              <a:lnSpc>
                <a:spcPct val="90000"/>
              </a:lnSpc>
            </a:pPr>
            <a:r>
              <a:rPr lang="en-US" altLang="en-US" sz="2000"/>
              <a:t>“commit” is a contract with the caller of the DB</a:t>
            </a:r>
          </a:p>
          <a:p>
            <a:pPr lvl="1">
              <a:lnSpc>
                <a:spcPct val="90000"/>
              </a:lnSpc>
            </a:pPr>
            <a:r>
              <a:rPr lang="en-US" altLang="en-US" sz="2400" i="1">
                <a:solidFill>
                  <a:schemeClr val="accent2"/>
                </a:solidFill>
              </a:rPr>
              <a:t>abort</a:t>
            </a:r>
            <a:r>
              <a:rPr lang="en-US" altLang="en-US" sz="2400">
                <a:solidFill>
                  <a:schemeClr val="accent2"/>
                </a:solidFill>
              </a:rPr>
              <a:t> </a:t>
            </a:r>
            <a:r>
              <a:rPr lang="en-US" altLang="en-US" sz="2400"/>
              <a:t>(or be aborted by the DBMS) after executing some actions. </a:t>
            </a:r>
          </a:p>
          <a:p>
            <a:pPr marL="1085850" lvl="2">
              <a:lnSpc>
                <a:spcPct val="90000"/>
              </a:lnSpc>
            </a:pPr>
            <a:r>
              <a:rPr lang="en-US" altLang="en-US" sz="2000"/>
              <a:t>Or </a:t>
            </a:r>
            <a:r>
              <a:rPr lang="en-US" altLang="en-US" sz="2000" i="1">
                <a:solidFill>
                  <a:schemeClr val="accent2"/>
                </a:solidFill>
              </a:rPr>
              <a:t>system crash </a:t>
            </a:r>
            <a:r>
              <a:rPr lang="en-US" altLang="en-US" sz="2000"/>
              <a:t>while the xact is in progress; treat as abort. 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Two important properties for a transaction:</a:t>
            </a:r>
          </a:p>
          <a:p>
            <a:pPr lvl="1">
              <a:lnSpc>
                <a:spcPct val="90000"/>
              </a:lnSpc>
            </a:pPr>
            <a:r>
              <a:rPr lang="en-US" altLang="en-US" sz="2400" i="1">
                <a:solidFill>
                  <a:srgbClr val="FF0000"/>
                </a:solidFill>
              </a:rPr>
              <a:t>Atomicity</a:t>
            </a:r>
            <a:r>
              <a:rPr lang="en-US" altLang="en-US" sz="2400" i="1">
                <a:solidFill>
                  <a:schemeClr val="accent2"/>
                </a:solidFill>
              </a:rPr>
              <a:t> </a:t>
            </a:r>
            <a:r>
              <a:rPr lang="en-US" altLang="en-US" sz="2400"/>
              <a:t>:</a:t>
            </a:r>
            <a:r>
              <a:rPr lang="en-US" altLang="en-US" sz="2400">
                <a:solidFill>
                  <a:schemeClr val="accent2"/>
                </a:solidFill>
              </a:rPr>
              <a:t> </a:t>
            </a:r>
            <a:r>
              <a:rPr lang="en-US" altLang="en-US" sz="2400"/>
              <a:t>Either execute all its actions, or none of them</a:t>
            </a:r>
          </a:p>
          <a:p>
            <a:pPr lvl="1">
              <a:lnSpc>
                <a:spcPct val="90000"/>
              </a:lnSpc>
            </a:pPr>
            <a:r>
              <a:rPr lang="en-US" altLang="en-US" sz="2400" i="1">
                <a:solidFill>
                  <a:srgbClr val="FF0000"/>
                </a:solidFill>
              </a:rPr>
              <a:t>Durability</a:t>
            </a:r>
            <a:r>
              <a:rPr lang="en-US" altLang="en-US" sz="2400" i="1">
                <a:solidFill>
                  <a:schemeClr val="accent2"/>
                </a:solidFill>
              </a:rPr>
              <a:t> </a:t>
            </a:r>
            <a:r>
              <a:rPr lang="en-US" altLang="en-US" sz="2400"/>
              <a:t>:</a:t>
            </a:r>
            <a:r>
              <a:rPr lang="en-US" altLang="en-US" sz="2400">
                <a:solidFill>
                  <a:schemeClr val="accent2"/>
                </a:solidFill>
              </a:rPr>
              <a:t> </a:t>
            </a:r>
            <a:r>
              <a:rPr lang="en-US" altLang="en-US" sz="2400"/>
              <a:t>The effects of a committed xact must survive failures.</a:t>
            </a:r>
            <a:endParaRPr lang="en-US" altLang="en-US" sz="2400" i="1"/>
          </a:p>
          <a:p>
            <a:pPr>
              <a:lnSpc>
                <a:spcPct val="90000"/>
              </a:lnSpc>
            </a:pPr>
            <a:r>
              <a:rPr lang="en-US" altLang="en-US" sz="2800"/>
              <a:t>DBMS ensures the above by </a:t>
            </a:r>
            <a:r>
              <a:rPr lang="en-US" altLang="en-US" sz="2800" i="1">
                <a:solidFill>
                  <a:schemeClr val="accent2"/>
                </a:solidFill>
              </a:rPr>
              <a:t>logging</a:t>
            </a:r>
            <a:r>
              <a:rPr lang="en-US" altLang="en-US" sz="2800"/>
              <a:t> all actions: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en-US" altLang="en-US" sz="2400" i="1">
                <a:solidFill>
                  <a:schemeClr val="accent2"/>
                </a:solidFill>
              </a:rPr>
              <a:t>Undo</a:t>
            </a:r>
            <a:r>
              <a:rPr lang="en-US" altLang="en-US" sz="2400">
                <a:solidFill>
                  <a:schemeClr val="accent2"/>
                </a:solidFill>
              </a:rPr>
              <a:t> </a:t>
            </a:r>
            <a:r>
              <a:rPr lang="en-US" altLang="en-US" sz="2400"/>
              <a:t>the actions of aborted/failed transactions.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en-US" altLang="en-US" sz="2400" i="1">
                <a:solidFill>
                  <a:schemeClr val="accent2"/>
                </a:solidFill>
              </a:rPr>
              <a:t>Redo </a:t>
            </a:r>
            <a:r>
              <a:rPr lang="en-US" altLang="en-US" sz="2400"/>
              <a:t>actions of committed transactions not yet propagated to disk when system crashes.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461125" y="55563"/>
            <a:ext cx="140096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chemeClr val="accent2"/>
                </a:solidFill>
              </a:rPr>
              <a:t>A.</a:t>
            </a:r>
            <a:r>
              <a:rPr lang="en-US" altLang="en-US" sz="3200">
                <a:solidFill>
                  <a:schemeClr val="tx1"/>
                </a:solidFill>
              </a:rPr>
              <a:t>C.I.</a:t>
            </a:r>
            <a:r>
              <a:rPr lang="en-US" altLang="en-US" sz="3200">
                <a:solidFill>
                  <a:schemeClr val="accent2"/>
                </a:solidFill>
              </a:rPr>
              <a:t>D.</a:t>
            </a:r>
          </a:p>
        </p:txBody>
      </p:sp>
    </p:spTree>
    <p:extLst>
      <p:ext uri="{BB962C8B-B14F-4D97-AF65-F5344CB8AC3E}">
        <p14:creationId xmlns:p14="http://schemas.microsoft.com/office/powerpoint/2010/main" val="1695792528"/>
      </p:ext>
    </p:extLst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SQL Transaction commands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2999"/>
            <a:ext cx="8179526" cy="5431971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600" dirty="0" smtClean="0">
                <a:latin typeface="Arial" charset="0"/>
                <a:ea typeface="+mn-ea"/>
                <a:cs typeface="Times New Roman" charset="0"/>
              </a:rPr>
              <a:t>DBMS does not have an inbuilt way of knowing which commands are grouped to form a single logical transaction.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600" dirty="0" smtClean="0">
                <a:latin typeface="Arial" charset="0"/>
                <a:ea typeface="+mn-ea"/>
                <a:cs typeface="Times New Roman" charset="0"/>
              </a:rPr>
              <a:t>Some commands, e.g. </a:t>
            </a:r>
            <a:r>
              <a:rPr lang="en-GB" sz="2600" b="1" dirty="0" smtClean="0">
                <a:solidFill>
                  <a:schemeClr val="accent2"/>
                </a:solidFill>
                <a:latin typeface="Arial" charset="0"/>
                <a:ea typeface="+mn-ea"/>
                <a:cs typeface="Times New Roman" charset="0"/>
              </a:rPr>
              <a:t>COMMIT</a:t>
            </a:r>
            <a:r>
              <a:rPr lang="en-GB" sz="2600" dirty="0" smtClean="0">
                <a:latin typeface="Arial" charset="0"/>
                <a:ea typeface="+mn-ea"/>
                <a:cs typeface="Times New Roman" charset="0"/>
              </a:rPr>
              <a:t> and </a:t>
            </a:r>
            <a:r>
              <a:rPr lang="en-GB" sz="2600" b="1" dirty="0" smtClean="0">
                <a:solidFill>
                  <a:schemeClr val="accent2"/>
                </a:solidFill>
                <a:latin typeface="Arial" charset="0"/>
                <a:ea typeface="+mn-ea"/>
                <a:cs typeface="Times New Roman" charset="0"/>
              </a:rPr>
              <a:t>ROLLBACK</a:t>
            </a:r>
            <a:r>
              <a:rPr lang="en-GB" sz="2600" dirty="0" smtClean="0">
                <a:latin typeface="Arial" charset="0"/>
                <a:ea typeface="+mn-ea"/>
                <a:cs typeface="Times New Roman" charset="0"/>
              </a:rPr>
              <a:t> can provide boundaries of transaction.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1050" dirty="0" smtClean="0">
              <a:latin typeface="Arial" charset="0"/>
              <a:ea typeface="+mn-ea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sz="2600" b="1" dirty="0" smtClean="0">
                <a:solidFill>
                  <a:schemeClr val="accent2"/>
                </a:solidFill>
                <a:latin typeface="Arial" charset="0"/>
                <a:ea typeface="+mn-ea"/>
                <a:cs typeface="+mn-cs"/>
              </a:rPr>
              <a:t>Commit;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100" dirty="0" smtClean="0">
                <a:latin typeface="Arial" charset="0"/>
              </a:rPr>
              <a:t>saves current database state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100" dirty="0" smtClean="0">
                <a:latin typeface="Arial" charset="0"/>
              </a:rPr>
              <a:t>releases resources, locks &amp; </a:t>
            </a:r>
            <a:r>
              <a:rPr lang="en-GB" sz="2100" dirty="0" err="1" smtClean="0">
                <a:latin typeface="Arial" charset="0"/>
              </a:rPr>
              <a:t>savepoints</a:t>
            </a:r>
            <a:r>
              <a:rPr lang="en-GB" sz="2100" dirty="0" smtClean="0">
                <a:latin typeface="Arial" charset="0"/>
              </a:rPr>
              <a:t> held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100" dirty="0" smtClean="0">
                <a:latin typeface="Arial" charset="0"/>
              </a:rPr>
              <a:t>equivalent to Save and Exit in MS Word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GB" sz="10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sz="2600" b="1" dirty="0" smtClean="0">
                <a:solidFill>
                  <a:schemeClr val="accent2"/>
                </a:solidFill>
                <a:latin typeface="Arial" charset="0"/>
                <a:ea typeface="+mn-ea"/>
                <a:cs typeface="+mn-cs"/>
              </a:rPr>
              <a:t>Rollback;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100" dirty="0" smtClean="0">
                <a:latin typeface="Arial" charset="0"/>
              </a:rPr>
              <a:t>returns database state to that at start of transaction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100" dirty="0" smtClean="0">
                <a:latin typeface="Arial" charset="0"/>
              </a:rPr>
              <a:t>releases resources, locks &amp; </a:t>
            </a:r>
            <a:r>
              <a:rPr lang="en-GB" sz="2100" dirty="0" err="1" smtClean="0">
                <a:latin typeface="Arial" charset="0"/>
              </a:rPr>
              <a:t>savepoints</a:t>
            </a:r>
            <a:r>
              <a:rPr lang="en-GB" sz="2100" dirty="0" smtClean="0">
                <a:latin typeface="Arial" charset="0"/>
              </a:rPr>
              <a:t> held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100" dirty="0" smtClean="0">
                <a:latin typeface="Arial" charset="0"/>
              </a:rPr>
              <a:t>equivalent to dismiss/ do not save changes in MS Word</a:t>
            </a:r>
          </a:p>
          <a:p>
            <a:r>
              <a:rPr lang="en-US" altLang="en-US" sz="2600" dirty="0" smtClean="0"/>
              <a:t>By </a:t>
            </a:r>
            <a:r>
              <a:rPr lang="en-US" altLang="en-US" sz="2600" dirty="0"/>
              <a:t>default, every SQL statement also commits implicitly if it executes successfully</a:t>
            </a:r>
          </a:p>
          <a:p>
            <a:pPr lvl="1"/>
            <a:r>
              <a:rPr lang="en-US" altLang="en-US" sz="2200" dirty="0">
                <a:ea typeface="ＭＳ Ｐゴシック" panose="020B0600070205080204" pitchFamily="34" charset="-128"/>
              </a:rPr>
              <a:t>Implicit commit can be turned off by a database directive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E.g. in JDBC,     </a:t>
            </a:r>
            <a:r>
              <a:rPr lang="en-US" altLang="en-US" dirty="0" err="1">
                <a:ea typeface="ＭＳ Ｐゴシック" panose="020B0600070205080204" pitchFamily="34" charset="-128"/>
              </a:rPr>
              <a:t>connection.setAutoCommit</a:t>
            </a:r>
            <a:r>
              <a:rPr lang="en-US" altLang="en-US" dirty="0">
                <a:ea typeface="ＭＳ Ｐゴシック" panose="020B0600070205080204" pitchFamily="34" charset="-128"/>
              </a:rPr>
              <a:t>(false);</a:t>
            </a:r>
          </a:p>
          <a:p>
            <a:pPr>
              <a:lnSpc>
                <a:spcPct val="90000"/>
              </a:lnSpc>
              <a:defRPr/>
            </a:pPr>
            <a:endParaRPr lang="en-GB" sz="2400" dirty="0" smtClean="0">
              <a:latin typeface="Arial" charset="0"/>
            </a:endParaRPr>
          </a:p>
        </p:txBody>
      </p:sp>
      <p:sp>
        <p:nvSpPr>
          <p:cNvPr id="2867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00440D8-75DD-B040-81A5-05C499BA72CC}" type="datetime1">
              <a:rPr lang="en-US" sz="1400"/>
              <a:pPr eaLnBrk="1" hangingPunct="1"/>
              <a:t>4/14/2015</a:t>
            </a:fld>
            <a:endParaRPr lang="en-GB" sz="1400"/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FED95BF-5E6C-EF42-824C-561C91B518C7}" type="slidenum">
              <a:rPr lang="en-GB" sz="1400"/>
              <a:pPr eaLnBrk="1" hangingPunct="1"/>
              <a:t>16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193194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Transactions in SQL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86800" cy="4572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400">
                <a:latin typeface="Arial" charset="0"/>
              </a:rPr>
              <a:t>A transaction is a logical unit of work on a database.</a:t>
            </a:r>
          </a:p>
          <a:p>
            <a:pPr eaLnBrk="1" hangingPunct="1">
              <a:lnSpc>
                <a:spcPct val="90000"/>
              </a:lnSpc>
            </a:pPr>
            <a:endParaRPr lang="en-GB" sz="90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>
                <a:latin typeface="Arial" charset="0"/>
              </a:rPr>
              <a:t>A group of related operations that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>
                <a:latin typeface="Arial" charset="0"/>
              </a:rPr>
              <a:t>typically comprises a collection of individual actions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1800">
                <a:latin typeface="Arial" charset="0"/>
              </a:rPr>
              <a:t>e.g. in SQL INSERT, UPDATE, DELETE, SELECT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>
                <a:latin typeface="Arial" charset="0"/>
              </a:rPr>
              <a:t>must be performed successfully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1800">
                <a:latin typeface="Arial" charset="0"/>
              </a:rPr>
              <a:t>before any changes to the database are finalised. </a:t>
            </a:r>
          </a:p>
          <a:p>
            <a:pPr lvl="2" eaLnBrk="1" hangingPunct="1">
              <a:lnSpc>
                <a:spcPct val="90000"/>
              </a:lnSpc>
            </a:pPr>
            <a:endParaRPr lang="en-GB" sz="90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000">
                <a:latin typeface="Arial" charset="0"/>
              </a:rPr>
              <a:t>Variable size: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>
                <a:latin typeface="Arial" charset="0"/>
              </a:rPr>
              <a:t>entire run on SQL*Plus 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1800">
                <a:latin typeface="Arial" charset="0"/>
              </a:rPr>
              <a:t>e.g. spend 2 hours inserting data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>
                <a:latin typeface="Arial" charset="0"/>
              </a:rPr>
              <a:t>single command in SQL*Plus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1800">
                <a:latin typeface="Arial" charset="0"/>
              </a:rPr>
              <a:t>e.g. one insert command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>
                <a:latin typeface="Arial" charset="0"/>
              </a:rPr>
              <a:t>one execution of a procedure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1800">
                <a:latin typeface="Arial" charset="0"/>
              </a:rPr>
              <a:t>e.g. one run of add_patient</a:t>
            </a:r>
          </a:p>
        </p:txBody>
      </p:sp>
      <p:sp>
        <p:nvSpPr>
          <p:cNvPr id="2662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3C606C8-5CA2-AE43-A057-E36F4093F863}" type="datetime1">
              <a:rPr lang="en-US" sz="1400"/>
              <a:pPr eaLnBrk="1" hangingPunct="1"/>
              <a:t>4/14/2015</a:t>
            </a:fld>
            <a:endParaRPr lang="en-GB" sz="1400"/>
          </a:p>
        </p:txBody>
      </p:sp>
      <p:sp>
        <p:nvSpPr>
          <p:cNvPr id="266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DFCB336-E8E8-EF4E-AF39-BC5B1BA5540F}" type="slidenum">
              <a:rPr lang="en-GB" sz="1400"/>
              <a:pPr eaLnBrk="1" hangingPunct="1"/>
              <a:t>17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302860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Database Transaction</a:t>
            </a:r>
            <a:endParaRPr lang="bg-BG" smtClean="0">
              <a:cs typeface="+mj-cs"/>
            </a:endParaRP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12875"/>
            <a:ext cx="7704138" cy="5184775"/>
          </a:xfrm>
        </p:spPr>
        <p:txBody>
          <a:bodyPr/>
          <a:lstStyle/>
          <a:p>
            <a:pPr>
              <a:buFontTx/>
              <a:buNone/>
              <a:defRPr/>
            </a:pPr>
            <a:endParaRPr lang="bg-BG" b="1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bg-BG" b="1" smtClean="0">
                <a:cs typeface="+mn-cs"/>
              </a:rPr>
              <a:t>A database transaction consists of one of the</a:t>
            </a:r>
            <a:r>
              <a:rPr lang="en-US" b="1" smtClean="0">
                <a:cs typeface="+mn-cs"/>
              </a:rPr>
              <a:t> </a:t>
            </a:r>
            <a:r>
              <a:rPr lang="bg-BG" b="1" smtClean="0">
                <a:cs typeface="+mn-cs"/>
              </a:rPr>
              <a:t>following:</a:t>
            </a:r>
          </a:p>
          <a:p>
            <a:pPr>
              <a:defRPr/>
            </a:pPr>
            <a:r>
              <a:rPr lang="bg-BG" b="1" smtClean="0">
                <a:cs typeface="+mn-cs"/>
              </a:rPr>
              <a:t>DML statements which constitute one consistent</a:t>
            </a:r>
            <a:r>
              <a:rPr lang="en-US" b="1" smtClean="0">
                <a:cs typeface="+mn-cs"/>
              </a:rPr>
              <a:t> </a:t>
            </a:r>
            <a:r>
              <a:rPr lang="bg-BG" b="1" smtClean="0">
                <a:cs typeface="+mn-cs"/>
              </a:rPr>
              <a:t>change to the data</a:t>
            </a:r>
          </a:p>
          <a:p>
            <a:pPr>
              <a:defRPr/>
            </a:pPr>
            <a:r>
              <a:rPr lang="bg-BG" b="1" smtClean="0">
                <a:cs typeface="+mn-cs"/>
              </a:rPr>
              <a:t>One DDL statement</a:t>
            </a:r>
          </a:p>
          <a:p>
            <a:pPr>
              <a:defRPr/>
            </a:pPr>
            <a:r>
              <a:rPr lang="bg-BG" b="1" smtClean="0">
                <a:cs typeface="+mn-cs"/>
              </a:rPr>
              <a:t>One DCL statement</a:t>
            </a:r>
          </a:p>
          <a:p>
            <a:pPr>
              <a:buFontTx/>
              <a:buNone/>
              <a:defRPr/>
            </a:pPr>
            <a:endParaRPr lang="bg-BG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43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Oracle Transaction Types</a:t>
            </a:r>
            <a:endParaRPr lang="bg-BG" dirty="0" smtClean="0">
              <a:cs typeface="+mj-cs"/>
            </a:endParaRPr>
          </a:p>
        </p:txBody>
      </p:sp>
      <p:graphicFrame>
        <p:nvGraphicFramePr>
          <p:cNvPr id="276532" name="Group 5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1784855"/>
              </p:ext>
            </p:extLst>
          </p:nvPr>
        </p:nvGraphicFramePr>
        <p:xfrm>
          <a:off x="466725" y="1412875"/>
          <a:ext cx="8208963" cy="4965700"/>
        </p:xfrm>
        <a:graphic>
          <a:graphicData uri="http://schemas.openxmlformats.org/drawingml/2006/table">
            <a:tbl>
              <a:tblPr/>
              <a:tblGrid>
                <a:gridCol w="3743325"/>
                <a:gridCol w="4465638"/>
              </a:tblGrid>
              <a:tr h="5181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Type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Description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00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Data manipulation language (DML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Consists of any number of DML statements that the Oracle server treats as a single entity or a logical unit of work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23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Data definition </a:t>
                      </a: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language (</a:t>
                      </a: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DDL)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Consists of only one DDL statement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5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Data control language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(DCL)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Consists of only one DCL statement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395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cs typeface="+mj-cs"/>
              </a:rPr>
              <a:t>Contents</a:t>
            </a:r>
            <a:endParaRPr lang="bg-BG" dirty="0" smtClean="0">
              <a:cs typeface="+mj-cs"/>
            </a:endParaRP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813" y="1268413"/>
            <a:ext cx="6985000" cy="5184775"/>
          </a:xfrm>
        </p:spPr>
        <p:txBody>
          <a:bodyPr/>
          <a:lstStyle/>
          <a:p>
            <a:pPr marL="533400" indent="-533400">
              <a:buFontTx/>
              <a:buNone/>
              <a:defRPr/>
            </a:pPr>
            <a:endParaRPr lang="en-US" b="1" dirty="0" smtClean="0">
              <a:cs typeface="+mn-cs"/>
            </a:endParaRPr>
          </a:p>
          <a:p>
            <a:pPr marL="533400" indent="-533400">
              <a:defRPr/>
            </a:pPr>
            <a:r>
              <a:rPr lang="en-US" b="1" dirty="0" smtClean="0">
                <a:cs typeface="+mn-cs"/>
              </a:rPr>
              <a:t>Transaction</a:t>
            </a:r>
            <a:r>
              <a:rPr lang="bg-BG" b="1" dirty="0" smtClean="0">
                <a:cs typeface="+mn-cs"/>
              </a:rPr>
              <a:t> </a:t>
            </a:r>
            <a:r>
              <a:rPr lang="en-US" b="1" dirty="0" smtClean="0">
                <a:cs typeface="+mn-cs"/>
              </a:rPr>
              <a:t>control</a:t>
            </a:r>
          </a:p>
          <a:p>
            <a:pPr marL="533400" indent="-533400">
              <a:defRPr/>
            </a:pPr>
            <a:r>
              <a:rPr lang="bg-BG" b="1" dirty="0" smtClean="0">
                <a:cs typeface="+mn-cs"/>
              </a:rPr>
              <a:t>Data Concurrency and Consistency in a Multiuser Environment</a:t>
            </a:r>
            <a:endParaRPr lang="en-US" b="1" dirty="0" smtClean="0">
              <a:cs typeface="+mn-cs"/>
            </a:endParaRPr>
          </a:p>
          <a:p>
            <a:pPr marL="533400" indent="-533400">
              <a:defRPr/>
            </a:pPr>
            <a:r>
              <a:rPr lang="en-US" b="1" dirty="0" smtClean="0">
                <a:cs typeface="+mn-cs"/>
              </a:rPr>
              <a:t>Locking</a:t>
            </a:r>
          </a:p>
          <a:p>
            <a:pPr marL="533400" indent="-533400">
              <a:defRPr/>
            </a:pPr>
            <a:endParaRPr lang="bg-BG" dirty="0" smtClean="0">
              <a:cs typeface="+mn-cs"/>
            </a:endParaRPr>
          </a:p>
          <a:p>
            <a:pPr marL="533400" indent="-533400">
              <a:defRPr/>
            </a:pPr>
            <a:endParaRPr lang="bg-BG" dirty="0" smtClean="0">
              <a:cs typeface="+mn-cs"/>
            </a:endParaRPr>
          </a:p>
          <a:p>
            <a:pPr marL="533400" indent="-533400">
              <a:defRPr/>
            </a:pPr>
            <a:endParaRPr lang="bg-BG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53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Transaction boundaries</a:t>
            </a:r>
          </a:p>
        </p:txBody>
      </p:sp>
      <p:sp>
        <p:nvSpPr>
          <p:cNvPr id="28979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b="1" dirty="0" smtClean="0">
                <a:cs typeface="+mn-cs"/>
              </a:rPr>
              <a:t>A transaction </a:t>
            </a:r>
            <a:r>
              <a:rPr lang="en-US" sz="2400" b="1" dirty="0" smtClean="0">
                <a:solidFill>
                  <a:srgbClr val="00B0F0"/>
                </a:solidFill>
                <a:cs typeface="+mn-cs"/>
              </a:rPr>
              <a:t>begins with </a:t>
            </a:r>
            <a:r>
              <a:rPr lang="en-US" sz="2400" b="1" dirty="0" smtClean="0">
                <a:cs typeface="+mn-cs"/>
              </a:rPr>
              <a:t>the first executable SQL statement.</a:t>
            </a:r>
            <a:endParaRPr lang="en-US" sz="2400" dirty="0" smtClean="0">
              <a:cs typeface="+mn-cs"/>
            </a:endParaRPr>
          </a:p>
        </p:txBody>
      </p:sp>
      <p:sp>
        <p:nvSpPr>
          <p:cNvPr id="28979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b="1" dirty="0" smtClean="0">
                <a:cs typeface="+mn-cs"/>
              </a:rPr>
              <a:t>A transaction </a:t>
            </a:r>
            <a:r>
              <a:rPr lang="en-US" sz="2400" b="1" dirty="0" smtClean="0">
                <a:solidFill>
                  <a:srgbClr val="00B0F0"/>
                </a:solidFill>
                <a:cs typeface="+mn-cs"/>
              </a:rPr>
              <a:t>ends with </a:t>
            </a:r>
            <a:r>
              <a:rPr lang="en-US" sz="2400" b="1" dirty="0" smtClean="0">
                <a:cs typeface="+mn-cs"/>
              </a:rPr>
              <a:t>one of the following events:</a:t>
            </a:r>
          </a:p>
          <a:p>
            <a:pPr>
              <a:defRPr/>
            </a:pPr>
            <a:r>
              <a:rPr lang="en-US" sz="2400" b="1" dirty="0" smtClean="0">
                <a:cs typeface="+mn-cs"/>
              </a:rPr>
              <a:t>A COMMIT or ROLLBACK statement is issued</a:t>
            </a:r>
          </a:p>
          <a:p>
            <a:pPr>
              <a:defRPr/>
            </a:pPr>
            <a:r>
              <a:rPr lang="en-US" sz="2400" b="1" dirty="0" smtClean="0">
                <a:cs typeface="+mn-cs"/>
              </a:rPr>
              <a:t>A DDL or DCL statement executes (automatic commit)</a:t>
            </a:r>
          </a:p>
          <a:p>
            <a:pPr>
              <a:defRPr/>
            </a:pPr>
            <a:r>
              <a:rPr lang="en-US" sz="2400" b="1" dirty="0" smtClean="0">
                <a:cs typeface="+mn-cs"/>
              </a:rPr>
              <a:t>The user exits </a:t>
            </a:r>
            <a:r>
              <a:rPr lang="en-US" sz="2400" b="1" i="1" dirty="0" err="1" smtClean="0">
                <a:cs typeface="+mn-cs"/>
              </a:rPr>
              <a:t>i</a:t>
            </a:r>
            <a:r>
              <a:rPr lang="en-US" sz="2400" b="1" dirty="0" err="1" smtClean="0">
                <a:cs typeface="+mn-cs"/>
              </a:rPr>
              <a:t>SQL</a:t>
            </a:r>
            <a:r>
              <a:rPr lang="en-US" sz="2400" b="1" dirty="0" smtClean="0">
                <a:cs typeface="+mn-cs"/>
              </a:rPr>
              <a:t>*Plus</a:t>
            </a:r>
          </a:p>
          <a:p>
            <a:pPr>
              <a:defRPr/>
            </a:pPr>
            <a:r>
              <a:rPr lang="en-US" sz="2400" b="1" dirty="0" smtClean="0">
                <a:cs typeface="+mn-cs"/>
              </a:rPr>
              <a:t>The system crashes</a:t>
            </a:r>
            <a:endParaRPr lang="en-US" sz="2400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90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5585"/>
            <a:ext cx="8229600" cy="129647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>
                <a:cs typeface="+mj-cs"/>
              </a:rPr>
              <a:t>Advantages of COMMIT and ROLLBACK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  <a:defRPr/>
            </a:pPr>
            <a:endParaRPr lang="en-US" sz="280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800" dirty="0" smtClean="0">
                <a:cs typeface="+mn-cs"/>
              </a:rPr>
              <a:t>With COMMIT and ROLLBACK statements, you can:</a:t>
            </a:r>
          </a:p>
          <a:p>
            <a:pPr>
              <a:defRPr/>
            </a:pPr>
            <a:r>
              <a:rPr lang="en-US" sz="2800" dirty="0" smtClean="0">
                <a:cs typeface="+mn-cs"/>
              </a:rPr>
              <a:t>Ensure data consistency</a:t>
            </a:r>
          </a:p>
          <a:p>
            <a:pPr>
              <a:defRPr/>
            </a:pPr>
            <a:r>
              <a:rPr lang="en-US" sz="2800" dirty="0" smtClean="0">
                <a:cs typeface="+mn-cs"/>
              </a:rPr>
              <a:t>Preview data changes before making changes</a:t>
            </a:r>
          </a:p>
          <a:p>
            <a:pPr>
              <a:buFontTx/>
              <a:buNone/>
              <a:defRPr/>
            </a:pPr>
            <a:r>
              <a:rPr lang="en-US" sz="2800" dirty="0" smtClean="0">
                <a:cs typeface="+mn-cs"/>
              </a:rPr>
              <a:t>permanent</a:t>
            </a:r>
          </a:p>
          <a:p>
            <a:pPr>
              <a:defRPr/>
            </a:pPr>
            <a:r>
              <a:rPr lang="en-US" sz="2800" dirty="0" smtClean="0">
                <a:cs typeface="+mn-cs"/>
              </a:rPr>
              <a:t>Group logically related operations</a:t>
            </a:r>
          </a:p>
        </p:txBody>
      </p:sp>
    </p:spTree>
    <p:extLst>
      <p:ext uri="{BB962C8B-B14F-4D97-AF65-F5344CB8AC3E}">
        <p14:creationId xmlns:p14="http://schemas.microsoft.com/office/powerpoint/2010/main" val="135948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Concurrent Executions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06488"/>
            <a:ext cx="7439025" cy="5099050"/>
          </a:xfrm>
        </p:spPr>
        <p:txBody>
          <a:bodyPr/>
          <a:lstStyle/>
          <a:p>
            <a:r>
              <a:rPr lang="en-US" altLang="en-US" sz="2000" dirty="0" smtClean="0"/>
              <a:t>Multiple transactions are allowed to run concurrently in the system.  Advantages are:</a:t>
            </a:r>
          </a:p>
          <a:p>
            <a:pPr lvl="1"/>
            <a:r>
              <a:rPr lang="en-US" altLang="en-US" sz="2000" b="1" dirty="0" smtClean="0">
                <a:ea typeface="ＭＳ Ｐゴシック" panose="020B0600070205080204" pitchFamily="34" charset="-128"/>
              </a:rPr>
              <a:t>increased processor and disk utilization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, leading to better transaction </a:t>
            </a:r>
            <a:r>
              <a:rPr lang="en-US" altLang="en-US" sz="2000" i="1" dirty="0" smtClean="0">
                <a:ea typeface="ＭＳ Ｐゴシック" panose="020B0600070205080204" pitchFamily="34" charset="-128"/>
              </a:rPr>
              <a:t>throughput</a:t>
            </a:r>
          </a:p>
          <a:p>
            <a:pPr lvl="2"/>
            <a:r>
              <a:rPr lang="en-US" altLang="en-US" sz="2000" dirty="0" smtClean="0">
                <a:ea typeface="ＭＳ Ｐゴシック" panose="020B0600070205080204" pitchFamily="34" charset="-128"/>
              </a:rPr>
              <a:t>E.g. one transaction can be using the CPU while another is reading from or writing to the disk</a:t>
            </a:r>
          </a:p>
          <a:p>
            <a:pPr lvl="1"/>
            <a:r>
              <a:rPr lang="en-US" altLang="en-US" sz="2000" b="1" dirty="0" smtClean="0">
                <a:ea typeface="ＭＳ Ｐゴシック" panose="020B0600070205080204" pitchFamily="34" charset="-128"/>
              </a:rPr>
              <a:t>reduced average response time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 for transactions: short transactions need not wait behind long ones.</a:t>
            </a:r>
          </a:p>
          <a:p>
            <a:r>
              <a:rPr lang="en-US" altLang="en-US" sz="2000" b="1" dirty="0" smtClean="0">
                <a:solidFill>
                  <a:srgbClr val="000099"/>
                </a:solidFill>
              </a:rPr>
              <a:t>Concurrency control schemes</a:t>
            </a:r>
            <a:r>
              <a:rPr lang="en-US" altLang="en-US" sz="2000" i="1" dirty="0" smtClean="0"/>
              <a:t> </a:t>
            </a:r>
            <a:r>
              <a:rPr lang="en-US" altLang="en-US" sz="2000" dirty="0" smtClean="0"/>
              <a:t>– mechanisms  to achieve isolation</a:t>
            </a:r>
          </a:p>
          <a:p>
            <a:pPr lvl="1"/>
            <a:r>
              <a:rPr lang="en-US" altLang="en-US" sz="2000" dirty="0" smtClean="0">
                <a:ea typeface="ＭＳ Ｐゴシック" panose="020B0600070205080204" pitchFamily="34" charset="-128"/>
              </a:rPr>
              <a:t> Control the interaction among the concurrent transactions in order to prevent them from destroying the consistency of the database</a:t>
            </a:r>
          </a:p>
        </p:txBody>
      </p:sp>
    </p:spTree>
    <p:extLst>
      <p:ext uri="{BB962C8B-B14F-4D97-AF65-F5344CB8AC3E}">
        <p14:creationId xmlns:p14="http://schemas.microsoft.com/office/powerpoint/2010/main" val="102550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Schedules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399" y="1106488"/>
            <a:ext cx="8055429" cy="5686198"/>
          </a:xfrm>
        </p:spPr>
        <p:txBody>
          <a:bodyPr/>
          <a:lstStyle/>
          <a:p>
            <a:r>
              <a:rPr lang="en-US" altLang="en-US" sz="2400" b="1" dirty="0" smtClean="0">
                <a:solidFill>
                  <a:srgbClr val="000099"/>
                </a:solidFill>
              </a:rPr>
              <a:t>Schedule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 </a:t>
            </a:r>
            <a:r>
              <a:rPr lang="en-US" altLang="en-US" sz="2400" dirty="0" smtClean="0"/>
              <a:t>– a sequences of instructions that specify the chronological order in which instructions of concurrent transactions are executed</a:t>
            </a:r>
          </a:p>
          <a:p>
            <a:pPr lvl="1"/>
            <a:r>
              <a:rPr lang="en-US" altLang="en-US" sz="2000" dirty="0" smtClean="0">
                <a:ea typeface="ＭＳ Ｐゴシック" panose="020B0600070205080204" pitchFamily="34" charset="-128"/>
              </a:rPr>
              <a:t>a schedule for a set of transactions must consist of all instructions of those transactions</a:t>
            </a:r>
          </a:p>
          <a:p>
            <a:pPr lvl="1"/>
            <a:r>
              <a:rPr lang="en-US" altLang="en-US" sz="2000" dirty="0" smtClean="0">
                <a:ea typeface="ＭＳ Ｐゴシック" panose="020B0600070205080204" pitchFamily="34" charset="-128"/>
              </a:rPr>
              <a:t>must preserve the order in which the instructions appear in each individual transaction.</a:t>
            </a:r>
          </a:p>
          <a:p>
            <a:r>
              <a:rPr lang="en-US" altLang="en-US" sz="2400" dirty="0" smtClean="0"/>
              <a:t>A transaction that successfully completes its execution will have a commit instructions as the last statement </a:t>
            </a:r>
          </a:p>
          <a:p>
            <a:pPr lvl="1"/>
            <a:r>
              <a:rPr lang="en-US" altLang="en-US" sz="2000" dirty="0" smtClean="0">
                <a:ea typeface="ＭＳ Ｐゴシック" panose="020B0600070205080204" pitchFamily="34" charset="-128"/>
              </a:rPr>
              <a:t>by default transaction assumed to execute commit instruction as its last step</a:t>
            </a:r>
          </a:p>
          <a:p>
            <a:r>
              <a:rPr lang="en-US" altLang="en-US" sz="2400" dirty="0" smtClean="0"/>
              <a:t>A transaction that fails to successfully complete its execution will have an </a:t>
            </a:r>
            <a:r>
              <a:rPr lang="en-US" altLang="en-US" sz="2400" dirty="0" smtClean="0">
                <a:solidFill>
                  <a:srgbClr val="FF0000"/>
                </a:solidFill>
              </a:rPr>
              <a:t>abort instruction </a:t>
            </a:r>
            <a:r>
              <a:rPr lang="en-US" altLang="en-US" sz="2400" dirty="0" smtClean="0"/>
              <a:t>as the last statement </a:t>
            </a:r>
          </a:p>
        </p:txBody>
      </p:sp>
    </p:spTree>
    <p:extLst>
      <p:ext uri="{BB962C8B-B14F-4D97-AF65-F5344CB8AC3E}">
        <p14:creationId xmlns:p14="http://schemas.microsoft.com/office/powerpoint/2010/main" val="701604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Schedule 1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4388" y="1093788"/>
            <a:ext cx="7262812" cy="1184275"/>
          </a:xfrm>
        </p:spPr>
        <p:txBody>
          <a:bodyPr/>
          <a:lstStyle/>
          <a:p>
            <a:pPr>
              <a:lnSpc>
                <a:spcPct val="80000"/>
              </a:lnSpc>
              <a:tabLst>
                <a:tab pos="1947863" algn="l"/>
                <a:tab pos="2684463" algn="l"/>
                <a:tab pos="3594100" algn="l"/>
                <a:tab pos="4286250" algn="l"/>
              </a:tabLst>
            </a:pPr>
            <a:r>
              <a:rPr lang="en-US" altLang="en-US" sz="2000" dirty="0" smtClean="0"/>
              <a:t>Let </a:t>
            </a:r>
            <a:r>
              <a:rPr lang="en-US" altLang="en-US" sz="2000" i="1" dirty="0" smtClean="0"/>
              <a:t>T</a:t>
            </a:r>
            <a:r>
              <a:rPr lang="en-US" altLang="en-US" sz="2000" baseline="-25000" dirty="0" smtClean="0"/>
              <a:t>1</a:t>
            </a:r>
            <a:r>
              <a:rPr lang="en-US" altLang="en-US" sz="2000" dirty="0" smtClean="0"/>
              <a:t> transfer $50 from </a:t>
            </a:r>
            <a:r>
              <a:rPr lang="en-US" altLang="en-US" sz="2000" i="1" dirty="0" smtClean="0"/>
              <a:t>A </a:t>
            </a:r>
            <a:r>
              <a:rPr lang="en-US" altLang="en-US" sz="2000" dirty="0" smtClean="0"/>
              <a:t>to </a:t>
            </a:r>
            <a:r>
              <a:rPr lang="en-US" altLang="en-US" sz="2000" i="1" dirty="0" smtClean="0"/>
              <a:t>B</a:t>
            </a:r>
            <a:r>
              <a:rPr lang="en-US" altLang="en-US" sz="2000" dirty="0" smtClean="0"/>
              <a:t>, and </a:t>
            </a:r>
            <a:r>
              <a:rPr lang="en-US" altLang="en-US" sz="2000" i="1" dirty="0" smtClean="0"/>
              <a:t>T</a:t>
            </a:r>
            <a:r>
              <a:rPr lang="en-US" altLang="en-US" sz="2000" baseline="-25000" dirty="0" smtClean="0"/>
              <a:t>2</a:t>
            </a:r>
            <a:r>
              <a:rPr lang="en-US" altLang="en-US" sz="2000" dirty="0" smtClean="0"/>
              <a:t> transfer 10% of the balance from </a:t>
            </a:r>
            <a:r>
              <a:rPr lang="en-US" altLang="en-US" sz="2000" i="1" dirty="0" smtClean="0"/>
              <a:t>A </a:t>
            </a:r>
            <a:r>
              <a:rPr lang="en-US" altLang="en-US" sz="2000" dirty="0" smtClean="0"/>
              <a:t>to </a:t>
            </a:r>
            <a:r>
              <a:rPr lang="en-US" altLang="en-US" sz="2000" i="1" dirty="0" smtClean="0"/>
              <a:t>B.</a:t>
            </a:r>
            <a:r>
              <a:rPr lang="en-US" altLang="en-US" sz="2000" dirty="0" smtClean="0"/>
              <a:t>  </a:t>
            </a:r>
          </a:p>
          <a:p>
            <a:pPr>
              <a:lnSpc>
                <a:spcPct val="80000"/>
              </a:lnSpc>
              <a:tabLst>
                <a:tab pos="1947863" algn="l"/>
                <a:tab pos="2684463" algn="l"/>
                <a:tab pos="3594100" algn="l"/>
                <a:tab pos="4286250" algn="l"/>
              </a:tabLst>
            </a:pPr>
            <a:r>
              <a:rPr lang="en-US" altLang="en-US" sz="2000" dirty="0" smtClean="0"/>
              <a:t>Goal: A + B is “</a:t>
            </a:r>
            <a:r>
              <a:rPr lang="en-US" altLang="en-US" sz="2000" dirty="0" smtClean="0">
                <a:solidFill>
                  <a:srgbClr val="FF0000"/>
                </a:solidFill>
              </a:rPr>
              <a:t>preserved</a:t>
            </a:r>
            <a:r>
              <a:rPr lang="en-US" altLang="en-US" sz="2000" dirty="0" smtClean="0"/>
              <a:t>”.</a:t>
            </a:r>
          </a:p>
          <a:p>
            <a:pPr>
              <a:lnSpc>
                <a:spcPct val="80000"/>
              </a:lnSpc>
              <a:tabLst>
                <a:tab pos="1947863" algn="l"/>
                <a:tab pos="2684463" algn="l"/>
                <a:tab pos="3594100" algn="l"/>
                <a:tab pos="4286250" algn="l"/>
              </a:tabLst>
            </a:pPr>
            <a:r>
              <a:rPr lang="en-US" altLang="en-US" sz="2000" dirty="0" smtClean="0"/>
              <a:t>A </a:t>
            </a:r>
            <a:r>
              <a:rPr lang="en-US" altLang="en-US" sz="2000" dirty="0" smtClean="0">
                <a:solidFill>
                  <a:srgbClr val="000099"/>
                </a:solidFill>
              </a:rPr>
              <a:t>serial </a:t>
            </a:r>
            <a:r>
              <a:rPr lang="en-US" altLang="en-US" sz="2000" dirty="0" smtClean="0"/>
              <a:t>schedule in which </a:t>
            </a:r>
            <a:r>
              <a:rPr lang="en-US" altLang="en-US" sz="2000" i="1" dirty="0" smtClean="0"/>
              <a:t>T</a:t>
            </a:r>
            <a:r>
              <a:rPr lang="en-US" altLang="en-US" sz="2000" baseline="-25000" dirty="0" smtClean="0"/>
              <a:t>1</a:t>
            </a:r>
            <a:r>
              <a:rPr lang="en-US" altLang="en-US" sz="2000" dirty="0" smtClean="0"/>
              <a:t> is followed by </a:t>
            </a:r>
            <a:r>
              <a:rPr lang="en-US" altLang="en-US" sz="2000" i="1" dirty="0" smtClean="0"/>
              <a:t>T</a:t>
            </a:r>
            <a:r>
              <a:rPr lang="en-US" altLang="en-US" sz="2000" baseline="-25000" dirty="0" smtClean="0"/>
              <a:t>2</a:t>
            </a:r>
            <a:r>
              <a:rPr lang="en-US" altLang="en-US" dirty="0" smtClean="0"/>
              <a:t> </a:t>
            </a:r>
            <a:r>
              <a:rPr lang="en-US" altLang="en-US" sz="2000" dirty="0" smtClean="0"/>
              <a:t>:</a:t>
            </a:r>
          </a:p>
          <a:p>
            <a:pPr>
              <a:lnSpc>
                <a:spcPct val="80000"/>
              </a:lnSpc>
              <a:buFont typeface="Monotype Sorts" charset="2"/>
              <a:buNone/>
              <a:tabLst>
                <a:tab pos="1947863" algn="l"/>
                <a:tab pos="2684463" algn="l"/>
                <a:tab pos="3594100" algn="l"/>
                <a:tab pos="4286250" algn="l"/>
              </a:tabLst>
            </a:pPr>
            <a:r>
              <a:rPr lang="en-US" altLang="en-US" sz="1400" dirty="0" smtClean="0"/>
              <a:t>		</a:t>
            </a:r>
          </a:p>
        </p:txBody>
      </p:sp>
      <p:pic>
        <p:nvPicPr>
          <p:cNvPr id="37892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863" y="2414502"/>
            <a:ext cx="3506787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0377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Schedule 2</a:t>
            </a:r>
          </a:p>
        </p:txBody>
      </p:sp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741363" y="1089025"/>
            <a:ext cx="788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 smtClean="0">
                <a:solidFill>
                  <a:srgbClr val="000000"/>
                </a:solidFill>
              </a:rPr>
              <a:t> A serial schedule where </a:t>
            </a:r>
            <a:r>
              <a:rPr lang="en-US" altLang="en-US" sz="2000" i="1" smtClean="0">
                <a:solidFill>
                  <a:srgbClr val="000000"/>
                </a:solidFill>
              </a:rPr>
              <a:t>T</a:t>
            </a:r>
            <a:r>
              <a:rPr lang="en-US" altLang="en-US" sz="2000" i="1" baseline="-25000" smtClean="0">
                <a:solidFill>
                  <a:srgbClr val="000000"/>
                </a:solidFill>
              </a:rPr>
              <a:t>2</a:t>
            </a:r>
            <a:r>
              <a:rPr lang="en-US" altLang="en-US" sz="2000" smtClean="0">
                <a:solidFill>
                  <a:srgbClr val="000000"/>
                </a:solidFill>
              </a:rPr>
              <a:t> is followed by </a:t>
            </a:r>
            <a:r>
              <a:rPr kumimoji="1" lang="en-US" altLang="en-US" sz="2000" i="1" smtClean="0">
                <a:solidFill>
                  <a:srgbClr val="000000"/>
                </a:solidFill>
              </a:rPr>
              <a:t>T</a:t>
            </a:r>
            <a:r>
              <a:rPr kumimoji="1" lang="en-US" altLang="en-US" sz="2000" baseline="-25000" smtClean="0">
                <a:solidFill>
                  <a:srgbClr val="000000"/>
                </a:solidFill>
              </a:rPr>
              <a:t>1</a:t>
            </a:r>
          </a:p>
        </p:txBody>
      </p:sp>
      <p:pic>
        <p:nvPicPr>
          <p:cNvPr id="3994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1611313"/>
            <a:ext cx="3827462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3681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Schedule 3</a:t>
            </a:r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14388" y="1093788"/>
            <a:ext cx="6765925" cy="1054100"/>
          </a:xfrm>
          <a:noFill/>
        </p:spPr>
        <p:txBody>
          <a:bodyPr/>
          <a:lstStyle/>
          <a:p>
            <a:pPr>
              <a:lnSpc>
                <a:spcPct val="90000"/>
              </a:lnSpc>
              <a:tabLst>
                <a:tab pos="1947863" algn="l"/>
                <a:tab pos="2684463" algn="l"/>
                <a:tab pos="3594100" algn="l"/>
                <a:tab pos="4286250" algn="l"/>
              </a:tabLst>
            </a:pPr>
            <a:r>
              <a:rPr lang="en-US" altLang="en-US" smtClean="0"/>
              <a:t>Let </a:t>
            </a:r>
            <a:r>
              <a:rPr lang="en-US" altLang="en-US" i="1" smtClean="0"/>
              <a:t>T</a:t>
            </a:r>
            <a:r>
              <a:rPr lang="en-US" altLang="en-US" baseline="-25000" smtClean="0"/>
              <a:t>1</a:t>
            </a:r>
            <a:r>
              <a:rPr lang="en-US" altLang="en-US" smtClean="0"/>
              <a:t> and </a:t>
            </a:r>
            <a:r>
              <a:rPr lang="en-US" altLang="en-US" i="1" smtClean="0"/>
              <a:t>T</a:t>
            </a:r>
            <a:r>
              <a:rPr lang="en-US" altLang="en-US" baseline="-25000" smtClean="0"/>
              <a:t>2</a:t>
            </a:r>
            <a:r>
              <a:rPr lang="en-US" altLang="en-US" smtClean="0"/>
              <a:t> be the transactions defined previously</a:t>
            </a:r>
            <a:r>
              <a:rPr lang="en-US" altLang="en-US" i="1" smtClean="0"/>
              <a:t>.</a:t>
            </a:r>
            <a:r>
              <a:rPr lang="en-US" altLang="en-US" smtClean="0"/>
              <a:t>  The following schedule is not a serial schedule, but it is </a:t>
            </a:r>
            <a:r>
              <a:rPr lang="en-US" altLang="en-US" i="1" smtClean="0">
                <a:solidFill>
                  <a:srgbClr val="000099"/>
                </a:solidFill>
              </a:rPr>
              <a:t>equivalent</a:t>
            </a:r>
            <a:r>
              <a:rPr lang="en-US" altLang="en-US" smtClean="0">
                <a:solidFill>
                  <a:srgbClr val="000099"/>
                </a:solidFill>
              </a:rPr>
              <a:t> </a:t>
            </a:r>
            <a:r>
              <a:rPr lang="en-US" altLang="en-US" smtClean="0"/>
              <a:t>to Schedule 1.</a:t>
            </a:r>
          </a:p>
          <a:p>
            <a:pPr>
              <a:lnSpc>
                <a:spcPct val="90000"/>
              </a:lnSpc>
              <a:buFont typeface="Monotype Sorts" charset="2"/>
              <a:buNone/>
              <a:tabLst>
                <a:tab pos="1947863" algn="l"/>
                <a:tab pos="2684463" algn="l"/>
                <a:tab pos="3594100" algn="l"/>
                <a:tab pos="4286250" algn="l"/>
              </a:tabLst>
            </a:pPr>
            <a:r>
              <a:rPr lang="en-US" altLang="en-US" smtClean="0"/>
              <a:t>		</a:t>
            </a:r>
            <a:endParaRPr lang="en-US" altLang="en-US" i="1" smtClean="0"/>
          </a:p>
        </p:txBody>
      </p:sp>
      <p:sp>
        <p:nvSpPr>
          <p:cNvPr id="41988" name="Rectangle 7"/>
          <p:cNvSpPr>
            <a:spLocks noChangeArrowheads="1"/>
          </p:cNvSpPr>
          <p:nvPr/>
        </p:nvSpPr>
        <p:spPr bwMode="auto">
          <a:xfrm>
            <a:off x="877932" y="6437506"/>
            <a:ext cx="67246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tabLst>
                <a:tab pos="1947863" algn="l"/>
                <a:tab pos="2684463" algn="l"/>
                <a:tab pos="3594100" algn="l"/>
                <a:tab pos="4286250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tabLst>
                <a:tab pos="1947863" algn="l"/>
                <a:tab pos="2684463" algn="l"/>
                <a:tab pos="3594100" algn="l"/>
                <a:tab pos="4286250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1947863" algn="l"/>
                <a:tab pos="2684463" algn="l"/>
                <a:tab pos="3594100" algn="l"/>
                <a:tab pos="4286250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1947863" algn="l"/>
                <a:tab pos="2684463" algn="l"/>
                <a:tab pos="3594100" algn="l"/>
                <a:tab pos="4286250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1947863" algn="l"/>
                <a:tab pos="2684463" algn="l"/>
                <a:tab pos="3594100" algn="l"/>
                <a:tab pos="4286250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7863" algn="l"/>
                <a:tab pos="2684463" algn="l"/>
                <a:tab pos="3594100" algn="l"/>
                <a:tab pos="4286250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7863" algn="l"/>
                <a:tab pos="2684463" algn="l"/>
                <a:tab pos="3594100" algn="l"/>
                <a:tab pos="4286250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7863" algn="l"/>
                <a:tab pos="2684463" algn="l"/>
                <a:tab pos="3594100" algn="l"/>
                <a:tab pos="4286250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7863" algn="l"/>
                <a:tab pos="2684463" algn="l"/>
                <a:tab pos="3594100" algn="l"/>
                <a:tab pos="4286250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CC3300"/>
              </a:buClr>
              <a:buFont typeface="Monotype Sorts" charset="2"/>
              <a:buNone/>
            </a:pPr>
            <a:r>
              <a:rPr kumimoji="1" lang="en-US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In Schedules 1, 2 and 3, the sum A + B is preserved.</a:t>
            </a:r>
          </a:p>
        </p:txBody>
      </p:sp>
      <p:pic>
        <p:nvPicPr>
          <p:cNvPr id="4198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0" y="1962150"/>
            <a:ext cx="3273425" cy="408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65250" y="2449314"/>
            <a:ext cx="1541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= 100</a:t>
            </a:r>
          </a:p>
          <a:p>
            <a:r>
              <a:rPr lang="en-US" dirty="0" smtClean="0"/>
              <a:t>A = 50</a:t>
            </a:r>
          </a:p>
          <a:p>
            <a:r>
              <a:rPr lang="en-US" dirty="0" smtClean="0"/>
              <a:t>Write A = 50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83357" y="3159720"/>
            <a:ext cx="2002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= 50</a:t>
            </a:r>
          </a:p>
          <a:p>
            <a:r>
              <a:rPr lang="en-US" dirty="0" smtClean="0"/>
              <a:t>temp = 5</a:t>
            </a:r>
          </a:p>
          <a:p>
            <a:r>
              <a:rPr lang="en-US" dirty="0" smtClean="0"/>
              <a:t>A = 45</a:t>
            </a:r>
          </a:p>
          <a:p>
            <a:r>
              <a:rPr lang="en-US" b="1" dirty="0" smtClean="0"/>
              <a:t>Write A = 45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365250" y="4107478"/>
            <a:ext cx="1541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 = 10</a:t>
            </a:r>
          </a:p>
          <a:p>
            <a:r>
              <a:rPr lang="en-US" dirty="0"/>
              <a:t>B</a:t>
            </a:r>
            <a:r>
              <a:rPr lang="en-US" dirty="0" smtClean="0"/>
              <a:t> = 60</a:t>
            </a:r>
          </a:p>
          <a:p>
            <a:r>
              <a:rPr lang="en-US" dirty="0" smtClean="0"/>
              <a:t>Write B = 60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42198" y="5023486"/>
            <a:ext cx="1541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 = 60</a:t>
            </a:r>
          </a:p>
          <a:p>
            <a:r>
              <a:rPr lang="en-US" dirty="0"/>
              <a:t>B</a:t>
            </a:r>
            <a:r>
              <a:rPr lang="en-US" dirty="0" smtClean="0"/>
              <a:t> = 65</a:t>
            </a:r>
          </a:p>
          <a:p>
            <a:r>
              <a:rPr lang="en-US" b="1" dirty="0" smtClean="0"/>
              <a:t>Write B = 65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036241" y="6068174"/>
            <a:ext cx="1541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+ B = 110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27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Schedule 4</a:t>
            </a:r>
          </a:p>
        </p:txBody>
      </p:sp>
      <p:sp>
        <p:nvSpPr>
          <p:cNvPr id="4403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14388" y="1093788"/>
            <a:ext cx="6724650" cy="1184275"/>
          </a:xfrm>
          <a:noFill/>
        </p:spPr>
        <p:txBody>
          <a:bodyPr/>
          <a:lstStyle/>
          <a:p>
            <a:pPr>
              <a:tabLst>
                <a:tab pos="1947863" algn="l"/>
                <a:tab pos="2684463" algn="l"/>
                <a:tab pos="3594100" algn="l"/>
                <a:tab pos="4286250" algn="l"/>
              </a:tabLst>
            </a:pPr>
            <a:r>
              <a:rPr lang="en-US" altLang="en-US" dirty="0" smtClean="0"/>
              <a:t>The following concurrent schedule </a:t>
            </a:r>
            <a:r>
              <a:rPr lang="en-US" altLang="en-US" i="1" dirty="0" smtClean="0"/>
              <a:t>does not </a:t>
            </a:r>
            <a:r>
              <a:rPr lang="en-US" altLang="en-US" dirty="0" smtClean="0"/>
              <a:t>preserve the value of (</a:t>
            </a:r>
            <a:r>
              <a:rPr lang="en-US" altLang="en-US" i="1" dirty="0" smtClean="0"/>
              <a:t>A </a:t>
            </a:r>
            <a:r>
              <a:rPr lang="en-US" altLang="en-US" dirty="0" smtClean="0"/>
              <a:t>+ </a:t>
            </a:r>
            <a:r>
              <a:rPr lang="en-US" altLang="en-US" i="1" dirty="0" smtClean="0"/>
              <a:t>B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)</a:t>
            </a:r>
            <a:r>
              <a:rPr lang="en-US" altLang="en-US" dirty="0" smtClean="0"/>
              <a:t>.			</a:t>
            </a:r>
            <a:endParaRPr lang="en-US" altLang="en-US" i="1" dirty="0" smtClean="0"/>
          </a:p>
        </p:txBody>
      </p:sp>
      <p:pic>
        <p:nvPicPr>
          <p:cNvPr id="4403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63" y="2098675"/>
            <a:ext cx="3419475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45" y="2449314"/>
            <a:ext cx="1541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= 100</a:t>
            </a:r>
          </a:p>
          <a:p>
            <a:r>
              <a:rPr lang="en-US" dirty="0" smtClean="0"/>
              <a:t>A = 50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83357" y="3094154"/>
            <a:ext cx="2002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= 100</a:t>
            </a:r>
          </a:p>
          <a:p>
            <a:r>
              <a:rPr lang="en-US" dirty="0" smtClean="0"/>
              <a:t>temp = 10</a:t>
            </a:r>
          </a:p>
          <a:p>
            <a:r>
              <a:rPr lang="en-US" dirty="0" smtClean="0"/>
              <a:t>A = 90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Write A = 90</a:t>
            </a:r>
          </a:p>
          <a:p>
            <a:r>
              <a:rPr lang="en-US" dirty="0" smtClean="0"/>
              <a:t>B = 10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45" y="4382617"/>
            <a:ext cx="1541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Write A = 50</a:t>
            </a:r>
          </a:p>
          <a:p>
            <a:r>
              <a:rPr lang="en-US" dirty="0"/>
              <a:t>B</a:t>
            </a:r>
            <a:r>
              <a:rPr lang="en-US" dirty="0" smtClean="0"/>
              <a:t> = 10</a:t>
            </a:r>
          </a:p>
          <a:p>
            <a:r>
              <a:rPr lang="en-US" dirty="0" smtClean="0"/>
              <a:t>B = 60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Write B = 60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80137" y="5562632"/>
            <a:ext cx="2101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 = 10 + 10 = 20</a:t>
            </a:r>
          </a:p>
          <a:p>
            <a:r>
              <a:rPr lang="en-US" b="1" dirty="0" smtClean="0"/>
              <a:t>Write B = 20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036241" y="6437506"/>
            <a:ext cx="1541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+ B = 70 </a:t>
            </a:r>
            <a:endParaRPr lang="en-US" dirty="0"/>
          </a:p>
        </p:txBody>
      </p:sp>
      <p:cxnSp>
        <p:nvCxnSpPr>
          <p:cNvPr id="3" name="Curved Connector 2"/>
          <p:cNvCxnSpPr/>
          <p:nvPr/>
        </p:nvCxnSpPr>
        <p:spPr bwMode="auto">
          <a:xfrm flipV="1">
            <a:off x="2560320" y="4502331"/>
            <a:ext cx="3623037" cy="966652"/>
          </a:xfrm>
          <a:prstGeom prst="curvedConnector3">
            <a:avLst>
              <a:gd name="adj1" fmla="val 43030"/>
            </a:avLst>
          </a:prstGeom>
          <a:ln>
            <a:headEnd type="none" w="med" len="me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 bwMode="auto">
          <a:xfrm flipV="1">
            <a:off x="2624183" y="4100532"/>
            <a:ext cx="3555954" cy="436375"/>
          </a:xfrm>
          <a:prstGeom prst="curvedConnector3">
            <a:avLst>
              <a:gd name="adj1" fmla="val 40449"/>
            </a:avLst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3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Serializability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06488"/>
            <a:ext cx="6915150" cy="4927600"/>
          </a:xfrm>
        </p:spPr>
        <p:txBody>
          <a:bodyPr/>
          <a:lstStyle/>
          <a:p>
            <a:r>
              <a:rPr lang="en-US" altLang="en-US" sz="2400" b="1" dirty="0" smtClean="0"/>
              <a:t>Basic Assumption</a:t>
            </a:r>
            <a:r>
              <a:rPr lang="en-US" altLang="en-US" sz="2400" dirty="0" smtClean="0"/>
              <a:t> – Each transaction preserves database consistency.</a:t>
            </a:r>
          </a:p>
          <a:p>
            <a:r>
              <a:rPr lang="en-US" altLang="en-US" sz="2400" dirty="0" smtClean="0"/>
              <a:t>Thus serial execution of a set of transactions preserves database consistency.</a:t>
            </a:r>
          </a:p>
          <a:p>
            <a:r>
              <a:rPr lang="en-US" altLang="en-US" sz="2400" dirty="0" smtClean="0"/>
              <a:t>A (possibly concurrent) schedule is serializable if it is equivalent to a serial schedule.  Different forms of schedule equivalence give rise to the notions of:</a:t>
            </a:r>
          </a:p>
          <a:p>
            <a:pPr lvl="1">
              <a:buFont typeface="Monotype Sorts" charset="2"/>
              <a:buNone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1.	</a:t>
            </a:r>
            <a:r>
              <a:rPr lang="en-US" altLang="en-US" sz="2400" b="1" dirty="0" smtClean="0">
                <a:solidFill>
                  <a:srgbClr val="000099"/>
                </a:solidFill>
                <a:ea typeface="ＭＳ Ｐゴシック" panose="020B0600070205080204" pitchFamily="34" charset="-128"/>
              </a:rPr>
              <a:t>conflict </a:t>
            </a:r>
            <a:r>
              <a:rPr lang="en-US" altLang="en-US" sz="2400" b="1" dirty="0" err="1" smtClean="0">
                <a:solidFill>
                  <a:srgbClr val="000099"/>
                </a:solidFill>
                <a:ea typeface="ＭＳ Ｐゴシック" panose="020B0600070205080204" pitchFamily="34" charset="-128"/>
              </a:rPr>
              <a:t>serializability</a:t>
            </a:r>
            <a:endParaRPr lang="en-US" altLang="en-US" sz="2400" b="1" dirty="0" smtClean="0">
              <a:solidFill>
                <a:srgbClr val="000099"/>
              </a:solidFill>
              <a:ea typeface="ＭＳ Ｐゴシック" panose="020B0600070205080204" pitchFamily="34" charset="-128"/>
            </a:endParaRPr>
          </a:p>
          <a:p>
            <a:pPr lvl="1">
              <a:buFont typeface="Monotype Sorts" charset="2"/>
              <a:buNone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2.	</a:t>
            </a:r>
            <a:r>
              <a:rPr lang="en-US" altLang="en-US" sz="2400" b="1" dirty="0" smtClean="0">
                <a:solidFill>
                  <a:srgbClr val="000099"/>
                </a:solidFill>
                <a:ea typeface="ＭＳ Ｐゴシック" panose="020B0600070205080204" pitchFamily="34" charset="-128"/>
              </a:rPr>
              <a:t>view </a:t>
            </a:r>
            <a:r>
              <a:rPr lang="en-US" altLang="en-US" sz="2400" b="1" dirty="0" err="1" smtClean="0">
                <a:solidFill>
                  <a:srgbClr val="000099"/>
                </a:solidFill>
                <a:ea typeface="ＭＳ Ｐゴシック" panose="020B0600070205080204" pitchFamily="34" charset="-128"/>
              </a:rPr>
              <a:t>serializability</a:t>
            </a:r>
            <a:endParaRPr lang="en-US" altLang="en-US" sz="2400" b="1" dirty="0" smtClean="0">
              <a:solidFill>
                <a:srgbClr val="000099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150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i="1">
                <a:ea typeface="+mj-ea"/>
              </a:rPr>
              <a:t>Simplified view of transactions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49350"/>
            <a:ext cx="6761163" cy="4956175"/>
          </a:xfrm>
        </p:spPr>
        <p:txBody>
          <a:bodyPr/>
          <a:lstStyle/>
          <a:p>
            <a:pPr>
              <a:buFont typeface="Monotype Sorts" charset="2"/>
              <a:buNone/>
            </a:pPr>
            <a:endParaRPr lang="en-US" altLang="en-US" sz="2400" i="1" dirty="0" smtClean="0"/>
          </a:p>
          <a:p>
            <a:pPr lvl="1"/>
            <a:r>
              <a:rPr lang="en-US" altLang="en-US" sz="2400" dirty="0" smtClean="0">
                <a:ea typeface="ＭＳ Ｐゴシック" panose="020B0600070205080204" pitchFamily="34" charset="-128"/>
              </a:rPr>
              <a:t>We ignore operations other than </a:t>
            </a:r>
            <a:r>
              <a:rPr lang="en-US" altLang="en-US" sz="2400" b="1" dirty="0" smtClean="0">
                <a:ea typeface="ＭＳ Ｐゴシック" panose="020B0600070205080204" pitchFamily="34" charset="-128"/>
              </a:rPr>
              <a:t>read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 and </a:t>
            </a:r>
            <a:r>
              <a:rPr lang="en-US" altLang="en-US" sz="2400" b="1" dirty="0" smtClean="0">
                <a:ea typeface="ＭＳ Ｐゴシック" panose="020B0600070205080204" pitchFamily="34" charset="-128"/>
              </a:rPr>
              <a:t>write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 instructions</a:t>
            </a:r>
          </a:p>
          <a:p>
            <a:pPr lvl="1"/>
            <a:r>
              <a:rPr lang="en-US" altLang="en-US" sz="2400" dirty="0" smtClean="0">
                <a:ea typeface="ＭＳ Ｐゴシック" panose="020B0600070205080204" pitchFamily="34" charset="-128"/>
              </a:rPr>
              <a:t>We assume that transactions may perform arbitrary computations on data in local buffers in between reads and writes.  </a:t>
            </a:r>
          </a:p>
          <a:p>
            <a:pPr lvl="1"/>
            <a:r>
              <a:rPr lang="en-US" altLang="en-US" sz="2400" dirty="0" smtClean="0">
                <a:ea typeface="ＭＳ Ｐゴシック" panose="020B0600070205080204" pitchFamily="34" charset="-128"/>
              </a:rPr>
              <a:t>Our simplified schedules consist of only </a:t>
            </a:r>
            <a:r>
              <a:rPr lang="en-US" altLang="en-US" sz="2400" b="1" dirty="0" smtClean="0">
                <a:ea typeface="ＭＳ Ｐゴシック" panose="020B0600070205080204" pitchFamily="34" charset="-128"/>
              </a:rPr>
              <a:t>read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 and </a:t>
            </a:r>
            <a:r>
              <a:rPr lang="en-US" altLang="en-US" sz="2400" b="1" dirty="0" smtClean="0">
                <a:ea typeface="ＭＳ Ｐゴシック" panose="020B0600070205080204" pitchFamily="34" charset="-128"/>
              </a:rPr>
              <a:t>write 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instructions.</a:t>
            </a:r>
          </a:p>
        </p:txBody>
      </p:sp>
    </p:spTree>
    <p:extLst>
      <p:ext uri="{BB962C8B-B14F-4D97-AF65-F5344CB8AC3E}">
        <p14:creationId xmlns:p14="http://schemas.microsoft.com/office/powerpoint/2010/main" val="369802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483801" y="279930"/>
            <a:ext cx="794500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i="1" dirty="0">
                <a:latin typeface="Arial" charset="0"/>
                <a:cs typeface="+mn-cs"/>
              </a:rPr>
              <a:t>A Banking Transaction</a:t>
            </a:r>
            <a:r>
              <a:rPr lang="en-US" sz="4400" dirty="0">
                <a:cs typeface="+mn-cs"/>
              </a:rPr>
              <a:t>              </a:t>
            </a:r>
          </a:p>
        </p:txBody>
      </p:sp>
      <p:pic>
        <p:nvPicPr>
          <p:cNvPr id="19459" name="Picture 3" descr="http://technet.oracle.com/doc/oracle8i_816/server.816/a76965/c15tran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1219200"/>
            <a:ext cx="6436516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81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Conflicting Instructions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06487"/>
            <a:ext cx="7931150" cy="5468483"/>
          </a:xfrm>
        </p:spPr>
        <p:txBody>
          <a:bodyPr/>
          <a:lstStyle/>
          <a:p>
            <a:r>
              <a:rPr lang="en-US" altLang="en-US" sz="2400" dirty="0" smtClean="0"/>
              <a:t>Instructions </a:t>
            </a:r>
            <a:r>
              <a:rPr lang="en-US" altLang="en-US" sz="2400" i="1" dirty="0" smtClean="0"/>
              <a:t>l</a:t>
            </a:r>
            <a:r>
              <a:rPr lang="en-US" altLang="en-US" sz="2400" i="1" baseline="-25000" dirty="0" smtClean="0"/>
              <a:t>i</a:t>
            </a:r>
            <a:r>
              <a:rPr lang="en-US" altLang="en-US" sz="2400" dirty="0" smtClean="0"/>
              <a:t> and </a:t>
            </a:r>
            <a:r>
              <a:rPr lang="en-US" altLang="en-US" sz="2400" i="1" dirty="0" err="1" smtClean="0"/>
              <a:t>l</a:t>
            </a:r>
            <a:r>
              <a:rPr lang="en-US" altLang="en-US" sz="2400" i="1" baseline="-25000" dirty="0" err="1" smtClean="0"/>
              <a:t>j</a:t>
            </a:r>
            <a:r>
              <a:rPr lang="en-US" altLang="en-US" sz="2400" dirty="0" smtClean="0"/>
              <a:t> of transactions </a:t>
            </a:r>
            <a:r>
              <a:rPr lang="en-US" altLang="en-US" sz="2400" i="1" dirty="0" err="1" smtClean="0"/>
              <a:t>T</a:t>
            </a:r>
            <a:r>
              <a:rPr lang="en-US" altLang="en-US" sz="2400" i="1" baseline="-25000" dirty="0" err="1" smtClean="0"/>
              <a:t>i</a:t>
            </a:r>
            <a:r>
              <a:rPr lang="en-US" altLang="en-US" sz="2400" dirty="0" smtClean="0"/>
              <a:t> and </a:t>
            </a:r>
            <a:r>
              <a:rPr lang="en-US" altLang="en-US" sz="2400" i="1" dirty="0" err="1" smtClean="0"/>
              <a:t>T</a:t>
            </a:r>
            <a:r>
              <a:rPr lang="en-US" altLang="en-US" sz="2400" i="1" baseline="-25000" dirty="0" err="1" smtClean="0"/>
              <a:t>j</a:t>
            </a:r>
            <a:r>
              <a:rPr lang="en-US" altLang="en-US" sz="2400" dirty="0" smtClean="0"/>
              <a:t> respectively, </a:t>
            </a:r>
            <a:r>
              <a:rPr lang="en-US" altLang="en-US" sz="2400" b="1" dirty="0" smtClean="0">
                <a:solidFill>
                  <a:srgbClr val="000099"/>
                </a:solidFill>
              </a:rPr>
              <a:t>conflict</a:t>
            </a:r>
            <a:r>
              <a:rPr lang="en-US" altLang="en-US" sz="2400" dirty="0" smtClean="0"/>
              <a:t> if and only if there exists some item </a:t>
            </a:r>
            <a:r>
              <a:rPr lang="en-US" altLang="en-US" sz="2400" i="1" dirty="0" smtClean="0"/>
              <a:t>Q</a:t>
            </a:r>
            <a:r>
              <a:rPr lang="en-US" altLang="en-US" sz="2400" dirty="0" smtClean="0"/>
              <a:t> accessed by both </a:t>
            </a:r>
            <a:r>
              <a:rPr lang="en-US" altLang="en-US" sz="2400" i="1" dirty="0" smtClean="0"/>
              <a:t>l</a:t>
            </a:r>
            <a:r>
              <a:rPr lang="en-US" altLang="en-US" sz="2400" i="1" baseline="-25000" dirty="0" smtClean="0"/>
              <a:t>i</a:t>
            </a:r>
            <a:r>
              <a:rPr lang="en-US" altLang="en-US" sz="2400" dirty="0" smtClean="0"/>
              <a:t> and </a:t>
            </a:r>
            <a:r>
              <a:rPr lang="en-US" altLang="en-US" sz="2400" i="1" dirty="0" err="1" smtClean="0"/>
              <a:t>l</a:t>
            </a:r>
            <a:r>
              <a:rPr lang="en-US" altLang="en-US" sz="2400" i="1" baseline="-25000" dirty="0" err="1" smtClean="0"/>
              <a:t>j</a:t>
            </a:r>
            <a:r>
              <a:rPr lang="en-US" altLang="en-US" sz="2400" dirty="0" smtClean="0"/>
              <a:t>, and at least one of these instructions wrote </a:t>
            </a:r>
            <a:r>
              <a:rPr lang="en-US" altLang="en-US" sz="2400" i="1" dirty="0" smtClean="0"/>
              <a:t>Q.</a:t>
            </a:r>
            <a:endParaRPr lang="en-US" altLang="en-US" sz="2400" dirty="0" smtClean="0"/>
          </a:p>
          <a:p>
            <a:pPr>
              <a:buFont typeface="Monotype Sorts" charset="2"/>
              <a:buNone/>
            </a:pPr>
            <a:r>
              <a:rPr lang="en-US" altLang="en-US" sz="2400" dirty="0" smtClean="0"/>
              <a:t>	</a:t>
            </a:r>
            <a:r>
              <a:rPr lang="en-US" altLang="en-US" sz="2000" dirty="0" smtClean="0"/>
              <a:t>   1. </a:t>
            </a:r>
            <a:r>
              <a:rPr lang="en-US" altLang="en-US" sz="2000" i="1" dirty="0" smtClean="0"/>
              <a:t>l</a:t>
            </a:r>
            <a:r>
              <a:rPr lang="en-US" altLang="en-US" sz="2000" i="1" baseline="-25000" dirty="0" smtClean="0"/>
              <a:t>i</a:t>
            </a:r>
            <a:r>
              <a:rPr lang="en-US" altLang="en-US" sz="2000" dirty="0" smtClean="0"/>
              <a:t> = </a:t>
            </a:r>
            <a:r>
              <a:rPr lang="en-US" altLang="en-US" sz="2000" b="1" dirty="0" smtClean="0"/>
              <a:t>read</a:t>
            </a:r>
            <a:r>
              <a:rPr lang="en-US" altLang="en-US" sz="2000" dirty="0" smtClean="0"/>
              <a:t>(</a:t>
            </a:r>
            <a:r>
              <a:rPr lang="en-US" altLang="en-US" sz="2000" i="1" dirty="0" smtClean="0"/>
              <a:t>Q), </a:t>
            </a:r>
            <a:r>
              <a:rPr lang="en-US" altLang="en-US" sz="2000" i="1" dirty="0" err="1" smtClean="0"/>
              <a:t>l</a:t>
            </a:r>
            <a:r>
              <a:rPr lang="en-US" altLang="en-US" sz="2000" i="1" baseline="-25000" dirty="0" err="1" smtClean="0"/>
              <a:t>j</a:t>
            </a:r>
            <a:r>
              <a:rPr lang="en-US" altLang="en-US" sz="2000" i="1" dirty="0" smtClean="0"/>
              <a:t> = </a:t>
            </a:r>
            <a:r>
              <a:rPr lang="en-US" altLang="en-US" sz="2000" b="1" dirty="0" smtClean="0"/>
              <a:t>read</a:t>
            </a:r>
            <a:r>
              <a:rPr lang="en-US" altLang="en-US" sz="2000" dirty="0" smtClean="0"/>
              <a:t>(</a:t>
            </a:r>
            <a:r>
              <a:rPr lang="en-US" altLang="en-US" sz="2000" i="1" dirty="0" smtClean="0"/>
              <a:t>Q</a:t>
            </a:r>
            <a:r>
              <a:rPr lang="en-US" altLang="en-US" sz="2000" dirty="0" smtClean="0"/>
              <a:t>).   </a:t>
            </a:r>
            <a:r>
              <a:rPr lang="en-US" altLang="en-US" sz="2000" i="1" dirty="0" smtClean="0"/>
              <a:t>l</a:t>
            </a:r>
            <a:r>
              <a:rPr lang="en-US" altLang="en-US" sz="2000" i="1" baseline="-25000" dirty="0" smtClean="0"/>
              <a:t>i</a:t>
            </a:r>
            <a:r>
              <a:rPr lang="en-US" altLang="en-US" sz="2000" dirty="0" smtClean="0"/>
              <a:t> and </a:t>
            </a:r>
            <a:r>
              <a:rPr lang="en-US" altLang="en-US" sz="2000" i="1" dirty="0" err="1" smtClean="0"/>
              <a:t>l</a:t>
            </a:r>
            <a:r>
              <a:rPr lang="en-US" altLang="en-US" sz="2000" i="1" baseline="-25000" dirty="0" err="1" smtClean="0"/>
              <a:t>j</a:t>
            </a:r>
            <a:r>
              <a:rPr lang="en-US" altLang="en-US" sz="2000" i="1" dirty="0" smtClean="0"/>
              <a:t> </a:t>
            </a:r>
            <a:r>
              <a:rPr lang="en-US" altLang="en-US" sz="2000" dirty="0" smtClean="0"/>
              <a:t>don’t conflict.</a:t>
            </a:r>
            <a:br>
              <a:rPr lang="en-US" altLang="en-US" sz="2000" dirty="0" smtClean="0"/>
            </a:br>
            <a:r>
              <a:rPr lang="en-US" altLang="en-US" sz="2000" dirty="0" smtClean="0"/>
              <a:t>   2. </a:t>
            </a:r>
            <a:r>
              <a:rPr lang="en-US" altLang="en-US" sz="2000" i="1" dirty="0" smtClean="0"/>
              <a:t>l</a:t>
            </a:r>
            <a:r>
              <a:rPr lang="en-US" altLang="en-US" sz="2000" i="1" baseline="-25000" dirty="0" smtClean="0"/>
              <a:t>i</a:t>
            </a:r>
            <a:r>
              <a:rPr lang="en-US" altLang="en-US" sz="2000" dirty="0" smtClean="0"/>
              <a:t> = </a:t>
            </a:r>
            <a:r>
              <a:rPr lang="en-US" altLang="en-US" sz="2000" b="1" dirty="0" smtClean="0"/>
              <a:t>read</a:t>
            </a:r>
            <a:r>
              <a:rPr lang="en-US" altLang="en-US" sz="2000" dirty="0" smtClean="0"/>
              <a:t>(</a:t>
            </a:r>
            <a:r>
              <a:rPr lang="en-US" altLang="en-US" sz="2000" i="1" dirty="0" smtClean="0"/>
              <a:t>Q),  </a:t>
            </a:r>
            <a:r>
              <a:rPr lang="en-US" altLang="en-US" sz="2000" i="1" dirty="0" err="1" smtClean="0"/>
              <a:t>l</a:t>
            </a:r>
            <a:r>
              <a:rPr lang="en-US" altLang="en-US" sz="2000" i="1" baseline="-25000" dirty="0" err="1" smtClean="0"/>
              <a:t>j</a:t>
            </a:r>
            <a:r>
              <a:rPr lang="en-US" altLang="en-US" sz="2000" i="1" dirty="0" smtClean="0"/>
              <a:t> = </a:t>
            </a:r>
            <a:r>
              <a:rPr lang="en-US" altLang="en-US" sz="2000" b="1" dirty="0" smtClean="0"/>
              <a:t>write</a:t>
            </a:r>
            <a:r>
              <a:rPr lang="en-US" altLang="en-US" sz="2000" dirty="0" smtClean="0"/>
              <a:t>(</a:t>
            </a:r>
            <a:r>
              <a:rPr lang="en-US" altLang="en-US" sz="2000" i="1" dirty="0" smtClean="0"/>
              <a:t>Q</a:t>
            </a:r>
            <a:r>
              <a:rPr lang="en-US" altLang="en-US" sz="2000" dirty="0" smtClean="0"/>
              <a:t>).  </a:t>
            </a:r>
            <a:r>
              <a:rPr lang="en-US" altLang="en-US" sz="2000" dirty="0" smtClean="0">
                <a:solidFill>
                  <a:srgbClr val="FF0000"/>
                </a:solidFill>
              </a:rPr>
              <a:t>They conflict</a:t>
            </a:r>
            <a:r>
              <a:rPr lang="en-US" altLang="en-US" sz="2000" dirty="0" smtClean="0"/>
              <a:t>.</a:t>
            </a:r>
            <a:br>
              <a:rPr lang="en-US" altLang="en-US" sz="2000" dirty="0" smtClean="0"/>
            </a:br>
            <a:r>
              <a:rPr lang="en-US" altLang="en-US" sz="2000" dirty="0" smtClean="0"/>
              <a:t>   3. </a:t>
            </a:r>
            <a:r>
              <a:rPr lang="en-US" altLang="en-US" sz="2000" i="1" dirty="0" smtClean="0"/>
              <a:t>l</a:t>
            </a:r>
            <a:r>
              <a:rPr lang="en-US" altLang="en-US" sz="2000" i="1" baseline="-25000" dirty="0" smtClean="0"/>
              <a:t>i</a:t>
            </a:r>
            <a:r>
              <a:rPr lang="en-US" altLang="en-US" sz="2000" dirty="0" smtClean="0"/>
              <a:t> = </a:t>
            </a:r>
            <a:r>
              <a:rPr lang="en-US" altLang="en-US" sz="2000" b="1" dirty="0" smtClean="0"/>
              <a:t>write</a:t>
            </a:r>
            <a:r>
              <a:rPr lang="en-US" altLang="en-US" sz="2000" dirty="0" smtClean="0"/>
              <a:t>(</a:t>
            </a:r>
            <a:r>
              <a:rPr lang="en-US" altLang="en-US" sz="2000" i="1" dirty="0" smtClean="0"/>
              <a:t>Q), </a:t>
            </a:r>
            <a:r>
              <a:rPr lang="en-US" altLang="en-US" sz="2000" i="1" dirty="0" err="1" smtClean="0"/>
              <a:t>l</a:t>
            </a:r>
            <a:r>
              <a:rPr lang="en-US" altLang="en-US" sz="2000" i="1" baseline="-25000" dirty="0" err="1" smtClean="0"/>
              <a:t>j</a:t>
            </a:r>
            <a:r>
              <a:rPr lang="en-US" altLang="en-US" sz="2000" i="1" dirty="0" smtClean="0"/>
              <a:t> = </a:t>
            </a:r>
            <a:r>
              <a:rPr lang="en-US" altLang="en-US" sz="2000" b="1" dirty="0" smtClean="0"/>
              <a:t>read</a:t>
            </a:r>
            <a:r>
              <a:rPr lang="en-US" altLang="en-US" sz="2000" dirty="0" smtClean="0"/>
              <a:t>(</a:t>
            </a:r>
            <a:r>
              <a:rPr lang="en-US" altLang="en-US" sz="2000" i="1" dirty="0" smtClean="0"/>
              <a:t>Q</a:t>
            </a:r>
            <a:r>
              <a:rPr lang="en-US" altLang="en-US" sz="2000" dirty="0" smtClean="0"/>
              <a:t>).   </a:t>
            </a:r>
            <a:r>
              <a:rPr lang="en-US" altLang="en-US" sz="2000" dirty="0" smtClean="0">
                <a:solidFill>
                  <a:srgbClr val="FF0000"/>
                </a:solidFill>
              </a:rPr>
              <a:t>They conflict</a:t>
            </a: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r>
              <a:rPr lang="en-US" altLang="en-US" sz="2000" dirty="0" smtClean="0"/>
              <a:t>   4. </a:t>
            </a:r>
            <a:r>
              <a:rPr lang="en-US" altLang="en-US" sz="2000" i="1" dirty="0" smtClean="0"/>
              <a:t>l</a:t>
            </a:r>
            <a:r>
              <a:rPr lang="en-US" altLang="en-US" sz="2000" i="1" baseline="-25000" dirty="0" smtClean="0"/>
              <a:t>i</a:t>
            </a:r>
            <a:r>
              <a:rPr lang="en-US" altLang="en-US" sz="2000" dirty="0" smtClean="0"/>
              <a:t> = </a:t>
            </a:r>
            <a:r>
              <a:rPr lang="en-US" altLang="en-US" sz="2000" b="1" dirty="0" smtClean="0"/>
              <a:t>write</a:t>
            </a:r>
            <a:r>
              <a:rPr lang="en-US" altLang="en-US" sz="2000" dirty="0" smtClean="0"/>
              <a:t>(</a:t>
            </a:r>
            <a:r>
              <a:rPr lang="en-US" altLang="en-US" sz="2000" i="1" dirty="0" smtClean="0"/>
              <a:t>Q), </a:t>
            </a:r>
            <a:r>
              <a:rPr lang="en-US" altLang="en-US" sz="2000" i="1" dirty="0" err="1" smtClean="0"/>
              <a:t>l</a:t>
            </a:r>
            <a:r>
              <a:rPr lang="en-US" altLang="en-US" sz="2000" i="1" baseline="-25000" dirty="0" err="1" smtClean="0"/>
              <a:t>j</a:t>
            </a:r>
            <a:r>
              <a:rPr lang="en-US" altLang="en-US" sz="2000" i="1" dirty="0" smtClean="0"/>
              <a:t> = </a:t>
            </a:r>
            <a:r>
              <a:rPr lang="en-US" altLang="en-US" sz="2000" b="1" dirty="0" smtClean="0"/>
              <a:t>write</a:t>
            </a:r>
            <a:r>
              <a:rPr lang="en-US" altLang="en-US" sz="2000" dirty="0" smtClean="0"/>
              <a:t>(</a:t>
            </a:r>
            <a:r>
              <a:rPr lang="en-US" altLang="en-US" sz="2000" i="1" dirty="0" smtClean="0"/>
              <a:t>Q</a:t>
            </a:r>
            <a:r>
              <a:rPr lang="en-US" altLang="en-US" sz="2000" dirty="0" smtClean="0"/>
              <a:t>).  </a:t>
            </a:r>
            <a:r>
              <a:rPr lang="en-US" altLang="en-US" sz="2000" dirty="0" smtClean="0">
                <a:solidFill>
                  <a:srgbClr val="FF0000"/>
                </a:solidFill>
              </a:rPr>
              <a:t>They conflict</a:t>
            </a:r>
          </a:p>
          <a:p>
            <a:r>
              <a:rPr lang="en-US" altLang="en-US" sz="2400" dirty="0" smtClean="0"/>
              <a:t>Intuitively, a conflict between </a:t>
            </a:r>
            <a:r>
              <a:rPr lang="en-US" altLang="en-US" sz="2400" i="1" dirty="0" smtClean="0"/>
              <a:t>l</a:t>
            </a:r>
            <a:r>
              <a:rPr lang="en-US" altLang="en-US" sz="2400" i="1" baseline="-25000" dirty="0" smtClean="0"/>
              <a:t>i</a:t>
            </a:r>
            <a:r>
              <a:rPr lang="en-US" altLang="en-US" sz="2400" i="1" dirty="0" smtClean="0"/>
              <a:t> </a:t>
            </a:r>
            <a:r>
              <a:rPr lang="en-US" altLang="en-US" sz="2400" dirty="0" smtClean="0"/>
              <a:t>and </a:t>
            </a:r>
            <a:r>
              <a:rPr lang="en-US" altLang="en-US" sz="2400" i="1" dirty="0" err="1" smtClean="0"/>
              <a:t>l</a:t>
            </a:r>
            <a:r>
              <a:rPr lang="en-US" altLang="en-US" sz="2400" i="1" baseline="-25000" dirty="0" err="1" smtClean="0"/>
              <a:t>j</a:t>
            </a:r>
            <a:r>
              <a:rPr lang="en-US" altLang="en-US" sz="2400" dirty="0" smtClean="0"/>
              <a:t> forces a (logical) temporal order between them.  </a:t>
            </a:r>
          </a:p>
          <a:p>
            <a:pPr lvl="1"/>
            <a:r>
              <a:rPr lang="en-US" altLang="en-US" sz="2400" dirty="0" smtClean="0">
                <a:ea typeface="ＭＳ Ｐゴシック" panose="020B0600070205080204" pitchFamily="34" charset="-128"/>
              </a:rPr>
              <a:t> If </a:t>
            </a:r>
            <a:r>
              <a:rPr lang="en-US" altLang="en-US" sz="2400" i="1" dirty="0" smtClean="0">
                <a:ea typeface="ＭＳ Ｐゴシック" panose="020B0600070205080204" pitchFamily="34" charset="-128"/>
              </a:rPr>
              <a:t>l</a:t>
            </a:r>
            <a:r>
              <a:rPr lang="en-US" altLang="en-US" sz="2400" i="1" baseline="-25000" dirty="0" smtClean="0">
                <a:ea typeface="ＭＳ Ｐゴシック" panose="020B0600070205080204" pitchFamily="34" charset="-128"/>
              </a:rPr>
              <a:t>i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 and </a:t>
            </a:r>
            <a:r>
              <a:rPr lang="en-US" altLang="en-US" sz="2400" i="1" dirty="0" err="1" smtClean="0">
                <a:ea typeface="ＭＳ Ｐゴシック" panose="020B0600070205080204" pitchFamily="34" charset="-128"/>
              </a:rPr>
              <a:t>l</a:t>
            </a:r>
            <a:r>
              <a:rPr lang="en-US" altLang="en-US" sz="2400" i="1" baseline="-25000" dirty="0" err="1" smtClean="0">
                <a:ea typeface="ＭＳ Ｐゴシック" panose="020B0600070205080204" pitchFamily="34" charset="-128"/>
              </a:rPr>
              <a:t>j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 are consecutive in a schedule and they do not conflict, their results would remain the same even if they had been interchanged in the schedule.</a:t>
            </a:r>
          </a:p>
        </p:txBody>
      </p:sp>
    </p:spTree>
    <p:extLst>
      <p:ext uri="{BB962C8B-B14F-4D97-AF65-F5344CB8AC3E}">
        <p14:creationId xmlns:p14="http://schemas.microsoft.com/office/powerpoint/2010/main" val="108297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Conflict Serializability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4388" y="1093788"/>
            <a:ext cx="7623175" cy="4275137"/>
          </a:xfrm>
        </p:spPr>
        <p:txBody>
          <a:bodyPr/>
          <a:lstStyle/>
          <a:p>
            <a:pPr>
              <a:tabLst>
                <a:tab pos="2222500" algn="l"/>
                <a:tab pos="2568575" algn="l"/>
                <a:tab pos="3319463" algn="l"/>
                <a:tab pos="3594100" algn="l"/>
              </a:tabLst>
            </a:pPr>
            <a:r>
              <a:rPr lang="en-US" altLang="en-US" sz="2800" dirty="0" smtClean="0"/>
              <a:t>If a schedule </a:t>
            </a:r>
            <a:r>
              <a:rPr lang="en-US" altLang="en-US" sz="2800" i="1" dirty="0" smtClean="0"/>
              <a:t>S</a:t>
            </a:r>
            <a:r>
              <a:rPr lang="en-US" altLang="en-US" sz="2800" dirty="0" smtClean="0"/>
              <a:t> can be transformed into a schedule </a:t>
            </a:r>
            <a:r>
              <a:rPr lang="en-US" altLang="en-US" sz="2800" i="1" dirty="0" smtClean="0"/>
              <a:t>S´ </a:t>
            </a:r>
            <a:r>
              <a:rPr lang="en-US" altLang="en-US" sz="2800" dirty="0" smtClean="0"/>
              <a:t>by a series of swaps of </a:t>
            </a:r>
            <a:r>
              <a:rPr lang="en-US" altLang="en-US" sz="2800" i="1" dirty="0" smtClean="0"/>
              <a:t>non-conflicting instructions</a:t>
            </a:r>
            <a:r>
              <a:rPr lang="en-US" altLang="en-US" sz="2800" dirty="0" smtClean="0"/>
              <a:t>, we say that </a:t>
            </a:r>
            <a:r>
              <a:rPr lang="en-US" altLang="en-US" sz="2800" i="1" dirty="0" smtClean="0"/>
              <a:t>S</a:t>
            </a:r>
            <a:r>
              <a:rPr lang="en-US" altLang="en-US" sz="2800" dirty="0" smtClean="0"/>
              <a:t> and </a:t>
            </a:r>
            <a:r>
              <a:rPr lang="en-US" altLang="en-US" sz="2800" i="1" dirty="0" smtClean="0"/>
              <a:t>S´ </a:t>
            </a:r>
            <a:r>
              <a:rPr lang="en-US" altLang="en-US" sz="2800" dirty="0" smtClean="0"/>
              <a:t>are </a:t>
            </a:r>
            <a:r>
              <a:rPr lang="en-US" altLang="en-US" sz="2800" b="1" dirty="0" smtClean="0">
                <a:solidFill>
                  <a:srgbClr val="000099"/>
                </a:solidFill>
              </a:rPr>
              <a:t>conflict equivalent</a:t>
            </a:r>
            <a:r>
              <a:rPr lang="en-US" altLang="en-US" sz="2800" i="1" dirty="0" smtClean="0"/>
              <a:t>.</a:t>
            </a:r>
            <a:endParaRPr lang="en-US" altLang="en-US" sz="2800" dirty="0" smtClean="0"/>
          </a:p>
          <a:p>
            <a:pPr>
              <a:tabLst>
                <a:tab pos="2222500" algn="l"/>
                <a:tab pos="2568575" algn="l"/>
                <a:tab pos="3319463" algn="l"/>
                <a:tab pos="3594100" algn="l"/>
              </a:tabLst>
            </a:pPr>
            <a:r>
              <a:rPr lang="en-US" altLang="en-US" sz="2800" dirty="0" smtClean="0"/>
              <a:t>We say that a schedule </a:t>
            </a:r>
            <a:r>
              <a:rPr lang="en-US" altLang="en-US" sz="2800" i="1" dirty="0" smtClean="0"/>
              <a:t>S</a:t>
            </a:r>
            <a:r>
              <a:rPr lang="en-US" altLang="en-US" sz="2800" dirty="0" smtClean="0"/>
              <a:t> is </a:t>
            </a:r>
            <a:r>
              <a:rPr lang="en-US" altLang="en-US" sz="2800" b="1" dirty="0" smtClean="0">
                <a:solidFill>
                  <a:srgbClr val="000099"/>
                </a:solidFill>
              </a:rPr>
              <a:t>conflict serializable</a:t>
            </a:r>
            <a:r>
              <a:rPr lang="en-US" altLang="en-US" sz="2800" dirty="0" smtClean="0"/>
              <a:t> if it is conflict equivalent to a serial schedule</a:t>
            </a:r>
          </a:p>
        </p:txBody>
      </p:sp>
    </p:spTree>
    <p:extLst>
      <p:ext uri="{BB962C8B-B14F-4D97-AF65-F5344CB8AC3E}">
        <p14:creationId xmlns:p14="http://schemas.microsoft.com/office/powerpoint/2010/main" val="273819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Conflict Serializability (Cont.)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4388" y="1093788"/>
            <a:ext cx="7397750" cy="4068762"/>
          </a:xfrm>
        </p:spPr>
        <p:txBody>
          <a:bodyPr/>
          <a:lstStyle/>
          <a:p>
            <a:pPr>
              <a:tabLst>
                <a:tab pos="2063750" algn="l"/>
                <a:tab pos="2511425" algn="l"/>
                <a:tab pos="3262313" algn="l"/>
                <a:tab pos="3881438" algn="l"/>
              </a:tabLst>
            </a:pPr>
            <a:r>
              <a:rPr lang="en-US" altLang="en-US" sz="2000" smtClean="0"/>
              <a:t>Schedule 3 can be transformed into Schedule 6, a serial schedule where </a:t>
            </a:r>
            <a:r>
              <a:rPr lang="en-US" altLang="en-US" sz="2000" i="1" smtClean="0"/>
              <a:t>T</a:t>
            </a:r>
            <a:r>
              <a:rPr lang="en-US" altLang="en-US" sz="2000" baseline="-25000" smtClean="0"/>
              <a:t>2</a:t>
            </a:r>
            <a:r>
              <a:rPr lang="en-US" altLang="en-US" sz="2000" smtClean="0"/>
              <a:t> follows </a:t>
            </a:r>
            <a:r>
              <a:rPr lang="en-US" altLang="en-US" sz="2000" i="1" smtClean="0"/>
              <a:t>T</a:t>
            </a:r>
            <a:r>
              <a:rPr lang="en-US" altLang="en-US" sz="2000" baseline="-25000" smtClean="0"/>
              <a:t>1</a:t>
            </a:r>
            <a:r>
              <a:rPr lang="en-US" altLang="en-US" sz="2000" smtClean="0"/>
              <a:t>, by series of swaps of non-conflicting instructions.  Therefore Schedule 3 is conflict serializable.</a:t>
            </a:r>
          </a:p>
        </p:txBody>
      </p:sp>
      <p:sp>
        <p:nvSpPr>
          <p:cNvPr id="54276" name="Text Box 11"/>
          <p:cNvSpPr txBox="1">
            <a:spLocks noChangeArrowheads="1"/>
          </p:cNvSpPr>
          <p:nvPr/>
        </p:nvSpPr>
        <p:spPr bwMode="auto">
          <a:xfrm>
            <a:off x="1639888" y="6143762"/>
            <a:ext cx="1455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</a:rPr>
              <a:t>Schedule 3</a:t>
            </a:r>
          </a:p>
        </p:txBody>
      </p:sp>
      <p:sp>
        <p:nvSpPr>
          <p:cNvPr id="54277" name="Text Box 12"/>
          <p:cNvSpPr txBox="1">
            <a:spLocks noChangeArrowheads="1"/>
          </p:cNvSpPr>
          <p:nvPr/>
        </p:nvSpPr>
        <p:spPr bwMode="auto">
          <a:xfrm>
            <a:off x="5929313" y="6150112"/>
            <a:ext cx="1455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</a:rPr>
              <a:t>Schedule 6</a:t>
            </a:r>
          </a:p>
        </p:txBody>
      </p:sp>
      <p:pic>
        <p:nvPicPr>
          <p:cNvPr id="54278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3002099"/>
            <a:ext cx="3849688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075" y="3005274"/>
            <a:ext cx="4225925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31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Conflict Serializability (Cont.)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4387" y="1093788"/>
            <a:ext cx="8031163" cy="5333138"/>
          </a:xfrm>
        </p:spPr>
        <p:txBody>
          <a:bodyPr/>
          <a:lstStyle/>
          <a:p>
            <a:pPr>
              <a:buFont typeface="Monotype Sorts" charset="2"/>
              <a:buNone/>
              <a:tabLst>
                <a:tab pos="2222500" algn="l"/>
                <a:tab pos="2568575" algn="l"/>
                <a:tab pos="3319463" algn="l"/>
                <a:tab pos="3594100" algn="l"/>
              </a:tabLst>
            </a:pPr>
            <a:endParaRPr lang="en-US" altLang="en-US" sz="2400" dirty="0" smtClean="0"/>
          </a:p>
          <a:p>
            <a:pPr>
              <a:tabLst>
                <a:tab pos="2222500" algn="l"/>
                <a:tab pos="2568575" algn="l"/>
                <a:tab pos="3319463" algn="l"/>
                <a:tab pos="3594100" algn="l"/>
              </a:tabLst>
            </a:pPr>
            <a:r>
              <a:rPr lang="en-US" altLang="en-US" sz="2400" dirty="0" smtClean="0"/>
              <a:t>Example of a schedule that is not conflict serializable:</a:t>
            </a:r>
            <a:br>
              <a:rPr lang="en-US" altLang="en-US" sz="2400" dirty="0" smtClean="0"/>
            </a:b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endParaRPr lang="en-US" altLang="en-US" sz="2400" dirty="0" smtClean="0"/>
          </a:p>
          <a:p>
            <a:pPr>
              <a:tabLst>
                <a:tab pos="2222500" algn="l"/>
                <a:tab pos="2568575" algn="l"/>
                <a:tab pos="3319463" algn="l"/>
                <a:tab pos="3594100" algn="l"/>
              </a:tabLst>
            </a:pPr>
            <a:r>
              <a:rPr lang="en-US" altLang="en-US" sz="2400" dirty="0" smtClean="0"/>
              <a:t>We are unable to swap instructions in the above schedule to obtain either the serial schedule &lt; </a:t>
            </a:r>
            <a:r>
              <a:rPr lang="en-US" altLang="en-US" sz="2400" i="1" dirty="0" smtClean="0"/>
              <a:t>T</a:t>
            </a:r>
            <a:r>
              <a:rPr lang="en-US" altLang="en-US" sz="2400" baseline="-25000" dirty="0" smtClean="0"/>
              <a:t>3</a:t>
            </a:r>
            <a:r>
              <a:rPr lang="en-US" altLang="en-US" sz="2400" dirty="0" smtClean="0"/>
              <a:t>, </a:t>
            </a:r>
            <a:r>
              <a:rPr lang="en-US" altLang="en-US" sz="2400" i="1" dirty="0" smtClean="0"/>
              <a:t>T</a:t>
            </a:r>
            <a:r>
              <a:rPr lang="en-US" altLang="en-US" sz="2400" baseline="-25000" dirty="0" smtClean="0"/>
              <a:t>4</a:t>
            </a:r>
            <a:r>
              <a:rPr lang="en-US" altLang="en-US" sz="2400" dirty="0" smtClean="0"/>
              <a:t> &gt;, or the serial schedule &lt; </a:t>
            </a:r>
            <a:r>
              <a:rPr lang="en-US" altLang="en-US" sz="2400" i="1" dirty="0" smtClean="0"/>
              <a:t>T</a:t>
            </a:r>
            <a:r>
              <a:rPr lang="en-US" altLang="en-US" sz="2400" baseline="-25000" dirty="0" smtClean="0"/>
              <a:t>4</a:t>
            </a:r>
            <a:r>
              <a:rPr lang="en-US" altLang="en-US" sz="2400" dirty="0" smtClean="0"/>
              <a:t>, </a:t>
            </a:r>
            <a:r>
              <a:rPr lang="en-US" altLang="en-US" sz="2400" i="1" dirty="0" smtClean="0"/>
              <a:t>T</a:t>
            </a:r>
            <a:r>
              <a:rPr lang="en-US" altLang="en-US" sz="2400" baseline="-25000" dirty="0" smtClean="0"/>
              <a:t>3</a:t>
            </a:r>
            <a:r>
              <a:rPr lang="en-US" altLang="en-US" sz="2400" dirty="0" smtClean="0"/>
              <a:t> &gt;.</a:t>
            </a:r>
          </a:p>
        </p:txBody>
      </p:sp>
      <p:pic>
        <p:nvPicPr>
          <p:cNvPr id="5632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995" y="2493963"/>
            <a:ext cx="4714875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538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View Serializability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06488"/>
            <a:ext cx="7566025" cy="5106987"/>
          </a:xfrm>
        </p:spPr>
        <p:txBody>
          <a:bodyPr/>
          <a:lstStyle/>
          <a:p>
            <a:r>
              <a:rPr lang="en-US" altLang="en-US" smtClean="0"/>
              <a:t>Let </a:t>
            </a:r>
            <a:r>
              <a:rPr lang="en-US" altLang="en-US" i="1" smtClean="0"/>
              <a:t>S</a:t>
            </a:r>
            <a:r>
              <a:rPr lang="en-US" altLang="en-US" smtClean="0"/>
              <a:t> and </a:t>
            </a:r>
            <a:r>
              <a:rPr lang="en-US" altLang="en-US" i="1" smtClean="0"/>
              <a:t>S´</a:t>
            </a:r>
            <a:r>
              <a:rPr lang="en-US" altLang="en-US" smtClean="0"/>
              <a:t> be two schedules with the same set of transactions.  </a:t>
            </a:r>
            <a:r>
              <a:rPr lang="en-US" altLang="en-US" i="1" smtClean="0"/>
              <a:t>S</a:t>
            </a:r>
            <a:r>
              <a:rPr lang="en-US" altLang="en-US" smtClean="0"/>
              <a:t> and </a:t>
            </a:r>
            <a:r>
              <a:rPr lang="en-US" altLang="en-US" i="1" smtClean="0"/>
              <a:t>S´</a:t>
            </a:r>
            <a:r>
              <a:rPr lang="en-US" altLang="en-US" smtClean="0"/>
              <a:t> are </a:t>
            </a:r>
            <a:r>
              <a:rPr lang="en-US" altLang="en-US" b="1" smtClean="0">
                <a:solidFill>
                  <a:srgbClr val="000099"/>
                </a:solidFill>
              </a:rPr>
              <a:t>view equivalent</a:t>
            </a:r>
            <a:r>
              <a:rPr lang="en-US" altLang="en-US" i="1" smtClean="0"/>
              <a:t> </a:t>
            </a:r>
            <a:r>
              <a:rPr lang="en-US" altLang="en-US" smtClean="0"/>
              <a:t>if the following three conditions are met, for each data item </a:t>
            </a:r>
            <a:r>
              <a:rPr lang="en-US" altLang="en-US" i="1" smtClean="0"/>
              <a:t>Q,</a:t>
            </a:r>
            <a:r>
              <a:rPr lang="en-US" altLang="en-US" smtClean="0"/>
              <a:t> </a:t>
            </a:r>
          </a:p>
          <a:p>
            <a:pPr marL="800100" lvl="1" indent="-342900">
              <a:buFont typeface="Monotype Sorts" charset="2"/>
              <a:buAutoNum type="arabicPeriod"/>
            </a:pPr>
            <a:r>
              <a:rPr lang="en-US" altLang="en-US" smtClean="0">
                <a:ea typeface="ＭＳ Ｐゴシック" panose="020B0600070205080204" pitchFamily="34" charset="-128"/>
              </a:rPr>
              <a:t>If in schedule S, transaction </a:t>
            </a:r>
            <a:r>
              <a:rPr lang="en-US" altLang="en-US" i="1" smtClean="0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smtClean="0">
                <a:ea typeface="ＭＳ Ｐゴシック" panose="020B0600070205080204" pitchFamily="34" charset="-128"/>
              </a:rPr>
              <a:t>i</a:t>
            </a:r>
            <a:r>
              <a:rPr lang="en-US" altLang="en-US" i="1" smtClean="0">
                <a:ea typeface="ＭＳ Ｐゴシック" panose="020B0600070205080204" pitchFamily="34" charset="-128"/>
              </a:rPr>
              <a:t> </a:t>
            </a:r>
            <a:r>
              <a:rPr lang="en-US" altLang="en-US" smtClean="0">
                <a:ea typeface="ＭＳ Ｐゴシック" panose="020B0600070205080204" pitchFamily="34" charset="-128"/>
              </a:rPr>
              <a:t>reads the initial value of </a:t>
            </a:r>
            <a:r>
              <a:rPr lang="en-US" altLang="en-US" i="1" smtClean="0">
                <a:ea typeface="ＭＳ Ｐゴシック" panose="020B0600070205080204" pitchFamily="34" charset="-128"/>
              </a:rPr>
              <a:t>Q</a:t>
            </a:r>
            <a:r>
              <a:rPr lang="en-US" altLang="en-US" smtClean="0">
                <a:ea typeface="ＭＳ Ｐゴシック" panose="020B0600070205080204" pitchFamily="34" charset="-128"/>
              </a:rPr>
              <a:t>, then in schedule </a:t>
            </a:r>
            <a:r>
              <a:rPr lang="en-US" altLang="en-US" i="1" smtClean="0">
                <a:ea typeface="ＭＳ Ｐゴシック" panose="020B0600070205080204" pitchFamily="34" charset="-128"/>
              </a:rPr>
              <a:t>S’</a:t>
            </a:r>
            <a:r>
              <a:rPr lang="en-US" altLang="en-US" smtClean="0">
                <a:ea typeface="ＭＳ Ｐゴシック" panose="020B0600070205080204" pitchFamily="34" charset="-128"/>
              </a:rPr>
              <a:t> also transaction </a:t>
            </a:r>
            <a:r>
              <a:rPr lang="en-US" altLang="en-US" i="1" smtClean="0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smtClean="0">
                <a:ea typeface="ＭＳ Ｐゴシック" panose="020B0600070205080204" pitchFamily="34" charset="-128"/>
              </a:rPr>
              <a:t>i</a:t>
            </a:r>
            <a:r>
              <a:rPr lang="en-US" altLang="en-US" i="1" smtClean="0">
                <a:ea typeface="ＭＳ Ｐゴシック" panose="020B0600070205080204" pitchFamily="34" charset="-128"/>
              </a:rPr>
              <a:t> </a:t>
            </a:r>
            <a:r>
              <a:rPr lang="en-US" altLang="en-US" smtClean="0">
                <a:ea typeface="ＭＳ Ｐゴシック" panose="020B0600070205080204" pitchFamily="34" charset="-128"/>
              </a:rPr>
              <a:t> must read the initial value of </a:t>
            </a:r>
            <a:r>
              <a:rPr lang="en-US" altLang="en-US" i="1" smtClean="0">
                <a:ea typeface="ＭＳ Ｐゴシック" panose="020B0600070205080204" pitchFamily="34" charset="-128"/>
              </a:rPr>
              <a:t>Q.</a:t>
            </a:r>
          </a:p>
          <a:p>
            <a:pPr marL="800100" lvl="1" indent="-342900">
              <a:buFont typeface="Monotype Sorts" charset="2"/>
              <a:buAutoNum type="arabicPeriod"/>
            </a:pPr>
            <a:r>
              <a:rPr lang="en-US" altLang="en-US" smtClean="0">
                <a:ea typeface="ＭＳ Ｐゴシック" panose="020B0600070205080204" pitchFamily="34" charset="-128"/>
              </a:rPr>
              <a:t>If in schedule S transaction </a:t>
            </a:r>
            <a:r>
              <a:rPr lang="en-US" altLang="en-US" i="1" smtClean="0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smtClean="0">
                <a:ea typeface="ＭＳ Ｐゴシック" panose="020B0600070205080204" pitchFamily="34" charset="-128"/>
              </a:rPr>
              <a:t>i</a:t>
            </a:r>
            <a:r>
              <a:rPr lang="en-US" altLang="en-US" i="1" smtClean="0">
                <a:ea typeface="ＭＳ Ｐゴシック" panose="020B0600070205080204" pitchFamily="34" charset="-128"/>
              </a:rPr>
              <a:t> </a:t>
            </a:r>
            <a:r>
              <a:rPr lang="en-US" altLang="en-US" smtClean="0">
                <a:ea typeface="ＭＳ Ｐゴシック" panose="020B0600070205080204" pitchFamily="34" charset="-128"/>
              </a:rPr>
              <a:t>executes </a:t>
            </a:r>
            <a:r>
              <a:rPr lang="en-US" altLang="en-US" b="1" smtClean="0">
                <a:ea typeface="ＭＳ Ｐゴシック" panose="020B0600070205080204" pitchFamily="34" charset="-128"/>
              </a:rPr>
              <a:t>read</a:t>
            </a:r>
            <a:r>
              <a:rPr lang="en-US" altLang="en-US" smtClean="0">
                <a:ea typeface="ＭＳ Ｐゴシック" panose="020B0600070205080204" pitchFamily="34" charset="-128"/>
              </a:rPr>
              <a:t>(</a:t>
            </a:r>
            <a:r>
              <a:rPr lang="en-US" altLang="en-US" i="1" smtClean="0">
                <a:ea typeface="ＭＳ Ｐゴシック" panose="020B0600070205080204" pitchFamily="34" charset="-128"/>
              </a:rPr>
              <a:t>Q)</a:t>
            </a:r>
            <a:r>
              <a:rPr lang="en-US" altLang="en-US" smtClean="0">
                <a:ea typeface="ＭＳ Ｐゴシック" panose="020B0600070205080204" pitchFamily="34" charset="-128"/>
              </a:rPr>
              <a:t>, and that value was produced by transaction </a:t>
            </a:r>
            <a:r>
              <a:rPr lang="en-US" altLang="en-US" i="1" smtClean="0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smtClean="0">
                <a:ea typeface="ＭＳ Ｐゴシック" panose="020B0600070205080204" pitchFamily="34" charset="-128"/>
              </a:rPr>
              <a:t>j</a:t>
            </a:r>
            <a:r>
              <a:rPr lang="en-US" altLang="en-US" smtClean="0">
                <a:ea typeface="ＭＳ Ｐゴシック" panose="020B0600070205080204" pitchFamily="34" charset="-128"/>
              </a:rPr>
              <a:t> </a:t>
            </a:r>
            <a:r>
              <a:rPr lang="en-US" altLang="en-US" i="1" smtClean="0">
                <a:ea typeface="ＭＳ Ｐゴシック" panose="020B0600070205080204" pitchFamily="34" charset="-128"/>
              </a:rPr>
              <a:t> </a:t>
            </a:r>
            <a:r>
              <a:rPr lang="en-US" altLang="en-US" smtClean="0">
                <a:ea typeface="ＭＳ Ｐゴシック" panose="020B0600070205080204" pitchFamily="34" charset="-128"/>
              </a:rPr>
              <a:t>(if any), then in schedule </a:t>
            </a:r>
            <a:r>
              <a:rPr lang="en-US" altLang="en-US" i="1" smtClean="0">
                <a:ea typeface="ＭＳ Ｐゴシック" panose="020B0600070205080204" pitchFamily="34" charset="-128"/>
              </a:rPr>
              <a:t>S’</a:t>
            </a:r>
            <a:r>
              <a:rPr lang="en-US" altLang="en-US" smtClean="0">
                <a:ea typeface="ＭＳ Ｐゴシック" panose="020B0600070205080204" pitchFamily="34" charset="-128"/>
              </a:rPr>
              <a:t> also transaction </a:t>
            </a:r>
            <a:r>
              <a:rPr lang="en-US" altLang="en-US" i="1" smtClean="0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smtClean="0">
                <a:ea typeface="ＭＳ Ｐゴシック" panose="020B0600070205080204" pitchFamily="34" charset="-128"/>
              </a:rPr>
              <a:t>i</a:t>
            </a:r>
            <a:r>
              <a:rPr lang="en-US" altLang="en-US" smtClean="0">
                <a:ea typeface="ＭＳ Ｐゴシック" panose="020B0600070205080204" pitchFamily="34" charset="-128"/>
              </a:rPr>
              <a:t> must read the value of </a:t>
            </a:r>
            <a:r>
              <a:rPr lang="en-US" altLang="en-US" i="1" smtClean="0">
                <a:ea typeface="ＭＳ Ｐゴシック" panose="020B0600070205080204" pitchFamily="34" charset="-128"/>
              </a:rPr>
              <a:t>Q</a:t>
            </a:r>
            <a:r>
              <a:rPr lang="en-US" altLang="en-US" smtClean="0">
                <a:ea typeface="ＭＳ Ｐゴシック" panose="020B0600070205080204" pitchFamily="34" charset="-128"/>
              </a:rPr>
              <a:t> that was produced by the same </a:t>
            </a:r>
            <a:r>
              <a:rPr lang="en-US" altLang="en-US" b="1" smtClean="0">
                <a:ea typeface="ＭＳ Ｐゴシック" panose="020B0600070205080204" pitchFamily="34" charset="-128"/>
              </a:rPr>
              <a:t>write</a:t>
            </a:r>
            <a:r>
              <a:rPr lang="en-US" altLang="en-US" smtClean="0">
                <a:ea typeface="ＭＳ Ｐゴシック" panose="020B0600070205080204" pitchFamily="34" charset="-128"/>
              </a:rPr>
              <a:t>(Q) operation of transaction </a:t>
            </a:r>
            <a:r>
              <a:rPr lang="en-US" altLang="en-US" i="1" smtClean="0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smtClean="0">
                <a:ea typeface="ＭＳ Ｐゴシック" panose="020B0600070205080204" pitchFamily="34" charset="-128"/>
              </a:rPr>
              <a:t>j</a:t>
            </a:r>
            <a:r>
              <a:rPr lang="en-US" altLang="en-US" smtClean="0">
                <a:ea typeface="ＭＳ Ｐゴシック" panose="020B0600070205080204" pitchFamily="34" charset="-128"/>
              </a:rPr>
              <a:t> .</a:t>
            </a:r>
          </a:p>
          <a:p>
            <a:pPr marL="800100" lvl="1" indent="-342900">
              <a:buFont typeface="Monotype Sorts" charset="2"/>
              <a:buAutoNum type="arabicPeriod"/>
            </a:pPr>
            <a:r>
              <a:rPr lang="en-US" altLang="en-US" smtClean="0">
                <a:ea typeface="ＭＳ Ｐゴシック" panose="020B0600070205080204" pitchFamily="34" charset="-128"/>
              </a:rPr>
              <a:t>The transaction (if any) that performs the final </a:t>
            </a:r>
            <a:r>
              <a:rPr lang="en-US" altLang="en-US" b="1" smtClean="0">
                <a:ea typeface="ＭＳ Ｐゴシック" panose="020B0600070205080204" pitchFamily="34" charset="-128"/>
              </a:rPr>
              <a:t>write</a:t>
            </a:r>
            <a:r>
              <a:rPr lang="en-US" altLang="en-US" smtClean="0">
                <a:ea typeface="ＭＳ Ｐゴシック" panose="020B0600070205080204" pitchFamily="34" charset="-128"/>
              </a:rPr>
              <a:t>(</a:t>
            </a:r>
            <a:r>
              <a:rPr lang="en-US" altLang="en-US" i="1" smtClean="0">
                <a:ea typeface="ＭＳ Ｐゴシック" panose="020B0600070205080204" pitchFamily="34" charset="-128"/>
              </a:rPr>
              <a:t>Q</a:t>
            </a:r>
            <a:r>
              <a:rPr lang="en-US" altLang="en-US" smtClean="0">
                <a:ea typeface="ＭＳ Ｐゴシック" panose="020B0600070205080204" pitchFamily="34" charset="-128"/>
              </a:rPr>
              <a:t>) operation in schedule </a:t>
            </a:r>
            <a:r>
              <a:rPr lang="en-US" altLang="en-US" i="1" smtClean="0">
                <a:ea typeface="ＭＳ Ｐゴシック" panose="020B0600070205080204" pitchFamily="34" charset="-128"/>
              </a:rPr>
              <a:t>S </a:t>
            </a:r>
            <a:r>
              <a:rPr lang="en-US" altLang="en-US" smtClean="0">
                <a:ea typeface="ＭＳ Ｐゴシック" panose="020B0600070205080204" pitchFamily="34" charset="-128"/>
              </a:rPr>
              <a:t>must also perform the final</a:t>
            </a:r>
            <a:r>
              <a:rPr lang="en-US" altLang="en-US" i="1" smtClean="0">
                <a:ea typeface="ＭＳ Ｐゴシック" panose="020B0600070205080204" pitchFamily="34" charset="-128"/>
              </a:rPr>
              <a:t> </a:t>
            </a:r>
            <a:r>
              <a:rPr lang="en-US" altLang="en-US" b="1" smtClean="0">
                <a:ea typeface="ＭＳ Ｐゴシック" panose="020B0600070205080204" pitchFamily="34" charset="-128"/>
              </a:rPr>
              <a:t>write</a:t>
            </a:r>
            <a:r>
              <a:rPr lang="en-US" altLang="en-US" smtClean="0">
                <a:ea typeface="ＭＳ Ｐゴシック" panose="020B0600070205080204" pitchFamily="34" charset="-128"/>
              </a:rPr>
              <a:t>(</a:t>
            </a:r>
            <a:r>
              <a:rPr lang="en-US" altLang="en-US" i="1" smtClean="0">
                <a:ea typeface="ＭＳ Ｐゴシック" panose="020B0600070205080204" pitchFamily="34" charset="-128"/>
              </a:rPr>
              <a:t>Q</a:t>
            </a:r>
            <a:r>
              <a:rPr lang="en-US" altLang="en-US" smtClean="0">
                <a:ea typeface="ＭＳ Ｐゴシック" panose="020B0600070205080204" pitchFamily="34" charset="-128"/>
              </a:rPr>
              <a:t>) operation in schedule </a:t>
            </a:r>
            <a:r>
              <a:rPr lang="en-US" altLang="en-US" i="1" smtClean="0">
                <a:ea typeface="ＭＳ Ｐゴシック" panose="020B0600070205080204" pitchFamily="34" charset="-128"/>
              </a:rPr>
              <a:t>S’.</a:t>
            </a:r>
            <a:endParaRPr lang="en-US" altLang="en-US" smtClean="0">
              <a:ea typeface="ＭＳ Ｐゴシック" panose="020B0600070205080204" pitchFamily="34" charset="-128"/>
            </a:endParaRPr>
          </a:p>
          <a:p>
            <a:pPr>
              <a:buFont typeface="Monotype Sorts" charset="2"/>
              <a:buNone/>
            </a:pPr>
            <a:r>
              <a:rPr lang="en-US" altLang="en-US" smtClean="0"/>
              <a:t>As can be seen, view equivalence is also based purely on </a:t>
            </a:r>
            <a:r>
              <a:rPr lang="en-US" altLang="en-US" b="1" smtClean="0"/>
              <a:t>reads </a:t>
            </a:r>
            <a:r>
              <a:rPr lang="en-US" altLang="en-US" smtClean="0"/>
              <a:t>and </a:t>
            </a:r>
            <a:r>
              <a:rPr lang="en-US" altLang="en-US" b="1" smtClean="0"/>
              <a:t>writes</a:t>
            </a:r>
            <a:r>
              <a:rPr lang="en-US" altLang="en-US" smtClean="0"/>
              <a:t> alone.</a:t>
            </a:r>
          </a:p>
        </p:txBody>
      </p:sp>
    </p:spTree>
    <p:extLst>
      <p:ext uri="{BB962C8B-B14F-4D97-AF65-F5344CB8AC3E}">
        <p14:creationId xmlns:p14="http://schemas.microsoft.com/office/powerpoint/2010/main" val="95424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View Serializability (Cont.)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06488"/>
            <a:ext cx="8236312" cy="5003800"/>
          </a:xfrm>
        </p:spPr>
        <p:txBody>
          <a:bodyPr/>
          <a:lstStyle/>
          <a:p>
            <a:pPr>
              <a:tabLst>
                <a:tab pos="1890713" algn="l"/>
                <a:tab pos="2338388" algn="l"/>
                <a:tab pos="2914650" algn="l"/>
                <a:tab pos="3203575" algn="l"/>
                <a:tab pos="3881438" algn="l"/>
                <a:tab pos="4286250" algn="l"/>
              </a:tabLst>
            </a:pPr>
            <a:r>
              <a:rPr lang="en-US" altLang="en-US" dirty="0" smtClean="0"/>
              <a:t>A schedule </a:t>
            </a:r>
            <a:r>
              <a:rPr lang="en-US" altLang="en-US" i="1" dirty="0" smtClean="0"/>
              <a:t>S</a:t>
            </a:r>
            <a:r>
              <a:rPr lang="en-US" altLang="en-US" dirty="0" smtClean="0"/>
              <a:t> is </a:t>
            </a:r>
            <a:r>
              <a:rPr lang="en-US" altLang="en-US" b="1" dirty="0" smtClean="0">
                <a:solidFill>
                  <a:srgbClr val="000099"/>
                </a:solidFill>
              </a:rPr>
              <a:t>view serializable</a:t>
            </a:r>
            <a:r>
              <a:rPr lang="en-US" altLang="en-US" i="1" dirty="0" smtClean="0"/>
              <a:t> </a:t>
            </a:r>
            <a:r>
              <a:rPr lang="en-US" altLang="en-US" dirty="0" smtClean="0"/>
              <a:t>if it is view equivalent to a serial schedule.</a:t>
            </a:r>
          </a:p>
          <a:p>
            <a:pPr>
              <a:tabLst>
                <a:tab pos="1890713" algn="l"/>
                <a:tab pos="2338388" algn="l"/>
                <a:tab pos="2914650" algn="l"/>
                <a:tab pos="3203575" algn="l"/>
                <a:tab pos="3881438" algn="l"/>
                <a:tab pos="4286250" algn="l"/>
              </a:tabLst>
            </a:pPr>
            <a:r>
              <a:rPr lang="en-US" altLang="en-US" b="1" dirty="0" smtClean="0"/>
              <a:t>Every conflict serializable schedule is also view serializable.</a:t>
            </a:r>
          </a:p>
          <a:p>
            <a:pPr>
              <a:tabLst>
                <a:tab pos="1890713" algn="l"/>
                <a:tab pos="2338388" algn="l"/>
                <a:tab pos="2914650" algn="l"/>
                <a:tab pos="3203575" algn="l"/>
                <a:tab pos="3881438" algn="l"/>
                <a:tab pos="4286250" algn="l"/>
              </a:tabLst>
            </a:pPr>
            <a:r>
              <a:rPr lang="en-US" altLang="en-US" b="1" dirty="0" smtClean="0">
                <a:solidFill>
                  <a:srgbClr val="FF0000"/>
                </a:solidFill>
              </a:rPr>
              <a:t>But, a view serializable schedule may not be conflict serializable.</a:t>
            </a:r>
          </a:p>
          <a:p>
            <a:pPr>
              <a:tabLst>
                <a:tab pos="1890713" algn="l"/>
                <a:tab pos="2338388" algn="l"/>
                <a:tab pos="2914650" algn="l"/>
                <a:tab pos="3203575" algn="l"/>
                <a:tab pos="3881438" algn="l"/>
                <a:tab pos="4286250" algn="l"/>
              </a:tabLst>
            </a:pPr>
            <a:r>
              <a:rPr lang="en-US" altLang="en-US" dirty="0" smtClean="0"/>
              <a:t>Below is a schedule which is view-serializable but </a:t>
            </a:r>
            <a:r>
              <a:rPr lang="en-US" altLang="en-US" i="1" dirty="0" smtClean="0"/>
              <a:t>not </a:t>
            </a:r>
            <a:r>
              <a:rPr lang="en-US" altLang="en-US" dirty="0" smtClean="0"/>
              <a:t>conflict serializable.</a:t>
            </a:r>
            <a:br>
              <a:rPr lang="en-US" altLang="en-US" dirty="0" smtClean="0"/>
            </a:br>
            <a:endParaRPr lang="en-US" altLang="en-US" dirty="0" smtClean="0"/>
          </a:p>
          <a:p>
            <a:pPr>
              <a:buFont typeface="Monotype Sorts" charset="2"/>
              <a:buNone/>
              <a:tabLst>
                <a:tab pos="1890713" algn="l"/>
                <a:tab pos="2338388" algn="l"/>
                <a:tab pos="2914650" algn="l"/>
                <a:tab pos="3203575" algn="l"/>
                <a:tab pos="3881438" algn="l"/>
                <a:tab pos="4286250" algn="l"/>
              </a:tabLst>
            </a:pPr>
            <a:r>
              <a:rPr lang="en-US" altLang="en-US" dirty="0" smtClean="0"/>
              <a:t>		</a:t>
            </a:r>
          </a:p>
          <a:p>
            <a:pPr>
              <a:buFont typeface="Monotype Sorts" charset="2"/>
              <a:buNone/>
              <a:tabLst>
                <a:tab pos="1890713" algn="l"/>
                <a:tab pos="2338388" algn="l"/>
                <a:tab pos="2914650" algn="l"/>
                <a:tab pos="3203575" algn="l"/>
                <a:tab pos="3881438" algn="l"/>
                <a:tab pos="4286250" algn="l"/>
              </a:tabLst>
            </a:pPr>
            <a:endParaRPr lang="en-US" altLang="en-US" dirty="0" smtClean="0"/>
          </a:p>
          <a:p>
            <a:pPr>
              <a:tabLst>
                <a:tab pos="1890713" algn="l"/>
                <a:tab pos="2338388" algn="l"/>
                <a:tab pos="2914650" algn="l"/>
                <a:tab pos="3203575" algn="l"/>
                <a:tab pos="3881438" algn="l"/>
                <a:tab pos="4286250" algn="l"/>
              </a:tabLst>
            </a:pPr>
            <a:endParaRPr lang="en-US" altLang="en-US" dirty="0" smtClean="0"/>
          </a:p>
          <a:p>
            <a:pPr>
              <a:tabLst>
                <a:tab pos="1890713" algn="l"/>
                <a:tab pos="2338388" algn="l"/>
                <a:tab pos="2914650" algn="l"/>
                <a:tab pos="3203575" algn="l"/>
                <a:tab pos="3881438" algn="l"/>
                <a:tab pos="4286250" algn="l"/>
              </a:tabLst>
            </a:pPr>
            <a:endParaRPr lang="en-US" altLang="en-US" dirty="0" smtClean="0"/>
          </a:p>
          <a:p>
            <a:pPr>
              <a:tabLst>
                <a:tab pos="1890713" algn="l"/>
                <a:tab pos="2338388" algn="l"/>
                <a:tab pos="2914650" algn="l"/>
                <a:tab pos="3203575" algn="l"/>
                <a:tab pos="3881438" algn="l"/>
                <a:tab pos="4286250" algn="l"/>
              </a:tabLst>
            </a:pPr>
            <a:endParaRPr lang="en-US" altLang="en-US" dirty="0" smtClean="0"/>
          </a:p>
          <a:p>
            <a:pPr>
              <a:tabLst>
                <a:tab pos="1890713" algn="l"/>
                <a:tab pos="2338388" algn="l"/>
                <a:tab pos="2914650" algn="l"/>
                <a:tab pos="3203575" algn="l"/>
                <a:tab pos="3881438" algn="l"/>
                <a:tab pos="4286250" algn="l"/>
              </a:tabLst>
            </a:pPr>
            <a:r>
              <a:rPr lang="en-US" altLang="en-US" dirty="0" smtClean="0"/>
              <a:t>What serial schedule is above equivalent to?</a:t>
            </a:r>
          </a:p>
          <a:p>
            <a:pPr>
              <a:tabLst>
                <a:tab pos="1890713" algn="l"/>
                <a:tab pos="2338388" algn="l"/>
                <a:tab pos="2914650" algn="l"/>
                <a:tab pos="3203575" algn="l"/>
                <a:tab pos="3881438" algn="l"/>
                <a:tab pos="4286250" algn="l"/>
              </a:tabLst>
            </a:pPr>
            <a:r>
              <a:rPr lang="en-US" altLang="en-US" dirty="0" smtClean="0"/>
              <a:t>Every view serializable schedule that is not conflict serializable has </a:t>
            </a:r>
            <a:r>
              <a:rPr lang="en-US" altLang="en-US" b="1" dirty="0" smtClean="0">
                <a:solidFill>
                  <a:srgbClr val="000099"/>
                </a:solidFill>
              </a:rPr>
              <a:t>blind writes</a:t>
            </a:r>
            <a:r>
              <a:rPr lang="en-US" altLang="en-US" b="1" dirty="0" smtClean="0"/>
              <a:t>.</a:t>
            </a:r>
          </a:p>
        </p:txBody>
      </p:sp>
      <p:pic>
        <p:nvPicPr>
          <p:cNvPr id="60420" name="Picture 4" descr="New PDF from Images Output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2960421"/>
            <a:ext cx="4429125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74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Testing for Serializability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4388" y="1093788"/>
            <a:ext cx="6796087" cy="3219450"/>
          </a:xfrm>
        </p:spPr>
        <p:txBody>
          <a:bodyPr/>
          <a:lstStyle/>
          <a:p>
            <a:r>
              <a:rPr lang="en-US" altLang="en-US" dirty="0" smtClean="0"/>
              <a:t>Consider some schedule of a set of transactions </a:t>
            </a:r>
            <a:r>
              <a:rPr lang="en-US" altLang="en-US" i="1" dirty="0" smtClean="0"/>
              <a:t>T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T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, ..., </a:t>
            </a:r>
            <a:r>
              <a:rPr lang="en-US" altLang="en-US" i="1" dirty="0" err="1" smtClean="0"/>
              <a:t>T</a:t>
            </a:r>
            <a:r>
              <a:rPr lang="en-US" altLang="en-US" i="1" baseline="-25000" dirty="0" err="1" smtClean="0"/>
              <a:t>n</a:t>
            </a:r>
            <a:endParaRPr lang="en-US" altLang="en-US" dirty="0" smtClean="0"/>
          </a:p>
          <a:p>
            <a:r>
              <a:rPr lang="en-US" altLang="en-US" b="1" dirty="0" smtClean="0">
                <a:solidFill>
                  <a:srgbClr val="000099"/>
                </a:solidFill>
              </a:rPr>
              <a:t>Precedence graph</a:t>
            </a:r>
            <a:r>
              <a:rPr lang="en-US" altLang="en-US" i="1" dirty="0" smtClean="0"/>
              <a:t> </a:t>
            </a:r>
            <a:r>
              <a:rPr lang="en-US" altLang="en-US" dirty="0" smtClean="0"/>
              <a:t>— a directed graph where the vertices are the transactions (names).</a:t>
            </a:r>
          </a:p>
          <a:p>
            <a:r>
              <a:rPr lang="en-US" altLang="en-US" dirty="0" smtClean="0"/>
              <a:t>We draw an arc from </a:t>
            </a:r>
            <a:r>
              <a:rPr lang="en-US" altLang="en-US" i="1" dirty="0" err="1" smtClean="0"/>
              <a:t>T</a:t>
            </a:r>
            <a:r>
              <a:rPr lang="en-US" altLang="en-US" i="1" baseline="-25000" dirty="0" err="1" smtClean="0"/>
              <a:t>i</a:t>
            </a:r>
            <a:r>
              <a:rPr lang="en-US" altLang="en-US" i="1" dirty="0" smtClean="0"/>
              <a:t> </a:t>
            </a:r>
            <a:r>
              <a:rPr lang="en-US" altLang="en-US" dirty="0" smtClean="0"/>
              <a:t>to </a:t>
            </a:r>
            <a:r>
              <a:rPr lang="en-US" altLang="en-US" i="1" dirty="0" err="1" smtClean="0"/>
              <a:t>T</a:t>
            </a:r>
            <a:r>
              <a:rPr lang="en-US" altLang="en-US" i="1" baseline="-25000" dirty="0" err="1" smtClean="0"/>
              <a:t>j</a:t>
            </a:r>
            <a:r>
              <a:rPr lang="en-US" altLang="en-US" i="1" dirty="0" smtClean="0"/>
              <a:t> </a:t>
            </a:r>
            <a:r>
              <a:rPr lang="en-US" altLang="en-US" dirty="0" smtClean="0"/>
              <a:t>if the two transaction conflict, and </a:t>
            </a:r>
            <a:r>
              <a:rPr lang="en-US" altLang="en-US" i="1" dirty="0" err="1" smtClean="0"/>
              <a:t>T</a:t>
            </a:r>
            <a:r>
              <a:rPr lang="en-US" altLang="en-US" i="1" baseline="-25000" dirty="0" err="1" smtClean="0"/>
              <a:t>i</a:t>
            </a:r>
            <a:r>
              <a:rPr lang="en-US" altLang="en-US" i="1" dirty="0" smtClean="0"/>
              <a:t> </a:t>
            </a:r>
            <a:r>
              <a:rPr lang="en-US" altLang="en-US" dirty="0" smtClean="0"/>
              <a:t>accessed the data item on which the conflict arose earlier.</a:t>
            </a:r>
          </a:p>
          <a:p>
            <a:r>
              <a:rPr lang="en-US" altLang="en-US" dirty="0" smtClean="0"/>
              <a:t>We may label the arc by the item that was accessed.</a:t>
            </a:r>
          </a:p>
          <a:p>
            <a:r>
              <a:rPr lang="en-US" altLang="en-US" b="1" dirty="0" smtClean="0"/>
              <a:t>Example 1</a:t>
            </a:r>
            <a:endParaRPr lang="en-US" altLang="en-US" dirty="0" smtClean="0"/>
          </a:p>
        </p:txBody>
      </p:sp>
      <p:pic>
        <p:nvPicPr>
          <p:cNvPr id="6451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25" y="3748088"/>
            <a:ext cx="3876675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39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Test for Conflict Serializability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4063" y="1106488"/>
            <a:ext cx="5078412" cy="5248275"/>
          </a:xfrm>
        </p:spPr>
        <p:txBody>
          <a:bodyPr/>
          <a:lstStyle/>
          <a:p>
            <a:r>
              <a:rPr lang="en-US" altLang="en-US" b="1" dirty="0" smtClean="0"/>
              <a:t>A schedule is conflict serializable if and only if its precedence graph is acyclic.</a:t>
            </a:r>
          </a:p>
          <a:p>
            <a:r>
              <a:rPr lang="en-US" altLang="en-US" dirty="0" smtClean="0"/>
              <a:t>Cycle-detection algorithms exist which take order </a:t>
            </a:r>
            <a:r>
              <a:rPr lang="en-US" altLang="en-US" i="1" dirty="0" smtClean="0"/>
              <a:t>n</a:t>
            </a:r>
            <a:r>
              <a:rPr lang="en-US" altLang="en-US" baseline="30000" dirty="0" smtClean="0"/>
              <a:t>2</a:t>
            </a:r>
            <a:r>
              <a:rPr lang="en-US" altLang="en-US" dirty="0" smtClean="0"/>
              <a:t> time, where </a:t>
            </a:r>
            <a:r>
              <a:rPr lang="en-US" altLang="en-US" i="1" dirty="0" smtClean="0"/>
              <a:t>n </a:t>
            </a:r>
            <a:r>
              <a:rPr lang="en-US" altLang="en-US" dirty="0" smtClean="0"/>
              <a:t>is the number of vertices in the graph. </a:t>
            </a:r>
          </a:p>
          <a:p>
            <a:r>
              <a:rPr lang="en-US" altLang="en-US" dirty="0" smtClean="0"/>
              <a:t>If precedence graph is acyclic, the </a:t>
            </a:r>
            <a:r>
              <a:rPr lang="en-US" altLang="en-US" dirty="0" err="1" smtClean="0"/>
              <a:t>serializability</a:t>
            </a:r>
            <a:r>
              <a:rPr lang="en-US" altLang="en-US" dirty="0" smtClean="0"/>
              <a:t> order can be obtained by a </a:t>
            </a:r>
            <a:r>
              <a:rPr lang="en-US" altLang="en-US" i="1" dirty="0" smtClean="0">
                <a:solidFill>
                  <a:srgbClr val="000099"/>
                </a:solidFill>
              </a:rPr>
              <a:t>topological sorting</a:t>
            </a:r>
            <a:r>
              <a:rPr lang="en-US" altLang="en-US" dirty="0" smtClean="0"/>
              <a:t> of the graph. 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 This is a linear order consistent with the partial order of the graph.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For example, a </a:t>
            </a:r>
            <a:r>
              <a:rPr lang="en-US" altLang="en-US" dirty="0" err="1" smtClean="0">
                <a:ea typeface="ＭＳ Ｐゴシック" panose="020B0600070205080204" pitchFamily="34" charset="-128"/>
              </a:rPr>
              <a:t>serializability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order for Schedule A would be</a:t>
            </a:r>
            <a:br>
              <a:rPr lang="en-US" altLang="en-US" dirty="0" smtClean="0">
                <a:ea typeface="ＭＳ Ｐゴシック" panose="020B0600070205080204" pitchFamily="34" charset="-128"/>
              </a:rPr>
            </a:br>
            <a:r>
              <a:rPr lang="en-US" altLang="en-US" i="1" dirty="0" smtClean="0">
                <a:ea typeface="ＭＳ Ｐゴシック" panose="020B0600070205080204" pitchFamily="34" charset="-128"/>
              </a:rPr>
              <a:t>T</a:t>
            </a:r>
            <a:r>
              <a:rPr lang="en-US" altLang="en-US" baseline="-25000" dirty="0" smtClean="0">
                <a:ea typeface="ＭＳ Ｐゴシック" panose="020B0600070205080204" pitchFamily="34" charset="-128"/>
              </a:rPr>
              <a:t>5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</a:t>
            </a:r>
            <a:r>
              <a:rPr lang="en-US" altLang="en-US" dirty="0" smtClean="0">
                <a:ea typeface="ＭＳ Ｐゴシック" panose="020B0600070205080204" pitchFamily="34" charset="-128"/>
                <a:sym typeface="Monotype Sorts" charset="2"/>
              </a:rPr>
              <a:t> </a:t>
            </a:r>
            <a:r>
              <a:rPr lang="en-US" altLang="en-US" i="1" dirty="0" smtClean="0">
                <a:ea typeface="ＭＳ Ｐゴシック" panose="020B0600070205080204" pitchFamily="34" charset="-128"/>
              </a:rPr>
              <a:t>T</a:t>
            </a:r>
            <a:r>
              <a:rPr lang="en-US" altLang="en-US" baseline="-25000" dirty="0" smtClean="0">
                <a:ea typeface="ＭＳ Ｐゴシック" panose="020B0600070205080204" pitchFamily="34" charset="-128"/>
              </a:rPr>
              <a:t>1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</a:t>
            </a:r>
            <a:r>
              <a:rPr lang="en-US" altLang="en-US" dirty="0" smtClean="0">
                <a:ea typeface="ＭＳ Ｐゴシック" panose="020B0600070205080204" pitchFamily="34" charset="-128"/>
                <a:sym typeface="Monotype Sorts" charset="2"/>
              </a:rPr>
              <a:t> </a:t>
            </a:r>
            <a:r>
              <a:rPr lang="en-US" altLang="en-US" i="1" dirty="0" smtClean="0">
                <a:ea typeface="ＭＳ Ｐゴシック" panose="020B0600070205080204" pitchFamily="34" charset="-128"/>
              </a:rPr>
              <a:t>T</a:t>
            </a:r>
            <a:r>
              <a:rPr lang="en-US" altLang="en-US" baseline="-25000" dirty="0" smtClean="0">
                <a:ea typeface="ＭＳ Ｐゴシック" panose="020B0600070205080204" pitchFamily="34" charset="-128"/>
              </a:rPr>
              <a:t>3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</a:t>
            </a:r>
            <a:r>
              <a:rPr lang="en-US" altLang="en-US" dirty="0" smtClean="0">
                <a:ea typeface="ＭＳ Ｐゴシック" panose="020B0600070205080204" pitchFamily="34" charset="-128"/>
                <a:sym typeface="Monotype Sorts" charset="2"/>
              </a:rPr>
              <a:t> </a:t>
            </a:r>
            <a:r>
              <a:rPr lang="en-US" altLang="en-US" i="1" dirty="0" smtClean="0">
                <a:ea typeface="ＭＳ Ｐゴシック" panose="020B0600070205080204" pitchFamily="34" charset="-128"/>
              </a:rPr>
              <a:t>T</a:t>
            </a:r>
            <a:r>
              <a:rPr lang="en-US" altLang="en-US" baseline="-25000" dirty="0" smtClean="0">
                <a:ea typeface="ＭＳ Ｐゴシック" panose="020B0600070205080204" pitchFamily="34" charset="-128"/>
              </a:rPr>
              <a:t>2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</a:t>
            </a:r>
            <a:r>
              <a:rPr lang="en-US" altLang="en-US" dirty="0" smtClean="0">
                <a:ea typeface="ＭＳ Ｐゴシック" panose="020B0600070205080204" pitchFamily="34" charset="-128"/>
                <a:sym typeface="Monotype Sorts" charset="2"/>
              </a:rPr>
              <a:t> </a:t>
            </a:r>
            <a:r>
              <a:rPr lang="en-US" altLang="en-US" i="1" dirty="0" smtClean="0">
                <a:ea typeface="ＭＳ Ｐゴシック" panose="020B0600070205080204" pitchFamily="34" charset="-128"/>
              </a:rPr>
              <a:t>T</a:t>
            </a:r>
            <a:r>
              <a:rPr lang="en-US" altLang="en-US" baseline="-25000" dirty="0" smtClean="0">
                <a:ea typeface="ＭＳ Ｐゴシック" panose="020B0600070205080204" pitchFamily="34" charset="-128"/>
              </a:rPr>
              <a:t>4</a:t>
            </a:r>
            <a:endParaRPr lang="en-US" altLang="en-US" dirty="0" smtClean="0">
              <a:ea typeface="ＭＳ Ｐゴシック" panose="020B0600070205080204" pitchFamily="34" charset="-128"/>
            </a:endParaRPr>
          </a:p>
          <a:p>
            <a:pPr lvl="2"/>
            <a:r>
              <a:rPr lang="en-US" altLang="en-US" dirty="0" smtClean="0">
                <a:ea typeface="ＭＳ Ｐゴシック" panose="020B0600070205080204" pitchFamily="34" charset="-128"/>
                <a:sym typeface="Monotype Sorts" charset="2"/>
              </a:rPr>
              <a:t>Are there others?</a:t>
            </a:r>
          </a:p>
        </p:txBody>
      </p:sp>
      <p:pic>
        <p:nvPicPr>
          <p:cNvPr id="6656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3" y="1055688"/>
            <a:ext cx="2954337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5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Schedule 1: </a:t>
            </a:r>
          </a:p>
          <a:p>
            <a:pPr lvl="1"/>
            <a:r>
              <a:rPr lang="en-US" dirty="0" smtClean="0"/>
              <a:t>T2:R(A),T1:R(B), T2:W(A), T3</a:t>
            </a:r>
            <a:r>
              <a:rPr lang="en-US" dirty="0" smtClean="0">
                <a:sym typeface="Wingdings" panose="05000000000000000000" pitchFamily="2" charset="2"/>
              </a:rPr>
              <a:t>:R(A), T1:W(B), T3:W(A), T2:R(B), T2:W(B)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Schedule 2:</a:t>
            </a:r>
          </a:p>
          <a:p>
            <a:pPr lvl="1"/>
            <a:r>
              <a:rPr lang="en-US" dirty="0"/>
              <a:t>T2:R(A),T1:R(B), T2:W(A</a:t>
            </a:r>
            <a:r>
              <a:rPr lang="en-US" dirty="0" smtClean="0"/>
              <a:t>), T2:R(B), </a:t>
            </a:r>
            <a:r>
              <a:rPr lang="en-US" dirty="0"/>
              <a:t>T3</a:t>
            </a:r>
            <a:r>
              <a:rPr lang="en-US" dirty="0">
                <a:sym typeface="Wingdings" panose="05000000000000000000" pitchFamily="2" charset="2"/>
              </a:rPr>
              <a:t>:R(A), T1:W(B), T3:W(A), </a:t>
            </a:r>
            <a:r>
              <a:rPr lang="en-US" dirty="0" smtClean="0">
                <a:sym typeface="Wingdings" panose="05000000000000000000" pitchFamily="2" charset="2"/>
              </a:rPr>
              <a:t>T2:W(B)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1785257" y="2542903"/>
            <a:ext cx="574766" cy="539931"/>
          </a:xfrm>
          <a:prstGeom prst="ellips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Helvetica" charset="0"/>
              </a:rPr>
              <a:t>T1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3914502" y="2542903"/>
            <a:ext cx="574766" cy="539931"/>
          </a:xfrm>
          <a:prstGeom prst="ellips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Helvetica" charset="0"/>
              </a:rPr>
              <a:t>T2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6195082" y="2542902"/>
            <a:ext cx="574766" cy="539931"/>
          </a:xfrm>
          <a:prstGeom prst="ellips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Helvetica" charset="0"/>
              </a:rPr>
              <a:t>T3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cxnSp>
        <p:nvCxnSpPr>
          <p:cNvPr id="8" name="Straight Arrow Connector 7"/>
          <p:cNvCxnSpPr>
            <a:endCxn id="5" idx="2"/>
          </p:cNvCxnSpPr>
          <p:nvPr/>
        </p:nvCxnSpPr>
        <p:spPr bwMode="auto">
          <a:xfrm>
            <a:off x="2360023" y="2812868"/>
            <a:ext cx="1554479" cy="1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6"/>
            <a:endCxn id="6" idx="2"/>
          </p:cNvCxnSpPr>
          <p:nvPr/>
        </p:nvCxnSpPr>
        <p:spPr bwMode="auto">
          <a:xfrm flipV="1">
            <a:off x="4489268" y="2812868"/>
            <a:ext cx="1705814" cy="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72358" y="2490171"/>
            <a:ext cx="339634" cy="374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1672046" y="1806148"/>
            <a:ext cx="80118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>
            <a:off x="6369254" y="1806146"/>
            <a:ext cx="80118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 bwMode="auto">
          <a:xfrm>
            <a:off x="1675334" y="2118791"/>
            <a:ext cx="801188" cy="0"/>
          </a:xfrm>
          <a:prstGeom prst="line">
            <a:avLst/>
          </a:prstGeom>
          <a:ln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 bwMode="auto">
          <a:xfrm>
            <a:off x="2564674" y="1805283"/>
            <a:ext cx="801188" cy="0"/>
          </a:xfrm>
          <a:prstGeom prst="line">
            <a:avLst/>
          </a:prstGeom>
          <a:ln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965268" y="2498643"/>
            <a:ext cx="339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733006" y="5457644"/>
            <a:ext cx="574766" cy="539931"/>
          </a:xfrm>
          <a:prstGeom prst="ellips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Helvetica" charset="0"/>
              </a:rPr>
              <a:t>T1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3862251" y="5457644"/>
            <a:ext cx="574766" cy="539931"/>
          </a:xfrm>
          <a:prstGeom prst="ellips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Helvetica" charset="0"/>
              </a:rPr>
              <a:t>T2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142831" y="5457643"/>
            <a:ext cx="574766" cy="539931"/>
          </a:xfrm>
          <a:prstGeom prst="ellips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Helvetica" charset="0"/>
              </a:rPr>
              <a:t>T3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cxnSp>
        <p:nvCxnSpPr>
          <p:cNvPr id="24" name="Straight Arrow Connector 23"/>
          <p:cNvCxnSpPr>
            <a:endCxn id="22" idx="2"/>
          </p:cNvCxnSpPr>
          <p:nvPr/>
        </p:nvCxnSpPr>
        <p:spPr bwMode="auto">
          <a:xfrm>
            <a:off x="2307772" y="5727609"/>
            <a:ext cx="1554479" cy="1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2" idx="6"/>
            <a:endCxn id="23" idx="2"/>
          </p:cNvCxnSpPr>
          <p:nvPr/>
        </p:nvCxnSpPr>
        <p:spPr bwMode="auto">
          <a:xfrm flipV="1">
            <a:off x="4437017" y="5727609"/>
            <a:ext cx="1705814" cy="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120107" y="5448457"/>
            <a:ext cx="339634" cy="374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913017" y="5413384"/>
            <a:ext cx="339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30" name="Curved Connector 29"/>
          <p:cNvCxnSpPr>
            <a:stCxn id="22" idx="0"/>
            <a:endCxn id="21" idx="0"/>
          </p:cNvCxnSpPr>
          <p:nvPr/>
        </p:nvCxnSpPr>
        <p:spPr bwMode="auto">
          <a:xfrm rot="16200000" flipV="1">
            <a:off x="3085012" y="4393021"/>
            <a:ext cx="12700" cy="2129245"/>
          </a:xfrm>
          <a:prstGeom prst="curvedConnector3">
            <a:avLst>
              <a:gd name="adj1" fmla="val 3445717"/>
            </a:avLst>
          </a:prstGeom>
          <a:ln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 bwMode="auto">
          <a:xfrm>
            <a:off x="1667692" y="4275028"/>
            <a:ext cx="80118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 bwMode="auto">
          <a:xfrm>
            <a:off x="7288008" y="4275028"/>
            <a:ext cx="80118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 bwMode="auto">
          <a:xfrm>
            <a:off x="2564674" y="4290699"/>
            <a:ext cx="801188" cy="0"/>
          </a:xfrm>
          <a:prstGeom prst="line">
            <a:avLst/>
          </a:prstGeom>
          <a:ln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 bwMode="auto">
          <a:xfrm>
            <a:off x="1667692" y="4561546"/>
            <a:ext cx="801188" cy="0"/>
          </a:xfrm>
          <a:prstGeom prst="line">
            <a:avLst/>
          </a:prstGeom>
          <a:ln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 bwMode="auto">
          <a:xfrm>
            <a:off x="4446950" y="4290699"/>
            <a:ext cx="801188" cy="0"/>
          </a:xfrm>
          <a:prstGeom prst="line">
            <a:avLst/>
          </a:prstGeom>
          <a:ln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 bwMode="auto">
          <a:xfrm>
            <a:off x="6317003" y="4315079"/>
            <a:ext cx="801188" cy="0"/>
          </a:xfrm>
          <a:prstGeom prst="line">
            <a:avLst/>
          </a:prstGeom>
          <a:ln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969622" y="4696045"/>
            <a:ext cx="339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00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6" grpId="0"/>
      <p:bldP spid="27" grpId="0"/>
      <p:bldP spid="4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Test for View Serializability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06487"/>
            <a:ext cx="8011886" cy="5311729"/>
          </a:xfrm>
        </p:spPr>
        <p:txBody>
          <a:bodyPr/>
          <a:lstStyle/>
          <a:p>
            <a:r>
              <a:rPr lang="en-US" altLang="en-US" sz="2400" dirty="0" smtClean="0"/>
              <a:t>The precedence graph test for conflict </a:t>
            </a:r>
            <a:r>
              <a:rPr lang="en-US" altLang="en-US" sz="2400" dirty="0" err="1" smtClean="0"/>
              <a:t>serializability</a:t>
            </a:r>
            <a:r>
              <a:rPr lang="en-US" altLang="en-US" sz="2400" dirty="0" smtClean="0"/>
              <a:t> cannot be used directly to test for view </a:t>
            </a:r>
            <a:r>
              <a:rPr lang="en-US" altLang="en-US" sz="2400" dirty="0" err="1" smtClean="0"/>
              <a:t>serializability</a:t>
            </a:r>
            <a:r>
              <a:rPr lang="en-US" altLang="en-US" sz="2400" dirty="0" smtClean="0"/>
              <a:t>.</a:t>
            </a:r>
          </a:p>
          <a:p>
            <a:pPr lvl="1"/>
            <a:r>
              <a:rPr lang="en-US" altLang="en-US" sz="2400" dirty="0" smtClean="0">
                <a:ea typeface="ＭＳ Ｐゴシック" panose="020B0600070205080204" pitchFamily="34" charset="-128"/>
              </a:rPr>
              <a:t>Extension to test for view </a:t>
            </a:r>
            <a:r>
              <a:rPr lang="en-US" altLang="en-US" sz="2400" dirty="0" err="1" smtClean="0">
                <a:ea typeface="ＭＳ Ｐゴシック" panose="020B0600070205080204" pitchFamily="34" charset="-128"/>
              </a:rPr>
              <a:t>serializability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 has cost exponential in the size of the precedence graph.</a:t>
            </a:r>
          </a:p>
          <a:p>
            <a:r>
              <a:rPr lang="en-US" altLang="en-US" sz="2400" dirty="0" smtClean="0"/>
              <a:t>The problem of checking if a schedule is view serializable falls in the class of </a:t>
            </a:r>
            <a:r>
              <a:rPr lang="en-US" altLang="en-US" sz="2400" i="1" dirty="0" smtClean="0"/>
              <a:t>NP</a:t>
            </a:r>
            <a:r>
              <a:rPr lang="en-US" altLang="en-US" sz="2400" dirty="0" smtClean="0"/>
              <a:t>-complete problems. </a:t>
            </a:r>
          </a:p>
          <a:p>
            <a:pPr lvl="1"/>
            <a:r>
              <a:rPr lang="en-US" altLang="en-US" sz="2400" dirty="0" smtClean="0">
                <a:ea typeface="ＭＳ Ｐゴシック" panose="020B0600070205080204" pitchFamily="34" charset="-128"/>
              </a:rPr>
              <a:t> Thus existence of an efficient algorithm is </a:t>
            </a:r>
            <a:r>
              <a:rPr lang="en-US" altLang="en-US" sz="2400" i="1" dirty="0" smtClean="0">
                <a:ea typeface="ＭＳ Ｐゴシック" panose="020B0600070205080204" pitchFamily="34" charset="-128"/>
              </a:rPr>
              <a:t>extremely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 unlikely.</a:t>
            </a:r>
          </a:p>
          <a:p>
            <a:r>
              <a:rPr lang="en-US" altLang="en-US" sz="2400" dirty="0" smtClean="0"/>
              <a:t>However practical algorithms that just check some </a:t>
            </a:r>
            <a:r>
              <a:rPr lang="en-US" altLang="en-US" sz="2400" b="1" dirty="0" smtClean="0"/>
              <a:t>sufficient</a:t>
            </a:r>
            <a:r>
              <a:rPr lang="en-US" altLang="en-US" sz="2400" i="1" dirty="0" smtClean="0"/>
              <a:t> </a:t>
            </a:r>
            <a:r>
              <a:rPr lang="en-US" altLang="en-US" sz="2400" b="1" dirty="0" smtClean="0"/>
              <a:t>conditions</a:t>
            </a:r>
            <a:r>
              <a:rPr lang="en-US" altLang="en-US" sz="2400" dirty="0" smtClean="0"/>
              <a:t> for view </a:t>
            </a:r>
            <a:r>
              <a:rPr lang="en-US" altLang="en-US" sz="2400" dirty="0" err="1" smtClean="0"/>
              <a:t>serializability</a:t>
            </a:r>
            <a:r>
              <a:rPr lang="en-US" altLang="en-US" sz="2400" dirty="0" smtClean="0"/>
              <a:t> can still be used.</a:t>
            </a:r>
          </a:p>
        </p:txBody>
      </p:sp>
    </p:spTree>
    <p:extLst>
      <p:ext uri="{BB962C8B-B14F-4D97-AF65-F5344CB8AC3E}">
        <p14:creationId xmlns:p14="http://schemas.microsoft.com/office/powerpoint/2010/main" val="143807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Transactions - Rationale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eaLnBrk="1" hangingPunct="1"/>
            <a:r>
              <a:rPr lang="en-GB" sz="2800">
                <a:latin typeface="Arial" charset="0"/>
              </a:rPr>
              <a:t>Consider two clients booking airline tickets</a:t>
            </a:r>
          </a:p>
          <a:p>
            <a:pPr eaLnBrk="1" hangingPunct="1"/>
            <a:r>
              <a:rPr lang="en-GB" sz="2800">
                <a:latin typeface="Arial" charset="0"/>
              </a:rPr>
              <a:t>There are 2 seats left on a flight</a:t>
            </a:r>
            <a:endParaRPr lang="en-GB">
              <a:latin typeface="Arial" charset="0"/>
            </a:endParaRPr>
          </a:p>
          <a:p>
            <a:pPr eaLnBrk="1" hangingPunct="1"/>
            <a:r>
              <a:rPr lang="en-GB" sz="2800">
                <a:latin typeface="Arial" charset="0"/>
              </a:rPr>
              <a:t>Client A wants 2 seats:</a:t>
            </a:r>
            <a:endParaRPr lang="en-GB">
              <a:latin typeface="Arial" charset="0"/>
            </a:endParaRPr>
          </a:p>
          <a:p>
            <a:pPr lvl="1" eaLnBrk="1" hangingPunct="1"/>
            <a:r>
              <a:rPr lang="en-GB" sz="2000">
                <a:latin typeface="Arial" charset="0"/>
              </a:rPr>
              <a:t>time 12:02 makes initial request</a:t>
            </a:r>
          </a:p>
          <a:p>
            <a:pPr lvl="1" eaLnBrk="1" hangingPunct="1"/>
            <a:r>
              <a:rPr lang="en-GB" sz="2000">
                <a:latin typeface="Arial" charset="0"/>
              </a:rPr>
              <a:t>12:06 confirms purchase through booking form</a:t>
            </a:r>
          </a:p>
          <a:p>
            <a:pPr lvl="1" eaLnBrk="1" hangingPunct="1"/>
            <a:r>
              <a:rPr lang="en-GB" sz="2000">
                <a:latin typeface="Arial" charset="0"/>
              </a:rPr>
              <a:t>12:08 authorises credit card payment</a:t>
            </a:r>
          </a:p>
          <a:p>
            <a:pPr eaLnBrk="1" hangingPunct="1"/>
            <a:r>
              <a:rPr lang="en-GB" sz="2800">
                <a:latin typeface="Arial" charset="0"/>
              </a:rPr>
              <a:t>Client B wants 2 seats:</a:t>
            </a:r>
            <a:endParaRPr lang="en-GB">
              <a:latin typeface="Arial" charset="0"/>
            </a:endParaRPr>
          </a:p>
          <a:p>
            <a:pPr lvl="1" eaLnBrk="1" hangingPunct="1"/>
            <a:r>
              <a:rPr lang="en-GB" sz="2000">
                <a:latin typeface="Arial" charset="0"/>
              </a:rPr>
              <a:t>time 12:03 makes initial request</a:t>
            </a:r>
          </a:p>
          <a:p>
            <a:pPr lvl="1" eaLnBrk="1" hangingPunct="1"/>
            <a:r>
              <a:rPr lang="en-GB" sz="2000">
                <a:latin typeface="Arial" charset="0"/>
              </a:rPr>
              <a:t>12:05 confirms purchase through booking form</a:t>
            </a:r>
          </a:p>
          <a:p>
            <a:pPr lvl="1" eaLnBrk="1" hangingPunct="1"/>
            <a:r>
              <a:rPr lang="en-GB" sz="2000">
                <a:latin typeface="Arial" charset="0"/>
              </a:rPr>
              <a:t>12:09 authorises credit card payment</a:t>
            </a:r>
          </a:p>
          <a:p>
            <a:pPr eaLnBrk="1" hangingPunct="1"/>
            <a:r>
              <a:rPr lang="en-GB" sz="2400">
                <a:latin typeface="Arial" charset="0"/>
              </a:rPr>
              <a:t>Situation needs careful control</a:t>
            </a:r>
          </a:p>
        </p:txBody>
      </p:sp>
      <p:sp>
        <p:nvSpPr>
          <p:cNvPr id="1843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F9685E7-B8DC-B24E-8985-437DA1FFD987}" type="datetime1">
              <a:rPr lang="en-US" sz="1400"/>
              <a:pPr eaLnBrk="1" hangingPunct="1"/>
              <a:t>4/14/2015</a:t>
            </a:fld>
            <a:endParaRPr lang="en-GB" sz="1400"/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0AE004B-E7D7-9F49-8272-9C88A3CB6FB3}" type="slidenum">
              <a:rPr lang="en-GB" sz="1400"/>
              <a:pPr eaLnBrk="1" hangingPunct="1"/>
              <a:t>4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219647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Recoverable Schedules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47838"/>
            <a:ext cx="7848600" cy="5044848"/>
          </a:xfrm>
        </p:spPr>
        <p:txBody>
          <a:bodyPr/>
          <a:lstStyle/>
          <a:p>
            <a:pPr>
              <a:tabLst>
                <a:tab pos="2395538" algn="l"/>
                <a:tab pos="2857500" algn="l"/>
                <a:tab pos="3549650" algn="l"/>
                <a:tab pos="3997325" algn="l"/>
              </a:tabLst>
            </a:pPr>
            <a:r>
              <a:rPr lang="en-US" altLang="en-US" sz="2000" b="1" dirty="0" smtClean="0">
                <a:solidFill>
                  <a:srgbClr val="000099"/>
                </a:solidFill>
              </a:rPr>
              <a:t>Recoverable</a:t>
            </a:r>
            <a:r>
              <a:rPr lang="en-US" altLang="en-US" sz="2000" b="1" i="1" dirty="0" smtClean="0">
                <a:solidFill>
                  <a:srgbClr val="000099"/>
                </a:solidFill>
              </a:rPr>
              <a:t> </a:t>
            </a:r>
            <a:r>
              <a:rPr lang="en-US" altLang="en-US" sz="2000" b="1" dirty="0" smtClean="0">
                <a:solidFill>
                  <a:srgbClr val="000099"/>
                </a:solidFill>
              </a:rPr>
              <a:t>schedule</a:t>
            </a:r>
            <a:r>
              <a:rPr lang="en-US" altLang="en-US" sz="2000" dirty="0" smtClean="0"/>
              <a:t> — if a transaction </a:t>
            </a:r>
            <a:r>
              <a:rPr lang="en-US" altLang="en-US" sz="2000" i="1" dirty="0" err="1" smtClean="0"/>
              <a:t>T</a:t>
            </a:r>
            <a:r>
              <a:rPr lang="en-US" altLang="en-US" sz="2000" i="1" baseline="-25000" dirty="0" err="1" smtClean="0"/>
              <a:t>j</a:t>
            </a:r>
            <a:r>
              <a:rPr lang="en-US" altLang="en-US" sz="2000" dirty="0" smtClean="0"/>
              <a:t> reads a data item previously written by a transaction </a:t>
            </a:r>
            <a:r>
              <a:rPr lang="en-US" altLang="en-US" sz="2000" i="1" dirty="0" err="1" smtClean="0"/>
              <a:t>T</a:t>
            </a:r>
            <a:r>
              <a:rPr lang="en-US" altLang="en-US" sz="2000" i="1" baseline="-25000" dirty="0" err="1" smtClean="0"/>
              <a:t>i</a:t>
            </a:r>
            <a:r>
              <a:rPr lang="en-US" altLang="en-US" sz="2000" i="1" baseline="-25000" dirty="0" smtClean="0"/>
              <a:t> </a:t>
            </a:r>
            <a:r>
              <a:rPr lang="en-US" altLang="en-US" sz="2000" dirty="0" smtClean="0"/>
              <a:t>, then the commit operation of </a:t>
            </a:r>
            <a:r>
              <a:rPr lang="en-US" altLang="en-US" sz="2000" i="1" dirty="0" err="1" smtClean="0"/>
              <a:t>T</a:t>
            </a:r>
            <a:r>
              <a:rPr lang="en-US" altLang="en-US" sz="2000" i="1" baseline="-25000" dirty="0" err="1" smtClean="0"/>
              <a:t>i</a:t>
            </a:r>
            <a:r>
              <a:rPr lang="en-US" altLang="en-US" sz="2000" i="1" dirty="0" smtClean="0"/>
              <a:t> </a:t>
            </a:r>
            <a:r>
              <a:rPr lang="en-US" altLang="en-US" sz="2000" dirty="0" smtClean="0"/>
              <a:t> appears before the commit operation of </a:t>
            </a:r>
            <a:r>
              <a:rPr lang="en-US" altLang="en-US" sz="2000" i="1" dirty="0" err="1" smtClean="0"/>
              <a:t>T</a:t>
            </a:r>
            <a:r>
              <a:rPr lang="en-US" altLang="en-US" sz="2000" i="1" baseline="-25000" dirty="0" err="1" smtClean="0"/>
              <a:t>j</a:t>
            </a:r>
            <a:r>
              <a:rPr lang="en-US" altLang="en-US" sz="2000" i="1" dirty="0" smtClean="0"/>
              <a:t>.</a:t>
            </a:r>
            <a:endParaRPr lang="en-US" altLang="en-US" sz="2000" dirty="0" smtClean="0"/>
          </a:p>
          <a:p>
            <a:pPr>
              <a:tabLst>
                <a:tab pos="2395538" algn="l"/>
                <a:tab pos="2857500" algn="l"/>
                <a:tab pos="3549650" algn="l"/>
                <a:tab pos="3997325" algn="l"/>
              </a:tabLst>
            </a:pPr>
            <a:r>
              <a:rPr lang="en-US" altLang="en-US" sz="2000" dirty="0" smtClean="0"/>
              <a:t>The following schedule (Schedule 11) is not recoverable if </a:t>
            </a:r>
            <a:r>
              <a:rPr lang="en-US" altLang="en-US" sz="2000" i="1" dirty="0" smtClean="0"/>
              <a:t>T</a:t>
            </a:r>
            <a:r>
              <a:rPr lang="en-US" altLang="en-US" sz="2000" i="1" baseline="-25000" dirty="0" smtClean="0"/>
              <a:t>9</a:t>
            </a:r>
            <a:r>
              <a:rPr lang="en-US" altLang="en-US" sz="2000" i="1" dirty="0" smtClean="0"/>
              <a:t> </a:t>
            </a:r>
            <a:r>
              <a:rPr lang="en-US" altLang="en-US" sz="2000" dirty="0" smtClean="0"/>
              <a:t>commits immediately after the read</a:t>
            </a:r>
            <a:br>
              <a:rPr lang="en-US" altLang="en-US" sz="2000" dirty="0" smtClean="0"/>
            </a:br>
            <a:r>
              <a:rPr lang="en-US" altLang="en-US" sz="2000" dirty="0" smtClean="0"/>
              <a:t>		</a:t>
            </a:r>
          </a:p>
          <a:p>
            <a:pPr>
              <a:tabLst>
                <a:tab pos="2395538" algn="l"/>
                <a:tab pos="2857500" algn="l"/>
                <a:tab pos="3549650" algn="l"/>
                <a:tab pos="3997325" algn="l"/>
              </a:tabLst>
            </a:pPr>
            <a:endParaRPr lang="en-US" altLang="en-US" sz="2000" dirty="0" smtClean="0"/>
          </a:p>
          <a:p>
            <a:pPr>
              <a:tabLst>
                <a:tab pos="2395538" algn="l"/>
                <a:tab pos="2857500" algn="l"/>
                <a:tab pos="3549650" algn="l"/>
                <a:tab pos="3997325" algn="l"/>
              </a:tabLst>
            </a:pPr>
            <a:endParaRPr lang="en-US" altLang="en-US" sz="2000" dirty="0" smtClean="0"/>
          </a:p>
          <a:p>
            <a:pPr>
              <a:tabLst>
                <a:tab pos="2395538" algn="l"/>
                <a:tab pos="2857500" algn="l"/>
                <a:tab pos="3549650" algn="l"/>
                <a:tab pos="3997325" algn="l"/>
              </a:tabLst>
            </a:pPr>
            <a:endParaRPr lang="en-US" altLang="en-US" sz="2000" dirty="0" smtClean="0"/>
          </a:p>
          <a:p>
            <a:pPr>
              <a:tabLst>
                <a:tab pos="2395538" algn="l"/>
                <a:tab pos="2857500" algn="l"/>
                <a:tab pos="3549650" algn="l"/>
                <a:tab pos="3997325" algn="l"/>
              </a:tabLst>
            </a:pPr>
            <a:endParaRPr lang="en-US" altLang="en-US" sz="2000" dirty="0" smtClean="0"/>
          </a:p>
          <a:p>
            <a:pPr>
              <a:tabLst>
                <a:tab pos="2395538" algn="l"/>
                <a:tab pos="2857500" algn="l"/>
                <a:tab pos="3549650" algn="l"/>
                <a:tab pos="3997325" algn="l"/>
              </a:tabLst>
            </a:pPr>
            <a:endParaRPr lang="en-US" altLang="en-US" sz="2000" dirty="0" smtClean="0"/>
          </a:p>
          <a:p>
            <a:pPr>
              <a:tabLst>
                <a:tab pos="2395538" algn="l"/>
                <a:tab pos="2857500" algn="l"/>
                <a:tab pos="3549650" algn="l"/>
                <a:tab pos="3997325" algn="l"/>
              </a:tabLst>
            </a:pPr>
            <a:r>
              <a:rPr lang="en-US" altLang="en-US" sz="2000" dirty="0" smtClean="0"/>
              <a:t>If </a:t>
            </a:r>
            <a:r>
              <a:rPr lang="en-US" altLang="en-US" sz="2000" i="1" dirty="0" smtClean="0"/>
              <a:t>T</a:t>
            </a:r>
            <a:r>
              <a:rPr lang="en-US" altLang="en-US" sz="2000" baseline="-25000" dirty="0" smtClean="0"/>
              <a:t>8</a:t>
            </a:r>
            <a:r>
              <a:rPr lang="en-US" altLang="en-US" sz="2000" dirty="0" smtClean="0"/>
              <a:t> should abort, </a:t>
            </a:r>
            <a:r>
              <a:rPr lang="en-US" altLang="en-US" sz="2000" i="1" dirty="0" smtClean="0"/>
              <a:t>T</a:t>
            </a:r>
            <a:r>
              <a:rPr lang="en-US" altLang="en-US" sz="2000" baseline="-25000" dirty="0" smtClean="0"/>
              <a:t>9</a:t>
            </a:r>
            <a:r>
              <a:rPr lang="en-US" altLang="en-US" sz="2000" dirty="0" smtClean="0"/>
              <a:t> would have read (and possibly shown to the user) an inconsistent database state.  Hence, database must ensure that schedules are recoverable.</a:t>
            </a:r>
          </a:p>
        </p:txBody>
      </p:sp>
      <p:sp>
        <p:nvSpPr>
          <p:cNvPr id="70660" name="Text Box 6"/>
          <p:cNvSpPr txBox="1">
            <a:spLocks noChangeArrowheads="1"/>
          </p:cNvSpPr>
          <p:nvPr/>
        </p:nvSpPr>
        <p:spPr bwMode="auto">
          <a:xfrm>
            <a:off x="914400" y="1073220"/>
            <a:ext cx="75811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Need to address the effect of transaction failures on concurrently </a:t>
            </a:r>
            <a:br>
              <a:rPr lang="en-US" altLang="en-US" sz="2000" dirty="0"/>
            </a:br>
            <a:r>
              <a:rPr lang="en-US" altLang="en-US" sz="2000" dirty="0"/>
              <a:t>running transactions.</a:t>
            </a:r>
          </a:p>
        </p:txBody>
      </p:sp>
      <p:pic>
        <p:nvPicPr>
          <p:cNvPr id="7066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536" y="3726598"/>
            <a:ext cx="34829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clipartbest.com/cliparts/9Tz/Xdj/9TzXdje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981" y="3979818"/>
            <a:ext cx="663075" cy="120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50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Cascading Rollbacks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4387" y="1093788"/>
            <a:ext cx="8111899" cy="5455058"/>
          </a:xfrm>
        </p:spPr>
        <p:txBody>
          <a:bodyPr/>
          <a:lstStyle/>
          <a:p>
            <a:pPr>
              <a:tabLst>
                <a:tab pos="1658938" algn="l"/>
                <a:tab pos="2120900" algn="l"/>
                <a:tab pos="2684463" algn="l"/>
                <a:tab pos="3030538" algn="l"/>
                <a:tab pos="3767138" algn="l"/>
                <a:tab pos="4056063" algn="l"/>
              </a:tabLst>
            </a:pPr>
            <a:r>
              <a:rPr lang="en-US" altLang="en-US" sz="2400" b="1" dirty="0" smtClean="0">
                <a:solidFill>
                  <a:srgbClr val="000099"/>
                </a:solidFill>
              </a:rPr>
              <a:t>Cascading rollback</a:t>
            </a:r>
            <a:r>
              <a:rPr lang="en-US" altLang="en-US" sz="2400" dirty="0" smtClean="0"/>
              <a:t> – a single transaction failure leads to a series of transaction rollbacks.  Consider the following schedule where none of the transactions has yet committed (so the schedule is recoverable)</a:t>
            </a:r>
            <a:br>
              <a:rPr lang="en-US" altLang="en-US" sz="2400" dirty="0" smtClean="0"/>
            </a:b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/>
              <a:t>If </a:t>
            </a:r>
            <a:r>
              <a:rPr lang="en-US" altLang="en-US" sz="2400" i="1" dirty="0" smtClean="0"/>
              <a:t>T</a:t>
            </a:r>
            <a:r>
              <a:rPr lang="en-US" altLang="en-US" sz="2400" baseline="-25000" dirty="0" smtClean="0"/>
              <a:t>10</a:t>
            </a:r>
            <a:r>
              <a:rPr lang="en-US" altLang="en-US" sz="2400" dirty="0" smtClean="0"/>
              <a:t> fails, </a:t>
            </a:r>
            <a:r>
              <a:rPr lang="en-US" altLang="en-US" sz="2400" i="1" dirty="0" smtClean="0"/>
              <a:t>T</a:t>
            </a:r>
            <a:r>
              <a:rPr lang="en-US" altLang="en-US" sz="2400" baseline="-25000" dirty="0" smtClean="0"/>
              <a:t>11</a:t>
            </a:r>
            <a:r>
              <a:rPr lang="en-US" altLang="en-US" sz="2400" dirty="0" smtClean="0"/>
              <a:t> and </a:t>
            </a:r>
            <a:r>
              <a:rPr lang="en-US" altLang="en-US" sz="2400" i="1" dirty="0" smtClean="0"/>
              <a:t>T</a:t>
            </a:r>
            <a:r>
              <a:rPr lang="en-US" altLang="en-US" sz="2400" baseline="-25000" dirty="0" smtClean="0"/>
              <a:t>12</a:t>
            </a:r>
            <a:r>
              <a:rPr lang="en-US" altLang="en-US" sz="2400" dirty="0" smtClean="0"/>
              <a:t> must also be rolled back.</a:t>
            </a:r>
          </a:p>
          <a:p>
            <a:pPr>
              <a:tabLst>
                <a:tab pos="1658938" algn="l"/>
                <a:tab pos="2120900" algn="l"/>
                <a:tab pos="2684463" algn="l"/>
                <a:tab pos="3030538" algn="l"/>
                <a:tab pos="3767138" algn="l"/>
                <a:tab pos="4056063" algn="l"/>
              </a:tabLst>
            </a:pPr>
            <a:r>
              <a:rPr lang="en-US" altLang="en-US" sz="2400" dirty="0" smtClean="0"/>
              <a:t>Can lead to the undoing of a significant amount of work</a:t>
            </a:r>
          </a:p>
        </p:txBody>
      </p:sp>
      <p:pic>
        <p:nvPicPr>
          <p:cNvPr id="7270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503" y="3073037"/>
            <a:ext cx="4216400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60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Cascadeless Schedules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b="1" dirty="0" err="1" smtClean="0">
                <a:solidFill>
                  <a:srgbClr val="000099"/>
                </a:solidFill>
              </a:rPr>
              <a:t>Cascadeless</a:t>
            </a:r>
            <a:r>
              <a:rPr lang="en-US" altLang="en-US" sz="2400" b="1" i="1" dirty="0" smtClean="0">
                <a:solidFill>
                  <a:srgbClr val="000099"/>
                </a:solidFill>
              </a:rPr>
              <a:t> </a:t>
            </a:r>
            <a:r>
              <a:rPr lang="en-US" altLang="en-US" sz="2400" b="1" dirty="0" smtClean="0">
                <a:solidFill>
                  <a:srgbClr val="000099"/>
                </a:solidFill>
              </a:rPr>
              <a:t>schedules</a:t>
            </a:r>
            <a:r>
              <a:rPr lang="en-US" altLang="en-US" sz="2400" dirty="0" smtClean="0"/>
              <a:t> — cascading rollbacks cannot occur; </a:t>
            </a:r>
            <a:endParaRPr lang="en-US" altLang="en-US" sz="2400" dirty="0" smtClean="0"/>
          </a:p>
          <a:p>
            <a:pPr lvl="1"/>
            <a:r>
              <a:rPr lang="en-US" altLang="en-US" sz="2400" dirty="0" smtClean="0"/>
              <a:t>for </a:t>
            </a:r>
            <a:r>
              <a:rPr lang="en-US" altLang="en-US" sz="2400" dirty="0" smtClean="0"/>
              <a:t>each pair of transactions </a:t>
            </a:r>
            <a:r>
              <a:rPr lang="en-US" altLang="en-US" sz="2400" i="1" dirty="0" err="1" smtClean="0"/>
              <a:t>T</a:t>
            </a:r>
            <a:r>
              <a:rPr lang="en-US" altLang="en-US" sz="2400" i="1" baseline="-25000" dirty="0" err="1" smtClean="0"/>
              <a:t>i</a:t>
            </a:r>
            <a:r>
              <a:rPr lang="en-US" altLang="en-US" sz="2400" i="1" dirty="0" smtClean="0"/>
              <a:t> </a:t>
            </a:r>
            <a:r>
              <a:rPr lang="en-US" altLang="en-US" sz="2400" dirty="0" smtClean="0"/>
              <a:t>and </a:t>
            </a:r>
            <a:r>
              <a:rPr lang="en-US" altLang="en-US" sz="2400" i="1" dirty="0" err="1" smtClean="0"/>
              <a:t>T</a:t>
            </a:r>
            <a:r>
              <a:rPr lang="en-US" altLang="en-US" sz="2400" i="1" baseline="-25000" dirty="0" err="1" smtClean="0"/>
              <a:t>j</a:t>
            </a:r>
            <a:r>
              <a:rPr lang="en-US" altLang="en-US" sz="2400" dirty="0" smtClean="0"/>
              <a:t> such that </a:t>
            </a:r>
            <a:r>
              <a:rPr lang="en-US" altLang="en-US" sz="2400" i="1" dirty="0" err="1" smtClean="0"/>
              <a:t>T</a:t>
            </a:r>
            <a:r>
              <a:rPr lang="en-US" altLang="en-US" sz="2400" i="1" baseline="-25000" dirty="0" err="1" smtClean="0"/>
              <a:t>j</a:t>
            </a:r>
            <a:r>
              <a:rPr lang="en-US" altLang="en-US" sz="2400" dirty="0" smtClean="0"/>
              <a:t>  reads a data item previously written by </a:t>
            </a:r>
            <a:r>
              <a:rPr lang="en-US" altLang="en-US" sz="2400" i="1" dirty="0" err="1" smtClean="0"/>
              <a:t>T</a:t>
            </a:r>
            <a:r>
              <a:rPr lang="en-US" altLang="en-US" sz="2400" i="1" baseline="-25000" dirty="0" err="1" smtClean="0"/>
              <a:t>i</a:t>
            </a:r>
            <a:r>
              <a:rPr lang="en-US" altLang="en-US" sz="2400" dirty="0" smtClean="0"/>
              <a:t>, the commit operation of </a:t>
            </a:r>
            <a:r>
              <a:rPr lang="en-US" altLang="en-US" sz="2400" i="1" dirty="0" err="1" smtClean="0"/>
              <a:t>T</a:t>
            </a:r>
            <a:r>
              <a:rPr lang="en-US" altLang="en-US" sz="2400" i="1" baseline="-25000" dirty="0" err="1" smtClean="0"/>
              <a:t>i</a:t>
            </a:r>
            <a:r>
              <a:rPr lang="en-US" altLang="en-US" sz="2400" i="1" dirty="0" smtClean="0"/>
              <a:t> </a:t>
            </a:r>
            <a:r>
              <a:rPr lang="en-US" altLang="en-US" sz="2400" dirty="0" smtClean="0"/>
              <a:t> appears before the read operation of </a:t>
            </a:r>
            <a:r>
              <a:rPr lang="en-US" altLang="en-US" sz="2400" i="1" dirty="0" err="1" smtClean="0"/>
              <a:t>T</a:t>
            </a:r>
            <a:r>
              <a:rPr lang="en-US" altLang="en-US" sz="2400" i="1" baseline="-25000" dirty="0" err="1" smtClean="0"/>
              <a:t>j</a:t>
            </a:r>
            <a:r>
              <a:rPr lang="en-US" altLang="en-US" sz="2400" dirty="0" smtClean="0"/>
              <a:t>.</a:t>
            </a:r>
          </a:p>
          <a:p>
            <a:r>
              <a:rPr lang="en-US" altLang="en-US" sz="2400" b="1" dirty="0" smtClean="0"/>
              <a:t>Every </a:t>
            </a:r>
            <a:r>
              <a:rPr lang="en-US" altLang="en-US" sz="2400" b="1" dirty="0" err="1" smtClean="0"/>
              <a:t>cascadeless</a:t>
            </a:r>
            <a:r>
              <a:rPr lang="en-US" altLang="en-US" sz="2400" b="1" dirty="0" smtClean="0"/>
              <a:t> schedule is also recoverable</a:t>
            </a:r>
          </a:p>
          <a:p>
            <a:r>
              <a:rPr lang="en-US" altLang="en-US" sz="2400" dirty="0" smtClean="0"/>
              <a:t>It is desirable to restrict the schedules to those that are </a:t>
            </a:r>
            <a:r>
              <a:rPr lang="en-US" altLang="en-US" sz="2400" dirty="0" err="1" smtClean="0"/>
              <a:t>cascadeless</a:t>
            </a: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48874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Concurrency Control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06488"/>
            <a:ext cx="7846423" cy="5276895"/>
          </a:xfrm>
        </p:spPr>
        <p:txBody>
          <a:bodyPr/>
          <a:lstStyle/>
          <a:p>
            <a:r>
              <a:rPr lang="en-US" altLang="en-US" sz="2400" dirty="0" smtClean="0"/>
              <a:t>A database must provide a mechanism that will ensure that all possible schedules are </a:t>
            </a:r>
          </a:p>
          <a:p>
            <a:pPr lvl="1"/>
            <a:r>
              <a:rPr lang="en-US" altLang="en-US" sz="2000" dirty="0" smtClean="0"/>
              <a:t>either conflict or view serializable</a:t>
            </a:r>
            <a:r>
              <a:rPr lang="en-US" altLang="en-US" sz="2000" dirty="0" smtClean="0"/>
              <a:t>,</a:t>
            </a:r>
            <a:endParaRPr lang="en-US" altLang="en-US" sz="2000" dirty="0" smtClean="0"/>
          </a:p>
          <a:p>
            <a:pPr lvl="1"/>
            <a:r>
              <a:rPr lang="en-US" altLang="en-US" sz="2000" dirty="0" smtClean="0"/>
              <a:t>are </a:t>
            </a:r>
            <a:r>
              <a:rPr lang="en-US" altLang="en-US" sz="2000" dirty="0" smtClean="0"/>
              <a:t>recoverable </a:t>
            </a:r>
            <a:r>
              <a:rPr lang="en-US" altLang="en-US" sz="2000" dirty="0" smtClean="0"/>
              <a:t>and </a:t>
            </a:r>
            <a:endParaRPr lang="en-US" altLang="en-US" sz="2000" dirty="0" smtClean="0"/>
          </a:p>
          <a:p>
            <a:pPr lvl="1"/>
            <a:r>
              <a:rPr lang="en-US" altLang="en-US" sz="2000" dirty="0" smtClean="0"/>
              <a:t>preferably </a:t>
            </a:r>
            <a:r>
              <a:rPr lang="en-US" altLang="en-US" sz="2000" dirty="0" err="1" smtClean="0"/>
              <a:t>cascadeless</a:t>
            </a:r>
            <a:endParaRPr lang="en-US" altLang="en-US" sz="2000" dirty="0" smtClean="0"/>
          </a:p>
          <a:p>
            <a:r>
              <a:rPr lang="en-US" altLang="en-US" sz="2400" dirty="0" smtClean="0"/>
              <a:t>A policy in which only one transaction can execute at a time generates serial schedules, but provides a poor degree of concurrency</a:t>
            </a:r>
          </a:p>
          <a:p>
            <a:pPr lvl="1"/>
            <a:r>
              <a:rPr lang="en-US" altLang="en-US" sz="2000" dirty="0" smtClean="0"/>
              <a:t>Q: Are </a:t>
            </a:r>
            <a:r>
              <a:rPr lang="en-US" altLang="en-US" sz="2000" dirty="0" smtClean="0"/>
              <a:t>serial schedules recoverable/</a:t>
            </a:r>
            <a:r>
              <a:rPr lang="en-US" altLang="en-US" sz="2000" dirty="0" err="1" smtClean="0"/>
              <a:t>cascadeless</a:t>
            </a:r>
            <a:r>
              <a:rPr lang="en-US" altLang="en-US" sz="2000" dirty="0" smtClean="0"/>
              <a:t>?</a:t>
            </a:r>
          </a:p>
          <a:p>
            <a:r>
              <a:rPr lang="en-US" altLang="en-US" sz="2400" dirty="0" smtClean="0"/>
              <a:t>Testing a schedule for </a:t>
            </a:r>
            <a:r>
              <a:rPr lang="en-US" altLang="en-US" sz="2400" dirty="0" err="1" smtClean="0"/>
              <a:t>serializability</a:t>
            </a:r>
            <a:r>
              <a:rPr lang="en-US" altLang="en-US" sz="2400" dirty="0" smtClean="0"/>
              <a:t> </a:t>
            </a:r>
            <a:r>
              <a:rPr lang="en-US" altLang="en-US" sz="2400" i="1" dirty="0" smtClean="0"/>
              <a:t>after</a:t>
            </a:r>
            <a:r>
              <a:rPr lang="en-US" altLang="en-US" sz="2400" dirty="0" smtClean="0"/>
              <a:t> it has executed is a little too late!</a:t>
            </a:r>
          </a:p>
          <a:p>
            <a:r>
              <a:rPr lang="en-US" altLang="en-US" sz="2400" b="1" dirty="0" smtClean="0">
                <a:solidFill>
                  <a:srgbClr val="000099"/>
                </a:solidFill>
              </a:rPr>
              <a:t>Goal</a:t>
            </a:r>
            <a:r>
              <a:rPr lang="en-US" altLang="en-US" sz="2400" dirty="0" smtClean="0"/>
              <a:t> </a:t>
            </a:r>
            <a:r>
              <a:rPr lang="en-US" altLang="en-US" sz="2400" dirty="0" smtClean="0"/>
              <a:t>– </a:t>
            </a:r>
            <a:r>
              <a:rPr lang="en-US" altLang="en-US" sz="2400" b="1" dirty="0" smtClean="0"/>
              <a:t>develop </a:t>
            </a:r>
            <a:r>
              <a:rPr lang="en-US" altLang="en-US" sz="2400" b="1" dirty="0" smtClean="0"/>
              <a:t>concurrency control protocols that will assure </a:t>
            </a:r>
            <a:r>
              <a:rPr lang="en-US" altLang="en-US" sz="2400" b="1" dirty="0" err="1" smtClean="0"/>
              <a:t>serializability</a:t>
            </a:r>
            <a:r>
              <a:rPr lang="en-US" altLang="en-US" sz="2400" b="1" dirty="0" smtClean="0"/>
              <a:t>.</a:t>
            </a:r>
          </a:p>
        </p:txBody>
      </p:sp>
      <p:pic>
        <p:nvPicPr>
          <p:cNvPr id="10242" name="Picture 2" descr="http://www.clipartbest.com/cliparts/9Tz/Xdj/9TzXdje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536" y="1933307"/>
            <a:ext cx="293446" cy="53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clipartbest.com/cliparts/9Tz/Xdj/9TzXdje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118" y="2312720"/>
            <a:ext cx="293446" cy="53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clipartbest.com/cliparts/9Tz/Xdj/9TzXdje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322" y="2712725"/>
            <a:ext cx="293446" cy="53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26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Concurrency Control (Cont.)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4388" y="1093787"/>
            <a:ext cx="7315200" cy="5289595"/>
          </a:xfrm>
        </p:spPr>
        <p:txBody>
          <a:bodyPr/>
          <a:lstStyle/>
          <a:p>
            <a:r>
              <a:rPr lang="en-US" altLang="en-US" sz="2400" dirty="0" smtClean="0"/>
              <a:t>Concurrency-control </a:t>
            </a:r>
            <a:r>
              <a:rPr lang="en-US" altLang="en-US" sz="2400" dirty="0" smtClean="0"/>
              <a:t>schemes tradeoff between </a:t>
            </a:r>
            <a:r>
              <a:rPr lang="en-US" altLang="en-US" sz="2400" dirty="0" smtClean="0">
                <a:solidFill>
                  <a:srgbClr val="00B050"/>
                </a:solidFill>
              </a:rPr>
              <a:t>the amount of concurrency they allow </a:t>
            </a:r>
            <a:endParaRPr lang="en-US" altLang="en-US" sz="24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altLang="en-US" sz="2400" dirty="0"/>
              <a:t>	</a:t>
            </a:r>
            <a:r>
              <a:rPr lang="en-US" altLang="en-US" sz="2400" dirty="0" smtClean="0"/>
              <a:t>		</a:t>
            </a:r>
            <a:r>
              <a:rPr lang="en-US" altLang="en-US" sz="2400" dirty="0" smtClean="0"/>
              <a:t>and </a:t>
            </a:r>
          </a:p>
          <a:p>
            <a:pPr marL="0" indent="0">
              <a:buNone/>
            </a:pPr>
            <a:r>
              <a:rPr lang="en-US" altLang="en-US" sz="2400" dirty="0" smtClean="0"/>
              <a:t>    </a:t>
            </a:r>
            <a:r>
              <a:rPr lang="en-US" altLang="en-US" sz="2400" dirty="0" smtClean="0">
                <a:solidFill>
                  <a:srgbClr val="FF0000"/>
                </a:solidFill>
              </a:rPr>
              <a:t>the </a:t>
            </a:r>
            <a:r>
              <a:rPr lang="en-US" altLang="en-US" sz="2400" dirty="0" smtClean="0">
                <a:solidFill>
                  <a:srgbClr val="FF0000"/>
                </a:solidFill>
              </a:rPr>
              <a:t>amount of overhead that they incur</a:t>
            </a:r>
            <a:r>
              <a:rPr lang="en-US" altLang="en-US" sz="2400" dirty="0" smtClean="0"/>
              <a:t>.</a:t>
            </a:r>
          </a:p>
          <a:p>
            <a:endParaRPr lang="en-US" altLang="en-US" sz="2400" dirty="0" smtClean="0"/>
          </a:p>
          <a:p>
            <a:r>
              <a:rPr lang="en-US" altLang="en-US" sz="2400" dirty="0" smtClean="0"/>
              <a:t>Some schemes allow only conflict-serializable schedules to be generated, while others allow  view-serializable schedules that are not conflict-serializable.</a:t>
            </a:r>
          </a:p>
        </p:txBody>
      </p:sp>
    </p:spTree>
    <p:extLst>
      <p:ext uri="{BB962C8B-B14F-4D97-AF65-F5344CB8AC3E}">
        <p14:creationId xmlns:p14="http://schemas.microsoft.com/office/powerpoint/2010/main" val="33562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4425" y="200025"/>
            <a:ext cx="7753350" cy="457200"/>
          </a:xfrm>
        </p:spPr>
        <p:txBody>
          <a:bodyPr/>
          <a:lstStyle/>
          <a:p>
            <a:pPr>
              <a:defRPr/>
            </a:pPr>
            <a:r>
              <a:rPr lang="en-US" sz="2800">
                <a:ea typeface="+mj-ea"/>
              </a:rPr>
              <a:t>Concurrency Control vs. Serializability Tests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4388" y="1093788"/>
            <a:ext cx="7911601" cy="4903787"/>
          </a:xfrm>
        </p:spPr>
        <p:txBody>
          <a:bodyPr/>
          <a:lstStyle/>
          <a:p>
            <a:r>
              <a:rPr lang="en-US" altLang="en-US" sz="2400" dirty="0" smtClean="0"/>
              <a:t>Concurrency-control </a:t>
            </a:r>
            <a:r>
              <a:rPr lang="en-US" altLang="en-US" sz="2400" dirty="0" smtClean="0"/>
              <a:t>protocols allow concurrent schedules, but ensure that the schedules are conflict/view serializable, and are recoverable and </a:t>
            </a:r>
            <a:r>
              <a:rPr lang="en-US" altLang="en-US" sz="2400" dirty="0" err="1" smtClean="0"/>
              <a:t>cascadeless</a:t>
            </a:r>
            <a:r>
              <a:rPr lang="en-US" altLang="en-US" sz="2400" dirty="0" smtClean="0"/>
              <a:t> .</a:t>
            </a:r>
          </a:p>
          <a:p>
            <a:r>
              <a:rPr lang="en-US" altLang="en-US" sz="2400" dirty="0" smtClean="0"/>
              <a:t>Concurrency control protocols generally do not examine the precedence graph as it is being created</a:t>
            </a:r>
          </a:p>
          <a:p>
            <a:pPr lvl="1"/>
            <a:r>
              <a:rPr lang="en-US" altLang="en-US" sz="2000" dirty="0" smtClean="0"/>
              <a:t>Instead a protocol imposes a discipline that avoids </a:t>
            </a:r>
            <a:r>
              <a:rPr lang="en-US" altLang="en-US" sz="2000" dirty="0" err="1" smtClean="0"/>
              <a:t>nonseralizable</a:t>
            </a:r>
            <a:r>
              <a:rPr lang="en-US" altLang="en-US" sz="2000" dirty="0" smtClean="0"/>
              <a:t> schedules.</a:t>
            </a:r>
          </a:p>
          <a:p>
            <a:r>
              <a:rPr lang="en-US" altLang="en-US" sz="2400" dirty="0" smtClean="0"/>
              <a:t>Different </a:t>
            </a:r>
            <a:r>
              <a:rPr lang="en-US" altLang="en-US" sz="2400" dirty="0" smtClean="0"/>
              <a:t>concurrency control protocols provide different tradeoffs between the amount of concurrency they allow and the amount of overhead that they incur.</a:t>
            </a:r>
          </a:p>
          <a:p>
            <a:r>
              <a:rPr lang="en-US" altLang="en-US" sz="2400" dirty="0" smtClean="0"/>
              <a:t>Tests for </a:t>
            </a:r>
            <a:r>
              <a:rPr lang="en-US" altLang="en-US" sz="2400" dirty="0" err="1" smtClean="0"/>
              <a:t>serializability</a:t>
            </a:r>
            <a:r>
              <a:rPr lang="en-US" altLang="en-US" sz="2400" dirty="0" smtClean="0"/>
              <a:t> help us understand why a concurrency control protocol is correct.   </a:t>
            </a:r>
          </a:p>
          <a:p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69086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Weak Levels of Consistency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 smtClean="0"/>
              <a:t>Some applications are willing to live with weak levels of consistency, allowing schedules that are not serializable</a:t>
            </a:r>
          </a:p>
          <a:p>
            <a:pPr lvl="1"/>
            <a:r>
              <a:rPr lang="en-US" altLang="en-US" sz="2000" dirty="0" smtClean="0"/>
              <a:t>E.g. a read-only transaction that wants to get an approximate total balance of all accounts </a:t>
            </a:r>
          </a:p>
          <a:p>
            <a:pPr lvl="1"/>
            <a:r>
              <a:rPr lang="en-US" altLang="en-US" sz="2000" dirty="0" smtClean="0"/>
              <a:t>E.g. database statistics computed for query optimization can be approximate (why?)</a:t>
            </a:r>
          </a:p>
          <a:p>
            <a:pPr lvl="1"/>
            <a:r>
              <a:rPr lang="en-US" altLang="en-US" sz="2000" dirty="0" smtClean="0"/>
              <a:t>Such transactions need not be serializable with respect to other transactions</a:t>
            </a:r>
          </a:p>
          <a:p>
            <a:r>
              <a:rPr lang="en-US" altLang="en-US" sz="2400" dirty="0" smtClean="0"/>
              <a:t>Tradeoff accuracy for performance</a:t>
            </a:r>
          </a:p>
        </p:txBody>
      </p:sp>
    </p:spTree>
    <p:extLst>
      <p:ext uri="{BB962C8B-B14F-4D97-AF65-F5344CB8AC3E}">
        <p14:creationId xmlns:p14="http://schemas.microsoft.com/office/powerpoint/2010/main" val="108721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Levels of Consistency in SQL-92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4388" y="1093788"/>
            <a:ext cx="7620000" cy="2912155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000099"/>
                </a:solidFill>
              </a:rPr>
              <a:t>Serializable</a:t>
            </a:r>
            <a:r>
              <a:rPr lang="en-US" altLang="en-US" b="1" dirty="0" smtClean="0"/>
              <a:t> </a:t>
            </a:r>
            <a:r>
              <a:rPr lang="en-US" altLang="en-US" dirty="0" smtClean="0"/>
              <a:t>— default</a:t>
            </a:r>
          </a:p>
          <a:p>
            <a:r>
              <a:rPr lang="en-US" altLang="en-US" b="1" dirty="0" smtClean="0">
                <a:solidFill>
                  <a:srgbClr val="000099"/>
                </a:solidFill>
              </a:rPr>
              <a:t>Repeatable read</a:t>
            </a:r>
            <a:r>
              <a:rPr lang="en-US" altLang="en-US" b="1" dirty="0" smtClean="0"/>
              <a:t> </a:t>
            </a:r>
            <a:r>
              <a:rPr lang="en-US" altLang="en-US" dirty="0" smtClean="0"/>
              <a:t>—</a:t>
            </a:r>
            <a:r>
              <a:rPr lang="en-US" altLang="en-US" b="1" dirty="0" smtClean="0"/>
              <a:t> </a:t>
            </a:r>
            <a:r>
              <a:rPr lang="en-US" altLang="en-US" dirty="0" smtClean="0"/>
              <a:t>only committed records to be read, repeated reads of same record must return same value.  However, a transaction may not be serializable – it may find some records inserted by a transaction but not find others.</a:t>
            </a:r>
          </a:p>
          <a:p>
            <a:r>
              <a:rPr lang="en-US" altLang="en-US" b="1" dirty="0" smtClean="0">
                <a:solidFill>
                  <a:srgbClr val="000099"/>
                </a:solidFill>
              </a:rPr>
              <a:t>Read committed</a:t>
            </a:r>
            <a:r>
              <a:rPr lang="en-US" altLang="en-US" b="1" dirty="0" smtClean="0"/>
              <a:t> </a:t>
            </a:r>
            <a:r>
              <a:rPr lang="en-US" altLang="en-US" dirty="0" smtClean="0"/>
              <a:t>—</a:t>
            </a:r>
            <a:r>
              <a:rPr lang="en-US" altLang="en-US" b="1" dirty="0" smtClean="0"/>
              <a:t> </a:t>
            </a:r>
            <a:r>
              <a:rPr lang="en-US" altLang="en-US" dirty="0" smtClean="0"/>
              <a:t>only committed records can be read, but successive reads of record may return different (but committed) values.</a:t>
            </a:r>
          </a:p>
          <a:p>
            <a:r>
              <a:rPr lang="en-US" altLang="en-US" b="1" dirty="0" smtClean="0">
                <a:solidFill>
                  <a:srgbClr val="000099"/>
                </a:solidFill>
              </a:rPr>
              <a:t>Read uncommitted</a:t>
            </a:r>
            <a:r>
              <a:rPr lang="en-US" altLang="en-US" dirty="0" smtClean="0"/>
              <a:t> —</a:t>
            </a:r>
            <a:r>
              <a:rPr lang="en-US" altLang="en-US" b="1" dirty="0" smtClean="0"/>
              <a:t> </a:t>
            </a:r>
            <a:r>
              <a:rPr lang="en-US" altLang="en-US" dirty="0" smtClean="0"/>
              <a:t>even uncommitted records may be read. </a:t>
            </a:r>
            <a:endParaRPr lang="en-US" altLang="en-US" b="1" dirty="0" smtClean="0"/>
          </a:p>
        </p:txBody>
      </p:sp>
      <p:sp>
        <p:nvSpPr>
          <p:cNvPr id="84996" name="Rectangle 5"/>
          <p:cNvSpPr>
            <a:spLocks noChangeArrowheads="1"/>
          </p:cNvSpPr>
          <p:nvPr/>
        </p:nvSpPr>
        <p:spPr bwMode="auto">
          <a:xfrm>
            <a:off x="525463" y="4398963"/>
            <a:ext cx="8026354" cy="2210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</a:pPr>
            <a:r>
              <a:rPr lang="en-US" altLang="en-US" sz="1800" dirty="0"/>
              <a:t>Lower degrees of consistency useful for gathering approximate</a:t>
            </a:r>
            <a:br>
              <a:rPr lang="en-US" altLang="en-US" sz="1800" dirty="0"/>
            </a:br>
            <a:r>
              <a:rPr lang="en-US" altLang="en-US" sz="1800" dirty="0"/>
              <a:t>information about the database </a:t>
            </a:r>
          </a:p>
          <a:p>
            <a: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</a:pPr>
            <a:r>
              <a:rPr lang="en-US" altLang="en-US" sz="1800" b="1" dirty="0"/>
              <a:t>Warning</a:t>
            </a:r>
            <a:r>
              <a:rPr lang="en-US" altLang="en-US" sz="1800" dirty="0"/>
              <a:t>: some </a:t>
            </a:r>
            <a:r>
              <a:rPr lang="en-US" altLang="en-US" sz="1800" dirty="0" err="1" smtClean="0"/>
              <a:t>DBMSes</a:t>
            </a:r>
            <a:r>
              <a:rPr lang="en-US" altLang="en-US" sz="1800" dirty="0" smtClean="0"/>
              <a:t> do </a:t>
            </a:r>
            <a:r>
              <a:rPr lang="en-US" altLang="en-US" sz="1800" dirty="0"/>
              <a:t>not ensure serializable schedules by default</a:t>
            </a:r>
          </a:p>
          <a:p>
            <a:pPr lvl="1">
              <a:spcBef>
                <a:spcPct val="35000"/>
              </a:spcBef>
              <a:buClr>
                <a:schemeClr val="folHlink"/>
              </a:buClr>
              <a:buSzPct val="80000"/>
              <a:buFont typeface="Monotype Sorts" charset="2"/>
              <a:buChar char="l"/>
            </a:pPr>
            <a:r>
              <a:rPr lang="en-US" altLang="en-US" sz="1800" dirty="0"/>
              <a:t>E.g. Oracle and PostgreSQL by default support a level of consistency called </a:t>
            </a:r>
            <a:r>
              <a:rPr lang="en-US" altLang="en-US" sz="1800" dirty="0">
                <a:solidFill>
                  <a:srgbClr val="C00000"/>
                </a:solidFill>
              </a:rPr>
              <a:t>snapshot isolation </a:t>
            </a:r>
            <a:r>
              <a:rPr lang="en-US" altLang="en-US" sz="1800" dirty="0"/>
              <a:t>(not part of the SQL standard)</a:t>
            </a:r>
          </a:p>
        </p:txBody>
      </p:sp>
    </p:spTree>
    <p:extLst>
      <p:ext uri="{BB962C8B-B14F-4D97-AF65-F5344CB8AC3E}">
        <p14:creationId xmlns:p14="http://schemas.microsoft.com/office/powerpoint/2010/main" val="56956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A Briefer on </a:t>
            </a:r>
            <a:r>
              <a:rPr lang="en-US" sz="4000" b="1" dirty="0"/>
              <a:t>Oracle </a:t>
            </a:r>
            <a:r>
              <a:rPr lang="en-US" sz="4000" dirty="0" smtClean="0"/>
              <a:t>Internals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582481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escription of Figure 8-1 follo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528" y="1866128"/>
            <a:ext cx="6242041" cy="354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35585"/>
            <a:ext cx="8229600" cy="6830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Oracle Memory Structures</a:t>
            </a:r>
          </a:p>
        </p:txBody>
      </p:sp>
    </p:spTree>
    <p:extLst>
      <p:ext uri="{BB962C8B-B14F-4D97-AF65-F5344CB8AC3E}">
        <p14:creationId xmlns:p14="http://schemas.microsoft.com/office/powerpoint/2010/main" val="1481210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Some Possibilities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800">
                <a:latin typeface="Arial" charset="0"/>
              </a:rPr>
              <a:t>Clients A and B are both told 2 seats are free in initial enquiries</a:t>
            </a:r>
          </a:p>
          <a:p>
            <a:pPr eaLnBrk="1" hangingPunct="1">
              <a:lnSpc>
                <a:spcPct val="90000"/>
              </a:lnSpc>
            </a:pPr>
            <a:r>
              <a:rPr lang="en-GB" sz="2800">
                <a:latin typeface="Arial" charset="0"/>
              </a:rPr>
              <a:t>B confirms purchase before A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>
                <a:latin typeface="Arial" charset="0"/>
              </a:rPr>
              <a:t>But A may still proceed</a:t>
            </a:r>
          </a:p>
          <a:p>
            <a:pPr eaLnBrk="1" hangingPunct="1">
              <a:lnSpc>
                <a:spcPct val="90000"/>
              </a:lnSpc>
            </a:pPr>
            <a:r>
              <a:rPr lang="en-GB" sz="2800">
                <a:latin typeface="Arial" charset="0"/>
              </a:rPr>
              <a:t>A attempts credit card debit first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>
                <a:latin typeface="Arial" charset="0"/>
              </a:rPr>
              <a:t>If successful A secures tickets at 12:08</a:t>
            </a:r>
          </a:p>
          <a:p>
            <a:pPr eaLnBrk="1" hangingPunct="1">
              <a:lnSpc>
                <a:spcPct val="90000"/>
              </a:lnSpc>
            </a:pPr>
            <a:r>
              <a:rPr lang="en-GB" sz="2800">
                <a:latin typeface="Arial" charset="0"/>
              </a:rPr>
              <a:t>B then attempts credit card debit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>
                <a:latin typeface="Arial" charset="0"/>
              </a:rPr>
              <a:t>If successful B secures tickets at 12:09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2000">
                <a:latin typeface="Arial" charset="0"/>
              </a:rPr>
              <a:t>potentially over-writing A</a:t>
            </a:r>
            <a:r>
              <a:rPr lang="ja-JP" altLang="en-GB" sz="2000">
                <a:latin typeface="Arial" charset="0"/>
              </a:rPr>
              <a:t>’</a:t>
            </a:r>
            <a:r>
              <a:rPr lang="en-GB" altLang="ja-JP" sz="2000">
                <a:latin typeface="Arial" charset="0"/>
              </a:rPr>
              <a:t>s tickets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2000">
                <a:latin typeface="Arial" charset="0"/>
              </a:rPr>
              <a:t>A has paid for tickets no longer his/hers</a:t>
            </a:r>
          </a:p>
          <a:p>
            <a:pPr lvl="1" eaLnBrk="1" hangingPunct="1">
              <a:lnSpc>
                <a:spcPct val="90000"/>
              </a:lnSpc>
            </a:pPr>
            <a:endParaRPr lang="en-GB" sz="2400">
              <a:latin typeface="Times New Roman" charset="0"/>
            </a:endParaRPr>
          </a:p>
        </p:txBody>
      </p:sp>
      <p:sp>
        <p:nvSpPr>
          <p:cNvPr id="2048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57AE45C-D9FD-CA45-8065-768D835B8755}" type="datetime1">
              <a:rPr lang="en-US" sz="1400"/>
              <a:pPr eaLnBrk="1" hangingPunct="1"/>
              <a:t>4/14/2015</a:t>
            </a:fld>
            <a:endParaRPr lang="en-GB" sz="1400"/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CB3AFCE-4450-DC4F-AA32-4FB59BD0AF31}" type="slidenum">
              <a:rPr lang="en-GB" sz="1400"/>
              <a:pPr eaLnBrk="1" hangingPunct="1"/>
              <a:t>5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165313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Overview of the System Global </a:t>
            </a:r>
            <a:r>
              <a:rPr lang="en-US" b="1" dirty="0" smtClean="0"/>
              <a:t>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73291" cy="493122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00B0F0"/>
                </a:solidFill>
              </a:rPr>
              <a:t>system global area (SGA) </a:t>
            </a:r>
            <a:r>
              <a:rPr lang="en-US" dirty="0"/>
              <a:t>is a group of shared memory structures that contain data and control information for one Oracle database instance.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multiple users are concurrently connected to the same instance, then the data in the instance's SGA is shared among the users.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SGA is sometimes called the </a:t>
            </a:r>
            <a:r>
              <a:rPr lang="en-US" dirty="0">
                <a:solidFill>
                  <a:srgbClr val="00B0F0"/>
                </a:solidFill>
              </a:rPr>
              <a:t>shared global area</a:t>
            </a:r>
            <a:r>
              <a:rPr lang="en-US" dirty="0"/>
              <a:t>.</a:t>
            </a:r>
          </a:p>
          <a:p>
            <a:r>
              <a:rPr lang="en-US" dirty="0"/>
              <a:t>An SGA and Oracle processes constitute an Oracle instance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Oracle </a:t>
            </a:r>
            <a:r>
              <a:rPr lang="en-US" dirty="0"/>
              <a:t>automatically allocates memory for an SGA when you start an instance, </a:t>
            </a:r>
            <a:endParaRPr lang="en-US" dirty="0" smtClean="0"/>
          </a:p>
          <a:p>
            <a:pPr lvl="1"/>
            <a:r>
              <a:rPr lang="en-US" dirty="0" smtClean="0"/>
              <a:t>the OS </a:t>
            </a:r>
            <a:r>
              <a:rPr lang="en-US" dirty="0"/>
              <a:t>reclaims the memory when you shut down the instance. </a:t>
            </a:r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/>
              <a:t>instance has its own SGA.</a:t>
            </a:r>
          </a:p>
          <a:p>
            <a:r>
              <a:rPr lang="en-US" dirty="0"/>
              <a:t>The SGA is read/write.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79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Log Writer Process (LGWR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8314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Log </a:t>
            </a:r>
            <a:r>
              <a:rPr lang="en-US" sz="2800" dirty="0">
                <a:solidFill>
                  <a:srgbClr val="00B0F0"/>
                </a:solidFill>
              </a:rPr>
              <a:t>writer process </a:t>
            </a:r>
            <a:r>
              <a:rPr lang="en-US" sz="2800" dirty="0"/>
              <a:t>(LGWR) is responsible for redo log buffer </a:t>
            </a:r>
            <a:r>
              <a:rPr lang="en-US" sz="2800" dirty="0" smtClean="0"/>
              <a:t>management</a:t>
            </a:r>
          </a:p>
          <a:p>
            <a:pPr lvl="1"/>
            <a:r>
              <a:rPr lang="en-US" sz="2400" dirty="0" smtClean="0"/>
              <a:t>writing </a:t>
            </a:r>
            <a:r>
              <a:rPr lang="en-US" sz="2400" dirty="0"/>
              <a:t>the redo log buffer to a redo log file on disk. </a:t>
            </a:r>
            <a:endParaRPr lang="en-US" sz="2400" dirty="0" smtClean="0"/>
          </a:p>
          <a:p>
            <a:r>
              <a:rPr lang="en-US" sz="2800" dirty="0" smtClean="0"/>
              <a:t>LGWR </a:t>
            </a:r>
            <a:r>
              <a:rPr lang="en-US" sz="2800" dirty="0"/>
              <a:t>writes all redo entries that have been copied into the buffer since the last time it </a:t>
            </a:r>
            <a:r>
              <a:rPr lang="en-US" sz="2800" dirty="0" smtClean="0"/>
              <a:t>wrote</a:t>
            </a:r>
            <a:endParaRPr lang="en-US" sz="2400" dirty="0"/>
          </a:p>
          <a:p>
            <a:pPr lvl="1"/>
            <a:r>
              <a:rPr lang="en-US" sz="2400" dirty="0"/>
              <a:t>A commit record when a user process commits a </a:t>
            </a:r>
            <a:r>
              <a:rPr lang="en-US" sz="2400" dirty="0" smtClean="0"/>
              <a:t>transaction</a:t>
            </a:r>
            <a:endParaRPr lang="en-US" sz="2400" dirty="0"/>
          </a:p>
          <a:p>
            <a:pPr lvl="1"/>
            <a:r>
              <a:rPr lang="en-US" sz="2400" dirty="0"/>
              <a:t>Redo log </a:t>
            </a:r>
            <a:r>
              <a:rPr lang="en-US" sz="2400" dirty="0" smtClean="0"/>
              <a:t>buffers</a:t>
            </a:r>
          </a:p>
          <a:p>
            <a:r>
              <a:rPr lang="en-US" sz="2800" dirty="0"/>
              <a:t>When a user commits a transaction, the transaction is assigned a </a:t>
            </a:r>
            <a:r>
              <a:rPr lang="en-US" sz="2800" dirty="0">
                <a:solidFill>
                  <a:srgbClr val="00B0F0"/>
                </a:solidFill>
              </a:rPr>
              <a:t>system change number </a:t>
            </a:r>
            <a:r>
              <a:rPr lang="en-US" sz="2800" dirty="0"/>
              <a:t>(SCN</a:t>
            </a:r>
            <a:r>
              <a:rPr lang="en-US" sz="2800" dirty="0" smtClean="0"/>
              <a:t>)</a:t>
            </a:r>
          </a:p>
          <a:p>
            <a:pPr lvl="1"/>
            <a:r>
              <a:rPr lang="en-US" sz="2200" dirty="0" smtClean="0"/>
              <a:t>Oracle </a:t>
            </a:r>
            <a:r>
              <a:rPr lang="en-US" sz="2200" dirty="0"/>
              <a:t>records </a:t>
            </a:r>
            <a:r>
              <a:rPr lang="en-US" sz="2200" dirty="0" smtClean="0"/>
              <a:t>it along </a:t>
            </a:r>
            <a:r>
              <a:rPr lang="en-US" sz="2200" dirty="0"/>
              <a:t>with the transaction's redo entries in the redo log. </a:t>
            </a:r>
            <a:endParaRPr lang="en-US" sz="2200" dirty="0" smtClean="0"/>
          </a:p>
          <a:p>
            <a:pPr lvl="1"/>
            <a:r>
              <a:rPr lang="en-US" sz="2200" dirty="0" smtClean="0"/>
              <a:t>SCNs </a:t>
            </a:r>
            <a:r>
              <a:rPr lang="en-US" sz="2200" dirty="0"/>
              <a:t>are recorded in the redo log so that recovery operations can be synchronized in Real Application Clusters and distributed databases.</a:t>
            </a:r>
          </a:p>
        </p:txBody>
      </p:sp>
    </p:spTree>
    <p:extLst>
      <p:ext uri="{BB962C8B-B14F-4D97-AF65-F5344CB8AC3E}">
        <p14:creationId xmlns:p14="http://schemas.microsoft.com/office/powerpoint/2010/main" val="10663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COMMIT transaction</a:t>
            </a:r>
          </a:p>
        </p:txBody>
      </p:sp>
      <p:sp>
        <p:nvSpPr>
          <p:cNvPr id="29491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z="2400" b="1" dirty="0" smtClean="0">
                <a:cs typeface="+mn-cs"/>
              </a:rPr>
              <a:t>Before</a:t>
            </a:r>
            <a:r>
              <a:rPr lang="en-US" sz="2400" dirty="0" smtClean="0">
                <a:cs typeface="+mn-cs"/>
              </a:rPr>
              <a:t> COMMIT</a:t>
            </a:r>
          </a:p>
          <a:p>
            <a:pPr>
              <a:defRPr/>
            </a:pPr>
            <a:r>
              <a:rPr lang="en-US" sz="2400" dirty="0" smtClean="0">
                <a:cs typeface="+mn-cs"/>
              </a:rPr>
              <a:t>generated rollback segment records in buffers in the SGA</a:t>
            </a:r>
          </a:p>
          <a:p>
            <a:pPr>
              <a:defRPr/>
            </a:pPr>
            <a:r>
              <a:rPr lang="en-US" sz="2400" dirty="0" smtClean="0">
                <a:cs typeface="+mn-cs"/>
              </a:rPr>
              <a:t>generated redo log entries in the redo log buffer of the SGA.</a:t>
            </a:r>
          </a:p>
          <a:p>
            <a:pPr>
              <a:defRPr/>
            </a:pPr>
            <a:r>
              <a:rPr lang="en-US" sz="2400" dirty="0" smtClean="0">
                <a:cs typeface="+mn-cs"/>
              </a:rPr>
              <a:t>The changes have been made to the database buffers of the SGA.</a:t>
            </a:r>
          </a:p>
        </p:txBody>
      </p:sp>
      <p:sp>
        <p:nvSpPr>
          <p:cNvPr id="29491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z="2400" b="1" dirty="0" smtClean="0">
                <a:cs typeface="+mn-cs"/>
              </a:rPr>
              <a:t>After</a:t>
            </a:r>
            <a:r>
              <a:rPr lang="en-US" sz="2400" dirty="0" smtClean="0">
                <a:cs typeface="+mn-cs"/>
              </a:rPr>
              <a:t> COMMIT</a:t>
            </a:r>
          </a:p>
          <a:p>
            <a:pPr>
              <a:defRPr/>
            </a:pPr>
            <a:r>
              <a:rPr lang="en-US" sz="2400" dirty="0" smtClean="0">
                <a:cs typeface="+mn-cs"/>
              </a:rPr>
              <a:t>The internal transaction table for the associated rollback segment records updated with SCN</a:t>
            </a:r>
          </a:p>
          <a:p>
            <a:pPr>
              <a:defRPr/>
            </a:pPr>
            <a:r>
              <a:rPr lang="en-US" sz="2400" dirty="0" smtClean="0">
                <a:cs typeface="+mn-cs"/>
              </a:rPr>
              <a:t>LGWR writes SGA redo log entries to the online redo log file</a:t>
            </a:r>
          </a:p>
          <a:p>
            <a:pPr>
              <a:defRPr/>
            </a:pPr>
            <a:r>
              <a:rPr lang="en-US" sz="2400" dirty="0" smtClean="0">
                <a:cs typeface="+mn-cs"/>
              </a:rPr>
              <a:t>Oracle releases locks</a:t>
            </a:r>
          </a:p>
          <a:p>
            <a:pPr>
              <a:defRPr/>
            </a:pPr>
            <a:r>
              <a:rPr lang="en-US" sz="2400" dirty="0" smtClean="0">
                <a:cs typeface="+mn-cs"/>
              </a:rPr>
              <a:t>Oracle marks the transaction complete.</a:t>
            </a:r>
          </a:p>
        </p:txBody>
      </p:sp>
    </p:spTree>
    <p:extLst>
      <p:ext uri="{BB962C8B-B14F-4D97-AF65-F5344CB8AC3E}">
        <p14:creationId xmlns:p14="http://schemas.microsoft.com/office/powerpoint/2010/main" val="107162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ROLLBACK transaction</a:t>
            </a:r>
          </a:p>
        </p:txBody>
      </p:sp>
      <p:sp>
        <p:nvSpPr>
          <p:cNvPr id="29696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z="2400" b="1" smtClean="0">
                <a:cs typeface="+mn-cs"/>
              </a:rPr>
              <a:t>ROLLBACK</a:t>
            </a:r>
          </a:p>
          <a:p>
            <a:pPr>
              <a:defRPr/>
            </a:pPr>
            <a:r>
              <a:rPr lang="en-US" sz="2400" smtClean="0">
                <a:cs typeface="+mn-cs"/>
              </a:rPr>
              <a:t>Oracle undoes all transaction changes using the undo tablespace or rollback segments</a:t>
            </a:r>
          </a:p>
          <a:p>
            <a:pPr>
              <a:defRPr/>
            </a:pPr>
            <a:r>
              <a:rPr lang="en-US" sz="2400" smtClean="0">
                <a:cs typeface="+mn-cs"/>
              </a:rPr>
              <a:t>Oracle releases all the transaction</a:t>
            </a:r>
            <a:r>
              <a:rPr lang="ja-JP" altLang="en-US" sz="2400" smtClean="0">
                <a:latin typeface="Arial"/>
                <a:cs typeface="+mn-cs"/>
              </a:rPr>
              <a:t>’</a:t>
            </a:r>
            <a:r>
              <a:rPr lang="en-US" sz="2400" smtClean="0">
                <a:cs typeface="+mn-cs"/>
              </a:rPr>
              <a:t>s locks of data</a:t>
            </a:r>
          </a:p>
          <a:p>
            <a:pPr>
              <a:defRPr/>
            </a:pPr>
            <a:r>
              <a:rPr lang="en-US" sz="2400" smtClean="0">
                <a:cs typeface="+mn-cs"/>
              </a:rPr>
              <a:t>The transaction ends</a:t>
            </a:r>
          </a:p>
        </p:txBody>
      </p:sp>
      <p:sp>
        <p:nvSpPr>
          <p:cNvPr id="29696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  <a:defRPr/>
            </a:pPr>
            <a:r>
              <a:rPr lang="en-US" sz="2400" b="1" smtClean="0">
                <a:cs typeface="+mn-cs"/>
              </a:rPr>
              <a:t>ROLLBACK to SAVEPOINT</a:t>
            </a:r>
          </a:p>
          <a:p>
            <a:pPr>
              <a:defRPr/>
            </a:pPr>
            <a:r>
              <a:rPr lang="en-US" sz="2400" smtClean="0">
                <a:cs typeface="+mn-cs"/>
              </a:rPr>
              <a:t>Oracle rolls back only the statements run after the savepoint.</a:t>
            </a:r>
          </a:p>
          <a:p>
            <a:pPr>
              <a:defRPr/>
            </a:pPr>
            <a:r>
              <a:rPr lang="en-US" sz="2400" smtClean="0">
                <a:cs typeface="+mn-cs"/>
              </a:rPr>
              <a:t>Oracle preserves the specified savepoint, but all savepoints that were established after the specified one are lost</a:t>
            </a:r>
          </a:p>
          <a:p>
            <a:pPr>
              <a:defRPr/>
            </a:pPr>
            <a:r>
              <a:rPr lang="en-US" sz="2400" smtClean="0">
                <a:cs typeface="+mn-cs"/>
              </a:rPr>
              <a:t>Oracle releases all table and row locks acquired since that savepoint</a:t>
            </a:r>
          </a:p>
        </p:txBody>
      </p:sp>
    </p:spTree>
    <p:extLst>
      <p:ext uri="{BB962C8B-B14F-4D97-AF65-F5344CB8AC3E}">
        <p14:creationId xmlns:p14="http://schemas.microsoft.com/office/powerpoint/2010/main" val="346336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dirty="0" smtClean="0">
                <a:cs typeface="+mj-cs"/>
              </a:rPr>
              <a:t>State of the Data</a:t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>Before COMMIT or ROLLBACK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84313"/>
            <a:ext cx="8496300" cy="504031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The previous state of the data</a:t>
            </a:r>
            <a:r>
              <a:rPr lang="en-US" b="1" dirty="0" smtClean="0">
                <a:cs typeface="+mn-cs"/>
              </a:rPr>
              <a:t> </a:t>
            </a:r>
            <a:r>
              <a:rPr lang="en-US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can be recovered</a:t>
            </a:r>
            <a:r>
              <a:rPr lang="en-US" b="1" i="1" dirty="0" smtClean="0">
                <a:cs typeface="+mn-cs"/>
              </a:rPr>
              <a:t>.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The current user</a:t>
            </a:r>
            <a:r>
              <a:rPr lang="en-US" b="1" dirty="0" smtClean="0">
                <a:cs typeface="+mn-cs"/>
              </a:rPr>
              <a:t> </a:t>
            </a:r>
            <a:r>
              <a:rPr lang="en-US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can review</a:t>
            </a:r>
            <a:r>
              <a:rPr lang="en-US" b="1" dirty="0" smtClean="0">
                <a:cs typeface="+mn-cs"/>
              </a:rPr>
              <a:t> </a:t>
            </a:r>
            <a:r>
              <a:rPr lang="en-US" dirty="0" smtClean="0">
                <a:cs typeface="+mn-cs"/>
              </a:rPr>
              <a:t>the results of the</a:t>
            </a:r>
            <a:r>
              <a:rPr lang="en-US" b="1" dirty="0" smtClean="0">
                <a:cs typeface="+mn-cs"/>
              </a:rPr>
              <a:t> </a:t>
            </a:r>
            <a:r>
              <a:rPr lang="en-US" dirty="0" smtClean="0">
                <a:cs typeface="+mn-cs"/>
              </a:rPr>
              <a:t>DML operations by using the SELECT statement.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Other users</a:t>
            </a:r>
            <a:r>
              <a:rPr lang="en-US" b="1" dirty="0" smtClean="0">
                <a:cs typeface="+mn-cs"/>
              </a:rPr>
              <a:t> </a:t>
            </a:r>
            <a:r>
              <a:rPr lang="en-US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cannot </a:t>
            </a:r>
            <a:r>
              <a:rPr lang="en-US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view</a:t>
            </a:r>
            <a:r>
              <a:rPr lang="en-US" b="1" dirty="0" smtClean="0">
                <a:cs typeface="+mn-cs"/>
              </a:rPr>
              <a:t> </a:t>
            </a:r>
            <a:r>
              <a:rPr lang="en-US" dirty="0" smtClean="0">
                <a:cs typeface="+mn-cs"/>
              </a:rPr>
              <a:t>the results of the DML statements by the current user.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The affected rows</a:t>
            </a:r>
            <a:r>
              <a:rPr lang="en-US" b="1" dirty="0" smtClean="0">
                <a:cs typeface="+mn-cs"/>
              </a:rPr>
              <a:t> </a:t>
            </a:r>
            <a:r>
              <a:rPr lang="en-US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are locked</a:t>
            </a:r>
            <a:endParaRPr lang="en-US" b="1" i="1" dirty="0" smtClean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Other users</a:t>
            </a:r>
            <a:r>
              <a:rPr lang="en-US" b="1" dirty="0" smtClean="0">
                <a:cs typeface="+mn-cs"/>
              </a:rPr>
              <a:t> </a:t>
            </a:r>
            <a:r>
              <a:rPr lang="en-US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cannot change</a:t>
            </a:r>
            <a:r>
              <a:rPr lang="en-US" b="1" dirty="0" smtClean="0">
                <a:cs typeface="+mn-cs"/>
              </a:rPr>
              <a:t> </a:t>
            </a:r>
            <a:r>
              <a:rPr lang="en-US" dirty="0" smtClean="0">
                <a:cs typeface="+mn-cs"/>
              </a:rPr>
              <a:t>the data within the affected rows.</a:t>
            </a:r>
          </a:p>
        </p:txBody>
      </p:sp>
    </p:spTree>
    <p:extLst>
      <p:ext uri="{BB962C8B-B14F-4D97-AF65-F5344CB8AC3E}">
        <p14:creationId xmlns:p14="http://schemas.microsoft.com/office/powerpoint/2010/main" val="15681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cs typeface="+mj-cs"/>
              </a:rPr>
              <a:t>State of the Data after COMMIT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>
                <a:cs typeface="+mn-cs"/>
              </a:rPr>
              <a:t>Data changes are made </a:t>
            </a:r>
            <a:r>
              <a:rPr lang="en-US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permanent</a:t>
            </a:r>
            <a:r>
              <a:rPr lang="en-US" dirty="0" smtClean="0">
                <a:cs typeface="+mn-cs"/>
              </a:rPr>
              <a:t> in the database.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The previous state of the data </a:t>
            </a:r>
            <a:r>
              <a:rPr lang="en-US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is permanently lost</a:t>
            </a:r>
            <a:r>
              <a:rPr lang="en-US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.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All users </a:t>
            </a:r>
            <a:r>
              <a:rPr lang="en-US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can view</a:t>
            </a:r>
            <a:r>
              <a:rPr lang="en-US" dirty="0" smtClean="0">
                <a:cs typeface="+mn-cs"/>
              </a:rPr>
              <a:t> the results.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Locks on the affected rows </a:t>
            </a:r>
            <a:r>
              <a:rPr lang="en-US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are released</a:t>
            </a:r>
            <a:r>
              <a:rPr lang="en-US" dirty="0" smtClean="0">
                <a:cs typeface="+mn-cs"/>
              </a:rPr>
              <a:t>; those rows are available for other users to manipulate.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All </a:t>
            </a:r>
            <a:r>
              <a:rPr lang="en-US" dirty="0" err="1" smtClean="0">
                <a:cs typeface="+mn-cs"/>
              </a:rPr>
              <a:t>savepoints</a:t>
            </a:r>
            <a:r>
              <a:rPr lang="en-US" dirty="0" smtClean="0">
                <a:cs typeface="+mn-cs"/>
              </a:rPr>
              <a:t> </a:t>
            </a:r>
            <a:r>
              <a:rPr lang="en-US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are erased</a:t>
            </a:r>
            <a:r>
              <a:rPr lang="en-US" dirty="0" smtClean="0"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722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cs typeface="+mj-cs"/>
              </a:rPr>
              <a:t>Data Concurrency and Consistency</a:t>
            </a:r>
            <a:endParaRPr lang="en-US" b="0" dirty="0" smtClean="0">
              <a:cs typeface="+mj-cs"/>
            </a:endParaRP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8496300" cy="4824413"/>
          </a:xfrm>
        </p:spPr>
        <p:txBody>
          <a:bodyPr/>
          <a:lstStyle/>
          <a:p>
            <a:pPr>
              <a:defRPr/>
            </a:pPr>
            <a:endParaRPr lang="en-US" b="1" dirty="0" smtClean="0">
              <a:cs typeface="+mn-cs"/>
            </a:endParaRPr>
          </a:p>
          <a:p>
            <a:pPr>
              <a:defRPr/>
            </a:pPr>
            <a:r>
              <a:rPr lang="en-US" b="1" dirty="0" smtClean="0">
                <a:cs typeface="+mn-cs"/>
              </a:rPr>
              <a:t>Data concurrency </a:t>
            </a:r>
            <a:r>
              <a:rPr lang="en-US" dirty="0" smtClean="0">
                <a:cs typeface="+mn-cs"/>
              </a:rPr>
              <a:t>means that many users can access data at the same time.</a:t>
            </a:r>
          </a:p>
          <a:p>
            <a:pPr>
              <a:defRPr/>
            </a:pPr>
            <a:r>
              <a:rPr lang="en-US" b="1" dirty="0" smtClean="0">
                <a:cs typeface="+mn-cs"/>
              </a:rPr>
              <a:t>Data consistency </a:t>
            </a:r>
            <a:r>
              <a:rPr lang="en-US" dirty="0" smtClean="0">
                <a:cs typeface="+mn-cs"/>
              </a:rPr>
              <a:t>means that each user sees a consistent view of the data, including visible changes made by the user</a:t>
            </a:r>
            <a:r>
              <a:rPr lang="ja-JP" altLang="en-US" dirty="0" smtClean="0">
                <a:latin typeface="Arial"/>
                <a:cs typeface="+mn-cs"/>
              </a:rPr>
              <a:t>’</a:t>
            </a:r>
            <a:r>
              <a:rPr lang="en-US" dirty="0" smtClean="0">
                <a:cs typeface="+mn-cs"/>
              </a:rPr>
              <a:t>s own transactions and transactions of other users.</a:t>
            </a:r>
          </a:p>
        </p:txBody>
      </p:sp>
    </p:spTree>
    <p:extLst>
      <p:ext uri="{BB962C8B-B14F-4D97-AF65-F5344CB8AC3E}">
        <p14:creationId xmlns:p14="http://schemas.microsoft.com/office/powerpoint/2010/main" val="29837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The isolation models prevents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12875"/>
            <a:ext cx="8135937" cy="5184775"/>
          </a:xfrm>
        </p:spPr>
        <p:txBody>
          <a:bodyPr/>
          <a:lstStyle/>
          <a:p>
            <a:pPr algn="just">
              <a:spcAft>
                <a:spcPct val="150000"/>
              </a:spcAft>
              <a:defRPr/>
            </a:pPr>
            <a:r>
              <a:rPr lang="bg-BG" sz="3600" b="1" dirty="0" smtClean="0">
                <a:cs typeface="+mn-cs"/>
              </a:rPr>
              <a:t>Dirty reads</a:t>
            </a:r>
            <a:r>
              <a:rPr lang="en-US" sz="3600" dirty="0" smtClean="0">
                <a:cs typeface="+mn-cs"/>
              </a:rPr>
              <a:t> </a:t>
            </a:r>
          </a:p>
          <a:p>
            <a:pPr>
              <a:spcAft>
                <a:spcPct val="200000"/>
              </a:spcAft>
              <a:defRPr/>
            </a:pPr>
            <a:r>
              <a:rPr lang="bg-BG" sz="3600" b="1" dirty="0" smtClean="0">
                <a:cs typeface="+mn-cs"/>
              </a:rPr>
              <a:t>Nonrepeatable (fuzzy) reads</a:t>
            </a:r>
            <a:r>
              <a:rPr lang="en-US" sz="3600" dirty="0" smtClean="0">
                <a:cs typeface="+mn-cs"/>
              </a:rPr>
              <a:t> </a:t>
            </a:r>
          </a:p>
          <a:p>
            <a:pPr>
              <a:spcAft>
                <a:spcPct val="200000"/>
              </a:spcAft>
              <a:defRPr/>
            </a:pPr>
            <a:r>
              <a:rPr lang="bg-BG" sz="3600" b="1" dirty="0" smtClean="0">
                <a:cs typeface="+mn-cs"/>
              </a:rPr>
              <a:t>Phantom reads</a:t>
            </a:r>
            <a:r>
              <a:rPr lang="en-US" sz="3600" dirty="0" smtClean="0"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858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03463" y="128588"/>
            <a:ext cx="6840537" cy="720725"/>
          </a:xfrm>
        </p:spPr>
        <p:txBody>
          <a:bodyPr/>
          <a:lstStyle/>
          <a:p>
            <a:pPr>
              <a:defRPr/>
            </a:pPr>
            <a:r>
              <a:rPr lang="en-US" sz="3200" smtClean="0">
                <a:cs typeface="+mj-cs"/>
              </a:rPr>
              <a:t>Isolation levels (SQL92) controls</a:t>
            </a:r>
          </a:p>
        </p:txBody>
      </p:sp>
      <p:graphicFrame>
        <p:nvGraphicFramePr>
          <p:cNvPr id="304188" name="Group 60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146207345"/>
              </p:ext>
            </p:extLst>
          </p:nvPr>
        </p:nvGraphicFramePr>
        <p:xfrm>
          <a:off x="611188" y="1268413"/>
          <a:ext cx="7920037" cy="5267373"/>
        </p:xfrm>
        <a:graphic>
          <a:graphicData uri="http://schemas.openxmlformats.org/drawingml/2006/table">
            <a:tbl>
              <a:tblPr/>
              <a:tblGrid>
                <a:gridCol w="2447925"/>
                <a:gridCol w="1368425"/>
                <a:gridCol w="2376487"/>
                <a:gridCol w="1727200"/>
              </a:tblGrid>
              <a:tr h="133500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Isolation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Level</a:t>
                      </a:r>
                      <a:endParaRPr kumimoji="1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Dirty Read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Nonrepeatable Read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Phantom Read</a:t>
                      </a: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500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Read uncommitted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Y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Y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Y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92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Read committed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N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Y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Y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92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Repeatable read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N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N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Y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8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Serializable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N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N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N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378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03463" y="128588"/>
            <a:ext cx="6840537" cy="7207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cs typeface="+mj-cs"/>
              </a:rPr>
              <a:t>Oracle isolation levels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12875"/>
            <a:ext cx="8496300" cy="5184775"/>
          </a:xfrm>
        </p:spPr>
        <p:txBody>
          <a:bodyPr/>
          <a:lstStyle/>
          <a:p>
            <a:pPr algn="ctr">
              <a:buFontTx/>
              <a:buNone/>
              <a:defRPr/>
            </a:pPr>
            <a:endParaRPr lang="en-US" smtClean="0">
              <a:effectLst/>
              <a:cs typeface="+mn-cs"/>
            </a:endParaRPr>
          </a:p>
          <a:p>
            <a:pPr algn="ctr">
              <a:defRPr/>
            </a:pPr>
            <a:endParaRPr lang="en-US" smtClean="0">
              <a:effectLst/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</p:txBody>
      </p:sp>
      <p:graphicFrame>
        <p:nvGraphicFramePr>
          <p:cNvPr id="306229" name="Group 5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109053367"/>
              </p:ext>
            </p:extLst>
          </p:nvPr>
        </p:nvGraphicFramePr>
        <p:xfrm>
          <a:off x="395288" y="1341438"/>
          <a:ext cx="8351837" cy="5113336"/>
        </p:xfrm>
        <a:graphic>
          <a:graphicData uri="http://schemas.openxmlformats.org/drawingml/2006/table">
            <a:tbl>
              <a:tblPr/>
              <a:tblGrid>
                <a:gridCol w="2735262"/>
                <a:gridCol w="5616575"/>
              </a:tblGrid>
              <a:tr h="17033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Read committed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Each query executed by a transaction sees only data that was committed before the query began (Oracle default isolation level)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65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Serializable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Serializable transactions see only those changes that were committed at the time the transaction began, plus its own changes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33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Read-only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The transaction sees only those changes that were committed at the time the transaction began and do not allow any DML statement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6042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Requirements 1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>
                <a:latin typeface="Arial" charset="0"/>
              </a:rPr>
              <a:t>When client A beats B in the initial enquiry: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>
                <a:latin typeface="Arial" charset="0"/>
              </a:rPr>
              <a:t>they should form a queue (serialisability)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>
                <a:latin typeface="Arial" charset="0"/>
              </a:rPr>
              <a:t>B must wait for A to finish </a:t>
            </a:r>
          </a:p>
          <a:p>
            <a:pPr eaLnBrk="1" hangingPunct="1">
              <a:lnSpc>
                <a:spcPct val="90000"/>
              </a:lnSpc>
            </a:pPr>
            <a:r>
              <a:rPr lang="en-GB" sz="2400">
                <a:latin typeface="Arial" charset="0"/>
              </a:rPr>
              <a:t>Different kinds of finish for A: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>
                <a:latin typeface="Arial" charset="0"/>
              </a:rPr>
              <a:t>successful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2000">
                <a:latin typeface="Arial" charset="0"/>
              </a:rPr>
              <a:t>completes booking form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2000">
                <a:latin typeface="Arial" charset="0"/>
              </a:rPr>
              <a:t>makes credit card debit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2000">
                <a:latin typeface="Arial" charset="0"/>
              </a:rPr>
              <a:t>store results (commit)</a:t>
            </a:r>
          </a:p>
          <a:p>
            <a:pPr lvl="3" eaLnBrk="1" hangingPunct="1">
              <a:lnSpc>
                <a:spcPct val="90000"/>
              </a:lnSpc>
            </a:pPr>
            <a:r>
              <a:rPr lang="en-GB" sz="1800">
                <a:latin typeface="Arial" charset="0"/>
              </a:rPr>
              <a:t>number of seats available is now zero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2000">
                <a:latin typeface="Arial" charset="0"/>
              </a:rPr>
              <a:t>write transaction log and finish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2000">
                <a:latin typeface="Arial" charset="0"/>
              </a:rPr>
              <a:t>B cannot proceed with purchase as no tickets left</a:t>
            </a:r>
          </a:p>
          <a:p>
            <a:pPr lvl="1" eaLnBrk="1" hangingPunct="1">
              <a:lnSpc>
                <a:spcPct val="90000"/>
              </a:lnSpc>
            </a:pPr>
            <a:endParaRPr lang="en-GB" sz="2400">
              <a:latin typeface="Arial" charset="0"/>
            </a:endParaRPr>
          </a:p>
        </p:txBody>
      </p:sp>
      <p:sp>
        <p:nvSpPr>
          <p:cNvPr id="2253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4A19766-B725-5945-92A4-1277F20B3A6C}" type="datetime1">
              <a:rPr lang="en-US" sz="1400"/>
              <a:pPr eaLnBrk="1" hangingPunct="1"/>
              <a:t>4/14/2015</a:t>
            </a:fld>
            <a:endParaRPr lang="en-GB" sz="1400"/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A594964-DB56-7A4D-A0A8-61CBD9B32264}" type="slidenum">
              <a:rPr lang="en-GB" sz="1400"/>
              <a:pPr eaLnBrk="1" hangingPunct="1"/>
              <a:t>6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161993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bg-BG" sz="3200" smtClean="0">
                <a:cs typeface="+mj-cs"/>
              </a:rPr>
              <a:t>Multiversion Concurrency Control</a:t>
            </a:r>
            <a:endParaRPr lang="en-US" sz="3200" smtClean="0">
              <a:cs typeface="+mj-cs"/>
            </a:endParaRP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496300" cy="4608512"/>
          </a:xfrm>
        </p:spPr>
        <p:txBody>
          <a:bodyPr/>
          <a:lstStyle/>
          <a:p>
            <a:pPr>
              <a:defRPr/>
            </a:pPr>
            <a:r>
              <a:rPr lang="en-US" b="1" smtClean="0">
                <a:cs typeface="+mn-cs"/>
              </a:rPr>
              <a:t>Statement-level read consistency</a:t>
            </a:r>
            <a:r>
              <a:rPr lang="en-US" smtClean="0">
                <a:cs typeface="+mn-cs"/>
              </a:rPr>
              <a:t> </a:t>
            </a:r>
          </a:p>
          <a:p>
            <a:pPr>
              <a:buFontTx/>
              <a:buNone/>
              <a:defRPr/>
            </a:pPr>
            <a:r>
              <a:rPr lang="en-US" smtClean="0">
                <a:cs typeface="+mn-cs"/>
              </a:rPr>
              <a:t>   The data returned by a single query comes from a single point in time — the time that the query began</a:t>
            </a:r>
          </a:p>
          <a:p>
            <a:pPr>
              <a:defRPr/>
            </a:pPr>
            <a:r>
              <a:rPr lang="en-US" b="1" smtClean="0">
                <a:cs typeface="+mn-cs"/>
              </a:rPr>
              <a:t>Transaction-level read consistency</a:t>
            </a:r>
          </a:p>
          <a:p>
            <a:pPr>
              <a:buFontTx/>
              <a:buNone/>
              <a:defRPr/>
            </a:pPr>
            <a:r>
              <a:rPr lang="en-US" smtClean="0">
                <a:cs typeface="+mn-cs"/>
              </a:rPr>
              <a:t>   When a transaction executes in serializable mode, all data accesses reflect the state of the database as of the time the transaction began</a:t>
            </a:r>
            <a:endParaRPr lang="en-US" b="1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67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Common recommendations 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>
                <a:cs typeface="+mn-cs"/>
              </a:rPr>
              <a:t>Keep transactions as fast as possible</a:t>
            </a:r>
          </a:p>
          <a:p>
            <a:pPr>
              <a:defRPr/>
            </a:pPr>
            <a:r>
              <a:rPr lang="en-US" sz="2400" dirty="0" smtClean="0">
                <a:cs typeface="+mn-cs"/>
              </a:rPr>
              <a:t>Increase the size/number of rollback segments </a:t>
            </a:r>
          </a:p>
          <a:p>
            <a:pPr>
              <a:defRPr/>
            </a:pPr>
            <a:r>
              <a:rPr lang="en-US" sz="2400" dirty="0" smtClean="0">
                <a:cs typeface="+mn-cs"/>
              </a:rPr>
              <a:t>Avoid executing long-running queries when transactions which update the table are also executing. </a:t>
            </a:r>
          </a:p>
        </p:txBody>
      </p:sp>
    </p:spTree>
    <p:extLst>
      <p:ext uri="{BB962C8B-B14F-4D97-AF65-F5344CB8AC3E}">
        <p14:creationId xmlns:p14="http://schemas.microsoft.com/office/powerpoint/2010/main" val="3201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29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bg-BG" b="1" dirty="0" smtClean="0">
                <a:cs typeface="+mj-cs"/>
              </a:rPr>
              <a:t>Set the Isolation Level</a:t>
            </a:r>
            <a:endParaRPr lang="en-US" b="1" dirty="0" smtClean="0">
              <a:cs typeface="+mj-cs"/>
            </a:endParaRPr>
          </a:p>
        </p:txBody>
      </p:sp>
      <p:sp>
        <p:nvSpPr>
          <p:cNvPr id="277530" name="Rectangle 2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  <a:defRPr/>
            </a:pPr>
            <a:r>
              <a:rPr lang="bg-BG" dirty="0" smtClean="0">
                <a:cs typeface="+mn-cs"/>
              </a:rPr>
              <a:t>You can set the isolation level of a transaction by using</a:t>
            </a:r>
            <a:r>
              <a:rPr lang="en-US" dirty="0" smtClean="0">
                <a:cs typeface="+mn-cs"/>
              </a:rPr>
              <a:t> </a:t>
            </a:r>
            <a:r>
              <a:rPr lang="bg-BG" dirty="0" smtClean="0">
                <a:cs typeface="+mn-cs"/>
              </a:rPr>
              <a:t>one of these statements at the beginning of a transaction:</a:t>
            </a:r>
          </a:p>
          <a:p>
            <a:pPr>
              <a:defRPr/>
            </a:pPr>
            <a:r>
              <a:rPr lang="bg-BG" b="1" dirty="0" smtClean="0">
                <a:latin typeface="Courier New" charset="0"/>
                <a:cs typeface="+mn-cs"/>
              </a:rPr>
              <a:t>SET TRANSACTION ISOLATION LEVEL</a:t>
            </a:r>
            <a:r>
              <a:rPr lang="en-US" b="1" dirty="0" smtClean="0">
                <a:latin typeface="Courier New" charset="0"/>
                <a:cs typeface="+mn-cs"/>
              </a:rPr>
              <a:t>   </a:t>
            </a:r>
            <a:r>
              <a:rPr lang="bg-BG" b="1" dirty="0" smtClean="0">
                <a:latin typeface="Courier New" charset="0"/>
                <a:cs typeface="+mn-cs"/>
              </a:rPr>
              <a:t>READ COMMITTED;</a:t>
            </a:r>
          </a:p>
          <a:p>
            <a:pPr>
              <a:defRPr/>
            </a:pPr>
            <a:r>
              <a:rPr lang="bg-BG" b="1" dirty="0" smtClean="0">
                <a:latin typeface="Courier New" charset="0"/>
                <a:cs typeface="+mn-cs"/>
              </a:rPr>
              <a:t>SET TRANSACTION ISOLATION LEVEL SERIALIZABLE;</a:t>
            </a:r>
          </a:p>
          <a:p>
            <a:pPr>
              <a:defRPr/>
            </a:pPr>
            <a:r>
              <a:rPr lang="bg-BG" b="1" dirty="0" smtClean="0">
                <a:latin typeface="Courier New" charset="0"/>
                <a:cs typeface="+mn-cs"/>
              </a:rPr>
              <a:t>SET TRANSACTION ISOLATION LEVEL</a:t>
            </a:r>
            <a:r>
              <a:rPr lang="en-US" b="1" dirty="0" smtClean="0">
                <a:latin typeface="Courier New" charset="0"/>
                <a:cs typeface="+mn-cs"/>
              </a:rPr>
              <a:t>    </a:t>
            </a:r>
            <a:r>
              <a:rPr lang="bg-BG" b="1" dirty="0" smtClean="0">
                <a:latin typeface="Courier New" charset="0"/>
                <a:cs typeface="+mn-cs"/>
              </a:rPr>
              <a:t>READ ONLY;</a:t>
            </a:r>
            <a:endParaRPr lang="en-US" b="1" dirty="0" smtClean="0">
              <a:latin typeface="Courier New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39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8861" y="128588"/>
            <a:ext cx="8725139" cy="7207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b="1" dirty="0" err="1" smtClean="0">
                <a:cs typeface="+mj-cs"/>
              </a:rPr>
              <a:t>Serializable</a:t>
            </a:r>
            <a:r>
              <a:rPr lang="en-US" b="1" dirty="0" smtClean="0">
                <a:cs typeface="+mj-cs"/>
              </a:rPr>
              <a:t> Transaction Failure</a:t>
            </a:r>
          </a:p>
        </p:txBody>
      </p:sp>
      <p:pic>
        <p:nvPicPr>
          <p:cNvPr id="316421" name="Picture 5" descr="Pic3_serializable_transaction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8250" y="1125538"/>
            <a:ext cx="6667500" cy="5472112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8403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b="1" dirty="0" smtClean="0">
                <a:cs typeface="+mj-cs"/>
              </a:rPr>
              <a:t>Modes of Locking</a:t>
            </a:r>
          </a:p>
        </p:txBody>
      </p:sp>
      <p:sp>
        <p:nvSpPr>
          <p:cNvPr id="318546" name="Rectangle 82"/>
          <p:cNvSpPr>
            <a:spLocks noGrp="1" noChangeArrowheads="1"/>
          </p:cNvSpPr>
          <p:nvPr>
            <p:ph type="body" idx="1"/>
          </p:nvPr>
        </p:nvSpPr>
        <p:spPr>
          <a:xfrm>
            <a:off x="395288" y="1673225"/>
            <a:ext cx="8496300" cy="5184775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cs typeface="+mn-cs"/>
              </a:rPr>
              <a:t>Exclusive lock</a:t>
            </a: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dirty="0" smtClean="0">
                <a:cs typeface="+mn-cs"/>
              </a:rPr>
              <a:t> The mode prevents the associates resource from being shared </a:t>
            </a:r>
          </a:p>
          <a:p>
            <a:pPr>
              <a:defRPr/>
            </a:pPr>
            <a:r>
              <a:rPr lang="en-US" b="1" dirty="0" smtClean="0">
                <a:cs typeface="+mn-cs"/>
              </a:rPr>
              <a:t>Share lock</a:t>
            </a:r>
            <a:r>
              <a:rPr lang="en-US" dirty="0" smtClean="0">
                <a:cs typeface="+mn-cs"/>
              </a:rPr>
              <a:t> </a:t>
            </a:r>
          </a:p>
          <a:p>
            <a:pPr>
              <a:buFontTx/>
              <a:buNone/>
              <a:defRPr/>
            </a:pPr>
            <a:r>
              <a:rPr lang="en-US" dirty="0" smtClean="0">
                <a:cs typeface="+mn-cs"/>
              </a:rPr>
              <a:t>The mode allows the associated resource to be shared, depending on the operations involved </a:t>
            </a:r>
          </a:p>
        </p:txBody>
      </p:sp>
    </p:spTree>
    <p:extLst>
      <p:ext uri="{BB962C8B-B14F-4D97-AF65-F5344CB8AC3E}">
        <p14:creationId xmlns:p14="http://schemas.microsoft.com/office/powerpoint/2010/main" val="65402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589" name="Picture 5" descr="Pic4_DeadLock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155700"/>
            <a:ext cx="7026275" cy="53689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23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51050" y="128588"/>
            <a:ext cx="6842125" cy="7207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b="1" dirty="0" smtClean="0">
                <a:cs typeface="+mj-cs"/>
              </a:rPr>
              <a:t>Deadlock</a:t>
            </a:r>
          </a:p>
        </p:txBody>
      </p:sp>
    </p:spTree>
    <p:extLst>
      <p:ext uri="{BB962C8B-B14F-4D97-AF65-F5344CB8AC3E}">
        <p14:creationId xmlns:p14="http://schemas.microsoft.com/office/powerpoint/2010/main" val="56660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b="1" dirty="0" smtClean="0">
                <a:cs typeface="+mj-cs"/>
              </a:rPr>
              <a:t>Types of Locks</a:t>
            </a:r>
          </a:p>
        </p:txBody>
      </p:sp>
      <p:graphicFrame>
        <p:nvGraphicFramePr>
          <p:cNvPr id="321566" name="Group 3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483658"/>
              </p:ext>
            </p:extLst>
          </p:nvPr>
        </p:nvGraphicFramePr>
        <p:xfrm>
          <a:off x="468313" y="1412875"/>
          <a:ext cx="8280400" cy="5013509"/>
        </p:xfrm>
        <a:graphic>
          <a:graphicData uri="http://schemas.openxmlformats.org/drawingml/2006/table">
            <a:tbl>
              <a:tblPr/>
              <a:tblGrid>
                <a:gridCol w="4103687"/>
                <a:gridCol w="4176713"/>
              </a:tblGrid>
              <a:tr h="72064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Lock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Description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05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DML locks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 (data locks) 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DML locks protect data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For example, table locks lock entire tables, rowlocks lock selected rows.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6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DDL locks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 (dictionary</a:t>
                      </a:r>
                      <a:r>
                        <a:rPr kumimoji="1" lang="bg-BG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locks)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DDL locks protect the structure of schema objects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52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Internal locks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 and latches 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Internal locks and latches protect internal database structures such as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datafiles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09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Requirements 2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lvl="1" eaLnBrk="1" hangingPunct="1"/>
            <a:r>
              <a:rPr lang="en-GB">
                <a:latin typeface="Arial" charset="0"/>
              </a:rPr>
              <a:t>unsuccessful</a:t>
            </a:r>
          </a:p>
          <a:p>
            <a:pPr lvl="2" eaLnBrk="1" hangingPunct="1"/>
            <a:r>
              <a:rPr lang="en-GB">
                <a:latin typeface="Arial" charset="0"/>
              </a:rPr>
              <a:t>may not complete booking form</a:t>
            </a:r>
          </a:p>
          <a:p>
            <a:pPr lvl="2" eaLnBrk="1" hangingPunct="1"/>
            <a:r>
              <a:rPr lang="en-GB">
                <a:latin typeface="Arial" charset="0"/>
              </a:rPr>
              <a:t>may not have funds on credit card</a:t>
            </a:r>
          </a:p>
          <a:p>
            <a:pPr lvl="2" eaLnBrk="1" hangingPunct="1"/>
            <a:r>
              <a:rPr lang="en-GB">
                <a:latin typeface="Arial" charset="0"/>
              </a:rPr>
              <a:t>undo any database changes (rollback) and finish</a:t>
            </a:r>
          </a:p>
          <a:p>
            <a:pPr lvl="3" eaLnBrk="1" hangingPunct="1"/>
            <a:r>
              <a:rPr lang="en-GB">
                <a:latin typeface="Arial" charset="0"/>
              </a:rPr>
              <a:t>number of seats available is still 2</a:t>
            </a:r>
          </a:p>
          <a:p>
            <a:pPr lvl="2" eaLnBrk="1" hangingPunct="1"/>
            <a:r>
              <a:rPr lang="en-GB">
                <a:latin typeface="Arial" charset="0"/>
              </a:rPr>
              <a:t>B can now proceed to attempt to purchase the 2 tickets left</a:t>
            </a:r>
          </a:p>
          <a:p>
            <a:pPr eaLnBrk="1" hangingPunct="1"/>
            <a:r>
              <a:rPr lang="en-GB" sz="2800">
                <a:latin typeface="Arial" charset="0"/>
              </a:rPr>
              <a:t>Techniques required to emulate business practice</a:t>
            </a:r>
          </a:p>
          <a:p>
            <a:pPr lvl="1" eaLnBrk="1" hangingPunct="1"/>
            <a:endParaRPr lang="en-GB" sz="2400">
              <a:latin typeface="Arial" charset="0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7369F66-0B39-0A44-9F0A-739D188E07B8}" type="datetime1">
              <a:rPr lang="en-US" sz="1400"/>
              <a:pPr eaLnBrk="1" hangingPunct="1"/>
              <a:t>4/14/2015</a:t>
            </a:fld>
            <a:endParaRPr lang="en-GB" sz="1400"/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2AD6175-03BB-354D-B7D2-93C3CFBFAF20}" type="slidenum">
              <a:rPr lang="en-GB" sz="1400"/>
              <a:pPr eaLnBrk="1" hangingPunct="1"/>
              <a:t>7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45762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449388" y="2286000"/>
            <a:ext cx="2357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Query Optimization</a:t>
            </a:r>
          </a:p>
          <a:p>
            <a:pPr algn="ctr"/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and Execution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1371600" y="3116263"/>
            <a:ext cx="2513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altLang="en-US" sz="2000">
                <a:solidFill>
                  <a:schemeClr val="tx2"/>
                </a:solidFill>
                <a:latin typeface="Arial" panose="020B0604020202020204" pitchFamily="34" charset="0"/>
              </a:rPr>
              <a:t>Relational Operators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1057275" y="3625850"/>
            <a:ext cx="314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altLang="en-US" sz="2000">
                <a:solidFill>
                  <a:schemeClr val="tx2"/>
                </a:solidFill>
                <a:latin typeface="Arial" panose="020B0604020202020204" pitchFamily="34" charset="0"/>
              </a:rPr>
              <a:t>Files and Access Methods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1422400" y="4208463"/>
            <a:ext cx="2414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altLang="en-US" sz="2000">
                <a:solidFill>
                  <a:schemeClr val="tx2"/>
                </a:solidFill>
                <a:latin typeface="Arial" panose="020B0604020202020204" pitchFamily="34" charset="0"/>
              </a:rPr>
              <a:t>Buffer Management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1117600" y="4733925"/>
            <a:ext cx="302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altLang="en-US" sz="2000">
                <a:solidFill>
                  <a:schemeClr val="tx2"/>
                </a:solidFill>
                <a:latin typeface="Arial" panose="020B0604020202020204" pitchFamily="34" charset="0"/>
              </a:rPr>
              <a:t>Disk Space Management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1016000" y="2292350"/>
            <a:ext cx="3222625" cy="2871788"/>
          </a:xfrm>
          <a:prstGeom prst="rect">
            <a:avLst/>
          </a:prstGeom>
          <a:noFill/>
          <a:ln w="508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>
            <a:off x="990600" y="3055938"/>
            <a:ext cx="3276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>
            <a:off x="990600" y="3589338"/>
            <a:ext cx="3276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3" name="Line 11"/>
          <p:cNvSpPr>
            <a:spLocks noChangeShapeType="1"/>
          </p:cNvSpPr>
          <p:nvPr/>
        </p:nvSpPr>
        <p:spPr bwMode="auto">
          <a:xfrm>
            <a:off x="990600" y="4046538"/>
            <a:ext cx="3276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>
            <a:off x="990600" y="4656138"/>
            <a:ext cx="3276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0" name="Line 18"/>
          <p:cNvSpPr>
            <a:spLocks noChangeShapeType="1"/>
          </p:cNvSpPr>
          <p:nvPr/>
        </p:nvSpPr>
        <p:spPr bwMode="auto">
          <a:xfrm>
            <a:off x="2514600" y="5189538"/>
            <a:ext cx="0" cy="4572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1" name="Line 19"/>
          <p:cNvSpPr>
            <a:spLocks noChangeShapeType="1"/>
          </p:cNvSpPr>
          <p:nvPr/>
        </p:nvSpPr>
        <p:spPr bwMode="auto">
          <a:xfrm>
            <a:off x="4343400" y="3817938"/>
            <a:ext cx="228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2" name="Line 20"/>
          <p:cNvSpPr>
            <a:spLocks noChangeShapeType="1"/>
          </p:cNvSpPr>
          <p:nvPr/>
        </p:nvSpPr>
        <p:spPr bwMode="auto">
          <a:xfrm>
            <a:off x="4572000" y="3817938"/>
            <a:ext cx="0" cy="1143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3" name="Line 21"/>
          <p:cNvSpPr>
            <a:spLocks noChangeShapeType="1"/>
          </p:cNvSpPr>
          <p:nvPr/>
        </p:nvSpPr>
        <p:spPr bwMode="auto">
          <a:xfrm>
            <a:off x="4343400" y="4960938"/>
            <a:ext cx="228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4" name="Rectangle 22"/>
          <p:cNvSpPr>
            <a:spLocks noChangeArrowheads="1"/>
          </p:cNvSpPr>
          <p:nvPr/>
        </p:nvSpPr>
        <p:spPr bwMode="auto">
          <a:xfrm>
            <a:off x="5410200" y="3505200"/>
            <a:ext cx="3429000" cy="1631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These layers must consider concurrency</a:t>
            </a:r>
          </a:p>
          <a:p>
            <a:r>
              <a:rPr lang="en-US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control and recovery</a:t>
            </a:r>
          </a:p>
          <a:p>
            <a:r>
              <a:rPr lang="en-US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Transaction, Lock, Recovery Managers</a:t>
            </a:r>
            <a:r>
              <a:rPr lang="en-US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44057" name="Line 25"/>
          <p:cNvSpPr>
            <a:spLocks noChangeShapeType="1"/>
          </p:cNvSpPr>
          <p:nvPr/>
        </p:nvSpPr>
        <p:spPr bwMode="auto">
          <a:xfrm flipH="1">
            <a:off x="4724400" y="4419600"/>
            <a:ext cx="609600" cy="7938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9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Structure of a DBMS</a:t>
            </a:r>
          </a:p>
        </p:txBody>
      </p:sp>
      <p:sp>
        <p:nvSpPr>
          <p:cNvPr id="2" name="AutoShape 2" descr="data:image/jpeg;base64,/9j/4AAQSkZJRgABAQAAAQABAAD/2wCEAAkGBxASEhISEhAPEBQVFBQPEBAQFRAQFA8QFRQWFhQVFBUYHCggGBolHBQUITEhJSktLi4uFx8zODMsNygtLisBCgoKDg0OFxAQGiwkHyQsLCwsLCwsLCwsLCwsLCwsLCwsLCwsLCwsLCwsLCwsLCwsLCwsLCwsLCwsLCwsLCwsLP/AABEIAOAA4QMBEQACEQEDEQH/xAAcAAACAgMBAQAAAAAAAAAAAAAABQMEAQIGBwj/xABJEAABAwIBBwcJBAYJBQAAAAABAAIDBBEFBhIhMUFRcTJhgZGhwdEHEyJCUnKCkrFDYqLSFCNjk7LCFiQzNERTg+HwFXN0o/H/xAAaAQEBAAMBAQAAAAAAAAAAAAAAAQIDBAUG/8QALREBAAIBAwMDAgYCAwAAAAAAAAECAwQFESExQRIyURMVIkJSYXGhFJEGgbH/2gAMAwEAAhEDEQA/APcUAgEAgEAgEAgEAgEAgEAgEAgEAgEAgEAgEAgEAgEAgEAgEAgEAgEAgEAgjlmY3lOa33iB9UFKXHKVuuePoOd9EFZ+VFIPtCeDXnuV4ETsrqb9qeDR3lOBp/TGn9if5WfmTgAywp/Yn+Vn5k4G7craY7JRxaO4qCVmVFKfXcOLHILEeO0rtUzB712/VBciqo3cmRjvdcCgmQCAQCAQCAQCAQCAQCAQCAQBQLsTxqCDlv8AS2MbpcejZ0q8DmqzLKQ3EUbWDY593HqGgJwnJRUYxUycqaTg05g6m2VRSLSddzx0orcRIN2woJGwJyNxTJyNxS8ycjP6JzIM/oig1NKqNDToLEFXPHyJZBzZxI6joUDKlynnboe1sg38h3WNHYnCn2H49BLYXLHH1X6L8DqKnAaoBAIBAIBAIBAIBAIBBzGVGUnmT5mI3kI9J2sRD830ViEcSSSSSSSdJJ0klUbNCCRoRErWoqZjEFhkaCxHEgsMgCCwynCgkFMNyANMNyCJ9OFRXkhQV3xIK740ED2IGmEZWNiljpqh2iTRDIfVfewY87jsO/RuWKu3CDKAQCAQCAQCAQCAQeTuZ5yWV17nzsgcecPIVRZdhUtrtaXj7ukjoVFcM/8AiciVjEE7I0FmOJBaihUF2KnQXIqdBaZAEVKIAgwYAghkpwgqy06IpywIKcsKoRYpjEMVxnB7vZbp6zsQcFjdY+VxkebWHogamjYAkj6Iwl7nQQlxu4xRlxO1xYLrFVtAIBAIBAIBAIBAIPGXzujqanNP+In0HUR51yyR2OCZVQABsrTEdWcLuaeoXCkjoAKaoFx5qXnFifEKCtLk7AeTns4G46inIruydI5MgPM4WVVgYPIPZPT4oM/oj26226R4oJGOA1lo4kIiVtSweuz5m+KipRXRD7SMfE3xVGDi0A1zRfO3xQQyY/SjXPH0G/0QUp8q6Qeu53utf3gIFlTlnCOTFI7iWsHeiE9ZlfM7kRxs43ee5Uc/X4pPJy5XEbr5o6ggSVNQBqF+xAsqZCQSdx6Ekh9PULLRxjcxo6mhYqnQCAQCAQCAQCAQCDxnF22q6oftpD1uv3rKEQlEaZ5BuCQd4JBQWYso6yPk1EltzvTH4roprSZd1Y5TYX8Wlp7CnBybU2XDjyoB8LyPqFODlZOPiX7Nw6QUGppHycnN6SR3IK0uTVSdQZ8yHCjUZK1IFyIx8X+yvIXx5PTONg6Lpc7wTkW/6LTbXwjgXn+UJyIZMAI1yDoae8pyKcuHNHrOPUEFKaBo2daBfUhEJKzWgqPbfRv0daSsPqOMaBwCxVsgEAgEAgEAgEAgEHk2VtE6KsmJGiQiVh2EEC9uBBWUdU4LSiInoKkyDMKBhToHdBsUV1mFbEDsLFVevHolVHNUvLKoYyHQgUVqoR1SBZUIFdVtRCOs1qrwnwDDX1NRDCwElz251vVYCC5x3AC6SQ+kmrBWUAgEAgEAgEAgEAg5byhzQspXl9jJrg2nPFr25ra1tw44yZIrLXlt6aTZ5tT1TX6OSfZ38DtXXn0OTHPSOjmw6zHkjrLeQLi447uvmPCnMoMwoGNMgdUGxRXWYVsQOwoqCt5JRHMQcsqi/IdCBTWFUJalAsqEQrqlQlrGgG7jm7hrceAXRh0uTL2asmelHpPkaqqXNmjsG1Ny835Tqezc0Ndtsb3A3jmWOqwRiv6TBf119T04Lmb2UAgEAgEAgEAgEAg82y6vLVOYdTGtY0brtDj9exZ0n0TF/hhavriauLqICw5rhp2XGhw3jeF9VpdTXNSOZfM6nT2xX5iEQrnN0X6Hem3o2jtWWXbceTrHRcOtyU/dq/EWHlNI/wC2Q4dR0rz8mz2j2vRxbjz7liCqhOqUA7nixXDfbs1e8OquspJpT5ux7D0rntpskeG6M9Pk3ontGtzesLXOK8d4ZRlrPl1GGVcYt6besLD0T8MovX5OxWRf5jPmCemfhfVX5QVlXFmn9Yz5gnpn4PVX5c02doeSXC2/Wr6Z+JSb1+UsuKRW5V+AJWUYrT4lPq0jyUVmKx6dfYPqVsrpss9oYTqMcfmI6zGIhrcOsLopt2e3hqtq6R2knqscb6rXO+i7cez3n3Oe+4RHYmrcTlN9TBza+td+PbcWOOZ7uedVN5LM7Tc3JPWVlmy0wV69ClLZJNsjqmSPEKR7SQTMxhttY45rm8LEr5bNk+rebPYxY4pHD6VC0tjKAQCAQCAQCAQCAQeZZWz5mISXFwWREj4SLjqVQ4w3C6aqYQ4NkbtGpzTv3tPOFlW9qT6qylqReOJJsa8nD9JppQ8bI5vRdwEgFj0jpXr6feLV4i8cvLzbZHPNHCYxgFVT387BLGB6xbdvztu3rIXs4tzwZI78OK2kyU8E0ecdRJHMbjsXZW9LeYYzEx4TxX4cNH0Wz6VZ8RLTN5jsZUjn7JJB8Tj9Vpvgx/pabaq9ex7RQzHVPIOIae5cWSuOvhyX3XLQ1bSVNv7yfkZ4Lm5xfoc337J8IqmlqLaak/u2LKv0pn2NlN8yWnjgpYyUkg1Eg4NYF0WxY4jn0um255OOeG8lFo9Kad3xAfQJWI8Vho+5ZZ7KE9Gwe0733OcumkRPhnGqy27yozCNvsN42C3+qtY6t9IyX+VKSoaeSC/3Ro6zoXLl3DDj72duPR5beFaSJztdmj5j4Lx9Tu826Y4/7eph0ER1sx5oDx1krx8mW2Seb9XoUpFY4g0yQivXUf8A5EX8YWqezN9HrFQgEAgEAgEAgEAgEHmGX7bV/GCM/ikHcFYQognewhzHOY4ai02Kof0WWs7NEjGyjfyHdgsUOZO6XLakfoeXxHbngkdYU446rzCWagwqr0uZRzHf6Ad1ixCzrlyV7SwtjrbvBbV+TrDiCWNnj9yaQjoDi5dNNw1FO1mi2jxW7w5ysyJaw/q6qYcz2xO7bBdVd4zx36ue+14bKDsOqI+TU9cTT/MFZ3Wbe6rkvsWns1dW1bft2H/RH51j/n1/S5p/43g/dVqMUqSNMzP3I/OrG4VjtVa/8cwRPPUrfVS3v535WBvbnFbJ3e0R0rDqrsmEeekd9rL1s/KtU7rlntEQ3U2jT18InQA63Pdxe/uIWm2455/M6KaHDXtVtHQ+zHp3ht+1c18+W3ezojFSvaE3/T5NotxNlr5ZtH0VtZvwTsFsw0lQN8im3xCkH7Zp6rnuSVh9ChYqygEAgEAgEAgEAgEHnPlFp3Cpik9V0WYD95jiSPxhWBzhWSInqIpzoMwpwprSVDxqe8cHOCcBzSzPdynOdxN0DqjwmGTlAngSEFt2SNIfVf8AO5RVeoyLogCcx/zuTkIZMnKQOsYrjndJ4qotMwKkaNFPH8Wc76lBDNSxt5Mcbfda0dyBdUIFs6IV1aBFNrKDovJtSOkxGAgaI8+Z53NDCB2ub1qSsPeQorKAQCAQCAQCAQCAQI8sGwfozzNew0xkcoSerm/81XVrXnoxtPEPLaacPFxr2tOsLpzYL0nmY6S1Uy0vMxz1D1z/AMN38qk6IzCgYU6B1QbFFdVhexA8Cio6nklBylTy1kJCdCIX1RQKahAsqEQsq1Qik1k6he1+fctmLFbJPEQwvkrTu9Y8jslKYZhGCKhr7VBda5b6mbuZr6QeZYZa+m3DOk81eiLWyCAQCAQCAQCAQCAQcX5QySYGbPTfbefRHeetWPlHndRTmM21bWneNq+m0eamfH6bd3zmsxZMGX118sCt2OF+cWB8D2LTn2nzTo3YN0ntdq+RrtThwPonqK8vJo8uOe3L1Meqx3jvwkiYdxXNNbR3hvi1fEr9Op0U6oNin8L27uqwrYnEnQ8Cx6L0+UdRySnU6fLk6zlrLqnMNidCcScwoVKgU1JWUVmezGbRHkprKqNvKe0dK6Meky5O0Nds9K+XP1+LN9Rpdzu0Dq2r08O0TPW8uO+t8VKXTknOcbn1RsHALtyzj02P8MOenrzW4l13kblc3ErA6Hwy5/PYtd9Qvl8lptaZl7FI9McPeVgzCAQCAQCAQCAQCDBKDh/KLLmyUjt4maRvH6o+KogosKhqWWPpDeNDmHeDsK2UyTjn1VlrvSLx6bEGUGRFTFd0Y/SGa7sH6xo+8zbxb1L3tLu0TxGR4ufbfRzONw9S1wuDe41tN7tPODpC9qmbFlj8MxLjilqT1hHT18jeS5w4HuN1rvpMV+8N8ZLx2k0psemGvMd7ze9c1toxW7M/8y9e5tSZSPH2IPunxsua+y1+WUbnwe0OV0g+wk+XO+hXNbaK/J96rHeYNmZav2xSfu3eC1fav3j/AGv3zH8wjqMtX2/spP3bvBWNp5/NH+1+94/mCSbKV7jcQyE+45Z/aIjvMf7J3ePEwhlxqpOqNzfeLGfzXWyu14vNmm29R8llRX1J1uaOLi76eK68e24f5aLbrNvaWzvkPKkPw+iPFduPRYa9oa51t7KEzWN0kji43JW+fRjjrxEFfqZFGYF2oaN7tA6tZXj6rdMdeYp1enp9Hefc180BznedZXz+bPfNbm8vUpirSOjtvJBFavvt8zL1eitEtsPbw5RWQUGUAgEAgEAgEGLoNXFBw3lJH91P3pR1tYe5WBzlFWSQuzo3Fp7DzEbVl0Yuqw7LRhsJ2Fh9tlyDxbrCx9MMuTKppcPrh6TYJ9x0B7eB0OCzpkyY55pLXbFS3eHOYj5LqZ1zDPLCfZeBM3ts78S9DFu2op3c19Bit2c9W+Tisj0skp5hxfEeohw7V6GPff11cl9sn8slbsHrIj6VM887HxOH8V10/eMFu7hybVm8cLdLXFnKgqB8F/otV9Zgv2s8zNs2qt2iDNuUEQ1snH+lJ4LROTH+qHBOw6v4/tFUZQwkcmb91IO5WuTHE8+qGWPYtXE9Y/sjmxQF1wyU8Rm/VdkazBEdbPSptGfjiYRuxVx1Rdb4+43Wm24YI/dtpsuTzKtLWSnZG3nu5/cFptvFY9sO7HskR7rKzw863u4NAb26+1cmXd8t+kdHfj2zDT92jKYX9FpJ36SetcF817+60u2mKte0JXUbtZ0LT/DZzyqZqI7PySj+uvO6B/8AHGFJWHsTXqKlaUG6AQCAQCAQYug0cUEb3IOSy/p3PhieNUcl3czXNLb9ZCsDjlkxQyKCnMSNIJB3jQga4flFWR2DZ5CNz7PH4k4Xk7iysqHCz2xu6C09hTgbfphk9W3TdOAHBJJNRj6SR3JEpxEoZci6o6vNfMfBXmfk4j4UpshKv9iPjP5U5n5OI+CybI+YGzpIW/vD9GqdThvDkYRpdUN4NYT2khOThKcmYm65JHfK0d6K0OGwt1MB94koIZWgagBw0IhXW6igSIO78k9K7zs83qiMQg73Oc1x6g0fMFJWHqMb1FWoyglCDKAQCAQCDRxQRPcgge9AtxmpYyGRzwHDNIzD6xOgDrKduw81imBu3aNHHnC6bae8Vi3hojUVm3p8sSLREx4bpifKnUIghQMadA4odiiuoww6kD5mpRWlTqKDkcS5SyEV0RUqCgWzoF86IU150FUJv9z1LbiwWy+3t8td8tadJem+S/FGS0mY1gY6N5bIB699LXnnI0fCtNo4nhth28Dliq7EUFkIMoBAIBBgoInIIJCgqSPQI8qXXhA3vaOwpBLiK+kLfSto0afZOxe1t+eJj6d+rxtxwXifq08d1Q1dtDusaF06na4v+LE0aXc5iOL9f/Ucjw7Ub820dGteNl02THPEw9jHqMd45iW8K0S3GFOpzCnFCojp8M2Ip+zUoqOp5JQcjinKWScoboKtQnAXTohZVytaLucGjnK3Uw3vPFYYXy0p3lzmIYo06GDO+87QOgbV62n2qek5XFl1kccVKZJTY6SXHlHcNw3LPW5aYcf0qMMFLZL+uzufI40h1XutCOkGRfPy9SHqsCimEIQWQgygEAgEGCgjegqyoKE5Qc9le8/o9xskjP4gO9WBHgrWTjNNr2s5h9YbdG0LLmY7MeOVLKHIWQDPpvTbrMJPpt9wnQ4cx085Xs6TdprxW/Z5Oq2yLTNsfd57WRPYS1wc1zdbXAtc3iDpC96mXDnr4l5v074rcdkdPisrdpI3O9IdvitN9uxX8Omue9fJrS5Qe1E087SWnq1LivslZ9suiu42juc0eUkO1kregO+i5L7LljtLZG518uhocrKYayRxFvquedpzR5ZxueLycx5bUluUPmj8VrnbM3wy+5YvlpUZa0luUPnj/MkbZm+F+44vlztblHTvNw8dYP0K2Rteb+GNtxxQqSY97MbncGvd2gWWyu1WnvZptuuOC6oxqY6mW97Nb3ldWPZqeZc9t4jwV1FbO7W/N93xPgvRw7Zho5r7je5XU5o0uNzvcbknmXVacWKOekNdZyZFGRpcb6Wjn19AXh6vdo5mMfV62m0U8c3a+a2Af83leFa82tzL061iscQ9G8lUNhUf6Y/iWEsoek04UUyhagmQCAQCAQCDR4QVpmoF1S1BzOVZ/qz+Z0Z/9jVYCCKQts5pLSNII0EFZI6bC8si2zZ2l2zzjNfxDbxCxmDk3qmUFe0NLYZzszgBIzgdDmngs6Xvj6xLG9KW7w5nE/JbC65p53xn2ZgJW/MLO6yV6OHd81O88uTJoKW7OYrsha6G/oxTDfG8A/K8D6r08e+Un3V4cV9st+WS4Us0Z9Onnb8Gf2tuuv7np7/mefl27P8ABjR4jE3lXb7zHt+oWq+fHftb+3l5tu1PiJNY8Zo7aZYhxsFzzM/LzbaHWfon+2lRjFERolhPAhZVmYnrLLHodXz1rJJPibL+g82+6HdwXVGXDx+K0PUxaHUcdayhlxTmkdxGaOty1zrcFfLpptWeevCpJWuOpgHvOH0F1ovu+Kvth24tmt+ZWe551utzMFu03K4s28ZLdKxw9DDteOvdpHT3Ohpcd+lx6SV5uTPkye6XoVx0p7YbyUZAu7RzbVp7M0ICD0TyWM/V1B++wfhJUlYej0sair7QgygEAgEAgEGCgie1BTqIUHM49Rl0b2bxo4g5w7QEHKNGhZMUMiClM4jSCQb6xoKBvh2U1ZHYCZzhukAf2nT2qcKcMypkfofGw87SW9mlUavnEmoEcxQQPwmV/Jbfg5o+pTk4V5cmqzZC88HN8VfXKcKc2S9d/kydLm+KeqT0wWzZNVW1jW+8+Md6nK8MMyRmOl0kLelzz2Nt2oLTcmWjlSl3M1tu0lBsMJhb6pJ3uJPZqQaStAFgAOGhEJ8T1IFiD1fyd4a6KmBcCHSu87bc0gBg6hf4liyd5Tx2CCZAIBAIBAIBAIMEII3sQLq6jzgg4vGMLc0lwHEeCvKEMoVFCoRBCqphAoG9Gg6TDtig6CDUorSr1IORxfWqim06FRBMUFGZBRnRCTE9XSinmSWSjpXNkmaQwHObGb3edmcN3NtSR67QUmaAsVXkAgEAgEAgEAgEAgwUGrmIKNbQNeNSDkMXwA6SB1K8jlq3CpBqGdzainKcKjY3NNnAtO4ghVF2BA3o0V0eHbED+DUsVa1epByOL61UUmnQqIZSgpvaSbAEncLkog/6TIeV6HMdLvlGnrSVOMGyVbcOLc473aeobFOTh29DQNYNSiryAQCAQCAQCAQCAQCAQCDFkEcsAdrCBVWYK12xAqmwd7dWkbnAOHUUFN2Gxjl0wP3o3OjPVpCDLKSnG2oj4ta8dmlBeppIG/bj4mPZ4ohlFicI+1i6yO5FaT4lCR/bRD4j4IEtYyB/+JYPdZI/6BUQMp4Pbnk9yMR9rioieOjaeTTF3PK8n8LbDtRV+HDJXaLtjHsxtEY6baT0lAxo8FYzYgaRxgagg3QCAQCAQCAQCAQCAQCAQCAQCAQalo3II3UzTsCCF+HsOxBC7CIzsCDQ4LHuCAGBxeyEEjcHiHqhBOygjHqhBM2Fo2BBuAgygEAgEAgEAgEAgEAgEAgEAgEAgEAgEAgEAgEAgEAgEAgEAgEAgEAgEAgEAg//2Q=="/>
          <p:cNvSpPr>
            <a:spLocks noChangeAspect="1" noChangeArrowheads="1"/>
          </p:cNvSpPr>
          <p:nvPr/>
        </p:nvSpPr>
        <p:spPr bwMode="auto">
          <a:xfrm>
            <a:off x="155575" y="-1576388"/>
            <a:ext cx="3305175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s://encrypted-tbn0.gstatic.com/images?q=tbn:ANd9GcTq7DRhe4-ascumZPKP4PF8N7ptBQ7j6x_9ckGM9y_7Gvkm8-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5646738"/>
            <a:ext cx="895350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874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Transactions and Concurrent Execution 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/>
              <a:t>Transaction </a:t>
            </a:r>
            <a:r>
              <a:rPr lang="en-US" altLang="en-US" sz="2400" dirty="0" smtClean="0"/>
              <a:t>- </a:t>
            </a:r>
            <a:r>
              <a:rPr lang="en-US" altLang="en-US" sz="2400" dirty="0"/>
              <a:t>DBMS’s abstract view of a user program (or activity): </a:t>
            </a:r>
          </a:p>
          <a:p>
            <a:pPr lvl="1"/>
            <a:r>
              <a:rPr lang="en-US" altLang="en-US" sz="2000" b="1" dirty="0"/>
              <a:t>A sequence of </a:t>
            </a:r>
            <a:r>
              <a:rPr lang="en-US" altLang="en-US" sz="2000" b="1" dirty="0">
                <a:solidFill>
                  <a:schemeClr val="accent2"/>
                </a:solidFill>
              </a:rPr>
              <a:t>reads</a:t>
            </a:r>
            <a:r>
              <a:rPr lang="en-US" altLang="en-US" sz="2000" b="1" dirty="0"/>
              <a:t> and </a:t>
            </a:r>
            <a:r>
              <a:rPr lang="en-US" altLang="en-US" sz="2000" b="1" dirty="0">
                <a:solidFill>
                  <a:schemeClr val="accent2"/>
                </a:solidFill>
              </a:rPr>
              <a:t>writes </a:t>
            </a:r>
            <a:r>
              <a:rPr lang="en-US" altLang="en-US" sz="2000" b="1" dirty="0"/>
              <a:t>of database objects.</a:t>
            </a:r>
          </a:p>
          <a:p>
            <a:pPr lvl="1"/>
            <a:r>
              <a:rPr lang="en-US" altLang="en-US" sz="2000" dirty="0"/>
              <a:t>Unit of work that must </a:t>
            </a:r>
            <a:r>
              <a:rPr lang="en-US" altLang="en-US" sz="2000" dirty="0">
                <a:solidFill>
                  <a:schemeClr val="accent2"/>
                </a:solidFill>
              </a:rPr>
              <a:t>commit </a:t>
            </a:r>
            <a:r>
              <a:rPr lang="en-US" altLang="en-US" sz="2000" dirty="0"/>
              <a:t>or </a:t>
            </a:r>
            <a:r>
              <a:rPr lang="en-US" altLang="en-US" sz="2000" dirty="0">
                <a:solidFill>
                  <a:schemeClr val="accent2"/>
                </a:solidFill>
              </a:rPr>
              <a:t>abort </a:t>
            </a:r>
            <a:r>
              <a:rPr lang="en-US" altLang="en-US" sz="2000" dirty="0"/>
              <a:t>as an </a:t>
            </a:r>
            <a:r>
              <a:rPr lang="en-US" altLang="en-US" sz="2000" dirty="0">
                <a:solidFill>
                  <a:schemeClr val="accent2"/>
                </a:solidFill>
              </a:rPr>
              <a:t>atomic unit</a:t>
            </a:r>
            <a:endParaRPr lang="en-US" altLang="en-US" sz="2000" dirty="0"/>
          </a:p>
          <a:p>
            <a:r>
              <a:rPr lang="en-US" altLang="en-US" sz="2400" dirty="0"/>
              <a:t>Transaction Manager controls the execution of transactions.</a:t>
            </a:r>
          </a:p>
          <a:p>
            <a:r>
              <a:rPr lang="en-US" altLang="en-US" sz="2400" dirty="0"/>
              <a:t>User’s program logic is invisible to DBMS!</a:t>
            </a:r>
          </a:p>
          <a:p>
            <a:pPr lvl="1"/>
            <a:r>
              <a:rPr lang="en-US" altLang="en-US" sz="2000" dirty="0"/>
              <a:t>Arbitrary computation possible on data fetched from the DB</a:t>
            </a:r>
          </a:p>
          <a:p>
            <a:pPr lvl="1"/>
            <a:r>
              <a:rPr lang="en-US" altLang="en-US" sz="2000" dirty="0"/>
              <a:t>The DBMS only sees data read/written from/to the DB.</a:t>
            </a:r>
          </a:p>
          <a:p>
            <a:pPr lvl="1"/>
            <a:endParaRPr lang="en-US" altLang="en-US" sz="2000" dirty="0"/>
          </a:p>
          <a:p>
            <a:r>
              <a:rPr lang="en-US" altLang="en-US" sz="2400" dirty="0"/>
              <a:t>Challenge: provide atomic transactions to concurrent users!</a:t>
            </a:r>
          </a:p>
          <a:p>
            <a:pPr lvl="1"/>
            <a:r>
              <a:rPr lang="en-US" altLang="en-US" sz="2000" dirty="0"/>
              <a:t>Given only the read/write interface.</a:t>
            </a:r>
          </a:p>
        </p:txBody>
      </p:sp>
    </p:spTree>
    <p:extLst>
      <p:ext uri="{BB962C8B-B14F-4D97-AF65-F5344CB8AC3E}">
        <p14:creationId xmlns:p14="http://schemas.microsoft.com/office/powerpoint/2010/main" val="2787572562"/>
      </p:ext>
    </p:extLst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db-5-grey">
  <a:themeElements>
    <a:clrScheme name="">
      <a:dk1>
        <a:srgbClr val="000000"/>
      </a:dk1>
      <a:lt1>
        <a:srgbClr val="CCECFF"/>
      </a:lt1>
      <a:dk2>
        <a:srgbClr val="CC3300"/>
      </a:dk2>
      <a:lt2>
        <a:srgbClr val="666699"/>
      </a:lt2>
      <a:accent1>
        <a:srgbClr val="FFFFFF"/>
      </a:accent1>
      <a:accent2>
        <a:srgbClr val="CCCC00"/>
      </a:accent2>
      <a:accent3>
        <a:srgbClr val="E2F4FF"/>
      </a:accent3>
      <a:accent4>
        <a:srgbClr val="000000"/>
      </a:accent4>
      <a:accent5>
        <a:srgbClr val="FFFFFF"/>
      </a:accent5>
      <a:accent6>
        <a:srgbClr val="B9B900"/>
      </a:accent6>
      <a:hlink>
        <a:srgbClr val="FF9900"/>
      </a:hlink>
      <a:folHlink>
        <a:srgbClr val="FF9933"/>
      </a:folHlink>
    </a:clrScheme>
    <a:fontScheme name="2_db-5-grey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2_db-5-grey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b-5-grey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b-5-grey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b-5-grey">
  <a:themeElements>
    <a:clrScheme name="">
      <a:dk1>
        <a:srgbClr val="000000"/>
      </a:dk1>
      <a:lt1>
        <a:srgbClr val="CCECFF"/>
      </a:lt1>
      <a:dk2>
        <a:srgbClr val="CC3300"/>
      </a:dk2>
      <a:lt2>
        <a:srgbClr val="666699"/>
      </a:lt2>
      <a:accent1>
        <a:srgbClr val="FFFFFF"/>
      </a:accent1>
      <a:accent2>
        <a:srgbClr val="CCCC00"/>
      </a:accent2>
      <a:accent3>
        <a:srgbClr val="E2F4FF"/>
      </a:accent3>
      <a:accent4>
        <a:srgbClr val="000000"/>
      </a:accent4>
      <a:accent5>
        <a:srgbClr val="FFFFFF"/>
      </a:accent5>
      <a:accent6>
        <a:srgbClr val="B9B900"/>
      </a:accent6>
      <a:hlink>
        <a:srgbClr val="FF9900"/>
      </a:hlink>
      <a:folHlink>
        <a:srgbClr val="FF9933"/>
      </a:folHlink>
    </a:clrScheme>
    <a:fontScheme name="2_db-5-grey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2_db-5-grey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b-5-grey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b-5-grey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3927</Words>
  <Application>Microsoft Office PowerPoint</Application>
  <PresentationFormat>On-screen Show (4:3)</PresentationFormat>
  <Paragraphs>548</Paragraphs>
  <Slides>66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81" baseType="lpstr">
      <vt:lpstr>MS PGothic</vt:lpstr>
      <vt:lpstr>MS PGothic</vt:lpstr>
      <vt:lpstr>Arial</vt:lpstr>
      <vt:lpstr>Calibri</vt:lpstr>
      <vt:lpstr>Courier New</vt:lpstr>
      <vt:lpstr>Helvetica</vt:lpstr>
      <vt:lpstr>Monotype Sorts</vt:lpstr>
      <vt:lpstr>Symbol</vt:lpstr>
      <vt:lpstr>Times New Roman</vt:lpstr>
      <vt:lpstr>Webdings</vt:lpstr>
      <vt:lpstr>Wingdings</vt:lpstr>
      <vt:lpstr>Office Theme</vt:lpstr>
      <vt:lpstr>2_db-5-grey</vt:lpstr>
      <vt:lpstr>3_db-5-grey</vt:lpstr>
      <vt:lpstr>Clip</vt:lpstr>
      <vt:lpstr>Transaction control and isolation levels in Oracle</vt:lpstr>
      <vt:lpstr>Contents</vt:lpstr>
      <vt:lpstr>PowerPoint Presentation</vt:lpstr>
      <vt:lpstr>Transactions - Rationale</vt:lpstr>
      <vt:lpstr>Some Possibilities</vt:lpstr>
      <vt:lpstr>Requirements 1</vt:lpstr>
      <vt:lpstr>Requirements 2</vt:lpstr>
      <vt:lpstr>Structure of a DBMS</vt:lpstr>
      <vt:lpstr>Transactions and Concurrent Execution </vt:lpstr>
      <vt:lpstr>Concurrency: Why bother?</vt:lpstr>
      <vt:lpstr>Example of a Fund Transfer</vt:lpstr>
      <vt:lpstr>ACID Properties</vt:lpstr>
      <vt:lpstr>Transaction State</vt:lpstr>
      <vt:lpstr>Transaction State (Cont.)</vt:lpstr>
      <vt:lpstr>Atomicity and Durability</vt:lpstr>
      <vt:lpstr>SQL Transaction commands</vt:lpstr>
      <vt:lpstr>Transactions in SQL</vt:lpstr>
      <vt:lpstr>Database Transaction</vt:lpstr>
      <vt:lpstr>Oracle Transaction Types</vt:lpstr>
      <vt:lpstr>Transaction boundaries</vt:lpstr>
      <vt:lpstr>Advantages of COMMIT and ROLLBACK</vt:lpstr>
      <vt:lpstr>Concurrent Executions</vt:lpstr>
      <vt:lpstr>Schedules</vt:lpstr>
      <vt:lpstr>Schedule 1</vt:lpstr>
      <vt:lpstr>Schedule 2</vt:lpstr>
      <vt:lpstr>Schedule 3</vt:lpstr>
      <vt:lpstr>Schedule 4</vt:lpstr>
      <vt:lpstr>Serializability</vt:lpstr>
      <vt:lpstr>Simplified view of transactions</vt:lpstr>
      <vt:lpstr>Conflicting Instructions </vt:lpstr>
      <vt:lpstr>Conflict Serializability</vt:lpstr>
      <vt:lpstr>Conflict Serializability (Cont.)</vt:lpstr>
      <vt:lpstr>Conflict Serializability (Cont.)</vt:lpstr>
      <vt:lpstr>View Serializability</vt:lpstr>
      <vt:lpstr>View Serializability (Cont.)</vt:lpstr>
      <vt:lpstr>Testing for Serializability</vt:lpstr>
      <vt:lpstr>Test for Conflict Serializability</vt:lpstr>
      <vt:lpstr>Examples</vt:lpstr>
      <vt:lpstr>Test for View Serializability</vt:lpstr>
      <vt:lpstr>Recoverable Schedules</vt:lpstr>
      <vt:lpstr>Cascading Rollbacks</vt:lpstr>
      <vt:lpstr>Cascadeless Schedules</vt:lpstr>
      <vt:lpstr>Concurrency Control</vt:lpstr>
      <vt:lpstr>Concurrency Control (Cont.)</vt:lpstr>
      <vt:lpstr>Concurrency Control vs. Serializability Tests</vt:lpstr>
      <vt:lpstr>Weak Levels of Consistency</vt:lpstr>
      <vt:lpstr>Levels of Consistency in SQL-92</vt:lpstr>
      <vt:lpstr>PowerPoint Presentation</vt:lpstr>
      <vt:lpstr>PowerPoint Presentation</vt:lpstr>
      <vt:lpstr>Overview of the System Global Area</vt:lpstr>
      <vt:lpstr>Log Writer Process (LGWR)</vt:lpstr>
      <vt:lpstr>COMMIT transaction</vt:lpstr>
      <vt:lpstr>ROLLBACK transaction</vt:lpstr>
      <vt:lpstr>State of the Data Before COMMIT or ROLLBACK</vt:lpstr>
      <vt:lpstr>State of the Data after COMMIT</vt:lpstr>
      <vt:lpstr>Data Concurrency and Consistency</vt:lpstr>
      <vt:lpstr>The isolation models prevents</vt:lpstr>
      <vt:lpstr>Isolation levels (SQL92) controls</vt:lpstr>
      <vt:lpstr>Oracle isolation levels</vt:lpstr>
      <vt:lpstr>Multiversion Concurrency Control</vt:lpstr>
      <vt:lpstr>Common recommendations </vt:lpstr>
      <vt:lpstr>Set the Isolation Level</vt:lpstr>
      <vt:lpstr>Serializable Transaction Failure</vt:lpstr>
      <vt:lpstr>Modes of Locking</vt:lpstr>
      <vt:lpstr>Deadlock</vt:lpstr>
      <vt:lpstr>Types of Locks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Transaction control and isolation levels in Oracle</dc:title>
  <dc:creator>Anwar</dc:creator>
  <cp:lastModifiedBy>Eduard C Dragut</cp:lastModifiedBy>
  <cp:revision>56</cp:revision>
  <dcterms:created xsi:type="dcterms:W3CDTF">2013-04-15T01:49:22Z</dcterms:created>
  <dcterms:modified xsi:type="dcterms:W3CDTF">2015-04-14T16:26:57Z</dcterms:modified>
</cp:coreProperties>
</file>