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78"/>
  </p:notesMasterIdLst>
  <p:sldIdLst>
    <p:sldId id="256" r:id="rId2"/>
    <p:sldId id="257" r:id="rId3"/>
    <p:sldId id="318" r:id="rId4"/>
    <p:sldId id="319" r:id="rId5"/>
    <p:sldId id="261" r:id="rId6"/>
    <p:sldId id="320" r:id="rId7"/>
    <p:sldId id="322" r:id="rId8"/>
    <p:sldId id="321" r:id="rId9"/>
    <p:sldId id="262" r:id="rId10"/>
    <p:sldId id="367" r:id="rId11"/>
    <p:sldId id="323" r:id="rId12"/>
    <p:sldId id="324" r:id="rId13"/>
    <p:sldId id="365" r:id="rId14"/>
    <p:sldId id="326" r:id="rId15"/>
    <p:sldId id="327" r:id="rId16"/>
    <p:sldId id="263" r:id="rId17"/>
    <p:sldId id="328" r:id="rId18"/>
    <p:sldId id="361" r:id="rId19"/>
    <p:sldId id="366" r:id="rId20"/>
    <p:sldId id="329" r:id="rId21"/>
    <p:sldId id="333" r:id="rId22"/>
    <p:sldId id="265" r:id="rId23"/>
    <p:sldId id="368" r:id="rId24"/>
    <p:sldId id="334" r:id="rId25"/>
    <p:sldId id="335" r:id="rId26"/>
    <p:sldId id="336" r:id="rId27"/>
    <p:sldId id="337" r:id="rId28"/>
    <p:sldId id="293" r:id="rId29"/>
    <p:sldId id="338" r:id="rId30"/>
    <p:sldId id="339" r:id="rId31"/>
    <p:sldId id="362" r:id="rId32"/>
    <p:sldId id="266" r:id="rId33"/>
    <p:sldId id="295" r:id="rId34"/>
    <p:sldId id="267" r:id="rId35"/>
    <p:sldId id="340" r:id="rId36"/>
    <p:sldId id="269" r:id="rId37"/>
    <p:sldId id="342" r:id="rId38"/>
    <p:sldId id="270" r:id="rId39"/>
    <p:sldId id="299" r:id="rId40"/>
    <p:sldId id="343" r:id="rId41"/>
    <p:sldId id="344" r:id="rId42"/>
    <p:sldId id="271" r:id="rId43"/>
    <p:sldId id="288" r:id="rId44"/>
    <p:sldId id="272" r:id="rId45"/>
    <p:sldId id="345" r:id="rId46"/>
    <p:sldId id="346" r:id="rId47"/>
    <p:sldId id="347" r:id="rId48"/>
    <p:sldId id="273" r:id="rId49"/>
    <p:sldId id="300" r:id="rId50"/>
    <p:sldId id="301" r:id="rId51"/>
    <p:sldId id="350" r:id="rId52"/>
    <p:sldId id="348" r:id="rId53"/>
    <p:sldId id="274" r:id="rId54"/>
    <p:sldId id="349" r:id="rId55"/>
    <p:sldId id="276" r:id="rId56"/>
    <p:sldId id="277" r:id="rId57"/>
    <p:sldId id="351" r:id="rId58"/>
    <p:sldId id="302" r:id="rId59"/>
    <p:sldId id="303" r:id="rId60"/>
    <p:sldId id="304" r:id="rId61"/>
    <p:sldId id="305" r:id="rId62"/>
    <p:sldId id="306" r:id="rId63"/>
    <p:sldId id="307" r:id="rId64"/>
    <p:sldId id="352" r:id="rId65"/>
    <p:sldId id="369" r:id="rId66"/>
    <p:sldId id="370" r:id="rId67"/>
    <p:sldId id="371" r:id="rId68"/>
    <p:sldId id="380" r:id="rId69"/>
    <p:sldId id="377" r:id="rId70"/>
    <p:sldId id="283" r:id="rId71"/>
    <p:sldId id="358" r:id="rId72"/>
    <p:sldId id="359" r:id="rId73"/>
    <p:sldId id="378" r:id="rId74"/>
    <p:sldId id="284" r:id="rId75"/>
    <p:sldId id="376" r:id="rId76"/>
    <p:sldId id="360"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94707" autoAdjust="0"/>
  </p:normalViewPr>
  <p:slideViewPr>
    <p:cSldViewPr>
      <p:cViewPr varScale="1">
        <p:scale>
          <a:sx n="110" d="100"/>
          <a:sy n="110" d="100"/>
        </p:scale>
        <p:origin x="18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3D652D-3B87-49D0-85DA-85EFD51AAB4C}" type="slidenum">
              <a:rPr lang="en-US"/>
              <a:pPr>
                <a:defRPr/>
              </a:pPr>
              <a:t>‹#›</a:t>
            </a:fld>
            <a:endParaRPr lang="en-US"/>
          </a:p>
        </p:txBody>
      </p:sp>
    </p:spTree>
    <p:extLst>
      <p:ext uri="{BB962C8B-B14F-4D97-AF65-F5344CB8AC3E}">
        <p14:creationId xmlns:p14="http://schemas.microsoft.com/office/powerpoint/2010/main" val="2712188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444D009-F593-43F2-8C48-EE8BF2B1BB4A}" type="datetimeFigureOut">
              <a:rPr lang="en-US"/>
              <a:pPr>
                <a:defRPr/>
              </a:pPr>
              <a:t>10/29/2013</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ABEF471-A1AB-48A6-97DB-BE97D475B42D}" type="slidenum">
              <a:rPr lang="en-US"/>
              <a:pPr>
                <a:defRPr/>
              </a:pPr>
              <a:t>‹#›</a:t>
            </a:fld>
            <a:endParaRPr lang="en-US"/>
          </a:p>
        </p:txBody>
      </p:sp>
    </p:spTree>
    <p:extLst>
      <p:ext uri="{BB962C8B-B14F-4D97-AF65-F5344CB8AC3E}">
        <p14:creationId xmlns:p14="http://schemas.microsoft.com/office/powerpoint/2010/main" val="19251975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r>
              <a:rPr lang="en-US"/>
              <a:t>Chapter 7: Recursion</a:t>
            </a:r>
          </a:p>
        </p:txBody>
      </p:sp>
      <p:sp>
        <p:nvSpPr>
          <p:cNvPr id="6" name="Slide Number Placeholder 5"/>
          <p:cNvSpPr>
            <a:spLocks noGrp="1"/>
          </p:cNvSpPr>
          <p:nvPr>
            <p:ph type="sldNum" sz="quarter" idx="12"/>
          </p:nvPr>
        </p:nvSpPr>
        <p:spPr/>
        <p:txBody>
          <a:bodyPr/>
          <a:lstStyle>
            <a:lvl1pPr>
              <a:defRPr/>
            </a:lvl1pPr>
          </a:lstStyle>
          <a:p>
            <a:pPr>
              <a:defRPr/>
            </a:pPr>
            <a:fld id="{38BA01D8-0229-4387-A78A-DF5C169DAA16}" type="slidenum">
              <a:rPr lang="en-US"/>
              <a:pPr>
                <a:defRPr/>
              </a:pPr>
              <a:t>‹#›</a:t>
            </a:fld>
            <a:endParaRPr lang="en-US"/>
          </a:p>
        </p:txBody>
      </p:sp>
    </p:spTree>
    <p:extLst>
      <p:ext uri="{BB962C8B-B14F-4D97-AF65-F5344CB8AC3E}">
        <p14:creationId xmlns:p14="http://schemas.microsoft.com/office/powerpoint/2010/main" val="395898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atin typeface="Arial" charset="0"/>
                <a:cs typeface="Arial" charset="0"/>
              </a:defRPr>
            </a:lvl1pPr>
          </a:lstStyle>
          <a:p>
            <a:pPr>
              <a:defRPr/>
            </a:pPr>
            <a:r>
              <a:rPr lang="en-US"/>
              <a:t>Chapter 7: Recursion</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300BA16-201C-453F-A25E-F1A65236D192}" type="slidenum">
              <a:rPr lang="en-US"/>
              <a:pPr>
                <a:defRPr/>
              </a:pPr>
              <a:t>‹#›</a:t>
            </a:fld>
            <a:endParaRPr lang="en-US"/>
          </a:p>
        </p:txBody>
      </p:sp>
    </p:spTree>
    <p:extLst>
      <p:ext uri="{BB962C8B-B14F-4D97-AF65-F5344CB8AC3E}">
        <p14:creationId xmlns:p14="http://schemas.microsoft.com/office/powerpoint/2010/main" val="24610325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D934E3-EA62-49FA-9B03-7D6D3FB1141B}" type="datetimeFigureOut">
              <a:rPr lang="en-US"/>
              <a:pPr>
                <a:defRPr/>
              </a:pPr>
              <a:t>10/29/2013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14DBAB-9B2B-4ED5-B1B9-8502F96856D3}" type="slidenum">
              <a:rPr lang="en-US"/>
              <a:pPr>
                <a:defRPr/>
              </a:pPr>
              <a:t>‹#›</a:t>
            </a:fld>
            <a:endParaRPr lang="en-US"/>
          </a:p>
        </p:txBody>
      </p:sp>
    </p:spTree>
    <p:extLst>
      <p:ext uri="{BB962C8B-B14F-4D97-AF65-F5344CB8AC3E}">
        <p14:creationId xmlns:p14="http://schemas.microsoft.com/office/powerpoint/2010/main" val="122167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A14AFC50-DB5E-45B9-AFE6-668D2A7BE239}" type="slidenum">
              <a:rPr lang="en-US"/>
              <a:pPr>
                <a:defRPr/>
              </a:pPr>
              <a:t>‹#›</a:t>
            </a:fld>
            <a:endParaRPr lang="en-US"/>
          </a:p>
        </p:txBody>
      </p:sp>
      <p:sp>
        <p:nvSpPr>
          <p:cNvPr id="9" name="Footer Placeholder 13"/>
          <p:cNvSpPr>
            <a:spLocks noGrp="1"/>
          </p:cNvSpPr>
          <p:nvPr>
            <p:ph type="ftr" sz="quarter" idx="12"/>
          </p:nvPr>
        </p:nvSpPr>
        <p:spPr/>
        <p:txBody>
          <a:bodyPr/>
          <a:lstStyle>
            <a:lvl1pPr>
              <a:defRPr>
                <a:latin typeface="Arial" charset="0"/>
                <a:cs typeface="Arial" charset="0"/>
              </a:defRPr>
            </a:lvl1pPr>
          </a:lstStyle>
          <a:p>
            <a:pPr>
              <a:defRPr/>
            </a:pPr>
            <a:r>
              <a:rPr lang="en-US"/>
              <a:t>Chapter 7: Recursion</a:t>
            </a:r>
          </a:p>
        </p:txBody>
      </p:sp>
    </p:spTree>
    <p:extLst>
      <p:ext uri="{BB962C8B-B14F-4D97-AF65-F5344CB8AC3E}">
        <p14:creationId xmlns:p14="http://schemas.microsoft.com/office/powerpoint/2010/main" val="788770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D1507FA8-EABD-4DF0-BC0C-42C030AA9077}"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atin typeface="Arial" charset="0"/>
                <a:cs typeface="Arial" charset="0"/>
              </a:defRPr>
            </a:lvl1pPr>
          </a:lstStyle>
          <a:p>
            <a:pPr>
              <a:defRPr/>
            </a:pPr>
            <a:r>
              <a:rPr lang="en-US"/>
              <a:t>Chapter 7: Recursion</a:t>
            </a:r>
          </a:p>
        </p:txBody>
      </p:sp>
    </p:spTree>
    <p:extLst>
      <p:ext uri="{BB962C8B-B14F-4D97-AF65-F5344CB8AC3E}">
        <p14:creationId xmlns:p14="http://schemas.microsoft.com/office/powerpoint/2010/main" val="115852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745D6ABA-2FE7-4C6B-B5C5-1ED7881B0A0D}"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atin typeface="Arial" charset="0"/>
                <a:cs typeface="Arial" charset="0"/>
              </a:defRPr>
            </a:lvl1pPr>
          </a:lstStyle>
          <a:p>
            <a:pPr>
              <a:defRPr/>
            </a:pPr>
            <a:r>
              <a:rPr lang="en-US"/>
              <a:t>Chapter 7: Recursion</a:t>
            </a:r>
          </a:p>
        </p:txBody>
      </p:sp>
    </p:spTree>
    <p:extLst>
      <p:ext uri="{BB962C8B-B14F-4D97-AF65-F5344CB8AC3E}">
        <p14:creationId xmlns:p14="http://schemas.microsoft.com/office/powerpoint/2010/main" val="164714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cs typeface="Arial" charset="0"/>
              </a:defRPr>
            </a:lvl1pPr>
          </a:lstStyle>
          <a:p>
            <a:pPr>
              <a:defRPr/>
            </a:pPr>
            <a:r>
              <a:rPr lang="en-US"/>
              <a:t>Chapter 7: Recursion</a:t>
            </a:r>
          </a:p>
        </p:txBody>
      </p:sp>
      <p:sp>
        <p:nvSpPr>
          <p:cNvPr id="5" name="Slide Number Placeholder 4"/>
          <p:cNvSpPr>
            <a:spLocks noGrp="1"/>
          </p:cNvSpPr>
          <p:nvPr>
            <p:ph type="sldNum" sz="quarter" idx="12"/>
          </p:nvPr>
        </p:nvSpPr>
        <p:spPr/>
        <p:txBody>
          <a:bodyPr/>
          <a:lstStyle>
            <a:lvl1pPr>
              <a:defRPr/>
            </a:lvl1pPr>
          </a:lstStyle>
          <a:p>
            <a:pPr>
              <a:defRPr/>
            </a:pPr>
            <a:fld id="{EAA6CEAF-E5AB-4E2C-8089-466DC9D88942}" type="slidenum">
              <a:rPr lang="en-US"/>
              <a:pPr>
                <a:defRPr/>
              </a:pPr>
              <a:t>‹#›</a:t>
            </a:fld>
            <a:endParaRPr lang="en-US"/>
          </a:p>
        </p:txBody>
      </p:sp>
    </p:spTree>
    <p:extLst>
      <p:ext uri="{BB962C8B-B14F-4D97-AF65-F5344CB8AC3E}">
        <p14:creationId xmlns:p14="http://schemas.microsoft.com/office/powerpoint/2010/main" val="327269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cs typeface="Arial" charset="0"/>
              </a:defRPr>
            </a:lvl1pPr>
          </a:lstStyle>
          <a:p>
            <a:pPr>
              <a:defRPr/>
            </a:pPr>
            <a:r>
              <a:rPr lang="en-US"/>
              <a:t>Chapter 7: Recursion</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8AC6596-7EDA-4385-975C-B5DE04ADDEBF}" type="slidenum">
              <a:rPr lang="en-US"/>
              <a:pPr>
                <a:defRPr/>
              </a:pPr>
              <a:t>‹#›</a:t>
            </a:fld>
            <a:endParaRPr lang="en-US"/>
          </a:p>
        </p:txBody>
      </p:sp>
    </p:spTree>
    <p:extLst>
      <p:ext uri="{BB962C8B-B14F-4D97-AF65-F5344CB8AC3E}">
        <p14:creationId xmlns:p14="http://schemas.microsoft.com/office/powerpoint/2010/main" val="183785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r>
              <a:rPr lang="en-US"/>
              <a:t>Chapter 7: Recursion</a:t>
            </a:r>
          </a:p>
        </p:txBody>
      </p:sp>
      <p:sp>
        <p:nvSpPr>
          <p:cNvPr id="7" name="Slide Number Placeholder 6"/>
          <p:cNvSpPr>
            <a:spLocks noGrp="1"/>
          </p:cNvSpPr>
          <p:nvPr>
            <p:ph type="sldNum" sz="quarter" idx="12"/>
          </p:nvPr>
        </p:nvSpPr>
        <p:spPr/>
        <p:txBody>
          <a:bodyPr/>
          <a:lstStyle>
            <a:lvl1pPr>
              <a:defRPr/>
            </a:lvl1pPr>
          </a:lstStyle>
          <a:p>
            <a:pPr>
              <a:defRPr/>
            </a:pPr>
            <a:fld id="{4CB21B07-0B42-437F-BE9C-A476B4E55A07}" type="slidenum">
              <a:rPr lang="en-US"/>
              <a:pPr>
                <a:defRPr/>
              </a:pPr>
              <a:t>‹#›</a:t>
            </a:fld>
            <a:endParaRPr lang="en-US"/>
          </a:p>
        </p:txBody>
      </p:sp>
    </p:spTree>
    <p:extLst>
      <p:ext uri="{BB962C8B-B14F-4D97-AF65-F5344CB8AC3E}">
        <p14:creationId xmlns:p14="http://schemas.microsoft.com/office/powerpoint/2010/main" val="246995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CE7CF2A7-7182-4478-8704-5EA12FBA0E6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atin typeface="Arial" charset="0"/>
                <a:cs typeface="Arial" charset="0"/>
              </a:defRPr>
            </a:lvl1pPr>
          </a:lstStyle>
          <a:p>
            <a:pPr>
              <a:defRPr/>
            </a:pPr>
            <a:r>
              <a:rPr lang="en-US"/>
              <a:t>Chapter 7: Recursion</a:t>
            </a:r>
          </a:p>
        </p:txBody>
      </p:sp>
    </p:spTree>
    <p:extLst>
      <p:ext uri="{BB962C8B-B14F-4D97-AF65-F5344CB8AC3E}">
        <p14:creationId xmlns:p14="http://schemas.microsoft.com/office/powerpoint/2010/main" val="7012946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fld id="{43BFD712-2844-4BC0-B2F6-001D40D1AB97}" type="datetimeFigureOut">
              <a:rPr lang="en-US"/>
              <a:pPr>
                <a:defRPr/>
              </a:pPr>
              <a:t>10/29/2013</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mtClean="0">
              <a:solidFill>
                <a:srgbClr val="FFFFFF"/>
              </a:solidFill>
              <a:latin typeface="Tw Cen MT" panose="020B0602020104020603" pitchFamily="34" charset="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CFBA12FA-15DD-4166-9188-DB22391E34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4"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n-US" dirty="0" smtClean="0"/>
              <a:t>Recursion</a:t>
            </a:r>
          </a:p>
        </p:txBody>
      </p:sp>
      <p:sp>
        <p:nvSpPr>
          <p:cNvPr id="13315" name="Rectangle 3"/>
          <p:cNvSpPr>
            <a:spLocks noGrp="1" noChangeArrowheads="1"/>
          </p:cNvSpPr>
          <p:nvPr>
            <p:ph type="subTitle" idx="1"/>
          </p:nvPr>
        </p:nvSpPr>
        <p:spPr>
          <a:xfrm>
            <a:off x="2362200" y="6049963"/>
            <a:ext cx="6705600" cy="685800"/>
          </a:xfrm>
        </p:spPr>
        <p:txBody>
          <a:bodyPr/>
          <a:lstStyle/>
          <a:p>
            <a:pPr eaLnBrk="1" hangingPunct="1"/>
            <a:r>
              <a:rPr lang="en-US" smtClean="0"/>
              <a:t>Chapter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t>Google interview questions</a:t>
            </a:r>
          </a:p>
        </p:txBody>
      </p:sp>
      <p:sp>
        <p:nvSpPr>
          <p:cNvPr id="22531" name="Content Placeholder 2"/>
          <p:cNvSpPr>
            <a:spLocks noGrp="1"/>
          </p:cNvSpPr>
          <p:nvPr>
            <p:ph sz="quarter" idx="1"/>
          </p:nvPr>
        </p:nvSpPr>
        <p:spPr>
          <a:xfrm>
            <a:off x="612775" y="1600200"/>
            <a:ext cx="8153400" cy="4495800"/>
          </a:xfrm>
        </p:spPr>
        <p:txBody>
          <a:bodyPr/>
          <a:lstStyle/>
          <a:p>
            <a:r>
              <a:rPr lang="en-US" smtClean="0"/>
              <a:t>How will you implement three stacks with one array.</a:t>
            </a:r>
          </a:p>
          <a:p>
            <a:r>
              <a:rPr lang="en-US" smtClean="0"/>
              <a:t>Create a Java program to find middle node of linked list in Java in one pass? </a:t>
            </a:r>
          </a:p>
          <a:p>
            <a:endParaRPr lang="en-US"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442BEA3C-58BB-4176-8816-4AEA898348AA}" type="slidenum">
              <a:rPr lang="en-US"/>
              <a:pPr>
                <a:defRPr/>
              </a:pPr>
              <a:t>10</a:t>
            </a:fld>
            <a:endParaRPr lang="en-US"/>
          </a:p>
        </p:txBody>
      </p:sp>
      <p:pic>
        <p:nvPicPr>
          <p:cNvPr id="22533" name="Picture 4" descr="http://www.eweek.com/imagesvr_ce/eweek/images/stories/slideshows/000111_interviews/job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861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Finding the Length of a String</a:t>
            </a:r>
            <a:endParaRPr lang="en-US" b="1" dirty="0"/>
          </a:p>
        </p:txBody>
      </p:sp>
      <p:sp>
        <p:nvSpPr>
          <p:cNvPr id="3" name="Content Placeholder 2"/>
          <p:cNvSpPr>
            <a:spLocks noGrp="1"/>
          </p:cNvSpPr>
          <p:nvPr>
            <p:ph sz="quarter" idx="1"/>
          </p:nvPr>
        </p:nvSpPr>
        <p:spPr>
          <a:xfrm>
            <a:off x="612775" y="1600200"/>
            <a:ext cx="8153400" cy="4495800"/>
          </a:xfrm>
        </p:spPr>
        <p:txBody>
          <a:bodyPr>
            <a:normAutofit/>
          </a:bodyPr>
          <a:lstStyle/>
          <a:p>
            <a:pPr marL="514350" indent="-514350" eaLnBrk="1" fontAlgn="auto" hangingPunct="1">
              <a:spcAft>
                <a:spcPts val="0"/>
              </a:spcAft>
              <a:buFont typeface="Wingdings"/>
              <a:buNone/>
              <a:defRPr/>
            </a:pPr>
            <a:r>
              <a:rPr lang="en-US" b="1" dirty="0" smtClean="0">
                <a:latin typeface="Courier New" pitchFamily="49" charset="0"/>
                <a:cs typeface="Courier New" pitchFamily="49" charset="0"/>
              </a:rPr>
              <a:t>if</a:t>
            </a:r>
            <a:r>
              <a:rPr lang="en-US" dirty="0" smtClean="0"/>
              <a:t> the string is empty (has no characters)</a:t>
            </a:r>
          </a:p>
          <a:p>
            <a:pPr marL="920750" indent="-920750" eaLnBrk="1" fontAlgn="auto" hangingPunct="1">
              <a:spcAft>
                <a:spcPts val="0"/>
              </a:spcAft>
              <a:buFont typeface="Wingdings"/>
              <a:buNone/>
              <a:defRPr/>
            </a:pPr>
            <a:r>
              <a:rPr lang="en-US" dirty="0" smtClean="0"/>
              <a:t>	the length is 0</a:t>
            </a:r>
            <a:endParaRPr lang="en-US" dirty="0"/>
          </a:p>
          <a:p>
            <a:pPr marL="514350" indent="-514350" eaLnBrk="1" fontAlgn="auto" hangingPunct="1">
              <a:spcAft>
                <a:spcPts val="0"/>
              </a:spcAft>
              <a:buFont typeface="Wingdings"/>
              <a:buNone/>
              <a:defRPr/>
            </a:pPr>
            <a:r>
              <a:rPr lang="en-US" b="1" dirty="0" smtClean="0">
                <a:latin typeface="Courier New" pitchFamily="49" charset="0"/>
                <a:cs typeface="Courier New" pitchFamily="49" charset="0"/>
              </a:rPr>
              <a:t>else</a:t>
            </a:r>
          </a:p>
          <a:p>
            <a:pPr marL="920750" indent="-920750" eaLnBrk="1" fontAlgn="auto" hangingPunct="1">
              <a:spcAft>
                <a:spcPts val="0"/>
              </a:spcAft>
              <a:buFont typeface="Wingdings"/>
              <a:buNone/>
              <a:defRPr/>
            </a:pPr>
            <a:r>
              <a:rPr lang="en-US" dirty="0" smtClean="0"/>
              <a:t>	the length is 1 plus the length of the string that excludes the first character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Finding the Length of a String </a:t>
            </a:r>
            <a:r>
              <a:rPr lang="en-US" dirty="0" smtClean="0"/>
              <a:t>(cont.)</a:t>
            </a:r>
            <a:endParaRPr lang="en-US" dirty="0"/>
          </a:p>
        </p:txBody>
      </p:sp>
      <p:sp>
        <p:nvSpPr>
          <p:cNvPr id="24579" name="Content Placeholder 2"/>
          <p:cNvSpPr>
            <a:spLocks noGrp="1"/>
          </p:cNvSpPr>
          <p:nvPr>
            <p:ph sz="quarter" idx="1"/>
          </p:nvPr>
        </p:nvSpPr>
        <p:spPr>
          <a:xfrm>
            <a:off x="612775" y="1600200"/>
            <a:ext cx="8153400" cy="4495800"/>
          </a:xfrm>
        </p:spPr>
        <p:txBody>
          <a:bodyPr/>
          <a:lstStyle/>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a:t>
            </a:r>
            <a:r>
              <a:rPr lang="en-US" sz="2000" i="1" smtClean="0">
                <a:latin typeface="Courier New" panose="02070309020205020404" pitchFamily="49" charset="0"/>
                <a:cs typeface="Courier New" panose="02070309020205020404" pitchFamily="49" charset="0"/>
              </a:rPr>
              <a:t>Recursive method </a:t>
            </a:r>
            <a:r>
              <a:rPr lang="en-US" sz="2000" smtClean="0">
                <a:latin typeface="Courier New" panose="02070309020205020404" pitchFamily="49" charset="0"/>
                <a:cs typeface="Courier New" panose="02070309020205020404" pitchFamily="49" charset="0"/>
              </a:rPr>
              <a:t>length</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@param str </a:t>
            </a:r>
            <a:r>
              <a:rPr lang="en-US" sz="2000" i="1" smtClean="0">
                <a:latin typeface="Courier New" panose="02070309020205020404" pitchFamily="49" charset="0"/>
                <a:cs typeface="Courier New" panose="02070309020205020404" pitchFamily="49" charset="0"/>
              </a:rPr>
              <a:t>The string</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@return </a:t>
            </a:r>
            <a:r>
              <a:rPr lang="en-US" sz="2000" i="1" smtClean="0">
                <a:latin typeface="Courier New" panose="02070309020205020404" pitchFamily="49" charset="0"/>
                <a:cs typeface="Courier New" panose="02070309020205020404" pitchFamily="49" charset="0"/>
              </a:rPr>
              <a:t>The length of the string</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public static int length(String str) {</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if (str == null || str.equals(""))</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return 0;</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else</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return 1 + length(str.substring(1));</a:t>
            </a:r>
          </a:p>
          <a:p>
            <a:pPr marL="0" indent="0" eaLnBrk="1" hangingPunct="1">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a:t>
            </a:r>
          </a:p>
        </p:txBody>
      </p:sp>
      <p:sp>
        <p:nvSpPr>
          <p:cNvPr id="5" name="Rectangular Callout 4"/>
          <p:cNvSpPr/>
          <p:nvPr/>
        </p:nvSpPr>
        <p:spPr>
          <a:xfrm>
            <a:off x="6858000" y="3352800"/>
            <a:ext cx="1752600" cy="457200"/>
          </a:xfrm>
          <a:prstGeom prst="wedgeRectCallout">
            <a:avLst>
              <a:gd name="adj1" fmla="val -173986"/>
              <a:gd name="adj2" fmla="val 139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Base case</a:t>
            </a:r>
          </a:p>
        </p:txBody>
      </p:sp>
      <p:sp>
        <p:nvSpPr>
          <p:cNvPr id="6" name="Rectangular Callout 5"/>
          <p:cNvSpPr/>
          <p:nvPr/>
        </p:nvSpPr>
        <p:spPr>
          <a:xfrm>
            <a:off x="6629400" y="5562600"/>
            <a:ext cx="2133600" cy="457200"/>
          </a:xfrm>
          <a:prstGeom prst="wedgeRectCallout">
            <a:avLst>
              <a:gd name="adj1" fmla="val -174590"/>
              <a:gd name="adj2" fmla="val -1302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Reduce Step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pPr eaLnBrk="1" hangingPunct="1"/>
            <a:r>
              <a:rPr lang="en-US" b="1" smtClean="0"/>
              <a:t>Tracing a Recursive Method</a:t>
            </a:r>
          </a:p>
        </p:txBody>
      </p:sp>
      <p:sp>
        <p:nvSpPr>
          <p:cNvPr id="26627" name="Content Placeholder 3"/>
          <p:cNvSpPr>
            <a:spLocks noGrp="1"/>
          </p:cNvSpPr>
          <p:nvPr>
            <p:ph sz="quarter" idx="1"/>
          </p:nvPr>
        </p:nvSpPr>
        <p:spPr>
          <a:xfrm>
            <a:off x="457200" y="1600200"/>
            <a:ext cx="3657600" cy="4525963"/>
          </a:xfrm>
        </p:spPr>
        <p:txBody>
          <a:bodyPr/>
          <a:lstStyle/>
          <a:p>
            <a:pPr eaLnBrk="1" hangingPunct="1"/>
            <a:r>
              <a:rPr lang="en-US" smtClean="0"/>
              <a:t>The process of returning from recursive calls and computing the partial results is called </a:t>
            </a:r>
            <a:r>
              <a:rPr lang="en-US" i="1" smtClean="0"/>
              <a:t>unwinding the recursion</a:t>
            </a:r>
            <a:endParaRPr lang="en-US" smtClean="0"/>
          </a:p>
          <a:p>
            <a:pPr eaLnBrk="1" hangingPunct="1"/>
            <a:endParaRPr lang="en-US" smtClean="0"/>
          </a:p>
        </p:txBody>
      </p:sp>
      <p:pic>
        <p:nvPicPr>
          <p:cNvPr id="25604" name="Picture 2" descr="C:\Documents and Settings\Administrator\My Documents\Koffman\PPTs\JPEGS\JWCL233_Koffman JPG files\ch05\w0097-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4995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Printing String Characters</a:t>
            </a:r>
            <a:endParaRPr lang="en-US" b="1" dirty="0"/>
          </a:p>
        </p:txBody>
      </p:sp>
      <p:sp>
        <p:nvSpPr>
          <p:cNvPr id="26627" name="Content Placeholder 2"/>
          <p:cNvSpPr>
            <a:spLocks noGrp="1"/>
          </p:cNvSpPr>
          <p:nvPr>
            <p:ph sz="quarter" idx="1"/>
          </p:nvPr>
        </p:nvSpPr>
        <p:spPr>
          <a:xfrm>
            <a:off x="612775" y="1600200"/>
            <a:ext cx="8153400" cy="4495800"/>
          </a:xfrm>
        </p:spPr>
        <p:txBody>
          <a:bodyPr/>
          <a:lstStyle/>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a:t>
            </a:r>
            <a:r>
              <a:rPr lang="en-US" sz="1900" i="1" smtClean="0">
                <a:latin typeface="Courier New" panose="02070309020205020404" pitchFamily="49" charset="0"/>
                <a:cs typeface="Courier New" panose="02070309020205020404" pitchFamily="49" charset="0"/>
              </a:rPr>
              <a:t>Recursive method </a:t>
            </a:r>
            <a:r>
              <a:rPr lang="en-US" sz="1900" smtClean="0">
                <a:latin typeface="Courier New" panose="02070309020205020404" pitchFamily="49" charset="0"/>
                <a:cs typeface="Courier New" panose="02070309020205020404" pitchFamily="49" charset="0"/>
              </a:rPr>
              <a:t>printChars</a:t>
            </a:r>
          </a:p>
          <a:p>
            <a:pPr marL="0" indent="0" eaLnBrk="1" hangingPunct="1">
              <a:lnSpc>
                <a:spcPct val="90000"/>
              </a:lnSpc>
              <a:buFont typeface="Wingdings" panose="05000000000000000000" pitchFamily="2" charset="2"/>
              <a:buNone/>
            </a:pPr>
            <a:r>
              <a:rPr lang="en-US" sz="1900" i="1" smtClean="0">
                <a:latin typeface="Courier New" panose="02070309020205020404" pitchFamily="49" charset="0"/>
                <a:cs typeface="Courier New" panose="02070309020205020404" pitchFamily="49" charset="0"/>
              </a:rPr>
              <a:t>post: The argument string is displayed, one character per line</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@param str </a:t>
            </a:r>
            <a:r>
              <a:rPr lang="en-US" sz="1900" i="1" smtClean="0">
                <a:latin typeface="Courier New" panose="02070309020205020404" pitchFamily="49" charset="0"/>
                <a:cs typeface="Courier New" panose="02070309020205020404" pitchFamily="49" charset="0"/>
              </a:rPr>
              <a:t>The string</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public static void printChars(String str)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if (str == null || str.equals(""))</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return;</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else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System.out.println(str.charAt(0));</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printChars(str.substring(1));</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blog.ignitedusa.com/wp-content/uploads/2013/09/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026150"/>
            <a:ext cx="9382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Printing String Characters in Reverse</a:t>
            </a:r>
            <a:endParaRPr lang="en-US" b="1" dirty="0"/>
          </a:p>
        </p:txBody>
      </p:sp>
      <p:sp>
        <p:nvSpPr>
          <p:cNvPr id="27652" name="Content Placeholder 2"/>
          <p:cNvSpPr>
            <a:spLocks noGrp="1"/>
          </p:cNvSpPr>
          <p:nvPr>
            <p:ph sz="quarter" idx="1"/>
          </p:nvPr>
        </p:nvSpPr>
        <p:spPr>
          <a:xfrm>
            <a:off x="612775" y="1600200"/>
            <a:ext cx="8153400" cy="4495800"/>
          </a:xfrm>
        </p:spPr>
        <p:txBody>
          <a:bodyPr/>
          <a:lstStyle/>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a:t>
            </a:r>
            <a:r>
              <a:rPr lang="en-US" sz="1900" i="1" smtClean="0">
                <a:latin typeface="Courier New" panose="02070309020205020404" pitchFamily="49" charset="0"/>
                <a:cs typeface="Courier New" panose="02070309020205020404" pitchFamily="49" charset="0"/>
              </a:rPr>
              <a:t>Recursive method </a:t>
            </a:r>
            <a:r>
              <a:rPr lang="en-US" sz="1900" smtClean="0">
                <a:latin typeface="Courier New" panose="02070309020205020404" pitchFamily="49" charset="0"/>
                <a:cs typeface="Courier New" panose="02070309020205020404" pitchFamily="49" charset="0"/>
              </a:rPr>
              <a:t>printCharsReverse</a:t>
            </a:r>
          </a:p>
          <a:p>
            <a:pPr marL="0" indent="0" eaLnBrk="1" hangingPunct="1">
              <a:lnSpc>
                <a:spcPct val="90000"/>
              </a:lnSpc>
              <a:buFont typeface="Wingdings" panose="05000000000000000000" pitchFamily="2" charset="2"/>
              <a:buNone/>
            </a:pPr>
            <a:r>
              <a:rPr lang="en-US" sz="1900" i="1" smtClean="0">
                <a:latin typeface="Courier New" panose="02070309020205020404" pitchFamily="49" charset="0"/>
                <a:cs typeface="Courier New" panose="02070309020205020404" pitchFamily="49" charset="0"/>
              </a:rPr>
              <a:t>post: The argument string is displayed in reverse, one character per line</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@param str </a:t>
            </a:r>
            <a:r>
              <a:rPr lang="en-US" sz="1900" i="1" smtClean="0">
                <a:latin typeface="Courier New" panose="02070309020205020404" pitchFamily="49" charset="0"/>
                <a:cs typeface="Courier New" panose="02070309020205020404" pitchFamily="49" charset="0"/>
              </a:rPr>
              <a:t>The string</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public static void printCharsReverse(String str)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if (str == null || str.equals(""))</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return;</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else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printCharsReverse(str.substring(1));</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System.out.println(str.charAt(0));</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	}</a:t>
            </a:r>
          </a:p>
          <a:p>
            <a:pPr marL="0" indent="0" eaLnBrk="1" hangingPunct="1">
              <a:lnSpc>
                <a:spcPct val="90000"/>
              </a:lnSpc>
              <a:buFont typeface="Wingdings" panose="05000000000000000000" pitchFamily="2" charset="2"/>
              <a:buNone/>
            </a:pPr>
            <a:r>
              <a:rPr lang="en-US" sz="1900" smtClean="0">
                <a:latin typeface="Courier New" panose="02070309020205020404" pitchFamily="49" charset="0"/>
                <a:cs typeface="Courier New" panose="02070309020205020404" pitchFamily="49" charset="0"/>
              </a:rPr>
              <a:t>}</a:t>
            </a:r>
          </a:p>
        </p:txBody>
      </p:sp>
      <p:sp>
        <p:nvSpPr>
          <p:cNvPr id="4" name="Rectangle 3"/>
          <p:cNvSpPr/>
          <p:nvPr/>
        </p:nvSpPr>
        <p:spPr>
          <a:xfrm>
            <a:off x="228600" y="6096000"/>
            <a:ext cx="8763000" cy="646113"/>
          </a:xfrm>
          <a:prstGeom prst="rect">
            <a:avLst/>
          </a:prstGeom>
        </p:spPr>
        <p:txBody>
          <a:bodyPr>
            <a:spAutoFit/>
          </a:bodyPr>
          <a:lstStyle/>
          <a:p>
            <a:pPr eaLnBrk="1" hangingPunct="1">
              <a:defRPr/>
            </a:pPr>
            <a:r>
              <a:rPr lang="en-US" dirty="0"/>
              <a:t>	Interview Question:</a:t>
            </a:r>
          </a:p>
          <a:p>
            <a:pPr marL="285750" indent="-285750" eaLnBrk="1" hangingPunct="1">
              <a:buFont typeface="Arial" panose="020B0604020202020204" pitchFamily="34" charset="0"/>
              <a:buChar char="•"/>
              <a:defRPr/>
            </a:pPr>
            <a:r>
              <a:rPr lang="en-US" dirty="0"/>
              <a:t>Write Java program to reverse String in Java without using API functions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500"/>
                                        <p:tgtEl>
                                          <p:spTgt spid="245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Proving that a Recursive Method is Correct</a:t>
            </a:r>
          </a:p>
        </p:txBody>
      </p:sp>
      <p:sp>
        <p:nvSpPr>
          <p:cNvPr id="9221"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Proof by induction</a:t>
            </a:r>
          </a:p>
          <a:p>
            <a:pPr marL="640080" lvl="1" indent="-274320" eaLnBrk="1" fontAlgn="auto" hangingPunct="1">
              <a:spcAft>
                <a:spcPts val="0"/>
              </a:spcAft>
              <a:buFont typeface="Wingdings 2"/>
              <a:buChar char=""/>
              <a:defRPr/>
            </a:pPr>
            <a:r>
              <a:rPr lang="en-US" dirty="0" smtClean="0"/>
              <a:t>Prove the theorem is true for the base case</a:t>
            </a:r>
          </a:p>
          <a:p>
            <a:pPr marL="640080" lvl="1" indent="-274320" eaLnBrk="1" fontAlgn="auto" hangingPunct="1">
              <a:spcAft>
                <a:spcPts val="0"/>
              </a:spcAft>
              <a:buFont typeface="Wingdings 2"/>
              <a:buChar char=""/>
              <a:defRPr/>
            </a:pPr>
            <a:r>
              <a:rPr lang="en-US" dirty="0" smtClean="0"/>
              <a:t>Show that if the theorem is assumed true for n, then it must be true for n+1</a:t>
            </a:r>
          </a:p>
          <a:p>
            <a:pPr marL="320040" indent="-320040" eaLnBrk="1" fontAlgn="auto" hangingPunct="1">
              <a:spcAft>
                <a:spcPts val="0"/>
              </a:spcAft>
              <a:buFont typeface="Wingdings"/>
              <a:buChar char=""/>
              <a:defRPr/>
            </a:pPr>
            <a:r>
              <a:rPr lang="en-US" dirty="0" smtClean="0"/>
              <a:t>Recursive proof is similar to induction</a:t>
            </a:r>
          </a:p>
          <a:p>
            <a:pPr marL="640080" lvl="1" indent="-274320" eaLnBrk="1" fontAlgn="auto" hangingPunct="1">
              <a:spcAft>
                <a:spcPts val="0"/>
              </a:spcAft>
              <a:buFont typeface="Wingdings 2"/>
              <a:buChar char=""/>
              <a:defRPr/>
            </a:pPr>
            <a:r>
              <a:rPr lang="en-US" dirty="0" smtClean="0"/>
              <a:t>Verify the base case is recognized and solved correctly</a:t>
            </a:r>
          </a:p>
          <a:p>
            <a:pPr marL="640080" lvl="1" indent="-274320" eaLnBrk="1" fontAlgn="auto" hangingPunct="1">
              <a:spcAft>
                <a:spcPts val="0"/>
              </a:spcAft>
              <a:buFont typeface="Wingdings 2"/>
              <a:buChar char=""/>
              <a:defRPr/>
            </a:pPr>
            <a:r>
              <a:rPr lang="en-US" dirty="0" smtClean="0"/>
              <a:t>Verify that each recursive case makes progress towards the base case</a:t>
            </a:r>
          </a:p>
          <a:p>
            <a:pPr marL="640080" lvl="1" indent="-274320" eaLnBrk="1" fontAlgn="auto" hangingPunct="1">
              <a:spcAft>
                <a:spcPts val="0"/>
              </a:spcAft>
              <a:buFont typeface="Wingdings 2"/>
              <a:buChar char=""/>
              <a:defRPr/>
            </a:pPr>
            <a:r>
              <a:rPr lang="en-US" dirty="0" smtClean="0"/>
              <a:t>Verify that if all smaller problems are solved correctly, then the original problem also is solved correctly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Run-Time Stack and Activation Frames</a:t>
            </a:r>
            <a:endParaRPr lang="en-US" b="1" dirty="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Java maintains a run-time stack on which it saves new information in the form of an </a:t>
            </a:r>
            <a:r>
              <a:rPr lang="en-US" i="1" dirty="0" smtClean="0"/>
              <a:t>activation frame</a:t>
            </a:r>
            <a:r>
              <a:rPr lang="en-US" dirty="0" smtClean="0"/>
              <a:t> </a:t>
            </a:r>
          </a:p>
          <a:p>
            <a:pPr marL="320040" indent="-320040" eaLnBrk="1" fontAlgn="auto" hangingPunct="1">
              <a:spcAft>
                <a:spcPts val="0"/>
              </a:spcAft>
              <a:buFont typeface="Wingdings"/>
              <a:buChar char=""/>
              <a:defRPr/>
            </a:pPr>
            <a:r>
              <a:rPr lang="en-US" dirty="0" smtClean="0"/>
              <a:t>The activation frame contains storage for</a:t>
            </a:r>
          </a:p>
          <a:p>
            <a:pPr marL="640080" lvl="1" indent="-274320" eaLnBrk="1" fontAlgn="auto" hangingPunct="1">
              <a:spcAft>
                <a:spcPts val="0"/>
              </a:spcAft>
              <a:buFont typeface="Wingdings 2"/>
              <a:buChar char=""/>
              <a:defRPr/>
            </a:pPr>
            <a:r>
              <a:rPr lang="en-US" dirty="0" smtClean="0"/>
              <a:t>method arguments</a:t>
            </a:r>
          </a:p>
          <a:p>
            <a:pPr marL="640080" lvl="1" indent="-274320" eaLnBrk="1" fontAlgn="auto" hangingPunct="1">
              <a:spcAft>
                <a:spcPts val="0"/>
              </a:spcAft>
              <a:buFont typeface="Wingdings 2"/>
              <a:buChar char=""/>
              <a:defRPr/>
            </a:pPr>
            <a:r>
              <a:rPr lang="en-US" dirty="0" smtClean="0"/>
              <a:t>local variables (if any)</a:t>
            </a:r>
          </a:p>
          <a:p>
            <a:pPr marL="640080" lvl="1" indent="-274320" eaLnBrk="1" fontAlgn="auto" hangingPunct="1">
              <a:spcAft>
                <a:spcPts val="0"/>
              </a:spcAft>
              <a:buFont typeface="Wingdings 2"/>
              <a:buChar char=""/>
              <a:defRPr/>
            </a:pPr>
            <a:r>
              <a:rPr lang="en-US" dirty="0" smtClean="0"/>
              <a:t>the return address of the instruction that called the method</a:t>
            </a:r>
          </a:p>
          <a:p>
            <a:pPr marL="320040" indent="-320040" eaLnBrk="1" fontAlgn="auto" hangingPunct="1">
              <a:spcAft>
                <a:spcPts val="0"/>
              </a:spcAft>
              <a:buFont typeface="Wingdings"/>
              <a:buChar char=""/>
              <a:defRPr/>
            </a:pPr>
            <a:r>
              <a:rPr lang="en-US" dirty="0" smtClean="0"/>
              <a:t>Whenever a new method is called (recursive or not), Java pushes a new activation frame onto the run-time stack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Run-Time Stack and Activation Frames </a:t>
            </a:r>
            <a:r>
              <a:rPr lang="en-US" dirty="0" smtClean="0"/>
              <a:t>(cont.)</a:t>
            </a:r>
            <a:endParaRPr lang="en-US" dirty="0"/>
          </a:p>
        </p:txBody>
      </p:sp>
      <p:pic>
        <p:nvPicPr>
          <p:cNvPr id="30723" name="Picture 2" descr="C:\Documents and Settings\Administrator\My Documents\Koffman\PPTs\JPEGS\JWCL233_Koffman JPG files\ch05\w0098-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543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Stacks and Recursion in Action</a:t>
            </a:r>
          </a:p>
        </p:txBody>
      </p:sp>
      <p:sp>
        <p:nvSpPr>
          <p:cNvPr id="31747" name="Line 27"/>
          <p:cNvSpPr>
            <a:spLocks noChangeShapeType="1"/>
          </p:cNvSpPr>
          <p:nvPr/>
        </p:nvSpPr>
        <p:spPr bwMode="auto">
          <a:xfrm>
            <a:off x="152400" y="1676400"/>
            <a:ext cx="0"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48" name="Line 28"/>
          <p:cNvSpPr>
            <a:spLocks noChangeShapeType="1"/>
          </p:cNvSpPr>
          <p:nvPr/>
        </p:nvSpPr>
        <p:spPr bwMode="auto">
          <a:xfrm>
            <a:off x="152400" y="3332163"/>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49" name="Line 29"/>
          <p:cNvSpPr>
            <a:spLocks noChangeShapeType="1"/>
          </p:cNvSpPr>
          <p:nvPr/>
        </p:nvSpPr>
        <p:spPr bwMode="auto">
          <a:xfrm flipV="1">
            <a:off x="1066800" y="1676400"/>
            <a:ext cx="7938"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0" name="Text Box 30"/>
          <p:cNvSpPr txBox="1">
            <a:spLocks noChangeArrowheads="1"/>
          </p:cNvSpPr>
          <p:nvPr/>
        </p:nvSpPr>
        <p:spPr bwMode="auto">
          <a:xfrm>
            <a:off x="152400" y="3484563"/>
            <a:ext cx="1247775"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0</a:t>
            </a:r>
          </a:p>
          <a:p>
            <a:pPr eaLnBrk="1" hangingPunct="1"/>
            <a:r>
              <a:rPr lang="en-US" sz="1400" b="1"/>
              <a:t>Empty Stack</a:t>
            </a:r>
          </a:p>
        </p:txBody>
      </p:sp>
      <p:sp>
        <p:nvSpPr>
          <p:cNvPr id="31751" name="Line 31"/>
          <p:cNvSpPr>
            <a:spLocks noChangeShapeType="1"/>
          </p:cNvSpPr>
          <p:nvPr/>
        </p:nvSpPr>
        <p:spPr bwMode="auto">
          <a:xfrm flipH="1">
            <a:off x="1371600" y="1676400"/>
            <a:ext cx="12700"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2" name="Line 32"/>
          <p:cNvSpPr>
            <a:spLocks noChangeShapeType="1"/>
          </p:cNvSpPr>
          <p:nvPr/>
        </p:nvSpPr>
        <p:spPr bwMode="auto">
          <a:xfrm>
            <a:off x="1371600" y="3332163"/>
            <a:ext cx="927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3" name="Line 33"/>
          <p:cNvSpPr>
            <a:spLocks noChangeShapeType="1"/>
          </p:cNvSpPr>
          <p:nvPr/>
        </p:nvSpPr>
        <p:spPr bwMode="auto">
          <a:xfrm flipV="1">
            <a:off x="2298700" y="1676400"/>
            <a:ext cx="12700"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4" name="Text Box 34"/>
          <p:cNvSpPr txBox="1">
            <a:spLocks noChangeArrowheads="1"/>
          </p:cNvSpPr>
          <p:nvPr/>
        </p:nvSpPr>
        <p:spPr bwMode="auto">
          <a:xfrm>
            <a:off x="1371600" y="3484563"/>
            <a:ext cx="13081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1:</a:t>
            </a:r>
          </a:p>
          <a:p>
            <a:pPr eaLnBrk="1" hangingPunct="1"/>
            <a:r>
              <a:rPr lang="en-US" sz="1400" b="1"/>
              <a:t>Push:  main()</a:t>
            </a:r>
          </a:p>
        </p:txBody>
      </p:sp>
      <p:sp>
        <p:nvSpPr>
          <p:cNvPr id="31755" name="Rectangle 35"/>
          <p:cNvSpPr>
            <a:spLocks noChangeArrowheads="1"/>
          </p:cNvSpPr>
          <p:nvPr/>
        </p:nvSpPr>
        <p:spPr bwMode="auto">
          <a:xfrm>
            <a:off x="1384300" y="3017838"/>
            <a:ext cx="914400"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31756" name="Line 36"/>
          <p:cNvSpPr>
            <a:spLocks noChangeShapeType="1"/>
          </p:cNvSpPr>
          <p:nvPr/>
        </p:nvSpPr>
        <p:spPr bwMode="auto">
          <a:xfrm flipH="1">
            <a:off x="2755900" y="1676400"/>
            <a:ext cx="23813"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7" name="Line 37"/>
          <p:cNvSpPr>
            <a:spLocks noChangeShapeType="1"/>
          </p:cNvSpPr>
          <p:nvPr/>
        </p:nvSpPr>
        <p:spPr bwMode="auto">
          <a:xfrm>
            <a:off x="2743200" y="3332163"/>
            <a:ext cx="10874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8" name="Line 38"/>
          <p:cNvSpPr>
            <a:spLocks noChangeShapeType="1"/>
          </p:cNvSpPr>
          <p:nvPr/>
        </p:nvSpPr>
        <p:spPr bwMode="auto">
          <a:xfrm flipV="1">
            <a:off x="3830638" y="1676400"/>
            <a:ext cx="7937" cy="165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59" name="Text Box 39"/>
          <p:cNvSpPr txBox="1">
            <a:spLocks noChangeArrowheads="1"/>
          </p:cNvSpPr>
          <p:nvPr/>
        </p:nvSpPr>
        <p:spPr bwMode="auto">
          <a:xfrm>
            <a:off x="2743200" y="3484563"/>
            <a:ext cx="17653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2:</a:t>
            </a:r>
          </a:p>
          <a:p>
            <a:pPr eaLnBrk="1" hangingPunct="1"/>
            <a:r>
              <a:rPr lang="en-US" sz="1400" b="1"/>
              <a:t>Push:  length(ace)</a:t>
            </a:r>
          </a:p>
        </p:txBody>
      </p:sp>
      <p:sp>
        <p:nvSpPr>
          <p:cNvPr id="31760" name="Rectangle 40"/>
          <p:cNvSpPr>
            <a:spLocks noChangeArrowheads="1"/>
          </p:cNvSpPr>
          <p:nvPr/>
        </p:nvSpPr>
        <p:spPr bwMode="auto">
          <a:xfrm>
            <a:off x="2743200" y="3017838"/>
            <a:ext cx="1087438"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31761" name="Rectangle 41"/>
          <p:cNvSpPr>
            <a:spLocks noChangeArrowheads="1"/>
          </p:cNvSpPr>
          <p:nvPr/>
        </p:nvSpPr>
        <p:spPr bwMode="auto">
          <a:xfrm>
            <a:off x="2755900" y="2722563"/>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31762" name="Text Box 45"/>
          <p:cNvSpPr txBox="1">
            <a:spLocks noChangeArrowheads="1"/>
          </p:cNvSpPr>
          <p:nvPr/>
        </p:nvSpPr>
        <p:spPr bwMode="auto">
          <a:xfrm>
            <a:off x="4386263" y="3484563"/>
            <a:ext cx="163353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3:</a:t>
            </a:r>
          </a:p>
          <a:p>
            <a:pPr eaLnBrk="1" hangingPunct="1"/>
            <a:r>
              <a:rPr lang="en-US" sz="1400" b="1"/>
              <a:t>Push:  length(ce)</a:t>
            </a:r>
          </a:p>
        </p:txBody>
      </p:sp>
      <p:sp>
        <p:nvSpPr>
          <p:cNvPr id="31763" name="Line 56"/>
          <p:cNvSpPr>
            <a:spLocks noChangeShapeType="1"/>
          </p:cNvSpPr>
          <p:nvPr/>
        </p:nvSpPr>
        <p:spPr bwMode="auto">
          <a:xfrm flipH="1">
            <a:off x="4411663" y="1676400"/>
            <a:ext cx="7937" cy="1663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64" name="Line 57"/>
          <p:cNvSpPr>
            <a:spLocks noChangeShapeType="1"/>
          </p:cNvSpPr>
          <p:nvPr/>
        </p:nvSpPr>
        <p:spPr bwMode="auto">
          <a:xfrm>
            <a:off x="4419600" y="33401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65" name="Line 58"/>
          <p:cNvSpPr>
            <a:spLocks noChangeShapeType="1"/>
          </p:cNvSpPr>
          <p:nvPr/>
        </p:nvSpPr>
        <p:spPr bwMode="auto">
          <a:xfrm flipH="1" flipV="1">
            <a:off x="5470525" y="1676400"/>
            <a:ext cx="7938" cy="1663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66" name="Rectangle 59"/>
          <p:cNvSpPr>
            <a:spLocks noChangeArrowheads="1"/>
          </p:cNvSpPr>
          <p:nvPr/>
        </p:nvSpPr>
        <p:spPr bwMode="auto">
          <a:xfrm>
            <a:off x="4411663" y="3025775"/>
            <a:ext cx="1074737"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31767" name="Rectangle 61"/>
          <p:cNvSpPr>
            <a:spLocks noChangeArrowheads="1"/>
          </p:cNvSpPr>
          <p:nvPr/>
        </p:nvSpPr>
        <p:spPr bwMode="auto">
          <a:xfrm>
            <a:off x="4411663" y="2433638"/>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31768" name="Text Box 62"/>
          <p:cNvSpPr txBox="1">
            <a:spLocks noChangeArrowheads="1"/>
          </p:cNvSpPr>
          <p:nvPr/>
        </p:nvSpPr>
        <p:spPr bwMode="auto">
          <a:xfrm>
            <a:off x="7594600" y="3484563"/>
            <a:ext cx="161448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4:</a:t>
            </a:r>
          </a:p>
          <a:p>
            <a:pPr eaLnBrk="1" hangingPunct="1"/>
            <a:r>
              <a:rPr lang="en-US" sz="1400" b="1"/>
              <a:t>Push:  length(“”)</a:t>
            </a:r>
          </a:p>
        </p:txBody>
      </p:sp>
      <p:sp>
        <p:nvSpPr>
          <p:cNvPr id="31769" name="Rectangle 41"/>
          <p:cNvSpPr>
            <a:spLocks noChangeArrowheads="1"/>
          </p:cNvSpPr>
          <p:nvPr/>
        </p:nvSpPr>
        <p:spPr bwMode="auto">
          <a:xfrm>
            <a:off x="4411663" y="2724150"/>
            <a:ext cx="1074737"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31770" name="Line 56"/>
          <p:cNvSpPr>
            <a:spLocks noChangeShapeType="1"/>
          </p:cNvSpPr>
          <p:nvPr/>
        </p:nvSpPr>
        <p:spPr bwMode="auto">
          <a:xfrm>
            <a:off x="5930900" y="1676400"/>
            <a:ext cx="12700" cy="16462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71" name="Line 57"/>
          <p:cNvSpPr>
            <a:spLocks noChangeShapeType="1"/>
          </p:cNvSpPr>
          <p:nvPr/>
        </p:nvSpPr>
        <p:spPr bwMode="auto">
          <a:xfrm>
            <a:off x="5951538" y="3322638"/>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72" name="Line 58"/>
          <p:cNvSpPr>
            <a:spLocks noChangeShapeType="1"/>
          </p:cNvSpPr>
          <p:nvPr/>
        </p:nvSpPr>
        <p:spPr bwMode="auto">
          <a:xfrm flipV="1">
            <a:off x="7010400" y="1676400"/>
            <a:ext cx="15875" cy="16462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73" name="Rectangle 59"/>
          <p:cNvSpPr>
            <a:spLocks noChangeArrowheads="1"/>
          </p:cNvSpPr>
          <p:nvPr/>
        </p:nvSpPr>
        <p:spPr bwMode="auto">
          <a:xfrm>
            <a:off x="5943600" y="3008313"/>
            <a:ext cx="1074738"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31774" name="Rectangle 61"/>
          <p:cNvSpPr>
            <a:spLocks noChangeArrowheads="1"/>
          </p:cNvSpPr>
          <p:nvPr/>
        </p:nvSpPr>
        <p:spPr bwMode="auto">
          <a:xfrm>
            <a:off x="5943600" y="2416175"/>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31775" name="Rectangle 41"/>
          <p:cNvSpPr>
            <a:spLocks noChangeArrowheads="1"/>
          </p:cNvSpPr>
          <p:nvPr/>
        </p:nvSpPr>
        <p:spPr bwMode="auto">
          <a:xfrm>
            <a:off x="5943600" y="2706688"/>
            <a:ext cx="1074738"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31776" name="Rectangle 61"/>
          <p:cNvSpPr>
            <a:spLocks noChangeArrowheads="1"/>
          </p:cNvSpPr>
          <p:nvPr/>
        </p:nvSpPr>
        <p:spPr bwMode="auto">
          <a:xfrm>
            <a:off x="5943600" y="2114550"/>
            <a:ext cx="1074738"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length(e)</a:t>
            </a:r>
          </a:p>
        </p:txBody>
      </p:sp>
      <p:sp>
        <p:nvSpPr>
          <p:cNvPr id="31777" name="Line 56"/>
          <p:cNvSpPr>
            <a:spLocks noChangeShapeType="1"/>
          </p:cNvSpPr>
          <p:nvPr/>
        </p:nvSpPr>
        <p:spPr bwMode="auto">
          <a:xfrm>
            <a:off x="7599363" y="1676400"/>
            <a:ext cx="4762" cy="1663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78" name="Line 57"/>
          <p:cNvSpPr>
            <a:spLocks noChangeShapeType="1"/>
          </p:cNvSpPr>
          <p:nvPr/>
        </p:nvSpPr>
        <p:spPr bwMode="auto">
          <a:xfrm>
            <a:off x="7612063" y="33401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79" name="Line 58"/>
          <p:cNvSpPr>
            <a:spLocks noChangeShapeType="1"/>
          </p:cNvSpPr>
          <p:nvPr/>
        </p:nvSpPr>
        <p:spPr bwMode="auto">
          <a:xfrm flipV="1">
            <a:off x="8670925" y="1676400"/>
            <a:ext cx="3175" cy="1663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1780" name="Rectangle 59"/>
          <p:cNvSpPr>
            <a:spLocks noChangeArrowheads="1"/>
          </p:cNvSpPr>
          <p:nvPr/>
        </p:nvSpPr>
        <p:spPr bwMode="auto">
          <a:xfrm>
            <a:off x="7604125" y="3025775"/>
            <a:ext cx="1074738"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31781" name="Rectangle 61"/>
          <p:cNvSpPr>
            <a:spLocks noChangeArrowheads="1"/>
          </p:cNvSpPr>
          <p:nvPr/>
        </p:nvSpPr>
        <p:spPr bwMode="auto">
          <a:xfrm>
            <a:off x="7604125" y="2433638"/>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31782" name="Rectangle 41"/>
          <p:cNvSpPr>
            <a:spLocks noChangeArrowheads="1"/>
          </p:cNvSpPr>
          <p:nvPr/>
        </p:nvSpPr>
        <p:spPr bwMode="auto">
          <a:xfrm>
            <a:off x="7604125" y="2724150"/>
            <a:ext cx="1074738"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31783" name="Rectangle 61"/>
          <p:cNvSpPr>
            <a:spLocks noChangeArrowheads="1"/>
          </p:cNvSpPr>
          <p:nvPr/>
        </p:nvSpPr>
        <p:spPr bwMode="auto">
          <a:xfrm>
            <a:off x="7604125" y="2132013"/>
            <a:ext cx="1074738"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length(e)</a:t>
            </a:r>
          </a:p>
        </p:txBody>
      </p:sp>
      <p:sp>
        <p:nvSpPr>
          <p:cNvPr id="31784" name="Rectangle 61"/>
          <p:cNvSpPr>
            <a:spLocks noChangeArrowheads="1"/>
          </p:cNvSpPr>
          <p:nvPr/>
        </p:nvSpPr>
        <p:spPr bwMode="auto">
          <a:xfrm>
            <a:off x="7612063" y="1841500"/>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t>
            </a:r>
          </a:p>
        </p:txBody>
      </p:sp>
      <p:sp>
        <p:nvSpPr>
          <p:cNvPr id="31785" name="Text Box 45"/>
          <p:cNvSpPr txBox="1">
            <a:spLocks noChangeArrowheads="1"/>
          </p:cNvSpPr>
          <p:nvPr/>
        </p:nvSpPr>
        <p:spPr bwMode="auto">
          <a:xfrm>
            <a:off x="6008688" y="3484563"/>
            <a:ext cx="153511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3:</a:t>
            </a:r>
          </a:p>
          <a:p>
            <a:pPr eaLnBrk="1" hangingPunct="1"/>
            <a:r>
              <a:rPr lang="en-US" sz="1400" b="1"/>
              <a:t>Push:  length(e)</a:t>
            </a:r>
          </a:p>
        </p:txBody>
      </p:sp>
      <p:sp>
        <p:nvSpPr>
          <p:cNvPr id="61" name="Text Box 62"/>
          <p:cNvSpPr txBox="1">
            <a:spLocks noChangeArrowheads="1"/>
          </p:cNvSpPr>
          <p:nvPr/>
        </p:nvSpPr>
        <p:spPr bwMode="auto">
          <a:xfrm>
            <a:off x="152400" y="6096000"/>
            <a:ext cx="15144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5: </a:t>
            </a:r>
          </a:p>
          <a:p>
            <a:pPr eaLnBrk="1" hangingPunct="1"/>
            <a:r>
              <a:rPr lang="en-US" sz="1400" b="1"/>
              <a:t>Pop:  length(“”)</a:t>
            </a:r>
          </a:p>
          <a:p>
            <a:pPr eaLnBrk="1" hangingPunct="1"/>
            <a:r>
              <a:rPr lang="en-US" sz="1400" b="1"/>
              <a:t>Return: 0</a:t>
            </a:r>
          </a:p>
        </p:txBody>
      </p:sp>
      <p:sp>
        <p:nvSpPr>
          <p:cNvPr id="62" name="Line 56"/>
          <p:cNvSpPr>
            <a:spLocks noChangeShapeType="1"/>
          </p:cNvSpPr>
          <p:nvPr/>
        </p:nvSpPr>
        <p:spPr bwMode="auto">
          <a:xfrm>
            <a:off x="152400" y="4191000"/>
            <a:ext cx="9525"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 name="Line 57"/>
          <p:cNvSpPr>
            <a:spLocks noChangeShapeType="1"/>
          </p:cNvSpPr>
          <p:nvPr/>
        </p:nvSpPr>
        <p:spPr bwMode="auto">
          <a:xfrm>
            <a:off x="169863" y="5961063"/>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 name="Line 58"/>
          <p:cNvSpPr>
            <a:spLocks noChangeShapeType="1"/>
          </p:cNvSpPr>
          <p:nvPr/>
        </p:nvSpPr>
        <p:spPr bwMode="auto">
          <a:xfrm flipV="1">
            <a:off x="1228725" y="4191000"/>
            <a:ext cx="23813"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 name="Rectangle 59"/>
          <p:cNvSpPr>
            <a:spLocks noChangeArrowheads="1"/>
          </p:cNvSpPr>
          <p:nvPr/>
        </p:nvSpPr>
        <p:spPr bwMode="auto">
          <a:xfrm>
            <a:off x="161925" y="5646738"/>
            <a:ext cx="1074738"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66" name="Rectangle 61"/>
          <p:cNvSpPr>
            <a:spLocks noChangeArrowheads="1"/>
          </p:cNvSpPr>
          <p:nvPr/>
        </p:nvSpPr>
        <p:spPr bwMode="auto">
          <a:xfrm>
            <a:off x="161925" y="5056188"/>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67" name="Rectangle 41"/>
          <p:cNvSpPr>
            <a:spLocks noChangeArrowheads="1"/>
          </p:cNvSpPr>
          <p:nvPr/>
        </p:nvSpPr>
        <p:spPr bwMode="auto">
          <a:xfrm>
            <a:off x="161925" y="5346700"/>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68" name="Rectangle 61"/>
          <p:cNvSpPr>
            <a:spLocks noChangeArrowheads="1"/>
          </p:cNvSpPr>
          <p:nvPr/>
        </p:nvSpPr>
        <p:spPr bwMode="auto">
          <a:xfrm>
            <a:off x="161925" y="4754563"/>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length(e)</a:t>
            </a:r>
          </a:p>
        </p:txBody>
      </p:sp>
      <p:sp>
        <p:nvSpPr>
          <p:cNvPr id="70" name="Text Box 62"/>
          <p:cNvSpPr txBox="1">
            <a:spLocks noChangeArrowheads="1"/>
          </p:cNvSpPr>
          <p:nvPr/>
        </p:nvSpPr>
        <p:spPr bwMode="auto">
          <a:xfrm>
            <a:off x="1990725" y="6096000"/>
            <a:ext cx="14351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6: </a:t>
            </a:r>
          </a:p>
          <a:p>
            <a:pPr eaLnBrk="1" hangingPunct="1"/>
            <a:r>
              <a:rPr lang="en-US" sz="1400" b="1"/>
              <a:t>Pop:  length(e)</a:t>
            </a:r>
          </a:p>
          <a:p>
            <a:pPr eaLnBrk="1" hangingPunct="1"/>
            <a:r>
              <a:rPr lang="en-US" sz="1400" b="1"/>
              <a:t>Return: 0+1</a:t>
            </a:r>
          </a:p>
        </p:txBody>
      </p:sp>
      <p:sp>
        <p:nvSpPr>
          <p:cNvPr id="71" name="Line 56"/>
          <p:cNvSpPr>
            <a:spLocks noChangeShapeType="1"/>
          </p:cNvSpPr>
          <p:nvPr/>
        </p:nvSpPr>
        <p:spPr bwMode="auto">
          <a:xfrm>
            <a:off x="2020888" y="4191000"/>
            <a:ext cx="9525"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 name="Line 57"/>
          <p:cNvSpPr>
            <a:spLocks noChangeShapeType="1"/>
          </p:cNvSpPr>
          <p:nvPr/>
        </p:nvSpPr>
        <p:spPr bwMode="auto">
          <a:xfrm>
            <a:off x="2038350" y="5961063"/>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 name="Line 58"/>
          <p:cNvSpPr>
            <a:spLocks noChangeShapeType="1"/>
          </p:cNvSpPr>
          <p:nvPr/>
        </p:nvSpPr>
        <p:spPr bwMode="auto">
          <a:xfrm flipV="1">
            <a:off x="3097213" y="4191000"/>
            <a:ext cx="23812"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 name="Rectangle 59"/>
          <p:cNvSpPr>
            <a:spLocks noChangeArrowheads="1"/>
          </p:cNvSpPr>
          <p:nvPr/>
        </p:nvSpPr>
        <p:spPr bwMode="auto">
          <a:xfrm>
            <a:off x="2030413" y="5646738"/>
            <a:ext cx="1074737"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75" name="Rectangle 61"/>
          <p:cNvSpPr>
            <a:spLocks noChangeArrowheads="1"/>
          </p:cNvSpPr>
          <p:nvPr/>
        </p:nvSpPr>
        <p:spPr bwMode="auto">
          <a:xfrm>
            <a:off x="2030413" y="5056188"/>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76" name="Rectangle 41"/>
          <p:cNvSpPr>
            <a:spLocks noChangeArrowheads="1"/>
          </p:cNvSpPr>
          <p:nvPr/>
        </p:nvSpPr>
        <p:spPr bwMode="auto">
          <a:xfrm>
            <a:off x="2030413" y="5346700"/>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77" name="Rectangle 61"/>
          <p:cNvSpPr>
            <a:spLocks noChangeArrowheads="1"/>
          </p:cNvSpPr>
          <p:nvPr/>
        </p:nvSpPr>
        <p:spPr bwMode="auto">
          <a:xfrm>
            <a:off x="2030413" y="4754563"/>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length(e)</a:t>
            </a:r>
          </a:p>
        </p:txBody>
      </p:sp>
      <p:sp>
        <p:nvSpPr>
          <p:cNvPr id="78" name="Rectangle 61"/>
          <p:cNvSpPr>
            <a:spLocks noChangeArrowheads="1"/>
          </p:cNvSpPr>
          <p:nvPr/>
        </p:nvSpPr>
        <p:spPr bwMode="auto">
          <a:xfrm>
            <a:off x="152400" y="4508500"/>
            <a:ext cx="1074738"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t>
            </a:r>
          </a:p>
        </p:txBody>
      </p:sp>
      <p:sp>
        <p:nvSpPr>
          <p:cNvPr id="87" name="Text Box 62"/>
          <p:cNvSpPr txBox="1">
            <a:spLocks noChangeArrowheads="1"/>
          </p:cNvSpPr>
          <p:nvPr/>
        </p:nvSpPr>
        <p:spPr bwMode="auto">
          <a:xfrm>
            <a:off x="3746500" y="6096000"/>
            <a:ext cx="15351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7: </a:t>
            </a:r>
          </a:p>
          <a:p>
            <a:pPr eaLnBrk="1" hangingPunct="1"/>
            <a:r>
              <a:rPr lang="en-US" sz="1400" b="1"/>
              <a:t>Pop:  length(ce)</a:t>
            </a:r>
          </a:p>
          <a:p>
            <a:pPr eaLnBrk="1" hangingPunct="1"/>
            <a:r>
              <a:rPr lang="en-US" sz="1400" b="1"/>
              <a:t>Return: 1+1</a:t>
            </a:r>
          </a:p>
        </p:txBody>
      </p:sp>
      <p:sp>
        <p:nvSpPr>
          <p:cNvPr id="88" name="Line 56"/>
          <p:cNvSpPr>
            <a:spLocks noChangeShapeType="1"/>
          </p:cNvSpPr>
          <p:nvPr/>
        </p:nvSpPr>
        <p:spPr bwMode="auto">
          <a:xfrm>
            <a:off x="3776663" y="4191000"/>
            <a:ext cx="9525"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9" name="Line 57"/>
          <p:cNvSpPr>
            <a:spLocks noChangeShapeType="1"/>
          </p:cNvSpPr>
          <p:nvPr/>
        </p:nvSpPr>
        <p:spPr bwMode="auto">
          <a:xfrm>
            <a:off x="3794125" y="5961063"/>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 name="Line 58"/>
          <p:cNvSpPr>
            <a:spLocks noChangeShapeType="1"/>
          </p:cNvSpPr>
          <p:nvPr/>
        </p:nvSpPr>
        <p:spPr bwMode="auto">
          <a:xfrm flipV="1">
            <a:off x="4852988" y="4191000"/>
            <a:ext cx="23812"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 name="Rectangle 59"/>
          <p:cNvSpPr>
            <a:spLocks noChangeArrowheads="1"/>
          </p:cNvSpPr>
          <p:nvPr/>
        </p:nvSpPr>
        <p:spPr bwMode="auto">
          <a:xfrm>
            <a:off x="3786188" y="5646738"/>
            <a:ext cx="1074737"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92" name="Rectangle 61"/>
          <p:cNvSpPr>
            <a:spLocks noChangeArrowheads="1"/>
          </p:cNvSpPr>
          <p:nvPr/>
        </p:nvSpPr>
        <p:spPr bwMode="auto">
          <a:xfrm>
            <a:off x="3786188" y="5056188"/>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length(ce)</a:t>
            </a:r>
          </a:p>
        </p:txBody>
      </p:sp>
      <p:sp>
        <p:nvSpPr>
          <p:cNvPr id="93" name="Rectangle 41"/>
          <p:cNvSpPr>
            <a:spLocks noChangeArrowheads="1"/>
          </p:cNvSpPr>
          <p:nvPr/>
        </p:nvSpPr>
        <p:spPr bwMode="auto">
          <a:xfrm>
            <a:off x="3786188" y="5346700"/>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
        <p:nvSpPr>
          <p:cNvPr id="95" name="Text Box 62"/>
          <p:cNvSpPr txBox="1">
            <a:spLocks noChangeArrowheads="1"/>
          </p:cNvSpPr>
          <p:nvPr/>
        </p:nvSpPr>
        <p:spPr bwMode="auto">
          <a:xfrm>
            <a:off x="5575300" y="6096000"/>
            <a:ext cx="17399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t>Time 7: </a:t>
            </a:r>
          </a:p>
          <a:p>
            <a:pPr eaLnBrk="1" hangingPunct="1"/>
            <a:r>
              <a:rPr lang="en-US" sz="1400" b="1"/>
              <a:t>Pop:  length(ace)</a:t>
            </a:r>
          </a:p>
          <a:p>
            <a:pPr eaLnBrk="1" hangingPunct="1"/>
            <a:r>
              <a:rPr lang="en-US" sz="1400" b="1"/>
              <a:t>Return: 2+1</a:t>
            </a:r>
          </a:p>
        </p:txBody>
      </p:sp>
      <p:sp>
        <p:nvSpPr>
          <p:cNvPr id="96" name="Line 56"/>
          <p:cNvSpPr>
            <a:spLocks noChangeShapeType="1"/>
          </p:cNvSpPr>
          <p:nvPr/>
        </p:nvSpPr>
        <p:spPr bwMode="auto">
          <a:xfrm>
            <a:off x="5605463" y="4191000"/>
            <a:ext cx="9525"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7" name="Line 57"/>
          <p:cNvSpPr>
            <a:spLocks noChangeShapeType="1"/>
          </p:cNvSpPr>
          <p:nvPr/>
        </p:nvSpPr>
        <p:spPr bwMode="auto">
          <a:xfrm>
            <a:off x="5622925" y="5961063"/>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8" name="Line 58"/>
          <p:cNvSpPr>
            <a:spLocks noChangeShapeType="1"/>
          </p:cNvSpPr>
          <p:nvPr/>
        </p:nvSpPr>
        <p:spPr bwMode="auto">
          <a:xfrm flipV="1">
            <a:off x="6681788" y="4191000"/>
            <a:ext cx="23812"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9" name="Rectangle 59"/>
          <p:cNvSpPr>
            <a:spLocks noChangeArrowheads="1"/>
          </p:cNvSpPr>
          <p:nvPr/>
        </p:nvSpPr>
        <p:spPr bwMode="auto">
          <a:xfrm>
            <a:off x="5614988" y="5646738"/>
            <a:ext cx="1074737"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t>main()</a:t>
            </a:r>
          </a:p>
        </p:txBody>
      </p:sp>
      <p:sp>
        <p:nvSpPr>
          <p:cNvPr id="101" name="Rectangle 41"/>
          <p:cNvSpPr>
            <a:spLocks noChangeArrowheads="1"/>
          </p:cNvSpPr>
          <p:nvPr/>
        </p:nvSpPr>
        <p:spPr bwMode="auto">
          <a:xfrm>
            <a:off x="5614988" y="5346700"/>
            <a:ext cx="1074737"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300" b="1"/>
              <a:t>length(ace)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78"/>
                                        </p:tgtEl>
                                      </p:cBhvr>
                                    </p:animEffect>
                                    <p:set>
                                      <p:cBhvr>
                                        <p:cTn id="36" dur="1" fill="hold">
                                          <p:stCondLst>
                                            <p:cond delay="499"/>
                                          </p:stCondLst>
                                        </p:cTn>
                                        <p:tgtEl>
                                          <p:spTgt spid="7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77"/>
                                        </p:tgtEl>
                                      </p:cBhvr>
                                    </p:animEffect>
                                    <p:set>
                                      <p:cBhvr>
                                        <p:cTn id="67" dur="1" fill="hold">
                                          <p:stCondLst>
                                            <p:cond delay="499"/>
                                          </p:stCondLst>
                                        </p:cTn>
                                        <p:tgtEl>
                                          <p:spTgt spid="77"/>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500"/>
                                        <p:tgtEl>
                                          <p:spTgt spid="9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fade">
                                      <p:cBhvr>
                                        <p:cTn id="87" dur="500"/>
                                        <p:tgtEl>
                                          <p:spTgt spid="9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500"/>
                                        <p:tgtEl>
                                          <p:spTgt spid="8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xit" presetSubtype="0" fill="hold" grpId="1" nodeType="clickEffect">
                                  <p:stCondLst>
                                    <p:cond delay="0"/>
                                  </p:stCondLst>
                                  <p:childTnLst>
                                    <p:animEffect transition="out" filter="fade">
                                      <p:cBhvr>
                                        <p:cTn id="94" dur="500"/>
                                        <p:tgtEl>
                                          <p:spTgt spid="92"/>
                                        </p:tgtEl>
                                      </p:cBhvr>
                                    </p:animEffect>
                                    <p:set>
                                      <p:cBhvr>
                                        <p:cTn id="95" dur="1" fill="hold">
                                          <p:stCondLst>
                                            <p:cond delay="499"/>
                                          </p:stCondLst>
                                        </p:cTn>
                                        <p:tgtEl>
                                          <p:spTgt spid="9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500"/>
                                        <p:tgtEl>
                                          <p:spTgt spid="9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fade">
                                      <p:cBhvr>
                                        <p:cTn id="106" dur="500"/>
                                        <p:tgtEl>
                                          <p:spTgt spid="9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fade">
                                      <p:cBhvr>
                                        <p:cTn id="109" dur="500"/>
                                        <p:tgtEl>
                                          <p:spTgt spid="9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fade">
                                      <p:cBhvr>
                                        <p:cTn id="112" dur="500"/>
                                        <p:tgtEl>
                                          <p:spTgt spid="10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fade">
                                      <p:cBhvr>
                                        <p:cTn id="115" dur="500"/>
                                        <p:tgtEl>
                                          <p:spTgt spid="9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xit" presetSubtype="0" fill="hold" grpId="1" nodeType="clickEffect">
                                  <p:stCondLst>
                                    <p:cond delay="0"/>
                                  </p:stCondLst>
                                  <p:childTnLst>
                                    <p:animEffect transition="out" filter="fade">
                                      <p:cBhvr>
                                        <p:cTn id="119" dur="500"/>
                                        <p:tgtEl>
                                          <p:spTgt spid="101"/>
                                        </p:tgtEl>
                                      </p:cBhvr>
                                    </p:animEffect>
                                    <p:set>
                                      <p:cBhvr>
                                        <p:cTn id="120"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P spid="64" grpId="0" animBg="1"/>
      <p:bldP spid="65" grpId="0" animBg="1"/>
      <p:bldP spid="66" grpId="0" animBg="1"/>
      <p:bldP spid="67" grpId="0" animBg="1"/>
      <p:bldP spid="68" grpId="0" animBg="1"/>
      <p:bldP spid="70" grpId="0"/>
      <p:bldP spid="71" grpId="0" animBg="1"/>
      <p:bldP spid="72" grpId="0" animBg="1"/>
      <p:bldP spid="73" grpId="0" animBg="1"/>
      <p:bldP spid="74" grpId="0" animBg="1"/>
      <p:bldP spid="75" grpId="0" animBg="1"/>
      <p:bldP spid="76" grpId="0" animBg="1"/>
      <p:bldP spid="77" grpId="0" animBg="1"/>
      <p:bldP spid="77" grpId="1" animBg="1"/>
      <p:bldP spid="78" grpId="0" animBg="1"/>
      <p:bldP spid="78" grpId="1" animBg="1"/>
      <p:bldP spid="87" grpId="0"/>
      <p:bldP spid="88" grpId="0" animBg="1"/>
      <p:bldP spid="89" grpId="0" animBg="1"/>
      <p:bldP spid="90" grpId="0" animBg="1"/>
      <p:bldP spid="91" grpId="0" animBg="1"/>
      <p:bldP spid="92" grpId="0" animBg="1"/>
      <p:bldP spid="92" grpId="1" animBg="1"/>
      <p:bldP spid="93" grpId="0" animBg="1"/>
      <p:bldP spid="95" grpId="0"/>
      <p:bldP spid="96" grpId="0" animBg="1"/>
      <p:bldP spid="97" grpId="0" animBg="1"/>
      <p:bldP spid="98" grpId="0" animBg="1"/>
      <p:bldP spid="99" grpId="0" animBg="1"/>
      <p:bldP spid="101" grpId="0" animBg="1"/>
      <p:bldP spid="10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b="1" smtClean="0"/>
              <a:t>Chapter Objectives</a:t>
            </a:r>
          </a:p>
        </p:txBody>
      </p:sp>
      <p:sp>
        <p:nvSpPr>
          <p:cNvPr id="14339" name="Rectangle 3"/>
          <p:cNvSpPr>
            <a:spLocks noGrp="1" noChangeArrowheads="1"/>
          </p:cNvSpPr>
          <p:nvPr>
            <p:ph sz="quarter" idx="1"/>
          </p:nvPr>
        </p:nvSpPr>
        <p:spPr>
          <a:xfrm>
            <a:off x="457200" y="1600200"/>
            <a:ext cx="8229600" cy="4724400"/>
          </a:xfrm>
        </p:spPr>
        <p:txBody>
          <a:bodyPr/>
          <a:lstStyle/>
          <a:p>
            <a:pPr eaLnBrk="1" hangingPunct="1">
              <a:lnSpc>
                <a:spcPct val="80000"/>
              </a:lnSpc>
            </a:pPr>
            <a:r>
              <a:rPr lang="en-US" sz="2500" smtClean="0"/>
              <a:t>To understand how to think recursively</a:t>
            </a:r>
          </a:p>
          <a:p>
            <a:pPr eaLnBrk="1" hangingPunct="1">
              <a:lnSpc>
                <a:spcPct val="80000"/>
              </a:lnSpc>
            </a:pPr>
            <a:r>
              <a:rPr lang="en-US" sz="2500" smtClean="0"/>
              <a:t>To learn how to trace a recursive method</a:t>
            </a:r>
          </a:p>
          <a:p>
            <a:pPr eaLnBrk="1" hangingPunct="1">
              <a:lnSpc>
                <a:spcPct val="80000"/>
              </a:lnSpc>
            </a:pPr>
            <a:r>
              <a:rPr lang="en-US" sz="2500" smtClean="0"/>
              <a:t>To learn how to write recursive algorithms and methods for searching arrays</a:t>
            </a:r>
          </a:p>
          <a:p>
            <a:pPr eaLnBrk="1" hangingPunct="1">
              <a:lnSpc>
                <a:spcPct val="80000"/>
              </a:lnSpc>
            </a:pPr>
            <a:r>
              <a:rPr lang="en-US" sz="2500" smtClean="0"/>
              <a:t>To learn about recursive data structures and recursive methods for a </a:t>
            </a:r>
            <a:r>
              <a:rPr lang="en-US" sz="2400" smtClean="0">
                <a:latin typeface="Courier New" panose="02070309020205020404" pitchFamily="49" charset="0"/>
                <a:cs typeface="Courier New" panose="02070309020205020404" pitchFamily="49" charset="0"/>
              </a:rPr>
              <a:t>LinkedList</a:t>
            </a:r>
            <a:r>
              <a:rPr lang="en-US" sz="2400" smtClean="0"/>
              <a:t> </a:t>
            </a:r>
            <a:r>
              <a:rPr lang="en-US" sz="2500" smtClean="0"/>
              <a:t>class</a:t>
            </a:r>
          </a:p>
          <a:p>
            <a:pPr eaLnBrk="1" hangingPunct="1">
              <a:lnSpc>
                <a:spcPct val="80000"/>
              </a:lnSpc>
            </a:pPr>
            <a:r>
              <a:rPr lang="en-US" sz="2500" smtClean="0"/>
              <a:t>To understand how to use recursion to solve the Towers of Hanoi problem</a:t>
            </a:r>
          </a:p>
          <a:p>
            <a:pPr eaLnBrk="1" hangingPunct="1">
              <a:lnSpc>
                <a:spcPct val="80000"/>
              </a:lnSpc>
            </a:pPr>
            <a:r>
              <a:rPr lang="en-US" sz="2500" smtClean="0"/>
              <a:t>To understand how to use recursion to process two-dimensional images</a:t>
            </a:r>
          </a:p>
          <a:p>
            <a:pPr eaLnBrk="1" hangingPunct="1">
              <a:lnSpc>
                <a:spcPct val="80000"/>
              </a:lnSpc>
            </a:pPr>
            <a:r>
              <a:rPr lang="en-US" sz="2500" smtClean="0"/>
              <a:t>To learn how to apply backtracking to solve search problems such as finding a path through a maze</a:t>
            </a:r>
          </a:p>
          <a:p>
            <a:pPr eaLnBrk="1" hangingPunct="1">
              <a:lnSpc>
                <a:spcPct val="80000"/>
              </a:lnSpc>
            </a:pPr>
            <a:endParaRPr lang="en-US" sz="25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sz="4000" b="1" smtClean="0"/>
              <a:t>Run-Time Stack and Activation Frames</a:t>
            </a:r>
            <a:endParaRPr lang="en-US" sz="4000" smtClean="0"/>
          </a:p>
        </p:txBody>
      </p:sp>
      <p:pic>
        <p:nvPicPr>
          <p:cNvPr id="32771" name="Picture 2" descr="C:\Documents and Settings\Administrator\My Documents\Koffman\PPTs\JPEGS\JWCL233_Koffman JPG files\ch05\w0099-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676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eaLnBrk="1" fontAlgn="auto" hangingPunct="1">
              <a:spcAft>
                <a:spcPts val="0"/>
              </a:spcAft>
              <a:defRPr/>
            </a:pPr>
            <a:r>
              <a:rPr lang="en-US" dirty="0" smtClean="0"/>
              <a:t>Recursive Definitions of Mathematical Formulas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Definitions of Mathematical Formulas</a:t>
            </a:r>
          </a:p>
        </p:txBody>
      </p:sp>
      <p:sp>
        <p:nvSpPr>
          <p:cNvPr id="34819" name="Rectangle 3"/>
          <p:cNvSpPr>
            <a:spLocks noGrp="1" noChangeArrowheads="1"/>
          </p:cNvSpPr>
          <p:nvPr>
            <p:ph sz="quarter" idx="1"/>
          </p:nvPr>
        </p:nvSpPr>
        <p:spPr>
          <a:xfrm>
            <a:off x="612775" y="1600200"/>
            <a:ext cx="8153400" cy="4495800"/>
          </a:xfrm>
        </p:spPr>
        <p:txBody>
          <a:bodyPr/>
          <a:lstStyle/>
          <a:p>
            <a:pPr eaLnBrk="1" hangingPunct="1"/>
            <a:r>
              <a:rPr lang="en-US" smtClean="0"/>
              <a:t>Mathematicians often use recursive definitions of formulas that lead naturally to recursive algorithms</a:t>
            </a:r>
          </a:p>
          <a:p>
            <a:pPr eaLnBrk="1" hangingPunct="1"/>
            <a:r>
              <a:rPr lang="en-US" smtClean="0"/>
              <a:t>Examples include:</a:t>
            </a:r>
          </a:p>
          <a:p>
            <a:pPr lvl="1" eaLnBrk="1" hangingPunct="1"/>
            <a:r>
              <a:rPr lang="en-US" smtClean="0"/>
              <a:t>factorials</a:t>
            </a:r>
          </a:p>
          <a:p>
            <a:pPr lvl="1" eaLnBrk="1" hangingPunct="1"/>
            <a:r>
              <a:rPr lang="en-US" smtClean="0"/>
              <a:t>powers</a:t>
            </a:r>
          </a:p>
          <a:p>
            <a:pPr lvl="1" eaLnBrk="1" hangingPunct="1"/>
            <a:r>
              <a:rPr lang="en-US" smtClean="0"/>
              <a:t>greatest common divisors (gcd)</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US" smtClean="0"/>
              <a:t>Google Interview Question</a:t>
            </a:r>
          </a:p>
        </p:txBody>
      </p:sp>
      <p:sp>
        <p:nvSpPr>
          <p:cNvPr id="35843" name="Content Placeholder 2"/>
          <p:cNvSpPr>
            <a:spLocks noGrp="1"/>
          </p:cNvSpPr>
          <p:nvPr>
            <p:ph sz="quarter" idx="1"/>
          </p:nvPr>
        </p:nvSpPr>
        <p:spPr>
          <a:xfrm>
            <a:off x="612775" y="1600200"/>
            <a:ext cx="8153400" cy="4495800"/>
          </a:xfrm>
        </p:spPr>
        <p:txBody>
          <a:bodyPr/>
          <a:lstStyle/>
          <a:p>
            <a:r>
              <a:rPr lang="en-US" smtClean="0"/>
              <a:t>You are climbing a stair case. Each time you can either make 1 step or 2 steps. The staircase has n steps. In how many distinct ways can you climb the staircase ?</a:t>
            </a:r>
          </a:p>
        </p:txBody>
      </p:sp>
      <p:sp>
        <p:nvSpPr>
          <p:cNvPr id="5" name="Slide Number Placeholder 4"/>
          <p:cNvSpPr>
            <a:spLocks noGrp="1"/>
          </p:cNvSpPr>
          <p:nvPr>
            <p:ph type="sldNum" sz="quarter" idx="12"/>
          </p:nvPr>
        </p:nvSpPr>
        <p:spPr/>
        <p:txBody>
          <a:bodyPr>
            <a:normAutofit fontScale="85000" lnSpcReduction="20000"/>
          </a:bodyPr>
          <a:lstStyle/>
          <a:p>
            <a:pPr>
              <a:defRPr/>
            </a:pPr>
            <a:fld id="{4C5794BD-32BA-4503-9837-689C1857399A}" type="slidenum">
              <a:rPr lang="en-US"/>
              <a:pPr>
                <a:defRPr/>
              </a:pPr>
              <a:t>23</a:t>
            </a:fld>
            <a:endParaRPr lang="en-US"/>
          </a:p>
        </p:txBody>
      </p:sp>
      <p:pic>
        <p:nvPicPr>
          <p:cNvPr id="35845" name="Picture 2" descr="http://blog.ignitedusa.com/wp-content/uploads/2013/09/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17475"/>
            <a:ext cx="20542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2775" y="228600"/>
            <a:ext cx="8153400" cy="990600"/>
          </a:xfrm>
        </p:spPr>
        <p:txBody>
          <a:bodyPr/>
          <a:lstStyle/>
          <a:p>
            <a:pPr eaLnBrk="1" hangingPunct="1"/>
            <a:r>
              <a:rPr lang="en-US" b="1" smtClean="0"/>
              <a:t>Factorial of </a:t>
            </a:r>
            <a:r>
              <a:rPr lang="en-US" b="1" i="1" smtClean="0"/>
              <a:t>n</a:t>
            </a:r>
            <a:r>
              <a:rPr lang="en-US" b="1" smtClean="0"/>
              <a:t>: </a:t>
            </a:r>
            <a:r>
              <a:rPr lang="en-US" b="1" i="1" smtClean="0"/>
              <a:t>n</a:t>
            </a:r>
            <a:r>
              <a:rPr lang="en-US" b="1" smtClean="0"/>
              <a:t>!</a:t>
            </a:r>
          </a:p>
        </p:txBody>
      </p:sp>
      <p:sp>
        <p:nvSpPr>
          <p:cNvPr id="36867" name="Rectangle 3"/>
          <p:cNvSpPr>
            <a:spLocks noGrp="1" noChangeArrowheads="1"/>
          </p:cNvSpPr>
          <p:nvPr>
            <p:ph sz="quarter" idx="1"/>
          </p:nvPr>
        </p:nvSpPr>
        <p:spPr>
          <a:xfrm>
            <a:off x="612775" y="1600200"/>
            <a:ext cx="8153400" cy="4495800"/>
          </a:xfrm>
        </p:spPr>
        <p:txBody>
          <a:bodyPr/>
          <a:lstStyle/>
          <a:p>
            <a:pPr eaLnBrk="1" hangingPunct="1"/>
            <a:r>
              <a:rPr lang="en-US" smtClean="0"/>
              <a:t>The factorial of </a:t>
            </a:r>
            <a:r>
              <a:rPr lang="en-US" i="1" smtClean="0"/>
              <a:t>n</a:t>
            </a:r>
            <a:r>
              <a:rPr lang="en-US" smtClean="0"/>
              <a:t>, or </a:t>
            </a:r>
            <a:r>
              <a:rPr lang="en-US" i="1" smtClean="0"/>
              <a:t>n</a:t>
            </a:r>
            <a:r>
              <a:rPr lang="en-US" smtClean="0"/>
              <a:t>! is defined as follows:</a:t>
            </a:r>
          </a:p>
          <a:p>
            <a:pPr marL="857250" lvl="2" indent="0" eaLnBrk="1" hangingPunct="1">
              <a:buFont typeface="Wingdings" panose="05000000000000000000" pitchFamily="2" charset="2"/>
              <a:buNone/>
            </a:pPr>
            <a:r>
              <a:rPr lang="en-US" smtClean="0"/>
              <a:t>0! = 1</a:t>
            </a:r>
          </a:p>
          <a:p>
            <a:pPr marL="857250" lvl="2" indent="0" eaLnBrk="1" hangingPunct="1">
              <a:buFont typeface="Wingdings" panose="05000000000000000000" pitchFamily="2" charset="2"/>
              <a:buNone/>
            </a:pPr>
            <a:r>
              <a:rPr lang="en-US" i="1" smtClean="0"/>
              <a:t>n</a:t>
            </a:r>
            <a:r>
              <a:rPr lang="en-US" smtClean="0"/>
              <a:t>! = </a:t>
            </a:r>
            <a:r>
              <a:rPr lang="en-US" i="1" smtClean="0"/>
              <a:t>n</a:t>
            </a:r>
            <a:r>
              <a:rPr lang="en-US" smtClean="0"/>
              <a:t> x (</a:t>
            </a:r>
            <a:r>
              <a:rPr lang="en-US" i="1" smtClean="0"/>
              <a:t>n</a:t>
            </a:r>
            <a:r>
              <a:rPr lang="en-US" smtClean="0"/>
              <a:t> -1)! (n &gt; 0)</a:t>
            </a:r>
          </a:p>
          <a:p>
            <a:pPr eaLnBrk="1" hangingPunct="1"/>
            <a:r>
              <a:rPr lang="en-US" smtClean="0"/>
              <a:t>The base case: </a:t>
            </a:r>
            <a:r>
              <a:rPr lang="en-US" i="1" smtClean="0"/>
              <a:t>n</a:t>
            </a:r>
            <a:r>
              <a:rPr lang="en-US" smtClean="0"/>
              <a:t> is equal to 0</a:t>
            </a:r>
          </a:p>
          <a:p>
            <a:pPr eaLnBrk="1" hangingPunct="1"/>
            <a:r>
              <a:rPr lang="en-US" smtClean="0"/>
              <a:t>The second formula is a recursive definition</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sz="quarter" idx="1"/>
          </p:nvPr>
        </p:nvSpPr>
        <p:spPr>
          <a:xfrm>
            <a:off x="612775" y="1600200"/>
            <a:ext cx="8153400" cy="4495800"/>
          </a:xfrm>
        </p:spPr>
        <p:txBody>
          <a:bodyPr/>
          <a:lstStyle/>
          <a:p>
            <a:pPr eaLnBrk="1" hangingPunct="1"/>
            <a:r>
              <a:rPr lang="en-US" smtClean="0"/>
              <a:t>The recursive definition can be expressed by the following algorithm:</a:t>
            </a:r>
          </a:p>
          <a:p>
            <a:pPr marL="1257300" lvl="2" indent="-457200" eaLnBrk="1" hangingPunct="1">
              <a:buFont typeface="Wingdings" panose="05000000000000000000" pitchFamily="2" charset="2"/>
              <a:buNone/>
            </a:pPr>
            <a:r>
              <a:rPr lang="en-US" b="1" smtClean="0">
                <a:latin typeface="Courier New" panose="02070309020205020404" pitchFamily="49" charset="0"/>
                <a:cs typeface="Courier New" panose="02070309020205020404" pitchFamily="49" charset="0"/>
              </a:rPr>
              <a:t>if</a:t>
            </a:r>
            <a:r>
              <a:rPr lang="en-US" smtClean="0"/>
              <a:t> </a:t>
            </a:r>
            <a:r>
              <a:rPr lang="en-US" i="1" smtClean="0"/>
              <a:t>n</a:t>
            </a:r>
            <a:r>
              <a:rPr lang="en-US" smtClean="0"/>
              <a:t> equals 0</a:t>
            </a:r>
          </a:p>
          <a:p>
            <a:pPr marL="1257300" lvl="2" indent="-457200" eaLnBrk="1" hangingPunct="1">
              <a:buFont typeface="Wingdings" panose="05000000000000000000" pitchFamily="2" charset="2"/>
              <a:buNone/>
            </a:pPr>
            <a:r>
              <a:rPr lang="en-US" i="1" smtClean="0"/>
              <a:t>	n</a:t>
            </a:r>
            <a:r>
              <a:rPr lang="en-US" smtClean="0"/>
              <a:t>! is 1</a:t>
            </a:r>
          </a:p>
          <a:p>
            <a:pPr marL="1257300" lvl="2" indent="-457200" eaLnBrk="1" hangingPunct="1">
              <a:buFont typeface="Wingdings" panose="05000000000000000000" pitchFamily="2" charset="2"/>
              <a:buNone/>
            </a:pPr>
            <a:r>
              <a:rPr lang="en-US" b="1" smtClean="0">
                <a:latin typeface="Courier New" panose="02070309020205020404" pitchFamily="49" charset="0"/>
                <a:cs typeface="Courier New" panose="02070309020205020404" pitchFamily="49" charset="0"/>
              </a:rPr>
              <a:t>else</a:t>
            </a:r>
          </a:p>
          <a:p>
            <a:pPr marL="1257300" lvl="2" indent="-457200" eaLnBrk="1" hangingPunct="1">
              <a:buFont typeface="Wingdings" panose="05000000000000000000" pitchFamily="2" charset="2"/>
              <a:buNone/>
            </a:pPr>
            <a:r>
              <a:rPr lang="en-US" i="1" smtClean="0"/>
              <a:t>	n! = n x (n – 1)!</a:t>
            </a:r>
          </a:p>
          <a:p>
            <a:pPr eaLnBrk="1" hangingPunct="1"/>
            <a:r>
              <a:rPr lang="en-US" smtClean="0"/>
              <a:t>The last step can be implemented as:</a:t>
            </a:r>
          </a:p>
          <a:p>
            <a:pPr marL="400050" lvl="1" indent="0" eaLnBrk="1" hangingPunct="1">
              <a:buFont typeface="Wingdings 2" panose="05020102010507070707" pitchFamily="18" charset="2"/>
              <a:buNone/>
            </a:pPr>
            <a:r>
              <a:rPr lang="en-US" sz="2400" smtClean="0">
                <a:latin typeface="Courier New" panose="02070309020205020404" pitchFamily="49" charset="0"/>
                <a:cs typeface="Courier New" panose="02070309020205020404" pitchFamily="49" charset="0"/>
              </a:rPr>
              <a:t>return n * factorial(n – 1);</a:t>
            </a:r>
          </a:p>
          <a:p>
            <a:pPr eaLnBrk="1" hangingPunct="1"/>
            <a:endParaRPr lang="en-US" smtClean="0"/>
          </a:p>
        </p:txBody>
      </p:sp>
      <p:pic>
        <p:nvPicPr>
          <p:cNvPr id="35842" name="Picture 2" descr="C:\Documents and Settings\Administrator\My Documents\Koffman\PPTs\JPEGS\JWCL233_Koffman JPG files\ch05\w0100-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3886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title"/>
          </p:nvPr>
        </p:nvSpPr>
        <p:spPr>
          <a:xfrm>
            <a:off x="612775" y="228600"/>
            <a:ext cx="8153400" cy="990600"/>
          </a:xfrm>
        </p:spPr>
        <p:txBody>
          <a:bodyPr/>
          <a:lstStyle/>
          <a:p>
            <a:pPr eaLnBrk="1" hangingPunct="1"/>
            <a:r>
              <a:rPr lang="en-US" b="1" smtClean="0"/>
              <a:t>Factorial of </a:t>
            </a:r>
            <a:r>
              <a:rPr lang="en-US" b="1" i="1" smtClean="0"/>
              <a:t>n</a:t>
            </a:r>
            <a:r>
              <a:rPr lang="en-US" b="1" smtClean="0"/>
              <a:t>: </a:t>
            </a:r>
            <a:r>
              <a:rPr lang="en-US" b="1" i="1" smtClean="0"/>
              <a:t>n</a:t>
            </a:r>
            <a:r>
              <a:rPr lang="en-US" b="1" smtClean="0"/>
              <a:t>! </a:t>
            </a:r>
            <a:r>
              <a:rPr lang="en-US" smtClean="0"/>
              <a:t>(cont.)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dministrator\My Documents\Koffman\PPTs\JPEGS\JWCL233_Koffman JPG files\ch05\w0100-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8006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612775" y="228600"/>
            <a:ext cx="8153400" cy="990600"/>
          </a:xfrm>
        </p:spPr>
        <p:txBody>
          <a:bodyPr/>
          <a:lstStyle/>
          <a:p>
            <a:pPr eaLnBrk="1" hangingPunct="1"/>
            <a:r>
              <a:rPr lang="en-US" b="1" smtClean="0"/>
              <a:t>Factorial of </a:t>
            </a:r>
            <a:r>
              <a:rPr lang="en-US" b="1" i="1" smtClean="0"/>
              <a:t>n</a:t>
            </a:r>
            <a:r>
              <a:rPr lang="en-US" b="1" smtClean="0"/>
              <a:t>: </a:t>
            </a:r>
            <a:r>
              <a:rPr lang="en-US" b="1" i="1" smtClean="0"/>
              <a:t>n</a:t>
            </a:r>
            <a:r>
              <a:rPr lang="en-US" b="1" smtClean="0"/>
              <a:t>! </a:t>
            </a:r>
            <a:r>
              <a:rPr lang="en-US" smtClean="0"/>
              <a:t>(cont.)</a:t>
            </a:r>
          </a:p>
        </p:txBody>
      </p:sp>
      <p:sp>
        <p:nvSpPr>
          <p:cNvPr id="11270" name="Rectangle 3"/>
          <p:cNvSpPr>
            <a:spLocks noGrp="1" noChangeArrowheads="1"/>
          </p:cNvSpPr>
          <p:nvPr>
            <p:ph sz="quarter" idx="1"/>
          </p:nvPr>
        </p:nvSpPr>
        <p:spPr>
          <a:xfrm>
            <a:off x="612775" y="1600200"/>
            <a:ext cx="8153400" cy="4495800"/>
          </a:xfrm>
        </p:spPr>
        <p:txBody>
          <a:bodyPr>
            <a:normAutofit lnSpcReduction="10000"/>
          </a:bodyPr>
          <a:lstStyle/>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endParaRPr lang="en-US" sz="2000" dirty="0" smtClean="0">
              <a:latin typeface="Courier New" panose="02070309020205020404" pitchFamily="49" charset="0"/>
              <a:cs typeface="Courier New" panose="02070309020205020404" pitchFamily="49" charset="0"/>
            </a:endParaRP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public static </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factorial(</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	if (n == 0) </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		return 1;</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	else</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		return n * factorial(n – 1);</a:t>
            </a:r>
          </a:p>
          <a:p>
            <a:pPr marL="0" indent="0" eaLnBrk="1" hangingPunct="1">
              <a:lnSpc>
                <a:spcPct val="90000"/>
              </a:lnSpc>
              <a:buFont typeface="Wingdings" panose="05000000000000000000" pitchFamily="2" charset="2"/>
              <a:buNone/>
              <a:defRPr/>
            </a:pPr>
            <a:r>
              <a:rPr lang="en-US" sz="2000" dirty="0" smtClean="0">
                <a:latin typeface="Courier New" panose="02070309020205020404" pitchFamily="49" charset="0"/>
                <a:cs typeface="Courier New" panose="02070309020205020404" pitchFamily="49" charset="0"/>
              </a:rPr>
              <a:t>}</a:t>
            </a:r>
          </a:p>
          <a:p>
            <a:pPr marL="0" indent="0"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Infinite Recursion and Stack Overflow</a:t>
            </a:r>
            <a:endParaRPr lang="en-US" b="1" dirty="0"/>
          </a:p>
        </p:txBody>
      </p:sp>
      <p:sp>
        <p:nvSpPr>
          <p:cNvPr id="3" name="Content Placeholder 2"/>
          <p:cNvSpPr>
            <a:spLocks noGrp="1"/>
          </p:cNvSpPr>
          <p:nvPr>
            <p:ph sz="quarter" idx="1"/>
          </p:nvPr>
        </p:nvSpPr>
        <p:spPr>
          <a:xfrm>
            <a:off x="612775" y="1600200"/>
            <a:ext cx="8378825" cy="4495800"/>
          </a:xfrm>
        </p:spPr>
        <p:txBody>
          <a:bodyPr>
            <a:normAutofit lnSpcReduction="10000"/>
          </a:bodyPr>
          <a:lstStyle/>
          <a:p>
            <a:pPr eaLnBrk="1" hangingPunct="1">
              <a:lnSpc>
                <a:spcPct val="90000"/>
              </a:lnSpc>
              <a:defRPr/>
            </a:pPr>
            <a:r>
              <a:rPr lang="en-US" dirty="0" smtClean="0"/>
              <a:t>If you call method </a:t>
            </a:r>
            <a:r>
              <a:rPr lang="en-US" sz="2800" dirty="0" smtClean="0">
                <a:latin typeface="Courier New" panose="02070309020205020404" pitchFamily="49" charset="0"/>
                <a:cs typeface="Courier New" panose="02070309020205020404" pitchFamily="49" charset="0"/>
              </a:rPr>
              <a:t>factorial</a:t>
            </a:r>
            <a:r>
              <a:rPr lang="en-US" sz="2800" dirty="0" smtClean="0"/>
              <a:t> </a:t>
            </a:r>
            <a:r>
              <a:rPr lang="en-US" dirty="0" smtClean="0"/>
              <a:t>with a negative argument, the recursion will not terminate because </a:t>
            </a:r>
            <a:r>
              <a:rPr lang="en-US" sz="2800" dirty="0" smtClean="0">
                <a:latin typeface="Courier New" panose="02070309020205020404" pitchFamily="49" charset="0"/>
                <a:cs typeface="Courier New" panose="02070309020205020404" pitchFamily="49" charset="0"/>
              </a:rPr>
              <a:t>n</a:t>
            </a:r>
            <a:r>
              <a:rPr lang="en-US" dirty="0" smtClean="0"/>
              <a:t> will never equal </a:t>
            </a:r>
            <a:r>
              <a:rPr lang="en-US" sz="2800" dirty="0" smtClean="0">
                <a:latin typeface="Courier New" panose="02070309020205020404" pitchFamily="49" charset="0"/>
                <a:cs typeface="Courier New" panose="02070309020205020404" pitchFamily="49" charset="0"/>
              </a:rPr>
              <a:t>0</a:t>
            </a:r>
          </a:p>
          <a:p>
            <a:pPr eaLnBrk="1" hangingPunct="1">
              <a:lnSpc>
                <a:spcPct val="90000"/>
              </a:lnSpc>
              <a:defRPr/>
            </a:pPr>
            <a:r>
              <a:rPr lang="en-US" dirty="0" smtClean="0"/>
              <a:t>If a program does not terminate, it will eventually throw the </a:t>
            </a:r>
            <a:r>
              <a:rPr lang="en-US" sz="2800" dirty="0" err="1" smtClean="0">
                <a:latin typeface="Courier New" panose="02070309020205020404" pitchFamily="49" charset="0"/>
                <a:cs typeface="Courier New" panose="02070309020205020404" pitchFamily="49" charset="0"/>
              </a:rPr>
              <a:t>StackOverflowError</a:t>
            </a:r>
            <a:r>
              <a:rPr lang="en-US" dirty="0" smtClean="0"/>
              <a:t> exception</a:t>
            </a:r>
          </a:p>
          <a:p>
            <a:pPr lvl="2" eaLnBrk="1" hangingPunct="1">
              <a:lnSpc>
                <a:spcPct val="90000"/>
              </a:lnSpc>
              <a:defRPr/>
            </a:pPr>
            <a:endParaRPr lang="en-US" b="1" dirty="0" smtClean="0">
              <a:solidFill>
                <a:srgbClr val="FF0000"/>
              </a:solidFill>
            </a:endParaRPr>
          </a:p>
          <a:p>
            <a:pPr lvl="1" eaLnBrk="1" hangingPunct="1">
              <a:lnSpc>
                <a:spcPct val="90000"/>
              </a:lnSpc>
              <a:defRPr/>
            </a:pPr>
            <a:r>
              <a:rPr lang="en-US" b="1" dirty="0" smtClean="0">
                <a:solidFill>
                  <a:srgbClr val="FF0000"/>
                </a:solidFill>
              </a:rPr>
              <a:t>Make sure your recursive methods are constructed so that a stopping case is always reached</a:t>
            </a:r>
          </a:p>
          <a:p>
            <a:pPr eaLnBrk="1" hangingPunct="1">
              <a:lnSpc>
                <a:spcPct val="90000"/>
              </a:lnSpc>
              <a:defRPr/>
            </a:pPr>
            <a:endParaRPr lang="en-US" dirty="0" smtClean="0"/>
          </a:p>
          <a:p>
            <a:pPr eaLnBrk="1" hangingPunct="1">
              <a:lnSpc>
                <a:spcPct val="90000"/>
              </a:lnSpc>
              <a:defRPr/>
            </a:pPr>
            <a:r>
              <a:rPr lang="en-US" dirty="0" smtClean="0"/>
              <a:t>In the </a:t>
            </a:r>
            <a:r>
              <a:rPr lang="en-US" sz="3000" dirty="0" smtClean="0">
                <a:latin typeface="Courier New" panose="02070309020205020404" pitchFamily="49" charset="0"/>
                <a:cs typeface="Courier New" panose="02070309020205020404" pitchFamily="49" charset="0"/>
              </a:rPr>
              <a:t>factorial</a:t>
            </a:r>
            <a:r>
              <a:rPr lang="en-US" dirty="0" smtClean="0"/>
              <a:t> method, you could throw an </a:t>
            </a:r>
            <a:r>
              <a:rPr lang="en-US" sz="3000" dirty="0" err="1" smtClean="0">
                <a:latin typeface="Courier New" panose="02070309020205020404" pitchFamily="49" charset="0"/>
                <a:cs typeface="Courier New" panose="02070309020205020404" pitchFamily="49" charset="0"/>
              </a:rPr>
              <a:t>IllegalArgumentException</a:t>
            </a:r>
            <a:r>
              <a:rPr lang="en-US" dirty="0" smtClean="0"/>
              <a:t> if </a:t>
            </a:r>
            <a:r>
              <a:rPr lang="en-US" sz="3000" dirty="0" smtClean="0">
                <a:latin typeface="Courier New" panose="02070309020205020404" pitchFamily="49" charset="0"/>
                <a:cs typeface="Courier New" panose="02070309020205020404" pitchFamily="49" charset="0"/>
              </a:rPr>
              <a:t>n</a:t>
            </a:r>
            <a:r>
              <a:rPr lang="en-US" dirty="0" smtClean="0"/>
              <a:t> is negative</a:t>
            </a:r>
          </a:p>
          <a:p>
            <a:pPr eaLnBrk="1" hangingPunct="1">
              <a:lnSpc>
                <a:spcPct val="90000"/>
              </a:lnSpc>
              <a:defRPr/>
            </a:pPr>
            <a:endParaRPr lang="en-US" dirty="0" smtClean="0"/>
          </a:p>
        </p:txBody>
      </p:sp>
      <p:pic>
        <p:nvPicPr>
          <p:cNvPr id="39940" name="Picture 6" descr="https://encrypted-tbn3.gstatic.com/images?q=tbn:ANd9GcS0iPVHwLYv0x6EWJOohxdyaHT1V_hsQt9tfqWvfAJ5NEbVazWy7ctFqc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1371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Grp="1" noChangeArrowheads="1"/>
          </p:cNvSpPr>
          <p:nvPr>
            <p:ph type="title"/>
          </p:nvPr>
        </p:nvSpPr>
        <p:spPr>
          <a:xfrm>
            <a:off x="612775" y="228600"/>
            <a:ext cx="8153400" cy="990600"/>
          </a:xfrm>
        </p:spPr>
        <p:txBody>
          <a:bodyPr>
            <a:normAutofit fontScale="90000"/>
          </a:bodyPr>
          <a:lstStyle/>
          <a:p>
            <a:pPr eaLnBrk="1" hangingPunct="1">
              <a:defRPr/>
            </a:pPr>
            <a:r>
              <a:rPr lang="en-US" sz="4000" b="1" smtClean="0"/>
              <a:t>Recursive Algorithm for Calculating </a:t>
            </a:r>
            <a:r>
              <a:rPr lang="en-US" sz="4000" b="1" i="1" smtClean="0"/>
              <a:t>x</a:t>
            </a:r>
            <a:r>
              <a:rPr lang="en-US" sz="4000" b="1" i="1" baseline="30000" smtClean="0"/>
              <a:t>n</a:t>
            </a:r>
            <a:endParaRPr lang="en-US" sz="4000" b="1" i="1" smtClean="0"/>
          </a:p>
        </p:txBody>
      </p:sp>
      <p:sp>
        <p:nvSpPr>
          <p:cNvPr id="40963" name="Rectangle 4"/>
          <p:cNvSpPr>
            <a:spLocks noChangeArrowheads="1"/>
          </p:cNvSpPr>
          <p:nvPr/>
        </p:nvSpPr>
        <p:spPr bwMode="auto">
          <a:xfrm>
            <a:off x="838200" y="1447800"/>
            <a:ext cx="83058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pt-BR" sz="1800" b="1">
                <a:solidFill>
                  <a:srgbClr val="406F8D"/>
                </a:solidFill>
                <a:latin typeface="Arial" panose="020B0604020202020204" pitchFamily="34" charset="0"/>
              </a:rPr>
              <a:t>Recursive Algorithm for Calculating x</a:t>
            </a:r>
            <a:r>
              <a:rPr lang="pt-BR" sz="2800" b="1" i="1" baseline="30000">
                <a:solidFill>
                  <a:srgbClr val="5C92B5"/>
                </a:solidFill>
              </a:rPr>
              <a:t>n</a:t>
            </a:r>
            <a:r>
              <a:rPr lang="pt-BR" sz="1800" b="1">
                <a:solidFill>
                  <a:srgbClr val="406F8D"/>
                </a:solidFill>
                <a:latin typeface="Arial" panose="020B0604020202020204" pitchFamily="34" charset="0"/>
              </a:rPr>
              <a:t> (n ≥ 0)</a:t>
            </a:r>
          </a:p>
          <a:p>
            <a:pPr eaLnBrk="1" hangingPunct="1">
              <a:spcBef>
                <a:spcPct val="0"/>
              </a:spcBef>
              <a:buClrTx/>
              <a:buSzTx/>
              <a:buFontTx/>
              <a:buNone/>
            </a:pPr>
            <a:r>
              <a:rPr lang="en-US" sz="1800" b="1">
                <a:latin typeface="Arial" panose="020B0604020202020204" pitchFamily="34" charset="0"/>
              </a:rPr>
              <a:t>if </a:t>
            </a:r>
            <a:r>
              <a:rPr lang="en-US" sz="1800" b="1" i="1">
                <a:latin typeface="Arial" panose="020B0604020202020204" pitchFamily="34" charset="0"/>
              </a:rPr>
              <a:t>n is 0</a:t>
            </a:r>
          </a:p>
          <a:p>
            <a:pPr eaLnBrk="1" hangingPunct="1">
              <a:spcBef>
                <a:spcPct val="0"/>
              </a:spcBef>
              <a:buClrTx/>
              <a:buSzTx/>
              <a:buFontTx/>
              <a:buNone/>
            </a:pPr>
            <a:r>
              <a:rPr lang="en-US" sz="1800" b="1">
                <a:latin typeface="Arial" panose="020B0604020202020204" pitchFamily="34" charset="0"/>
              </a:rPr>
              <a:t>	The result is 1</a:t>
            </a:r>
          </a:p>
          <a:p>
            <a:pPr eaLnBrk="1" hangingPunct="1">
              <a:spcBef>
                <a:spcPct val="0"/>
              </a:spcBef>
              <a:buClrTx/>
              <a:buSzTx/>
              <a:buFontTx/>
              <a:buNone/>
            </a:pPr>
            <a:r>
              <a:rPr lang="en-US" sz="1800" b="1">
                <a:latin typeface="Arial" panose="020B0604020202020204" pitchFamily="34" charset="0"/>
              </a:rPr>
              <a:t>else</a:t>
            </a:r>
          </a:p>
          <a:p>
            <a:pPr eaLnBrk="1" hangingPunct="1">
              <a:spcBef>
                <a:spcPct val="0"/>
              </a:spcBef>
              <a:buClrTx/>
              <a:buSzTx/>
              <a:buFontTx/>
              <a:buNone/>
            </a:pPr>
            <a:r>
              <a:rPr lang="en-US" sz="1800" b="1">
                <a:latin typeface="Arial" panose="020B0604020202020204" pitchFamily="34" charset="0"/>
              </a:rPr>
              <a:t>	The result is </a:t>
            </a:r>
            <a:r>
              <a:rPr lang="en-US" sz="1800" b="1" i="1">
                <a:latin typeface="Arial" panose="020B0604020202020204" pitchFamily="34" charset="0"/>
              </a:rPr>
              <a:t>x × x</a:t>
            </a:r>
            <a:r>
              <a:rPr lang="en-US" sz="2800" b="1" i="1" baseline="30000"/>
              <a:t>n–1</a:t>
            </a:r>
            <a:endParaRPr lang="en-US" sz="1800">
              <a:latin typeface="Arial" panose="020B0604020202020204" pitchFamily="34" charset="0"/>
            </a:endParaRPr>
          </a:p>
          <a:p>
            <a:pPr eaLnBrk="1" hangingPunct="1">
              <a:spcBef>
                <a:spcPct val="0"/>
              </a:spcBef>
              <a:buClrTx/>
              <a:buSzTx/>
              <a:buFontTx/>
              <a:buNone/>
            </a:pPr>
            <a:endParaRPr lang="en-US" sz="1800">
              <a:latin typeface="Arial" panose="020B0604020202020204" pitchFamily="34" charset="0"/>
            </a:endParaRP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a:t>
            </a:r>
            <a:r>
              <a:rPr lang="en-US" sz="1800" i="1">
                <a:latin typeface="Courier New" panose="02070309020205020404" pitchFamily="49" charset="0"/>
                <a:cs typeface="Courier New" panose="02070309020205020404" pitchFamily="49" charset="0"/>
              </a:rPr>
              <a:t>Recursive power method (in RecursiveMethods.java).</a:t>
            </a:r>
          </a:p>
          <a:p>
            <a:pPr eaLnBrk="1" hangingPunct="1">
              <a:spcBef>
                <a:spcPct val="0"/>
              </a:spcBef>
              <a:buClrTx/>
              <a:buSzTx/>
              <a:buFontTx/>
              <a:buNone/>
            </a:pPr>
            <a:r>
              <a:rPr lang="en-US" sz="1800" i="1">
                <a:latin typeface="Courier New" panose="02070309020205020404" pitchFamily="49" charset="0"/>
                <a:cs typeface="Courier New" panose="02070309020205020404" pitchFamily="49" charset="0"/>
              </a:rPr>
              <a:t>    pre: n &gt;= 0</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@param x </a:t>
            </a:r>
            <a:r>
              <a:rPr lang="en-US" sz="1800" i="1">
                <a:latin typeface="Courier New" panose="02070309020205020404" pitchFamily="49" charset="0"/>
                <a:cs typeface="Courier New" panose="02070309020205020404" pitchFamily="49" charset="0"/>
              </a:rPr>
              <a:t>The number being raised to a power</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@param n </a:t>
            </a:r>
            <a:r>
              <a:rPr lang="en-US" sz="1800" i="1">
                <a:latin typeface="Courier New" panose="02070309020205020404" pitchFamily="49" charset="0"/>
                <a:cs typeface="Courier New" panose="02070309020205020404" pitchFamily="49" charset="0"/>
              </a:rPr>
              <a:t>The exponent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@return x </a:t>
            </a:r>
            <a:r>
              <a:rPr lang="en-US" sz="1800" i="1">
                <a:latin typeface="Courier New" panose="02070309020205020404" pitchFamily="49" charset="0"/>
                <a:cs typeface="Courier New" panose="02070309020205020404" pitchFamily="49" charset="0"/>
              </a:rPr>
              <a:t>raised to the power n</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public static double power(double x, int n) {</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if (n == 0)</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return 1;</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else</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a:t>
            </a:r>
            <a:r>
              <a:rPr lang="en-US" sz="1800">
                <a:solidFill>
                  <a:srgbClr val="406F8D"/>
                </a:solidFill>
                <a:latin typeface="Courier New" panose="02070309020205020404" pitchFamily="49" charset="0"/>
                <a:cs typeface="Courier New" panose="02070309020205020404" pitchFamily="49" charset="0"/>
              </a:rPr>
              <a:t>return x * power(x, n – 1);</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Calculating gcd</a:t>
            </a:r>
            <a:endParaRPr lang="en-US" b="1" dirty="0"/>
          </a:p>
        </p:txBody>
      </p:sp>
      <p:sp>
        <p:nvSpPr>
          <p:cNvPr id="41987" name="Content Placeholder 2"/>
          <p:cNvSpPr>
            <a:spLocks noGrp="1"/>
          </p:cNvSpPr>
          <p:nvPr>
            <p:ph sz="quarter" idx="1"/>
          </p:nvPr>
        </p:nvSpPr>
        <p:spPr>
          <a:xfrm>
            <a:off x="612775" y="1600200"/>
            <a:ext cx="8153400" cy="4495800"/>
          </a:xfrm>
        </p:spPr>
        <p:txBody>
          <a:bodyPr/>
          <a:lstStyle/>
          <a:p>
            <a:pPr eaLnBrk="1" hangingPunct="1"/>
            <a:r>
              <a:rPr lang="en-US" smtClean="0"/>
              <a:t>The greatest common divisor (gcd) of two numbers is the largest integer that divides both numbers</a:t>
            </a:r>
          </a:p>
          <a:p>
            <a:pPr eaLnBrk="1" hangingPunct="1"/>
            <a:r>
              <a:rPr lang="en-US" smtClean="0"/>
              <a:t>The gcd of 20 and 15 is 5</a:t>
            </a:r>
          </a:p>
          <a:p>
            <a:pPr eaLnBrk="1" hangingPunct="1"/>
            <a:r>
              <a:rPr lang="en-US" smtClean="0"/>
              <a:t>The gcd of 36 and 24 is 12</a:t>
            </a:r>
          </a:p>
          <a:p>
            <a:pPr eaLnBrk="1" hangingPunct="1"/>
            <a:r>
              <a:rPr lang="en-US" smtClean="0"/>
              <a:t>The gcd of 38 and 18 is 2</a:t>
            </a:r>
          </a:p>
          <a:p>
            <a:pPr eaLnBrk="1" hangingPunct="1"/>
            <a:r>
              <a:rPr lang="en-US" smtClean="0"/>
              <a:t>The gcd of 17 and 97 is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b="1" smtClean="0"/>
              <a:t>Recursion</a:t>
            </a:r>
          </a:p>
        </p:txBody>
      </p:sp>
      <p:sp>
        <p:nvSpPr>
          <p:cNvPr id="15363" name="Content Placeholder 2"/>
          <p:cNvSpPr>
            <a:spLocks noGrp="1"/>
          </p:cNvSpPr>
          <p:nvPr>
            <p:ph sz="quarter" idx="1"/>
          </p:nvPr>
        </p:nvSpPr>
        <p:spPr>
          <a:xfrm>
            <a:off x="612775" y="1600200"/>
            <a:ext cx="8153400" cy="4495800"/>
          </a:xfrm>
        </p:spPr>
        <p:txBody>
          <a:bodyPr/>
          <a:lstStyle/>
          <a:p>
            <a:pPr eaLnBrk="1" hangingPunct="1">
              <a:lnSpc>
                <a:spcPct val="80000"/>
              </a:lnSpc>
            </a:pPr>
            <a:r>
              <a:rPr lang="en-US" sz="2200" smtClean="0"/>
              <a:t>Recursion can solve many programming problems that are difficult to conceptualize and solve linearly</a:t>
            </a:r>
          </a:p>
          <a:p>
            <a:pPr eaLnBrk="1" hangingPunct="1">
              <a:lnSpc>
                <a:spcPct val="80000"/>
              </a:lnSpc>
            </a:pPr>
            <a:r>
              <a:rPr lang="en-US" sz="2200" smtClean="0"/>
              <a:t>In the field of artificial intelligence, recursion often is used to write programs that exhibit intelligent behavior:</a:t>
            </a:r>
          </a:p>
          <a:p>
            <a:pPr lvl="1" eaLnBrk="1" hangingPunct="1">
              <a:lnSpc>
                <a:spcPct val="80000"/>
              </a:lnSpc>
            </a:pPr>
            <a:r>
              <a:rPr lang="en-US" sz="2000" smtClean="0"/>
              <a:t>playing games of chess</a:t>
            </a:r>
          </a:p>
          <a:p>
            <a:pPr lvl="1" eaLnBrk="1" hangingPunct="1">
              <a:lnSpc>
                <a:spcPct val="80000"/>
              </a:lnSpc>
            </a:pPr>
            <a:r>
              <a:rPr lang="en-US" sz="2000" smtClean="0"/>
              <a:t>proving mathematical theorems</a:t>
            </a:r>
          </a:p>
          <a:p>
            <a:pPr lvl="1" eaLnBrk="1" hangingPunct="1">
              <a:lnSpc>
                <a:spcPct val="80000"/>
              </a:lnSpc>
            </a:pPr>
            <a:r>
              <a:rPr lang="en-US" sz="2000" smtClean="0"/>
              <a:t>recognizing patterns, and so on</a:t>
            </a:r>
          </a:p>
          <a:p>
            <a:pPr eaLnBrk="1" hangingPunct="1">
              <a:lnSpc>
                <a:spcPct val="80000"/>
              </a:lnSpc>
            </a:pPr>
            <a:r>
              <a:rPr lang="en-US" sz="2200" smtClean="0"/>
              <a:t>Recursive algorithms can </a:t>
            </a:r>
          </a:p>
          <a:p>
            <a:pPr lvl="1" eaLnBrk="1" hangingPunct="1">
              <a:lnSpc>
                <a:spcPct val="80000"/>
              </a:lnSpc>
            </a:pPr>
            <a:r>
              <a:rPr lang="en-US" sz="2000" smtClean="0"/>
              <a:t>compute factorials</a:t>
            </a:r>
          </a:p>
          <a:p>
            <a:pPr lvl="1" eaLnBrk="1" hangingPunct="1">
              <a:lnSpc>
                <a:spcPct val="80000"/>
              </a:lnSpc>
            </a:pPr>
            <a:r>
              <a:rPr lang="en-US" sz="2000" smtClean="0"/>
              <a:t>compute a greatest common divisor</a:t>
            </a:r>
          </a:p>
          <a:p>
            <a:pPr lvl="1" eaLnBrk="1" hangingPunct="1">
              <a:lnSpc>
                <a:spcPct val="80000"/>
              </a:lnSpc>
            </a:pPr>
            <a:r>
              <a:rPr lang="en-US" sz="2000" smtClean="0"/>
              <a:t>process data structures (strings, arrays, linked lists, etc.)</a:t>
            </a:r>
          </a:p>
          <a:p>
            <a:pPr lvl="1" eaLnBrk="1" hangingPunct="1">
              <a:lnSpc>
                <a:spcPct val="80000"/>
              </a:lnSpc>
            </a:pPr>
            <a:r>
              <a:rPr lang="en-US" sz="2000" smtClean="0"/>
              <a:t>search efficiently using a binary search</a:t>
            </a:r>
          </a:p>
          <a:p>
            <a:pPr lvl="1" eaLnBrk="1" hangingPunct="1">
              <a:lnSpc>
                <a:spcPct val="80000"/>
              </a:lnSpc>
            </a:pPr>
            <a:r>
              <a:rPr lang="en-US" sz="2000" smtClean="0"/>
              <a:t>find a path through a maze, and more</a:t>
            </a:r>
          </a:p>
          <a:p>
            <a:pPr eaLnBrk="1" hangingPunct="1">
              <a:lnSpc>
                <a:spcPct val="80000"/>
              </a:lnSpc>
            </a:pPr>
            <a:endParaRPr lang="en-US" sz="2200" smtClean="0"/>
          </a:p>
          <a:p>
            <a:pPr eaLnBrk="1" hangingPunct="1">
              <a:lnSpc>
                <a:spcPct val="80000"/>
              </a:lnSpc>
            </a:pPr>
            <a:endParaRPr lang="en-US" sz="2200" smtClean="0"/>
          </a:p>
          <a:p>
            <a:pPr eaLnBrk="1" hangingPunct="1">
              <a:lnSpc>
                <a:spcPct val="80000"/>
              </a:lnSpc>
            </a:pPr>
            <a:endParaRPr lang="en-US" sz="2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Calculating gcd </a:t>
            </a:r>
            <a:r>
              <a:rPr lang="en-US" dirty="0" smtClean="0"/>
              <a:t>(cont.)</a:t>
            </a:r>
            <a:endParaRPr lang="en-US" dirty="0"/>
          </a:p>
        </p:txBody>
      </p:sp>
      <p:sp>
        <p:nvSpPr>
          <p:cNvPr id="43011" name="Content Placeholder 2"/>
          <p:cNvSpPr>
            <a:spLocks noGrp="1"/>
          </p:cNvSpPr>
          <p:nvPr>
            <p:ph sz="quarter" idx="1"/>
          </p:nvPr>
        </p:nvSpPr>
        <p:spPr>
          <a:xfrm>
            <a:off x="612775" y="1600200"/>
            <a:ext cx="8153400" cy="4495800"/>
          </a:xfrm>
        </p:spPr>
        <p:txBody>
          <a:bodyPr/>
          <a:lstStyle/>
          <a:p>
            <a:pPr eaLnBrk="1" hangingPunct="1"/>
            <a:r>
              <a:rPr lang="en-US" smtClean="0"/>
              <a:t>Given 2 positive integers m and n (m &gt; n)</a:t>
            </a:r>
          </a:p>
          <a:p>
            <a:pPr eaLnBrk="1" hangingPunct="1">
              <a:buFont typeface="Wingdings" panose="05000000000000000000" pitchFamily="2" charset="2"/>
              <a:buNone/>
            </a:pPr>
            <a:r>
              <a:rPr lang="en-US" smtClean="0"/>
              <a:t>	</a:t>
            </a:r>
            <a:r>
              <a:rPr lang="en-US" b="1" smtClean="0">
                <a:latin typeface="Courier New" panose="02070309020205020404" pitchFamily="49" charset="0"/>
                <a:cs typeface="Courier New" panose="02070309020205020404" pitchFamily="49" charset="0"/>
              </a:rPr>
              <a:t>if</a:t>
            </a:r>
            <a:r>
              <a:rPr lang="en-US" smtClean="0"/>
              <a:t> n is a divisor of m</a:t>
            </a:r>
          </a:p>
          <a:p>
            <a:pPr eaLnBrk="1" hangingPunct="1">
              <a:buFont typeface="Wingdings" panose="05000000000000000000" pitchFamily="2" charset="2"/>
              <a:buNone/>
            </a:pPr>
            <a:r>
              <a:rPr lang="en-US" smtClean="0"/>
              <a:t>		gcd(m, n) = n</a:t>
            </a:r>
          </a:p>
          <a:p>
            <a:pPr eaLnBrk="1" hangingPunct="1">
              <a:buFont typeface="Wingdings" panose="05000000000000000000" pitchFamily="2" charset="2"/>
              <a:buNone/>
            </a:pPr>
            <a:r>
              <a:rPr lang="en-US" smtClean="0"/>
              <a:t>	</a:t>
            </a:r>
            <a:r>
              <a:rPr lang="en-US" b="1" smtClean="0">
                <a:latin typeface="Courier New" panose="02070309020205020404" pitchFamily="49" charset="0"/>
                <a:cs typeface="Courier New" panose="02070309020205020404" pitchFamily="49" charset="0"/>
              </a:rPr>
              <a:t>else</a:t>
            </a:r>
          </a:p>
          <a:p>
            <a:pPr eaLnBrk="1" hangingPunct="1">
              <a:buFont typeface="Wingdings" panose="05000000000000000000" pitchFamily="2" charset="2"/>
              <a:buNone/>
            </a:pPr>
            <a:r>
              <a:rPr lang="en-US" smtClean="0"/>
              <a:t>		gcd (m, n) = gcd (n, m % n)</a:t>
            </a:r>
          </a:p>
          <a:p>
            <a:pPr eaLnBrk="1" hangingPunct="1">
              <a:buFont typeface="Wingdings" panose="05000000000000000000" pitchFamily="2" charset="2"/>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Algorithm for Calculating gcd </a:t>
            </a:r>
            <a:r>
              <a:rPr lang="en-US" dirty="0" smtClean="0"/>
              <a:t>(cont.)</a:t>
            </a:r>
            <a:endParaRPr lang="en-US" dirty="0"/>
          </a:p>
        </p:txBody>
      </p:sp>
      <p:sp>
        <p:nvSpPr>
          <p:cNvPr id="5" name="Rectangle 4"/>
          <p:cNvSpPr/>
          <p:nvPr/>
        </p:nvSpPr>
        <p:spPr>
          <a:xfrm>
            <a:off x="457200" y="1752600"/>
            <a:ext cx="8001000" cy="3970338"/>
          </a:xfrm>
          <a:prstGeom prst="rect">
            <a:avLst/>
          </a:prstGeom>
        </p:spPr>
        <p:txBody>
          <a:bodyPr>
            <a:spAutoFit/>
          </a:bodyPr>
          <a:lstStyle/>
          <a:p>
            <a:pPr eaLnBrk="1" hangingPunct="1">
              <a:defRPr/>
            </a:pPr>
            <a:r>
              <a:rPr lang="en-US" dirty="0">
                <a:latin typeface="Courier New" pitchFamily="49" charset="0"/>
                <a:cs typeface="Courier New" pitchFamily="49" charset="0"/>
              </a:rPr>
              <a:t>/** </a:t>
            </a:r>
            <a:r>
              <a:rPr lang="en-US" i="1" dirty="0">
                <a:latin typeface="Courier New" pitchFamily="49" charset="0"/>
                <a:cs typeface="Courier New" pitchFamily="49" charset="0"/>
              </a:rPr>
              <a:t>Recursive gcd method (in RecursiveMethods.java).</a:t>
            </a:r>
          </a:p>
          <a:p>
            <a:pPr eaLnBrk="1" hangingPunct="1">
              <a:defRPr/>
            </a:pPr>
            <a:r>
              <a:rPr lang="en-US" i="1" dirty="0">
                <a:latin typeface="Courier New" pitchFamily="49" charset="0"/>
                <a:cs typeface="Courier New" pitchFamily="49" charset="0"/>
              </a:rPr>
              <a:t>    pre: m &gt; 0 and n &gt; 0</a:t>
            </a:r>
          </a:p>
          <a:p>
            <a:pPr eaLnBrk="1" hangingPunct="1">
              <a:defRPr/>
            </a:pPr>
            <a:r>
              <a:rPr lang="en-US" dirty="0">
                <a:latin typeface="Courier New" pitchFamily="49" charset="0"/>
                <a:cs typeface="Courier New" pitchFamily="49" charset="0"/>
              </a:rPr>
              <a:t>    @param m </a:t>
            </a:r>
            <a:r>
              <a:rPr lang="en-US" i="1" dirty="0">
                <a:latin typeface="Courier New" pitchFamily="49" charset="0"/>
                <a:cs typeface="Courier New" pitchFamily="49" charset="0"/>
              </a:rPr>
              <a:t>The larger number</a:t>
            </a:r>
          </a:p>
          <a:p>
            <a:pPr eaLnBrk="1" hangingPunct="1">
              <a:defRPr/>
            </a:pPr>
            <a:r>
              <a:rPr lang="en-US" dirty="0">
                <a:latin typeface="Courier New" pitchFamily="49" charset="0"/>
                <a:cs typeface="Courier New" pitchFamily="49" charset="0"/>
              </a:rPr>
              <a:t>    @param n </a:t>
            </a:r>
            <a:r>
              <a:rPr lang="en-US" i="1" dirty="0">
                <a:latin typeface="Courier New" pitchFamily="49" charset="0"/>
                <a:cs typeface="Courier New" pitchFamily="49" charset="0"/>
              </a:rPr>
              <a:t>The smaller number</a:t>
            </a:r>
          </a:p>
          <a:p>
            <a:pPr eaLnBrk="1" hangingPunct="1">
              <a:defRPr/>
            </a:pPr>
            <a:r>
              <a:rPr lang="en-US" dirty="0">
                <a:latin typeface="Courier New" pitchFamily="49" charset="0"/>
                <a:cs typeface="Courier New" pitchFamily="49" charset="0"/>
              </a:rPr>
              <a:t>    @return </a:t>
            </a:r>
            <a:r>
              <a:rPr lang="en-US" i="1" dirty="0">
                <a:latin typeface="Courier New" pitchFamily="49" charset="0"/>
                <a:cs typeface="Courier New" pitchFamily="49" charset="0"/>
              </a:rPr>
              <a:t>Greatest common divisor of m and n</a:t>
            </a:r>
          </a:p>
          <a:p>
            <a:pPr eaLnBrk="1" hangingPunct="1">
              <a:defRPr/>
            </a:pPr>
            <a:r>
              <a:rPr lang="en-US" dirty="0">
                <a:latin typeface="Courier New" pitchFamily="49" charset="0"/>
                <a:cs typeface="Courier New" pitchFamily="49" charset="0"/>
              </a:rPr>
              <a:t>*/</a:t>
            </a:r>
          </a:p>
          <a:p>
            <a:pPr eaLnBrk="1" hangingPunct="1">
              <a:defRPr/>
            </a:pPr>
            <a:r>
              <a:rPr lang="en-US" dirty="0">
                <a:latin typeface="Courier New" pitchFamily="49" charset="0"/>
                <a:cs typeface="Courier New" pitchFamily="49" charset="0"/>
              </a:rPr>
              <a:t>public static double </a:t>
            </a:r>
            <a:r>
              <a:rPr lang="en-US" dirty="0" err="1">
                <a:latin typeface="Courier New" pitchFamily="49" charset="0"/>
                <a:cs typeface="Courier New" pitchFamily="49" charset="0"/>
              </a:rPr>
              <a:t>gcd</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m, int n) {</a:t>
            </a:r>
          </a:p>
          <a:p>
            <a:pPr eaLnBrk="1" hangingPunct="1">
              <a:defRPr/>
            </a:pPr>
            <a:r>
              <a:rPr lang="en-US" dirty="0">
                <a:latin typeface="Courier New" pitchFamily="49" charset="0"/>
                <a:cs typeface="Courier New" pitchFamily="49" charset="0"/>
              </a:rPr>
              <a:t>    if (m % n == 0)</a:t>
            </a:r>
          </a:p>
          <a:p>
            <a:pPr eaLnBrk="1" hangingPunct="1">
              <a:defRPr/>
            </a:pPr>
            <a:r>
              <a:rPr lang="en-US" dirty="0">
                <a:latin typeface="Courier New" pitchFamily="49" charset="0"/>
                <a:cs typeface="Courier New" pitchFamily="49" charset="0"/>
              </a:rPr>
              <a:t>	 return n;</a:t>
            </a:r>
          </a:p>
          <a:p>
            <a:pPr eaLnBrk="1" hangingPunct="1">
              <a:defRPr/>
            </a:pPr>
            <a:r>
              <a:rPr lang="en-US" dirty="0">
                <a:latin typeface="Courier New" pitchFamily="49" charset="0"/>
                <a:cs typeface="Courier New" pitchFamily="49" charset="0"/>
              </a:rPr>
              <a:t>    else if (m &lt; n)</a:t>
            </a:r>
          </a:p>
          <a:p>
            <a:pPr eaLnBrk="1" hangingPunct="1">
              <a:defRPr/>
            </a:pPr>
            <a:r>
              <a:rPr lang="en-US" dirty="0">
                <a:latin typeface="Courier New" pitchFamily="49" charset="0"/>
                <a:cs typeface="Courier New" pitchFamily="49" charset="0"/>
              </a:rPr>
              <a:t>	 </a:t>
            </a:r>
            <a:r>
              <a:rPr lang="en-US" dirty="0">
                <a:solidFill>
                  <a:schemeClr val="accent6">
                    <a:lumMod val="75000"/>
                  </a:schemeClr>
                </a:solidFill>
                <a:latin typeface="Courier New" pitchFamily="49" charset="0"/>
                <a:cs typeface="Courier New" pitchFamily="49" charset="0"/>
              </a:rPr>
              <a:t>return gcd(n, m);</a:t>
            </a:r>
            <a:r>
              <a:rPr lang="en-US" dirty="0">
                <a:latin typeface="Courier New" pitchFamily="49" charset="0"/>
                <a:cs typeface="Courier New" pitchFamily="49" charset="0"/>
              </a:rPr>
              <a:t> // </a:t>
            </a:r>
            <a:r>
              <a:rPr lang="en-US" i="1" dirty="0">
                <a:latin typeface="Courier New" pitchFamily="49" charset="0"/>
                <a:cs typeface="Courier New" pitchFamily="49" charset="0"/>
              </a:rPr>
              <a:t>Transpose arguments.</a:t>
            </a:r>
          </a:p>
          <a:p>
            <a:pPr eaLnBrk="1" hangingPunct="1">
              <a:defRPr/>
            </a:pPr>
            <a:r>
              <a:rPr lang="en-US" dirty="0">
                <a:latin typeface="Courier New" pitchFamily="49" charset="0"/>
                <a:cs typeface="Courier New" pitchFamily="49" charset="0"/>
              </a:rPr>
              <a:t>    else</a:t>
            </a:r>
          </a:p>
          <a:p>
            <a:pPr eaLnBrk="1" hangingPunct="1">
              <a:defRPr/>
            </a:pPr>
            <a:r>
              <a:rPr lang="en-US" dirty="0">
                <a:latin typeface="Courier New" pitchFamily="49" charset="0"/>
                <a:cs typeface="Courier New" pitchFamily="49" charset="0"/>
              </a:rPr>
              <a:t>	 </a:t>
            </a:r>
            <a:r>
              <a:rPr lang="en-US" dirty="0">
                <a:solidFill>
                  <a:schemeClr val="accent6">
                    <a:lumMod val="75000"/>
                  </a:schemeClr>
                </a:solidFill>
                <a:latin typeface="Courier New" pitchFamily="49" charset="0"/>
                <a:cs typeface="Courier New" pitchFamily="49" charset="0"/>
              </a:rPr>
              <a:t>return gcd(n, m % n);</a:t>
            </a:r>
          </a:p>
          <a:p>
            <a:pPr eaLnBrk="1" hangingPunct="1">
              <a:defRPr/>
            </a:pPr>
            <a:r>
              <a:rPr lang="en-US" dirty="0">
                <a:latin typeface="Courier New" pitchFamily="49" charset="0"/>
                <a:cs typeface="Courier New" pitchFamily="49" charset="0"/>
              </a:rPr>
              <a:t>}</a:t>
            </a:r>
          </a:p>
        </p:txBody>
      </p:sp>
      <p:pic>
        <p:nvPicPr>
          <p:cNvPr id="44036" name="Picture 6" descr="http://insidenorthpoint.org/kids/files/2009/09/istock_000009012363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8736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2775" y="228600"/>
            <a:ext cx="8153400" cy="990600"/>
          </a:xfrm>
        </p:spPr>
        <p:txBody>
          <a:bodyPr/>
          <a:lstStyle/>
          <a:p>
            <a:pPr eaLnBrk="1" hangingPunct="1"/>
            <a:r>
              <a:rPr lang="en-US" b="1" smtClean="0"/>
              <a:t>Recursion Versus Iteration</a:t>
            </a:r>
          </a:p>
        </p:txBody>
      </p:sp>
      <p:sp>
        <p:nvSpPr>
          <p:cNvPr id="14341" name="Rectangle 3"/>
          <p:cNvSpPr>
            <a:spLocks noGrp="1" noChangeArrowheads="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US" dirty="0" smtClean="0"/>
              <a:t>There are similarities between recursion and iteration</a:t>
            </a:r>
          </a:p>
          <a:p>
            <a:pPr marL="320040" indent="-320040" eaLnBrk="1" fontAlgn="auto" hangingPunct="1">
              <a:spcAft>
                <a:spcPts val="0"/>
              </a:spcAft>
              <a:buFont typeface="Wingdings"/>
              <a:buChar char=""/>
              <a:defRPr/>
            </a:pPr>
            <a:r>
              <a:rPr lang="en-US" dirty="0" smtClean="0"/>
              <a:t>In iteration, a loop repetition condition determines whether to repeat the loop body or exit from the loop</a:t>
            </a:r>
          </a:p>
          <a:p>
            <a:pPr marL="320040" indent="-320040" eaLnBrk="1" fontAlgn="auto" hangingPunct="1">
              <a:spcAft>
                <a:spcPts val="0"/>
              </a:spcAft>
              <a:buFont typeface="Wingdings"/>
              <a:buChar char=""/>
              <a:defRPr/>
            </a:pPr>
            <a:r>
              <a:rPr lang="en-US" dirty="0" smtClean="0"/>
              <a:t>In recursion, the condition usually tests for a base case </a:t>
            </a:r>
          </a:p>
          <a:p>
            <a:pPr marL="320040" indent="-320040" eaLnBrk="1" fontAlgn="auto" hangingPunct="1">
              <a:spcAft>
                <a:spcPts val="0"/>
              </a:spcAft>
              <a:buFont typeface="Wingdings"/>
              <a:buChar char=""/>
              <a:defRPr/>
            </a:pPr>
            <a:r>
              <a:rPr lang="en-US" b="1" dirty="0" smtClean="0"/>
              <a:t>You can always write an iterative solution to a problem that is solvable by recursion</a:t>
            </a:r>
          </a:p>
          <a:p>
            <a:pPr marL="320040" indent="-320040" eaLnBrk="1" fontAlgn="auto" hangingPunct="1">
              <a:spcAft>
                <a:spcPts val="0"/>
              </a:spcAft>
              <a:buFont typeface="Wingdings"/>
              <a:buChar char=""/>
              <a:defRPr/>
            </a:pPr>
            <a:r>
              <a:rPr lang="en-US" dirty="0" smtClean="0"/>
              <a:t>A recursive algorithm may be simpler than an iterative algorithm and thus easier to write, code, debug, and read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2775" y="228600"/>
            <a:ext cx="8153400" cy="990600"/>
          </a:xfrm>
        </p:spPr>
        <p:txBody>
          <a:bodyPr/>
          <a:lstStyle/>
          <a:p>
            <a:pPr eaLnBrk="1" hangingPunct="1"/>
            <a:r>
              <a:rPr lang="en-US" b="1" smtClean="0"/>
              <a:t>Iterative </a:t>
            </a:r>
            <a:r>
              <a:rPr lang="en-US" smtClean="0">
                <a:latin typeface="Courier New" panose="02070309020205020404" pitchFamily="49" charset="0"/>
                <a:cs typeface="Courier New" panose="02070309020205020404" pitchFamily="49" charset="0"/>
              </a:rPr>
              <a:t>factorial</a:t>
            </a:r>
            <a:r>
              <a:rPr lang="en-US" b="1" smtClean="0"/>
              <a:t> Method</a:t>
            </a:r>
          </a:p>
        </p:txBody>
      </p:sp>
      <p:sp>
        <p:nvSpPr>
          <p:cNvPr id="46083" name="Rectangle 4"/>
          <p:cNvSpPr>
            <a:spLocks noChangeArrowheads="1"/>
          </p:cNvSpPr>
          <p:nvPr/>
        </p:nvSpPr>
        <p:spPr bwMode="auto">
          <a:xfrm>
            <a:off x="457200" y="1828800"/>
            <a:ext cx="868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a:t>
            </a:r>
            <a:r>
              <a:rPr lang="en-US" sz="1800" i="1">
                <a:latin typeface="Courier New" panose="02070309020205020404" pitchFamily="49" charset="0"/>
                <a:cs typeface="Courier New" panose="02070309020205020404" pitchFamily="49" charset="0"/>
              </a:rPr>
              <a:t>Iterative factorial method.</a:t>
            </a:r>
          </a:p>
          <a:p>
            <a:pPr eaLnBrk="1" hangingPunct="1">
              <a:spcBef>
                <a:spcPct val="0"/>
              </a:spcBef>
              <a:buClrTx/>
              <a:buSzTx/>
              <a:buFontTx/>
              <a:buNone/>
            </a:pPr>
            <a:r>
              <a:rPr lang="en-US" sz="1800" i="1">
                <a:latin typeface="Courier New" panose="02070309020205020404" pitchFamily="49" charset="0"/>
                <a:cs typeface="Courier New" panose="02070309020205020404" pitchFamily="49" charset="0"/>
              </a:rPr>
              <a:t>    pre: n &gt;= 0</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@param n </a:t>
            </a:r>
            <a:r>
              <a:rPr lang="en-US" sz="1800" i="1">
                <a:latin typeface="Courier New" panose="02070309020205020404" pitchFamily="49" charset="0"/>
                <a:cs typeface="Courier New" panose="02070309020205020404" pitchFamily="49" charset="0"/>
              </a:rPr>
              <a:t>The integer whose factorial is being computed</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@return n!</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public static int factorialIter(int n) {</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int result = 1;</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for (int k = 1; k &lt;= n; k++)</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result = result * k;</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    return result;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a:t>
            </a:r>
          </a:p>
          <a:p>
            <a:pPr eaLnBrk="1" hangingPunct="1">
              <a:spcBef>
                <a:spcPct val="0"/>
              </a:spcBef>
              <a:buClrTx/>
              <a:buSzTx/>
              <a:buFontTx/>
              <a:buNone/>
            </a:pPr>
            <a:endParaRPr lang="en-US" sz="180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990600"/>
          </a:xfrm>
        </p:spPr>
        <p:txBody>
          <a:bodyPr/>
          <a:lstStyle/>
          <a:p>
            <a:pPr eaLnBrk="1" hangingPunct="1"/>
            <a:r>
              <a:rPr lang="en-US" b="1" smtClean="0"/>
              <a:t>Efficiency of Recursion</a:t>
            </a:r>
          </a:p>
        </p:txBody>
      </p:sp>
      <p:sp>
        <p:nvSpPr>
          <p:cNvPr id="16389"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Recursive methods often have slower execution times relative to their iterative counterparts</a:t>
            </a:r>
          </a:p>
          <a:p>
            <a:pPr marL="320040" indent="-320040" eaLnBrk="1" fontAlgn="auto" hangingPunct="1">
              <a:spcAft>
                <a:spcPts val="0"/>
              </a:spcAft>
              <a:buFont typeface="Wingdings"/>
              <a:buChar char=""/>
              <a:defRPr/>
            </a:pPr>
            <a:r>
              <a:rPr lang="en-US" dirty="0" smtClean="0"/>
              <a:t>The overhead for loop repetition is smaller than the overhead for a method call and return</a:t>
            </a:r>
          </a:p>
          <a:p>
            <a:pPr marL="320040" indent="-320040" eaLnBrk="1" fontAlgn="auto" hangingPunct="1">
              <a:spcAft>
                <a:spcPts val="0"/>
              </a:spcAft>
              <a:buFont typeface="Wingdings"/>
              <a:buChar char=""/>
              <a:defRPr/>
            </a:pPr>
            <a:r>
              <a:rPr lang="en-US" dirty="0" smtClean="0"/>
              <a:t>If it is easier to conceptualize an algorithm using recursion, then you should code it as a recursive method</a:t>
            </a:r>
          </a:p>
          <a:p>
            <a:pPr marL="320040" indent="-320040" eaLnBrk="1" fontAlgn="auto" hangingPunct="1">
              <a:spcAft>
                <a:spcPts val="0"/>
              </a:spcAft>
              <a:buFont typeface="Wingdings"/>
              <a:buChar char=""/>
              <a:defRPr/>
            </a:pPr>
            <a:r>
              <a:rPr lang="en-US" dirty="0" smtClean="0"/>
              <a:t>The reduction in efficiency usually does not outweigh the advantage of readable code that is easy to debug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smtClean="0"/>
              <a:t>Recursive Array Search</a:t>
            </a:r>
          </a:p>
        </p:txBody>
      </p:sp>
      <p:sp>
        <p:nvSpPr>
          <p:cNvPr id="48131" name="Text Placeholder 1"/>
          <p:cNvSpPr>
            <a:spLocks noGrp="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lstStyle/>
          <a:p>
            <a:pPr eaLnBrk="1" hangingPunct="1"/>
            <a:r>
              <a:rPr lang="en-US" b="1" smtClean="0"/>
              <a:t>Recursive Array Search</a:t>
            </a:r>
          </a:p>
        </p:txBody>
      </p:sp>
      <p:sp>
        <p:nvSpPr>
          <p:cNvPr id="49155" name="Rectangle 3"/>
          <p:cNvSpPr>
            <a:spLocks noGrp="1" noChangeArrowheads="1"/>
          </p:cNvSpPr>
          <p:nvPr>
            <p:ph sz="quarter" idx="1"/>
          </p:nvPr>
        </p:nvSpPr>
        <p:spPr>
          <a:xfrm>
            <a:off x="612775" y="1600200"/>
            <a:ext cx="8153400" cy="4495800"/>
          </a:xfrm>
        </p:spPr>
        <p:txBody>
          <a:bodyPr/>
          <a:lstStyle/>
          <a:p>
            <a:pPr eaLnBrk="1" hangingPunct="1"/>
            <a:r>
              <a:rPr lang="en-US" smtClean="0"/>
              <a:t>Searching an array can be accomplished using recursion</a:t>
            </a:r>
          </a:p>
          <a:p>
            <a:pPr eaLnBrk="1" hangingPunct="1"/>
            <a:r>
              <a:rPr lang="en-US" smtClean="0"/>
              <a:t>Simplest way to search is a linear search</a:t>
            </a:r>
          </a:p>
          <a:p>
            <a:pPr lvl="1" eaLnBrk="1" hangingPunct="1"/>
            <a:r>
              <a:rPr lang="en-US" smtClean="0"/>
              <a:t>Examine one element at a time starting with the first element and ending with the last</a:t>
            </a:r>
          </a:p>
          <a:p>
            <a:pPr lvl="1" eaLnBrk="1" hangingPunct="1"/>
            <a:r>
              <a:rPr lang="en-US" smtClean="0"/>
              <a:t>On average, (</a:t>
            </a:r>
            <a:r>
              <a:rPr lang="en-US" i="1" smtClean="0"/>
              <a:t>n + 1)</a:t>
            </a:r>
            <a:r>
              <a:rPr lang="en-US" smtClean="0"/>
              <a:t>/2 elements are examined to find the target in a linear search</a:t>
            </a:r>
          </a:p>
          <a:p>
            <a:pPr lvl="1" eaLnBrk="1" hangingPunct="1"/>
            <a:r>
              <a:rPr lang="en-US" smtClean="0"/>
              <a:t>If the target is not in the list, </a:t>
            </a:r>
            <a:r>
              <a:rPr lang="en-US" i="1" smtClean="0"/>
              <a:t>n</a:t>
            </a:r>
            <a:r>
              <a:rPr lang="en-US" smtClean="0"/>
              <a:t> elements are examined</a:t>
            </a:r>
          </a:p>
          <a:p>
            <a:pPr eaLnBrk="1" hangingPunct="1"/>
            <a:r>
              <a:rPr lang="en-US" smtClean="0"/>
              <a:t>A linear search is O(</a:t>
            </a:r>
            <a:r>
              <a:rPr lang="en-US" i="1" smtClean="0"/>
              <a:t>n</a:t>
            </a:r>
            <a:r>
              <a:rPr lang="en-US"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2775" y="228600"/>
            <a:ext cx="8153400" cy="990600"/>
          </a:xfrm>
        </p:spPr>
        <p:txBody>
          <a:bodyPr/>
          <a:lstStyle/>
          <a:p>
            <a:pPr eaLnBrk="1" hangingPunct="1"/>
            <a:r>
              <a:rPr lang="en-US" b="1" smtClean="0"/>
              <a:t>Recursive Array Search </a:t>
            </a:r>
            <a:r>
              <a:rPr lang="en-US" smtClean="0"/>
              <a:t>(cont.)</a:t>
            </a:r>
          </a:p>
        </p:txBody>
      </p:sp>
      <p:sp>
        <p:nvSpPr>
          <p:cNvPr id="50179" name="Rectangle 3"/>
          <p:cNvSpPr>
            <a:spLocks noGrp="1" noChangeArrowheads="1"/>
          </p:cNvSpPr>
          <p:nvPr>
            <p:ph sz="quarter" idx="1"/>
          </p:nvPr>
        </p:nvSpPr>
        <p:spPr>
          <a:xfrm>
            <a:off x="612775" y="1600200"/>
            <a:ext cx="8153400" cy="4495800"/>
          </a:xfrm>
        </p:spPr>
        <p:txBody>
          <a:bodyPr/>
          <a:lstStyle/>
          <a:p>
            <a:pPr eaLnBrk="1" hangingPunct="1"/>
            <a:r>
              <a:rPr lang="en-US" smtClean="0"/>
              <a:t>Base cases for recursive search: </a:t>
            </a:r>
          </a:p>
          <a:p>
            <a:pPr lvl="1" eaLnBrk="1" hangingPunct="1"/>
            <a:r>
              <a:rPr lang="en-US" smtClean="0"/>
              <a:t>Empty array, target can not be found; result is -1</a:t>
            </a:r>
          </a:p>
          <a:p>
            <a:pPr lvl="1" eaLnBrk="1" hangingPunct="1"/>
            <a:r>
              <a:rPr lang="en-US" smtClean="0"/>
              <a:t>First element of the array being searched = target; result is the subscript of first element</a:t>
            </a:r>
          </a:p>
          <a:p>
            <a:pPr eaLnBrk="1" hangingPunct="1"/>
            <a:r>
              <a:rPr lang="en-US" smtClean="0"/>
              <a:t>The recursive step searches the rest of the array, excluding the first element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Algorithm for Recursive Linear Array Search</a:t>
            </a:r>
          </a:p>
        </p:txBody>
      </p:sp>
      <p:sp>
        <p:nvSpPr>
          <p:cNvPr id="51203" name="Rectangle 3"/>
          <p:cNvSpPr>
            <a:spLocks noChangeArrowheads="1"/>
          </p:cNvSpPr>
          <p:nvPr/>
        </p:nvSpPr>
        <p:spPr bwMode="auto">
          <a:xfrm>
            <a:off x="228600" y="2057400"/>
            <a:ext cx="769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b="1">
                <a:solidFill>
                  <a:srgbClr val="406F8D"/>
                </a:solidFill>
                <a:latin typeface="Arial" panose="020B0604020202020204" pitchFamily="34" charset="0"/>
              </a:rPr>
              <a:t>Algorithm for Recursive Linear Array Search</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if</a:t>
            </a:r>
            <a:r>
              <a:rPr lang="en-US" sz="1800">
                <a:latin typeface="Arial" panose="020B0604020202020204" pitchFamily="34" charset="0"/>
              </a:rPr>
              <a:t> the array is empty</a:t>
            </a:r>
          </a:p>
          <a:p>
            <a:pPr eaLnBrk="1" hangingPunct="1">
              <a:spcBef>
                <a:spcPct val="0"/>
              </a:spcBef>
              <a:buClrTx/>
              <a:buSzTx/>
              <a:buFontTx/>
              <a:buNone/>
            </a:pPr>
            <a:r>
              <a:rPr lang="en-US" sz="1800">
                <a:latin typeface="Arial" panose="020B0604020202020204" pitchFamily="34" charset="0"/>
              </a:rPr>
              <a:t>        the result is –1</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else if </a:t>
            </a:r>
            <a:r>
              <a:rPr lang="en-US" sz="1800">
                <a:latin typeface="Arial" panose="020B0604020202020204" pitchFamily="34" charset="0"/>
              </a:rPr>
              <a:t>the first element matches the target</a:t>
            </a:r>
          </a:p>
          <a:p>
            <a:pPr eaLnBrk="1" hangingPunct="1">
              <a:spcBef>
                <a:spcPct val="0"/>
              </a:spcBef>
              <a:buClrTx/>
              <a:buSzTx/>
              <a:buFontTx/>
              <a:buNone/>
            </a:pPr>
            <a:r>
              <a:rPr lang="en-US" sz="1800">
                <a:latin typeface="Arial" panose="020B0604020202020204" pitchFamily="34" charset="0"/>
              </a:rPr>
              <a:t>        the result is the subscript of the first element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else</a:t>
            </a:r>
          </a:p>
          <a:p>
            <a:pPr eaLnBrk="1" hangingPunct="1">
              <a:spcBef>
                <a:spcPct val="0"/>
              </a:spcBef>
              <a:buClrTx/>
              <a:buSzTx/>
              <a:buFontTx/>
              <a:buNone/>
            </a:pPr>
            <a:r>
              <a:rPr lang="en-US" sz="1800">
                <a:latin typeface="Arial" panose="020B0604020202020204" pitchFamily="34" charset="0"/>
              </a:rPr>
              <a:t>        search the array excluding the first element and return the result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Implementation of Recursive Linear Search</a:t>
            </a:r>
          </a:p>
        </p:txBody>
      </p:sp>
      <p:pic>
        <p:nvPicPr>
          <p:cNvPr id="52227"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19138" y="1585913"/>
            <a:ext cx="7677150" cy="38227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n-US" smtClean="0"/>
              <a:t>Recursive Thinking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Implementation of Recursive Linear Search </a:t>
            </a:r>
            <a:r>
              <a:rPr lang="en-US" dirty="0" smtClean="0"/>
              <a:t>(cont.)</a:t>
            </a:r>
          </a:p>
        </p:txBody>
      </p:sp>
      <p:sp>
        <p:nvSpPr>
          <p:cNvPr id="53251" name="Content Placeholder 1"/>
          <p:cNvSpPr>
            <a:spLocks noGrp="1"/>
          </p:cNvSpPr>
          <p:nvPr>
            <p:ph sz="quarter" idx="1"/>
          </p:nvPr>
        </p:nvSpPr>
        <p:spPr>
          <a:xfrm>
            <a:off x="457200" y="1600200"/>
            <a:ext cx="8534400" cy="4525963"/>
          </a:xfrm>
        </p:spPr>
        <p:txBody>
          <a:bodyPr/>
          <a:lstStyle/>
          <a:p>
            <a:pPr eaLnBrk="1" hangingPunct="1">
              <a:lnSpc>
                <a:spcPct val="90000"/>
              </a:lnSpc>
            </a:pPr>
            <a:r>
              <a:rPr lang="en-US" smtClean="0"/>
              <a:t>A non-recursive wrapper method:</a:t>
            </a:r>
          </a:p>
          <a:p>
            <a:pPr eaLnBrk="1" hangingPunct="1">
              <a:lnSpc>
                <a:spcPct val="90000"/>
              </a:lnSpc>
            </a:pPr>
            <a:endParaRPr lang="en-US" smtClean="0"/>
          </a:p>
          <a:p>
            <a:pPr eaLnBrk="1" hangingPunct="1">
              <a:lnSpc>
                <a:spcPct val="90000"/>
              </a:lnSpc>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a:t>
            </a:r>
            <a:r>
              <a:rPr lang="en-US" sz="2000" i="1" smtClean="0">
                <a:latin typeface="Courier New" panose="02070309020205020404" pitchFamily="49" charset="0"/>
                <a:cs typeface="Courier New" panose="02070309020205020404" pitchFamily="49" charset="0"/>
              </a:rPr>
              <a:t>Wrapper for recursive linear search method</a:t>
            </a:r>
          </a:p>
          <a:p>
            <a:pPr eaLnBrk="1" hangingPunct="1">
              <a:lnSpc>
                <a:spcPct val="90000"/>
              </a:lnSpc>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@param items </a:t>
            </a:r>
            <a:r>
              <a:rPr lang="en-US" sz="2000" i="1" smtClean="0">
                <a:latin typeface="Courier New" panose="02070309020205020404" pitchFamily="49" charset="0"/>
                <a:cs typeface="Courier New" panose="02070309020205020404" pitchFamily="49" charset="0"/>
              </a:rPr>
              <a:t>The array being searched</a:t>
            </a:r>
            <a:endParaRPr lang="en-US" sz="200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2000" smtClean="0">
                <a:latin typeface="Courier New" panose="02070309020205020404" pitchFamily="49" charset="0"/>
                <a:cs typeface="Courier New" panose="02070309020205020404" pitchFamily="49" charset="0"/>
              </a:rPr>
              <a:t>    @param target </a:t>
            </a:r>
            <a:r>
              <a:rPr lang="en-US" sz="2000" i="1" smtClean="0">
                <a:latin typeface="Courier New" panose="02070309020205020404" pitchFamily="49" charset="0"/>
                <a:cs typeface="Courier New" panose="02070309020205020404" pitchFamily="49" charset="0"/>
              </a:rPr>
              <a:t>The object being searched for</a:t>
            </a:r>
          </a:p>
          <a:p>
            <a:pPr eaLnBrk="1" hangingPunct="1">
              <a:lnSpc>
                <a:spcPct val="90000"/>
              </a:lnSpc>
              <a:buFont typeface="Wingdings" panose="05000000000000000000" pitchFamily="2" charset="2"/>
              <a:buNone/>
            </a:pPr>
            <a:r>
              <a:rPr lang="en-US" sz="2000" i="1" smtClean="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@return </a:t>
            </a:r>
            <a:r>
              <a:rPr lang="en-US" sz="2000" i="1" smtClean="0">
                <a:latin typeface="Courier New" panose="02070309020205020404" pitchFamily="49" charset="0"/>
                <a:cs typeface="Courier New" panose="02070309020205020404" pitchFamily="49" charset="0"/>
              </a:rPr>
              <a:t> The subscript of </a:t>
            </a:r>
            <a:r>
              <a:rPr lang="en-US" sz="2000" smtClean="0">
                <a:latin typeface="Courier New" panose="02070309020205020404" pitchFamily="49" charset="0"/>
                <a:cs typeface="Courier New" panose="02070309020205020404" pitchFamily="49" charset="0"/>
              </a:rPr>
              <a:t>target</a:t>
            </a:r>
            <a:r>
              <a:rPr lang="en-US" sz="2000" i="1" smtClean="0">
                <a:latin typeface="Courier New" panose="02070309020205020404" pitchFamily="49" charset="0"/>
                <a:cs typeface="Courier New" panose="02070309020205020404" pitchFamily="49" charset="0"/>
              </a:rPr>
              <a:t> if found;</a:t>
            </a:r>
          </a:p>
          <a:p>
            <a:pPr eaLnBrk="1" hangingPunct="1">
              <a:lnSpc>
                <a:spcPct val="90000"/>
              </a:lnSpc>
              <a:buFont typeface="Wingdings" panose="05000000000000000000" pitchFamily="2" charset="2"/>
              <a:buNone/>
            </a:pPr>
            <a:r>
              <a:rPr lang="en-US" sz="2000" i="1" smtClean="0">
                <a:latin typeface="Courier New" panose="02070309020205020404" pitchFamily="49" charset="0"/>
                <a:cs typeface="Courier New" panose="02070309020205020404" pitchFamily="49" charset="0"/>
              </a:rPr>
              <a:t>             otherwise -1</a:t>
            </a:r>
          </a:p>
          <a:p>
            <a:pPr eaLnBrk="1" hangingPunct="1">
              <a:lnSpc>
                <a:spcPct val="90000"/>
              </a:lnSpc>
              <a:buFont typeface="Wingdings" panose="05000000000000000000" pitchFamily="2" charset="2"/>
              <a:buNone/>
            </a:pPr>
            <a:r>
              <a:rPr lang="en-US" sz="2000" i="1" smtClean="0">
                <a:latin typeface="Courier New" panose="02070309020205020404" pitchFamily="49" charset="0"/>
                <a:cs typeface="Courier New" panose="02070309020205020404" pitchFamily="49" charset="0"/>
              </a:rPr>
              <a:t>*/</a:t>
            </a:r>
            <a:endParaRPr lang="en-US" sz="200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smtClean="0">
                <a:latin typeface="Courier New" panose="02070309020205020404" pitchFamily="49" charset="0"/>
                <a:cs typeface="Courier New" panose="02070309020205020404" pitchFamily="49" charset="0"/>
              </a:rPr>
              <a:t>public static int linearSearch(Object[] items, Object target) {</a:t>
            </a:r>
          </a:p>
          <a:p>
            <a:pPr eaLnBrk="1" hangingPunct="1">
              <a:lnSpc>
                <a:spcPct val="90000"/>
              </a:lnSpc>
              <a:buFont typeface="Wingdings" panose="05000000000000000000" pitchFamily="2" charset="2"/>
              <a:buNone/>
            </a:pPr>
            <a:r>
              <a:rPr lang="en-US" sz="1800" smtClean="0">
                <a:latin typeface="Courier New" panose="02070309020205020404" pitchFamily="49" charset="0"/>
                <a:cs typeface="Courier New" panose="02070309020205020404" pitchFamily="49" charset="0"/>
              </a:rPr>
              <a:t>     return linearSearch(items, target, 0);</a:t>
            </a:r>
          </a:p>
          <a:p>
            <a:pPr eaLnBrk="1" hangingPunct="1">
              <a:lnSpc>
                <a:spcPct val="90000"/>
              </a:lnSpc>
              <a:buFont typeface="Wingdings" panose="05000000000000000000" pitchFamily="2" charset="2"/>
              <a:buNone/>
            </a:pPr>
            <a:r>
              <a:rPr lang="en-US" sz="1800" smtClean="0">
                <a:latin typeface="Courier New" panose="02070309020205020404" pitchFamily="49" charset="0"/>
                <a:cs typeface="Courier New" panose="02070309020205020404" pitchFamily="49"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Implementation of Recursive Linear Search </a:t>
            </a:r>
            <a:r>
              <a:rPr lang="en-US" dirty="0" smtClean="0"/>
              <a:t>(cont.)</a:t>
            </a:r>
          </a:p>
        </p:txBody>
      </p:sp>
      <p:pic>
        <p:nvPicPr>
          <p:cNvPr id="54275" name="Picture 2" descr="C:\Documents and Settings\Administrator\My Documents\Koffman\PPTs\JPEGS\JWCL233_Koffman JPG files\ch05\w0103-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2564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Design of a Binary Search Algorithm</a:t>
            </a:r>
          </a:p>
        </p:txBody>
      </p:sp>
      <p:sp>
        <p:nvSpPr>
          <p:cNvPr id="24581" name="Rectangle 3"/>
          <p:cNvSpPr>
            <a:spLocks noGrp="1" noChangeArrowheads="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A binary search can be performed only on an array that has been sorted</a:t>
            </a:r>
          </a:p>
          <a:p>
            <a:pPr marL="320040" indent="-320040" eaLnBrk="1" fontAlgn="auto" hangingPunct="1">
              <a:spcAft>
                <a:spcPts val="0"/>
              </a:spcAft>
              <a:buFont typeface="Wingdings"/>
              <a:buChar char=""/>
              <a:defRPr/>
            </a:pPr>
            <a:r>
              <a:rPr lang="en-US" dirty="0" smtClean="0"/>
              <a:t>Base cases</a:t>
            </a:r>
          </a:p>
          <a:p>
            <a:pPr marL="640080" lvl="1" indent="-274320" eaLnBrk="1" fontAlgn="auto" hangingPunct="1">
              <a:spcAft>
                <a:spcPts val="0"/>
              </a:spcAft>
              <a:buFont typeface="Wingdings 2"/>
              <a:buChar char=""/>
              <a:defRPr/>
            </a:pPr>
            <a:r>
              <a:rPr lang="en-US" dirty="0" smtClean="0"/>
              <a:t>The array is empty</a:t>
            </a:r>
          </a:p>
          <a:p>
            <a:pPr marL="640080" lvl="1" indent="-274320" eaLnBrk="1" fontAlgn="auto" hangingPunct="1">
              <a:spcAft>
                <a:spcPts val="0"/>
              </a:spcAft>
              <a:buFont typeface="Wingdings 2"/>
              <a:buChar char=""/>
              <a:defRPr/>
            </a:pPr>
            <a:r>
              <a:rPr lang="en-US" dirty="0" smtClean="0"/>
              <a:t>Element being examined matches the target</a:t>
            </a:r>
          </a:p>
          <a:p>
            <a:pPr marL="320040" indent="-320040" eaLnBrk="1" fontAlgn="auto" hangingPunct="1">
              <a:spcAft>
                <a:spcPts val="0"/>
              </a:spcAft>
              <a:buFont typeface="Wingdings"/>
              <a:buChar char=""/>
              <a:defRPr/>
            </a:pPr>
            <a:r>
              <a:rPr lang="en-US" dirty="0" smtClean="0"/>
              <a:t>Rather than looking at the first element, a binary search compares the middle element for a match with the target</a:t>
            </a:r>
          </a:p>
          <a:p>
            <a:pPr marL="320040" indent="-320040" eaLnBrk="1" fontAlgn="auto" hangingPunct="1">
              <a:spcAft>
                <a:spcPts val="0"/>
              </a:spcAft>
              <a:buFont typeface="Wingdings"/>
              <a:buChar char=""/>
              <a:defRPr/>
            </a:pPr>
            <a:r>
              <a:rPr lang="en-US" dirty="0" smtClean="0"/>
              <a:t>If the middle element does not match the target, a binary search excludes the half of the array within which the target cannot lie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Design of a Binary Search Algorithm </a:t>
            </a:r>
            <a:r>
              <a:rPr lang="en-US" dirty="0" smtClean="0"/>
              <a:t>(cont.)</a:t>
            </a:r>
          </a:p>
        </p:txBody>
      </p:sp>
      <p:sp>
        <p:nvSpPr>
          <p:cNvPr id="56323" name="Rectangle 3"/>
          <p:cNvSpPr>
            <a:spLocks noChangeArrowheads="1"/>
          </p:cNvSpPr>
          <p:nvPr/>
        </p:nvSpPr>
        <p:spPr bwMode="auto">
          <a:xfrm>
            <a:off x="457200" y="2057400"/>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solidFill>
                  <a:srgbClr val="406F8D"/>
                </a:solidFill>
                <a:latin typeface="Arial" panose="020B0604020202020204" pitchFamily="34" charset="0"/>
              </a:rPr>
              <a:t>Binary Search Algorithm</a:t>
            </a:r>
          </a:p>
          <a:p>
            <a:pPr eaLnBrk="1" hangingPunct="1">
              <a:spcBef>
                <a:spcPct val="0"/>
              </a:spcBef>
              <a:buClrTx/>
              <a:buSzTx/>
              <a:buFontTx/>
              <a:buNone/>
            </a:pPr>
            <a:endParaRPr lang="en-US" sz="1800">
              <a:solidFill>
                <a:srgbClr val="406F8D"/>
              </a:solidFill>
              <a:latin typeface="Arial" panose="020B0604020202020204" pitchFamily="34" charset="0"/>
            </a:endParaRP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if</a:t>
            </a:r>
            <a:r>
              <a:rPr lang="en-US" sz="1800">
                <a:latin typeface="Arial" panose="020B0604020202020204" pitchFamily="34" charset="0"/>
              </a:rPr>
              <a:t> the array is empty</a:t>
            </a:r>
          </a:p>
          <a:p>
            <a:pPr eaLnBrk="1" hangingPunct="1">
              <a:spcBef>
                <a:spcPct val="0"/>
              </a:spcBef>
              <a:buClrTx/>
              <a:buSzTx/>
              <a:buFontTx/>
              <a:buNone/>
            </a:pPr>
            <a:r>
              <a:rPr lang="en-US" sz="1800">
                <a:latin typeface="Arial" panose="020B0604020202020204" pitchFamily="34" charset="0"/>
              </a:rPr>
              <a:t>         return –1 as the search result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else if </a:t>
            </a:r>
            <a:r>
              <a:rPr lang="en-US" sz="1800">
                <a:latin typeface="Arial" panose="020B0604020202020204" pitchFamily="34" charset="0"/>
              </a:rPr>
              <a:t>the middle element matches the target</a:t>
            </a:r>
          </a:p>
          <a:p>
            <a:pPr eaLnBrk="1" hangingPunct="1">
              <a:spcBef>
                <a:spcPct val="0"/>
              </a:spcBef>
              <a:buClrTx/>
              <a:buSzTx/>
              <a:buFontTx/>
              <a:buNone/>
            </a:pPr>
            <a:r>
              <a:rPr lang="en-US" sz="1800">
                <a:latin typeface="Arial" panose="020B0604020202020204" pitchFamily="34" charset="0"/>
              </a:rPr>
              <a:t>         return the subscript of the middle element as the result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else if </a:t>
            </a:r>
            <a:r>
              <a:rPr lang="en-US" sz="1800">
                <a:latin typeface="Arial" panose="020B0604020202020204" pitchFamily="34" charset="0"/>
              </a:rPr>
              <a:t>the target is less than the middle element</a:t>
            </a:r>
          </a:p>
          <a:p>
            <a:pPr eaLnBrk="1" hangingPunct="1">
              <a:spcBef>
                <a:spcPct val="0"/>
              </a:spcBef>
              <a:buClrTx/>
              <a:buSzTx/>
              <a:buFontTx/>
              <a:buNone/>
            </a:pPr>
            <a:r>
              <a:rPr lang="en-US" sz="1800">
                <a:latin typeface="Arial" panose="020B0604020202020204" pitchFamily="34" charset="0"/>
              </a:rPr>
              <a:t>         recursively search the array elements before the middle element</a:t>
            </a:r>
          </a:p>
          <a:p>
            <a:pPr eaLnBrk="1" hangingPunct="1">
              <a:spcBef>
                <a:spcPct val="0"/>
              </a:spcBef>
              <a:buClrTx/>
              <a:buSzTx/>
              <a:buFontTx/>
              <a:buNone/>
            </a:pPr>
            <a:r>
              <a:rPr lang="en-US" sz="1800">
                <a:latin typeface="Arial" panose="020B0604020202020204" pitchFamily="34" charset="0"/>
              </a:rPr>
              <a:t>         and return the result</a:t>
            </a:r>
          </a:p>
          <a:p>
            <a:pPr eaLnBrk="1" hangingPunct="1">
              <a:spcBef>
                <a:spcPct val="0"/>
              </a:spcBef>
              <a:buClrTx/>
              <a:buSzTx/>
              <a:buFontTx/>
              <a:buNone/>
            </a:pPr>
            <a:r>
              <a:rPr lang="en-US" sz="1800">
                <a:latin typeface="Courier New" panose="02070309020205020404" pitchFamily="49" charset="0"/>
                <a:cs typeface="Courier New" panose="02070309020205020404" pitchFamily="49" charset="0"/>
              </a:rPr>
              <a:t>else</a:t>
            </a:r>
          </a:p>
          <a:p>
            <a:pPr eaLnBrk="1" hangingPunct="1">
              <a:spcBef>
                <a:spcPct val="0"/>
              </a:spcBef>
              <a:buClrTx/>
              <a:buSzTx/>
              <a:buFontTx/>
              <a:buNone/>
            </a:pPr>
            <a:r>
              <a:rPr lang="en-US" sz="1800">
                <a:latin typeface="Arial" panose="020B0604020202020204" pitchFamily="34" charset="0"/>
              </a:rPr>
              <a:t>         recursively search the array elements after the middle element and</a:t>
            </a:r>
          </a:p>
          <a:p>
            <a:pPr eaLnBrk="1" hangingPunct="1">
              <a:spcBef>
                <a:spcPct val="0"/>
              </a:spcBef>
              <a:buClrTx/>
              <a:buSzTx/>
              <a:buFontTx/>
              <a:buNone/>
            </a:pPr>
            <a:r>
              <a:rPr lang="en-US" sz="1800">
                <a:latin typeface="Arial" panose="020B0604020202020204" pitchFamily="34" charset="0"/>
              </a:rPr>
              <a:t>         return the result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2775" y="228600"/>
            <a:ext cx="8153400" cy="990600"/>
          </a:xfrm>
        </p:spPr>
        <p:txBody>
          <a:bodyPr/>
          <a:lstStyle/>
          <a:p>
            <a:pPr eaLnBrk="1" hangingPunct="1"/>
            <a:r>
              <a:rPr lang="en-US" b="1" smtClean="0"/>
              <a:t>Binary Search Algorithm</a:t>
            </a:r>
          </a:p>
        </p:txBody>
      </p:sp>
      <p:sp>
        <p:nvSpPr>
          <p:cNvPr id="23" name="Rectangle 22"/>
          <p:cNvSpPr/>
          <p:nvPr/>
        </p:nvSpPr>
        <p:spPr>
          <a:xfrm>
            <a:off x="485775"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600" smtClean="0">
              <a:solidFill>
                <a:srgbClr val="000000"/>
              </a:solidFill>
              <a:latin typeface="Courier New" panose="02070309020205020404" pitchFamily="49" charset="0"/>
              <a:cs typeface="Courier New" panose="02070309020205020404" pitchFamily="49" charset="0"/>
            </a:endParaRPr>
          </a:p>
          <a:p>
            <a:pPr algn="ctr" eaLnBrk="1" hangingPunct="1">
              <a:defRPr/>
            </a:pPr>
            <a:r>
              <a:rPr lang="en-US" sz="1600" smtClean="0">
                <a:solidFill>
                  <a:srgbClr val="000000"/>
                </a:solidFill>
                <a:latin typeface="Courier New" panose="02070309020205020404" pitchFamily="49" charset="0"/>
                <a:cs typeface="Courier New" panose="02070309020205020404" pitchFamily="49" charset="0"/>
              </a:rPr>
              <a:t>Caryn</a:t>
            </a:r>
          </a:p>
          <a:p>
            <a:pPr algn="ctr" eaLnBrk="1" hangingPunct="1">
              <a:defRPr/>
            </a:pPr>
            <a:endParaRPr lang="en-US" sz="1600" smtClean="0">
              <a:solidFill>
                <a:srgbClr val="000000"/>
              </a:solidFill>
              <a:latin typeface="Courier New" panose="02070309020205020404" pitchFamily="49" charset="0"/>
              <a:cs typeface="Courier New" panose="02070309020205020404" pitchFamily="49" charset="0"/>
            </a:endParaRPr>
          </a:p>
        </p:txBody>
      </p:sp>
      <p:sp>
        <p:nvSpPr>
          <p:cNvPr id="28" name="Rectangle 27"/>
          <p:cNvSpPr/>
          <p:nvPr/>
        </p:nvSpPr>
        <p:spPr>
          <a:xfrm>
            <a:off x="1651000"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Rich</a:t>
            </a:r>
          </a:p>
        </p:txBody>
      </p:sp>
      <p:sp>
        <p:nvSpPr>
          <p:cNvPr id="36" name="Rectangle 35"/>
          <p:cNvSpPr/>
          <p:nvPr/>
        </p:nvSpPr>
        <p:spPr>
          <a:xfrm>
            <a:off x="485775" y="20272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57355" name="TextBox 25"/>
          <p:cNvSpPr txBox="1">
            <a:spLocks noChangeArrowheads="1"/>
          </p:cNvSpPr>
          <p:nvPr/>
        </p:nvSpPr>
        <p:spPr bwMode="auto">
          <a:xfrm>
            <a:off x="485775" y="1570038"/>
            <a:ext cx="925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target</a:t>
            </a:r>
          </a:p>
        </p:txBody>
      </p:sp>
      <p:grpSp>
        <p:nvGrpSpPr>
          <p:cNvPr id="57356" name="Group 36"/>
          <p:cNvGrpSpPr>
            <a:grpSpLocks/>
          </p:cNvGrpSpPr>
          <p:nvPr/>
        </p:nvGrpSpPr>
        <p:grpSpPr bwMode="auto">
          <a:xfrm>
            <a:off x="420688" y="4008438"/>
            <a:ext cx="1295400" cy="795337"/>
            <a:chOff x="491670" y="4377154"/>
            <a:chExt cx="1295547" cy="795754"/>
          </a:xfrm>
        </p:grpSpPr>
        <p:cxnSp>
          <p:nvCxnSpPr>
            <p:cNvPr id="34" name="Straight Arrow Connector 33"/>
            <p:cNvCxnSpPr/>
            <p:nvPr/>
          </p:nvCxnSpPr>
          <p:spPr>
            <a:xfrm flipV="1">
              <a:off x="1134680" y="4377154"/>
              <a:ext cx="9526"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6" name="TextBox 40"/>
            <p:cNvSpPr txBox="1">
              <a:spLocks noChangeArrowheads="1"/>
            </p:cNvSpPr>
            <p:nvPr/>
          </p:nvSpPr>
          <p:spPr bwMode="auto">
            <a:xfrm>
              <a:off x="491670" y="4834354"/>
              <a:ext cx="1295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first = 0</a:t>
              </a:r>
            </a:p>
          </p:txBody>
        </p:sp>
      </p:grpSp>
      <p:grpSp>
        <p:nvGrpSpPr>
          <p:cNvPr id="57357" name="Group 42"/>
          <p:cNvGrpSpPr>
            <a:grpSpLocks/>
          </p:cNvGrpSpPr>
          <p:nvPr/>
        </p:nvGrpSpPr>
        <p:grpSpPr bwMode="auto">
          <a:xfrm>
            <a:off x="7408863" y="4008438"/>
            <a:ext cx="1173162" cy="795337"/>
            <a:chOff x="491670" y="4377154"/>
            <a:chExt cx="1172116" cy="795754"/>
          </a:xfrm>
        </p:grpSpPr>
        <p:cxnSp>
          <p:nvCxnSpPr>
            <p:cNvPr id="44" name="Straight Arrow Connector 43"/>
            <p:cNvCxnSpPr/>
            <p:nvPr/>
          </p:nvCxnSpPr>
          <p:spPr>
            <a:xfrm flipV="1">
              <a:off x="1134034" y="4377154"/>
              <a:ext cx="11103"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4" name="TextBox 44"/>
            <p:cNvSpPr txBox="1">
              <a:spLocks noChangeArrowheads="1"/>
            </p:cNvSpPr>
            <p:nvPr/>
          </p:nvSpPr>
          <p:spPr bwMode="auto">
            <a:xfrm>
              <a:off x="491670" y="4834354"/>
              <a:ext cx="1172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last = 6</a:t>
              </a:r>
            </a:p>
          </p:txBody>
        </p:sp>
      </p:grpSp>
      <p:grpSp>
        <p:nvGrpSpPr>
          <p:cNvPr id="57358" name="Group 45"/>
          <p:cNvGrpSpPr>
            <a:grpSpLocks/>
          </p:cNvGrpSpPr>
          <p:nvPr/>
        </p:nvGrpSpPr>
        <p:grpSpPr bwMode="auto">
          <a:xfrm>
            <a:off x="3914775" y="4008438"/>
            <a:ext cx="1419225" cy="795337"/>
            <a:chOff x="491670" y="4377154"/>
            <a:chExt cx="1418978" cy="795754"/>
          </a:xfrm>
        </p:grpSpPr>
        <p:cxnSp>
          <p:nvCxnSpPr>
            <p:cNvPr id="47" name="Straight Arrow Connector 46"/>
            <p:cNvCxnSpPr/>
            <p:nvPr/>
          </p:nvCxnSpPr>
          <p:spPr>
            <a:xfrm flipV="1">
              <a:off x="1134496" y="4377154"/>
              <a:ext cx="11110"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2" name="TextBox 47"/>
            <p:cNvSpPr txBox="1">
              <a:spLocks noChangeArrowheads="1"/>
            </p:cNvSpPr>
            <p:nvPr/>
          </p:nvSpPr>
          <p:spPr bwMode="auto">
            <a:xfrm>
              <a:off x="491670" y="4834354"/>
              <a:ext cx="141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middle = 3</a:t>
              </a:r>
            </a:p>
          </p:txBody>
        </p:sp>
      </p:grpSp>
      <p:cxnSp>
        <p:nvCxnSpPr>
          <p:cNvPr id="39" name="Elbow Connector 38"/>
          <p:cNvCxnSpPr>
            <a:stCxn id="36" idx="2"/>
            <a:endCxn id="30" idx="0"/>
          </p:cNvCxnSpPr>
          <p:nvPr/>
        </p:nvCxnSpPr>
        <p:spPr>
          <a:xfrm rot="16200000" flipH="1">
            <a:off x="2205832" y="1270794"/>
            <a:ext cx="1219200" cy="3494087"/>
          </a:xfrm>
          <a:prstGeom prst="bentConnector3">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360" name="TextBox 49"/>
          <p:cNvSpPr txBox="1">
            <a:spLocks noChangeArrowheads="1"/>
          </p:cNvSpPr>
          <p:nvPr/>
        </p:nvSpPr>
        <p:spPr bwMode="auto">
          <a:xfrm>
            <a:off x="5145088" y="1738313"/>
            <a:ext cx="285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latin typeface="Arial" panose="020B0604020202020204" pitchFamily="34" charset="0"/>
              </a:rPr>
              <a:t>First call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2775" y="228600"/>
            <a:ext cx="8153400" cy="990600"/>
          </a:xfrm>
        </p:spPr>
        <p:txBody>
          <a:bodyPr/>
          <a:lstStyle/>
          <a:p>
            <a:pPr eaLnBrk="1" hangingPunct="1"/>
            <a:r>
              <a:rPr lang="en-US" b="1" smtClean="0"/>
              <a:t>Binary Search Algorithm </a:t>
            </a:r>
            <a:r>
              <a:rPr lang="en-US" smtClean="0"/>
              <a:t>(cont.)</a:t>
            </a:r>
          </a:p>
        </p:txBody>
      </p:sp>
      <p:sp>
        <p:nvSpPr>
          <p:cNvPr id="23" name="Rectangle 22"/>
          <p:cNvSpPr/>
          <p:nvPr/>
        </p:nvSpPr>
        <p:spPr>
          <a:xfrm>
            <a:off x="485775"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600" smtClean="0">
              <a:solidFill>
                <a:srgbClr val="000000"/>
              </a:solidFill>
              <a:latin typeface="Courier New" panose="02070309020205020404" pitchFamily="49" charset="0"/>
              <a:cs typeface="Courier New" panose="02070309020205020404" pitchFamily="49" charset="0"/>
            </a:endParaRPr>
          </a:p>
          <a:p>
            <a:pPr algn="ctr" eaLnBrk="1" hangingPunct="1">
              <a:defRPr/>
            </a:pPr>
            <a:r>
              <a:rPr lang="en-US" sz="1600" smtClean="0">
                <a:solidFill>
                  <a:srgbClr val="000000"/>
                </a:solidFill>
                <a:latin typeface="Courier New" panose="02070309020205020404" pitchFamily="49" charset="0"/>
                <a:cs typeface="Courier New" panose="02070309020205020404" pitchFamily="49" charset="0"/>
              </a:rPr>
              <a:t>Caryn</a:t>
            </a:r>
          </a:p>
          <a:p>
            <a:pPr algn="ctr" eaLnBrk="1" hangingPunct="1">
              <a:defRPr/>
            </a:pPr>
            <a:endParaRPr lang="en-US" sz="1600" smtClean="0">
              <a:solidFill>
                <a:srgbClr val="000000"/>
              </a:solidFill>
              <a:latin typeface="Courier New" panose="02070309020205020404" pitchFamily="49" charset="0"/>
              <a:cs typeface="Courier New" panose="02070309020205020404" pitchFamily="49" charset="0"/>
            </a:endParaRPr>
          </a:p>
        </p:txBody>
      </p:sp>
      <p:sp>
        <p:nvSpPr>
          <p:cNvPr id="28" name="Rectangle 27"/>
          <p:cNvSpPr/>
          <p:nvPr/>
        </p:nvSpPr>
        <p:spPr>
          <a:xfrm>
            <a:off x="1651000"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Rich</a:t>
            </a:r>
          </a:p>
        </p:txBody>
      </p:sp>
      <p:sp>
        <p:nvSpPr>
          <p:cNvPr id="36" name="Rectangle 35"/>
          <p:cNvSpPr/>
          <p:nvPr/>
        </p:nvSpPr>
        <p:spPr>
          <a:xfrm>
            <a:off x="485775" y="20272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58379" name="TextBox 25"/>
          <p:cNvSpPr txBox="1">
            <a:spLocks noChangeArrowheads="1"/>
          </p:cNvSpPr>
          <p:nvPr/>
        </p:nvSpPr>
        <p:spPr bwMode="auto">
          <a:xfrm>
            <a:off x="485775" y="1570038"/>
            <a:ext cx="925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target</a:t>
            </a:r>
          </a:p>
        </p:txBody>
      </p:sp>
      <p:grpSp>
        <p:nvGrpSpPr>
          <p:cNvPr id="58380" name="Group 36"/>
          <p:cNvGrpSpPr>
            <a:grpSpLocks/>
          </p:cNvGrpSpPr>
          <p:nvPr/>
        </p:nvGrpSpPr>
        <p:grpSpPr bwMode="auto">
          <a:xfrm>
            <a:off x="420688" y="4008438"/>
            <a:ext cx="1295400" cy="795337"/>
            <a:chOff x="491670" y="4377154"/>
            <a:chExt cx="1295547" cy="795754"/>
          </a:xfrm>
        </p:grpSpPr>
        <p:cxnSp>
          <p:nvCxnSpPr>
            <p:cNvPr id="34" name="Straight Arrow Connector 33"/>
            <p:cNvCxnSpPr/>
            <p:nvPr/>
          </p:nvCxnSpPr>
          <p:spPr>
            <a:xfrm flipV="1">
              <a:off x="1134680" y="4377154"/>
              <a:ext cx="9526"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89" name="TextBox 40"/>
            <p:cNvSpPr txBox="1">
              <a:spLocks noChangeArrowheads="1"/>
            </p:cNvSpPr>
            <p:nvPr/>
          </p:nvSpPr>
          <p:spPr bwMode="auto">
            <a:xfrm>
              <a:off x="491670" y="4834354"/>
              <a:ext cx="1295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first = 0</a:t>
              </a:r>
            </a:p>
          </p:txBody>
        </p:sp>
      </p:grpSp>
      <p:grpSp>
        <p:nvGrpSpPr>
          <p:cNvPr id="58381" name="Group 42"/>
          <p:cNvGrpSpPr>
            <a:grpSpLocks/>
          </p:cNvGrpSpPr>
          <p:nvPr/>
        </p:nvGrpSpPr>
        <p:grpSpPr bwMode="auto">
          <a:xfrm>
            <a:off x="2800350" y="4008438"/>
            <a:ext cx="1173163" cy="795337"/>
            <a:chOff x="491670" y="4377154"/>
            <a:chExt cx="1172116" cy="795754"/>
          </a:xfrm>
        </p:grpSpPr>
        <p:cxnSp>
          <p:nvCxnSpPr>
            <p:cNvPr id="44" name="Straight Arrow Connector 43"/>
            <p:cNvCxnSpPr/>
            <p:nvPr/>
          </p:nvCxnSpPr>
          <p:spPr>
            <a:xfrm flipV="1">
              <a:off x="1134034" y="4377154"/>
              <a:ext cx="11102"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87" name="TextBox 44"/>
            <p:cNvSpPr txBox="1">
              <a:spLocks noChangeArrowheads="1"/>
            </p:cNvSpPr>
            <p:nvPr/>
          </p:nvSpPr>
          <p:spPr bwMode="auto">
            <a:xfrm>
              <a:off x="491670" y="4834354"/>
              <a:ext cx="1172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last = 2</a:t>
              </a:r>
            </a:p>
          </p:txBody>
        </p:sp>
      </p:grpSp>
      <p:cxnSp>
        <p:nvCxnSpPr>
          <p:cNvPr id="47" name="Straight Arrow Connector 46"/>
          <p:cNvCxnSpPr>
            <a:stCxn id="58383" idx="0"/>
            <a:endCxn id="28" idx="2"/>
          </p:cNvCxnSpPr>
          <p:nvPr/>
        </p:nvCxnSpPr>
        <p:spPr>
          <a:xfrm flipV="1">
            <a:off x="2233613" y="4008438"/>
            <a:ext cx="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83" name="TextBox 47"/>
          <p:cNvSpPr txBox="1">
            <a:spLocks noChangeArrowheads="1"/>
          </p:cNvSpPr>
          <p:nvPr/>
        </p:nvSpPr>
        <p:spPr bwMode="auto">
          <a:xfrm>
            <a:off x="1524000" y="4922838"/>
            <a:ext cx="1419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middle = 1</a:t>
            </a:r>
          </a:p>
        </p:txBody>
      </p:sp>
      <p:cxnSp>
        <p:nvCxnSpPr>
          <p:cNvPr id="39" name="Elbow Connector 38"/>
          <p:cNvCxnSpPr>
            <a:stCxn id="36" idx="2"/>
            <a:endCxn id="28" idx="0"/>
          </p:cNvCxnSpPr>
          <p:nvPr/>
        </p:nvCxnSpPr>
        <p:spPr>
          <a:xfrm rot="16200000" flipH="1">
            <a:off x="1041401" y="2435225"/>
            <a:ext cx="1219200" cy="1165225"/>
          </a:xfrm>
          <a:prstGeom prst="bentConnector3">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385" name="TextBox 49"/>
          <p:cNvSpPr txBox="1">
            <a:spLocks noChangeArrowheads="1"/>
          </p:cNvSpPr>
          <p:nvPr/>
        </p:nvSpPr>
        <p:spPr bwMode="auto">
          <a:xfrm>
            <a:off x="5145088" y="1738313"/>
            <a:ext cx="285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latin typeface="Arial" panose="020B0604020202020204" pitchFamily="34" charset="0"/>
              </a:rPr>
              <a:t>Second call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2775" y="228600"/>
            <a:ext cx="8153400" cy="990600"/>
          </a:xfrm>
        </p:spPr>
        <p:txBody>
          <a:bodyPr/>
          <a:lstStyle/>
          <a:p>
            <a:pPr eaLnBrk="1" hangingPunct="1"/>
            <a:r>
              <a:rPr lang="en-US" b="1" smtClean="0"/>
              <a:t>Binary Search Algorithm </a:t>
            </a:r>
            <a:r>
              <a:rPr lang="en-US" smtClean="0"/>
              <a:t>(cont.)</a:t>
            </a:r>
          </a:p>
        </p:txBody>
      </p:sp>
      <p:sp>
        <p:nvSpPr>
          <p:cNvPr id="23" name="Rectangle 22"/>
          <p:cNvSpPr/>
          <p:nvPr/>
        </p:nvSpPr>
        <p:spPr>
          <a:xfrm>
            <a:off x="485775"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600" smtClean="0">
              <a:solidFill>
                <a:schemeClr val="bg1"/>
              </a:solidFill>
              <a:latin typeface="Courier New" panose="02070309020205020404" pitchFamily="49" charset="0"/>
              <a:cs typeface="Courier New" panose="02070309020205020404" pitchFamily="49" charset="0"/>
            </a:endParaRPr>
          </a:p>
          <a:p>
            <a:pPr algn="ctr" eaLnBrk="1" hangingPunct="1">
              <a:defRPr/>
            </a:pPr>
            <a:r>
              <a:rPr lang="en-US" sz="1600" smtClean="0">
                <a:latin typeface="Courier New" panose="02070309020205020404" pitchFamily="49" charset="0"/>
                <a:cs typeface="Courier New" panose="02070309020205020404" pitchFamily="49" charset="0"/>
              </a:rPr>
              <a:t>Caryn</a:t>
            </a:r>
          </a:p>
          <a:p>
            <a:pPr algn="ctr" eaLnBrk="1" hangingPunct="1">
              <a:defRPr/>
            </a:pPr>
            <a:endParaRPr lang="en-US" sz="1600" smtClean="0">
              <a:solidFill>
                <a:schemeClr val="bg1"/>
              </a:solidFill>
              <a:latin typeface="Courier New" panose="02070309020205020404" pitchFamily="49" charset="0"/>
              <a:cs typeface="Courier New" panose="02070309020205020404" pitchFamily="49" charset="0"/>
            </a:endParaRPr>
          </a:p>
        </p:txBody>
      </p:sp>
      <p:sp>
        <p:nvSpPr>
          <p:cNvPr id="28" name="Rectangle 27"/>
          <p:cNvSpPr/>
          <p:nvPr/>
        </p:nvSpPr>
        <p:spPr>
          <a:xfrm>
            <a:off x="1651000"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solidFill>
                  <a:schemeClr val="tx1"/>
                </a:solidFill>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Rich</a:t>
            </a:r>
          </a:p>
        </p:txBody>
      </p:sp>
      <p:sp>
        <p:nvSpPr>
          <p:cNvPr id="36" name="Rectangle 35"/>
          <p:cNvSpPr/>
          <p:nvPr/>
        </p:nvSpPr>
        <p:spPr>
          <a:xfrm>
            <a:off x="485775" y="20272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dirty="0">
                <a:latin typeface="Courier New" pitchFamily="49" charset="0"/>
                <a:cs typeface="Courier New" pitchFamily="49" charset="0"/>
              </a:rPr>
              <a:t>Dustin</a:t>
            </a:r>
          </a:p>
        </p:txBody>
      </p:sp>
      <p:sp>
        <p:nvSpPr>
          <p:cNvPr id="59403" name="TextBox 25"/>
          <p:cNvSpPr txBox="1">
            <a:spLocks noChangeArrowheads="1"/>
          </p:cNvSpPr>
          <p:nvPr/>
        </p:nvSpPr>
        <p:spPr bwMode="auto">
          <a:xfrm>
            <a:off x="485775" y="1570038"/>
            <a:ext cx="925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target</a:t>
            </a:r>
          </a:p>
        </p:txBody>
      </p:sp>
      <p:cxnSp>
        <p:nvCxnSpPr>
          <p:cNvPr id="44" name="Straight Arrow Connector 43"/>
          <p:cNvCxnSpPr/>
          <p:nvPr/>
        </p:nvCxnSpPr>
        <p:spPr>
          <a:xfrm flipV="1">
            <a:off x="3392488" y="4008438"/>
            <a:ext cx="11112"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05" name="TextBox 44"/>
          <p:cNvSpPr txBox="1">
            <a:spLocks noChangeArrowheads="1"/>
          </p:cNvSpPr>
          <p:nvPr/>
        </p:nvSpPr>
        <p:spPr bwMode="auto">
          <a:xfrm>
            <a:off x="1824038" y="4473575"/>
            <a:ext cx="3148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600">
                <a:latin typeface="Courier New" panose="02070309020205020404" pitchFamily="49" charset="0"/>
                <a:cs typeface="Courier New" panose="02070309020205020404" pitchFamily="49" charset="0"/>
              </a:rPr>
              <a:t>first= middle = last = 2</a:t>
            </a:r>
          </a:p>
        </p:txBody>
      </p:sp>
      <p:cxnSp>
        <p:nvCxnSpPr>
          <p:cNvPr id="39" name="Elbow Connector 38"/>
          <p:cNvCxnSpPr>
            <a:stCxn id="36" idx="2"/>
            <a:endCxn id="29" idx="0"/>
          </p:cNvCxnSpPr>
          <p:nvPr/>
        </p:nvCxnSpPr>
        <p:spPr>
          <a:xfrm rot="16200000" flipH="1">
            <a:off x="1624013" y="1852613"/>
            <a:ext cx="1219200" cy="2330450"/>
          </a:xfrm>
          <a:prstGeom prst="bentConnector3">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407" name="TextBox 49"/>
          <p:cNvSpPr txBox="1">
            <a:spLocks noChangeArrowheads="1"/>
          </p:cNvSpPr>
          <p:nvPr/>
        </p:nvSpPr>
        <p:spPr bwMode="auto">
          <a:xfrm>
            <a:off x="5145088" y="1738313"/>
            <a:ext cx="285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latin typeface="Arial" panose="020B0604020202020204" pitchFamily="34" charset="0"/>
              </a:rPr>
              <a:t>Third call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2775" y="228600"/>
            <a:ext cx="8153400" cy="990600"/>
          </a:xfrm>
        </p:spPr>
        <p:txBody>
          <a:bodyPr/>
          <a:lstStyle/>
          <a:p>
            <a:pPr eaLnBrk="1" hangingPunct="1"/>
            <a:r>
              <a:rPr lang="en-US" b="1" smtClean="0"/>
              <a:t>Efficiency of Binary Search</a:t>
            </a:r>
          </a:p>
        </p:txBody>
      </p:sp>
      <p:sp>
        <p:nvSpPr>
          <p:cNvPr id="60419" name="Rectangle 3"/>
          <p:cNvSpPr>
            <a:spLocks noGrp="1" noChangeArrowheads="1"/>
          </p:cNvSpPr>
          <p:nvPr>
            <p:ph sz="quarter" idx="1"/>
          </p:nvPr>
        </p:nvSpPr>
        <p:spPr>
          <a:xfrm>
            <a:off x="457200" y="1600200"/>
            <a:ext cx="8229600" cy="4876800"/>
          </a:xfrm>
        </p:spPr>
        <p:txBody>
          <a:bodyPr/>
          <a:lstStyle/>
          <a:p>
            <a:pPr eaLnBrk="1" hangingPunct="1">
              <a:lnSpc>
                <a:spcPct val="80000"/>
              </a:lnSpc>
            </a:pPr>
            <a:r>
              <a:rPr lang="en-US" sz="2700" smtClean="0"/>
              <a:t>At each recursive call we eliminate half the array elements from consideration, making  a binary search O(log </a:t>
            </a:r>
            <a:r>
              <a:rPr lang="en-US" sz="2700" i="1" smtClean="0"/>
              <a:t>n</a:t>
            </a:r>
            <a:r>
              <a:rPr lang="en-US" sz="2700" smtClean="0"/>
              <a:t>)</a:t>
            </a:r>
          </a:p>
          <a:p>
            <a:pPr eaLnBrk="1" hangingPunct="1">
              <a:lnSpc>
                <a:spcPct val="80000"/>
              </a:lnSpc>
            </a:pPr>
            <a:r>
              <a:rPr lang="en-US" sz="2700" smtClean="0"/>
              <a:t>An array of 16 would search arrays of length 16, 8, 4, 2, and 1: 5 probes in the worst case</a:t>
            </a:r>
          </a:p>
          <a:p>
            <a:pPr lvl="1" eaLnBrk="1" hangingPunct="1">
              <a:lnSpc>
                <a:spcPct val="80000"/>
              </a:lnSpc>
            </a:pPr>
            <a:r>
              <a:rPr lang="en-US" sz="2400" smtClean="0"/>
              <a:t>16 = 2</a:t>
            </a:r>
            <a:r>
              <a:rPr lang="en-US" sz="2400" baseline="30000" smtClean="0"/>
              <a:t>4</a:t>
            </a:r>
            <a:endParaRPr lang="en-US" sz="2400" smtClean="0"/>
          </a:p>
          <a:p>
            <a:pPr lvl="1" eaLnBrk="1" hangingPunct="1">
              <a:lnSpc>
                <a:spcPct val="80000"/>
              </a:lnSpc>
            </a:pPr>
            <a:r>
              <a:rPr lang="en-US" sz="2400" smtClean="0"/>
              <a:t>5 = log</a:t>
            </a:r>
            <a:r>
              <a:rPr lang="en-US" sz="2400" baseline="-25000" smtClean="0"/>
              <a:t>2</a:t>
            </a:r>
            <a:r>
              <a:rPr lang="en-US" sz="2400" smtClean="0"/>
              <a:t>16 + 1</a:t>
            </a:r>
          </a:p>
          <a:p>
            <a:pPr eaLnBrk="1" hangingPunct="1">
              <a:lnSpc>
                <a:spcPct val="80000"/>
              </a:lnSpc>
            </a:pPr>
            <a:r>
              <a:rPr lang="en-US" sz="2700" smtClean="0"/>
              <a:t>A doubled array size would require only 6 probes in the worst case</a:t>
            </a:r>
          </a:p>
          <a:p>
            <a:pPr lvl="1" eaLnBrk="1" hangingPunct="1">
              <a:lnSpc>
                <a:spcPct val="80000"/>
              </a:lnSpc>
            </a:pPr>
            <a:r>
              <a:rPr lang="en-US" sz="2400" smtClean="0"/>
              <a:t>32 = 2</a:t>
            </a:r>
            <a:r>
              <a:rPr lang="en-US" sz="2400" baseline="30000" smtClean="0"/>
              <a:t>5</a:t>
            </a:r>
          </a:p>
          <a:p>
            <a:pPr lvl="1" eaLnBrk="1" hangingPunct="1">
              <a:lnSpc>
                <a:spcPct val="80000"/>
              </a:lnSpc>
            </a:pPr>
            <a:r>
              <a:rPr lang="en-US" sz="2400" smtClean="0"/>
              <a:t>6 = log</a:t>
            </a:r>
            <a:r>
              <a:rPr lang="en-US" sz="2400" baseline="-25000" smtClean="0"/>
              <a:t>2</a:t>
            </a:r>
            <a:r>
              <a:rPr lang="en-US" sz="2400" smtClean="0"/>
              <a:t>32 + 1</a:t>
            </a:r>
          </a:p>
          <a:p>
            <a:pPr eaLnBrk="1" hangingPunct="1">
              <a:lnSpc>
                <a:spcPct val="80000"/>
              </a:lnSpc>
            </a:pPr>
            <a:r>
              <a:rPr lang="en-US" sz="2700" smtClean="0"/>
              <a:t>An array with 32,768 elements requires only 16 probes! (log</a:t>
            </a:r>
            <a:r>
              <a:rPr lang="en-US" sz="2600" baseline="-25000" smtClean="0"/>
              <a:t>2</a:t>
            </a:r>
            <a:r>
              <a:rPr lang="en-US" sz="2700" smtClean="0"/>
              <a:t>32768 = 15)</a:t>
            </a:r>
          </a:p>
          <a:p>
            <a:pPr lvl="1" eaLnBrk="1" hangingPunct="1">
              <a:lnSpc>
                <a:spcPct val="80000"/>
              </a:lnSpc>
            </a:pPr>
            <a:endParaRPr lang="en-US" sz="2400" smtClean="0"/>
          </a:p>
          <a:p>
            <a:pPr eaLnBrk="1" hangingPunct="1">
              <a:lnSpc>
                <a:spcPct val="80000"/>
              </a:lnSpc>
            </a:pPr>
            <a:endParaRPr lang="en-US" sz="27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2775" y="228600"/>
            <a:ext cx="8153400" cy="990600"/>
          </a:xfrm>
        </p:spPr>
        <p:txBody>
          <a:bodyPr/>
          <a:lstStyle/>
          <a:p>
            <a:pPr eaLnBrk="1" hangingPunct="1"/>
            <a:r>
              <a:rPr lang="en-US" sz="4000" smtClean="0">
                <a:latin typeface="Courier New" panose="02070309020205020404" pitchFamily="49" charset="0"/>
                <a:cs typeface="Courier New" panose="02070309020205020404" pitchFamily="49" charset="0"/>
              </a:rPr>
              <a:t>Comparable</a:t>
            </a:r>
            <a:r>
              <a:rPr lang="en-US" b="1" smtClean="0"/>
              <a:t> Interface</a:t>
            </a:r>
          </a:p>
        </p:txBody>
      </p:sp>
      <p:sp>
        <p:nvSpPr>
          <p:cNvPr id="61443" name="Rectangle 3"/>
          <p:cNvSpPr>
            <a:spLocks noGrp="1" noChangeArrowheads="1"/>
          </p:cNvSpPr>
          <p:nvPr>
            <p:ph sz="quarter" idx="1"/>
          </p:nvPr>
        </p:nvSpPr>
        <p:spPr>
          <a:xfrm>
            <a:off x="612775" y="1600200"/>
            <a:ext cx="8153400" cy="4495800"/>
          </a:xfrm>
        </p:spPr>
        <p:txBody>
          <a:bodyPr/>
          <a:lstStyle/>
          <a:p>
            <a:pPr eaLnBrk="1" hangingPunct="1"/>
            <a:r>
              <a:rPr lang="en-US" smtClean="0"/>
              <a:t>Classes that implement the </a:t>
            </a:r>
            <a:r>
              <a:rPr lang="en-US" sz="2800" smtClean="0">
                <a:latin typeface="Courier New" panose="02070309020205020404" pitchFamily="49" charset="0"/>
                <a:cs typeface="Courier New" panose="02070309020205020404" pitchFamily="49" charset="0"/>
              </a:rPr>
              <a:t>Comparable</a:t>
            </a:r>
            <a:r>
              <a:rPr lang="en-US" sz="2800" smtClean="0"/>
              <a:t> </a:t>
            </a:r>
            <a:r>
              <a:rPr lang="en-US" smtClean="0"/>
              <a:t>interface must define a </a:t>
            </a:r>
            <a:r>
              <a:rPr lang="en-US" sz="2800" smtClean="0">
                <a:latin typeface="Courier New" panose="02070309020205020404" pitchFamily="49" charset="0"/>
                <a:cs typeface="Courier New" panose="02070309020205020404" pitchFamily="49" charset="0"/>
              </a:rPr>
              <a:t>compareTo</a:t>
            </a:r>
            <a:r>
              <a:rPr lang="en-US" smtClean="0"/>
              <a:t> method </a:t>
            </a:r>
          </a:p>
          <a:p>
            <a:pPr eaLnBrk="1" hangingPunct="1"/>
            <a:r>
              <a:rPr lang="en-US" smtClean="0"/>
              <a:t>Method call </a:t>
            </a:r>
            <a:r>
              <a:rPr lang="en-US" sz="2800" smtClean="0">
                <a:latin typeface="Courier New" panose="02070309020205020404" pitchFamily="49" charset="0"/>
                <a:cs typeface="Courier New" panose="02070309020205020404" pitchFamily="49" charset="0"/>
              </a:rPr>
              <a:t>obj1.compareTo(obj2)</a:t>
            </a:r>
            <a:r>
              <a:rPr lang="en-US" smtClean="0"/>
              <a:t> returns an integer with the following values</a:t>
            </a:r>
          </a:p>
          <a:p>
            <a:pPr lvl="1" eaLnBrk="1" hangingPunct="1"/>
            <a:r>
              <a:rPr lang="en-US" smtClean="0"/>
              <a:t>negative if </a:t>
            </a:r>
            <a:r>
              <a:rPr lang="en-US" smtClean="0">
                <a:latin typeface="Courier New" panose="02070309020205020404" pitchFamily="49" charset="0"/>
                <a:cs typeface="Courier New" panose="02070309020205020404" pitchFamily="49" charset="0"/>
              </a:rPr>
              <a:t>obj1 &lt; obj2 </a:t>
            </a:r>
          </a:p>
          <a:p>
            <a:pPr lvl="1" eaLnBrk="1" hangingPunct="1"/>
            <a:r>
              <a:rPr lang="en-US" smtClean="0"/>
              <a:t>zero if </a:t>
            </a:r>
            <a:r>
              <a:rPr lang="en-US" smtClean="0">
                <a:latin typeface="Courier New" panose="02070309020205020404" pitchFamily="49" charset="0"/>
                <a:cs typeface="Courier New" panose="02070309020205020404" pitchFamily="49" charset="0"/>
              </a:rPr>
              <a:t>obj1 == obj2 </a:t>
            </a:r>
          </a:p>
          <a:p>
            <a:pPr lvl="1" eaLnBrk="1" hangingPunct="1"/>
            <a:r>
              <a:rPr lang="en-US" smtClean="0"/>
              <a:t>positive if  </a:t>
            </a:r>
            <a:r>
              <a:rPr lang="en-US" smtClean="0">
                <a:latin typeface="Courier New" panose="02070309020205020404" pitchFamily="49" charset="0"/>
                <a:cs typeface="Courier New" panose="02070309020205020404" pitchFamily="49" charset="0"/>
              </a:rPr>
              <a:t>obj1 &gt; obj2</a:t>
            </a:r>
          </a:p>
          <a:p>
            <a:pPr eaLnBrk="1" hangingPunct="1"/>
            <a:r>
              <a:rPr lang="en-US" smtClean="0"/>
              <a:t>Implementing the </a:t>
            </a:r>
            <a:r>
              <a:rPr lang="en-US" sz="3000" smtClean="0">
                <a:latin typeface="Courier New" panose="02070309020205020404" pitchFamily="49" charset="0"/>
                <a:cs typeface="Courier New" panose="02070309020205020404" pitchFamily="49" charset="0"/>
              </a:rPr>
              <a:t>Comparable</a:t>
            </a:r>
            <a:r>
              <a:rPr lang="en-US" smtClean="0"/>
              <a:t> interface is an efficient way to compare objects during a search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Implementation of a Binary Search Algorithm</a:t>
            </a:r>
          </a:p>
        </p:txBody>
      </p:sp>
      <p:grpSp>
        <p:nvGrpSpPr>
          <p:cNvPr id="62467" name="Group 8"/>
          <p:cNvGrpSpPr>
            <a:grpSpLocks/>
          </p:cNvGrpSpPr>
          <p:nvPr/>
        </p:nvGrpSpPr>
        <p:grpSpPr bwMode="auto">
          <a:xfrm>
            <a:off x="914400" y="1524000"/>
            <a:ext cx="7315200" cy="5046663"/>
            <a:chOff x="288" y="1122"/>
            <a:chExt cx="2544" cy="1755"/>
          </a:xfrm>
        </p:grpSpPr>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990"/>
              <a:ext cx="2544"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122"/>
              <a:ext cx="254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pPr eaLnBrk="1" hangingPunct="1"/>
            <a:r>
              <a:rPr lang="en-US" b="1" smtClean="0"/>
              <a:t>Recursive Thinking</a:t>
            </a:r>
          </a:p>
        </p:txBody>
      </p:sp>
      <p:sp>
        <p:nvSpPr>
          <p:cNvPr id="17411" name="Rectangle 3"/>
          <p:cNvSpPr>
            <a:spLocks noGrp="1" noChangeArrowheads="1"/>
          </p:cNvSpPr>
          <p:nvPr>
            <p:ph sz="quarter" idx="1"/>
          </p:nvPr>
        </p:nvSpPr>
        <p:spPr>
          <a:xfrm>
            <a:off x="612775" y="1600200"/>
            <a:ext cx="8153400" cy="4495800"/>
          </a:xfrm>
        </p:spPr>
        <p:txBody>
          <a:bodyPr/>
          <a:lstStyle/>
          <a:p>
            <a:pPr eaLnBrk="1" hangingPunct="1"/>
            <a:r>
              <a:rPr lang="en-US" smtClean="0"/>
              <a:t>Recursion is a problem-solving approach that can be used to generate simple solutions to certain kinds of problems that are difficult to solve by other means</a:t>
            </a:r>
          </a:p>
          <a:p>
            <a:pPr eaLnBrk="1" hangingPunct="1"/>
            <a:r>
              <a:rPr lang="en-US" smtClean="0"/>
              <a:t>Recursion reduces a problem into one or more simpler versions of itself</a:t>
            </a:r>
          </a:p>
          <a:p>
            <a:pPr eaLnBrk="1" hangingPunct="1"/>
            <a:endParaRPr lang="en-US" smtClean="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t="31226"/>
          <a:stretch>
            <a:fillRect/>
          </a:stretch>
        </p:blipFill>
        <p:spPr bwMode="auto">
          <a:xfrm>
            <a:off x="1143000" y="4800600"/>
            <a:ext cx="67548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Implementation of a Binary Search Algorithm </a:t>
            </a:r>
            <a:r>
              <a:rPr lang="en-US" dirty="0" smtClean="0"/>
              <a:t>(cont.)</a:t>
            </a:r>
          </a:p>
        </p:txBody>
      </p:sp>
      <p:pic>
        <p:nvPicPr>
          <p:cNvPr id="6349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4825" y="1905000"/>
            <a:ext cx="8091488" cy="18256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pPr eaLnBrk="1" hangingPunct="1"/>
            <a:r>
              <a:rPr lang="en-US" b="1" smtClean="0"/>
              <a:t>Trace of Binary Search</a:t>
            </a:r>
          </a:p>
        </p:txBody>
      </p:sp>
      <p:pic>
        <p:nvPicPr>
          <p:cNvPr id="64515" name="Picture 2" descr="C:\Documents and Settings\Administrator\My Documents\Koffman\PPTs\JPEGS\JWCL233_Koffman JPG files\ch05\w0105-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79563"/>
            <a:ext cx="4264025"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2775" y="228600"/>
            <a:ext cx="8153400" cy="990600"/>
          </a:xfrm>
        </p:spPr>
        <p:txBody>
          <a:bodyPr/>
          <a:lstStyle/>
          <a:p>
            <a:pPr eaLnBrk="1" hangingPunct="1"/>
            <a:r>
              <a:rPr lang="en-US" b="1" smtClean="0"/>
              <a:t>Testing Binary Search</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You should test arrays with</a:t>
            </a:r>
          </a:p>
          <a:p>
            <a:pPr marL="640080" lvl="1" indent="-274320" eaLnBrk="1" fontAlgn="auto" hangingPunct="1">
              <a:spcAft>
                <a:spcPts val="0"/>
              </a:spcAft>
              <a:buFont typeface="Wingdings 2"/>
              <a:buChar char=""/>
              <a:defRPr/>
            </a:pPr>
            <a:r>
              <a:rPr lang="en-US" dirty="0" smtClean="0"/>
              <a:t>an even number of elements </a:t>
            </a:r>
          </a:p>
          <a:p>
            <a:pPr marL="640080" lvl="1" indent="-274320" eaLnBrk="1" fontAlgn="auto" hangingPunct="1">
              <a:spcAft>
                <a:spcPts val="0"/>
              </a:spcAft>
              <a:buFont typeface="Wingdings 2"/>
              <a:buChar char=""/>
              <a:defRPr/>
            </a:pPr>
            <a:r>
              <a:rPr lang="en-US" dirty="0" smtClean="0"/>
              <a:t>an odd number of elements</a:t>
            </a:r>
          </a:p>
          <a:p>
            <a:pPr marL="640080" lvl="1" indent="-274320" eaLnBrk="1" fontAlgn="auto" hangingPunct="1">
              <a:spcAft>
                <a:spcPts val="0"/>
              </a:spcAft>
              <a:buFont typeface="Wingdings 2"/>
              <a:buChar char=""/>
              <a:defRPr/>
            </a:pPr>
            <a:r>
              <a:rPr lang="en-US" b="1" dirty="0" smtClean="0"/>
              <a:t>duplicate elements</a:t>
            </a:r>
          </a:p>
          <a:p>
            <a:pPr marL="320040" indent="-320040" eaLnBrk="1" fontAlgn="auto" hangingPunct="1">
              <a:spcAft>
                <a:spcPts val="0"/>
              </a:spcAft>
              <a:buFont typeface="Wingdings"/>
              <a:buChar char=""/>
              <a:defRPr/>
            </a:pPr>
            <a:r>
              <a:rPr lang="en-US" dirty="0" smtClean="0"/>
              <a:t>Test each array for the following cases:</a:t>
            </a:r>
          </a:p>
          <a:p>
            <a:pPr marL="640080" lvl="1" indent="-274320" eaLnBrk="1" fontAlgn="auto" hangingPunct="1">
              <a:spcAft>
                <a:spcPts val="0"/>
              </a:spcAft>
              <a:buFont typeface="Wingdings 2"/>
              <a:buChar char=""/>
              <a:defRPr/>
            </a:pPr>
            <a:r>
              <a:rPr lang="en-US" dirty="0" smtClean="0"/>
              <a:t>the target is the element at each position of the array, starting with the first position and ending with the last position</a:t>
            </a:r>
          </a:p>
          <a:p>
            <a:pPr marL="640080" lvl="1" indent="-274320" eaLnBrk="1" fontAlgn="auto" hangingPunct="1">
              <a:spcAft>
                <a:spcPts val="0"/>
              </a:spcAft>
              <a:buFont typeface="Wingdings 2"/>
              <a:buChar char=""/>
              <a:defRPr/>
            </a:pPr>
            <a:r>
              <a:rPr lang="en-US" dirty="0" smtClean="0"/>
              <a:t>the target is less than the smallest array element</a:t>
            </a:r>
          </a:p>
          <a:p>
            <a:pPr marL="640080" lvl="1" indent="-274320" eaLnBrk="1" fontAlgn="auto" hangingPunct="1">
              <a:spcAft>
                <a:spcPts val="0"/>
              </a:spcAft>
              <a:buFont typeface="Wingdings 2"/>
              <a:buChar char=""/>
              <a:defRPr/>
            </a:pPr>
            <a:r>
              <a:rPr lang="en-US" dirty="0" smtClean="0"/>
              <a:t>the target is greater than the largest array element</a:t>
            </a:r>
          </a:p>
          <a:p>
            <a:pPr marL="640080" lvl="1" indent="-274320" eaLnBrk="1" fontAlgn="auto" hangingPunct="1">
              <a:spcAft>
                <a:spcPts val="0"/>
              </a:spcAft>
              <a:buFont typeface="Wingdings 2"/>
              <a:buChar char=""/>
              <a:defRPr/>
            </a:pPr>
            <a:r>
              <a:rPr lang="en-US" dirty="0" smtClean="0"/>
              <a:t>the target is a value between each pair of items in the array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12775" y="228600"/>
            <a:ext cx="8153400" cy="990600"/>
          </a:xfrm>
        </p:spPr>
        <p:txBody>
          <a:bodyPr/>
          <a:lstStyle/>
          <a:p>
            <a:pPr eaLnBrk="1" hangingPunct="1"/>
            <a:r>
              <a:rPr lang="en-US" b="1" smtClean="0"/>
              <a:t>Method </a:t>
            </a:r>
            <a:r>
              <a:rPr lang="en-US" sz="4000" smtClean="0">
                <a:latin typeface="Courier New" panose="02070309020205020404" pitchFamily="49" charset="0"/>
                <a:cs typeface="Courier New" panose="02070309020205020404" pitchFamily="49" charset="0"/>
              </a:rPr>
              <a:t>Arrays.binarySearch</a:t>
            </a:r>
          </a:p>
        </p:txBody>
      </p:sp>
      <p:sp>
        <p:nvSpPr>
          <p:cNvPr id="66563" name="Rectangle 3"/>
          <p:cNvSpPr>
            <a:spLocks noGrp="1" noChangeArrowheads="1"/>
          </p:cNvSpPr>
          <p:nvPr>
            <p:ph sz="quarter" idx="1"/>
          </p:nvPr>
        </p:nvSpPr>
        <p:spPr>
          <a:xfrm>
            <a:off x="612775" y="1600200"/>
            <a:ext cx="8153400" cy="4495800"/>
          </a:xfrm>
        </p:spPr>
        <p:txBody>
          <a:bodyPr/>
          <a:lstStyle/>
          <a:p>
            <a:pPr eaLnBrk="1" hangingPunct="1"/>
            <a:r>
              <a:rPr lang="en-US" smtClean="0"/>
              <a:t>Java API class </a:t>
            </a:r>
            <a:r>
              <a:rPr lang="en-US" sz="2600" smtClean="0">
                <a:latin typeface="Courier New" panose="02070309020205020404" pitchFamily="49" charset="0"/>
                <a:cs typeface="Courier New" panose="02070309020205020404" pitchFamily="49" charset="0"/>
              </a:rPr>
              <a:t>Arrays</a:t>
            </a:r>
            <a:r>
              <a:rPr lang="en-US" sz="3000" smtClean="0"/>
              <a:t> </a:t>
            </a:r>
            <a:r>
              <a:rPr lang="en-US" smtClean="0"/>
              <a:t>contains a </a:t>
            </a:r>
            <a:r>
              <a:rPr lang="en-US" sz="2600" smtClean="0">
                <a:latin typeface="Courier New" panose="02070309020205020404" pitchFamily="49" charset="0"/>
                <a:cs typeface="Courier New" panose="02070309020205020404" pitchFamily="49" charset="0"/>
              </a:rPr>
              <a:t>binarySearch</a:t>
            </a:r>
            <a:r>
              <a:rPr lang="en-US" sz="3000" smtClean="0"/>
              <a:t> </a:t>
            </a:r>
            <a:r>
              <a:rPr lang="en-US" smtClean="0"/>
              <a:t>method</a:t>
            </a:r>
          </a:p>
          <a:p>
            <a:pPr lvl="1" eaLnBrk="1" hangingPunct="1"/>
            <a:r>
              <a:rPr lang="en-US" smtClean="0"/>
              <a:t>Called with sorted arrays of primitive types or with sorted arrays of objects</a:t>
            </a:r>
          </a:p>
          <a:p>
            <a:pPr lvl="1" eaLnBrk="1" hangingPunct="1"/>
            <a:r>
              <a:rPr lang="en-US" smtClean="0"/>
              <a:t>If the objects in the array are not mutually comparable or if the array is not sorted, the results are undefined</a:t>
            </a:r>
          </a:p>
          <a:p>
            <a:pPr lvl="1" eaLnBrk="1" hangingPunct="1"/>
            <a:r>
              <a:rPr lang="en-US" smtClean="0"/>
              <a:t>If there are multiple copies of the target value in the array, there is no guarantee which one will be found</a:t>
            </a:r>
          </a:p>
          <a:p>
            <a:pPr lvl="1" eaLnBrk="1" hangingPunct="1"/>
            <a:r>
              <a:rPr lang="en-US" smtClean="0"/>
              <a:t>Throws </a:t>
            </a:r>
            <a:r>
              <a:rPr lang="en-US" smtClean="0">
                <a:latin typeface="Courier New" panose="02070309020205020404" pitchFamily="49" charset="0"/>
                <a:cs typeface="Courier New" panose="02070309020205020404" pitchFamily="49" charset="0"/>
              </a:rPr>
              <a:t>ClassCastException</a:t>
            </a:r>
            <a:r>
              <a:rPr lang="en-US" smtClean="0"/>
              <a:t> if the target is not comparable to the array elements</a:t>
            </a:r>
          </a:p>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4"/>
          <p:cNvSpPr>
            <a:spLocks noGrp="1"/>
          </p:cNvSpPr>
          <p:nvPr>
            <p:ph type="body" idx="1"/>
          </p:nvPr>
        </p:nvSpPr>
        <p:spPr/>
        <p:txBody>
          <a:bodyPr/>
          <a:lstStyle/>
          <a:p>
            <a:pPr eaLnBrk="1" hangingPunct="1"/>
            <a:r>
              <a:rPr lang="en-US" smtClean="0"/>
              <a:t>Section 5.4</a:t>
            </a:r>
          </a:p>
        </p:txBody>
      </p:sp>
      <p:sp>
        <p:nvSpPr>
          <p:cNvPr id="67587" name="Title 3"/>
          <p:cNvSpPr>
            <a:spLocks noGrp="1"/>
          </p:cNvSpPr>
          <p:nvPr>
            <p:ph type="title"/>
          </p:nvPr>
        </p:nvSpPr>
        <p:spPr/>
        <p:txBody>
          <a:bodyPr/>
          <a:lstStyle/>
          <a:p>
            <a:pPr eaLnBrk="1" hangingPunct="1"/>
            <a:r>
              <a:rPr lang="en-US" smtClean="0"/>
              <a:t>Recursive Data Structures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2775" y="228600"/>
            <a:ext cx="8153400" cy="990600"/>
          </a:xfrm>
        </p:spPr>
        <p:txBody>
          <a:bodyPr/>
          <a:lstStyle/>
          <a:p>
            <a:pPr eaLnBrk="1" hangingPunct="1"/>
            <a:r>
              <a:rPr lang="en-US" b="1" smtClean="0"/>
              <a:t>Recursive Data Structures</a:t>
            </a:r>
          </a:p>
        </p:txBody>
      </p:sp>
      <p:sp>
        <p:nvSpPr>
          <p:cNvPr id="31749"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Computer scientists often encounter data structures that are defined recursively – each with another version of itself as a component</a:t>
            </a:r>
          </a:p>
          <a:p>
            <a:pPr marL="320040" indent="-320040" eaLnBrk="1" fontAlgn="auto" hangingPunct="1">
              <a:spcAft>
                <a:spcPts val="0"/>
              </a:spcAft>
              <a:buFont typeface="Wingdings"/>
              <a:buChar char=""/>
              <a:defRPr/>
            </a:pPr>
            <a:r>
              <a:rPr lang="en-US" dirty="0" smtClean="0"/>
              <a:t>Linked lists and trees </a:t>
            </a:r>
            <a:r>
              <a:rPr lang="en-US" dirty="0"/>
              <a:t>(Chapter 6) can </a:t>
            </a:r>
            <a:r>
              <a:rPr lang="en-US" dirty="0" smtClean="0"/>
              <a:t>be defined as recursive data structures</a:t>
            </a:r>
          </a:p>
          <a:p>
            <a:pPr marL="320040" indent="-320040" eaLnBrk="1" fontAlgn="auto" hangingPunct="1">
              <a:spcAft>
                <a:spcPts val="0"/>
              </a:spcAft>
              <a:buFont typeface="Wingdings"/>
              <a:buChar char=""/>
              <a:defRPr/>
            </a:pPr>
            <a:r>
              <a:rPr lang="en-US" dirty="0" smtClean="0"/>
              <a:t>Recursive methods provide a natural mechanism for processing recursive data structures</a:t>
            </a:r>
          </a:p>
          <a:p>
            <a:pPr marL="320040" indent="-320040" eaLnBrk="1" fontAlgn="auto" hangingPunct="1">
              <a:spcAft>
                <a:spcPts val="0"/>
              </a:spcAft>
              <a:buFont typeface="Wingdings"/>
              <a:buChar char=""/>
              <a:defRPr/>
            </a:pPr>
            <a:r>
              <a:rPr lang="en-US" dirty="0" smtClean="0"/>
              <a:t>The first language developed for artificial intelligence research was a recursive language called LISP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Recursive Definition of a Linked List</a:t>
            </a:r>
          </a:p>
        </p:txBody>
      </p:sp>
      <p:sp>
        <p:nvSpPr>
          <p:cNvPr id="69635" name="Rectangle 3"/>
          <p:cNvSpPr>
            <a:spLocks noGrp="1" noChangeArrowheads="1"/>
          </p:cNvSpPr>
          <p:nvPr>
            <p:ph sz="quarter" idx="1"/>
          </p:nvPr>
        </p:nvSpPr>
        <p:spPr>
          <a:xfrm>
            <a:off x="612775" y="1600200"/>
            <a:ext cx="8153400" cy="4495800"/>
          </a:xfrm>
        </p:spPr>
        <p:txBody>
          <a:bodyPr/>
          <a:lstStyle/>
          <a:p>
            <a:pPr eaLnBrk="1" hangingPunct="1"/>
            <a:r>
              <a:rPr lang="en-US" smtClean="0"/>
              <a:t>A linked list is a collection of nodes such that each node references another linked list consisting of the nodes that follow it in the list</a:t>
            </a:r>
          </a:p>
          <a:p>
            <a:pPr eaLnBrk="1" hangingPunct="1"/>
            <a:r>
              <a:rPr lang="en-US" smtClean="0"/>
              <a:t>The last node references an empty list</a:t>
            </a:r>
          </a:p>
          <a:p>
            <a:pPr eaLnBrk="1" hangingPunct="1"/>
            <a:r>
              <a:rPr lang="en-US" smtClean="0"/>
              <a:t>A linked list is empty, or it contains a node, called the list head, that stores data and a reference to a linked list</a:t>
            </a:r>
          </a:p>
          <a:p>
            <a:pPr eaLnBrk="1" hangingPunct="1"/>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2775" y="228600"/>
            <a:ext cx="8153400" cy="990600"/>
          </a:xfrm>
        </p:spPr>
        <p:txBody>
          <a:bodyPr/>
          <a:lstStyle/>
          <a:p>
            <a:pPr eaLnBrk="1" hangingPunct="1"/>
            <a:r>
              <a:rPr lang="en-US" b="1" smtClean="0"/>
              <a:t>Class </a:t>
            </a:r>
            <a:r>
              <a:rPr lang="en-US" sz="4000" smtClean="0">
                <a:latin typeface="Courier New" panose="02070309020205020404" pitchFamily="49" charset="0"/>
                <a:cs typeface="Courier New" panose="02070309020205020404" pitchFamily="49" charset="0"/>
              </a:rPr>
              <a:t>LinkedListRec</a:t>
            </a:r>
            <a:endParaRPr lang="en-US" smtClean="0">
              <a:latin typeface="Courier New" panose="02070309020205020404" pitchFamily="49" charset="0"/>
              <a:cs typeface="Courier New" panose="02070309020205020404" pitchFamily="49" charset="0"/>
            </a:endParaRPr>
          </a:p>
        </p:txBody>
      </p:sp>
      <p:sp>
        <p:nvSpPr>
          <p:cNvPr id="70659" name="Content Placeholder 2"/>
          <p:cNvSpPr>
            <a:spLocks noGrp="1"/>
          </p:cNvSpPr>
          <p:nvPr>
            <p:ph sz="quarter" idx="1"/>
          </p:nvPr>
        </p:nvSpPr>
        <p:spPr>
          <a:xfrm>
            <a:off x="612775" y="1600200"/>
            <a:ext cx="8153400" cy="4495800"/>
          </a:xfrm>
        </p:spPr>
        <p:txBody>
          <a:bodyPr/>
          <a:lstStyle/>
          <a:p>
            <a:pPr eaLnBrk="1" hangingPunct="1"/>
            <a:r>
              <a:rPr lang="en-US" smtClean="0"/>
              <a:t>We define a class </a:t>
            </a:r>
            <a:r>
              <a:rPr lang="en-US" sz="2800" smtClean="0">
                <a:latin typeface="Courier New" panose="02070309020205020404" pitchFamily="49" charset="0"/>
                <a:cs typeface="Courier New" panose="02070309020205020404" pitchFamily="49" charset="0"/>
              </a:rPr>
              <a:t>LinkedListRec&lt;E&gt; </a:t>
            </a:r>
            <a:r>
              <a:rPr lang="en-US" smtClean="0"/>
              <a:t>that implements several list operations using recursive methods</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public class LinkedListRec&lt;E&gt; {</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  private Node&lt;E&gt; head;</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  </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  // inner class Node&lt;E&gt; here </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  // (from chapter 2)</a:t>
            </a:r>
          </a:p>
          <a:p>
            <a:pPr eaLnBrk="1" hangingPunct="1">
              <a:buFont typeface="Wingdings" panose="05000000000000000000" pitchFamily="2" charset="2"/>
              <a:buNone/>
            </a:pPr>
            <a:r>
              <a:rPr lang="en-US" sz="2400" smtClean="0">
                <a:latin typeface="Courier New" panose="02070309020205020404" pitchFamily="49" charset="0"/>
                <a:cs typeface="Courier New" panose="02070309020205020404" pitchFamily="49" charset="0"/>
              </a:rPr>
              <a:t>}</a:t>
            </a:r>
          </a:p>
          <a:p>
            <a:pPr eaLnBrk="1" hangingPunct="1"/>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2775" y="228600"/>
            <a:ext cx="8153400" cy="990600"/>
          </a:xfrm>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size</a:t>
            </a:r>
            <a:r>
              <a:rPr lang="en-US" b="1" smtClean="0"/>
              <a:t> Method</a:t>
            </a:r>
          </a:p>
        </p:txBody>
      </p:sp>
      <p:pic>
        <p:nvPicPr>
          <p:cNvPr id="7168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76400" y="1981200"/>
            <a:ext cx="5715000" cy="3973513"/>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2775" y="228600"/>
            <a:ext cx="8153400" cy="990600"/>
          </a:xfrm>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toString</a:t>
            </a:r>
            <a:r>
              <a:rPr lang="en-US" b="1" smtClean="0"/>
              <a:t> Method</a:t>
            </a:r>
          </a:p>
        </p:txBody>
      </p:sp>
      <p:pic>
        <p:nvPicPr>
          <p:cNvPr id="72707"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9175" y="1520825"/>
            <a:ext cx="7091363" cy="3632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b="1" smtClean="0"/>
              <a:t>Recursive Thinking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Wingdings"/>
              <a:buNone/>
              <a:defRPr/>
            </a:pPr>
            <a:r>
              <a:rPr lang="en-US" dirty="0" smtClean="0"/>
              <a:t>Recursive Algorithm to Process Nested Figures</a:t>
            </a:r>
          </a:p>
          <a:p>
            <a:pPr marL="514350" indent="-514350" eaLnBrk="1" fontAlgn="auto" hangingPunct="1">
              <a:spcAft>
                <a:spcPts val="0"/>
              </a:spcAft>
              <a:buFont typeface="Wingdings"/>
              <a:buNone/>
              <a:defRPr/>
            </a:pPr>
            <a:r>
              <a:rPr lang="en-US" b="1" dirty="0">
                <a:latin typeface="Courier New" pitchFamily="49" charset="0"/>
                <a:cs typeface="Courier New" pitchFamily="49" charset="0"/>
              </a:rPr>
              <a:t>if</a:t>
            </a:r>
            <a:r>
              <a:rPr lang="en-US" dirty="0" smtClean="0"/>
              <a:t> there is one figure</a:t>
            </a:r>
          </a:p>
          <a:p>
            <a:pPr marL="920750" indent="-920750" eaLnBrk="1" fontAlgn="auto" hangingPunct="1">
              <a:spcAft>
                <a:spcPts val="0"/>
              </a:spcAft>
              <a:buFont typeface="Wingdings"/>
              <a:buNone/>
              <a:defRPr/>
            </a:pPr>
            <a:r>
              <a:rPr lang="en-US" dirty="0"/>
              <a:t>	</a:t>
            </a:r>
            <a:r>
              <a:rPr lang="en-US" dirty="0" smtClean="0"/>
              <a:t>do </a:t>
            </a:r>
            <a:r>
              <a:rPr lang="en-US" dirty="0"/>
              <a:t>whatever is </a:t>
            </a:r>
            <a:r>
              <a:rPr lang="en-US" dirty="0" smtClean="0"/>
              <a:t>required </a:t>
            </a:r>
            <a:r>
              <a:rPr lang="en-US" dirty="0"/>
              <a:t>to the figure</a:t>
            </a:r>
          </a:p>
          <a:p>
            <a:pPr marL="514350" indent="-514350" eaLnBrk="1" fontAlgn="auto" hangingPunct="1">
              <a:spcAft>
                <a:spcPts val="0"/>
              </a:spcAft>
              <a:buFont typeface="Wingdings"/>
              <a:buNone/>
              <a:defRPr/>
            </a:pPr>
            <a:r>
              <a:rPr lang="en-US" b="1" dirty="0" smtClean="0">
                <a:latin typeface="Courier New" pitchFamily="49" charset="0"/>
                <a:cs typeface="Courier New" pitchFamily="49" charset="0"/>
              </a:rPr>
              <a:t>else</a:t>
            </a:r>
            <a:endParaRPr lang="en-US" b="1" dirty="0">
              <a:latin typeface="Courier New" pitchFamily="49" charset="0"/>
              <a:cs typeface="Courier New" pitchFamily="49" charset="0"/>
            </a:endParaRPr>
          </a:p>
          <a:p>
            <a:pPr marL="920750" indent="-920750" eaLnBrk="1" fontAlgn="auto" hangingPunct="1">
              <a:spcAft>
                <a:spcPts val="0"/>
              </a:spcAft>
              <a:buFont typeface="Wingdings"/>
              <a:buNone/>
              <a:defRPr/>
            </a:pPr>
            <a:r>
              <a:rPr lang="en-US" dirty="0"/>
              <a:t>	</a:t>
            </a:r>
            <a:r>
              <a:rPr lang="en-US" dirty="0" smtClean="0"/>
              <a:t>do </a:t>
            </a:r>
            <a:r>
              <a:rPr lang="en-US" dirty="0"/>
              <a:t>whatever is required to the outer </a:t>
            </a:r>
            <a:r>
              <a:rPr lang="en-US" dirty="0" smtClean="0"/>
              <a:t>figure</a:t>
            </a:r>
            <a:endParaRPr lang="en-US" dirty="0"/>
          </a:p>
          <a:p>
            <a:pPr marL="920750" indent="-920750" eaLnBrk="1" fontAlgn="auto" hangingPunct="1">
              <a:spcAft>
                <a:spcPts val="0"/>
              </a:spcAft>
              <a:buFont typeface="Wingdings"/>
              <a:buNone/>
              <a:defRPr/>
            </a:pPr>
            <a:r>
              <a:rPr lang="en-US" dirty="0" smtClean="0"/>
              <a:t>	process the figures nested inside the outer figure in the same way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replace</a:t>
            </a:r>
            <a:r>
              <a:rPr lang="en-US" b="1" smtClean="0"/>
              <a:t> Method</a:t>
            </a:r>
          </a:p>
        </p:txBody>
      </p:sp>
      <p:grpSp>
        <p:nvGrpSpPr>
          <p:cNvPr id="73731" name="Group 8"/>
          <p:cNvGrpSpPr>
            <a:grpSpLocks/>
          </p:cNvGrpSpPr>
          <p:nvPr/>
        </p:nvGrpSpPr>
        <p:grpSpPr bwMode="auto">
          <a:xfrm>
            <a:off x="1371600" y="1676400"/>
            <a:ext cx="6324600" cy="4476750"/>
            <a:chOff x="288" y="1897"/>
            <a:chExt cx="2544" cy="1801"/>
          </a:xfrm>
        </p:grpSpPr>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897"/>
              <a:ext cx="2544"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3024"/>
              <a:ext cx="254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2775" y="228600"/>
            <a:ext cx="8153400" cy="990600"/>
          </a:xfrm>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add</a:t>
            </a:r>
            <a:r>
              <a:rPr lang="en-US" b="1" smtClean="0"/>
              <a:t> Method</a:t>
            </a:r>
          </a:p>
        </p:txBody>
      </p:sp>
      <p:pic>
        <p:nvPicPr>
          <p:cNvPr id="74755"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524000"/>
            <a:ext cx="7086600" cy="5005388"/>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remove</a:t>
            </a:r>
            <a:r>
              <a:rPr lang="en-US" b="1" smtClean="0"/>
              <a:t> Method</a:t>
            </a:r>
          </a:p>
        </p:txBody>
      </p:sp>
      <p:pic>
        <p:nvPicPr>
          <p:cNvPr id="75779"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3163" y="1612900"/>
            <a:ext cx="6780212" cy="37973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2775" y="228600"/>
            <a:ext cx="8153400" cy="990600"/>
          </a:xfrm>
        </p:spPr>
        <p:txBody>
          <a:bodyPr/>
          <a:lstStyle/>
          <a:p>
            <a:pPr eaLnBrk="1" hangingPunct="1"/>
            <a:r>
              <a:rPr lang="en-US" b="1" smtClean="0"/>
              <a:t>Recursive </a:t>
            </a:r>
            <a:r>
              <a:rPr lang="en-US" smtClean="0">
                <a:latin typeface="Courier New" panose="02070309020205020404" pitchFamily="49" charset="0"/>
                <a:cs typeface="Courier New" panose="02070309020205020404" pitchFamily="49" charset="0"/>
              </a:rPr>
              <a:t>remove</a:t>
            </a:r>
            <a:r>
              <a:rPr lang="en-US" b="1" smtClean="0"/>
              <a:t> Method </a:t>
            </a:r>
            <a:r>
              <a:rPr lang="en-US" smtClean="0"/>
              <a:t>(cont.)</a:t>
            </a:r>
          </a:p>
        </p:txBody>
      </p:sp>
      <p:pic>
        <p:nvPicPr>
          <p:cNvPr id="7680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574800"/>
            <a:ext cx="6372225" cy="34163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4"/>
          <p:cNvSpPr>
            <a:spLocks noGrp="1"/>
          </p:cNvSpPr>
          <p:nvPr>
            <p:ph type="body" idx="1"/>
          </p:nvPr>
        </p:nvSpPr>
        <p:spPr/>
        <p:txBody>
          <a:bodyPr/>
          <a:lstStyle/>
          <a:p>
            <a:pPr eaLnBrk="1" hangingPunct="1"/>
            <a:r>
              <a:rPr lang="en-US" smtClean="0"/>
              <a:t>Section 5.5</a:t>
            </a:r>
          </a:p>
        </p:txBody>
      </p:sp>
      <p:sp>
        <p:nvSpPr>
          <p:cNvPr id="77827" name="Title 3"/>
          <p:cNvSpPr>
            <a:spLocks noGrp="1"/>
          </p:cNvSpPr>
          <p:nvPr>
            <p:ph type="title"/>
          </p:nvPr>
        </p:nvSpPr>
        <p:spPr/>
        <p:txBody>
          <a:bodyPr/>
          <a:lstStyle/>
          <a:p>
            <a:pPr eaLnBrk="1" hangingPunct="1"/>
            <a:r>
              <a:rPr lang="en-US" smtClean="0"/>
              <a:t>Problem Solving with Recursion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12775" y="228600"/>
            <a:ext cx="8153400" cy="990600"/>
          </a:xfrm>
        </p:spPr>
        <p:txBody>
          <a:bodyPr/>
          <a:lstStyle/>
          <a:p>
            <a:pPr eaLnBrk="1" hangingPunct="1"/>
            <a:r>
              <a:rPr lang="en-US" b="1" smtClean="0"/>
              <a:t>Fibonacci Numbers</a:t>
            </a:r>
          </a:p>
        </p:txBody>
      </p:sp>
      <p:sp>
        <p:nvSpPr>
          <p:cNvPr id="78851" name="Content Placeholder 2"/>
          <p:cNvSpPr>
            <a:spLocks noGrp="1"/>
          </p:cNvSpPr>
          <p:nvPr>
            <p:ph sz="quarter" idx="1"/>
          </p:nvPr>
        </p:nvSpPr>
        <p:spPr>
          <a:xfrm>
            <a:off x="612775" y="1600200"/>
            <a:ext cx="8153400" cy="4495800"/>
          </a:xfrm>
        </p:spPr>
        <p:txBody>
          <a:bodyPr/>
          <a:lstStyle/>
          <a:p>
            <a:pPr eaLnBrk="1" hangingPunct="1"/>
            <a:r>
              <a:rPr lang="en-US" smtClean="0"/>
              <a:t>Fibonacci numbers were used to model the growth of a rabbit colony</a:t>
            </a:r>
          </a:p>
          <a:p>
            <a:pPr eaLnBrk="1" hangingPunct="1">
              <a:buFont typeface="Wingdings" panose="05000000000000000000" pitchFamily="2" charset="2"/>
              <a:buNone/>
            </a:pPr>
            <a:r>
              <a:rPr lang="en-US" smtClean="0"/>
              <a:t>		</a:t>
            </a:r>
            <a:r>
              <a:rPr lang="en-US" sz="2800" smtClean="0"/>
              <a:t>fib</a:t>
            </a:r>
            <a:r>
              <a:rPr lang="en-US" sz="2800" baseline="-25000" smtClean="0"/>
              <a:t>1</a:t>
            </a:r>
            <a:r>
              <a:rPr lang="en-US" sz="2800" smtClean="0"/>
              <a:t> = 1</a:t>
            </a:r>
          </a:p>
          <a:p>
            <a:pPr eaLnBrk="1" hangingPunct="1">
              <a:buFont typeface="Wingdings" panose="05000000000000000000" pitchFamily="2" charset="2"/>
              <a:buNone/>
            </a:pPr>
            <a:r>
              <a:rPr lang="en-US" sz="2800" smtClean="0"/>
              <a:t>		fib</a:t>
            </a:r>
            <a:r>
              <a:rPr lang="en-US" sz="2800" baseline="-25000" smtClean="0"/>
              <a:t>2</a:t>
            </a:r>
            <a:r>
              <a:rPr lang="en-US" sz="2800" smtClean="0"/>
              <a:t> = 1</a:t>
            </a:r>
          </a:p>
          <a:p>
            <a:pPr eaLnBrk="1" hangingPunct="1">
              <a:buFont typeface="Wingdings" panose="05000000000000000000" pitchFamily="2" charset="2"/>
              <a:buNone/>
            </a:pPr>
            <a:r>
              <a:rPr lang="en-US" sz="2800" smtClean="0"/>
              <a:t>		fib</a:t>
            </a:r>
            <a:r>
              <a:rPr lang="en-US" sz="2800" baseline="-25000" smtClean="0"/>
              <a:t>n</a:t>
            </a:r>
            <a:r>
              <a:rPr lang="en-US" sz="2800" smtClean="0"/>
              <a:t> = fib</a:t>
            </a:r>
            <a:r>
              <a:rPr lang="en-US" sz="2800" baseline="-25000" smtClean="0"/>
              <a:t>n-1</a:t>
            </a:r>
            <a:r>
              <a:rPr lang="en-US" sz="2800" smtClean="0"/>
              <a:t> + fib</a:t>
            </a:r>
            <a:r>
              <a:rPr lang="en-US" sz="2800" baseline="-25000" smtClean="0"/>
              <a:t>n-2</a:t>
            </a:r>
          </a:p>
          <a:p>
            <a:pPr eaLnBrk="1" hangingPunct="1"/>
            <a:r>
              <a:rPr lang="en-US" smtClean="0"/>
              <a:t>1, 1, 2, 3, 5, 8, 13, 21, 34, 55, 89, 144, …</a:t>
            </a:r>
          </a:p>
          <a:p>
            <a:pPr eaLnBrk="1" hangingPunct="1"/>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An Exponential Recursive </a:t>
            </a:r>
            <a:r>
              <a:rPr lang="en-US" dirty="0" err="1" smtClean="0">
                <a:latin typeface="Courier New" pitchFamily="49" charset="0"/>
                <a:cs typeface="Courier New" pitchFamily="49" charset="0"/>
              </a:rPr>
              <a:t>fibonacci</a:t>
            </a:r>
            <a:r>
              <a:rPr lang="en-US" b="1" dirty="0" smtClean="0"/>
              <a:t> Method</a:t>
            </a:r>
          </a:p>
        </p:txBody>
      </p:sp>
      <p:grpSp>
        <p:nvGrpSpPr>
          <p:cNvPr id="79875" name="Group 8"/>
          <p:cNvGrpSpPr>
            <a:grpSpLocks/>
          </p:cNvGrpSpPr>
          <p:nvPr/>
        </p:nvGrpSpPr>
        <p:grpSpPr bwMode="auto">
          <a:xfrm>
            <a:off x="638175" y="1905000"/>
            <a:ext cx="7834313" cy="3198813"/>
            <a:chOff x="288" y="2228"/>
            <a:chExt cx="2544" cy="1039"/>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228"/>
              <a:ext cx="2544"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625"/>
              <a:ext cx="2256"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Documents and Settings\Administrator\My Documents\Koffman\PPTs\JPEGS\JWCL233_Koffman JPG files\ch05\w0101-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013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Efficiency of Recursion: Exponential </a:t>
            </a:r>
            <a:r>
              <a:rPr lang="en-US" dirty="0" err="1" smtClean="0">
                <a:latin typeface="Courier New" pitchFamily="49" charset="0"/>
                <a:cs typeface="Courier New" pitchFamily="49" charset="0"/>
              </a:rPr>
              <a:t>fibonacci</a:t>
            </a:r>
            <a:endParaRPr lang="en-US" dirty="0" smtClean="0">
              <a:latin typeface="Courier New" pitchFamily="49" charset="0"/>
              <a:cs typeface="Courier New" pitchFamily="49" charset="0"/>
            </a:endParaRPr>
          </a:p>
        </p:txBody>
      </p:sp>
      <p:sp>
        <p:nvSpPr>
          <p:cNvPr id="80900" name="Text Box 7"/>
          <p:cNvSpPr txBox="1">
            <a:spLocks noChangeArrowheads="1"/>
          </p:cNvSpPr>
          <p:nvPr/>
        </p:nvSpPr>
        <p:spPr bwMode="auto">
          <a:xfrm>
            <a:off x="7086600" y="22098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04DA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4652D"/>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sz="1800">
                <a:latin typeface="Arial" panose="020B0604020202020204" pitchFamily="34" charset="0"/>
              </a:rPr>
              <a:t>Inefficient</a:t>
            </a:r>
          </a:p>
        </p:txBody>
      </p:sp>
      <p:sp>
        <p:nvSpPr>
          <p:cNvPr id="2" name="Line Callout 1 1"/>
          <p:cNvSpPr/>
          <p:nvPr/>
        </p:nvSpPr>
        <p:spPr>
          <a:xfrm>
            <a:off x="304800" y="2576513"/>
            <a:ext cx="1447800" cy="547687"/>
          </a:xfrm>
          <a:prstGeom prst="borderCallout1">
            <a:avLst>
              <a:gd name="adj1" fmla="val 102228"/>
              <a:gd name="adj2" fmla="val 46007"/>
              <a:gd name="adj3" fmla="val 306233"/>
              <a:gd name="adj4" fmla="val 1711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redundant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sz="quarter" idx="1"/>
          </p:nvPr>
        </p:nvSpPr>
        <p:spPr/>
        <p:txBody>
          <a:bodyPr/>
          <a:lstStyle/>
          <a:p>
            <a:r>
              <a:rPr lang="en-US" dirty="0" smtClean="0"/>
              <a:t>1+1=2 </a:t>
            </a:r>
            <a:r>
              <a:rPr lang="en-US" dirty="0"/>
              <a:t> </a:t>
            </a:r>
            <a:endParaRPr lang="en-US" dirty="0" smtClean="0"/>
          </a:p>
          <a:p>
            <a:pPr marL="0" indent="0">
              <a:buNone/>
            </a:pPr>
            <a:r>
              <a:rPr lang="en-US" sz="1600" dirty="0"/>
              <a:t>   </a:t>
            </a:r>
            <a:endParaRPr lang="en-US" sz="1600" dirty="0" smtClean="0"/>
          </a:p>
          <a:p>
            <a:r>
              <a:rPr lang="en-US" dirty="0" smtClean="0"/>
              <a:t>1+2=3 </a:t>
            </a:r>
            <a:r>
              <a:rPr lang="en-US" dirty="0"/>
              <a:t> </a:t>
            </a:r>
            <a:endParaRPr lang="en-US" dirty="0" smtClean="0"/>
          </a:p>
          <a:p>
            <a:endParaRPr lang="en-US" sz="1600" dirty="0" smtClean="0"/>
          </a:p>
          <a:p>
            <a:r>
              <a:rPr lang="en-US" dirty="0" smtClean="0"/>
              <a:t>2+3=5 </a:t>
            </a:r>
            <a:r>
              <a:rPr lang="en-US" dirty="0"/>
              <a:t> </a:t>
            </a:r>
            <a:endParaRPr lang="en-US" dirty="0" smtClean="0"/>
          </a:p>
          <a:p>
            <a:pPr marL="0" indent="0">
              <a:buNone/>
            </a:pPr>
            <a:r>
              <a:rPr lang="en-US" sz="1600" dirty="0" smtClean="0"/>
              <a:t> </a:t>
            </a:r>
          </a:p>
          <a:p>
            <a:r>
              <a:rPr lang="en-US" dirty="0" smtClean="0"/>
              <a:t>3+5=8 </a:t>
            </a:r>
            <a:r>
              <a:rPr lang="en-US" dirty="0"/>
              <a:t>  </a:t>
            </a:r>
            <a:endParaRPr lang="en-US" dirty="0" smtClean="0"/>
          </a:p>
          <a:p>
            <a:endParaRPr lang="en-US" sz="1600" dirty="0" smtClean="0"/>
          </a:p>
          <a:p>
            <a:r>
              <a:rPr lang="en-US" dirty="0" smtClean="0"/>
              <a:t>5+8=13 </a:t>
            </a:r>
            <a:r>
              <a:rPr lang="en-US" dirty="0"/>
              <a:t> </a:t>
            </a:r>
            <a:endParaRPr lang="en-US" dirty="0" smtClean="0"/>
          </a:p>
          <a:p>
            <a:endParaRPr lang="en-US" sz="1600" dirty="0" smtClean="0"/>
          </a:p>
          <a:p>
            <a:r>
              <a:rPr lang="en-US" dirty="0" smtClean="0"/>
              <a:t>8+13=21</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5A14DBAB-9B2B-4ED5-B1B9-8502F96856D3}" type="slidenum">
              <a:rPr lang="en-US" smtClean="0"/>
              <a:pPr>
                <a:defRPr/>
              </a:pPr>
              <a:t>68</a:t>
            </a:fld>
            <a:endParaRPr lang="en-US"/>
          </a:p>
        </p:txBody>
      </p:sp>
      <p:pic>
        <p:nvPicPr>
          <p:cNvPr id="6" name="Picture 5"/>
          <p:cNvPicPr>
            <a:picLocks noChangeAspect="1"/>
          </p:cNvPicPr>
          <p:nvPr/>
        </p:nvPicPr>
        <p:blipFill>
          <a:blip r:embed="rId2"/>
          <a:stretch>
            <a:fillRect/>
          </a:stretch>
        </p:blipFill>
        <p:spPr>
          <a:xfrm>
            <a:off x="5757022" y="0"/>
            <a:ext cx="1710578" cy="6768737"/>
          </a:xfrm>
          <a:prstGeom prst="rect">
            <a:avLst/>
          </a:prstGeom>
        </p:spPr>
      </p:pic>
    </p:spTree>
    <p:extLst>
      <p:ext uri="{BB962C8B-B14F-4D97-AF65-F5344CB8AC3E}">
        <p14:creationId xmlns:p14="http://schemas.microsoft.com/office/powerpoint/2010/main" val="33135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12775" y="228600"/>
            <a:ext cx="8153400" cy="990600"/>
          </a:xfrm>
        </p:spPr>
        <p:txBody>
          <a:bodyPr/>
          <a:lstStyle/>
          <a:p>
            <a:r>
              <a:rPr lang="en-US" smtClean="0"/>
              <a:t>Google Interview Question</a:t>
            </a:r>
          </a:p>
        </p:txBody>
      </p:sp>
      <p:sp>
        <p:nvSpPr>
          <p:cNvPr id="81923" name="Content Placeholder 2"/>
          <p:cNvSpPr>
            <a:spLocks noGrp="1"/>
          </p:cNvSpPr>
          <p:nvPr>
            <p:ph sz="quarter" idx="1"/>
          </p:nvPr>
        </p:nvSpPr>
        <p:spPr>
          <a:xfrm>
            <a:off x="76200" y="1600200"/>
            <a:ext cx="8689975" cy="4800600"/>
          </a:xfrm>
        </p:spPr>
        <p:txBody>
          <a:bodyPr/>
          <a:lstStyle/>
          <a:p>
            <a:r>
              <a:rPr lang="en-US" dirty="0" smtClean="0"/>
              <a:t>You are climbing a stair case. Each time you can either make 1 step or 2 steps. The staircase has n steps. In how many distinct ways can you climb the staircase ?</a:t>
            </a:r>
          </a:p>
          <a:p>
            <a:r>
              <a:rPr lang="en-US" dirty="0" smtClean="0"/>
              <a:t>Solution:</a:t>
            </a:r>
          </a:p>
          <a:p>
            <a:pPr lvl="1"/>
            <a:r>
              <a:rPr lang="en-US" dirty="0" smtClean="0"/>
              <a:t>Let f(</a:t>
            </a:r>
            <a:r>
              <a:rPr lang="en-US" dirty="0" err="1" smtClean="0"/>
              <a:t>i</a:t>
            </a:r>
            <a:r>
              <a:rPr lang="en-US" dirty="0" smtClean="0"/>
              <a:t>) be the number of ways that can be taken to reach step </a:t>
            </a:r>
            <a:r>
              <a:rPr lang="en-US" dirty="0" err="1" smtClean="0"/>
              <a:t>i</a:t>
            </a:r>
            <a:r>
              <a:rPr lang="en-US" dirty="0" smtClean="0"/>
              <a:t>. </a:t>
            </a:r>
          </a:p>
          <a:p>
            <a:pPr lvl="1"/>
            <a:r>
              <a:rPr lang="en-US" dirty="0" smtClean="0"/>
              <a:t>If we assume that we are about to take the last step for reaching </a:t>
            </a:r>
            <a:r>
              <a:rPr lang="en-US" dirty="0" err="1" smtClean="0"/>
              <a:t>i</a:t>
            </a:r>
            <a:r>
              <a:rPr lang="en-US" dirty="0" smtClean="0"/>
              <a:t>, either we are at step i-1 or at step i-2. </a:t>
            </a:r>
          </a:p>
          <a:p>
            <a:pPr lvl="2"/>
            <a:r>
              <a:rPr lang="en-US" dirty="0" smtClean="0"/>
              <a:t>Coming to step (i-1) we could have taken f(i-1) ways</a:t>
            </a:r>
          </a:p>
          <a:p>
            <a:pPr lvl="2"/>
            <a:r>
              <a:rPr lang="en-US" dirty="0" smtClean="0"/>
              <a:t>Coming to step i-2, we could have taken f(i-2) different ways.</a:t>
            </a:r>
          </a:p>
          <a:p>
            <a:pPr lvl="1"/>
            <a:r>
              <a:rPr lang="en-US" dirty="0" smtClean="0"/>
              <a:t>Hence, f(</a:t>
            </a:r>
            <a:r>
              <a:rPr lang="en-US" dirty="0" err="1" smtClean="0"/>
              <a:t>i</a:t>
            </a:r>
            <a:r>
              <a:rPr lang="en-US" dirty="0" smtClean="0"/>
              <a:t>) = f(i-1) + f(</a:t>
            </a:r>
            <a:r>
              <a:rPr lang="en-US" dirty="0" err="1" smtClean="0"/>
              <a:t>i</a:t>
            </a:r>
            <a:r>
              <a:rPr lang="en-US" dirty="0" smtClean="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B60DDC4D-4616-4851-B6EF-C3DF42A60BC8}" type="slidenum">
              <a:rPr lang="en-US"/>
              <a:pPr>
                <a:defRPr/>
              </a:pPr>
              <a:t>69</a:t>
            </a:fld>
            <a:endParaRPr lang="en-US"/>
          </a:p>
        </p:txBody>
      </p:sp>
      <p:pic>
        <p:nvPicPr>
          <p:cNvPr id="81925" name="Picture 2" descr="http://blog.ignitedusa.com/wp-content/uploads/2013/09/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17475"/>
            <a:ext cx="20542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1000"/>
                                        <p:tgtEl>
                                          <p:spTgt spid="81923">
                                            <p:txEl>
                                              <p:pRg st="1" end="1"/>
                                            </p:txEl>
                                          </p:spTgt>
                                        </p:tgtEl>
                                      </p:cBhvr>
                                    </p:animEffect>
                                    <p:anim calcmode="lin" valueType="num">
                                      <p:cBhvr>
                                        <p:cTn id="8"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2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1000"/>
                                        <p:tgtEl>
                                          <p:spTgt spid="81923">
                                            <p:txEl>
                                              <p:pRg st="2" end="2"/>
                                            </p:txEl>
                                          </p:spTgt>
                                        </p:tgtEl>
                                      </p:cBhvr>
                                    </p:animEffect>
                                    <p:anim calcmode="lin" valueType="num">
                                      <p:cBhvr>
                                        <p:cTn id="13"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2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fade">
                                      <p:cBhvr>
                                        <p:cTn id="17" dur="1000"/>
                                        <p:tgtEl>
                                          <p:spTgt spid="81923">
                                            <p:txEl>
                                              <p:pRg st="3" end="3"/>
                                            </p:txEl>
                                          </p:spTgt>
                                        </p:tgtEl>
                                      </p:cBhvr>
                                    </p:animEffect>
                                    <p:anim calcmode="lin" valueType="num">
                                      <p:cBhvr>
                                        <p:cTn id="18"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192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fade">
                                      <p:cBhvr>
                                        <p:cTn id="22" dur="1000"/>
                                        <p:tgtEl>
                                          <p:spTgt spid="81923">
                                            <p:txEl>
                                              <p:pRg st="4" end="4"/>
                                            </p:txEl>
                                          </p:spTgt>
                                        </p:tgtEl>
                                      </p:cBhvr>
                                    </p:animEffect>
                                    <p:anim calcmode="lin" valueType="num">
                                      <p:cBhvr>
                                        <p:cTn id="23" dur="10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192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fade">
                                      <p:cBhvr>
                                        <p:cTn id="27" dur="1000"/>
                                        <p:tgtEl>
                                          <p:spTgt spid="81923">
                                            <p:txEl>
                                              <p:pRg st="5" end="5"/>
                                            </p:txEl>
                                          </p:spTgt>
                                        </p:tgtEl>
                                      </p:cBhvr>
                                    </p:animEffect>
                                    <p:anim calcmode="lin" valueType="num">
                                      <p:cBhvr>
                                        <p:cTn id="28" dur="10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192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fade">
                                      <p:cBhvr>
                                        <p:cTn id="32" dur="1000"/>
                                        <p:tgtEl>
                                          <p:spTgt spid="81923">
                                            <p:txEl>
                                              <p:pRg st="6" end="6"/>
                                            </p:txEl>
                                          </p:spTgt>
                                        </p:tgtEl>
                                      </p:cBhvr>
                                    </p:animEffect>
                                    <p:anim calcmode="lin" valueType="num">
                                      <p:cBhvr>
                                        <p:cTn id="33" dur="10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19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b="1" smtClean="0"/>
              <a:t>Recursive Thinking </a:t>
            </a:r>
            <a:r>
              <a:rPr lang="en-US" smtClean="0"/>
              <a:t>(cont.)</a:t>
            </a:r>
          </a:p>
        </p:txBody>
      </p:sp>
      <p:sp>
        <p:nvSpPr>
          <p:cNvPr id="19459" name="Content Placeholder 2"/>
          <p:cNvSpPr>
            <a:spLocks noGrp="1"/>
          </p:cNvSpPr>
          <p:nvPr>
            <p:ph sz="quarter" idx="1"/>
          </p:nvPr>
        </p:nvSpPr>
        <p:spPr>
          <a:xfrm>
            <a:off x="612775" y="1600200"/>
            <a:ext cx="8153400" cy="4495800"/>
          </a:xfrm>
        </p:spPr>
        <p:txBody>
          <a:bodyPr/>
          <a:lstStyle/>
          <a:p>
            <a:pPr eaLnBrk="1" hangingPunct="1"/>
            <a:r>
              <a:rPr lang="en-US" smtClean="0"/>
              <a:t>Consider searching for a target value in an array</a:t>
            </a:r>
          </a:p>
          <a:p>
            <a:pPr lvl="1" eaLnBrk="1" hangingPunct="1"/>
            <a:r>
              <a:rPr lang="en-US" smtClean="0"/>
              <a:t>Assume the array elements are sorted in increasing order</a:t>
            </a:r>
          </a:p>
          <a:p>
            <a:pPr lvl="1" eaLnBrk="1" hangingPunct="1"/>
            <a:r>
              <a:rPr lang="en-US" smtClean="0"/>
              <a:t>We compare the target to the middle element and, if the middle element does not match the target, search either the elements before the middle element or the elements after the middle element</a:t>
            </a:r>
          </a:p>
          <a:p>
            <a:pPr lvl="1" eaLnBrk="1" hangingPunct="1"/>
            <a:r>
              <a:rPr lang="en-US" smtClean="0"/>
              <a:t>Instead of searching </a:t>
            </a:r>
            <a:r>
              <a:rPr lang="en-US" i="1" smtClean="0"/>
              <a:t>n</a:t>
            </a:r>
            <a:r>
              <a:rPr lang="en-US" smtClean="0"/>
              <a:t> elements, we search </a:t>
            </a:r>
            <a:r>
              <a:rPr lang="en-US" i="1" smtClean="0"/>
              <a:t>n</a:t>
            </a:r>
            <a:r>
              <a:rPr lang="en-US" smtClean="0"/>
              <a:t>/2 elements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12775" y="228600"/>
            <a:ext cx="8153400" cy="990600"/>
          </a:xfrm>
        </p:spPr>
        <p:txBody>
          <a:bodyPr/>
          <a:lstStyle/>
          <a:p>
            <a:pPr eaLnBrk="1" hangingPunct="1"/>
            <a:r>
              <a:rPr lang="en-US" b="1" smtClean="0"/>
              <a:t>Backtracking</a:t>
            </a:r>
          </a:p>
        </p:txBody>
      </p:sp>
      <p:sp>
        <p:nvSpPr>
          <p:cNvPr id="54277" name="Rectangle 3"/>
          <p:cNvSpPr>
            <a:spLocks noGrp="1" noChangeArrowheads="1"/>
          </p:cNvSpPr>
          <p:nvPr>
            <p:ph sz="quarter" idx="1"/>
          </p:nvPr>
        </p:nvSpPr>
        <p:spPr>
          <a:xfrm>
            <a:off x="612775" y="1600200"/>
            <a:ext cx="8153400" cy="4495800"/>
          </a:xfrm>
        </p:spPr>
        <p:txBody>
          <a:bodyPr>
            <a:normAutofit fontScale="85000" lnSpcReduction="20000"/>
          </a:bodyPr>
          <a:lstStyle/>
          <a:p>
            <a:pPr marL="320040" indent="-320040" eaLnBrk="1" fontAlgn="auto" hangingPunct="1">
              <a:spcAft>
                <a:spcPts val="0"/>
              </a:spcAft>
              <a:buFont typeface="Wingdings"/>
              <a:buChar char=""/>
              <a:defRPr/>
            </a:pPr>
            <a:r>
              <a:rPr lang="en-US" dirty="0" smtClean="0"/>
              <a:t>Backtracking is an approach to implementing  a systematic </a:t>
            </a:r>
            <a:r>
              <a:rPr lang="en-US" b="1" dirty="0" smtClean="0"/>
              <a:t>trial</a:t>
            </a:r>
            <a:r>
              <a:rPr lang="en-US" dirty="0" smtClean="0"/>
              <a:t> and </a:t>
            </a:r>
            <a:r>
              <a:rPr lang="en-US" b="1" dirty="0" smtClean="0"/>
              <a:t>error</a:t>
            </a:r>
            <a:r>
              <a:rPr lang="en-US" dirty="0" smtClean="0"/>
              <a:t> search for a solution</a:t>
            </a:r>
          </a:p>
          <a:p>
            <a:pPr marL="320040" indent="-320040" eaLnBrk="1" fontAlgn="auto" hangingPunct="1">
              <a:spcAft>
                <a:spcPts val="0"/>
              </a:spcAft>
              <a:buFont typeface="Wingdings"/>
              <a:buChar char=""/>
              <a:defRPr/>
            </a:pPr>
            <a:r>
              <a:rPr lang="en-US" b="1" dirty="0"/>
              <a:t>E</a:t>
            </a:r>
            <a:r>
              <a:rPr lang="en-US" b="1" dirty="0" smtClean="0"/>
              <a:t>xample</a:t>
            </a:r>
          </a:p>
          <a:p>
            <a:pPr marL="640715" lvl="1" indent="-320040" eaLnBrk="1" fontAlgn="auto" hangingPunct="1">
              <a:spcAft>
                <a:spcPts val="0"/>
              </a:spcAft>
              <a:buFont typeface="Wingdings"/>
              <a:buChar char=""/>
              <a:defRPr/>
            </a:pPr>
            <a:r>
              <a:rPr lang="en-US" dirty="0" smtClean="0"/>
              <a:t>Finding a path through a maze</a:t>
            </a:r>
          </a:p>
          <a:p>
            <a:pPr marL="320040" indent="-320040" eaLnBrk="1" fontAlgn="auto" hangingPunct="1">
              <a:spcAft>
                <a:spcPts val="0"/>
              </a:spcAft>
              <a:buFont typeface="Wingdings"/>
              <a:buChar char=""/>
              <a:defRPr/>
            </a:pPr>
            <a:r>
              <a:rPr lang="en-US" dirty="0" smtClean="0"/>
              <a:t>If you are attempting to walk through a maze, you will probably walk down a path as far as you can go</a:t>
            </a:r>
          </a:p>
          <a:p>
            <a:pPr marL="640080" lvl="1" indent="-274320" eaLnBrk="1" fontAlgn="auto" hangingPunct="1">
              <a:spcAft>
                <a:spcPts val="0"/>
              </a:spcAft>
              <a:buFont typeface="Wingdings 2"/>
              <a:buChar char=""/>
              <a:defRPr/>
            </a:pPr>
            <a:r>
              <a:rPr lang="en-US" dirty="0" smtClean="0"/>
              <a:t>Eventually, you will reach your destination or you won’t be able to go any farther</a:t>
            </a:r>
          </a:p>
          <a:p>
            <a:pPr marL="640080" lvl="1" indent="-274320" eaLnBrk="1" fontAlgn="auto" hangingPunct="1">
              <a:spcAft>
                <a:spcPts val="0"/>
              </a:spcAft>
              <a:buFont typeface="Wingdings 2"/>
              <a:buChar char=""/>
              <a:defRPr/>
            </a:pPr>
            <a:r>
              <a:rPr lang="en-US" dirty="0" smtClean="0"/>
              <a:t>If you can’t go any farther, you will need to consider alternative paths</a:t>
            </a:r>
          </a:p>
          <a:p>
            <a:pPr marL="320040" indent="-320040" eaLnBrk="1" fontAlgn="auto" hangingPunct="1">
              <a:spcAft>
                <a:spcPts val="0"/>
              </a:spcAft>
              <a:buFont typeface="Wingdings"/>
              <a:buChar char=""/>
              <a:defRPr/>
            </a:pPr>
            <a:r>
              <a:rPr lang="en-US" dirty="0" smtClean="0"/>
              <a:t>Backtracking is a systematic, nonrepetitive approach to trying alternative paths and eliminating them if they don’t work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12775" y="228600"/>
            <a:ext cx="8153400" cy="990600"/>
          </a:xfrm>
        </p:spPr>
        <p:txBody>
          <a:bodyPr/>
          <a:lstStyle/>
          <a:p>
            <a:pPr eaLnBrk="1" hangingPunct="1"/>
            <a:r>
              <a:rPr lang="en-US" b="1" smtClean="0"/>
              <a:t>Finding a Path through a Maze</a:t>
            </a:r>
          </a:p>
        </p:txBody>
      </p:sp>
      <p:sp>
        <p:nvSpPr>
          <p:cNvPr id="84995" name="Content Placeholder 2"/>
          <p:cNvSpPr>
            <a:spLocks noGrp="1"/>
          </p:cNvSpPr>
          <p:nvPr>
            <p:ph sz="quarter" idx="1"/>
          </p:nvPr>
        </p:nvSpPr>
        <p:spPr>
          <a:xfrm>
            <a:off x="612775" y="1600200"/>
            <a:ext cx="8531225" cy="4495800"/>
          </a:xfrm>
        </p:spPr>
        <p:txBody>
          <a:bodyPr/>
          <a:lstStyle/>
          <a:p>
            <a:pPr eaLnBrk="1" hangingPunct="1"/>
            <a:r>
              <a:rPr lang="en-US" dirty="0" smtClean="0"/>
              <a:t>Problem</a:t>
            </a:r>
          </a:p>
          <a:p>
            <a:pPr lvl="1" eaLnBrk="1" hangingPunct="1"/>
            <a:r>
              <a:rPr lang="en-US" dirty="0" smtClean="0"/>
              <a:t>Use backtracking to find the path through a maze</a:t>
            </a:r>
          </a:p>
          <a:p>
            <a:pPr lvl="1" eaLnBrk="1" hangingPunct="1"/>
            <a:r>
              <a:rPr lang="en-US" dirty="0" smtClean="0"/>
              <a:t>From each point in a maze you can move to the next cell in a horizontal or vertical direction if the cell is not </a:t>
            </a:r>
            <a:r>
              <a:rPr lang="en-US" dirty="0" smtClean="0"/>
              <a:t>blocked</a:t>
            </a:r>
          </a:p>
          <a:p>
            <a:pPr lvl="1" eaLnBrk="1" hangingPunct="1"/>
            <a:endParaRPr lang="en-US" dirty="0"/>
          </a:p>
          <a:p>
            <a:pPr lvl="1" eaLnBrk="1" hangingPunct="1"/>
            <a:endParaRPr lang="en-US" dirty="0" smtClean="0"/>
          </a:p>
          <a:p>
            <a:pPr lvl="1" eaLnBrk="1" hangingPunct="1"/>
            <a:endParaRPr lang="en-US" dirty="0" smtClean="0"/>
          </a:p>
          <a:p>
            <a:pPr lvl="1" eaLnBrk="1" hangingPunct="1"/>
            <a:endParaRPr lang="en-US" dirty="0" smtClean="0"/>
          </a:p>
        </p:txBody>
      </p:sp>
      <p:pic>
        <p:nvPicPr>
          <p:cNvPr id="84996" name="Picture 5" descr="http://www.gamegrid.ch/backtracking/bilder/labyr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29000"/>
            <a:ext cx="33718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5867400"/>
            <a:ext cx="4572000" cy="923330"/>
          </a:xfrm>
          <a:prstGeom prst="rect">
            <a:avLst/>
          </a:prstGeom>
        </p:spPr>
        <p:txBody>
          <a:bodyPr>
            <a:spAutoFit/>
          </a:bodyPr>
          <a:lstStyle/>
          <a:p>
            <a:r>
              <a:rPr lang="en-US" dirty="0"/>
              <a:t>http://www.gamegrid.ch/gamegridEnglish/index.php?inhalt_mitte=backtracking/labyrinth.inc.php</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Finding a Path through a Maze </a:t>
            </a:r>
            <a:r>
              <a:rPr lang="en-US" dirty="0" smtClean="0"/>
              <a:t>(cont.)</a:t>
            </a:r>
            <a:endParaRPr lang="en-US" dirty="0"/>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dirty="0" smtClean="0"/>
              <a:t>Analysis</a:t>
            </a:r>
          </a:p>
          <a:p>
            <a:pPr marL="640080" lvl="1" indent="-274320" eaLnBrk="1" fontAlgn="auto" hangingPunct="1">
              <a:spcAft>
                <a:spcPts val="0"/>
              </a:spcAft>
              <a:buFont typeface="Wingdings 2"/>
              <a:buChar char=""/>
              <a:defRPr/>
            </a:pPr>
            <a:r>
              <a:rPr lang="en-US" dirty="0" smtClean="0"/>
              <a:t>The maze will consist of a grid of colored cells</a:t>
            </a:r>
          </a:p>
          <a:p>
            <a:pPr marL="640080" lvl="1" indent="-274320" eaLnBrk="1" fontAlgn="auto" hangingPunct="1">
              <a:spcAft>
                <a:spcPts val="0"/>
              </a:spcAft>
              <a:buFont typeface="Wingdings 2"/>
              <a:buChar char=""/>
              <a:defRPr/>
            </a:pPr>
            <a:r>
              <a:rPr lang="en-US" dirty="0" smtClean="0"/>
              <a:t>The starting point is at the top left corner (0,0)</a:t>
            </a:r>
          </a:p>
          <a:p>
            <a:pPr marL="640080" lvl="1" indent="-274320" eaLnBrk="1" fontAlgn="auto" hangingPunct="1">
              <a:spcAft>
                <a:spcPts val="0"/>
              </a:spcAft>
              <a:buFont typeface="Wingdings 2"/>
              <a:buChar char=""/>
              <a:defRPr/>
            </a:pPr>
            <a:r>
              <a:rPr lang="en-US" dirty="0" smtClean="0"/>
              <a:t>The exit point is at the bottom right corner </a:t>
            </a:r>
          </a:p>
          <a:p>
            <a:pPr marL="640080" lvl="1" indent="-274320" eaLnBrk="1" fontAlgn="auto" hangingPunct="1">
              <a:spcAft>
                <a:spcPts val="0"/>
              </a:spcAft>
              <a:buFont typeface="Wingdings 2"/>
              <a:buChar char=""/>
              <a:defRPr/>
            </a:pPr>
            <a:r>
              <a:rPr lang="en-US" dirty="0" smtClean="0"/>
              <a:t>All cells on the path will be </a:t>
            </a:r>
            <a:r>
              <a:rPr lang="en-US" sz="2400" dirty="0" smtClean="0">
                <a:latin typeface="Courier New" pitchFamily="49" charset="0"/>
                <a:cs typeface="Courier New" pitchFamily="49" charset="0"/>
              </a:rPr>
              <a:t>BACKGROUND</a:t>
            </a:r>
            <a:r>
              <a:rPr lang="en-US" sz="2400" dirty="0" smtClean="0"/>
              <a:t> </a:t>
            </a:r>
            <a:r>
              <a:rPr lang="en-US" dirty="0" smtClean="0"/>
              <a:t>color</a:t>
            </a:r>
          </a:p>
          <a:p>
            <a:pPr marL="640080" lvl="1" indent="-274320" eaLnBrk="1" fontAlgn="auto" hangingPunct="1">
              <a:spcAft>
                <a:spcPts val="0"/>
              </a:spcAft>
              <a:buFont typeface="Wingdings 2"/>
              <a:buChar char=""/>
              <a:defRPr/>
            </a:pPr>
            <a:r>
              <a:rPr lang="en-US" dirty="0" smtClean="0"/>
              <a:t>All cells that represent barriers will be </a:t>
            </a:r>
            <a:r>
              <a:rPr lang="en-US" sz="2400" dirty="0" smtClean="0">
                <a:latin typeface="Courier New" pitchFamily="49" charset="0"/>
                <a:cs typeface="Courier New" pitchFamily="49" charset="0"/>
              </a:rPr>
              <a:t>ABNORMAL</a:t>
            </a:r>
            <a:r>
              <a:rPr lang="en-US" sz="2400" dirty="0" smtClean="0"/>
              <a:t> </a:t>
            </a:r>
            <a:r>
              <a:rPr lang="en-US" dirty="0" smtClean="0"/>
              <a:t>color</a:t>
            </a:r>
          </a:p>
          <a:p>
            <a:pPr marL="640080" lvl="1" indent="-274320" eaLnBrk="1" fontAlgn="auto" hangingPunct="1">
              <a:spcAft>
                <a:spcPts val="0"/>
              </a:spcAft>
              <a:buFont typeface="Wingdings 2"/>
              <a:buChar char=""/>
              <a:defRPr/>
            </a:pPr>
            <a:r>
              <a:rPr lang="en-US" dirty="0" smtClean="0"/>
              <a:t>Cells that we have visited will be </a:t>
            </a:r>
            <a:r>
              <a:rPr lang="en-US" sz="2400" dirty="0">
                <a:latin typeface="Courier New" pitchFamily="49" charset="0"/>
                <a:cs typeface="Courier New" pitchFamily="49" charset="0"/>
              </a:rPr>
              <a:t>TEMPORARY</a:t>
            </a:r>
            <a:r>
              <a:rPr lang="en-US" dirty="0" smtClean="0"/>
              <a:t> color</a:t>
            </a:r>
          </a:p>
          <a:p>
            <a:pPr marL="640080" lvl="1" indent="-274320" eaLnBrk="1" fontAlgn="auto" hangingPunct="1">
              <a:spcAft>
                <a:spcPts val="0"/>
              </a:spcAft>
              <a:buFont typeface="Wingdings 2"/>
              <a:buChar char=""/>
              <a:defRPr/>
            </a:pPr>
            <a:r>
              <a:rPr lang="en-US" dirty="0" smtClean="0"/>
              <a:t>If we find a path, all cells on the path will be set to </a:t>
            </a:r>
            <a:r>
              <a:rPr lang="en-US" dirty="0">
                <a:latin typeface="Courier New" pitchFamily="49" charset="0"/>
                <a:cs typeface="Courier New" pitchFamily="49" charset="0"/>
              </a:rPr>
              <a:t>PATH</a:t>
            </a:r>
            <a:r>
              <a:rPr lang="en-US" dirty="0" smtClean="0"/>
              <a:t> color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12775" y="228600"/>
            <a:ext cx="8153400" cy="990600"/>
          </a:xfrm>
        </p:spPr>
        <p:txBody>
          <a:bodyPr/>
          <a:lstStyle/>
          <a:p>
            <a:r>
              <a:rPr lang="en-US" b="1" smtClean="0"/>
              <a:t>Finding a Path through a Maze</a:t>
            </a:r>
            <a:endParaRPr lang="en-US"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8868FF25-963B-45AA-9CD9-726506FD4A69}" type="slidenum">
              <a:rPr lang="en-US" smtClean="0"/>
              <a:pPr>
                <a:defRPr/>
              </a:pPr>
              <a:t>73</a:t>
            </a:fld>
            <a:endParaRPr lang="en-US"/>
          </a:p>
        </p:txBody>
      </p:sp>
      <p:pic>
        <p:nvPicPr>
          <p:cNvPr id="87044" name="Picture 2" descr="https://wiki.engr.illinois.edu/download/attachments/133562453/DFS.PNG?version=1&amp;modificationDate=1281125566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87534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2775" y="228600"/>
            <a:ext cx="8153400" cy="990600"/>
          </a:xfrm>
        </p:spPr>
        <p:txBody>
          <a:bodyPr/>
          <a:lstStyle/>
          <a:p>
            <a:pPr eaLnBrk="1" hangingPunct="1"/>
            <a:r>
              <a:rPr lang="en-US" b="1" smtClean="0"/>
              <a:t>Backtracking</a:t>
            </a:r>
            <a:r>
              <a:rPr lang="en-US" smtClean="0"/>
              <a:t> (cont.)</a:t>
            </a:r>
          </a:p>
        </p:txBody>
      </p:sp>
      <p:sp>
        <p:nvSpPr>
          <p:cNvPr id="83971" name="Rectangle 3"/>
          <p:cNvSpPr>
            <a:spLocks noGrp="1" noChangeArrowheads="1"/>
          </p:cNvSpPr>
          <p:nvPr>
            <p:ph sz="quarter" idx="1"/>
          </p:nvPr>
        </p:nvSpPr>
        <p:spPr>
          <a:xfrm>
            <a:off x="612775" y="1600200"/>
            <a:ext cx="8153400" cy="4495800"/>
          </a:xfrm>
        </p:spPr>
        <p:txBody>
          <a:bodyPr/>
          <a:lstStyle/>
          <a:p>
            <a:pPr eaLnBrk="1" hangingPunct="1"/>
            <a:r>
              <a:rPr lang="en-US" dirty="0" smtClean="0"/>
              <a:t>Does it ever terminate?</a:t>
            </a:r>
          </a:p>
          <a:p>
            <a:pPr lvl="1" eaLnBrk="1" hangingPunct="1"/>
            <a:r>
              <a:rPr lang="en-US" dirty="0" smtClean="0"/>
              <a:t>If you never try the same path more than once, you will eventually find a solution path if one exists</a:t>
            </a:r>
          </a:p>
          <a:p>
            <a:pPr eaLnBrk="1" hangingPunct="1"/>
            <a:r>
              <a:rPr lang="en-US" dirty="0" smtClean="0"/>
              <a:t>Problems that are solved by backtracking can be described as a set of choices made by some method</a:t>
            </a:r>
          </a:p>
          <a:p>
            <a:pPr eaLnBrk="1" hangingPunct="1"/>
            <a:r>
              <a:rPr lang="en-US" dirty="0" smtClean="0"/>
              <a:t>Recursion allows you to implement backtracking in a relatively straightforward manner</a:t>
            </a:r>
          </a:p>
          <a:p>
            <a:pPr lvl="1" eaLnBrk="1" hangingPunct="1"/>
            <a:r>
              <a:rPr lang="en-US" dirty="0" smtClean="0"/>
              <a:t>Each activation frame is used to remember the choice that was made at that particular decision point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2"/>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95E1BA98-B10D-4F37-AB84-CE06595E1D59}" type="slidenum">
              <a:rPr lang="en-US" b="0" smtClean="0">
                <a:solidFill>
                  <a:schemeClr val="tx2"/>
                </a:solidFill>
              </a:rPr>
              <a:pPr algn="l"/>
              <a:t>75</a:t>
            </a:fld>
            <a:endParaRPr lang="en-US" b="0" smtClean="0">
              <a:solidFill>
                <a:schemeClr val="tx2"/>
              </a:solidFill>
            </a:endParaRPr>
          </a:p>
        </p:txBody>
      </p:sp>
      <p:sp>
        <p:nvSpPr>
          <p:cNvPr id="88067" name="Rectangle 2"/>
          <p:cNvSpPr>
            <a:spLocks noGrp="1" noChangeArrowheads="1"/>
          </p:cNvSpPr>
          <p:nvPr>
            <p:ph type="title"/>
          </p:nvPr>
        </p:nvSpPr>
        <p:spPr/>
        <p:txBody>
          <a:bodyPr/>
          <a:lstStyle/>
          <a:p>
            <a:r>
              <a:rPr lang="en-US" smtClean="0"/>
              <a:t>Backtracking (animation)</a:t>
            </a:r>
          </a:p>
        </p:txBody>
      </p:sp>
      <p:sp>
        <p:nvSpPr>
          <p:cNvPr id="12293" name="Text Box 5"/>
          <p:cNvSpPr txBox="1">
            <a:spLocks noChangeArrowheads="1"/>
          </p:cNvSpPr>
          <p:nvPr/>
        </p:nvSpPr>
        <p:spPr bwMode="auto">
          <a:xfrm>
            <a:off x="762000" y="3733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start</a:t>
            </a:r>
          </a:p>
        </p:txBody>
      </p:sp>
      <p:sp>
        <p:nvSpPr>
          <p:cNvPr id="12294" name="Line 6"/>
          <p:cNvSpPr>
            <a:spLocks noChangeShapeType="1"/>
          </p:cNvSpPr>
          <p:nvPr/>
        </p:nvSpPr>
        <p:spPr bwMode="auto">
          <a:xfrm>
            <a:off x="1443038" y="3962400"/>
            <a:ext cx="758825"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7"/>
          <p:cNvSpPr txBox="1">
            <a:spLocks noChangeArrowheads="1"/>
          </p:cNvSpPr>
          <p:nvPr/>
        </p:nvSpPr>
        <p:spPr bwMode="auto">
          <a:xfrm>
            <a:off x="2209800" y="3733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a:t>
            </a:r>
          </a:p>
        </p:txBody>
      </p:sp>
      <p:sp>
        <p:nvSpPr>
          <p:cNvPr id="12296" name="Line 8"/>
          <p:cNvSpPr>
            <a:spLocks noChangeShapeType="1"/>
          </p:cNvSpPr>
          <p:nvPr/>
        </p:nvSpPr>
        <p:spPr bwMode="auto">
          <a:xfrm flipV="1">
            <a:off x="2438400" y="2514600"/>
            <a:ext cx="914400" cy="12192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Line 9"/>
          <p:cNvSpPr>
            <a:spLocks noChangeShapeType="1"/>
          </p:cNvSpPr>
          <p:nvPr/>
        </p:nvSpPr>
        <p:spPr bwMode="auto">
          <a:xfrm>
            <a:off x="2514600" y="3962400"/>
            <a:ext cx="76200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11"/>
          <p:cNvSpPr txBox="1">
            <a:spLocks noChangeArrowheads="1"/>
          </p:cNvSpPr>
          <p:nvPr/>
        </p:nvSpPr>
        <p:spPr bwMode="auto">
          <a:xfrm>
            <a:off x="33528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a:t>
            </a:r>
          </a:p>
        </p:txBody>
      </p:sp>
      <p:sp>
        <p:nvSpPr>
          <p:cNvPr id="12300" name="Line 12"/>
          <p:cNvSpPr>
            <a:spLocks noChangeShapeType="1"/>
          </p:cNvSpPr>
          <p:nvPr/>
        </p:nvSpPr>
        <p:spPr bwMode="auto">
          <a:xfrm flipV="1">
            <a:off x="3657600" y="20574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3"/>
          <p:cNvSpPr>
            <a:spLocks noChangeShapeType="1"/>
          </p:cNvSpPr>
          <p:nvPr/>
        </p:nvSpPr>
        <p:spPr bwMode="auto">
          <a:xfrm>
            <a:off x="3657600" y="25908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Text Box 15"/>
          <p:cNvSpPr txBox="1">
            <a:spLocks noChangeArrowheads="1"/>
          </p:cNvSpPr>
          <p:nvPr/>
        </p:nvSpPr>
        <p:spPr bwMode="auto">
          <a:xfrm>
            <a:off x="4343400" y="2667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dead end</a:t>
            </a:r>
          </a:p>
        </p:txBody>
      </p:sp>
      <p:sp>
        <p:nvSpPr>
          <p:cNvPr id="12305" name="Text Box 17"/>
          <p:cNvSpPr txBox="1">
            <a:spLocks noChangeArrowheads="1"/>
          </p:cNvSpPr>
          <p:nvPr/>
        </p:nvSpPr>
        <p:spPr bwMode="auto">
          <a:xfrm>
            <a:off x="44958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dead end</a:t>
            </a:r>
          </a:p>
        </p:txBody>
      </p:sp>
      <p:sp>
        <p:nvSpPr>
          <p:cNvPr id="12306" name="Line 18"/>
          <p:cNvSpPr>
            <a:spLocks noChangeShapeType="1"/>
          </p:cNvSpPr>
          <p:nvPr/>
        </p:nvSpPr>
        <p:spPr bwMode="auto">
          <a:xfrm flipH="1">
            <a:off x="3733800" y="22098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19"/>
          <p:cNvSpPr>
            <a:spLocks noChangeShapeType="1"/>
          </p:cNvSpPr>
          <p:nvPr/>
        </p:nvSpPr>
        <p:spPr bwMode="auto">
          <a:xfrm flipH="1" flipV="1">
            <a:off x="3581400" y="2743200"/>
            <a:ext cx="7620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0"/>
          <p:cNvSpPr>
            <a:spLocks noChangeShapeType="1"/>
          </p:cNvSpPr>
          <p:nvPr/>
        </p:nvSpPr>
        <p:spPr bwMode="auto">
          <a:xfrm flipH="1">
            <a:off x="2590800" y="2819400"/>
            <a:ext cx="762000" cy="990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Text Box 21"/>
          <p:cNvSpPr txBox="1">
            <a:spLocks noChangeArrowheads="1"/>
          </p:cNvSpPr>
          <p:nvPr/>
        </p:nvSpPr>
        <p:spPr bwMode="auto">
          <a:xfrm>
            <a:off x="3276600" y="3733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a:t>
            </a:r>
          </a:p>
        </p:txBody>
      </p:sp>
      <p:sp>
        <p:nvSpPr>
          <p:cNvPr id="12310" name="Line 22"/>
          <p:cNvSpPr>
            <a:spLocks noChangeShapeType="1"/>
          </p:cNvSpPr>
          <p:nvPr/>
        </p:nvSpPr>
        <p:spPr bwMode="auto">
          <a:xfrm flipV="1">
            <a:off x="3657600" y="36576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Text Box 23"/>
          <p:cNvSpPr txBox="1">
            <a:spLocks noChangeArrowheads="1"/>
          </p:cNvSpPr>
          <p:nvPr/>
        </p:nvSpPr>
        <p:spPr bwMode="auto">
          <a:xfrm>
            <a:off x="4343400" y="3505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a:t>
            </a:r>
          </a:p>
        </p:txBody>
      </p:sp>
      <p:sp>
        <p:nvSpPr>
          <p:cNvPr id="12312" name="Line 24"/>
          <p:cNvSpPr>
            <a:spLocks noChangeShapeType="1"/>
          </p:cNvSpPr>
          <p:nvPr/>
        </p:nvSpPr>
        <p:spPr bwMode="auto">
          <a:xfrm flipV="1">
            <a:off x="4648200" y="3124200"/>
            <a:ext cx="1524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25"/>
          <p:cNvSpPr>
            <a:spLocks noChangeShapeType="1"/>
          </p:cNvSpPr>
          <p:nvPr/>
        </p:nvSpPr>
        <p:spPr bwMode="auto">
          <a:xfrm>
            <a:off x="4724400" y="3733800"/>
            <a:ext cx="13716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Text Box 26"/>
          <p:cNvSpPr txBox="1">
            <a:spLocks noChangeArrowheads="1"/>
          </p:cNvSpPr>
          <p:nvPr/>
        </p:nvSpPr>
        <p:spPr bwMode="auto">
          <a:xfrm>
            <a:off x="6019800" y="388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dead end</a:t>
            </a:r>
          </a:p>
        </p:txBody>
      </p:sp>
      <p:sp>
        <p:nvSpPr>
          <p:cNvPr id="12315" name="Text Box 27"/>
          <p:cNvSpPr txBox="1">
            <a:spLocks noChangeArrowheads="1"/>
          </p:cNvSpPr>
          <p:nvPr/>
        </p:nvSpPr>
        <p:spPr bwMode="auto">
          <a:xfrm>
            <a:off x="61722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dead end</a:t>
            </a:r>
          </a:p>
        </p:txBody>
      </p:sp>
      <p:sp>
        <p:nvSpPr>
          <p:cNvPr id="12316" name="Line 28"/>
          <p:cNvSpPr>
            <a:spLocks noChangeShapeType="1"/>
          </p:cNvSpPr>
          <p:nvPr/>
        </p:nvSpPr>
        <p:spPr bwMode="auto">
          <a:xfrm flipH="1">
            <a:off x="4724400" y="3276600"/>
            <a:ext cx="1524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Line 29"/>
          <p:cNvSpPr>
            <a:spLocks noChangeShapeType="1"/>
          </p:cNvSpPr>
          <p:nvPr/>
        </p:nvSpPr>
        <p:spPr bwMode="auto">
          <a:xfrm flipH="1" flipV="1">
            <a:off x="4648200" y="3886200"/>
            <a:ext cx="12954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30"/>
          <p:cNvSpPr>
            <a:spLocks noChangeShapeType="1"/>
          </p:cNvSpPr>
          <p:nvPr/>
        </p:nvSpPr>
        <p:spPr bwMode="auto">
          <a:xfrm flipH="1">
            <a:off x="3657600" y="38100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Line 31"/>
          <p:cNvSpPr>
            <a:spLocks noChangeShapeType="1"/>
          </p:cNvSpPr>
          <p:nvPr/>
        </p:nvSpPr>
        <p:spPr bwMode="auto">
          <a:xfrm>
            <a:off x="3505200" y="4191000"/>
            <a:ext cx="762000" cy="762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Text Box 32"/>
          <p:cNvSpPr txBox="1">
            <a:spLocks noChangeArrowheads="1"/>
          </p:cNvSpPr>
          <p:nvPr/>
        </p:nvSpPr>
        <p:spPr bwMode="auto">
          <a:xfrm>
            <a:off x="4191000" y="4800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a:t>
            </a:r>
          </a:p>
        </p:txBody>
      </p:sp>
      <p:sp>
        <p:nvSpPr>
          <p:cNvPr id="12321" name="Line 33"/>
          <p:cNvSpPr>
            <a:spLocks noChangeShapeType="1"/>
          </p:cNvSpPr>
          <p:nvPr/>
        </p:nvSpPr>
        <p:spPr bwMode="auto">
          <a:xfrm flipV="1">
            <a:off x="4495800" y="45720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Line 34"/>
          <p:cNvSpPr>
            <a:spLocks noChangeShapeType="1"/>
          </p:cNvSpPr>
          <p:nvPr/>
        </p:nvSpPr>
        <p:spPr bwMode="auto">
          <a:xfrm>
            <a:off x="4495800" y="5105400"/>
            <a:ext cx="762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Text Box 35"/>
          <p:cNvSpPr txBox="1">
            <a:spLocks noChangeArrowheads="1"/>
          </p:cNvSpPr>
          <p:nvPr/>
        </p:nvSpPr>
        <p:spPr bwMode="auto">
          <a:xfrm>
            <a:off x="5181600" y="5334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b="1">
                <a:solidFill>
                  <a:srgbClr val="FF0000"/>
                </a:solidFill>
                <a:latin typeface="Times New Roman" panose="02020603050405020304" pitchFamily="18" charset="0"/>
              </a:rPr>
              <a:t>success!</a:t>
            </a:r>
            <a:endParaRPr lang="en-US">
              <a:latin typeface="Times New Roman" panose="02020603050405020304" pitchFamily="18" charset="0"/>
            </a:endParaRPr>
          </a:p>
        </p:txBody>
      </p:sp>
      <p:sp>
        <p:nvSpPr>
          <p:cNvPr id="12324" name="Text Box 36"/>
          <p:cNvSpPr txBox="1">
            <a:spLocks noChangeArrowheads="1"/>
          </p:cNvSpPr>
          <p:nvPr/>
        </p:nvSpPr>
        <p:spPr bwMode="auto">
          <a:xfrm>
            <a:off x="5334000" y="4343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atin typeface="Times New Roman" panose="02020603050405020304" pitchFamily="18" charset="0"/>
              </a:rPr>
              <a:t>dead end</a:t>
            </a:r>
          </a:p>
        </p:txBody>
      </p:sp>
      <p:sp>
        <p:nvSpPr>
          <p:cNvPr id="12325" name="Line 37"/>
          <p:cNvSpPr>
            <a:spLocks noChangeShapeType="1"/>
          </p:cNvSpPr>
          <p:nvPr/>
        </p:nvSpPr>
        <p:spPr bwMode="auto">
          <a:xfrm flipH="1">
            <a:off x="4572000" y="47244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ipe(left)">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ssolve">
                                      <p:cBhvr>
                                        <p:cTn id="17" dur="500"/>
                                        <p:tgtEl>
                                          <p:spTgt spid="12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wipe(left)">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9"/>
                                        </p:tgtEl>
                                        <p:attrNameLst>
                                          <p:attrName>style.visibility</p:attrName>
                                        </p:attrNameLst>
                                      </p:cBhvr>
                                      <p:to>
                                        <p:strVal val="visible"/>
                                      </p:to>
                                    </p:set>
                                    <p:animEffect transition="in" filter="dissolve">
                                      <p:cBhvr>
                                        <p:cTn id="27" dur="500"/>
                                        <p:tgtEl>
                                          <p:spTgt spid="122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305"/>
                                        </p:tgtEl>
                                        <p:attrNameLst>
                                          <p:attrName>style.visibility</p:attrName>
                                        </p:attrNameLst>
                                      </p:cBhvr>
                                      <p:to>
                                        <p:strVal val="visible"/>
                                      </p:to>
                                    </p:set>
                                    <p:animEffect transition="in" filter="dissolve">
                                      <p:cBhvr>
                                        <p:cTn id="37" dur="500"/>
                                        <p:tgtEl>
                                          <p:spTgt spid="123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306"/>
                                        </p:tgtEl>
                                        <p:attrNameLst>
                                          <p:attrName>style.visibility</p:attrName>
                                        </p:attrNameLst>
                                      </p:cBhvr>
                                      <p:to>
                                        <p:strVal val="visible"/>
                                      </p:to>
                                    </p:set>
                                    <p:animEffect transition="in" filter="wipe(right)">
                                      <p:cBhvr>
                                        <p:cTn id="42" dur="500"/>
                                        <p:tgtEl>
                                          <p:spTgt spid="123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301"/>
                                        </p:tgtEl>
                                        <p:attrNameLst>
                                          <p:attrName>style.visibility</p:attrName>
                                        </p:attrNameLst>
                                      </p:cBhvr>
                                      <p:to>
                                        <p:strVal val="visible"/>
                                      </p:to>
                                    </p:set>
                                    <p:animEffect transition="in" filter="wipe(left)">
                                      <p:cBhvr>
                                        <p:cTn id="47" dur="500"/>
                                        <p:tgtEl>
                                          <p:spTgt spid="123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dissolve">
                                      <p:cBhvr>
                                        <p:cTn id="52" dur="500"/>
                                        <p:tgtEl>
                                          <p:spTgt spid="123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2307"/>
                                        </p:tgtEl>
                                        <p:attrNameLst>
                                          <p:attrName>style.visibility</p:attrName>
                                        </p:attrNameLst>
                                      </p:cBhvr>
                                      <p:to>
                                        <p:strVal val="visible"/>
                                      </p:to>
                                    </p:set>
                                    <p:animEffect transition="in" filter="wipe(right)">
                                      <p:cBhvr>
                                        <p:cTn id="57" dur="500"/>
                                        <p:tgtEl>
                                          <p:spTgt spid="1230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2308"/>
                                        </p:tgtEl>
                                        <p:attrNameLst>
                                          <p:attrName>style.visibility</p:attrName>
                                        </p:attrNameLst>
                                      </p:cBhvr>
                                      <p:to>
                                        <p:strVal val="visible"/>
                                      </p:to>
                                    </p:set>
                                    <p:animEffect transition="in" filter="wipe(right)">
                                      <p:cBhvr>
                                        <p:cTn id="62" dur="500"/>
                                        <p:tgtEl>
                                          <p:spTgt spid="123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297"/>
                                        </p:tgtEl>
                                        <p:attrNameLst>
                                          <p:attrName>style.visibility</p:attrName>
                                        </p:attrNameLst>
                                      </p:cBhvr>
                                      <p:to>
                                        <p:strVal val="visible"/>
                                      </p:to>
                                    </p:set>
                                    <p:animEffect transition="in" filter="wipe(left)">
                                      <p:cBhvr>
                                        <p:cTn id="67" dur="500"/>
                                        <p:tgtEl>
                                          <p:spTgt spid="122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09"/>
                                        </p:tgtEl>
                                        <p:attrNameLst>
                                          <p:attrName>style.visibility</p:attrName>
                                        </p:attrNameLst>
                                      </p:cBhvr>
                                      <p:to>
                                        <p:strVal val="visible"/>
                                      </p:to>
                                    </p:set>
                                    <p:animEffect transition="in" filter="dissolve">
                                      <p:cBhvr>
                                        <p:cTn id="72" dur="500"/>
                                        <p:tgtEl>
                                          <p:spTgt spid="123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10"/>
                                        </p:tgtEl>
                                        <p:attrNameLst>
                                          <p:attrName>style.visibility</p:attrName>
                                        </p:attrNameLst>
                                      </p:cBhvr>
                                      <p:to>
                                        <p:strVal val="visible"/>
                                      </p:to>
                                    </p:set>
                                    <p:animEffect transition="in" filter="wipe(left)">
                                      <p:cBhvr>
                                        <p:cTn id="77" dur="500"/>
                                        <p:tgtEl>
                                          <p:spTgt spid="123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2311"/>
                                        </p:tgtEl>
                                        <p:attrNameLst>
                                          <p:attrName>style.visibility</p:attrName>
                                        </p:attrNameLst>
                                      </p:cBhvr>
                                      <p:to>
                                        <p:strVal val="visible"/>
                                      </p:to>
                                    </p:set>
                                    <p:animEffect transition="in" filter="dissolve">
                                      <p:cBhvr>
                                        <p:cTn id="82" dur="500"/>
                                        <p:tgtEl>
                                          <p:spTgt spid="123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312"/>
                                        </p:tgtEl>
                                        <p:attrNameLst>
                                          <p:attrName>style.visibility</p:attrName>
                                        </p:attrNameLst>
                                      </p:cBhvr>
                                      <p:to>
                                        <p:strVal val="visible"/>
                                      </p:to>
                                    </p:set>
                                    <p:animEffect transition="in" filter="wipe(left)">
                                      <p:cBhvr>
                                        <p:cTn id="87" dur="500"/>
                                        <p:tgtEl>
                                          <p:spTgt spid="123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2315"/>
                                        </p:tgtEl>
                                        <p:attrNameLst>
                                          <p:attrName>style.visibility</p:attrName>
                                        </p:attrNameLst>
                                      </p:cBhvr>
                                      <p:to>
                                        <p:strVal val="visible"/>
                                      </p:to>
                                    </p:set>
                                    <p:animEffect transition="in" filter="dissolve">
                                      <p:cBhvr>
                                        <p:cTn id="92" dur="500"/>
                                        <p:tgtEl>
                                          <p:spTgt spid="1231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12316"/>
                                        </p:tgtEl>
                                        <p:attrNameLst>
                                          <p:attrName>style.visibility</p:attrName>
                                        </p:attrNameLst>
                                      </p:cBhvr>
                                      <p:to>
                                        <p:strVal val="visible"/>
                                      </p:to>
                                    </p:set>
                                    <p:animEffect transition="in" filter="wipe(right)">
                                      <p:cBhvr>
                                        <p:cTn id="97" dur="500"/>
                                        <p:tgtEl>
                                          <p:spTgt spid="1231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313"/>
                                        </p:tgtEl>
                                        <p:attrNameLst>
                                          <p:attrName>style.visibility</p:attrName>
                                        </p:attrNameLst>
                                      </p:cBhvr>
                                      <p:to>
                                        <p:strVal val="visible"/>
                                      </p:to>
                                    </p:set>
                                    <p:animEffect transition="in" filter="wipe(left)">
                                      <p:cBhvr>
                                        <p:cTn id="102" dur="500"/>
                                        <p:tgtEl>
                                          <p:spTgt spid="123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2314"/>
                                        </p:tgtEl>
                                        <p:attrNameLst>
                                          <p:attrName>style.visibility</p:attrName>
                                        </p:attrNameLst>
                                      </p:cBhvr>
                                      <p:to>
                                        <p:strVal val="visible"/>
                                      </p:to>
                                    </p:set>
                                    <p:animEffect transition="in" filter="dissolve">
                                      <p:cBhvr>
                                        <p:cTn id="107" dur="500"/>
                                        <p:tgtEl>
                                          <p:spTgt spid="123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12317"/>
                                        </p:tgtEl>
                                        <p:attrNameLst>
                                          <p:attrName>style.visibility</p:attrName>
                                        </p:attrNameLst>
                                      </p:cBhvr>
                                      <p:to>
                                        <p:strVal val="visible"/>
                                      </p:to>
                                    </p:set>
                                    <p:animEffect transition="in" filter="wipe(right)">
                                      <p:cBhvr>
                                        <p:cTn id="112" dur="500"/>
                                        <p:tgtEl>
                                          <p:spTgt spid="1231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12318"/>
                                        </p:tgtEl>
                                        <p:attrNameLst>
                                          <p:attrName>style.visibility</p:attrName>
                                        </p:attrNameLst>
                                      </p:cBhvr>
                                      <p:to>
                                        <p:strVal val="visible"/>
                                      </p:to>
                                    </p:set>
                                    <p:animEffect transition="in" filter="wipe(right)">
                                      <p:cBhvr>
                                        <p:cTn id="117" dur="500"/>
                                        <p:tgtEl>
                                          <p:spTgt spid="1231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319"/>
                                        </p:tgtEl>
                                        <p:attrNameLst>
                                          <p:attrName>style.visibility</p:attrName>
                                        </p:attrNameLst>
                                      </p:cBhvr>
                                      <p:to>
                                        <p:strVal val="visible"/>
                                      </p:to>
                                    </p:set>
                                    <p:animEffect transition="in" filter="wipe(left)">
                                      <p:cBhvr>
                                        <p:cTn id="122" dur="500"/>
                                        <p:tgtEl>
                                          <p:spTgt spid="1231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2320"/>
                                        </p:tgtEl>
                                        <p:attrNameLst>
                                          <p:attrName>style.visibility</p:attrName>
                                        </p:attrNameLst>
                                      </p:cBhvr>
                                      <p:to>
                                        <p:strVal val="visible"/>
                                      </p:to>
                                    </p:set>
                                    <p:animEffect transition="in" filter="dissolve">
                                      <p:cBhvr>
                                        <p:cTn id="127" dur="500"/>
                                        <p:tgtEl>
                                          <p:spTgt spid="1232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2321"/>
                                        </p:tgtEl>
                                        <p:attrNameLst>
                                          <p:attrName>style.visibility</p:attrName>
                                        </p:attrNameLst>
                                      </p:cBhvr>
                                      <p:to>
                                        <p:strVal val="visible"/>
                                      </p:to>
                                    </p:set>
                                    <p:animEffect transition="in" filter="wipe(left)">
                                      <p:cBhvr>
                                        <p:cTn id="132" dur="500"/>
                                        <p:tgtEl>
                                          <p:spTgt spid="1232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12324"/>
                                        </p:tgtEl>
                                        <p:attrNameLst>
                                          <p:attrName>style.visibility</p:attrName>
                                        </p:attrNameLst>
                                      </p:cBhvr>
                                      <p:to>
                                        <p:strVal val="visible"/>
                                      </p:to>
                                    </p:set>
                                    <p:animEffect transition="in" filter="dissolve">
                                      <p:cBhvr>
                                        <p:cTn id="137" dur="500"/>
                                        <p:tgtEl>
                                          <p:spTgt spid="1232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12325"/>
                                        </p:tgtEl>
                                        <p:attrNameLst>
                                          <p:attrName>style.visibility</p:attrName>
                                        </p:attrNameLst>
                                      </p:cBhvr>
                                      <p:to>
                                        <p:strVal val="visible"/>
                                      </p:to>
                                    </p:set>
                                    <p:animEffect transition="in" filter="wipe(right)">
                                      <p:cBhvr>
                                        <p:cTn id="142" dur="500"/>
                                        <p:tgtEl>
                                          <p:spTgt spid="1232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2322"/>
                                        </p:tgtEl>
                                        <p:attrNameLst>
                                          <p:attrName>style.visibility</p:attrName>
                                        </p:attrNameLst>
                                      </p:cBhvr>
                                      <p:to>
                                        <p:strVal val="visible"/>
                                      </p:to>
                                    </p:set>
                                    <p:animEffect transition="in" filter="wipe(left)">
                                      <p:cBhvr>
                                        <p:cTn id="147" dur="500"/>
                                        <p:tgtEl>
                                          <p:spTgt spid="1232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9" presetClass="entr" presetSubtype="10" fill="hold" grpId="0" nodeType="clickEffect">
                                  <p:stCondLst>
                                    <p:cond delay="0"/>
                                  </p:stCondLst>
                                  <p:childTnLst>
                                    <p:set>
                                      <p:cBhvr>
                                        <p:cTn id="151" dur="1" fill="hold">
                                          <p:stCondLst>
                                            <p:cond delay="0"/>
                                          </p:stCondLst>
                                        </p:cTn>
                                        <p:tgtEl>
                                          <p:spTgt spid="12323"/>
                                        </p:tgtEl>
                                        <p:attrNameLst>
                                          <p:attrName>style.visibility</p:attrName>
                                        </p:attrNameLst>
                                      </p:cBhvr>
                                      <p:to>
                                        <p:strVal val="visible"/>
                                      </p:to>
                                    </p:set>
                                    <p:anim calcmode="lin" valueType="num">
                                      <p:cBhvr>
                                        <p:cTn id="152" dur="5000" fill="hold"/>
                                        <p:tgtEl>
                                          <p:spTgt spid="12323"/>
                                        </p:tgtEl>
                                        <p:attrNameLst>
                                          <p:attrName>ppt_w</p:attrName>
                                        </p:attrNameLst>
                                      </p:cBhvr>
                                      <p:tavLst>
                                        <p:tav tm="0" fmla="#ppt_w*sin(2.5*pi*$)">
                                          <p:val>
                                            <p:fltVal val="0"/>
                                          </p:val>
                                        </p:tav>
                                        <p:tav tm="100000">
                                          <p:val>
                                            <p:fltVal val="1"/>
                                          </p:val>
                                        </p:tav>
                                      </p:tavLst>
                                    </p:anim>
                                    <p:anim calcmode="lin" valueType="num">
                                      <p:cBhvr>
                                        <p:cTn id="153" dur="5000" fill="hold"/>
                                        <p:tgtEl>
                                          <p:spTgt spid="123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294" grpId="0" animBg="1"/>
      <p:bldP spid="12295" grpId="0" autoUpdateAnimBg="0"/>
      <p:bldP spid="12296" grpId="0" animBg="1"/>
      <p:bldP spid="12297" grpId="0" animBg="1"/>
      <p:bldP spid="12299" grpId="0" autoUpdateAnimBg="0"/>
      <p:bldP spid="12300" grpId="0" animBg="1"/>
      <p:bldP spid="12301" grpId="0" animBg="1"/>
      <p:bldP spid="12303" grpId="0" autoUpdateAnimBg="0"/>
      <p:bldP spid="12305" grpId="0" autoUpdateAnimBg="0"/>
      <p:bldP spid="12306" grpId="0" animBg="1"/>
      <p:bldP spid="12307" grpId="0" animBg="1"/>
      <p:bldP spid="12308" grpId="0" animBg="1"/>
      <p:bldP spid="12309" grpId="0" autoUpdateAnimBg="0"/>
      <p:bldP spid="12310" grpId="0" animBg="1"/>
      <p:bldP spid="12311" grpId="0" autoUpdateAnimBg="0"/>
      <p:bldP spid="12312" grpId="0" animBg="1"/>
      <p:bldP spid="12313" grpId="0" animBg="1"/>
      <p:bldP spid="12314" grpId="0" autoUpdateAnimBg="0"/>
      <p:bldP spid="12315" grpId="0" autoUpdateAnimBg="0"/>
      <p:bldP spid="12316" grpId="0" animBg="1"/>
      <p:bldP spid="12317" grpId="0" animBg="1"/>
      <p:bldP spid="12318" grpId="0" animBg="1"/>
      <p:bldP spid="12319" grpId="0" animBg="1"/>
      <p:bldP spid="12320" grpId="0" autoUpdateAnimBg="0"/>
      <p:bldP spid="12321" grpId="0" animBg="1"/>
      <p:bldP spid="12322" grpId="0" animBg="1"/>
      <p:bldP spid="12323" grpId="0" autoUpdateAnimBg="0"/>
      <p:bldP spid="12324" grpId="0" autoUpdateAnimBg="0"/>
      <p:bldP spid="1232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12775" y="228600"/>
            <a:ext cx="8153400" cy="990600"/>
          </a:xfrm>
        </p:spPr>
        <p:txBody>
          <a:bodyPr/>
          <a:lstStyle/>
          <a:p>
            <a:pPr eaLnBrk="1" hangingPunct="1"/>
            <a:r>
              <a:rPr lang="en-US" b="1" smtClean="0"/>
              <a:t>Implementation</a:t>
            </a:r>
          </a:p>
        </p:txBody>
      </p:sp>
      <p:sp>
        <p:nvSpPr>
          <p:cNvPr id="90115" name="Content Placeholder 2"/>
          <p:cNvSpPr>
            <a:spLocks noGrp="1"/>
          </p:cNvSpPr>
          <p:nvPr>
            <p:ph sz="quarter" idx="1"/>
          </p:nvPr>
        </p:nvSpPr>
        <p:spPr>
          <a:xfrm>
            <a:off x="612775" y="1600200"/>
            <a:ext cx="8153400" cy="4495800"/>
          </a:xfrm>
        </p:spPr>
        <p:txBody>
          <a:bodyPr/>
          <a:lstStyle/>
          <a:p>
            <a:pPr eaLnBrk="1" hangingPunct="1"/>
            <a:r>
              <a:rPr lang="en-US" smtClean="0">
                <a:solidFill>
                  <a:srgbClr val="0070C0"/>
                </a:solidFill>
              </a:rPr>
              <a:t>Listing 5.4 (</a:t>
            </a:r>
            <a:r>
              <a:rPr lang="en-US" smtClean="0">
                <a:solidFill>
                  <a:srgbClr val="0070C0"/>
                </a:solidFill>
                <a:latin typeface="Courier New" panose="02070309020205020404" pitchFamily="49" charset="0"/>
                <a:cs typeface="Courier New" panose="02070309020205020404" pitchFamily="49" charset="0"/>
              </a:rPr>
              <a:t>Maze.java</a:t>
            </a:r>
            <a:r>
              <a:rPr lang="en-US" smtClean="0">
                <a:solidFill>
                  <a:srgbClr val="0070C0"/>
                </a:solidFill>
                <a:cs typeface="Courier New" panose="02070309020205020404" pitchFamily="49" charset="0"/>
              </a:rPr>
              <a:t>, pages 286-287)</a:t>
            </a:r>
          </a:p>
          <a:p>
            <a:pPr eaLnBrk="1" hangingPunct="1"/>
            <a:endParaRPr lang="en-US" smtClean="0">
              <a:solidFill>
                <a:srgbClr val="0070C0"/>
              </a:solidFill>
              <a:cs typeface="Courier New" panose="02070309020205020404" pitchFamily="49" charset="0"/>
            </a:endParaRPr>
          </a:p>
          <a:p>
            <a:pPr eaLnBrk="1" hangingPunct="1"/>
            <a:r>
              <a:rPr lang="en-US" smtClean="0"/>
              <a:t>Test for a variety of test cases:</a:t>
            </a:r>
          </a:p>
          <a:p>
            <a:pPr lvl="1" eaLnBrk="1" hangingPunct="1"/>
            <a:r>
              <a:rPr lang="en-US" smtClean="0"/>
              <a:t>Mazes that can be solved</a:t>
            </a:r>
          </a:p>
          <a:p>
            <a:pPr lvl="1" eaLnBrk="1" hangingPunct="1"/>
            <a:r>
              <a:rPr lang="en-US" smtClean="0"/>
              <a:t>Mazes that can't be solved</a:t>
            </a:r>
          </a:p>
          <a:p>
            <a:pPr lvl="1" eaLnBrk="1" hangingPunct="1"/>
            <a:r>
              <a:rPr lang="en-US" smtClean="0"/>
              <a:t>A maze with no barrier cells</a:t>
            </a:r>
          </a:p>
          <a:p>
            <a:pPr lvl="1" eaLnBrk="1" hangingPunct="1"/>
            <a:r>
              <a:rPr lang="en-US" smtClean="0"/>
              <a:t>A maze with a single barrier cell at the exit point</a:t>
            </a:r>
          </a:p>
          <a:p>
            <a:pPr eaLnBrk="1" hangingPunct="1"/>
            <a:endParaRPr lang="en-US" smtClean="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b="1" smtClean="0"/>
              <a:t>Recursive Thinking </a:t>
            </a:r>
            <a:r>
              <a:rPr lang="en-US" smtClean="0"/>
              <a:t>(cont.)</a:t>
            </a:r>
          </a:p>
        </p:txBody>
      </p:sp>
      <p:sp>
        <p:nvSpPr>
          <p:cNvPr id="20483" name="Content Placeholder 2"/>
          <p:cNvSpPr>
            <a:spLocks noGrp="1"/>
          </p:cNvSpPr>
          <p:nvPr>
            <p:ph sz="quarter" idx="1"/>
          </p:nvPr>
        </p:nvSpPr>
        <p:spPr>
          <a:xfrm>
            <a:off x="612775" y="1600200"/>
            <a:ext cx="8153400" cy="4495800"/>
          </a:xfrm>
        </p:spPr>
        <p:txBody>
          <a:bodyPr/>
          <a:lstStyle/>
          <a:p>
            <a:pPr marL="0" indent="0" eaLnBrk="1" hangingPunct="1">
              <a:lnSpc>
                <a:spcPct val="80000"/>
              </a:lnSpc>
              <a:buFont typeface="Wingdings" panose="05000000000000000000" pitchFamily="2" charset="2"/>
              <a:buNone/>
            </a:pPr>
            <a:r>
              <a:rPr lang="en-US" sz="2500" b="1" smtClean="0"/>
              <a:t>Recursive Algorithm to Search an Array</a:t>
            </a:r>
          </a:p>
          <a:p>
            <a:pPr marL="0" indent="0" eaLnBrk="1" hangingPunct="1">
              <a:lnSpc>
                <a:spcPct val="80000"/>
              </a:lnSpc>
              <a:buFont typeface="Wingdings" panose="05000000000000000000" pitchFamily="2" charset="2"/>
              <a:buNone/>
            </a:pPr>
            <a:r>
              <a:rPr lang="en-US" sz="2500" b="1" smtClean="0">
                <a:latin typeface="Courier New" panose="02070309020205020404" pitchFamily="49" charset="0"/>
                <a:cs typeface="Courier New" panose="02070309020205020404" pitchFamily="49" charset="0"/>
              </a:rPr>
              <a:t>if</a:t>
            </a:r>
            <a:r>
              <a:rPr lang="en-US" sz="2500" smtClean="0"/>
              <a:t> the array is empty</a:t>
            </a:r>
          </a:p>
          <a:p>
            <a:pPr marL="0" indent="0" eaLnBrk="1" hangingPunct="1">
              <a:lnSpc>
                <a:spcPct val="80000"/>
              </a:lnSpc>
              <a:buFont typeface="Wingdings" panose="05000000000000000000" pitchFamily="2" charset="2"/>
              <a:buNone/>
            </a:pPr>
            <a:r>
              <a:rPr lang="en-US" sz="2500" smtClean="0"/>
              <a:t>	return -1 as the search result</a:t>
            </a:r>
          </a:p>
          <a:p>
            <a:pPr marL="0" indent="0" eaLnBrk="1" hangingPunct="1">
              <a:lnSpc>
                <a:spcPct val="80000"/>
              </a:lnSpc>
              <a:buFont typeface="Wingdings" panose="05000000000000000000" pitchFamily="2" charset="2"/>
              <a:buNone/>
            </a:pPr>
            <a:r>
              <a:rPr lang="en-US" sz="2500" b="1" smtClean="0">
                <a:latin typeface="Courier New" panose="02070309020205020404" pitchFamily="49" charset="0"/>
                <a:cs typeface="Courier New" panose="02070309020205020404" pitchFamily="49" charset="0"/>
              </a:rPr>
              <a:t>else if </a:t>
            </a:r>
            <a:r>
              <a:rPr lang="en-US" sz="2500" smtClean="0"/>
              <a:t>the middle element matches the target</a:t>
            </a:r>
          </a:p>
          <a:p>
            <a:pPr marL="0" indent="0" eaLnBrk="1" hangingPunct="1">
              <a:lnSpc>
                <a:spcPct val="80000"/>
              </a:lnSpc>
              <a:buFont typeface="Wingdings" panose="05000000000000000000" pitchFamily="2" charset="2"/>
              <a:buNone/>
            </a:pPr>
            <a:r>
              <a:rPr lang="en-US" sz="2500" smtClean="0"/>
              <a:t>	return the subscript of the middle element as the result</a:t>
            </a:r>
          </a:p>
          <a:p>
            <a:pPr marL="0" indent="0" eaLnBrk="1" hangingPunct="1">
              <a:lnSpc>
                <a:spcPct val="80000"/>
              </a:lnSpc>
              <a:buFont typeface="Wingdings" panose="05000000000000000000" pitchFamily="2" charset="2"/>
              <a:buNone/>
            </a:pPr>
            <a:r>
              <a:rPr lang="en-US" sz="2500" b="1" smtClean="0">
                <a:solidFill>
                  <a:srgbClr val="000000"/>
                </a:solidFill>
                <a:latin typeface="Courier New" panose="02070309020205020404" pitchFamily="49" charset="0"/>
                <a:cs typeface="Courier New" panose="02070309020205020404" pitchFamily="49" charset="0"/>
              </a:rPr>
              <a:t>else if </a:t>
            </a:r>
            <a:r>
              <a:rPr lang="en-US" sz="2500" smtClean="0">
                <a:solidFill>
                  <a:srgbClr val="000000"/>
                </a:solidFill>
              </a:rPr>
              <a:t>the target is less than the middle element </a:t>
            </a:r>
            <a:endParaRPr lang="en-US" sz="2500" smtClean="0"/>
          </a:p>
          <a:p>
            <a:pPr marL="0" indent="0" eaLnBrk="1" hangingPunct="1">
              <a:lnSpc>
                <a:spcPct val="80000"/>
              </a:lnSpc>
              <a:buFont typeface="Wingdings" panose="05000000000000000000" pitchFamily="2" charset="2"/>
              <a:buNone/>
            </a:pPr>
            <a:r>
              <a:rPr lang="en-US" sz="2500" smtClean="0"/>
              <a:t>	recursively search the array elements preceding the middle element and return the result</a:t>
            </a:r>
          </a:p>
          <a:p>
            <a:pPr marL="0" indent="0" eaLnBrk="1" hangingPunct="1">
              <a:lnSpc>
                <a:spcPct val="80000"/>
              </a:lnSpc>
              <a:buFont typeface="Wingdings" panose="05000000000000000000" pitchFamily="2" charset="2"/>
              <a:buNone/>
            </a:pPr>
            <a:r>
              <a:rPr lang="en-US" sz="2500" b="1" smtClean="0">
                <a:solidFill>
                  <a:srgbClr val="000000"/>
                </a:solidFill>
                <a:latin typeface="Courier New" panose="02070309020205020404" pitchFamily="49" charset="0"/>
                <a:cs typeface="Courier New" panose="02070309020205020404" pitchFamily="49" charset="0"/>
              </a:rPr>
              <a:t>else </a:t>
            </a:r>
          </a:p>
          <a:p>
            <a:pPr marL="0" indent="0" eaLnBrk="1" hangingPunct="1">
              <a:lnSpc>
                <a:spcPct val="80000"/>
              </a:lnSpc>
              <a:buFont typeface="Wingdings" panose="05000000000000000000" pitchFamily="2" charset="2"/>
              <a:buNone/>
            </a:pPr>
            <a:r>
              <a:rPr lang="en-US" sz="2500" smtClean="0"/>
              <a:t>	recursively search the array elements following the middle element and return the result</a:t>
            </a:r>
          </a:p>
          <a:p>
            <a:pPr marL="0" indent="0" eaLnBrk="1" hangingPunct="1">
              <a:lnSpc>
                <a:spcPct val="80000"/>
              </a:lnSpc>
              <a:buFont typeface="Tw Cen MT" panose="020B0602020104020603" pitchFamily="34" charset="0"/>
              <a:buAutoNum type="arabicPeriod" startAt="5"/>
            </a:pPr>
            <a:endParaRPr lang="en-US" sz="25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Steps to Design a Recursive Algorithm</a:t>
            </a:r>
          </a:p>
        </p:txBody>
      </p:sp>
      <p:sp>
        <p:nvSpPr>
          <p:cNvPr id="7173" name="Rectangle 3"/>
          <p:cNvSpPr>
            <a:spLocks noGrp="1" noChangeArrowheads="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There must be at least one case (the base case), for a small value of </a:t>
            </a:r>
            <a:r>
              <a:rPr lang="en-US" i="1" dirty="0" smtClean="0"/>
              <a:t>n</a:t>
            </a:r>
            <a:r>
              <a:rPr lang="en-US" dirty="0" smtClean="0"/>
              <a:t>, that can be solved directly</a:t>
            </a:r>
          </a:p>
          <a:p>
            <a:pPr marL="320040" indent="-320040" eaLnBrk="1" fontAlgn="auto" hangingPunct="1">
              <a:spcAft>
                <a:spcPts val="0"/>
              </a:spcAft>
              <a:buFont typeface="Wingdings"/>
              <a:buChar char=""/>
              <a:defRPr/>
            </a:pPr>
            <a:r>
              <a:rPr lang="en-US" dirty="0" smtClean="0"/>
              <a:t>A problem of a given size </a:t>
            </a:r>
            <a:r>
              <a:rPr lang="en-US" i="1" dirty="0" smtClean="0"/>
              <a:t>n</a:t>
            </a:r>
            <a:r>
              <a:rPr lang="en-US" dirty="0" smtClean="0"/>
              <a:t> can be reduced to one or more smaller versions of the same problem (recursive case(s))</a:t>
            </a:r>
          </a:p>
          <a:p>
            <a:pPr marL="320040" indent="-320040" eaLnBrk="1" fontAlgn="auto" hangingPunct="1">
              <a:spcAft>
                <a:spcPts val="0"/>
              </a:spcAft>
              <a:buFont typeface="Wingdings"/>
              <a:buChar char=""/>
              <a:defRPr/>
            </a:pPr>
            <a:r>
              <a:rPr lang="en-US" dirty="0" smtClean="0"/>
              <a:t>Identify the base case(s) and solve it/them directly</a:t>
            </a:r>
          </a:p>
          <a:p>
            <a:pPr marL="320040" indent="-320040" eaLnBrk="1" fontAlgn="auto" hangingPunct="1">
              <a:spcAft>
                <a:spcPts val="0"/>
              </a:spcAft>
              <a:buFont typeface="Wingdings"/>
              <a:buChar char=""/>
              <a:defRPr/>
            </a:pPr>
            <a:r>
              <a:rPr lang="en-US" dirty="0" smtClean="0"/>
              <a:t>Devise a strategy to reduce the problem to smaller versions of itself while making progress toward the base case</a:t>
            </a:r>
          </a:p>
          <a:p>
            <a:pPr marL="320040" indent="-320040" eaLnBrk="1" fontAlgn="auto" hangingPunct="1">
              <a:spcAft>
                <a:spcPts val="0"/>
              </a:spcAft>
              <a:buFont typeface="Wingdings"/>
              <a:buChar char=""/>
              <a:defRPr/>
            </a:pPr>
            <a:r>
              <a:rPr lang="en-US" dirty="0" smtClean="0"/>
              <a:t>Combine the solutions to the smaller problems to solve the larger problem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467</TotalTime>
  <Words>3093</Words>
  <Application>Microsoft Office PowerPoint</Application>
  <PresentationFormat>On-screen Show (4:3)</PresentationFormat>
  <Paragraphs>543</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Courier New</vt:lpstr>
      <vt:lpstr>Times New Roman</vt:lpstr>
      <vt:lpstr>Tw Cen MT</vt:lpstr>
      <vt:lpstr>Wingdings</vt:lpstr>
      <vt:lpstr>Wingdings 2</vt:lpstr>
      <vt:lpstr>Median</vt:lpstr>
      <vt:lpstr>Recursion</vt:lpstr>
      <vt:lpstr>Chapter Objectives</vt:lpstr>
      <vt:lpstr>Recursion</vt:lpstr>
      <vt:lpstr>Recursive Thinking</vt:lpstr>
      <vt:lpstr>Recursive Thinking</vt:lpstr>
      <vt:lpstr>Recursive Thinking (cont.)</vt:lpstr>
      <vt:lpstr>Recursive Thinking (cont.)</vt:lpstr>
      <vt:lpstr>Recursive Thinking (cont.)</vt:lpstr>
      <vt:lpstr>Steps to Design a Recursive Algorithm</vt:lpstr>
      <vt:lpstr>Google interview questions</vt:lpstr>
      <vt:lpstr>Recursive Algorithm for Finding the Length of a String</vt:lpstr>
      <vt:lpstr>Recursive Algorithm for Finding the Length of a String (cont.)</vt:lpstr>
      <vt:lpstr>Tracing a Recursive Method</vt:lpstr>
      <vt:lpstr>Recursive Algorithm for Printing String Characters</vt:lpstr>
      <vt:lpstr>Recursive Algorithm for Printing String Characters in Reverse</vt:lpstr>
      <vt:lpstr>Proving that a Recursive Method is Correct</vt:lpstr>
      <vt:lpstr>Run-Time Stack and Activation Frames</vt:lpstr>
      <vt:lpstr>Run-Time Stack and Activation Frames (cont.)</vt:lpstr>
      <vt:lpstr>Stacks and Recursion in Action</vt:lpstr>
      <vt:lpstr>Run-Time Stack and Activation Frames</vt:lpstr>
      <vt:lpstr>Recursive Definitions of Mathematical Formulas</vt:lpstr>
      <vt:lpstr>Recursive Definitions of Mathematical Formulas</vt:lpstr>
      <vt:lpstr>Google Interview Question</vt:lpstr>
      <vt:lpstr>Factorial of n: n!</vt:lpstr>
      <vt:lpstr>Factorial of n: n! (cont.)</vt:lpstr>
      <vt:lpstr>Factorial of n: n! (cont.)</vt:lpstr>
      <vt:lpstr>Infinite Recursion and Stack Overflow</vt:lpstr>
      <vt:lpstr>Recursive Algorithm for Calculating xn</vt:lpstr>
      <vt:lpstr>Recursive Algorithm for Calculating gcd</vt:lpstr>
      <vt:lpstr>Recursive Algorithm for Calculating gcd (cont.)</vt:lpstr>
      <vt:lpstr>Recursive Algorithm for Calculating gcd (cont.)</vt:lpstr>
      <vt:lpstr>Recursion Versus Iteration</vt:lpstr>
      <vt:lpstr>Iterative factorial Method</vt:lpstr>
      <vt:lpstr>Efficiency of Recursion</vt:lpstr>
      <vt:lpstr>Recursive Array Search</vt:lpstr>
      <vt:lpstr>Recursive Array Search</vt:lpstr>
      <vt:lpstr>Recursive Array Search (cont.)</vt:lpstr>
      <vt:lpstr>Algorithm for Recursive Linear Array Search</vt:lpstr>
      <vt:lpstr>Implementation of Recursive Linear Search</vt:lpstr>
      <vt:lpstr>Implementation of Recursive Linear Search (cont.)</vt:lpstr>
      <vt:lpstr>Implementation of Recursive Linear Search (cont.)</vt:lpstr>
      <vt:lpstr>Design of a Binary Search Algorithm</vt:lpstr>
      <vt:lpstr>Design of a Binary Search Algorithm (cont.)</vt:lpstr>
      <vt:lpstr>Binary Search Algorithm</vt:lpstr>
      <vt:lpstr>Binary Search Algorithm (cont.)</vt:lpstr>
      <vt:lpstr>Binary Search Algorithm (cont.)</vt:lpstr>
      <vt:lpstr>Efficiency of Binary Search</vt:lpstr>
      <vt:lpstr>Comparable Interface</vt:lpstr>
      <vt:lpstr>Implementation of a Binary Search Algorithm</vt:lpstr>
      <vt:lpstr>Implementation of a Binary Search Algorithm (cont.)</vt:lpstr>
      <vt:lpstr>Trace of Binary Search</vt:lpstr>
      <vt:lpstr>Testing Binary Search</vt:lpstr>
      <vt:lpstr>Method Arrays.binarySearch</vt:lpstr>
      <vt:lpstr>Recursive Data Structures</vt:lpstr>
      <vt:lpstr>Recursive Data Structures</vt:lpstr>
      <vt:lpstr>Recursive Definition of a Linked List</vt:lpstr>
      <vt:lpstr>Class LinkedListRec</vt:lpstr>
      <vt:lpstr>Recursive size Method</vt:lpstr>
      <vt:lpstr>Recursive toString Method</vt:lpstr>
      <vt:lpstr>Recursive replace Method</vt:lpstr>
      <vt:lpstr>Recursive add Method</vt:lpstr>
      <vt:lpstr>Recursive remove Method</vt:lpstr>
      <vt:lpstr>Recursive remove Method (cont.)</vt:lpstr>
      <vt:lpstr>Problem Solving with Recursion</vt:lpstr>
      <vt:lpstr>Fibonacci Numbers</vt:lpstr>
      <vt:lpstr>An Exponential Recursive fibonacci Method</vt:lpstr>
      <vt:lpstr>Efficiency of Recursion: Exponential fibonacci</vt:lpstr>
      <vt:lpstr>Fibonacci Sequence</vt:lpstr>
      <vt:lpstr>Google Interview Question</vt:lpstr>
      <vt:lpstr>Backtracking</vt:lpstr>
      <vt:lpstr>Finding a Path through a Maze</vt:lpstr>
      <vt:lpstr>Finding a Path through a Maze (cont.)</vt:lpstr>
      <vt:lpstr>Finding a Path through a Maze</vt:lpstr>
      <vt:lpstr>Backtracking (cont.)</vt:lpstr>
      <vt:lpstr>Backtracking (animation)</vt:lpstr>
      <vt:lpstr>Implementation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Recursion</dc:title>
  <dc:creator>Philip King</dc:creator>
  <cp:lastModifiedBy>Eduard C Dragut</cp:lastModifiedBy>
  <cp:revision>153</cp:revision>
  <dcterms:created xsi:type="dcterms:W3CDTF">2004-06-18T19:31:23Z</dcterms:created>
  <dcterms:modified xsi:type="dcterms:W3CDTF">2013-10-29T21:22:53Z</dcterms:modified>
</cp:coreProperties>
</file>