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4"/>
  </p:notesMasterIdLst>
  <p:sldIdLst>
    <p:sldId id="256" r:id="rId2"/>
    <p:sldId id="278" r:id="rId3"/>
    <p:sldId id="288" r:id="rId4"/>
    <p:sldId id="279" r:id="rId5"/>
    <p:sldId id="289" r:id="rId6"/>
    <p:sldId id="280" r:id="rId7"/>
    <p:sldId id="260" r:id="rId8"/>
    <p:sldId id="259" r:id="rId9"/>
    <p:sldId id="281" r:id="rId10"/>
    <p:sldId id="284" r:id="rId11"/>
    <p:sldId id="285" r:id="rId12"/>
    <p:sldId id="261" r:id="rId13"/>
    <p:sldId id="262" r:id="rId14"/>
    <p:sldId id="283" r:id="rId15"/>
    <p:sldId id="263" r:id="rId16"/>
    <p:sldId id="264" r:id="rId17"/>
    <p:sldId id="265" r:id="rId18"/>
    <p:sldId id="286" r:id="rId19"/>
    <p:sldId id="258" r:id="rId20"/>
    <p:sldId id="267" r:id="rId21"/>
    <p:sldId id="268" r:id="rId22"/>
    <p:sldId id="269" r:id="rId23"/>
    <p:sldId id="270" r:id="rId24"/>
    <p:sldId id="287" r:id="rId25"/>
    <p:sldId id="271" r:id="rId26"/>
    <p:sldId id="272" r:id="rId27"/>
    <p:sldId id="257" r:id="rId28"/>
    <p:sldId id="273" r:id="rId29"/>
    <p:sldId id="274" r:id="rId30"/>
    <p:sldId id="275" r:id="rId31"/>
    <p:sldId id="276" r:id="rId32"/>
    <p:sldId id="27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CDB9A-0260-4731-A4EA-8F0D5AE4CD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4FFE93-FA19-4E25-AE19-7A996C40EE54}">
      <dgm:prSet phldrT="[Text]" custT="1"/>
      <dgm:spPr/>
      <dgm:t>
        <a:bodyPr/>
        <a:lstStyle/>
        <a:p>
          <a:r>
            <a:rPr lang="en-US" sz="2800" dirty="0"/>
            <a:t>Gerard Salton</a:t>
          </a:r>
        </a:p>
      </dgm:t>
    </dgm:pt>
    <dgm:pt modelId="{8E67D3BC-2FED-48D6-A970-81566D9883FA}" type="parTrans" cxnId="{AC1CBF86-C78B-46AE-9343-78DB31837827}">
      <dgm:prSet/>
      <dgm:spPr/>
      <dgm:t>
        <a:bodyPr/>
        <a:lstStyle/>
        <a:p>
          <a:endParaRPr lang="en-US"/>
        </a:p>
      </dgm:t>
    </dgm:pt>
    <dgm:pt modelId="{DFF01329-FEA3-4936-87EF-1AFDB65077BD}" type="sibTrans" cxnId="{AC1CBF86-C78B-46AE-9343-78DB31837827}">
      <dgm:prSet/>
      <dgm:spPr/>
      <dgm:t>
        <a:bodyPr/>
        <a:lstStyle/>
        <a:p>
          <a:endParaRPr lang="en-US"/>
        </a:p>
      </dgm:t>
    </dgm:pt>
    <dgm:pt modelId="{275E3BC1-47BE-47FC-9295-1AB7BE646F20}" type="asst">
      <dgm:prSet phldrT="[Text]" custT="1"/>
      <dgm:spPr/>
      <dgm:t>
        <a:bodyPr/>
        <a:lstStyle/>
        <a:p>
          <a:r>
            <a:rPr lang="en-US" sz="2800" dirty="0"/>
            <a:t>Clement Yu</a:t>
          </a:r>
        </a:p>
      </dgm:t>
    </dgm:pt>
    <dgm:pt modelId="{715F9165-C614-4CEF-B2D3-73BDB6208BFB}" type="parTrans" cxnId="{6F98BE64-7B44-44EA-97B1-F42D4F722B2C}">
      <dgm:prSet/>
      <dgm:spPr/>
      <dgm:t>
        <a:bodyPr/>
        <a:lstStyle/>
        <a:p>
          <a:endParaRPr lang="en-US"/>
        </a:p>
      </dgm:t>
    </dgm:pt>
    <dgm:pt modelId="{64787601-97AC-4812-8765-F84AA7034D9A}" type="sibTrans" cxnId="{6F98BE64-7B44-44EA-97B1-F42D4F722B2C}">
      <dgm:prSet/>
      <dgm:spPr/>
      <dgm:t>
        <a:bodyPr/>
        <a:lstStyle/>
        <a:p>
          <a:endParaRPr lang="en-US"/>
        </a:p>
      </dgm:t>
    </dgm:pt>
    <dgm:pt modelId="{226C7AF9-1A57-41FD-B149-4FEDFB75CD5C}">
      <dgm:prSet phldrT="[Text]" custT="1"/>
      <dgm:spPr/>
      <dgm:t>
        <a:bodyPr/>
        <a:lstStyle/>
        <a:p>
          <a:r>
            <a:rPr lang="en-US" sz="2800" dirty="0"/>
            <a:t>Eduard </a:t>
          </a:r>
          <a:r>
            <a:rPr lang="en-US" sz="2800" dirty="0" err="1"/>
            <a:t>Dragut</a:t>
          </a:r>
          <a:endParaRPr lang="en-US" sz="2800" dirty="0"/>
        </a:p>
      </dgm:t>
    </dgm:pt>
    <dgm:pt modelId="{52B848A3-29F8-4E95-87DA-1F5D2C75A309}" type="parTrans" cxnId="{61615751-7749-4E78-BF85-11CCE5C8FEB0}">
      <dgm:prSet/>
      <dgm:spPr/>
      <dgm:t>
        <a:bodyPr/>
        <a:lstStyle/>
        <a:p>
          <a:endParaRPr lang="en-US"/>
        </a:p>
      </dgm:t>
    </dgm:pt>
    <dgm:pt modelId="{D065EE3B-A740-4B23-906F-A8294B0D0A0F}" type="sibTrans" cxnId="{61615751-7749-4E78-BF85-11CCE5C8FEB0}">
      <dgm:prSet/>
      <dgm:spPr/>
      <dgm:t>
        <a:bodyPr/>
        <a:lstStyle/>
        <a:p>
          <a:endParaRPr lang="en-US"/>
        </a:p>
      </dgm:t>
    </dgm:pt>
    <dgm:pt modelId="{42104A28-CDDA-41D9-BFFF-5E2BF8095B98}" type="pres">
      <dgm:prSet presAssocID="{87DCDB9A-0260-4731-A4EA-8F0D5AE4CD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1104BAD-309C-4FB6-AC44-B9BEF463DB3F}" type="pres">
      <dgm:prSet presAssocID="{524FFE93-FA19-4E25-AE19-7A996C40EE54}" presName="hierRoot1" presStyleCnt="0">
        <dgm:presLayoutVars>
          <dgm:hierBranch val="init"/>
        </dgm:presLayoutVars>
      </dgm:prSet>
      <dgm:spPr/>
    </dgm:pt>
    <dgm:pt modelId="{CA323C00-8ADE-4567-B1BF-DEE1A5A704C0}" type="pres">
      <dgm:prSet presAssocID="{524FFE93-FA19-4E25-AE19-7A996C40EE54}" presName="rootComposite1" presStyleCnt="0"/>
      <dgm:spPr/>
    </dgm:pt>
    <dgm:pt modelId="{07E6600E-4C57-472A-8A36-EBC9686715A1}" type="pres">
      <dgm:prSet presAssocID="{524FFE93-FA19-4E25-AE19-7A996C40EE54}" presName="rootText1" presStyleLbl="node0" presStyleIdx="0" presStyleCnt="1" custLinFactNeighborX="-33566">
        <dgm:presLayoutVars>
          <dgm:chPref val="3"/>
        </dgm:presLayoutVars>
      </dgm:prSet>
      <dgm:spPr/>
    </dgm:pt>
    <dgm:pt modelId="{666130B3-F834-499B-85C3-F8E9E60DDF8E}" type="pres">
      <dgm:prSet presAssocID="{524FFE93-FA19-4E25-AE19-7A996C40EE54}" presName="rootConnector1" presStyleLbl="node1" presStyleIdx="0" presStyleCnt="0"/>
      <dgm:spPr/>
    </dgm:pt>
    <dgm:pt modelId="{BDA61D4B-4FAC-4E15-A18F-3E6CA8073EB7}" type="pres">
      <dgm:prSet presAssocID="{524FFE93-FA19-4E25-AE19-7A996C40EE54}" presName="hierChild2" presStyleCnt="0"/>
      <dgm:spPr/>
    </dgm:pt>
    <dgm:pt modelId="{D9F7A879-E479-4BB3-9588-AACE8BF3B638}" type="pres">
      <dgm:prSet presAssocID="{52B848A3-29F8-4E95-87DA-1F5D2C75A309}" presName="Name37" presStyleLbl="parChTrans1D2" presStyleIdx="0" presStyleCnt="2"/>
      <dgm:spPr/>
    </dgm:pt>
    <dgm:pt modelId="{C842D24A-B363-4FDE-AC2B-7D3328781BF7}" type="pres">
      <dgm:prSet presAssocID="{226C7AF9-1A57-41FD-B149-4FEDFB75CD5C}" presName="hierRoot2" presStyleCnt="0">
        <dgm:presLayoutVars>
          <dgm:hierBranch val="init"/>
        </dgm:presLayoutVars>
      </dgm:prSet>
      <dgm:spPr/>
    </dgm:pt>
    <dgm:pt modelId="{7A1F4480-87E7-4B1D-A515-E21051A8B110}" type="pres">
      <dgm:prSet presAssocID="{226C7AF9-1A57-41FD-B149-4FEDFB75CD5C}" presName="rootComposite" presStyleCnt="0"/>
      <dgm:spPr/>
    </dgm:pt>
    <dgm:pt modelId="{E88A72BA-F953-470A-B284-190A15066BA4}" type="pres">
      <dgm:prSet presAssocID="{226C7AF9-1A57-41FD-B149-4FEDFB75CD5C}" presName="rootText" presStyleLbl="node2" presStyleIdx="0" presStyleCnt="1" custScaleX="120902" custLinFactNeighborX="-33566">
        <dgm:presLayoutVars>
          <dgm:chPref val="3"/>
        </dgm:presLayoutVars>
      </dgm:prSet>
      <dgm:spPr/>
    </dgm:pt>
    <dgm:pt modelId="{FE4A4301-A61A-4856-BD19-F9D9879F35E2}" type="pres">
      <dgm:prSet presAssocID="{226C7AF9-1A57-41FD-B149-4FEDFB75CD5C}" presName="rootConnector" presStyleLbl="node2" presStyleIdx="0" presStyleCnt="1"/>
      <dgm:spPr/>
    </dgm:pt>
    <dgm:pt modelId="{5811F8FF-B9B1-4011-90B3-F9F932A46F68}" type="pres">
      <dgm:prSet presAssocID="{226C7AF9-1A57-41FD-B149-4FEDFB75CD5C}" presName="hierChild4" presStyleCnt="0"/>
      <dgm:spPr/>
    </dgm:pt>
    <dgm:pt modelId="{F79BF885-56D8-4BFA-B7BD-1CC9A02EC5F5}" type="pres">
      <dgm:prSet presAssocID="{226C7AF9-1A57-41FD-B149-4FEDFB75CD5C}" presName="hierChild5" presStyleCnt="0"/>
      <dgm:spPr/>
    </dgm:pt>
    <dgm:pt modelId="{673D4CC6-53A8-45AF-8606-3BE470C217D9}" type="pres">
      <dgm:prSet presAssocID="{524FFE93-FA19-4E25-AE19-7A996C40EE54}" presName="hierChild3" presStyleCnt="0"/>
      <dgm:spPr/>
    </dgm:pt>
    <dgm:pt modelId="{983AEAEB-4C11-4A61-9845-385ED61F9516}" type="pres">
      <dgm:prSet presAssocID="{715F9165-C614-4CEF-B2D3-73BDB6208BFB}" presName="Name111" presStyleLbl="parChTrans1D2" presStyleIdx="1" presStyleCnt="2"/>
      <dgm:spPr/>
    </dgm:pt>
    <dgm:pt modelId="{68D3F31E-0F6B-421D-94FC-644D4C9FEC57}" type="pres">
      <dgm:prSet presAssocID="{275E3BC1-47BE-47FC-9295-1AB7BE646F20}" presName="hierRoot3" presStyleCnt="0">
        <dgm:presLayoutVars>
          <dgm:hierBranch val="init"/>
        </dgm:presLayoutVars>
      </dgm:prSet>
      <dgm:spPr/>
    </dgm:pt>
    <dgm:pt modelId="{5509E553-9F93-4D6A-835D-641F6AB0193E}" type="pres">
      <dgm:prSet presAssocID="{275E3BC1-47BE-47FC-9295-1AB7BE646F20}" presName="rootComposite3" presStyleCnt="0"/>
      <dgm:spPr/>
    </dgm:pt>
    <dgm:pt modelId="{A2A3CD0F-D53E-4E3F-907D-4DD7302AC48E}" type="pres">
      <dgm:prSet presAssocID="{275E3BC1-47BE-47FC-9295-1AB7BE646F20}" presName="rootText3" presStyleLbl="asst1" presStyleIdx="0" presStyleCnt="1" custLinFactNeighborX="-33566">
        <dgm:presLayoutVars>
          <dgm:chPref val="3"/>
        </dgm:presLayoutVars>
      </dgm:prSet>
      <dgm:spPr/>
    </dgm:pt>
    <dgm:pt modelId="{DA69E7B6-9A75-40BA-B88C-8FF65D182EDF}" type="pres">
      <dgm:prSet presAssocID="{275E3BC1-47BE-47FC-9295-1AB7BE646F20}" presName="rootConnector3" presStyleLbl="asst1" presStyleIdx="0" presStyleCnt="1"/>
      <dgm:spPr/>
    </dgm:pt>
    <dgm:pt modelId="{441232BE-9C88-45A6-BB24-D44E0BDBAE92}" type="pres">
      <dgm:prSet presAssocID="{275E3BC1-47BE-47FC-9295-1AB7BE646F20}" presName="hierChild6" presStyleCnt="0"/>
      <dgm:spPr/>
    </dgm:pt>
    <dgm:pt modelId="{45F9C52C-92F0-45B4-B826-DE764CCF95FC}" type="pres">
      <dgm:prSet presAssocID="{275E3BC1-47BE-47FC-9295-1AB7BE646F20}" presName="hierChild7" presStyleCnt="0"/>
      <dgm:spPr/>
    </dgm:pt>
  </dgm:ptLst>
  <dgm:cxnLst>
    <dgm:cxn modelId="{97EC0019-544F-4B25-929C-EF24F3283CA9}" type="presOf" srcId="{226C7AF9-1A57-41FD-B149-4FEDFB75CD5C}" destId="{FE4A4301-A61A-4856-BD19-F9D9879F35E2}" srcOrd="1" destOrd="0" presId="urn:microsoft.com/office/officeart/2005/8/layout/orgChart1"/>
    <dgm:cxn modelId="{31F39642-4473-40BB-8B8C-E7D71D2D76E4}" type="presOf" srcId="{715F9165-C614-4CEF-B2D3-73BDB6208BFB}" destId="{983AEAEB-4C11-4A61-9845-385ED61F9516}" srcOrd="0" destOrd="0" presId="urn:microsoft.com/office/officeart/2005/8/layout/orgChart1"/>
    <dgm:cxn modelId="{6F98BE64-7B44-44EA-97B1-F42D4F722B2C}" srcId="{524FFE93-FA19-4E25-AE19-7A996C40EE54}" destId="{275E3BC1-47BE-47FC-9295-1AB7BE646F20}" srcOrd="0" destOrd="0" parTransId="{715F9165-C614-4CEF-B2D3-73BDB6208BFB}" sibTransId="{64787601-97AC-4812-8765-F84AA7034D9A}"/>
    <dgm:cxn modelId="{702B7A46-515D-4678-82FB-6E621448B889}" type="presOf" srcId="{524FFE93-FA19-4E25-AE19-7A996C40EE54}" destId="{07E6600E-4C57-472A-8A36-EBC9686715A1}" srcOrd="0" destOrd="0" presId="urn:microsoft.com/office/officeart/2005/8/layout/orgChart1"/>
    <dgm:cxn modelId="{E9CD8147-128F-48C9-B5BF-F0CADA1012AD}" type="presOf" srcId="{275E3BC1-47BE-47FC-9295-1AB7BE646F20}" destId="{DA69E7B6-9A75-40BA-B88C-8FF65D182EDF}" srcOrd="1" destOrd="0" presId="urn:microsoft.com/office/officeart/2005/8/layout/orgChart1"/>
    <dgm:cxn modelId="{61615751-7749-4E78-BF85-11CCE5C8FEB0}" srcId="{524FFE93-FA19-4E25-AE19-7A996C40EE54}" destId="{226C7AF9-1A57-41FD-B149-4FEDFB75CD5C}" srcOrd="1" destOrd="0" parTransId="{52B848A3-29F8-4E95-87DA-1F5D2C75A309}" sibTransId="{D065EE3B-A740-4B23-906F-A8294B0D0A0F}"/>
    <dgm:cxn modelId="{30914F7F-4225-444C-A621-8AD5B271F5A5}" type="presOf" srcId="{275E3BC1-47BE-47FC-9295-1AB7BE646F20}" destId="{A2A3CD0F-D53E-4E3F-907D-4DD7302AC48E}" srcOrd="0" destOrd="0" presId="urn:microsoft.com/office/officeart/2005/8/layout/orgChart1"/>
    <dgm:cxn modelId="{13732884-024B-4DC8-B06F-84FE43D30E18}" type="presOf" srcId="{524FFE93-FA19-4E25-AE19-7A996C40EE54}" destId="{666130B3-F834-499B-85C3-F8E9E60DDF8E}" srcOrd="1" destOrd="0" presId="urn:microsoft.com/office/officeart/2005/8/layout/orgChart1"/>
    <dgm:cxn modelId="{AC1CBF86-C78B-46AE-9343-78DB31837827}" srcId="{87DCDB9A-0260-4731-A4EA-8F0D5AE4CD67}" destId="{524FFE93-FA19-4E25-AE19-7A996C40EE54}" srcOrd="0" destOrd="0" parTransId="{8E67D3BC-2FED-48D6-A970-81566D9883FA}" sibTransId="{DFF01329-FEA3-4936-87EF-1AFDB65077BD}"/>
    <dgm:cxn modelId="{CDB07FA2-4766-4CA6-B47A-29349CA62B03}" type="presOf" srcId="{87DCDB9A-0260-4731-A4EA-8F0D5AE4CD67}" destId="{42104A28-CDDA-41D9-BFFF-5E2BF8095B98}" srcOrd="0" destOrd="0" presId="urn:microsoft.com/office/officeart/2005/8/layout/orgChart1"/>
    <dgm:cxn modelId="{63792AAB-2253-4840-8825-6E5CF1AE78DE}" type="presOf" srcId="{226C7AF9-1A57-41FD-B149-4FEDFB75CD5C}" destId="{E88A72BA-F953-470A-B284-190A15066BA4}" srcOrd="0" destOrd="0" presId="urn:microsoft.com/office/officeart/2005/8/layout/orgChart1"/>
    <dgm:cxn modelId="{80A0ADDE-72E0-4978-9BD8-9B620FF927FC}" type="presOf" srcId="{52B848A3-29F8-4E95-87DA-1F5D2C75A309}" destId="{D9F7A879-E479-4BB3-9588-AACE8BF3B638}" srcOrd="0" destOrd="0" presId="urn:microsoft.com/office/officeart/2005/8/layout/orgChart1"/>
    <dgm:cxn modelId="{98FE64F4-2EAA-42BF-A022-9B8F76DEE921}" type="presParOf" srcId="{42104A28-CDDA-41D9-BFFF-5E2BF8095B98}" destId="{81104BAD-309C-4FB6-AC44-B9BEF463DB3F}" srcOrd="0" destOrd="0" presId="urn:microsoft.com/office/officeart/2005/8/layout/orgChart1"/>
    <dgm:cxn modelId="{3BF17EEA-67BC-4882-984B-8789015C31B0}" type="presParOf" srcId="{81104BAD-309C-4FB6-AC44-B9BEF463DB3F}" destId="{CA323C00-8ADE-4567-B1BF-DEE1A5A704C0}" srcOrd="0" destOrd="0" presId="urn:microsoft.com/office/officeart/2005/8/layout/orgChart1"/>
    <dgm:cxn modelId="{6FF7823D-09E2-40E5-BA23-7A77F8643086}" type="presParOf" srcId="{CA323C00-8ADE-4567-B1BF-DEE1A5A704C0}" destId="{07E6600E-4C57-472A-8A36-EBC9686715A1}" srcOrd="0" destOrd="0" presId="urn:microsoft.com/office/officeart/2005/8/layout/orgChart1"/>
    <dgm:cxn modelId="{4F6114C6-1B43-4424-A4A7-ED3E65247B8B}" type="presParOf" srcId="{CA323C00-8ADE-4567-B1BF-DEE1A5A704C0}" destId="{666130B3-F834-499B-85C3-F8E9E60DDF8E}" srcOrd="1" destOrd="0" presId="urn:microsoft.com/office/officeart/2005/8/layout/orgChart1"/>
    <dgm:cxn modelId="{778FC4C8-CEDB-4EEE-BB64-EE8AC607892F}" type="presParOf" srcId="{81104BAD-309C-4FB6-AC44-B9BEF463DB3F}" destId="{BDA61D4B-4FAC-4E15-A18F-3E6CA8073EB7}" srcOrd="1" destOrd="0" presId="urn:microsoft.com/office/officeart/2005/8/layout/orgChart1"/>
    <dgm:cxn modelId="{FC0B6FB1-C70A-4135-AFA0-8A5D4152ABD2}" type="presParOf" srcId="{BDA61D4B-4FAC-4E15-A18F-3E6CA8073EB7}" destId="{D9F7A879-E479-4BB3-9588-AACE8BF3B638}" srcOrd="0" destOrd="0" presId="urn:microsoft.com/office/officeart/2005/8/layout/orgChart1"/>
    <dgm:cxn modelId="{8F36011F-CBAE-42DA-B7F3-1B6D47FFF3CA}" type="presParOf" srcId="{BDA61D4B-4FAC-4E15-A18F-3E6CA8073EB7}" destId="{C842D24A-B363-4FDE-AC2B-7D3328781BF7}" srcOrd="1" destOrd="0" presId="urn:microsoft.com/office/officeart/2005/8/layout/orgChart1"/>
    <dgm:cxn modelId="{896CB032-1C0F-4163-B102-09DB18B3ED26}" type="presParOf" srcId="{C842D24A-B363-4FDE-AC2B-7D3328781BF7}" destId="{7A1F4480-87E7-4B1D-A515-E21051A8B110}" srcOrd="0" destOrd="0" presId="urn:microsoft.com/office/officeart/2005/8/layout/orgChart1"/>
    <dgm:cxn modelId="{D4CEC2C1-84FB-4863-A988-820696AC461B}" type="presParOf" srcId="{7A1F4480-87E7-4B1D-A515-E21051A8B110}" destId="{E88A72BA-F953-470A-B284-190A15066BA4}" srcOrd="0" destOrd="0" presId="urn:microsoft.com/office/officeart/2005/8/layout/orgChart1"/>
    <dgm:cxn modelId="{83CCEE7B-015F-4494-A336-115229014A84}" type="presParOf" srcId="{7A1F4480-87E7-4B1D-A515-E21051A8B110}" destId="{FE4A4301-A61A-4856-BD19-F9D9879F35E2}" srcOrd="1" destOrd="0" presId="urn:microsoft.com/office/officeart/2005/8/layout/orgChart1"/>
    <dgm:cxn modelId="{BB860D40-43AE-4D4F-9498-77A66BADFF39}" type="presParOf" srcId="{C842D24A-B363-4FDE-AC2B-7D3328781BF7}" destId="{5811F8FF-B9B1-4011-90B3-F9F932A46F68}" srcOrd="1" destOrd="0" presId="urn:microsoft.com/office/officeart/2005/8/layout/orgChart1"/>
    <dgm:cxn modelId="{EB621F91-3F8B-448B-8E0D-586553EC52D3}" type="presParOf" srcId="{C842D24A-B363-4FDE-AC2B-7D3328781BF7}" destId="{F79BF885-56D8-4BFA-B7BD-1CC9A02EC5F5}" srcOrd="2" destOrd="0" presId="urn:microsoft.com/office/officeart/2005/8/layout/orgChart1"/>
    <dgm:cxn modelId="{646FCF7C-5F4E-4D03-88F3-4E204722DDCF}" type="presParOf" srcId="{81104BAD-309C-4FB6-AC44-B9BEF463DB3F}" destId="{673D4CC6-53A8-45AF-8606-3BE470C217D9}" srcOrd="2" destOrd="0" presId="urn:microsoft.com/office/officeart/2005/8/layout/orgChart1"/>
    <dgm:cxn modelId="{6C66D85A-743F-4B32-927D-A45367A36C7C}" type="presParOf" srcId="{673D4CC6-53A8-45AF-8606-3BE470C217D9}" destId="{983AEAEB-4C11-4A61-9845-385ED61F9516}" srcOrd="0" destOrd="0" presId="urn:microsoft.com/office/officeart/2005/8/layout/orgChart1"/>
    <dgm:cxn modelId="{9BD135CE-DA47-43C9-9F08-D842D6788A2C}" type="presParOf" srcId="{673D4CC6-53A8-45AF-8606-3BE470C217D9}" destId="{68D3F31E-0F6B-421D-94FC-644D4C9FEC57}" srcOrd="1" destOrd="0" presId="urn:microsoft.com/office/officeart/2005/8/layout/orgChart1"/>
    <dgm:cxn modelId="{4858A8B0-1D9E-4275-AF25-5A4339A15D61}" type="presParOf" srcId="{68D3F31E-0F6B-421D-94FC-644D4C9FEC57}" destId="{5509E553-9F93-4D6A-835D-641F6AB0193E}" srcOrd="0" destOrd="0" presId="urn:microsoft.com/office/officeart/2005/8/layout/orgChart1"/>
    <dgm:cxn modelId="{8097882D-BE5C-4B15-AD43-E9703614B584}" type="presParOf" srcId="{5509E553-9F93-4D6A-835D-641F6AB0193E}" destId="{A2A3CD0F-D53E-4E3F-907D-4DD7302AC48E}" srcOrd="0" destOrd="0" presId="urn:microsoft.com/office/officeart/2005/8/layout/orgChart1"/>
    <dgm:cxn modelId="{0E7A27C8-BEF9-42F5-9658-6FA8DDECBDBF}" type="presParOf" srcId="{5509E553-9F93-4D6A-835D-641F6AB0193E}" destId="{DA69E7B6-9A75-40BA-B88C-8FF65D182EDF}" srcOrd="1" destOrd="0" presId="urn:microsoft.com/office/officeart/2005/8/layout/orgChart1"/>
    <dgm:cxn modelId="{9DDFAE4E-B065-40A4-9DCB-537C43DA2446}" type="presParOf" srcId="{68D3F31E-0F6B-421D-94FC-644D4C9FEC57}" destId="{441232BE-9C88-45A6-BB24-D44E0BDBAE92}" srcOrd="1" destOrd="0" presId="urn:microsoft.com/office/officeart/2005/8/layout/orgChart1"/>
    <dgm:cxn modelId="{23F06EC0-1ED0-4D3D-BA4D-4936F680B564}" type="presParOf" srcId="{68D3F31E-0F6B-421D-94FC-644D4C9FEC57}" destId="{45F9C52C-92F0-45B4-B826-DE764CCF95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AEAEB-4C11-4A61-9845-385ED61F9516}">
      <dsp:nvSpPr>
        <dsp:cNvPr id="0" name=""/>
        <dsp:cNvSpPr/>
      </dsp:nvSpPr>
      <dsp:spPr>
        <a:xfrm>
          <a:off x="3372982" y="1047667"/>
          <a:ext cx="219973" cy="963694"/>
        </a:xfrm>
        <a:custGeom>
          <a:avLst/>
          <a:gdLst/>
          <a:ahLst/>
          <a:cxnLst/>
          <a:rect l="0" t="0" r="0" b="0"/>
          <a:pathLst>
            <a:path>
              <a:moveTo>
                <a:pt x="219973" y="0"/>
              </a:moveTo>
              <a:lnTo>
                <a:pt x="219973" y="963694"/>
              </a:lnTo>
              <a:lnTo>
                <a:pt x="0" y="9636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7A879-E479-4BB3-9588-AACE8BF3B638}">
      <dsp:nvSpPr>
        <dsp:cNvPr id="0" name=""/>
        <dsp:cNvSpPr/>
      </dsp:nvSpPr>
      <dsp:spPr>
        <a:xfrm>
          <a:off x="3547236" y="1047667"/>
          <a:ext cx="91440" cy="192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73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6600E-4C57-472A-8A36-EBC9686715A1}">
      <dsp:nvSpPr>
        <dsp:cNvPr id="0" name=""/>
        <dsp:cNvSpPr/>
      </dsp:nvSpPr>
      <dsp:spPr>
        <a:xfrm>
          <a:off x="2545462" y="173"/>
          <a:ext cx="2094988" cy="1047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Gerard Salton</a:t>
          </a:r>
        </a:p>
      </dsp:txBody>
      <dsp:txXfrm>
        <a:off x="2545462" y="173"/>
        <a:ext cx="2094988" cy="1047494"/>
      </dsp:txXfrm>
    </dsp:sp>
    <dsp:sp modelId="{E88A72BA-F953-470A-B284-190A15066BA4}">
      <dsp:nvSpPr>
        <dsp:cNvPr id="0" name=""/>
        <dsp:cNvSpPr/>
      </dsp:nvSpPr>
      <dsp:spPr>
        <a:xfrm>
          <a:off x="2326515" y="2975057"/>
          <a:ext cx="2532882" cy="1047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Eduard </a:t>
          </a:r>
          <a:r>
            <a:rPr lang="en-US" sz="2800" kern="1200" dirty="0" err="1"/>
            <a:t>Dragut</a:t>
          </a:r>
          <a:endParaRPr lang="en-US" sz="2800" kern="1200" dirty="0"/>
        </a:p>
      </dsp:txBody>
      <dsp:txXfrm>
        <a:off x="2326515" y="2975057"/>
        <a:ext cx="2532882" cy="1047494"/>
      </dsp:txXfrm>
    </dsp:sp>
    <dsp:sp modelId="{A2A3CD0F-D53E-4E3F-907D-4DD7302AC48E}">
      <dsp:nvSpPr>
        <dsp:cNvPr id="0" name=""/>
        <dsp:cNvSpPr/>
      </dsp:nvSpPr>
      <dsp:spPr>
        <a:xfrm>
          <a:off x="1277994" y="1487615"/>
          <a:ext cx="2094988" cy="1047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Clement Yu</a:t>
          </a:r>
        </a:p>
      </dsp:txBody>
      <dsp:txXfrm>
        <a:off x="1277994" y="1487615"/>
        <a:ext cx="2094988" cy="1047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27087-CCE2-4A1E-BBD9-E01D4D8712AB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20500-2D06-49DB-855F-B891DDD11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0F81E3-459A-4BF5-B88F-6B7E342024D1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33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210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6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84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3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89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0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7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47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873DDC4-CCE4-486A-B24F-9E1121A9D87A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46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73DDC4-CCE4-486A-B24F-9E1121A9D87A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4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Information Retrieval (in Practice)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/>
              <a:t>All slides ©Addison Wesley, 2008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333CC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58966A-8623-48F7-BB68-14090F305FF2}" type="slidenum">
              <a:rPr lang="en-US" altLang="en-US" sz="1200">
                <a:latin typeface="Helvetica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/>
          </a:p>
        </p:txBody>
      </p:sp>
      <p:sp>
        <p:nvSpPr>
          <p:cNvPr id="1945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Typical IR Task </a:t>
            </a:r>
          </a:p>
        </p:txBody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 eaLnBrk="1" hangingPunct="1"/>
            <a:r>
              <a:rPr lang="en-US" altLang="en-US" sz="2400" b="1" dirty="0"/>
              <a:t>Input:</a:t>
            </a:r>
          </a:p>
          <a:p>
            <a:pPr marL="990600" lvl="1" indent="-533400" eaLnBrk="1" hangingPunct="1"/>
            <a:r>
              <a:rPr lang="en-US" altLang="en-US" sz="2400" dirty="0"/>
              <a:t>A corpus of textual natural-language documents.</a:t>
            </a:r>
          </a:p>
          <a:p>
            <a:pPr marL="990600" lvl="1" indent="-533400" eaLnBrk="1" hangingPunct="1"/>
            <a:r>
              <a:rPr lang="en-US" altLang="en-US" sz="2400" dirty="0"/>
              <a:t>A user query in the form of a textual string.</a:t>
            </a:r>
          </a:p>
          <a:p>
            <a:pPr marL="609600" indent="-609600" eaLnBrk="1" hangingPunct="1"/>
            <a:r>
              <a:rPr lang="en-US" altLang="en-US" sz="2400" b="1" dirty="0"/>
              <a:t>Output:</a:t>
            </a:r>
          </a:p>
          <a:p>
            <a:pPr marL="990600" lvl="1" indent="-533400" eaLnBrk="1" hangingPunct="1"/>
            <a:r>
              <a:rPr lang="en-US" altLang="en-US" sz="2400" dirty="0"/>
              <a:t>A ranked set of documents that are relevant to the query.</a:t>
            </a:r>
          </a:p>
          <a:p>
            <a:pPr marL="609600" indent="-609600" eaLnBrk="1" hangingPunct="1"/>
            <a:endParaRPr lang="en-US" altLang="en-US" sz="2400" dirty="0"/>
          </a:p>
          <a:p>
            <a:pPr marL="990600" lvl="1" indent="-533400" algn="ctr" eaLnBrk="1" hangingPunct="1"/>
            <a:endParaRPr lang="en-US" altLang="en-US" sz="2400" dirty="0"/>
          </a:p>
          <a:p>
            <a:pPr marL="609600" indent="-609600" eaLnBrk="1" hangingPunct="1"/>
            <a:endParaRPr lang="en-US" altLang="en-US" sz="2400" dirty="0"/>
          </a:p>
          <a:p>
            <a:pPr marL="609600" indent="-609600"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521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333CC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99C90C-4E13-4CE9-A0E1-B5594823A2AF}" type="slidenum">
              <a:rPr lang="en-US" altLang="en-US" sz="1200">
                <a:latin typeface="Helvetica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IR System</a:t>
            </a:r>
          </a:p>
        </p:txBody>
      </p:sp>
      <p:pic>
        <p:nvPicPr>
          <p:cNvPr id="37895" name="Picture 7" descr="C:\Program Files\MSOffice\Clipart\Popular\amconfus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93186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3962400" y="3352800"/>
            <a:ext cx="2057400" cy="1066800"/>
          </a:xfrm>
          <a:prstGeom prst="rect">
            <a:avLst/>
          </a:prstGeom>
          <a:solidFill>
            <a:srgbClr val="98ED87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8ED87"/>
            </a:extrusionClr>
            <a:contourClr>
              <a:srgbClr val="98ED87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333CC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0"/>
              <a:t>IR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0"/>
              <a:t>System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828800" y="3505200"/>
            <a:ext cx="2133600" cy="914400"/>
            <a:chOff x="1152" y="2208"/>
            <a:chExt cx="1344" cy="576"/>
          </a:xfrm>
        </p:grpSpPr>
        <p:sp>
          <p:nvSpPr>
            <p:cNvPr id="21520" name="AutoShape 8"/>
            <p:cNvSpPr>
              <a:spLocks noChangeArrowheads="1"/>
            </p:cNvSpPr>
            <p:nvPr/>
          </p:nvSpPr>
          <p:spPr bwMode="auto">
            <a:xfrm>
              <a:off x="1152" y="2208"/>
              <a:ext cx="816" cy="576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rgbClr val="11DBD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CC00"/>
                </a:buClr>
                <a:buChar char="–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33CC"/>
                </a:buClr>
                <a:buChar char="•"/>
                <a:defRPr sz="2400">
                  <a:solidFill>
                    <a:srgbClr val="00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33CC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 i="0"/>
            </a:p>
          </p:txBody>
        </p:sp>
        <p:sp>
          <p:nvSpPr>
            <p:cNvPr id="21521" name="Rectangle 9"/>
            <p:cNvSpPr>
              <a:spLocks noChangeArrowheads="1"/>
            </p:cNvSpPr>
            <p:nvPr/>
          </p:nvSpPr>
          <p:spPr bwMode="auto">
            <a:xfrm>
              <a:off x="1248" y="2256"/>
              <a:ext cx="596" cy="518"/>
            </a:xfrm>
            <a:prstGeom prst="rect">
              <a:avLst/>
            </a:prstGeom>
            <a:solidFill>
              <a:srgbClr val="11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CC00"/>
                </a:buClr>
                <a:buChar char="–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33CC"/>
                </a:buClr>
                <a:buChar char="•"/>
                <a:defRPr sz="2400">
                  <a:solidFill>
                    <a:srgbClr val="00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33CC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i="0"/>
                <a:t>Query String</a:t>
              </a:r>
            </a:p>
          </p:txBody>
        </p:sp>
        <p:sp>
          <p:nvSpPr>
            <p:cNvPr id="21522" name="Line 13"/>
            <p:cNvSpPr>
              <a:spLocks noChangeShapeType="1"/>
            </p:cNvSpPr>
            <p:nvPr/>
          </p:nvSpPr>
          <p:spPr bwMode="auto">
            <a:xfrm>
              <a:off x="1968" y="249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114800" y="1981200"/>
            <a:ext cx="2749550" cy="1371600"/>
            <a:chOff x="2592" y="1248"/>
            <a:chExt cx="1732" cy="864"/>
          </a:xfrm>
        </p:grpSpPr>
        <p:sp>
          <p:nvSpPr>
            <p:cNvPr id="21517" name="Oval 5"/>
            <p:cNvSpPr>
              <a:spLocks noChangeArrowheads="1"/>
            </p:cNvSpPr>
            <p:nvPr/>
          </p:nvSpPr>
          <p:spPr bwMode="auto">
            <a:xfrm>
              <a:off x="2592" y="1248"/>
              <a:ext cx="1056" cy="576"/>
            </a:xfrm>
            <a:prstGeom prst="ellipse">
              <a:avLst/>
            </a:prstGeom>
            <a:solidFill>
              <a:srgbClr val="11DBD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CC00"/>
                </a:buClr>
                <a:buChar char="–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33CC"/>
                </a:buClr>
                <a:buChar char="•"/>
                <a:defRPr sz="2400">
                  <a:solidFill>
                    <a:srgbClr val="00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33CC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i="0"/>
                <a:t>Document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i="0"/>
                <a:t>corpus</a:t>
              </a:r>
            </a:p>
          </p:txBody>
        </p:sp>
        <p:sp>
          <p:nvSpPr>
            <p:cNvPr id="21518" name="Line 12"/>
            <p:cNvSpPr>
              <a:spLocks noChangeShapeType="1"/>
            </p:cNvSpPr>
            <p:nvPr/>
          </p:nvSpPr>
          <p:spPr bwMode="auto">
            <a:xfrm>
              <a:off x="3120" y="18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1519" name="Picture 15" descr="c:\Program Files\Common Files\Microsoft Shared\Clipart\cagcat50\bs00554_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48"/>
              <a:ext cx="628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114800" y="4419600"/>
            <a:ext cx="3429000" cy="1955800"/>
            <a:chOff x="2592" y="2784"/>
            <a:chExt cx="2160" cy="1232"/>
          </a:xfrm>
        </p:grpSpPr>
        <p:sp>
          <p:nvSpPr>
            <p:cNvPr id="21513" name="Oval 14"/>
            <p:cNvSpPr>
              <a:spLocks noChangeArrowheads="1"/>
            </p:cNvSpPr>
            <p:nvPr/>
          </p:nvSpPr>
          <p:spPr bwMode="auto">
            <a:xfrm>
              <a:off x="2592" y="3216"/>
              <a:ext cx="1104" cy="576"/>
            </a:xfrm>
            <a:prstGeom prst="ellipse">
              <a:avLst/>
            </a:prstGeom>
            <a:solidFill>
              <a:srgbClr val="11DBD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CC00"/>
                </a:buClr>
                <a:buChar char="–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33CC"/>
                </a:buClr>
                <a:buChar char="•"/>
                <a:defRPr sz="2400">
                  <a:solidFill>
                    <a:srgbClr val="00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33CC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i="0"/>
                <a:t>Ranked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i="0"/>
                <a:t>Documents</a:t>
              </a:r>
            </a:p>
          </p:txBody>
        </p:sp>
        <p:sp>
          <p:nvSpPr>
            <p:cNvPr id="21514" name="Line 16"/>
            <p:cNvSpPr>
              <a:spLocks noChangeShapeType="1"/>
            </p:cNvSpPr>
            <p:nvPr/>
          </p:nvSpPr>
          <p:spPr bwMode="auto">
            <a:xfrm>
              <a:off x="3120" y="278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5" name="Rectangle 18"/>
            <p:cNvSpPr>
              <a:spLocks noChangeArrowheads="1"/>
            </p:cNvSpPr>
            <p:nvPr/>
          </p:nvSpPr>
          <p:spPr bwMode="auto">
            <a:xfrm>
              <a:off x="3984" y="2976"/>
              <a:ext cx="768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CC00"/>
                </a:buClr>
                <a:buChar char="–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33CC"/>
                </a:buClr>
                <a:buChar char="•"/>
                <a:defRPr sz="2400">
                  <a:solidFill>
                    <a:srgbClr val="00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33CC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 i="0"/>
            </a:p>
          </p:txBody>
        </p:sp>
        <p:sp>
          <p:nvSpPr>
            <p:cNvPr id="21516" name="Text Box 20"/>
            <p:cNvSpPr txBox="1">
              <a:spLocks noChangeArrowheads="1"/>
            </p:cNvSpPr>
            <p:nvPr/>
          </p:nvSpPr>
          <p:spPr bwMode="auto">
            <a:xfrm>
              <a:off x="4070" y="3015"/>
              <a:ext cx="521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CC00"/>
                </a:buClr>
                <a:buChar char="–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33CC"/>
                </a:buClr>
                <a:buChar char="•"/>
                <a:defRPr sz="2400">
                  <a:solidFill>
                    <a:srgbClr val="00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33CC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»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i="0"/>
                <a:t>1. Doc1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i="0"/>
                <a:t>2. Doc2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i="0"/>
                <a:t>3. Doc3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i="0"/>
                <a:t>    .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i="0"/>
                <a:t>    .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i="0"/>
            </a:p>
          </p:txBody>
        </p:sp>
      </p:grpSp>
    </p:spTree>
    <p:extLst>
      <p:ext uri="{BB962C8B-B14F-4D97-AF65-F5344CB8AC3E}">
        <p14:creationId xmlns:p14="http://schemas.microsoft.com/office/powerpoint/2010/main" val="11162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Document?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Examples:</a:t>
            </a:r>
          </a:p>
          <a:p>
            <a:pPr lvl="1"/>
            <a:r>
              <a:rPr lang="en-US" sz="2800" dirty="0"/>
              <a:t>web pages, email, books, news stories, scholarly papers, text messages, Word™, </a:t>
            </a:r>
            <a:r>
              <a:rPr lang="en-US" sz="2800" dirty="0" err="1"/>
              <a:t>Powerpoint</a:t>
            </a:r>
            <a:r>
              <a:rPr lang="en-US" sz="2800" dirty="0"/>
              <a:t>™, PDF, forum postings, patents, IM sessions, etc.</a:t>
            </a:r>
          </a:p>
          <a:p>
            <a:r>
              <a:rPr lang="en-US" sz="2800" dirty="0"/>
              <a:t>Common properties</a:t>
            </a:r>
          </a:p>
          <a:p>
            <a:pPr lvl="1"/>
            <a:r>
              <a:rPr lang="en-US" sz="2800" dirty="0"/>
              <a:t>Significant text content</a:t>
            </a:r>
          </a:p>
          <a:p>
            <a:pPr lvl="1"/>
            <a:r>
              <a:rPr lang="en-US" sz="2800" dirty="0"/>
              <a:t>Some structure (e.g., title, author, date for papers; subject, sender, destination for email)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 vs. Database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905000"/>
            <a:ext cx="8229600" cy="4038600"/>
          </a:xfrm>
        </p:spPr>
        <p:txBody>
          <a:bodyPr>
            <a:normAutofit/>
          </a:bodyPr>
          <a:lstStyle/>
          <a:p>
            <a:r>
              <a:rPr lang="en-US" sz="2400" dirty="0"/>
              <a:t>Database records (or </a:t>
            </a:r>
            <a:r>
              <a:rPr lang="en-US" sz="2400" i="1" dirty="0"/>
              <a:t>tuples</a:t>
            </a:r>
            <a:r>
              <a:rPr lang="en-US" sz="2400" dirty="0"/>
              <a:t> in relational databases) are typically made up of well-defined fields (or </a:t>
            </a:r>
            <a:r>
              <a:rPr lang="en-US" sz="2400" i="1" dirty="0"/>
              <a:t>attributes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e.g., bank records with account numbers, balances, names, addresses, social security numbers, dates of birth, etc. </a:t>
            </a:r>
          </a:p>
          <a:p>
            <a:r>
              <a:rPr lang="en-US" sz="2400" dirty="0"/>
              <a:t>Easy to compare fields with well-defined semantics to queries in order to find matches</a:t>
            </a:r>
          </a:p>
          <a:p>
            <a:r>
              <a:rPr lang="en-US" sz="2400" dirty="0"/>
              <a:t>Text is more difficult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versus 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244841" cy="4023360"/>
          </a:xfrm>
        </p:spPr>
        <p:txBody>
          <a:bodyPr>
            <a:noAutofit/>
          </a:bodyPr>
          <a:lstStyle/>
          <a:p>
            <a:r>
              <a:rPr lang="en-US" sz="2400" b="1" dirty="0"/>
              <a:t>Relational Database Management Systems (RDBMS):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Semantics of each object are well defined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Complex query languages (e.g., SQL)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Exact retrieval for what you ask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Emphasis on efficiency</a:t>
            </a:r>
          </a:p>
          <a:p>
            <a:r>
              <a:rPr lang="en-US" sz="2400" b="1" dirty="0"/>
              <a:t>Information Retrieval (IR):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Semantics of object are subjective, not well defined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Usually simple query languages (e.g., natural language query)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You should get what you want, even the query is bad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Effectiveness is primary issue, although efficiency is important</a:t>
            </a:r>
          </a:p>
        </p:txBody>
      </p:sp>
    </p:spTree>
    <p:extLst>
      <p:ext uri="{BB962C8B-B14F-4D97-AF65-F5344CB8AC3E}">
        <p14:creationId xmlns:p14="http://schemas.microsoft.com/office/powerpoint/2010/main" val="355217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(Un)Structured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Example bank database query</a:t>
            </a:r>
          </a:p>
          <a:p>
            <a:pPr lvl="1"/>
            <a:r>
              <a:rPr lang="en-US" sz="2400" i="1" dirty="0"/>
              <a:t>Find records with balance &gt; $50,000 in branches located in Philadelphia.</a:t>
            </a:r>
          </a:p>
          <a:p>
            <a:pPr lvl="2"/>
            <a:r>
              <a:rPr lang="en-US" sz="2000" i="1" dirty="0"/>
              <a:t>This can be represented in a SQL query.</a:t>
            </a:r>
          </a:p>
          <a:p>
            <a:pPr lvl="1"/>
            <a:r>
              <a:rPr lang="en-US" sz="2400" dirty="0"/>
              <a:t>Matches easily found by comparison with field values of records</a:t>
            </a:r>
          </a:p>
          <a:p>
            <a:r>
              <a:rPr lang="en-US" sz="2400" dirty="0"/>
              <a:t>Example search engine query</a:t>
            </a:r>
          </a:p>
          <a:p>
            <a:pPr lvl="1"/>
            <a:r>
              <a:rPr lang="en-US" sz="2400" i="1" dirty="0"/>
              <a:t>Concerts in Philadelphia</a:t>
            </a:r>
          </a:p>
          <a:p>
            <a:pPr lvl="1"/>
            <a:r>
              <a:rPr lang="en-US" sz="2400" dirty="0"/>
              <a:t>This text must be compared to the text of entire news stories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/>
          </a:bodyPr>
          <a:lstStyle/>
          <a:p>
            <a:r>
              <a:rPr lang="en-US" sz="2400" dirty="0"/>
              <a:t>Comparing the query text to the document text and determining what is a good match is the </a:t>
            </a:r>
            <a:r>
              <a:rPr lang="en-US" sz="2400" u="sng" dirty="0"/>
              <a:t>core issue</a:t>
            </a:r>
            <a:r>
              <a:rPr lang="en-US" sz="2400" dirty="0"/>
              <a:t> of information retrieval</a:t>
            </a:r>
          </a:p>
          <a:p>
            <a:r>
              <a:rPr lang="en-US" sz="2400" dirty="0"/>
              <a:t>Exact matching of words is not enough</a:t>
            </a:r>
          </a:p>
          <a:p>
            <a:pPr lvl="1"/>
            <a:r>
              <a:rPr lang="en-US" sz="2400" dirty="0"/>
              <a:t>Many different ways to write the same thing in a “natural language” like English</a:t>
            </a:r>
          </a:p>
          <a:p>
            <a:pPr lvl="2"/>
            <a:r>
              <a:rPr lang="en-US" sz="2000" dirty="0"/>
              <a:t>E.g., Philadelphia vs. Philly</a:t>
            </a:r>
          </a:p>
          <a:p>
            <a:pPr lvl="1"/>
            <a:r>
              <a:rPr lang="en-US" sz="2400" dirty="0"/>
              <a:t>e.g., does a news story containing the text </a:t>
            </a:r>
            <a:r>
              <a:rPr lang="en-US" sz="2400" i="1" dirty="0"/>
              <a:t>“bank director in Philly steals funds”</a:t>
            </a:r>
            <a:r>
              <a:rPr lang="en-US" sz="2400" dirty="0"/>
              <a:t> match the query?</a:t>
            </a:r>
          </a:p>
          <a:p>
            <a:pPr lvl="1"/>
            <a:r>
              <a:rPr lang="en-US" sz="2400" dirty="0"/>
              <a:t>Some stories will be better matches than others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Dimensions of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98637"/>
            <a:ext cx="7772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IR is more than just text, and more than just web search</a:t>
            </a:r>
          </a:p>
          <a:p>
            <a:pPr lvl="1"/>
            <a:r>
              <a:rPr lang="en-US" sz="2800" dirty="0"/>
              <a:t>although these are central</a:t>
            </a:r>
          </a:p>
          <a:p>
            <a:r>
              <a:rPr lang="en-US" sz="2800" dirty="0"/>
              <a:t>People doing IR work with different media, different types of search applications, and different tasks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 fontAlgn="auto">
              <a:spcAft>
                <a:spcPts val="0"/>
              </a:spcAft>
              <a:buNone/>
              <a:defRPr/>
            </a:pPr>
            <a:r>
              <a:rPr lang="en-US" sz="2800" dirty="0"/>
              <a:t>These days we frequently think first of web search, but there are many other cases: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E-mail search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Searching your laptop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Corporate knowledge bases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Legal information retrieval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Social media search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Video and image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14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Dimensions of IR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21774"/>
              </p:ext>
            </p:extLst>
          </p:nvPr>
        </p:nvGraphicFramePr>
        <p:xfrm>
          <a:off x="822960" y="1828800"/>
          <a:ext cx="8016240" cy="3657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67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2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r>
                        <a:rPr lang="en-US" sz="2400" dirty="0"/>
                        <a:t>Content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Applications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Tasks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r>
                        <a:rPr lang="en-US" sz="2400" dirty="0"/>
                        <a:t>Text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Web search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 hoc search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r>
                        <a:rPr lang="en-US" sz="2400" dirty="0"/>
                        <a:t>Images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Vertical search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Filtering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r>
                        <a:rPr lang="en-US" sz="2400" dirty="0"/>
                        <a:t>Video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Enterprise search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Classification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r>
                        <a:rPr lang="en-US" sz="2400" dirty="0"/>
                        <a:t>Scanned docs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Desktop search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Question answering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r>
                        <a:rPr lang="en-US" sz="2400" dirty="0"/>
                        <a:t>Audio 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Forum search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r>
                        <a:rPr lang="en-US" sz="2400" dirty="0"/>
                        <a:t>Music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P2P search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Literature search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Much Data is Created Every Minute?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2012</a:t>
            </a:r>
          </a:p>
        </p:txBody>
      </p:sp>
      <p:pic>
        <p:nvPicPr>
          <p:cNvPr id="1026" name="Picture 2" descr="https://web-assets.domo.com/blog/wp-content/uploads/2012/06/DatainOneMinute-430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87597"/>
            <a:ext cx="3657600" cy="58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010870"/>
            <a:ext cx="549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</a:p>
          <a:p>
            <a:r>
              <a:rPr lang="en-US" dirty="0"/>
              <a:t>https://www.domo.com/blog/2012/06/how-much-data-is-created-every-minute/</a:t>
            </a:r>
          </a:p>
        </p:txBody>
      </p:sp>
    </p:spTree>
    <p:extLst>
      <p:ext uri="{BB962C8B-B14F-4D97-AF65-F5344CB8AC3E}">
        <p14:creationId xmlns:p14="http://schemas.microsoft.com/office/powerpoint/2010/main" val="1581691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28800"/>
            <a:ext cx="7940040" cy="4221163"/>
          </a:xfrm>
        </p:spPr>
        <p:txBody>
          <a:bodyPr>
            <a:normAutofit/>
          </a:bodyPr>
          <a:lstStyle/>
          <a:p>
            <a:r>
              <a:rPr lang="en-US" sz="2400" dirty="0"/>
              <a:t>Ad-hoc search</a:t>
            </a:r>
          </a:p>
          <a:p>
            <a:pPr lvl="1"/>
            <a:r>
              <a:rPr lang="en-US" sz="2400" dirty="0"/>
              <a:t>Find relevant documents for an arbitrary text query</a:t>
            </a:r>
          </a:p>
          <a:p>
            <a:r>
              <a:rPr lang="en-US" sz="2400" dirty="0"/>
              <a:t>Filtering</a:t>
            </a:r>
          </a:p>
          <a:p>
            <a:pPr lvl="1"/>
            <a:r>
              <a:rPr lang="en-US" sz="2400" dirty="0"/>
              <a:t>Identify relevant user profiles for a new document</a:t>
            </a:r>
          </a:p>
          <a:p>
            <a:r>
              <a:rPr lang="en-US" sz="2400" dirty="0"/>
              <a:t>Classification</a:t>
            </a:r>
          </a:p>
          <a:p>
            <a:pPr lvl="1"/>
            <a:r>
              <a:rPr lang="en-US" sz="2400" dirty="0"/>
              <a:t>Identify relevant labels for documents</a:t>
            </a:r>
          </a:p>
          <a:p>
            <a:r>
              <a:rPr lang="en-US" sz="2400" dirty="0"/>
              <a:t>Question answering</a:t>
            </a:r>
          </a:p>
          <a:p>
            <a:pPr lvl="1"/>
            <a:r>
              <a:rPr lang="en-US" sz="2400" dirty="0"/>
              <a:t>Give a specific answer to a question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Issues in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Relevance</a:t>
            </a:r>
          </a:p>
          <a:p>
            <a:pPr lvl="1"/>
            <a:r>
              <a:rPr lang="en-US" sz="2400" dirty="0"/>
              <a:t>What is it?</a:t>
            </a:r>
          </a:p>
          <a:p>
            <a:pPr lvl="1"/>
            <a:r>
              <a:rPr lang="en-US" sz="2400" dirty="0"/>
              <a:t>Simple (and simplistic) definition: </a:t>
            </a:r>
          </a:p>
          <a:p>
            <a:pPr marL="201168" lvl="1" indent="0">
              <a:buNone/>
            </a:pPr>
            <a:r>
              <a:rPr lang="en-US" sz="2400" dirty="0"/>
              <a:t>	A relevant document contains the information that a 	person was looking for when they submitted a query 	to the search engine</a:t>
            </a:r>
          </a:p>
          <a:p>
            <a:pPr lvl="1"/>
            <a:r>
              <a:rPr lang="en-US" sz="2400" dirty="0"/>
              <a:t>Many factors influence a person’s decision about what is relevant: e.g., task, context, novelty, style</a:t>
            </a:r>
          </a:p>
          <a:p>
            <a:pPr lvl="1"/>
            <a:r>
              <a:rPr lang="en-US" sz="2400" i="1" dirty="0"/>
              <a:t>Topical relevance </a:t>
            </a:r>
            <a:r>
              <a:rPr lang="en-US" sz="2400" dirty="0"/>
              <a:t>(same topic) vs. </a:t>
            </a:r>
            <a:r>
              <a:rPr lang="en-US" sz="2400" i="1" dirty="0"/>
              <a:t>user relevance </a:t>
            </a:r>
            <a:r>
              <a:rPr lang="en-US" sz="2400" dirty="0"/>
              <a:t>(everything else)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Issues in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>
            <a:normAutofit/>
          </a:bodyPr>
          <a:lstStyle/>
          <a:p>
            <a:r>
              <a:rPr lang="en-US" sz="2400" b="1" dirty="0"/>
              <a:t>Relevance</a:t>
            </a:r>
          </a:p>
          <a:p>
            <a:pPr lvl="1"/>
            <a:r>
              <a:rPr lang="en-US" sz="2400" i="1" dirty="0">
                <a:solidFill>
                  <a:srgbClr val="C00000"/>
                </a:solidFill>
              </a:rPr>
              <a:t>Retrieval models</a:t>
            </a:r>
            <a:r>
              <a:rPr lang="en-US" sz="2400" i="1" dirty="0"/>
              <a:t> </a:t>
            </a:r>
            <a:r>
              <a:rPr lang="en-US" sz="2400" dirty="0"/>
              <a:t>define a view of relevance</a:t>
            </a:r>
          </a:p>
          <a:p>
            <a:pPr lvl="1"/>
            <a:r>
              <a:rPr lang="en-US" sz="2400" i="1" dirty="0">
                <a:solidFill>
                  <a:srgbClr val="C00000"/>
                </a:solidFill>
              </a:rPr>
              <a:t>Ranking algorithms</a:t>
            </a:r>
            <a:r>
              <a:rPr lang="en-US" sz="2400" i="1" dirty="0"/>
              <a:t> </a:t>
            </a:r>
            <a:r>
              <a:rPr lang="en-US" sz="2400" dirty="0"/>
              <a:t>used in search engines are based on retrieval models</a:t>
            </a:r>
          </a:p>
          <a:p>
            <a:pPr lvl="1"/>
            <a:r>
              <a:rPr lang="en-US" sz="2400" dirty="0"/>
              <a:t>Most models describe statistical properties of text rather than linguistic</a:t>
            </a:r>
          </a:p>
          <a:p>
            <a:pPr lvl="2"/>
            <a:r>
              <a:rPr lang="en-US" sz="2400" dirty="0"/>
              <a:t>i.e. counting simple text features such as words instead of parsing and analyzing the sentences</a:t>
            </a:r>
          </a:p>
          <a:p>
            <a:pPr lvl="2"/>
            <a:r>
              <a:rPr lang="en-US" sz="2400" dirty="0"/>
              <a:t>Statistical approach to text processing started with </a:t>
            </a:r>
            <a:r>
              <a:rPr lang="en-US" sz="2400" dirty="0" err="1"/>
              <a:t>Luhn</a:t>
            </a:r>
            <a:r>
              <a:rPr lang="en-US" sz="2400" dirty="0"/>
              <a:t> in the 50s</a:t>
            </a:r>
          </a:p>
          <a:p>
            <a:pPr lvl="2"/>
            <a:r>
              <a:rPr lang="en-US" sz="2400" dirty="0"/>
              <a:t>Linguistic features can be part of a statistical model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Issues in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r>
              <a:rPr lang="en-US" sz="2400" b="1" dirty="0"/>
              <a:t>Evaluation</a:t>
            </a:r>
          </a:p>
          <a:p>
            <a:pPr lvl="1"/>
            <a:r>
              <a:rPr lang="en-US" sz="2400" dirty="0"/>
              <a:t>Experimental procedures and measures for comparing system output with user expectations</a:t>
            </a:r>
          </a:p>
          <a:p>
            <a:pPr lvl="2"/>
            <a:r>
              <a:rPr lang="en-US" sz="2400" dirty="0"/>
              <a:t>Originated in </a:t>
            </a:r>
            <a:r>
              <a:rPr lang="en-US" sz="2400" dirty="0" err="1"/>
              <a:t>Cranfield</a:t>
            </a:r>
            <a:r>
              <a:rPr lang="en-US" sz="2400" dirty="0"/>
              <a:t> experiments in the 60s</a:t>
            </a:r>
          </a:p>
          <a:p>
            <a:pPr lvl="1"/>
            <a:r>
              <a:rPr lang="en-US" sz="2400" dirty="0"/>
              <a:t>IR evaluation methods now used in many fields</a:t>
            </a:r>
          </a:p>
          <a:p>
            <a:pPr lvl="1"/>
            <a:r>
              <a:rPr lang="en-US" sz="2400" dirty="0"/>
              <a:t>Typically use </a:t>
            </a:r>
            <a:r>
              <a:rPr lang="en-US" sz="2400" i="1" dirty="0"/>
              <a:t>test collection </a:t>
            </a:r>
            <a:r>
              <a:rPr lang="en-US" sz="2400" dirty="0"/>
              <a:t>of documents, queries, and relevance judgments</a:t>
            </a:r>
          </a:p>
          <a:p>
            <a:pPr lvl="2"/>
            <a:r>
              <a:rPr lang="en-US" sz="2400" dirty="0"/>
              <a:t>Most commonly used are TREC collections</a:t>
            </a:r>
          </a:p>
          <a:p>
            <a:pPr lvl="1"/>
            <a:r>
              <a:rPr lang="en-US" sz="2400" i="1" dirty="0">
                <a:solidFill>
                  <a:srgbClr val="C00000"/>
                </a:solidFill>
              </a:rPr>
              <a:t>Recall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i="1" dirty="0">
                <a:solidFill>
                  <a:srgbClr val="C00000"/>
                </a:solidFill>
              </a:rPr>
              <a:t>precision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are two examples of </a:t>
            </a:r>
            <a:r>
              <a:rPr lang="en-US" sz="2400" u="sng" dirty="0"/>
              <a:t>effectiveness</a:t>
            </a:r>
            <a:r>
              <a:rPr lang="en-US" sz="2400" dirty="0"/>
              <a:t> measures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321040" cy="145075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good are the retrieved docs?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i="1" dirty="0">
                <a:solidFill>
                  <a:srgbClr val="139CB7"/>
                </a:solidFill>
                <a:ea typeface="ＭＳ Ｐゴシック" charset="-128"/>
                <a:cs typeface="ＭＳ Ｐゴシック" charset="-128"/>
              </a:rPr>
              <a:t>Precision</a:t>
            </a:r>
            <a:r>
              <a:rPr lang="en-US" sz="3200" i="1" dirty="0">
                <a:solidFill>
                  <a:schemeClr val="accent5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: Fraction of retrieved docs that are relevant to the user’s </a:t>
            </a:r>
            <a:r>
              <a:rPr lang="en-US" sz="3200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information need</a:t>
            </a:r>
          </a:p>
          <a:p>
            <a:pPr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i="1" dirty="0">
                <a:solidFill>
                  <a:srgbClr val="139CB7"/>
                </a:solidFill>
                <a:ea typeface="ＭＳ Ｐゴシック" charset="-128"/>
                <a:cs typeface="ＭＳ Ｐゴシック" charset="-128"/>
              </a:rPr>
              <a:t>Recall</a:t>
            </a:r>
            <a:r>
              <a:rPr lang="en-US" sz="3200" dirty="0">
                <a:solidFill>
                  <a:srgbClr val="139CB7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: Fraction of relevant docs in collection that are retrieved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E084FA-90B4-4B71-B55E-A3FB89D673AE}" type="slidenum">
              <a:rPr lang="en-US" altLang="en-US">
                <a:solidFill>
                  <a:srgbClr val="898989"/>
                </a:solidFill>
                <a:ea typeface="ＭＳ Ｐゴシック" panose="020B0600070205080204" pitchFamily="34" charset="-128"/>
                <a:cs typeface="Arial Unicode MS" panose="020B0604020202020204" pitchFamily="34" charset="-128"/>
              </a:rPr>
              <a:pPr/>
              <a:t>24</a:t>
            </a:fld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Sec. 1.1</a:t>
            </a:r>
          </a:p>
        </p:txBody>
      </p:sp>
    </p:spTree>
    <p:extLst>
      <p:ext uri="{BB962C8B-B14F-4D97-AF65-F5344CB8AC3E}">
        <p14:creationId xmlns:p14="http://schemas.microsoft.com/office/powerpoint/2010/main" val="3802990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Issues in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Users and Information Needs</a:t>
            </a:r>
          </a:p>
          <a:p>
            <a:pPr lvl="1"/>
            <a:r>
              <a:rPr lang="en-US" sz="2400" dirty="0"/>
              <a:t>Search evaluation is user-centered</a:t>
            </a:r>
          </a:p>
          <a:p>
            <a:pPr lvl="1"/>
            <a:r>
              <a:rPr lang="en-US" sz="2400" dirty="0"/>
              <a:t>Keyword queries are often poor descriptions of actual information needs</a:t>
            </a:r>
          </a:p>
          <a:p>
            <a:pPr lvl="1"/>
            <a:r>
              <a:rPr lang="en-US" sz="2400" dirty="0"/>
              <a:t>Interaction and context are important for understanding user intent</a:t>
            </a:r>
          </a:p>
          <a:p>
            <a:pPr lvl="1"/>
            <a:r>
              <a:rPr lang="en-US" sz="2400" dirty="0"/>
              <a:t>Query refinement techniques such as </a:t>
            </a:r>
          </a:p>
          <a:p>
            <a:pPr lvl="2"/>
            <a:r>
              <a:rPr lang="en-US" sz="2000" i="1" dirty="0"/>
              <a:t>query expansion</a:t>
            </a:r>
            <a:r>
              <a:rPr lang="en-US" sz="2000" dirty="0"/>
              <a:t>, </a:t>
            </a:r>
          </a:p>
          <a:p>
            <a:pPr lvl="2"/>
            <a:r>
              <a:rPr lang="en-US" sz="2000" i="1" dirty="0"/>
              <a:t>query suggestion</a:t>
            </a:r>
            <a:r>
              <a:rPr lang="en-US" sz="2000" dirty="0"/>
              <a:t>, </a:t>
            </a:r>
          </a:p>
          <a:p>
            <a:pPr lvl="2"/>
            <a:r>
              <a:rPr lang="en-US" sz="2000" i="1" dirty="0"/>
              <a:t>relevance feedback </a:t>
            </a:r>
            <a:r>
              <a:rPr lang="en-US" sz="2000" dirty="0"/>
              <a:t>improve ranking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and Search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A search engine is the practical application of information retrieval techniques to large scale text collections</a:t>
            </a:r>
          </a:p>
          <a:p>
            <a:r>
              <a:rPr lang="en-US" sz="2800" dirty="0"/>
              <a:t>Web search engines are best-known examples, but many others</a:t>
            </a:r>
          </a:p>
          <a:p>
            <a:pPr lvl="1"/>
            <a:r>
              <a:rPr lang="en-US" sz="2800" i="1" dirty="0"/>
              <a:t>Open source </a:t>
            </a:r>
            <a:r>
              <a:rPr lang="en-US" sz="2800" dirty="0"/>
              <a:t>search engines are important for research and development</a:t>
            </a:r>
          </a:p>
          <a:p>
            <a:pPr lvl="2"/>
            <a:r>
              <a:rPr lang="en-US" sz="2800" dirty="0"/>
              <a:t>e.g., </a:t>
            </a:r>
            <a:r>
              <a:rPr lang="en-US" sz="2800" dirty="0" err="1"/>
              <a:t>Lucene</a:t>
            </a:r>
            <a:r>
              <a:rPr lang="en-US" sz="2800" dirty="0"/>
              <a:t>, Lemur/Indri, </a:t>
            </a:r>
            <a:r>
              <a:rPr lang="en-US" sz="2800" i="1" dirty="0" err="1"/>
              <a:t>Galago</a:t>
            </a:r>
            <a:endParaRPr lang="en-US" sz="2800" i="1" dirty="0"/>
          </a:p>
          <a:p>
            <a:r>
              <a:rPr lang="en-US" sz="2800" dirty="0"/>
              <a:t>Big issues include main IR issues but also some others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and Search Engines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2514600"/>
            <a:ext cx="2667000" cy="26992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Relevance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-Effective ranking 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Evaluation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-Testing and</a:t>
            </a:r>
            <a:r>
              <a:rPr kumimoji="0" lang="en-US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measuring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Information needs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-User interaction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3429000" cy="407957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Performance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-Efficient search and indexing 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Incorporating new data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-Coverage and freshness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Scalability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-Growing with data and users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Adaptability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-Tuning for applications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Specific problems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-e.g. Spam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810000" y="3352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fornian FB" pitchFamily="18" charset="0"/>
              <a:ea typeface="+mn-ea"/>
              <a:cs typeface="+mn-cs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14400" y="1981200"/>
            <a:ext cx="2834302" cy="35362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Information Retrieval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410200" y="1905000"/>
            <a:ext cx="2054088" cy="35362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Search Engines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Engine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Performance</a:t>
            </a:r>
          </a:p>
          <a:p>
            <a:pPr lvl="1"/>
            <a:r>
              <a:rPr lang="en-US" sz="2800" dirty="0"/>
              <a:t>Measuring and improving the efficiency of search </a:t>
            </a:r>
          </a:p>
          <a:p>
            <a:pPr lvl="2"/>
            <a:r>
              <a:rPr lang="en-US" sz="2800" dirty="0"/>
              <a:t>e.g., reducing </a:t>
            </a:r>
            <a:r>
              <a:rPr lang="en-US" sz="2800" i="1" dirty="0"/>
              <a:t>response time</a:t>
            </a:r>
            <a:r>
              <a:rPr lang="en-US" sz="2800" dirty="0"/>
              <a:t>, increasing </a:t>
            </a:r>
            <a:r>
              <a:rPr lang="en-US" sz="2800" i="1" dirty="0"/>
              <a:t>query throughput</a:t>
            </a:r>
            <a:r>
              <a:rPr lang="en-US" sz="2800" dirty="0"/>
              <a:t>,  increasing </a:t>
            </a:r>
            <a:r>
              <a:rPr lang="en-US" sz="2800" i="1" dirty="0"/>
              <a:t>indexing speed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Indexes</a:t>
            </a:r>
            <a:r>
              <a:rPr lang="en-US" sz="2800" i="1" dirty="0"/>
              <a:t> </a:t>
            </a:r>
            <a:r>
              <a:rPr lang="en-US" sz="2800" dirty="0"/>
              <a:t>are data structures designed to improve search efficiency</a:t>
            </a:r>
          </a:p>
          <a:p>
            <a:pPr lvl="2"/>
            <a:r>
              <a:rPr lang="en-US" sz="2800" dirty="0"/>
              <a:t>designing and implementing them are major issues for search engines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Engine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/>
          </a:bodyPr>
          <a:lstStyle/>
          <a:p>
            <a:r>
              <a:rPr lang="en-US" sz="2800" b="1" dirty="0"/>
              <a:t>Dynamic data</a:t>
            </a:r>
          </a:p>
          <a:p>
            <a:pPr lvl="1"/>
            <a:r>
              <a:rPr lang="en-US" sz="2800" dirty="0"/>
              <a:t>The “collection” for most real applications is constantly changing in terms of updates, additions, deletions</a:t>
            </a:r>
          </a:p>
          <a:p>
            <a:pPr lvl="2"/>
            <a:r>
              <a:rPr lang="en-US" sz="2800" dirty="0"/>
              <a:t>e.g., web pages</a:t>
            </a:r>
          </a:p>
          <a:p>
            <a:pPr lvl="1"/>
            <a:r>
              <a:rPr lang="en-US" sz="2800" dirty="0"/>
              <a:t>Acquiring or “crawling” the documents is a major task</a:t>
            </a:r>
          </a:p>
          <a:p>
            <a:pPr lvl="2"/>
            <a:r>
              <a:rPr lang="en-US" sz="2800" dirty="0"/>
              <a:t>Typical measures are </a:t>
            </a:r>
            <a:r>
              <a:rPr lang="en-US" sz="2800" i="1" dirty="0">
                <a:solidFill>
                  <a:srgbClr val="C00000"/>
                </a:solidFill>
              </a:rPr>
              <a:t>coverage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(how much has been indexed) and </a:t>
            </a:r>
            <a:r>
              <a:rPr lang="en-US" sz="2800" i="1" dirty="0">
                <a:solidFill>
                  <a:srgbClr val="C00000"/>
                </a:solidFill>
              </a:rPr>
              <a:t>freshness</a:t>
            </a:r>
            <a:r>
              <a:rPr lang="en-US" sz="2800" i="1" dirty="0"/>
              <a:t> </a:t>
            </a:r>
            <a:r>
              <a:rPr lang="en-US" sz="2800" dirty="0"/>
              <a:t>(how recently was it indexed)</a:t>
            </a:r>
          </a:p>
          <a:p>
            <a:pPr lvl="1"/>
            <a:r>
              <a:rPr lang="en-US" sz="2800" dirty="0"/>
              <a:t>Updating the indexes while processing queries is also a design issue</a:t>
            </a:r>
          </a:p>
          <a:p>
            <a:pPr lvl="2"/>
            <a:endParaRPr lang="en-US" sz="28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8FC7-883D-4D9A-8C45-BC8C2BD5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Much Data is Created Every Minute?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81137-B275-4EF7-BD78-85218078A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63F24-D553-43F5-BB93-1BB871D61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17158"/>
            <a:ext cx="6415087" cy="450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30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Engine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28800"/>
            <a:ext cx="7543801" cy="4023360"/>
          </a:xfrm>
        </p:spPr>
        <p:txBody>
          <a:bodyPr>
            <a:normAutofit/>
          </a:bodyPr>
          <a:lstStyle/>
          <a:p>
            <a:r>
              <a:rPr lang="en-US" sz="2400" dirty="0"/>
              <a:t>Scalability</a:t>
            </a:r>
          </a:p>
          <a:p>
            <a:pPr lvl="1"/>
            <a:r>
              <a:rPr lang="en-US" sz="2400" dirty="0"/>
              <a:t>Making everything work with millions of users every day, and many terabytes of documents</a:t>
            </a:r>
          </a:p>
          <a:p>
            <a:pPr lvl="1"/>
            <a:r>
              <a:rPr lang="en-US" sz="2400" dirty="0"/>
              <a:t>Distributed processing is essential</a:t>
            </a:r>
          </a:p>
          <a:p>
            <a:r>
              <a:rPr lang="en-US" sz="2400" dirty="0"/>
              <a:t>Adaptability</a:t>
            </a:r>
          </a:p>
          <a:p>
            <a:pPr lvl="1"/>
            <a:r>
              <a:rPr lang="en-US" sz="2400" dirty="0"/>
              <a:t>Changing and tuning search engine components such as ranking algorithm, indexing strategy, interface for different applications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28800"/>
            <a:ext cx="7863840" cy="4572000"/>
          </a:xfrm>
        </p:spPr>
        <p:txBody>
          <a:bodyPr>
            <a:normAutofit/>
          </a:bodyPr>
          <a:lstStyle/>
          <a:p>
            <a:r>
              <a:rPr lang="en-US" sz="2400" dirty="0"/>
              <a:t>For Web search, spam in all its forms is one of </a:t>
            </a:r>
            <a:r>
              <a:rPr lang="en-US" sz="2400" u="sng" dirty="0"/>
              <a:t>the</a:t>
            </a:r>
            <a:r>
              <a:rPr lang="en-US" sz="2400" dirty="0"/>
              <a:t> major issues</a:t>
            </a:r>
          </a:p>
          <a:p>
            <a:r>
              <a:rPr lang="en-US" sz="2400" dirty="0"/>
              <a:t>Affects the efficiency of search engines and, more seriously, the </a:t>
            </a:r>
            <a:r>
              <a:rPr lang="en-US" sz="2400" u="sng" dirty="0"/>
              <a:t>effectiveness</a:t>
            </a:r>
            <a:r>
              <a:rPr lang="en-US" sz="2400" dirty="0"/>
              <a:t> of the results</a:t>
            </a:r>
          </a:p>
          <a:p>
            <a:r>
              <a:rPr lang="en-US" sz="2400" dirty="0"/>
              <a:t>Many types of spam</a:t>
            </a:r>
          </a:p>
          <a:p>
            <a:pPr lvl="1"/>
            <a:r>
              <a:rPr lang="en-US" sz="2400" dirty="0"/>
              <a:t>e.g. </a:t>
            </a:r>
            <a:r>
              <a:rPr lang="en-US" sz="2400" dirty="0" err="1"/>
              <a:t>spamdexing</a:t>
            </a:r>
            <a:r>
              <a:rPr lang="en-US" sz="2400" dirty="0"/>
              <a:t> or term spam, link spam, “optimization”</a:t>
            </a:r>
          </a:p>
          <a:p>
            <a:r>
              <a:rPr lang="en-US" sz="2400" dirty="0"/>
              <a:t>New subfield called </a:t>
            </a:r>
            <a:r>
              <a:rPr lang="en-US" sz="2400" i="1" dirty="0"/>
              <a:t>adversarial IR</a:t>
            </a:r>
            <a:r>
              <a:rPr lang="en-US" sz="2400" dirty="0"/>
              <a:t>, since spammers are “adversaries” with different goals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help you to understand search engines, evaluate and compare them, and modify them for specific applications</a:t>
            </a:r>
          </a:p>
          <a:p>
            <a:r>
              <a:rPr lang="en-US" sz="2400" dirty="0"/>
              <a:t>Provide broad coverage of the important issues in information retrieval and search engines</a:t>
            </a:r>
          </a:p>
          <a:p>
            <a:pPr lvl="1"/>
            <a:r>
              <a:rPr lang="en-US" sz="2400" dirty="0"/>
              <a:t>includes underlying models and current research directions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57400"/>
            <a:ext cx="6324600" cy="33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28D19-C4C4-442C-884C-0B1FCAEF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33C63-093A-481A-84CE-07E66AB6C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7E51A-EE2B-4B70-B607-FBAB3F592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55" y="323180"/>
            <a:ext cx="7773201" cy="59076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49D485-79E8-46BB-9BC2-7748ED29E6EF}"/>
              </a:ext>
            </a:extLst>
          </p:cNvPr>
          <p:cNvSpPr/>
          <p:nvPr/>
        </p:nvSpPr>
        <p:spPr>
          <a:xfrm>
            <a:off x="457200" y="6339186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https://explodingtopics.com/blog/data-generated-per-day</a:t>
            </a:r>
          </a:p>
        </p:txBody>
      </p:sp>
    </p:spTree>
    <p:extLst>
      <p:ext uri="{BB962C8B-B14F-4D97-AF65-F5344CB8AC3E}">
        <p14:creationId xmlns:p14="http://schemas.microsoft.com/office/powerpoint/2010/main" val="164318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Search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845734"/>
            <a:ext cx="6216975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6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and Information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Search (on the Web) is a daily activity for many people throughout the world</a:t>
            </a:r>
          </a:p>
          <a:p>
            <a:r>
              <a:rPr lang="en-US" sz="2800" dirty="0"/>
              <a:t>Search and communication are most popular uses of the computer</a:t>
            </a:r>
          </a:p>
          <a:p>
            <a:r>
              <a:rPr lang="en-US" sz="2800" dirty="0"/>
              <a:t>Applications involving search are everywhere</a:t>
            </a:r>
          </a:p>
          <a:p>
            <a:r>
              <a:rPr lang="en-US" sz="2800" dirty="0"/>
              <a:t>The field of computer science that is most involved  with R&amp;D for search is </a:t>
            </a:r>
            <a:r>
              <a:rPr lang="en-US" sz="2800" b="1" i="1" dirty="0"/>
              <a:t>information retrieval </a:t>
            </a:r>
            <a:r>
              <a:rPr lang="en-US" sz="2800" i="1" dirty="0"/>
              <a:t>(IR)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244841" cy="4402666"/>
          </a:xfrm>
        </p:spPr>
        <p:txBody>
          <a:bodyPr>
            <a:noAutofit/>
          </a:bodyPr>
          <a:lstStyle/>
          <a:p>
            <a:r>
              <a:rPr lang="en-US" sz="2800" i="1" dirty="0"/>
              <a:t>“Information retrieval is a field concerned with the structure, analysis, organization, storage, searching, and retrieval of information.”</a:t>
            </a:r>
            <a:r>
              <a:rPr lang="en-US" sz="2800" dirty="0"/>
              <a:t> (Salton, 1968)</a:t>
            </a:r>
          </a:p>
          <a:p>
            <a:endParaRPr lang="en-US" sz="2800" dirty="0"/>
          </a:p>
          <a:p>
            <a:pPr marL="0" indent="0" fontAlgn="auto">
              <a:spcAft>
                <a:spcPts val="0"/>
              </a:spcAft>
              <a:buClr>
                <a:srgbClr val="357E69"/>
              </a:buClr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Information Retrieval (IR) is </a:t>
            </a:r>
            <a:r>
              <a:rPr lang="en-US" sz="2800" dirty="0">
                <a:solidFill>
                  <a:srgbClr val="357E69"/>
                </a:solidFill>
                <a:ea typeface="ＭＳ Ｐゴシック" charset="0"/>
                <a:cs typeface="ＭＳ Ｐゴシック" charset="0"/>
              </a:rPr>
              <a:t>finding material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(usually documents) of an </a:t>
            </a:r>
            <a:r>
              <a:rPr lang="en-US" sz="2800" dirty="0">
                <a:solidFill>
                  <a:srgbClr val="357E69"/>
                </a:solidFill>
                <a:ea typeface="ＭＳ Ｐゴシック" charset="0"/>
                <a:cs typeface="ＭＳ Ｐゴシック" charset="0"/>
              </a:rPr>
              <a:t>unstructured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nature (usually text) that satisfies an </a:t>
            </a:r>
            <a:r>
              <a:rPr lang="en-US" sz="2800" dirty="0">
                <a:solidFill>
                  <a:srgbClr val="357E69"/>
                </a:solidFill>
                <a:ea typeface="ＭＳ Ｐゴシック" charset="0"/>
                <a:cs typeface="ＭＳ Ｐゴシック" charset="0"/>
              </a:rPr>
              <a:t>information need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from within </a:t>
            </a:r>
            <a:r>
              <a:rPr lang="en-US" sz="2800" dirty="0">
                <a:solidFill>
                  <a:srgbClr val="357E69"/>
                </a:solidFill>
                <a:ea typeface="ＭＳ Ｐゴシック" charset="0"/>
                <a:cs typeface="ＭＳ Ｐゴシック" charset="0"/>
              </a:rPr>
              <a:t>large collections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(usually stored on computers).</a:t>
            </a:r>
          </a:p>
          <a:p>
            <a:pPr marL="0" indent="0" fontAlgn="auto">
              <a:spcAft>
                <a:spcPts val="0"/>
              </a:spcAft>
              <a:buClr>
                <a:srgbClr val="357E69"/>
              </a:buClr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					Manning, 2010.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G</a:t>
            </a:r>
            <a:r>
              <a:rPr lang="en-US" i="1" dirty="0"/>
              <a:t>enealogy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779688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Image result for win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60" y="381000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38800" y="2433003"/>
            <a:ext cx="240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father of information retrieval</a:t>
            </a:r>
          </a:p>
        </p:txBody>
      </p:sp>
      <p:pic>
        <p:nvPicPr>
          <p:cNvPr id="3076" name="Picture 4" descr="Gerard Salton (1927-1995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7" y="1746505"/>
            <a:ext cx="9810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8175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448</TotalTime>
  <Words>1386</Words>
  <Application>Microsoft Office PowerPoint</Application>
  <PresentationFormat>On-screen Show (4:3)</PresentationFormat>
  <Paragraphs>221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ＭＳ Ｐゴシック</vt:lpstr>
      <vt:lpstr>Arial</vt:lpstr>
      <vt:lpstr>Arial Unicode MS</vt:lpstr>
      <vt:lpstr>Calibri</vt:lpstr>
      <vt:lpstr>Calibri Light</vt:lpstr>
      <vt:lpstr>Californian FB</vt:lpstr>
      <vt:lpstr>Courier New</vt:lpstr>
      <vt:lpstr>Helvetica</vt:lpstr>
      <vt:lpstr>Lucida Sans</vt:lpstr>
      <vt:lpstr>Times New Roman</vt:lpstr>
      <vt:lpstr>Wingdings</vt:lpstr>
      <vt:lpstr>Retrospect</vt:lpstr>
      <vt:lpstr>Information Retrieval (in Practice)</vt:lpstr>
      <vt:lpstr>How Much Data is Created Every Minute?</vt:lpstr>
      <vt:lpstr>How Much Data is Created Every Minute?</vt:lpstr>
      <vt:lpstr>PowerPoint Presentation</vt:lpstr>
      <vt:lpstr>PowerPoint Presentation</vt:lpstr>
      <vt:lpstr>The Search Problem</vt:lpstr>
      <vt:lpstr>Search and Information Retrieval</vt:lpstr>
      <vt:lpstr>Information Retrieval</vt:lpstr>
      <vt:lpstr>Academic Genealogy</vt:lpstr>
      <vt:lpstr>Typical IR Task </vt:lpstr>
      <vt:lpstr>IR System</vt:lpstr>
      <vt:lpstr>What is a Document?</vt:lpstr>
      <vt:lpstr>Documents vs. Database Records</vt:lpstr>
      <vt:lpstr>IR versus DBMS</vt:lpstr>
      <vt:lpstr>(Un)Structured Queries</vt:lpstr>
      <vt:lpstr>Comparing Text</vt:lpstr>
      <vt:lpstr>Dimensions of IR</vt:lpstr>
      <vt:lpstr>Web search</vt:lpstr>
      <vt:lpstr>Dimensions of IR</vt:lpstr>
      <vt:lpstr>IR Tasks</vt:lpstr>
      <vt:lpstr>Big Issues in IR</vt:lpstr>
      <vt:lpstr>Big Issues in IR</vt:lpstr>
      <vt:lpstr>Big Issues in IR</vt:lpstr>
      <vt:lpstr>How good are the retrieved docs?</vt:lpstr>
      <vt:lpstr>Big Issues in IR</vt:lpstr>
      <vt:lpstr>IR and Search Engines</vt:lpstr>
      <vt:lpstr>IR and Search Engines</vt:lpstr>
      <vt:lpstr>Search Engine Issues</vt:lpstr>
      <vt:lpstr>Search Engine Issues</vt:lpstr>
      <vt:lpstr>Search Engine Issues</vt:lpstr>
      <vt:lpstr>Spam</vt:lpstr>
      <vt:lpstr>Course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Eduard C. Dragut</cp:lastModifiedBy>
  <cp:revision>49</cp:revision>
  <dcterms:created xsi:type="dcterms:W3CDTF">2008-09-02T17:36:39Z</dcterms:created>
  <dcterms:modified xsi:type="dcterms:W3CDTF">2024-01-17T22:27:15Z</dcterms:modified>
</cp:coreProperties>
</file>