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tiff" ContentType="image/tif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1" r:id="rId5"/>
    <p:sldId id="260" r:id="rId6"/>
    <p:sldId id="262" r:id="rId7"/>
    <p:sldId id="263" r:id="rId8"/>
    <p:sldId id="269" r:id="rId9"/>
    <p:sldId id="270" r:id="rId10"/>
    <p:sldId id="264" r:id="rId11"/>
    <p:sldId id="271" r:id="rId12"/>
    <p:sldId id="272" r:id="rId13"/>
    <p:sldId id="280" r:id="rId14"/>
    <p:sldId id="273" r:id="rId15"/>
    <p:sldId id="265" r:id="rId16"/>
    <p:sldId id="274" r:id="rId17"/>
    <p:sldId id="275" r:id="rId18"/>
    <p:sldId id="281" r:id="rId19"/>
    <p:sldId id="266" r:id="rId20"/>
    <p:sldId id="276" r:id="rId21"/>
    <p:sldId id="284" r:id="rId22"/>
    <p:sldId id="282" r:id="rId23"/>
    <p:sldId id="283" r:id="rId24"/>
    <p:sldId id="277" r:id="rId25"/>
    <p:sldId id="267" r:id="rId26"/>
    <p:sldId id="278" r:id="rId27"/>
    <p:sldId id="285" r:id="rId28"/>
    <p:sldId id="268" r:id="rId29"/>
    <p:sldId id="279" r:id="rId30"/>
  </p:sldIdLst>
  <p:sldSz cx="9144000" cy="6858000" type="screen4x3"/>
  <p:notesSz cx="6858000" cy="9144000"/>
  <p:custDataLst>
    <p:tags r:id="rId31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8" d="100"/>
          <a:sy n="98" d="100"/>
        </p:scale>
        <p:origin x="774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2D4AF-F71A-4BEA-9D23-CE7D7C6DECDF}" type="datetimeFigureOut">
              <a:rPr lang="en-US" smtClean="0"/>
              <a:pPr/>
              <a:t>9/7/2016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A46DD-E2AE-4A0E-922D-2A95F48FC37F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823585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2D4AF-F71A-4BEA-9D23-CE7D7C6DECDF}" type="datetimeFigureOut">
              <a:rPr lang="en-US" smtClean="0"/>
              <a:pPr/>
              <a:t>9/7/2016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A46DD-E2AE-4A0E-922D-2A95F48FC37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58101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4779"/>
            <a:ext cx="1971675" cy="575742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4779"/>
            <a:ext cx="5800725" cy="5757420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2D4AF-F71A-4BEA-9D23-CE7D7C6DECDF}" type="datetimeFigureOut">
              <a:rPr lang="en-US" smtClean="0"/>
              <a:pPr/>
              <a:t>9/7/2016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A46DD-E2AE-4A0E-922D-2A95F48FC37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26990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2D4AF-F71A-4BEA-9D23-CE7D7C6DECDF}" type="datetimeFigureOut">
              <a:rPr lang="en-US" smtClean="0"/>
              <a:pPr/>
              <a:t>9/7/2016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A46DD-E2AE-4A0E-922D-2A95F48FC37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3994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2D4AF-F71A-4BEA-9D23-CE7D7C6DECDF}" type="datetimeFigureOut">
              <a:rPr lang="en-US" smtClean="0"/>
              <a:pPr/>
              <a:t>9/7/2016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A46DD-E2AE-4A0E-922D-2A95F48FC37F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96025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6"/>
            <a:ext cx="3703320" cy="402335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2D4AF-F71A-4BEA-9D23-CE7D7C6DECDF}" type="datetimeFigureOut">
              <a:rPr lang="en-US" smtClean="0"/>
              <a:pPr/>
              <a:t>9/7/2016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A46DD-E2AE-4A0E-922D-2A95F48FC37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87498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2867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2D4AF-F71A-4BEA-9D23-CE7D7C6DECDF}" type="datetimeFigureOut">
              <a:rPr lang="en-US" smtClean="0"/>
              <a:pPr/>
              <a:t>9/7/2016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A46DD-E2AE-4A0E-922D-2A95F48FC37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2555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2D4AF-F71A-4BEA-9D23-CE7D7C6DECDF}" type="datetimeFigureOut">
              <a:rPr lang="en-US" smtClean="0"/>
              <a:pPr/>
              <a:t>9/7/2016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A46DD-E2AE-4A0E-922D-2A95F48FC37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77195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2D4AF-F71A-4BEA-9D23-CE7D7C6DECDF}" type="datetimeFigureOut">
              <a:rPr lang="en-US" smtClean="0"/>
              <a:pPr/>
              <a:t>9/7/2016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A46DD-E2AE-4A0E-922D-2A95F48FC37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47742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60237" y="731520"/>
            <a:ext cx="5009393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DA92D4AF-F71A-4BEA-9D23-CE7D7C6DECDF}" type="datetimeFigureOut">
              <a:rPr lang="en-US" smtClean="0"/>
              <a:pPr/>
              <a:t>9/7/2016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36A46DD-E2AE-4A0E-922D-2A95F48FC37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73555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59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2D4AF-F71A-4BEA-9D23-CE7D7C6DECDF}" type="datetimeFigureOut">
              <a:rPr lang="en-US" smtClean="0"/>
              <a:pPr/>
              <a:t>9/7/2016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A46DD-E2AE-4A0E-922D-2A95F48FC37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28579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5"/>
            <a:ext cx="9144001" cy="65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DA92D4AF-F71A-4BEA-9D23-CE7D7C6DECDF}" type="datetimeFigureOut">
              <a:rPr lang="en-US" smtClean="0"/>
              <a:pPr/>
              <a:t>9/7/2016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B36A46DD-E2AE-4A0E-922D-2A95F48FC37F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916863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iff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iff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8321040" cy="3566160"/>
          </a:xfrm>
        </p:spPr>
        <p:txBody>
          <a:bodyPr>
            <a:normAutofit/>
          </a:bodyPr>
          <a:lstStyle/>
          <a:p>
            <a:r>
              <a:rPr lang="en-US" sz="6000" dirty="0"/>
              <a:t>Search Engine </a:t>
            </a:r>
            <a:r>
              <a:rPr lang="en-US" sz="6000" dirty="0" smtClean="0"/>
              <a:t>Architecture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pc="-50" dirty="0">
                <a:solidFill>
                  <a:srgbClr val="000000">
                    <a:lumMod val="85000"/>
                    <a:lumOff val="15000"/>
                  </a:srgbClr>
                </a:solidFill>
              </a:rPr>
              <a:t>Information Retrieval (in Practice)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Text Transformation: Parser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37360"/>
            <a:ext cx="8229600" cy="4587239"/>
          </a:xfrm>
        </p:spPr>
        <p:txBody>
          <a:bodyPr>
            <a:noAutofit/>
          </a:bodyPr>
          <a:lstStyle/>
          <a:p>
            <a:pPr lvl="1"/>
            <a:r>
              <a:rPr lang="en-US" sz="2800" dirty="0" smtClean="0"/>
              <a:t>Processing the sequence of text </a:t>
            </a:r>
            <a:r>
              <a:rPr lang="en-US" sz="2800" i="1" dirty="0" smtClean="0">
                <a:solidFill>
                  <a:srgbClr val="C00000"/>
                </a:solidFill>
              </a:rPr>
              <a:t>tokens</a:t>
            </a:r>
            <a:r>
              <a:rPr lang="en-US" sz="2800" i="1" dirty="0" smtClean="0"/>
              <a:t> </a:t>
            </a:r>
            <a:r>
              <a:rPr lang="en-US" sz="2800" dirty="0" smtClean="0"/>
              <a:t>in the document to recognize structural elements</a:t>
            </a:r>
          </a:p>
          <a:p>
            <a:pPr lvl="2"/>
            <a:r>
              <a:rPr lang="en-US" sz="2400" dirty="0" smtClean="0"/>
              <a:t>e.g., titles, links, headings, etc.</a:t>
            </a:r>
          </a:p>
          <a:p>
            <a:pPr lvl="1"/>
            <a:r>
              <a:rPr lang="en-US" sz="2800" i="1" u="sng" dirty="0" err="1" smtClean="0"/>
              <a:t>Tokenizer</a:t>
            </a:r>
            <a:r>
              <a:rPr lang="en-US" sz="2800" dirty="0" smtClean="0"/>
              <a:t> recognizes “words” in the text</a:t>
            </a:r>
          </a:p>
          <a:p>
            <a:pPr lvl="2"/>
            <a:r>
              <a:rPr lang="en-US" sz="2400" dirty="0" smtClean="0"/>
              <a:t>must consider issues like capitalization, hyphens, apostrophes, non-alpha characters, separators</a:t>
            </a:r>
          </a:p>
          <a:p>
            <a:pPr lvl="1"/>
            <a:r>
              <a:rPr lang="en-US" sz="2800" i="1" dirty="0" smtClean="0"/>
              <a:t>Markup languages </a:t>
            </a:r>
            <a:r>
              <a:rPr lang="en-US" sz="2800" dirty="0" smtClean="0"/>
              <a:t>such as HTML, XML often used to specify structure</a:t>
            </a:r>
          </a:p>
          <a:p>
            <a:pPr lvl="2"/>
            <a:r>
              <a:rPr lang="en-US" sz="2800" i="1" dirty="0" smtClean="0"/>
              <a:t>Tags</a:t>
            </a:r>
            <a:r>
              <a:rPr lang="en-US" sz="2800" dirty="0" smtClean="0"/>
              <a:t> used to specify document </a:t>
            </a:r>
            <a:r>
              <a:rPr lang="en-US" sz="2800" i="1" dirty="0" smtClean="0"/>
              <a:t>elements</a:t>
            </a:r>
          </a:p>
          <a:p>
            <a:pPr lvl="3"/>
            <a:r>
              <a:rPr lang="en-US" sz="2400" dirty="0" smtClean="0"/>
              <a:t>E.g., &lt;h2&gt; Overview &lt;/h2&gt;</a:t>
            </a:r>
          </a:p>
          <a:p>
            <a:pPr lvl="2"/>
            <a:r>
              <a:rPr lang="en-US" sz="2800" dirty="0" smtClean="0"/>
              <a:t>Document parser uses </a:t>
            </a:r>
            <a:r>
              <a:rPr lang="en-US" sz="2800" i="1" dirty="0" smtClean="0"/>
              <a:t>syntax</a:t>
            </a:r>
            <a:r>
              <a:rPr lang="en-US" sz="2800" dirty="0" smtClean="0"/>
              <a:t> of markup language (or other formatting) to identify structure</a:t>
            </a:r>
          </a:p>
          <a:p>
            <a:pPr lvl="2"/>
            <a:endParaRPr lang="en-US" sz="2800" dirty="0" smtClean="0"/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8016240" cy="1450757"/>
          </a:xfrm>
        </p:spPr>
        <p:txBody>
          <a:bodyPr/>
          <a:lstStyle/>
          <a:p>
            <a:r>
              <a:rPr lang="en-US" dirty="0" smtClean="0"/>
              <a:t>Text Transformation: Stop Words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800" dirty="0" smtClean="0"/>
              <a:t>Stopping</a:t>
            </a:r>
          </a:p>
          <a:p>
            <a:pPr lvl="1"/>
            <a:r>
              <a:rPr lang="en-US" sz="2800" dirty="0" smtClean="0"/>
              <a:t>Remove common words</a:t>
            </a:r>
            <a:endParaRPr lang="en-US" sz="2800" i="1" dirty="0" smtClean="0"/>
          </a:p>
          <a:p>
            <a:pPr lvl="2"/>
            <a:r>
              <a:rPr lang="en-US" sz="2400" dirty="0" smtClean="0"/>
              <a:t>e.g., “and”, “or”, “the”, “in”</a:t>
            </a:r>
          </a:p>
          <a:p>
            <a:pPr lvl="1"/>
            <a:r>
              <a:rPr lang="en-US" sz="2800" dirty="0" smtClean="0"/>
              <a:t>Some impact on efficiency and effectiveness</a:t>
            </a:r>
          </a:p>
          <a:p>
            <a:pPr lvl="1"/>
            <a:r>
              <a:rPr lang="en-US" sz="2800" dirty="0" smtClean="0"/>
              <a:t>Can be a problem for some queries</a:t>
            </a:r>
          </a:p>
          <a:p>
            <a:r>
              <a:rPr lang="en-US" sz="2800" dirty="0" smtClean="0"/>
              <a:t>Stemming</a:t>
            </a:r>
          </a:p>
          <a:p>
            <a:pPr lvl="1"/>
            <a:r>
              <a:rPr lang="en-US" sz="2800" dirty="0" smtClean="0"/>
              <a:t>Group words derived from a common </a:t>
            </a:r>
            <a:r>
              <a:rPr lang="en-US" sz="2800" i="1" dirty="0" smtClean="0"/>
              <a:t>stem</a:t>
            </a:r>
          </a:p>
          <a:p>
            <a:pPr lvl="2"/>
            <a:r>
              <a:rPr lang="en-US" sz="2400" dirty="0" smtClean="0"/>
              <a:t>e.g., “computer”, “computers”, “computing”, “compute”</a:t>
            </a:r>
          </a:p>
          <a:p>
            <a:pPr lvl="1"/>
            <a:r>
              <a:rPr lang="en-US" sz="2800" dirty="0" smtClean="0"/>
              <a:t>Usually effective, but not for all queries</a:t>
            </a:r>
          </a:p>
          <a:p>
            <a:pPr lvl="1"/>
            <a:r>
              <a:rPr lang="en-US" sz="2800" dirty="0" smtClean="0"/>
              <a:t>Benefits vary for different languages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8321040" cy="1450757"/>
          </a:xfrm>
        </p:spPr>
        <p:txBody>
          <a:bodyPr>
            <a:normAutofit/>
          </a:bodyPr>
          <a:lstStyle/>
          <a:p>
            <a:r>
              <a:rPr lang="en-US" dirty="0" smtClean="0"/>
              <a:t>Text </a:t>
            </a:r>
            <a:r>
              <a:rPr lang="en-US" dirty="0"/>
              <a:t>Transformation: Link </a:t>
            </a:r>
            <a:r>
              <a:rPr lang="en-US" dirty="0" smtClean="0"/>
              <a:t>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lvl="1"/>
            <a:r>
              <a:rPr lang="en-US" sz="2800" dirty="0" smtClean="0"/>
              <a:t>Makes use of </a:t>
            </a:r>
            <a:r>
              <a:rPr lang="en-US" sz="2800" i="1" u="sng" dirty="0" smtClean="0"/>
              <a:t>links</a:t>
            </a:r>
            <a:r>
              <a:rPr lang="en-US" sz="2800" dirty="0" smtClean="0"/>
              <a:t> and </a:t>
            </a:r>
            <a:r>
              <a:rPr lang="en-US" sz="2800" i="1" u="sng" dirty="0" smtClean="0"/>
              <a:t>anchor</a:t>
            </a:r>
            <a:r>
              <a:rPr lang="en-US" sz="2800" i="1" dirty="0" smtClean="0"/>
              <a:t> text </a:t>
            </a:r>
            <a:r>
              <a:rPr lang="en-US" sz="2800" dirty="0" smtClean="0"/>
              <a:t>in web pages</a:t>
            </a:r>
          </a:p>
          <a:p>
            <a:endParaRPr lang="en-US" sz="2800" dirty="0" smtClean="0"/>
          </a:p>
          <a:p>
            <a:endParaRPr lang="en-US" sz="2800" dirty="0" smtClean="0"/>
          </a:p>
          <a:p>
            <a:endParaRPr lang="en-US" sz="2800" dirty="0"/>
          </a:p>
          <a:p>
            <a:endParaRPr lang="en-US" sz="2800" dirty="0" smtClean="0"/>
          </a:p>
          <a:p>
            <a:endParaRPr lang="en-US" sz="28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0" y="2514600"/>
            <a:ext cx="6324600" cy="2033747"/>
          </a:xfrm>
          <a:prstGeom prst="rect">
            <a:avLst/>
          </a:prstGeom>
        </p:spPr>
      </p:pic>
      <p:sp>
        <p:nvSpPr>
          <p:cNvPr id="5" name="Rectangular Callout 4"/>
          <p:cNvSpPr/>
          <p:nvPr/>
        </p:nvSpPr>
        <p:spPr>
          <a:xfrm>
            <a:off x="3581400" y="5026287"/>
            <a:ext cx="5105400" cy="536313"/>
          </a:xfrm>
          <a:prstGeom prst="wedgeRectCallout">
            <a:avLst>
              <a:gd name="adj1" fmla="val -23148"/>
              <a:gd name="adj2" fmla="val -36888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dirty="0"/>
              <a:t>&lt;a </a:t>
            </a:r>
            <a:r>
              <a:rPr lang="en-US" sz="2000" dirty="0" err="1"/>
              <a:t>href</a:t>
            </a:r>
            <a:r>
              <a:rPr lang="en-US" sz="2000" dirty="0"/>
              <a:t>="</a:t>
            </a:r>
            <a:r>
              <a:rPr lang="en-US" sz="2000" dirty="0">
                <a:solidFill>
                  <a:srgbClr val="0070C0"/>
                </a:solidFill>
              </a:rPr>
              <a:t>https://</a:t>
            </a:r>
            <a:r>
              <a:rPr lang="en-US" sz="2000" dirty="0" smtClean="0">
                <a:solidFill>
                  <a:srgbClr val="0070C0"/>
                </a:solidFill>
              </a:rPr>
              <a:t>cis.temple.edu</a:t>
            </a:r>
            <a:r>
              <a:rPr lang="en-US" sz="2000" dirty="0" smtClean="0"/>
              <a:t>"&gt;</a:t>
            </a:r>
            <a:r>
              <a:rPr lang="en-US" sz="2000" dirty="0">
                <a:solidFill>
                  <a:srgbClr val="C00000"/>
                </a:solidFill>
              </a:rPr>
              <a:t>Computer and Information Sciences Department </a:t>
            </a:r>
            <a:r>
              <a:rPr lang="en-US" sz="2000" dirty="0"/>
              <a:t>&lt;/a&gt;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8321040" cy="1450757"/>
          </a:xfrm>
        </p:spPr>
        <p:txBody>
          <a:bodyPr>
            <a:normAutofit/>
          </a:bodyPr>
          <a:lstStyle/>
          <a:p>
            <a:r>
              <a:rPr lang="en-US" dirty="0" smtClean="0"/>
              <a:t>Text </a:t>
            </a:r>
            <a:r>
              <a:rPr lang="en-US" dirty="0"/>
              <a:t>Transformation: Link </a:t>
            </a:r>
            <a:r>
              <a:rPr lang="en-US" dirty="0" smtClean="0"/>
              <a:t>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lvl="1"/>
            <a:r>
              <a:rPr lang="en-US" sz="2800" dirty="0" smtClean="0"/>
              <a:t>Link analysis identifies </a:t>
            </a:r>
            <a:r>
              <a:rPr lang="en-US" sz="2800" i="1" dirty="0" smtClean="0"/>
              <a:t>popularity</a:t>
            </a:r>
            <a:r>
              <a:rPr lang="en-US" sz="2800" dirty="0" smtClean="0"/>
              <a:t> and </a:t>
            </a:r>
            <a:r>
              <a:rPr lang="en-US" sz="2800" i="1" dirty="0" smtClean="0"/>
              <a:t>community</a:t>
            </a:r>
            <a:r>
              <a:rPr lang="en-US" sz="2800" dirty="0" smtClean="0"/>
              <a:t> information</a:t>
            </a:r>
          </a:p>
          <a:p>
            <a:pPr lvl="2"/>
            <a:r>
              <a:rPr lang="en-US" sz="2400" dirty="0" smtClean="0"/>
              <a:t>e.g., </a:t>
            </a:r>
            <a:r>
              <a:rPr lang="en-US" sz="2400" dirty="0" err="1" smtClean="0"/>
              <a:t>PageRank</a:t>
            </a:r>
            <a:endParaRPr lang="en-US" sz="2400" dirty="0" smtClean="0"/>
          </a:p>
          <a:p>
            <a:pPr lvl="1"/>
            <a:r>
              <a:rPr lang="en-US" sz="2800" dirty="0" smtClean="0"/>
              <a:t>Anchor text can significantly enhance the representation of pages pointed to by links</a:t>
            </a:r>
          </a:p>
          <a:p>
            <a:pPr lvl="1"/>
            <a:r>
              <a:rPr lang="en-US" sz="2800" dirty="0" smtClean="0"/>
              <a:t>Significant impact on web search</a:t>
            </a:r>
          </a:p>
          <a:p>
            <a:pPr lvl="2"/>
            <a:r>
              <a:rPr lang="en-US" sz="2800" dirty="0" smtClean="0"/>
              <a:t>Less importance in other applications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981334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Text Transformation: Information Extraction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37360"/>
            <a:ext cx="8229600" cy="4739639"/>
          </a:xfrm>
        </p:spPr>
        <p:txBody>
          <a:bodyPr>
            <a:normAutofit/>
          </a:bodyPr>
          <a:lstStyle/>
          <a:p>
            <a:r>
              <a:rPr lang="en-US" sz="2800" dirty="0" smtClean="0"/>
              <a:t>Information Extraction</a:t>
            </a:r>
          </a:p>
          <a:p>
            <a:pPr lvl="1"/>
            <a:r>
              <a:rPr lang="en-US" sz="2800" dirty="0" smtClean="0"/>
              <a:t>Identify classes of index terms that are important for some applications</a:t>
            </a:r>
          </a:p>
          <a:p>
            <a:pPr lvl="1"/>
            <a:r>
              <a:rPr lang="en-US" sz="2800" dirty="0" smtClean="0"/>
              <a:t>e.g., </a:t>
            </a:r>
            <a:r>
              <a:rPr lang="en-US" sz="2800" i="1" dirty="0" smtClean="0"/>
              <a:t>named entity recognizers </a:t>
            </a:r>
            <a:r>
              <a:rPr lang="en-US" sz="2800" dirty="0" smtClean="0"/>
              <a:t>identify classes such as </a:t>
            </a:r>
            <a:r>
              <a:rPr lang="en-US" sz="2800" i="1" dirty="0" smtClean="0"/>
              <a:t>people</a:t>
            </a:r>
            <a:r>
              <a:rPr lang="en-US" sz="2800" dirty="0" smtClean="0"/>
              <a:t>,</a:t>
            </a:r>
            <a:r>
              <a:rPr lang="en-US" sz="2800" i="1" dirty="0" smtClean="0"/>
              <a:t> locations</a:t>
            </a:r>
            <a:r>
              <a:rPr lang="en-US" sz="2800" dirty="0" smtClean="0"/>
              <a:t>,</a:t>
            </a:r>
            <a:r>
              <a:rPr lang="en-US" sz="2800" i="1" dirty="0" smtClean="0"/>
              <a:t> companies</a:t>
            </a:r>
            <a:r>
              <a:rPr lang="en-US" sz="2800" dirty="0" smtClean="0"/>
              <a:t>,</a:t>
            </a:r>
            <a:r>
              <a:rPr lang="en-US" sz="2800" i="1" dirty="0" smtClean="0"/>
              <a:t> dates</a:t>
            </a:r>
            <a:r>
              <a:rPr lang="en-US" sz="2800" dirty="0" smtClean="0"/>
              <a:t>.</a:t>
            </a:r>
          </a:p>
          <a:p>
            <a:r>
              <a:rPr lang="en-US" sz="2800" dirty="0" smtClean="0"/>
              <a:t>Classifier</a:t>
            </a:r>
          </a:p>
          <a:p>
            <a:pPr lvl="1"/>
            <a:r>
              <a:rPr lang="en-US" sz="2800" dirty="0" smtClean="0"/>
              <a:t>Identifies class-related metadata for documents</a:t>
            </a:r>
          </a:p>
          <a:p>
            <a:pPr lvl="2"/>
            <a:r>
              <a:rPr lang="en-US" sz="2400" dirty="0" smtClean="0"/>
              <a:t>i.e., assigns labels to documents</a:t>
            </a:r>
          </a:p>
          <a:p>
            <a:pPr lvl="2"/>
            <a:r>
              <a:rPr lang="en-US" sz="2400" dirty="0" smtClean="0"/>
              <a:t>e.g., topics, reading levels, sentiment, genre</a:t>
            </a:r>
          </a:p>
          <a:p>
            <a:pPr lvl="1"/>
            <a:r>
              <a:rPr lang="en-US" sz="2800" dirty="0" smtClean="0"/>
              <a:t>Use depends on application</a:t>
            </a:r>
          </a:p>
          <a:p>
            <a:pPr>
              <a:buNone/>
            </a:pP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Index Creation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37360"/>
            <a:ext cx="8229600" cy="4663439"/>
          </a:xfrm>
        </p:spPr>
        <p:txBody>
          <a:bodyPr>
            <a:normAutofit/>
          </a:bodyPr>
          <a:lstStyle/>
          <a:p>
            <a:r>
              <a:rPr lang="en-US" sz="2800" dirty="0" smtClean="0"/>
              <a:t>Document Statistics</a:t>
            </a:r>
          </a:p>
          <a:p>
            <a:pPr lvl="1"/>
            <a:r>
              <a:rPr lang="en-US" sz="2800" dirty="0" smtClean="0"/>
              <a:t>Gathers counts and positions of words and other features</a:t>
            </a:r>
          </a:p>
          <a:p>
            <a:pPr lvl="1"/>
            <a:r>
              <a:rPr lang="en-US" sz="2800" dirty="0" smtClean="0"/>
              <a:t>Used in ranking algorithm</a:t>
            </a:r>
          </a:p>
          <a:p>
            <a:r>
              <a:rPr lang="en-US" sz="2800" dirty="0" smtClean="0"/>
              <a:t>Weighting</a:t>
            </a:r>
          </a:p>
          <a:p>
            <a:pPr lvl="1"/>
            <a:r>
              <a:rPr lang="en-US" sz="2800" dirty="0" smtClean="0"/>
              <a:t>Computes weights for index terms</a:t>
            </a:r>
          </a:p>
          <a:p>
            <a:pPr lvl="1"/>
            <a:r>
              <a:rPr lang="en-US" sz="2800" dirty="0" smtClean="0"/>
              <a:t>Used in ranking algorithm</a:t>
            </a:r>
          </a:p>
          <a:p>
            <a:pPr lvl="1"/>
            <a:r>
              <a:rPr lang="en-US" sz="2800" dirty="0" smtClean="0"/>
              <a:t>e.g., </a:t>
            </a:r>
            <a:r>
              <a:rPr lang="en-US" sz="2800" i="1" dirty="0" smtClean="0"/>
              <a:t>tf.idf</a:t>
            </a:r>
            <a:r>
              <a:rPr lang="en-US" sz="2800" dirty="0" smtClean="0"/>
              <a:t> weight</a:t>
            </a:r>
          </a:p>
          <a:p>
            <a:pPr lvl="2"/>
            <a:r>
              <a:rPr lang="en-US" sz="2400" dirty="0" smtClean="0"/>
              <a:t>Combination of </a:t>
            </a:r>
            <a:r>
              <a:rPr lang="en-US" sz="2400" i="1" dirty="0" smtClean="0">
                <a:solidFill>
                  <a:srgbClr val="C00000"/>
                </a:solidFill>
              </a:rPr>
              <a:t>term frequency </a:t>
            </a:r>
            <a:r>
              <a:rPr lang="en-US" sz="2400" dirty="0" smtClean="0"/>
              <a:t>in document and </a:t>
            </a:r>
            <a:r>
              <a:rPr lang="en-US" sz="2400" i="1" dirty="0" smtClean="0">
                <a:solidFill>
                  <a:srgbClr val="C00000"/>
                </a:solidFill>
              </a:rPr>
              <a:t>inverse document frequency</a:t>
            </a:r>
            <a:r>
              <a:rPr lang="en-US" sz="2400" i="1" dirty="0" smtClean="0"/>
              <a:t> </a:t>
            </a:r>
            <a:r>
              <a:rPr lang="en-US" sz="2400" dirty="0" smtClean="0"/>
              <a:t>in the collection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Index </a:t>
            </a:r>
            <a:r>
              <a:rPr lang="en-US" dirty="0"/>
              <a:t>Creation: Inversion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737360"/>
            <a:ext cx="8229600" cy="4815839"/>
          </a:xfrm>
        </p:spPr>
        <p:txBody>
          <a:bodyPr>
            <a:normAutofit/>
          </a:bodyPr>
          <a:lstStyle/>
          <a:p>
            <a:pPr lvl="1"/>
            <a:r>
              <a:rPr lang="en-US" sz="2800" dirty="0" smtClean="0"/>
              <a:t>Core of indexing process</a:t>
            </a:r>
          </a:p>
          <a:p>
            <a:pPr lvl="1"/>
            <a:r>
              <a:rPr lang="en-US" sz="2800" dirty="0" smtClean="0"/>
              <a:t>Converts document-term information to term-document for indexing</a:t>
            </a:r>
          </a:p>
          <a:p>
            <a:pPr lvl="2"/>
            <a:r>
              <a:rPr lang="en-US" sz="2400" dirty="0" smtClean="0"/>
              <a:t>Difficult for very large numbers of documents</a:t>
            </a:r>
          </a:p>
          <a:p>
            <a:pPr lvl="1"/>
            <a:r>
              <a:rPr lang="en-US" sz="2800" dirty="0" smtClean="0"/>
              <a:t>Format of inverted file is designed for fast query processing</a:t>
            </a:r>
          </a:p>
          <a:p>
            <a:pPr lvl="2"/>
            <a:r>
              <a:rPr lang="en-US" sz="2400" dirty="0" smtClean="0"/>
              <a:t>Must also handle updates</a:t>
            </a:r>
          </a:p>
          <a:p>
            <a:pPr lvl="2"/>
            <a:r>
              <a:rPr lang="en-US" sz="2400" dirty="0" smtClean="0"/>
              <a:t>Compression used for efficiency</a:t>
            </a:r>
          </a:p>
          <a:p>
            <a:pPr>
              <a:buNone/>
            </a:pP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Index </a:t>
            </a:r>
            <a:r>
              <a:rPr lang="en-US" dirty="0"/>
              <a:t>Creation: </a:t>
            </a:r>
            <a:r>
              <a:rPr lang="en-US" dirty="0" smtClean="0"/>
              <a:t>The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altLang="ko-KR" sz="2800" dirty="0"/>
              <a:t>Very large document collections</a:t>
            </a:r>
          </a:p>
          <a:p>
            <a:pPr lvl="1"/>
            <a:r>
              <a:rPr lang="en-US" altLang="ko-KR" sz="2800" dirty="0" smtClean="0"/>
              <a:t>Question: </a:t>
            </a:r>
            <a:r>
              <a:rPr lang="en-US" altLang="ko-KR" sz="2800" dirty="0"/>
              <a:t>How </a:t>
            </a:r>
            <a:r>
              <a:rPr lang="en-US" altLang="ko-KR" sz="2800" dirty="0" smtClean="0"/>
              <a:t>does Google search </a:t>
            </a:r>
            <a:r>
              <a:rPr lang="en-US" altLang="ko-KR" sz="2800" dirty="0"/>
              <a:t>30 trillion web pages, 100 billion times a </a:t>
            </a:r>
            <a:r>
              <a:rPr lang="en-US" altLang="ko-KR" sz="2800" dirty="0" smtClean="0"/>
              <a:t>month?</a:t>
            </a:r>
            <a:endParaRPr lang="en-US" altLang="ko-KR" sz="2800" dirty="0"/>
          </a:p>
          <a:p>
            <a:pPr lvl="1"/>
            <a:r>
              <a:rPr lang="en-US" altLang="ko-KR" sz="2800" dirty="0" smtClean="0"/>
              <a:t>One index on one computer?</a:t>
            </a:r>
          </a:p>
          <a:p>
            <a:pPr lvl="2"/>
            <a:r>
              <a:rPr lang="en-US" altLang="ko-KR" sz="2400" dirty="0" smtClean="0"/>
              <a:t>Slow response</a:t>
            </a:r>
          </a:p>
          <a:p>
            <a:r>
              <a:rPr lang="en-US" altLang="ko-KR" sz="2800" dirty="0" smtClean="0"/>
              <a:t>Solution</a:t>
            </a:r>
            <a:r>
              <a:rPr lang="en-US" altLang="ko-KR" sz="2800" dirty="0"/>
              <a:t>: </a:t>
            </a:r>
            <a:r>
              <a:rPr lang="en-US" altLang="ko-KR" sz="2800" dirty="0" smtClean="0"/>
              <a:t>parallel and distributed </a:t>
            </a:r>
            <a:r>
              <a:rPr lang="en-US" altLang="ko-KR" sz="2800" dirty="0"/>
              <a:t>computing</a:t>
            </a:r>
          </a:p>
          <a:p>
            <a:pPr lvl="1"/>
            <a:r>
              <a:rPr lang="en-US" altLang="ko-KR" sz="2800" dirty="0"/>
              <a:t>Google: </a:t>
            </a:r>
            <a:r>
              <a:rPr lang="en-US" altLang="ko-KR" sz="2800" dirty="0" smtClean="0"/>
              <a:t>thousands of </a:t>
            </a:r>
            <a:r>
              <a:rPr lang="en-US" altLang="ko-KR" sz="2800" dirty="0"/>
              <a:t>computers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Index </a:t>
            </a:r>
            <a:r>
              <a:rPr lang="en-US" dirty="0"/>
              <a:t>Creation: Distribution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800" dirty="0" smtClean="0"/>
              <a:t>Index Distribution</a:t>
            </a:r>
          </a:p>
          <a:p>
            <a:pPr lvl="1"/>
            <a:r>
              <a:rPr lang="en-US" sz="2800" dirty="0" smtClean="0"/>
              <a:t>Distributes indexes across multiple computers and/or multiple sites</a:t>
            </a:r>
          </a:p>
          <a:p>
            <a:pPr lvl="1"/>
            <a:r>
              <a:rPr lang="en-US" sz="2800" dirty="0" smtClean="0"/>
              <a:t>Essential for fast query processing with large numbers of documents</a:t>
            </a:r>
          </a:p>
          <a:p>
            <a:pPr lvl="1"/>
            <a:r>
              <a:rPr lang="en-US" sz="2800" dirty="0" smtClean="0"/>
              <a:t>Many variations</a:t>
            </a:r>
          </a:p>
          <a:p>
            <a:pPr lvl="2"/>
            <a:r>
              <a:rPr lang="en-US" sz="2400" dirty="0" smtClean="0"/>
              <a:t>Document distribution, term distribution, replication</a:t>
            </a:r>
          </a:p>
          <a:p>
            <a:pPr lvl="1"/>
            <a:r>
              <a:rPr lang="en-US" sz="2800" i="1" dirty="0" smtClean="0"/>
              <a:t>P2P</a:t>
            </a:r>
            <a:r>
              <a:rPr lang="en-US" sz="2800" dirty="0" smtClean="0"/>
              <a:t> and </a:t>
            </a:r>
            <a:r>
              <a:rPr lang="en-US" sz="2800" i="1" dirty="0" smtClean="0"/>
              <a:t>distributed IR</a:t>
            </a:r>
            <a:r>
              <a:rPr lang="en-US" sz="2800" dirty="0" smtClean="0"/>
              <a:t> involve search across multiple sites</a:t>
            </a:r>
            <a:endParaRPr lang="en-US" sz="2800" i="1" dirty="0" smtClean="0"/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095468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User Interaction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37360"/>
            <a:ext cx="8229600" cy="4892039"/>
          </a:xfrm>
        </p:spPr>
        <p:txBody>
          <a:bodyPr>
            <a:noAutofit/>
          </a:bodyPr>
          <a:lstStyle/>
          <a:p>
            <a:r>
              <a:rPr lang="en-US" sz="2800" dirty="0" smtClean="0"/>
              <a:t>Query input</a:t>
            </a:r>
          </a:p>
          <a:p>
            <a:pPr lvl="1"/>
            <a:r>
              <a:rPr lang="en-US" sz="2800" dirty="0" smtClean="0"/>
              <a:t>Provides interface and parser for </a:t>
            </a:r>
            <a:r>
              <a:rPr lang="en-US" sz="2800" i="1" dirty="0" smtClean="0">
                <a:solidFill>
                  <a:srgbClr val="C00000"/>
                </a:solidFill>
              </a:rPr>
              <a:t>query language</a:t>
            </a:r>
            <a:endParaRPr lang="en-US" sz="2800" dirty="0" smtClean="0">
              <a:solidFill>
                <a:srgbClr val="C00000"/>
              </a:solidFill>
            </a:endParaRPr>
          </a:p>
          <a:p>
            <a:pPr lvl="1"/>
            <a:r>
              <a:rPr lang="en-US" sz="2800" dirty="0" smtClean="0"/>
              <a:t>Most web queries are very simple, other applications may use forms</a:t>
            </a:r>
          </a:p>
          <a:p>
            <a:pPr lvl="1"/>
            <a:r>
              <a:rPr lang="en-US" sz="2800" dirty="0" smtClean="0"/>
              <a:t>Query language used to describe more complex queries and results of query transformation</a:t>
            </a:r>
          </a:p>
          <a:p>
            <a:pPr lvl="2"/>
            <a:r>
              <a:rPr lang="en-US" sz="2400" dirty="0" smtClean="0"/>
              <a:t>e.g., Boolean queries, Indri and </a:t>
            </a:r>
            <a:r>
              <a:rPr lang="en-US" sz="2400" dirty="0" err="1" smtClean="0"/>
              <a:t>Galago</a:t>
            </a:r>
            <a:r>
              <a:rPr lang="en-US" sz="2400" dirty="0" smtClean="0"/>
              <a:t> query languages</a:t>
            </a:r>
          </a:p>
          <a:p>
            <a:pPr lvl="2"/>
            <a:r>
              <a:rPr lang="en-US" sz="2400" dirty="0" smtClean="0"/>
              <a:t> similar to SQL language used in database applications</a:t>
            </a:r>
          </a:p>
          <a:p>
            <a:pPr lvl="2"/>
            <a:r>
              <a:rPr lang="en-US" sz="2400" dirty="0" smtClean="0"/>
              <a:t>IR query languages also allow content and structure specifications, but focus on content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Search Engine Architecture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A software architecture consists </a:t>
            </a:r>
            <a:r>
              <a:rPr lang="en-US" sz="2800" dirty="0"/>
              <a:t>of </a:t>
            </a:r>
            <a:r>
              <a:rPr lang="en-US" sz="2800" dirty="0" smtClean="0"/>
              <a:t>software </a:t>
            </a:r>
            <a:r>
              <a:rPr lang="en-US" sz="2800" dirty="0"/>
              <a:t>components, the interfaces provided by those </a:t>
            </a:r>
            <a:r>
              <a:rPr lang="en-US" sz="2800" dirty="0" smtClean="0"/>
              <a:t>components, and </a:t>
            </a:r>
            <a:r>
              <a:rPr lang="en-US" sz="2800" dirty="0"/>
              <a:t>the relationships between </a:t>
            </a:r>
            <a:r>
              <a:rPr lang="en-US" sz="2800" dirty="0" smtClean="0"/>
              <a:t>them</a:t>
            </a:r>
          </a:p>
          <a:p>
            <a:pPr lvl="1"/>
            <a:r>
              <a:rPr lang="en-US" sz="2800" dirty="0" smtClean="0"/>
              <a:t>describes a system at a particular level of abstraction</a:t>
            </a:r>
          </a:p>
          <a:p>
            <a:r>
              <a:rPr lang="en-US" sz="2800" dirty="0" smtClean="0"/>
              <a:t>Architecture of a search engine determined by 2 requirements</a:t>
            </a:r>
          </a:p>
          <a:p>
            <a:pPr lvl="1"/>
            <a:r>
              <a:rPr lang="en-US" sz="2800" dirty="0" smtClean="0">
                <a:solidFill>
                  <a:srgbClr val="C00000"/>
                </a:solidFill>
              </a:rPr>
              <a:t>effectiveness</a:t>
            </a:r>
            <a:r>
              <a:rPr lang="en-US" sz="2800" dirty="0" smtClean="0"/>
              <a:t> (quality of results) and </a:t>
            </a:r>
          </a:p>
          <a:p>
            <a:pPr lvl="1"/>
            <a:r>
              <a:rPr lang="en-US" sz="2800" dirty="0" smtClean="0">
                <a:solidFill>
                  <a:srgbClr val="C00000"/>
                </a:solidFill>
              </a:rPr>
              <a:t>efficiency</a:t>
            </a:r>
            <a:r>
              <a:rPr lang="en-US" sz="2800" dirty="0" smtClean="0"/>
              <a:t> (response time and throughput)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User </a:t>
            </a:r>
            <a:r>
              <a:rPr lang="en-US" dirty="0"/>
              <a:t>Interaction: Query </a:t>
            </a:r>
            <a:r>
              <a:rPr lang="en-US" dirty="0" smtClean="0"/>
              <a:t>Transformation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Query transformation</a:t>
            </a:r>
          </a:p>
          <a:p>
            <a:pPr lvl="1"/>
            <a:r>
              <a:rPr lang="en-US" sz="2800" dirty="0" smtClean="0"/>
              <a:t>Improves initial query, both before and after initial search</a:t>
            </a:r>
          </a:p>
          <a:p>
            <a:pPr lvl="1"/>
            <a:r>
              <a:rPr lang="en-US" sz="2800" dirty="0" smtClean="0"/>
              <a:t>Includes text transformation techniques used for documents</a:t>
            </a:r>
          </a:p>
          <a:p>
            <a:pPr lvl="1"/>
            <a:r>
              <a:rPr lang="en-US" sz="2800" i="1" dirty="0" smtClean="0">
                <a:solidFill>
                  <a:srgbClr val="C00000"/>
                </a:solidFill>
              </a:rPr>
              <a:t>Spell checking </a:t>
            </a:r>
            <a:r>
              <a:rPr lang="en-US" sz="2800" dirty="0" smtClean="0"/>
              <a:t>and </a:t>
            </a:r>
            <a:r>
              <a:rPr lang="en-US" sz="2800" i="1" dirty="0" smtClean="0">
                <a:solidFill>
                  <a:srgbClr val="C00000"/>
                </a:solidFill>
              </a:rPr>
              <a:t>query suggestion</a:t>
            </a:r>
            <a:r>
              <a:rPr lang="en-US" sz="2800" dirty="0" smtClean="0">
                <a:solidFill>
                  <a:srgbClr val="C00000"/>
                </a:solidFill>
              </a:rPr>
              <a:t> </a:t>
            </a:r>
            <a:r>
              <a:rPr lang="en-US" sz="2800" dirty="0" smtClean="0"/>
              <a:t>provide alternatives to original query</a:t>
            </a:r>
          </a:p>
          <a:p>
            <a:pPr lvl="1"/>
            <a:r>
              <a:rPr lang="en-US" sz="2800" i="1" dirty="0" smtClean="0">
                <a:solidFill>
                  <a:srgbClr val="C00000"/>
                </a:solidFill>
              </a:rPr>
              <a:t>Query expansion </a:t>
            </a:r>
            <a:r>
              <a:rPr lang="en-US" sz="2800" dirty="0" smtClean="0"/>
              <a:t>and </a:t>
            </a:r>
            <a:r>
              <a:rPr lang="en-US" sz="2800" i="1" dirty="0" smtClean="0">
                <a:solidFill>
                  <a:srgbClr val="C00000"/>
                </a:solidFill>
              </a:rPr>
              <a:t>relevance feedback</a:t>
            </a:r>
            <a:r>
              <a:rPr lang="en-US" sz="2800" dirty="0" smtClean="0">
                <a:solidFill>
                  <a:srgbClr val="C00000"/>
                </a:solidFill>
              </a:rPr>
              <a:t> </a:t>
            </a:r>
            <a:r>
              <a:rPr lang="en-US" sz="2800" dirty="0" smtClean="0"/>
              <a:t>modify the original query with additional terms</a:t>
            </a:r>
            <a:endParaRPr lang="en-US" sz="2800" i="1" dirty="0" smtClean="0"/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59" y="286604"/>
            <a:ext cx="8197215" cy="1450757"/>
          </a:xfrm>
        </p:spPr>
        <p:txBody>
          <a:bodyPr>
            <a:normAutofit/>
          </a:bodyPr>
          <a:lstStyle/>
          <a:p>
            <a:r>
              <a:rPr lang="en-US" dirty="0" smtClean="0"/>
              <a:t>Query Suggestions for “relevance feedback algorithms”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199" y="1845734"/>
            <a:ext cx="8562975" cy="4581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734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User </a:t>
            </a:r>
            <a:r>
              <a:rPr lang="en-US" dirty="0"/>
              <a:t>Interaction: Query </a:t>
            </a:r>
            <a:r>
              <a:rPr lang="en-US" dirty="0" smtClean="0"/>
              <a:t>Expansion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01168" lvl="1" indent="0">
              <a:buNone/>
            </a:pPr>
            <a:r>
              <a:rPr lang="en-US" sz="2800" dirty="0" smtClean="0"/>
              <a:t>Example Methods</a:t>
            </a:r>
            <a:endParaRPr lang="en-US" sz="2800" dirty="0"/>
          </a:p>
          <a:p>
            <a:pPr lvl="2"/>
            <a:r>
              <a:rPr lang="en-US" sz="2400" dirty="0"/>
              <a:t>Finding </a:t>
            </a:r>
            <a:r>
              <a:rPr lang="en-US" sz="2400" i="1" dirty="0"/>
              <a:t>synonyms</a:t>
            </a:r>
            <a:r>
              <a:rPr lang="en-US" sz="2400" dirty="0"/>
              <a:t> of </a:t>
            </a:r>
            <a:r>
              <a:rPr lang="en-US" sz="2400" dirty="0" smtClean="0"/>
              <a:t>words </a:t>
            </a:r>
          </a:p>
          <a:p>
            <a:pPr lvl="2"/>
            <a:r>
              <a:rPr lang="en-US" sz="2400" dirty="0" smtClean="0"/>
              <a:t>Finding </a:t>
            </a:r>
            <a:r>
              <a:rPr lang="en-US" sz="2400" dirty="0"/>
              <a:t>all the various </a:t>
            </a:r>
            <a:r>
              <a:rPr lang="en-US" sz="2400" i="1" dirty="0"/>
              <a:t>morphological</a:t>
            </a:r>
            <a:r>
              <a:rPr lang="en-US" sz="2400" dirty="0"/>
              <a:t> forms of </a:t>
            </a:r>
            <a:r>
              <a:rPr lang="en-US" sz="2400" dirty="0" smtClean="0"/>
              <a:t>words</a:t>
            </a:r>
          </a:p>
          <a:p>
            <a:pPr lvl="1"/>
            <a:r>
              <a:rPr lang="en-US" sz="2800" dirty="0" smtClean="0"/>
              <a:t>Searching </a:t>
            </a:r>
            <a:r>
              <a:rPr lang="en-US" sz="2800" dirty="0"/>
              <a:t>for the synonyms </a:t>
            </a:r>
            <a:r>
              <a:rPr lang="en-US" sz="2800" dirty="0" smtClean="0"/>
              <a:t>and morphological forms as </a:t>
            </a:r>
            <a:r>
              <a:rPr lang="en-US" sz="2800" dirty="0"/>
              <a:t>well</a:t>
            </a:r>
          </a:p>
          <a:p>
            <a:pPr lvl="1"/>
            <a:endParaRPr lang="en-US" sz="2800" dirty="0" smtClean="0"/>
          </a:p>
          <a:p>
            <a:pPr marL="0" indent="0"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538470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User </a:t>
            </a:r>
            <a:r>
              <a:rPr lang="en-US" dirty="0"/>
              <a:t>Interaction: </a:t>
            </a:r>
            <a:r>
              <a:rPr lang="en-US" dirty="0" smtClean="0"/>
              <a:t>Relevance Feedback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201168" lvl="1" indent="0">
              <a:buNone/>
            </a:pPr>
            <a:r>
              <a:rPr lang="en-US" sz="2800" dirty="0"/>
              <a:t>Explicit Feedback </a:t>
            </a:r>
            <a:r>
              <a:rPr lang="en-US" sz="2800" dirty="0" smtClean="0"/>
              <a:t>– a user indicates </a:t>
            </a:r>
            <a:r>
              <a:rPr lang="en-US" sz="2800" dirty="0"/>
              <a:t>the relevance of a document retrieved for a query</a:t>
            </a:r>
          </a:p>
          <a:p>
            <a:pPr lvl="1"/>
            <a:endParaRPr lang="en-US" sz="2800" dirty="0"/>
          </a:p>
          <a:p>
            <a:pPr marL="201168" lvl="1" indent="0">
              <a:buNone/>
            </a:pPr>
            <a:r>
              <a:rPr lang="en-US" sz="2800" dirty="0"/>
              <a:t>Implicit Feedback - inferred from user </a:t>
            </a:r>
            <a:r>
              <a:rPr lang="en-US" sz="2800" dirty="0" smtClean="0"/>
              <a:t>behavior</a:t>
            </a:r>
          </a:p>
          <a:p>
            <a:pPr lvl="1"/>
            <a:r>
              <a:rPr lang="en-US" sz="2400" dirty="0" smtClean="0"/>
              <a:t>Selected documents </a:t>
            </a:r>
          </a:p>
          <a:p>
            <a:pPr lvl="1"/>
            <a:r>
              <a:rPr lang="en-US" sz="2400" dirty="0" smtClean="0"/>
              <a:t>Duration </a:t>
            </a:r>
            <a:r>
              <a:rPr lang="en-US" sz="2400" dirty="0"/>
              <a:t>of time spent viewing a document, </a:t>
            </a:r>
            <a:r>
              <a:rPr lang="en-US" sz="2400" dirty="0" smtClean="0"/>
              <a:t>or</a:t>
            </a:r>
          </a:p>
          <a:p>
            <a:pPr lvl="1"/>
            <a:r>
              <a:rPr lang="en-US" sz="2400" dirty="0" smtClean="0"/>
              <a:t>Page </a:t>
            </a:r>
            <a:r>
              <a:rPr lang="en-US" sz="2400" dirty="0"/>
              <a:t>browsing or scrolling </a:t>
            </a:r>
            <a:r>
              <a:rPr lang="en-US" sz="2400" dirty="0" smtClean="0"/>
              <a:t>actions</a:t>
            </a:r>
          </a:p>
          <a:p>
            <a:pPr marL="201168" lvl="1" indent="0">
              <a:buNone/>
            </a:pPr>
            <a:endParaRPr lang="en-US" sz="2800" dirty="0"/>
          </a:p>
          <a:p>
            <a:pPr marL="201168" lvl="1" indent="0">
              <a:buNone/>
            </a:pPr>
            <a:r>
              <a:rPr lang="en-US" sz="2800" dirty="0"/>
              <a:t>Blind Feedback – automates </a:t>
            </a:r>
            <a:r>
              <a:rPr lang="en-US" sz="2800" dirty="0" smtClean="0"/>
              <a:t>the manual </a:t>
            </a:r>
            <a:r>
              <a:rPr lang="en-US" sz="2800" dirty="0"/>
              <a:t>part of relevance </a:t>
            </a:r>
            <a:r>
              <a:rPr lang="en-US" sz="2800" dirty="0" smtClean="0"/>
              <a:t>feedback.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149012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User </a:t>
            </a:r>
            <a:r>
              <a:rPr lang="en-US" dirty="0"/>
              <a:t>Interaction: </a:t>
            </a:r>
            <a:r>
              <a:rPr lang="en-US" dirty="0" smtClean="0"/>
              <a:t>Output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37360"/>
            <a:ext cx="8458200" cy="4663439"/>
          </a:xfrm>
        </p:spPr>
        <p:txBody>
          <a:bodyPr>
            <a:normAutofit/>
          </a:bodyPr>
          <a:lstStyle/>
          <a:p>
            <a:pPr lvl="1"/>
            <a:r>
              <a:rPr lang="en-US" sz="2800" dirty="0" smtClean="0"/>
              <a:t>Constructs the display of ranked documents for a query</a:t>
            </a:r>
          </a:p>
          <a:p>
            <a:pPr lvl="1"/>
            <a:r>
              <a:rPr lang="en-US" sz="2800" dirty="0" smtClean="0"/>
              <a:t>Generates </a:t>
            </a:r>
            <a:r>
              <a:rPr lang="en-US" sz="2800" i="1" dirty="0" smtClean="0"/>
              <a:t>snippets</a:t>
            </a:r>
            <a:r>
              <a:rPr lang="en-US" sz="2800" dirty="0" smtClean="0"/>
              <a:t> to show how queries match documents</a:t>
            </a:r>
          </a:p>
          <a:p>
            <a:pPr lvl="1"/>
            <a:r>
              <a:rPr lang="en-US" sz="2800" i="1" dirty="0" smtClean="0"/>
              <a:t>Highlights</a:t>
            </a:r>
            <a:r>
              <a:rPr lang="en-US" sz="2800" dirty="0" smtClean="0"/>
              <a:t> important words and passages</a:t>
            </a:r>
          </a:p>
          <a:p>
            <a:pPr lvl="1"/>
            <a:r>
              <a:rPr lang="en-US" sz="2800" dirty="0" smtClean="0"/>
              <a:t>Retrieves appropriate </a:t>
            </a:r>
            <a:r>
              <a:rPr lang="en-US" sz="2800" i="1" dirty="0" smtClean="0"/>
              <a:t>advertising</a:t>
            </a:r>
            <a:r>
              <a:rPr lang="en-US" sz="2800" dirty="0" smtClean="0"/>
              <a:t> in many applications</a:t>
            </a:r>
          </a:p>
          <a:p>
            <a:pPr lvl="1"/>
            <a:r>
              <a:rPr lang="en-US" sz="2800" dirty="0" smtClean="0"/>
              <a:t>May provide </a:t>
            </a:r>
            <a:r>
              <a:rPr lang="en-US" sz="2800" i="1" dirty="0" smtClean="0"/>
              <a:t>clustering</a:t>
            </a:r>
            <a:r>
              <a:rPr lang="en-US" sz="2800" dirty="0" smtClean="0"/>
              <a:t> and other visualization tools</a:t>
            </a:r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Ranking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59" y="1845734"/>
            <a:ext cx="8321041" cy="402336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Scoring</a:t>
            </a:r>
          </a:p>
          <a:p>
            <a:pPr lvl="1"/>
            <a:r>
              <a:rPr lang="en-US" sz="2800" dirty="0" smtClean="0"/>
              <a:t>Calculates scores for documents using a ranking algorithm</a:t>
            </a:r>
          </a:p>
          <a:p>
            <a:pPr lvl="1"/>
            <a:r>
              <a:rPr lang="en-US" sz="2800" dirty="0" smtClean="0"/>
              <a:t>Core component of search engine</a:t>
            </a:r>
          </a:p>
          <a:p>
            <a:pPr lvl="1"/>
            <a:r>
              <a:rPr lang="en-US" sz="2800" dirty="0" smtClean="0"/>
              <a:t>Basic form of score is </a:t>
            </a:r>
            <a:r>
              <a:rPr lang="en-US" sz="2800" dirty="0" smtClean="0">
                <a:latin typeface="Symbol"/>
                <a:sym typeface="Symbol"/>
              </a:rPr>
              <a:t></a:t>
            </a:r>
            <a:r>
              <a:rPr lang="en-US" sz="2800" dirty="0" smtClean="0"/>
              <a:t> </a:t>
            </a:r>
            <a:r>
              <a:rPr lang="en-US" sz="2800" dirty="0" err="1" smtClean="0">
                <a:latin typeface="Calibri"/>
              </a:rPr>
              <a:t>q</a:t>
            </a:r>
            <a:r>
              <a:rPr lang="en-US" sz="2800" baseline="-25000" dirty="0" err="1" smtClean="0">
                <a:latin typeface="Calibri"/>
              </a:rPr>
              <a:t>i</a:t>
            </a:r>
            <a:r>
              <a:rPr lang="en-US" sz="2800" dirty="0" smtClean="0"/>
              <a:t> </a:t>
            </a:r>
            <a:r>
              <a:rPr lang="en-US" sz="2800" dirty="0" err="1" smtClean="0">
                <a:latin typeface="Calibri"/>
              </a:rPr>
              <a:t>d</a:t>
            </a:r>
            <a:r>
              <a:rPr lang="en-US" sz="2800" baseline="-25000" dirty="0" err="1" smtClean="0">
                <a:latin typeface="Calibri"/>
              </a:rPr>
              <a:t>i</a:t>
            </a:r>
            <a:r>
              <a:rPr lang="en-US" sz="2800" dirty="0" smtClean="0"/>
              <a:t> </a:t>
            </a:r>
          </a:p>
          <a:p>
            <a:pPr lvl="2"/>
            <a:r>
              <a:rPr lang="en-US" sz="2400" dirty="0" err="1" smtClean="0">
                <a:latin typeface="Calibri"/>
              </a:rPr>
              <a:t>q</a:t>
            </a:r>
            <a:r>
              <a:rPr lang="en-US" sz="2400" baseline="-25000" dirty="0" err="1" smtClean="0">
                <a:latin typeface="Calibri"/>
              </a:rPr>
              <a:t>i</a:t>
            </a:r>
            <a:r>
              <a:rPr lang="en-US" sz="2400" dirty="0" smtClean="0"/>
              <a:t> and </a:t>
            </a:r>
            <a:r>
              <a:rPr lang="en-US" sz="2400" dirty="0" err="1" smtClean="0">
                <a:latin typeface="Calibri"/>
              </a:rPr>
              <a:t>d</a:t>
            </a:r>
            <a:r>
              <a:rPr lang="en-US" sz="2400" baseline="-25000" dirty="0" err="1" smtClean="0">
                <a:latin typeface="Calibri"/>
              </a:rPr>
              <a:t>i</a:t>
            </a:r>
            <a:r>
              <a:rPr lang="en-US" sz="2400" dirty="0" smtClean="0"/>
              <a:t> are query and document term weights for term </a:t>
            </a:r>
            <a:r>
              <a:rPr lang="en-US" sz="2400" dirty="0" err="1" smtClean="0"/>
              <a:t>i</a:t>
            </a:r>
            <a:endParaRPr lang="en-US" sz="2400" dirty="0" smtClean="0"/>
          </a:p>
          <a:p>
            <a:pPr lvl="1"/>
            <a:r>
              <a:rPr lang="en-US" sz="2800" dirty="0" smtClean="0"/>
              <a:t>Many variations of ranking algorithms and retrieval models</a:t>
            </a:r>
          </a:p>
          <a:p>
            <a:pPr lvl="2"/>
            <a:r>
              <a:rPr lang="en-US" sz="2400" dirty="0" smtClean="0"/>
              <a:t>The core research area in IR.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Ranking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37360"/>
            <a:ext cx="8229600" cy="4587239"/>
          </a:xfrm>
        </p:spPr>
        <p:txBody>
          <a:bodyPr>
            <a:normAutofit/>
          </a:bodyPr>
          <a:lstStyle/>
          <a:p>
            <a:r>
              <a:rPr lang="en-US" sz="2800" dirty="0" smtClean="0"/>
              <a:t>Performance optimization</a:t>
            </a:r>
          </a:p>
          <a:p>
            <a:pPr lvl="1"/>
            <a:r>
              <a:rPr lang="en-US" sz="2800" dirty="0" smtClean="0"/>
              <a:t>Designing ranking algorithms for efficient processing</a:t>
            </a:r>
          </a:p>
          <a:p>
            <a:pPr lvl="2"/>
            <a:r>
              <a:rPr lang="en-US" sz="2400" i="1" dirty="0" smtClean="0"/>
              <a:t>Term-at-a time </a:t>
            </a:r>
            <a:r>
              <a:rPr lang="en-US" sz="2400" dirty="0" smtClean="0"/>
              <a:t>vs. </a:t>
            </a:r>
            <a:r>
              <a:rPr lang="en-US" sz="2400" i="1" dirty="0" smtClean="0"/>
              <a:t>document-at-a-time</a:t>
            </a:r>
            <a:r>
              <a:rPr lang="en-US" sz="2400" dirty="0" smtClean="0"/>
              <a:t> processing</a:t>
            </a:r>
            <a:endParaRPr lang="en-US" sz="2400" i="1" dirty="0" smtClean="0"/>
          </a:p>
          <a:p>
            <a:pPr lvl="2"/>
            <a:r>
              <a:rPr lang="en-US" sz="2400" i="1" dirty="0" smtClean="0"/>
              <a:t>Safe</a:t>
            </a:r>
            <a:r>
              <a:rPr lang="en-US" sz="2400" dirty="0" smtClean="0"/>
              <a:t> vs. </a:t>
            </a:r>
            <a:r>
              <a:rPr lang="en-US" sz="2400" i="1" dirty="0" smtClean="0"/>
              <a:t>unsafe</a:t>
            </a:r>
            <a:r>
              <a:rPr lang="en-US" sz="2400" dirty="0" smtClean="0"/>
              <a:t> optimizations</a:t>
            </a:r>
          </a:p>
          <a:p>
            <a:r>
              <a:rPr lang="en-US" sz="2800" dirty="0" smtClean="0"/>
              <a:t>Distribution</a:t>
            </a:r>
          </a:p>
          <a:p>
            <a:pPr lvl="1"/>
            <a:r>
              <a:rPr lang="en-US" sz="2800" dirty="0" smtClean="0"/>
              <a:t>Processing queries in a distributed environment</a:t>
            </a:r>
          </a:p>
          <a:p>
            <a:pPr lvl="1"/>
            <a:r>
              <a:rPr lang="en-US" sz="2800" i="1" dirty="0" smtClean="0"/>
              <a:t>Query broker </a:t>
            </a:r>
            <a:r>
              <a:rPr lang="en-US" sz="2800" dirty="0" smtClean="0"/>
              <a:t>distributes queries and assembles results</a:t>
            </a:r>
          </a:p>
          <a:p>
            <a:pPr lvl="1"/>
            <a:r>
              <a:rPr lang="en-US" sz="2800" i="1" dirty="0" smtClean="0"/>
              <a:t>Caching</a:t>
            </a:r>
            <a:r>
              <a:rPr lang="en-US" sz="2800" dirty="0" smtClean="0"/>
              <a:t> is a form of distributed searching</a:t>
            </a:r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Ranking: Distribution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4381" y="3759200"/>
            <a:ext cx="4429125" cy="279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494" y="2359025"/>
            <a:ext cx="4433887" cy="2800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645217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Evaluation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37360"/>
            <a:ext cx="8229600" cy="4511039"/>
          </a:xfrm>
        </p:spPr>
        <p:txBody>
          <a:bodyPr>
            <a:noAutofit/>
          </a:bodyPr>
          <a:lstStyle/>
          <a:p>
            <a:r>
              <a:rPr lang="en-US" sz="2800" dirty="0" smtClean="0"/>
              <a:t>Logging</a:t>
            </a:r>
          </a:p>
          <a:p>
            <a:pPr lvl="1"/>
            <a:r>
              <a:rPr lang="en-US" sz="2800" dirty="0" smtClean="0"/>
              <a:t>Logging user queries and interaction is crucial for improving search effectiveness and efficiency</a:t>
            </a:r>
          </a:p>
          <a:p>
            <a:pPr lvl="1"/>
            <a:r>
              <a:rPr lang="en-US" sz="2800" i="1" dirty="0" smtClean="0"/>
              <a:t>Query logs </a:t>
            </a:r>
            <a:r>
              <a:rPr lang="en-US" sz="2800" dirty="0" smtClean="0"/>
              <a:t>and </a:t>
            </a:r>
            <a:r>
              <a:rPr lang="en-US" sz="2800" i="1" dirty="0" err="1" smtClean="0"/>
              <a:t>clickthrough</a:t>
            </a:r>
            <a:r>
              <a:rPr lang="en-US" sz="2800" i="1" dirty="0" smtClean="0"/>
              <a:t> data </a:t>
            </a:r>
            <a:r>
              <a:rPr lang="en-US" sz="2800" dirty="0" smtClean="0"/>
              <a:t>used for query suggestion, spell checking, query caching, ranking, advertising search, and other components</a:t>
            </a:r>
          </a:p>
          <a:p>
            <a:r>
              <a:rPr lang="en-US" sz="2800" dirty="0" smtClean="0"/>
              <a:t>Ranking analysis</a:t>
            </a:r>
          </a:p>
          <a:p>
            <a:pPr lvl="1"/>
            <a:r>
              <a:rPr lang="en-US" sz="2800" dirty="0" smtClean="0"/>
              <a:t>Measuring and tuning ranking effectiveness</a:t>
            </a:r>
          </a:p>
          <a:p>
            <a:r>
              <a:rPr lang="en-US" sz="2800" dirty="0" smtClean="0"/>
              <a:t>Performance analysis</a:t>
            </a:r>
          </a:p>
          <a:p>
            <a:pPr lvl="1"/>
            <a:r>
              <a:rPr lang="en-US" sz="2800" dirty="0" smtClean="0"/>
              <a:t>Measuring and tuning system efficiency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Does It </a:t>
            </a:r>
            <a:r>
              <a:rPr lang="en-US" i="1" dirty="0" smtClean="0"/>
              <a:t>Really</a:t>
            </a:r>
            <a:r>
              <a:rPr lang="en-US" dirty="0" smtClean="0"/>
              <a:t> Work?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59" y="1845734"/>
            <a:ext cx="7543801" cy="4250266"/>
          </a:xfrm>
        </p:spPr>
        <p:txBody>
          <a:bodyPr>
            <a:noAutofit/>
          </a:bodyPr>
          <a:lstStyle/>
          <a:p>
            <a:r>
              <a:rPr lang="en-US" sz="2800" dirty="0" smtClean="0"/>
              <a:t>This course explains these components of a search engine in more detail</a:t>
            </a:r>
          </a:p>
          <a:p>
            <a:r>
              <a:rPr lang="en-US" sz="2800" dirty="0" smtClean="0"/>
              <a:t>Often many possible approaches and techniques for a given component</a:t>
            </a:r>
          </a:p>
          <a:p>
            <a:pPr lvl="1"/>
            <a:r>
              <a:rPr lang="en-US" sz="2800" dirty="0" smtClean="0"/>
              <a:t>Focus is on the most important alternatives</a:t>
            </a:r>
          </a:p>
          <a:p>
            <a:pPr lvl="2"/>
            <a:r>
              <a:rPr lang="en-US" sz="2400" dirty="0" smtClean="0"/>
              <a:t>explain a small number of approaches in detail rather than many approaches</a:t>
            </a:r>
          </a:p>
          <a:p>
            <a:pPr lvl="1"/>
            <a:r>
              <a:rPr lang="en-US" sz="2800" dirty="0" smtClean="0"/>
              <a:t>Alternatives described in references</a:t>
            </a:r>
          </a:p>
          <a:p>
            <a:pPr lvl="1"/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Indexing Process</a:t>
            </a:r>
            <a:endParaRPr lang="en-US" dirty="0"/>
          </a:p>
        </p:txBody>
      </p:sp>
      <p:pic>
        <p:nvPicPr>
          <p:cNvPr id="1028" name="Picture 4" descr="C:\Users\croft\Desktop\chap2-1.t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9600" y="1828800"/>
            <a:ext cx="7658100" cy="376713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Indexing Process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Text acquisition</a:t>
            </a:r>
          </a:p>
          <a:p>
            <a:pPr lvl="1"/>
            <a:r>
              <a:rPr lang="en-US" sz="2400" dirty="0" smtClean="0"/>
              <a:t>identifies and stores documents for indexing</a:t>
            </a:r>
          </a:p>
          <a:p>
            <a:r>
              <a:rPr lang="en-US" sz="2800" dirty="0" smtClean="0"/>
              <a:t>Text transformation</a:t>
            </a:r>
          </a:p>
          <a:p>
            <a:pPr lvl="1"/>
            <a:r>
              <a:rPr lang="en-US" sz="2400" dirty="0" smtClean="0"/>
              <a:t>transforms documents into </a:t>
            </a:r>
            <a:r>
              <a:rPr lang="en-US" sz="2400" i="1" dirty="0" smtClean="0">
                <a:solidFill>
                  <a:srgbClr val="C00000"/>
                </a:solidFill>
              </a:rPr>
              <a:t>index terms </a:t>
            </a:r>
            <a:r>
              <a:rPr lang="en-US" sz="2400" dirty="0" smtClean="0"/>
              <a:t>or </a:t>
            </a:r>
            <a:r>
              <a:rPr lang="en-US" sz="2400" i="1" dirty="0" smtClean="0"/>
              <a:t>features</a:t>
            </a:r>
          </a:p>
          <a:p>
            <a:r>
              <a:rPr lang="en-US" sz="2800" dirty="0" smtClean="0"/>
              <a:t>Index creation</a:t>
            </a:r>
          </a:p>
          <a:p>
            <a:pPr lvl="1"/>
            <a:r>
              <a:rPr lang="en-US" sz="2400" dirty="0" smtClean="0"/>
              <a:t>takes index terms and creates data structures (</a:t>
            </a:r>
            <a:r>
              <a:rPr lang="en-US" sz="2400" i="1" dirty="0" smtClean="0"/>
              <a:t>indexes</a:t>
            </a:r>
            <a:r>
              <a:rPr lang="en-US" sz="2400" dirty="0" smtClean="0"/>
              <a:t>) to support fast searching</a:t>
            </a:r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Query Process</a:t>
            </a:r>
            <a:endParaRPr lang="en-US" dirty="0"/>
          </a:p>
        </p:txBody>
      </p:sp>
      <p:pic>
        <p:nvPicPr>
          <p:cNvPr id="2051" name="Picture 3" descr="C:\Users\croft\Desktop\chap2-2.t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90600" y="1752600"/>
            <a:ext cx="7287373" cy="400843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Query Process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800" dirty="0" smtClean="0"/>
              <a:t>User interaction</a:t>
            </a:r>
          </a:p>
          <a:p>
            <a:pPr lvl="1"/>
            <a:r>
              <a:rPr lang="en-US" sz="2400" dirty="0" smtClean="0"/>
              <a:t>supports creation and refinement of query, display of results</a:t>
            </a:r>
          </a:p>
          <a:p>
            <a:r>
              <a:rPr lang="en-US" sz="2800" dirty="0" smtClean="0"/>
              <a:t>Ranking</a:t>
            </a:r>
          </a:p>
          <a:p>
            <a:pPr lvl="1"/>
            <a:r>
              <a:rPr lang="en-US" sz="2400" dirty="0" smtClean="0"/>
              <a:t>uses query and indexes to generate ranked list of documents</a:t>
            </a:r>
          </a:p>
          <a:p>
            <a:r>
              <a:rPr lang="en-US" sz="2800" dirty="0" smtClean="0"/>
              <a:t>Evaluation</a:t>
            </a:r>
          </a:p>
          <a:p>
            <a:pPr lvl="1"/>
            <a:r>
              <a:rPr lang="en-US" sz="2400" dirty="0" smtClean="0"/>
              <a:t>monitors and measures effectiveness and efficiency (primarily offline)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Details: Text Acquisition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905000"/>
            <a:ext cx="7772400" cy="4724400"/>
          </a:xfrm>
        </p:spPr>
        <p:txBody>
          <a:bodyPr>
            <a:normAutofit lnSpcReduction="10000"/>
          </a:bodyPr>
          <a:lstStyle/>
          <a:p>
            <a:r>
              <a:rPr lang="en-US" sz="2800" dirty="0" smtClean="0"/>
              <a:t>Crawler</a:t>
            </a:r>
          </a:p>
          <a:p>
            <a:pPr lvl="1"/>
            <a:r>
              <a:rPr lang="en-US" sz="2800" dirty="0" smtClean="0"/>
              <a:t>Identifies and acquires documents for search engine</a:t>
            </a:r>
          </a:p>
          <a:p>
            <a:pPr lvl="1"/>
            <a:r>
              <a:rPr lang="en-US" sz="2800" dirty="0" smtClean="0"/>
              <a:t>Many types – web, enterprise, desktop</a:t>
            </a:r>
          </a:p>
          <a:p>
            <a:pPr lvl="1"/>
            <a:r>
              <a:rPr lang="en-US" sz="2800" dirty="0" smtClean="0"/>
              <a:t>Web crawlers follow </a:t>
            </a:r>
            <a:r>
              <a:rPr lang="en-US" sz="2800" i="1" dirty="0" smtClean="0"/>
              <a:t>links</a:t>
            </a:r>
            <a:r>
              <a:rPr lang="en-US" sz="2800" dirty="0" smtClean="0"/>
              <a:t> to find documents</a:t>
            </a:r>
            <a:endParaRPr lang="en-US" sz="2800" i="1" dirty="0" smtClean="0"/>
          </a:p>
          <a:p>
            <a:pPr lvl="2"/>
            <a:r>
              <a:rPr lang="en-US" sz="2400" dirty="0" smtClean="0"/>
              <a:t>Must efficiently find huge numbers of web pages (</a:t>
            </a:r>
            <a:r>
              <a:rPr lang="en-US" sz="2400" i="1" dirty="0" smtClean="0">
                <a:solidFill>
                  <a:srgbClr val="C00000"/>
                </a:solidFill>
              </a:rPr>
              <a:t>coverage</a:t>
            </a:r>
            <a:r>
              <a:rPr lang="en-US" sz="2400" dirty="0" smtClean="0"/>
              <a:t>) and keep them up-to-date (</a:t>
            </a:r>
            <a:r>
              <a:rPr lang="en-US" sz="2400" i="1" dirty="0" smtClean="0">
                <a:solidFill>
                  <a:srgbClr val="C00000"/>
                </a:solidFill>
              </a:rPr>
              <a:t>freshness</a:t>
            </a:r>
            <a:r>
              <a:rPr lang="en-US" sz="2400" dirty="0" smtClean="0"/>
              <a:t>)</a:t>
            </a:r>
          </a:p>
          <a:p>
            <a:pPr lvl="2"/>
            <a:r>
              <a:rPr lang="en-US" sz="2400" dirty="0" smtClean="0"/>
              <a:t>Single site crawlers for </a:t>
            </a:r>
            <a:r>
              <a:rPr lang="en-US" sz="2400" i="1" dirty="0" smtClean="0">
                <a:solidFill>
                  <a:srgbClr val="C00000"/>
                </a:solidFill>
              </a:rPr>
              <a:t>site search</a:t>
            </a:r>
          </a:p>
          <a:p>
            <a:pPr lvl="2"/>
            <a:r>
              <a:rPr lang="en-US" sz="2400" i="1" dirty="0" smtClean="0">
                <a:solidFill>
                  <a:srgbClr val="C00000"/>
                </a:solidFill>
              </a:rPr>
              <a:t>Topical</a:t>
            </a:r>
            <a:r>
              <a:rPr lang="en-US" sz="2400" i="1" dirty="0" smtClean="0"/>
              <a:t> </a:t>
            </a:r>
            <a:r>
              <a:rPr lang="en-US" sz="2400" dirty="0" smtClean="0"/>
              <a:t>or</a:t>
            </a:r>
            <a:r>
              <a:rPr lang="en-US" sz="2400" i="1" dirty="0" smtClean="0"/>
              <a:t> </a:t>
            </a:r>
            <a:r>
              <a:rPr lang="en-US" sz="2400" i="1" dirty="0" smtClean="0">
                <a:solidFill>
                  <a:srgbClr val="C00000"/>
                </a:solidFill>
              </a:rPr>
              <a:t>focused</a:t>
            </a:r>
            <a:r>
              <a:rPr lang="en-US" sz="2400" i="1" dirty="0" smtClean="0"/>
              <a:t> </a:t>
            </a:r>
            <a:r>
              <a:rPr lang="en-US" sz="2400" dirty="0" smtClean="0"/>
              <a:t>crawlers for vertical</a:t>
            </a:r>
            <a:r>
              <a:rPr lang="en-US" sz="2400" i="1" dirty="0" smtClean="0"/>
              <a:t> </a:t>
            </a:r>
            <a:r>
              <a:rPr lang="en-US" sz="2400" dirty="0" smtClean="0"/>
              <a:t>search</a:t>
            </a:r>
          </a:p>
          <a:p>
            <a:pPr lvl="1"/>
            <a:r>
              <a:rPr lang="en-US" sz="2800" i="1" dirty="0" smtClean="0"/>
              <a:t>Document</a:t>
            </a:r>
            <a:r>
              <a:rPr lang="en-US" sz="2800" dirty="0" smtClean="0"/>
              <a:t> crawlers for enterprise and desktop search</a:t>
            </a:r>
          </a:p>
          <a:p>
            <a:pPr lvl="2"/>
            <a:r>
              <a:rPr lang="en-US" sz="2400" dirty="0" smtClean="0"/>
              <a:t>Follow links and scan directories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01843"/>
            <a:ext cx="8991600" cy="1450757"/>
          </a:xfrm>
        </p:spPr>
        <p:txBody>
          <a:bodyPr/>
          <a:lstStyle/>
          <a:p>
            <a:r>
              <a:rPr lang="en-US" dirty="0" smtClean="0"/>
              <a:t>Text </a:t>
            </a:r>
            <a:r>
              <a:rPr lang="en-US" dirty="0"/>
              <a:t>Acquisition: Feeds </a:t>
            </a:r>
            <a:r>
              <a:rPr lang="en-US" dirty="0" smtClean="0"/>
              <a:t>&amp; Conversion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752600"/>
            <a:ext cx="8610600" cy="4724400"/>
          </a:xfrm>
        </p:spPr>
        <p:txBody>
          <a:bodyPr>
            <a:noAutofit/>
          </a:bodyPr>
          <a:lstStyle/>
          <a:p>
            <a:r>
              <a:rPr lang="en-US" sz="2800" dirty="0" smtClean="0"/>
              <a:t>Feeds </a:t>
            </a:r>
          </a:p>
          <a:p>
            <a:pPr lvl="1"/>
            <a:r>
              <a:rPr lang="en-US" sz="2800" dirty="0" smtClean="0"/>
              <a:t>Real-time streams of documents</a:t>
            </a:r>
          </a:p>
          <a:p>
            <a:pPr lvl="2"/>
            <a:r>
              <a:rPr lang="en-US" sz="2400" dirty="0" smtClean="0"/>
              <a:t>e.g., web feeds for news, blogs, video, radio, </a:t>
            </a:r>
            <a:r>
              <a:rPr lang="en-US" sz="2400" dirty="0" err="1" smtClean="0"/>
              <a:t>tv</a:t>
            </a:r>
            <a:endParaRPr lang="en-US" sz="2400" dirty="0" smtClean="0"/>
          </a:p>
          <a:p>
            <a:pPr lvl="1"/>
            <a:r>
              <a:rPr lang="en-US" sz="2800" dirty="0" smtClean="0"/>
              <a:t>RSS is common standard</a:t>
            </a:r>
          </a:p>
          <a:p>
            <a:pPr lvl="2"/>
            <a:r>
              <a:rPr lang="en-US" sz="2400" dirty="0" smtClean="0"/>
              <a:t>RSS “reader” can provide new XML documents to search engine</a:t>
            </a:r>
          </a:p>
          <a:p>
            <a:r>
              <a:rPr lang="en-US" sz="2800" dirty="0" smtClean="0"/>
              <a:t>Conversion</a:t>
            </a:r>
          </a:p>
          <a:p>
            <a:pPr lvl="1"/>
            <a:r>
              <a:rPr lang="en-US" sz="2800" dirty="0" smtClean="0"/>
              <a:t>Convert variety of documents into a consistent text plus metadata format</a:t>
            </a:r>
          </a:p>
          <a:p>
            <a:pPr lvl="2"/>
            <a:r>
              <a:rPr lang="en-US" sz="2400" dirty="0" smtClean="0"/>
              <a:t>e.g. HTML, XML, Word, PDF, etc. → XML</a:t>
            </a:r>
          </a:p>
          <a:p>
            <a:pPr lvl="1"/>
            <a:r>
              <a:rPr lang="en-US" sz="2800" dirty="0" smtClean="0"/>
              <a:t>Convert text encoding for different languages</a:t>
            </a:r>
          </a:p>
          <a:p>
            <a:pPr lvl="2"/>
            <a:r>
              <a:rPr lang="en-US" sz="2400" dirty="0" smtClean="0"/>
              <a:t>Using a Unicode standard like UTF-8</a:t>
            </a:r>
          </a:p>
          <a:p>
            <a:pPr lvl="2"/>
            <a:endParaRPr lang="en-US" sz="2800" dirty="0" smtClean="0"/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86604"/>
            <a:ext cx="9296400" cy="1450757"/>
          </a:xfrm>
        </p:spPr>
        <p:txBody>
          <a:bodyPr>
            <a:normAutofit/>
          </a:bodyPr>
          <a:lstStyle/>
          <a:p>
            <a:r>
              <a:rPr lang="en-US" dirty="0" smtClean="0"/>
              <a:t>Text </a:t>
            </a:r>
            <a:r>
              <a:rPr lang="en-US" dirty="0"/>
              <a:t>Acquisition: Document </a:t>
            </a:r>
            <a:r>
              <a:rPr lang="en-US" dirty="0" smtClean="0"/>
              <a:t>Storage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37360"/>
            <a:ext cx="8229600" cy="4739639"/>
          </a:xfrm>
        </p:spPr>
        <p:txBody>
          <a:bodyPr>
            <a:noAutofit/>
          </a:bodyPr>
          <a:lstStyle/>
          <a:p>
            <a:pPr lvl="1"/>
            <a:r>
              <a:rPr lang="en-US" sz="2800" dirty="0" smtClean="0"/>
              <a:t>Stores text, metadata, and other related content for documents </a:t>
            </a:r>
          </a:p>
          <a:p>
            <a:pPr lvl="2"/>
            <a:r>
              <a:rPr lang="en-US" sz="2400" dirty="0" smtClean="0"/>
              <a:t>Metadata is information about document such as type and creation date</a:t>
            </a:r>
          </a:p>
          <a:p>
            <a:pPr lvl="2"/>
            <a:r>
              <a:rPr lang="en-US" sz="2400" dirty="0" smtClean="0"/>
              <a:t>Other content includes links, anchor text</a:t>
            </a:r>
          </a:p>
          <a:p>
            <a:pPr lvl="1"/>
            <a:r>
              <a:rPr lang="en-US" sz="2800" dirty="0" smtClean="0"/>
              <a:t>Provides fast access to document contents for search engine components</a:t>
            </a:r>
          </a:p>
          <a:p>
            <a:pPr lvl="2"/>
            <a:r>
              <a:rPr lang="en-US" sz="2400" dirty="0" smtClean="0"/>
              <a:t>e.g. result list generation</a:t>
            </a:r>
          </a:p>
          <a:p>
            <a:pPr lvl="1"/>
            <a:r>
              <a:rPr lang="en-US" sz="2800" dirty="0" smtClean="0"/>
              <a:t>Could use relational database system </a:t>
            </a:r>
          </a:p>
          <a:p>
            <a:pPr lvl="2"/>
            <a:r>
              <a:rPr lang="en-US" sz="2400" dirty="0" smtClean="0"/>
              <a:t>More typically, a simpler, more efficient storage system is used due to huge numbers of documents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IRSTBRUCE@DWGLFCNFUVWXY5MJ" val="3172"/>
</p:tagLst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925</TotalTime>
  <Words>1265</Words>
  <Application>Microsoft Office PowerPoint</Application>
  <PresentationFormat>On-screen Show (4:3)</PresentationFormat>
  <Paragraphs>191</Paragraphs>
  <Slides>29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4" baseType="lpstr">
      <vt:lpstr>맑은 고딕</vt:lpstr>
      <vt:lpstr>Calibri</vt:lpstr>
      <vt:lpstr>Calibri Light</vt:lpstr>
      <vt:lpstr>Symbol</vt:lpstr>
      <vt:lpstr>Retrospect</vt:lpstr>
      <vt:lpstr>Search Engine Architecture</vt:lpstr>
      <vt:lpstr>Search Engine Architecture</vt:lpstr>
      <vt:lpstr>Indexing Process</vt:lpstr>
      <vt:lpstr>Indexing Process</vt:lpstr>
      <vt:lpstr>Query Process</vt:lpstr>
      <vt:lpstr>Query Process</vt:lpstr>
      <vt:lpstr>Details: Text Acquisition</vt:lpstr>
      <vt:lpstr>Text Acquisition: Feeds &amp; Conversion</vt:lpstr>
      <vt:lpstr>Text Acquisition: Document Storage</vt:lpstr>
      <vt:lpstr>Text Transformation: Parser</vt:lpstr>
      <vt:lpstr>Text Transformation: Stop Words</vt:lpstr>
      <vt:lpstr>Text Transformation: Link Analysis</vt:lpstr>
      <vt:lpstr>Text Transformation: Link Analysis</vt:lpstr>
      <vt:lpstr>Text Transformation: Information Extraction</vt:lpstr>
      <vt:lpstr>Index Creation</vt:lpstr>
      <vt:lpstr>Index Creation: Inversion</vt:lpstr>
      <vt:lpstr>Index Creation: The Problem</vt:lpstr>
      <vt:lpstr>Index Creation: Distribution</vt:lpstr>
      <vt:lpstr>User Interaction</vt:lpstr>
      <vt:lpstr>User Interaction: Query Transformation</vt:lpstr>
      <vt:lpstr>Query Suggestions for “relevance feedback algorithms”</vt:lpstr>
      <vt:lpstr>User Interaction: Query Expansion</vt:lpstr>
      <vt:lpstr>User Interaction: Relevance Feedback</vt:lpstr>
      <vt:lpstr>User Interaction: Output</vt:lpstr>
      <vt:lpstr>Ranking</vt:lpstr>
      <vt:lpstr>Ranking</vt:lpstr>
      <vt:lpstr>Ranking: Distribution</vt:lpstr>
      <vt:lpstr>Evaluation</vt:lpstr>
      <vt:lpstr>How Does It Really Work?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Search Engines</dc:title>
  <dc:creator>croft</dc:creator>
  <cp:lastModifiedBy>Eduard C Dragut</cp:lastModifiedBy>
  <cp:revision>55</cp:revision>
  <dcterms:created xsi:type="dcterms:W3CDTF">2008-09-05T12:31:44Z</dcterms:created>
  <dcterms:modified xsi:type="dcterms:W3CDTF">2016-09-07T20:59:08Z</dcterms:modified>
</cp:coreProperties>
</file>