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3"/>
  </p:notesMasterIdLst>
  <p:sldIdLst>
    <p:sldId id="257" r:id="rId2"/>
    <p:sldId id="263" r:id="rId3"/>
    <p:sldId id="369" r:id="rId4"/>
    <p:sldId id="264" r:id="rId5"/>
    <p:sldId id="265" r:id="rId6"/>
    <p:sldId id="266" r:id="rId7"/>
    <p:sldId id="267" r:id="rId8"/>
    <p:sldId id="268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407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408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9" r:id="rId49"/>
    <p:sldId id="410" r:id="rId50"/>
    <p:sldId id="411" r:id="rId51"/>
    <p:sldId id="412" r:id="rId52"/>
  </p:sldIdLst>
  <p:sldSz cx="9144000" cy="6858000" type="screen4x3"/>
  <p:notesSz cx="6858000" cy="9144000"/>
  <p:embeddedFontLst>
    <p:embeddedFont>
      <p:font typeface="Arial Unicode MS" panose="020B0604020202020204" charset="-128"/>
      <p:regular r:id="rId54"/>
    </p:embeddedFont>
    <p:embeddedFont>
      <p:font typeface="ＭＳ Ｐゴシック" panose="020B0600070205080204" pitchFamily="34" charset="-128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ambria Math" panose="02040503050406030204" pitchFamily="18" charset="0"/>
      <p:regular r:id="rId62"/>
    </p:embeddedFont>
    <p:embeddedFont>
      <p:font typeface="Lucida Sans" panose="020B0602030504020204" pitchFamily="34" charset="0"/>
      <p:regular r:id="rId63"/>
      <p:bold r:id="rId64"/>
      <p:italic r:id="rId65"/>
      <p:boldItalic r:id="rId66"/>
    </p:embeddedFont>
    <p:embeddedFont>
      <p:font typeface="Lucida Sans Unicode" panose="020B0602030504020204" pitchFamily="34" charset="0"/>
      <p:regular r:id="rId67"/>
    </p:embeddedFont>
    <p:embeddedFont>
      <p:font typeface="Palatino Linotype" panose="02040502050505030304" pitchFamily="18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6" autoAdjust="0"/>
  </p:normalViewPr>
  <p:slideViewPr>
    <p:cSldViewPr>
      <p:cViewPr varScale="1">
        <p:scale>
          <a:sx n="66" d="100"/>
          <a:sy n="66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0502-ED27-4A2B-8B2A-8D77F16E2A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BBBE-8B16-4E19-8158-70B08562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44726790-18BE-4AC3-B8E6-6F17B6A11F0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847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Why do you get these numbers?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Suggests df is better.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6AB250C-AE05-477C-A519-75A50244EF6F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734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A58FA06C-F4B1-4B5A-879E-FD9A4EF9CD40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724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 default is just term frequency</a:t>
            </a:r>
          </a:p>
          <a:p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ltc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0C8C66B-18A0-4636-9C6F-81E85885ADFC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199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Leaving off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weighting on documents is good for both efficiency and system effectiveness reasons.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D561AEF-AEA5-4428-A059-71D0353CE469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338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1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9DFAB3-E27B-47E2-ACDE-050275AD4F4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0A3D06-7265-45FA-956D-1B203A4D67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islita.com/information-retrieval-tutorial/cosine-similarity-tutorial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Retrieval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Retrieval in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All slides ©Addison Wesley,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Ranked retrieval models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Rather than a set of documents satisfying a query expression, in </a:t>
            </a: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ranked retrieval</a:t>
            </a:r>
            <a:r>
              <a:rPr lang="en-US" altLang="en-US" sz="2800" dirty="0">
                <a:ea typeface="ＭＳ Ｐゴシック" panose="020B0600070205080204" pitchFamily="34" charset="-128"/>
              </a:rPr>
              <a:t>, the system returns an ordering over the (top) documents in the collection for a query</a:t>
            </a:r>
          </a:p>
          <a:p>
            <a:pPr>
              <a:spcAft>
                <a:spcPts val="600"/>
              </a:spcAft>
            </a:pP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Free text queries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Rather than a query language of operators and expressions, the user’s query is just one or more words in a human language</a:t>
            </a:r>
          </a:p>
          <a:p>
            <a:pPr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In principle, there are two separate choices here, but in practice, ranked retrieval has normally been associated with free text queries and vice versa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0B9E9BF-1089-4167-97AA-4249272A912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9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Feast or famine: not a problem in ranked retrieval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When a system produces a ranked result set, large result sets are not an issue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Indeed, the size of the result set is not an issue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just show the top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 </a:t>
            </a:r>
            <a:r>
              <a:rPr lang="en-US" altLang="en-US" sz="2400" dirty="0">
                <a:ea typeface="ＭＳ Ｐゴシック" panose="020B0600070205080204" pitchFamily="34" charset="-128"/>
              </a:rPr>
              <a:t>( ≈ 10) results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don’t overwhelm the user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Premise: the ranking algorithm works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42318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Scoring as the basis of ranked retrieval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wish to return in order the documents most likely to be useful to the searcher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How can we </a:t>
            </a:r>
            <a:r>
              <a:rPr lang="en-US" altLang="en-US" sz="2800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rank-order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the documents in the collection with respect to a query?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Assign a score – say in [0, 1] – to each document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This score measures how well document and query “match”.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9292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Query-document matching scores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need a way of assigning a score to a query/document pair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Let’s start with a one-term query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If the query term does not occur in the document: score should be 0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more frequent the query term in the document, the higher the score (should be)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will look at a number of alternatives for this.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260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Take 1: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Recall from Lecture 3: A commonly used measure of overlap of two sets 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and 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B</a:t>
                </a:r>
              </a:p>
              <a:p>
                <a:pPr eaLnBrk="1" hangingPunct="1"/>
                <a:r>
                  <a:rPr lang="en-US" altLang="en-US" sz="2400" dirty="0" err="1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jaccard</a:t>
                </a:r>
                <a:r>
                  <a:rPr lang="en-US" altLang="en-US" sz="2400" i="1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(A,B)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|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𝐴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 ∩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|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𝐴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srgbClr val="C00000"/>
                  </a:solidFill>
                  <a:ea typeface="ＭＳ Ｐゴシック" panose="020B0600070205080204" pitchFamily="34" charset="-128"/>
                </a:endParaRPr>
              </a:p>
              <a:p>
                <a:pPr eaLnBrk="1" hangingPunct="1"/>
                <a:r>
                  <a:rPr lang="en-US" altLang="en-US" sz="2400" dirty="0" err="1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jaccard</a:t>
                </a:r>
                <a:r>
                  <a:rPr lang="en-US" altLang="en-US" sz="2400" i="1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(A,A) = </a:t>
                </a:r>
                <a:r>
                  <a:rPr lang="en-US" altLang="en-US" sz="2400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1</a:t>
                </a:r>
              </a:p>
              <a:p>
                <a:pPr eaLnBrk="1" hangingPunct="1"/>
                <a:r>
                  <a:rPr lang="en-US" altLang="en-US" sz="2400" dirty="0" err="1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jaccard</a:t>
                </a:r>
                <a:r>
                  <a:rPr lang="en-US" altLang="en-US" sz="2400" i="1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(A,B) = </a:t>
                </a:r>
                <a:r>
                  <a:rPr lang="en-US" altLang="en-US" sz="2400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i="1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if </a:t>
                </a:r>
                <a:r>
                  <a:rPr lang="en-US" altLang="en-US" sz="2400" i="1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A ∩ B = </a:t>
                </a:r>
                <a:r>
                  <a:rPr lang="en-US" altLang="en-US" sz="2400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0</a:t>
                </a:r>
              </a:p>
              <a:p>
                <a:pPr eaLnBrk="1" hangingPunct="1"/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and 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don’t have to be the same size.</a:t>
                </a:r>
              </a:p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Always assigns a number between 0 and 1.</a:t>
                </a:r>
              </a:p>
            </p:txBody>
          </p:sp>
        </mc:Choice>
        <mc:Fallback xmlns="">
          <p:sp>
            <p:nvSpPr>
              <p:cNvPr id="307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121" r="-2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417039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286604"/>
            <a:ext cx="8534400" cy="1450757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Jaccard</a:t>
            </a:r>
            <a:r>
              <a:rPr lang="en-US" altLang="en-US" dirty="0">
                <a:ea typeface="ＭＳ Ｐゴシック" panose="020B0600070205080204" pitchFamily="34" charset="-128"/>
              </a:rPr>
              <a:t> coefficient: Scoring example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What is the query-document match score that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Jaccard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coefficient computes for each of the two documents below?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Query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ides of march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Document</a:t>
            </a:r>
            <a:r>
              <a:rPr lang="en-US" altLang="en-US" sz="2800" dirty="0">
                <a:ea typeface="ＭＳ Ｐゴシック" panose="020B0600070205080204" pitchFamily="34" charset="-128"/>
              </a:rPr>
              <a:t> 1: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caesar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died in march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Document</a:t>
            </a:r>
            <a:r>
              <a:rPr lang="en-US" altLang="en-US" sz="2800" dirty="0">
                <a:ea typeface="ＭＳ Ｐゴシック" panose="020B0600070205080204" pitchFamily="34" charset="-128"/>
              </a:rPr>
              <a:t> 2: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the long march</a:t>
            </a:r>
            <a:endParaRPr lang="en-US" altLang="en-US" sz="2800" u="sng" dirty="0">
              <a:ea typeface="ＭＳ Ｐゴシック" panose="020B0600070205080204" pitchFamily="34" charset="-128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46769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Issues with Jaccard for scoring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It doesn’t consider </a:t>
            </a:r>
            <a:r>
              <a:rPr lang="en-US" altLang="en-US" sz="2800" i="1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term frequency </a:t>
            </a:r>
            <a:r>
              <a:rPr lang="en-US" altLang="en-US" sz="2800" dirty="0">
                <a:ea typeface="ＭＳ Ｐゴシック" panose="020B0600070205080204" pitchFamily="34" charset="-128"/>
              </a:rPr>
              <a:t>(how many times a term occurs in a document)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Rare terms in a collection are more informative than frequent terms.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Jaccard</a:t>
            </a:r>
            <a:r>
              <a:rPr lang="en-US" altLang="en-US" sz="2800" dirty="0">
                <a:ea typeface="ＭＳ Ｐゴシック" panose="020B0600070205080204" pitchFamily="34" charset="-128"/>
              </a:rPr>
              <a:t> doesn’t consider this information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need a more sophisticated way of normalizing for length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Later in this lecture, we’ll use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. . . instead of |A ∩ B|/|A ∪ B|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Jaccard</a:t>
            </a:r>
            <a:r>
              <a:rPr lang="en-US" altLang="en-US" sz="2800" dirty="0">
                <a:ea typeface="ＭＳ Ｐゴシック" panose="020B0600070205080204" pitchFamily="34" charset="-128"/>
              </a:rPr>
              <a:t>) for length normalization.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48305"/>
              </p:ext>
            </p:extLst>
          </p:nvPr>
        </p:nvGraphicFramePr>
        <p:xfrm>
          <a:off x="5486400" y="5029200"/>
          <a:ext cx="2555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1193760" imgH="253800" progId="Equation.3">
                  <p:embed/>
                </p:oleObj>
              </mc:Choice>
              <mc:Fallback>
                <p:oleObj name="Equation" r:id="rId3" imgW="1193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29200"/>
                        <a:ext cx="2555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230756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Binary term-document incidence matrix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5963"/>
          <a:ext cx="9101138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Worksheet" r:id="rId3" imgW="9791852" imgH="3596678" progId="Excel.Sheet.8">
                  <p:embed/>
                </p:oleObj>
              </mc:Choice>
              <mc:Fallback>
                <p:oleObj name="Worksheet" r:id="rId3" imgW="9791852" imgH="359667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5963"/>
                        <a:ext cx="9101138" cy="334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49212" y="5351620"/>
            <a:ext cx="909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Each document is represented by a binary vector ∈ {0,1}</a:t>
            </a:r>
            <a:r>
              <a:rPr lang="en-US" altLang="en-US" baseline="30000" dirty="0"/>
              <a:t>|V|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</a:t>
            </a:r>
          </a:p>
        </p:txBody>
      </p:sp>
    </p:spTree>
    <p:extLst>
      <p:ext uri="{BB962C8B-B14F-4D97-AF65-F5344CB8AC3E}">
        <p14:creationId xmlns:p14="http://schemas.microsoft.com/office/powerpoint/2010/main" val="253616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Documents and query represented by a vector of term weights</a:t>
            </a:r>
          </a:p>
          <a:p>
            <a:r>
              <a:rPr lang="en-US" sz="2800" dirty="0"/>
              <a:t>Collection represented by a matrix of term weights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76400" y="3962400"/>
            <a:ext cx="2412495" cy="27889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95800" y="3962400"/>
            <a:ext cx="2031495" cy="278892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33600" y="4495800"/>
            <a:ext cx="4140715" cy="16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Term-document count matrices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Consider the number of occurrences of a term in a document: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Each document is a count vector in </a:t>
            </a:r>
            <a:r>
              <a:rPr lang="en-US" altLang="en-US" sz="2400" dirty="0" err="1">
                <a:latin typeface="Lucida Sans Unicode" panose="020B0602030504020204" pitchFamily="34" charset="0"/>
                <a:ea typeface="ＭＳ Ｐゴシック" panose="020B0600070205080204" pitchFamily="34" charset="-128"/>
              </a:rPr>
              <a:t>ℕ</a:t>
            </a:r>
            <a:r>
              <a:rPr lang="en-US" altLang="en-US" sz="2400" baseline="30000" dirty="0" err="1">
                <a:ea typeface="ＭＳ Ｐゴシック" panose="020B0600070205080204" pitchFamily="34" charset="-128"/>
              </a:rPr>
              <a:t>v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 column below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42231"/>
              </p:ext>
            </p:extLst>
          </p:nvPr>
        </p:nvGraphicFramePr>
        <p:xfrm>
          <a:off x="76200" y="3765550"/>
          <a:ext cx="86883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Worksheet" r:id="rId3" imgW="9524887" imgH="2895480" progId="Excel.Sheet.8">
                  <p:embed/>
                </p:oleObj>
              </mc:Choice>
              <mc:Fallback>
                <p:oleObj name="Worksheet" r:id="rId3" imgW="9524887" imgH="28954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765550"/>
                        <a:ext cx="8688388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810000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657600" y="2743200"/>
            <a:ext cx="1600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</a:t>
            </a:r>
          </a:p>
        </p:txBody>
      </p:sp>
    </p:spTree>
    <p:extLst>
      <p:ext uri="{BB962C8B-B14F-4D97-AF65-F5344CB8AC3E}">
        <p14:creationId xmlns:p14="http://schemas.microsoft.com/office/powerpoint/2010/main" val="351956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Provide a mathematical framework for defining the search process</a:t>
            </a:r>
          </a:p>
          <a:p>
            <a:pPr lvl="1"/>
            <a:r>
              <a:rPr lang="en-US" sz="2400" dirty="0"/>
              <a:t>includes explanation of assumptions</a:t>
            </a:r>
          </a:p>
          <a:p>
            <a:pPr lvl="1"/>
            <a:r>
              <a:rPr lang="en-US" sz="2400" dirty="0"/>
              <a:t>basis of many ranking algorithms</a:t>
            </a:r>
          </a:p>
          <a:p>
            <a:pPr lvl="1"/>
            <a:r>
              <a:rPr lang="en-US" sz="2400" dirty="0"/>
              <a:t>can be implicit</a:t>
            </a:r>
          </a:p>
          <a:p>
            <a:r>
              <a:rPr lang="en-US" sz="2800" dirty="0"/>
              <a:t>Progress in retrieval models has corresponded with improvements in effectiveness</a:t>
            </a:r>
          </a:p>
          <a:p>
            <a:r>
              <a:rPr lang="en-US" sz="2800" dirty="0"/>
              <a:t>Theories about relevance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Bag of words </a:t>
            </a:r>
            <a:r>
              <a:rPr lang="en-US" altLang="en-US">
                <a:ea typeface="ＭＳ Ｐゴシック" panose="020B0600070205080204" pitchFamily="34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940041" cy="43264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Vector representation doesn’t consider the ordering of words in a document</a:t>
            </a:r>
          </a:p>
          <a:p>
            <a:pPr eaLnBrk="1" hangingPunct="1"/>
            <a:r>
              <a:rPr lang="en-US" altLang="en-US" sz="2400" i="1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John is quicker than Mary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Mary is quicker than John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have the same vectors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is called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bag of words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model.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 a sense, this is a step back: The positional index was able to distinguish these two documents.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will look at “recovering” positional information later.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now: bag of words model</a:t>
            </a:r>
          </a:p>
        </p:txBody>
      </p:sp>
      <p:pic>
        <p:nvPicPr>
          <p:cNvPr id="2" name="Picture 2" descr="Image result for are you sur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4094"/>
            <a:ext cx="17557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Term frequency or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tf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11441" cy="40233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term frequency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t,d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term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document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defined as the number of times that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 </a:t>
            </a:r>
            <a:r>
              <a:rPr lang="en-US" altLang="en-US" sz="2800" dirty="0">
                <a:ea typeface="ＭＳ Ｐゴシック" panose="020B0600070205080204" pitchFamily="34" charset="-128"/>
              </a:rPr>
              <a:t>occurs in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 want to use </a:t>
            </a:r>
            <a:r>
              <a:rPr lang="en-US" altLang="en-US" sz="2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when computing query-document match scores. But how?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Raw term frequency is not what we want: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document with 10 occurrences of the term is more relevant than a document with 1 occurrence of the term.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But not 10 times more relevant.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Relevance does not increase proportionally with term frequency.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6787" y="6324600"/>
            <a:ext cx="4191000" cy="533400"/>
          </a:xfrm>
          <a:prstGeom prst="rect">
            <a:avLst/>
          </a:prstGeom>
          <a:solidFill>
            <a:srgbClr val="83ADC1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cs typeface="+mn-cs"/>
              </a:rPr>
              <a:t>NB: frequency = count in IR</a:t>
            </a:r>
          </a:p>
        </p:txBody>
      </p:sp>
    </p:spTree>
    <p:extLst>
      <p:ext uri="{BB962C8B-B14F-4D97-AF65-F5344CB8AC3E}">
        <p14:creationId xmlns:p14="http://schemas.microsoft.com/office/powerpoint/2010/main" val="12087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Log-frequency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log frequency weight of term t in d is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𝑑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eqAr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1+ 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𝑡𝑓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,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,         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if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𝑡𝑓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,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0,                                  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0 → 0, 1 → 1, 2 → 1.3, 10 → 2, 1000 → 4, etc.</a:t>
                </a:r>
              </a:p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Score for a document-query pair: sum over terms 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in both 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q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and 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:</a:t>
                </a:r>
              </a:p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score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𝑡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∈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𝑞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d</m:t>
                        </m:r>
                      </m:sub>
                      <m:sup/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1+</m:t>
                        </m:r>
                        <m:func>
                          <m:func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𝑡𝑓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𝑡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,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𝑑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score is 0 if none of the query terms is present in the document.</a:t>
                </a:r>
              </a:p>
            </p:txBody>
          </p:sp>
        </mc:Choice>
        <mc:Fallback xmlns="">
          <p:sp>
            <p:nvSpPr>
              <p:cNvPr id="410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121" r="-2181" b="-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</a:t>
            </a:r>
          </a:p>
        </p:txBody>
      </p:sp>
    </p:spTree>
    <p:extLst>
      <p:ext uri="{BB962C8B-B14F-4D97-AF65-F5344CB8AC3E}">
        <p14:creationId xmlns:p14="http://schemas.microsoft.com/office/powerpoint/2010/main" val="195191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Rare terms are more informative than frequent terms in a collection of documents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Recall stop words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Consider a term in the query that is rare in the collection (e.g., </a:t>
            </a:r>
            <a:r>
              <a:rPr lang="en-US" altLang="en-US" sz="2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arachnocentric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document containing this term is very likely to be relevant to the query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arachnocentric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→ We want a high weight for rare terms like </a:t>
            </a:r>
            <a:r>
              <a:rPr lang="en-US" altLang="en-US" sz="2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arachnocentric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6.2.1</a:t>
            </a:r>
          </a:p>
        </p:txBody>
      </p:sp>
    </p:spTree>
    <p:extLst>
      <p:ext uri="{BB962C8B-B14F-4D97-AF65-F5344CB8AC3E}">
        <p14:creationId xmlns:p14="http://schemas.microsoft.com/office/powerpoint/2010/main" val="26731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16240" cy="145075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Document frequency, continued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Frequent terms are less informative than rare terms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a query term that is frequent in the collection (e.g.,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high, increase, line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document containing such a term is more likely to be relevant than a document that doesn’t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But it’s not a sure indicator of relevance.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→ For frequent terms, we want high positive weights for words like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high, increase, and line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But lower weights than for rare terms.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We will use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document frequency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df</a:t>
            </a:r>
            <a:r>
              <a:rPr lang="en-US" altLang="en-US" sz="2400" dirty="0">
                <a:ea typeface="ＭＳ Ｐゴシック" panose="020B0600070205080204" pitchFamily="34" charset="-128"/>
              </a:rPr>
              <a:t>) to capture this.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6.2.1</a:t>
            </a:r>
          </a:p>
        </p:txBody>
      </p:sp>
    </p:spTree>
    <p:extLst>
      <p:ext uri="{BB962C8B-B14F-4D97-AF65-F5344CB8AC3E}">
        <p14:creationId xmlns:p14="http://schemas.microsoft.com/office/powerpoint/2010/main" val="41811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idf weight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df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the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document </a:t>
            </a:r>
            <a:r>
              <a:rPr lang="en-US" altLang="en-US" sz="2800" dirty="0">
                <a:ea typeface="ＭＳ Ｐゴシック" panose="020B0600070205080204" pitchFamily="34" charset="-128"/>
              </a:rPr>
              <a:t>frequency of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ea typeface="ＭＳ Ｐゴシック" panose="020B0600070205080204" pitchFamily="34" charset="-128"/>
              </a:rPr>
              <a:t>: the number of documents that contain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df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an inverse measure of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informativeness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df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define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(inverse document frequency) of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ea typeface="ＭＳ Ｐゴシック" panose="020B0600070205080204" pitchFamily="34" charset="-128"/>
              </a:rPr>
              <a:t> by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 use log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df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ea typeface="ＭＳ Ｐゴシック" panose="020B0600070205080204" pitchFamily="34" charset="-128"/>
              </a:rPr>
              <a:t>) instead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df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“dampen” the effect of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82813" y="4081463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081463"/>
                        <a:ext cx="36369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2 4"/>
          <p:cNvSpPr>
            <a:spLocks/>
          </p:cNvSpPr>
          <p:nvPr/>
        </p:nvSpPr>
        <p:spPr bwMode="auto">
          <a:xfrm>
            <a:off x="1295400" y="6167438"/>
            <a:ext cx="7078663" cy="461962"/>
          </a:xfrm>
          <a:prstGeom prst="borderCallout2">
            <a:avLst>
              <a:gd name="adj1" fmla="val 49403"/>
              <a:gd name="adj2" fmla="val -28"/>
              <a:gd name="adj3" fmla="val -242981"/>
              <a:gd name="adj4" fmla="val -13440"/>
              <a:gd name="adj5" fmla="val -321356"/>
              <a:gd name="adj6" fmla="val 42366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Will turn out the base of the log is immaterial.</a:t>
            </a: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6.2.1</a:t>
            </a:r>
          </a:p>
        </p:txBody>
      </p:sp>
    </p:spTree>
    <p:extLst>
      <p:ext uri="{BB962C8B-B14F-4D97-AF65-F5344CB8AC3E}">
        <p14:creationId xmlns:p14="http://schemas.microsoft.com/office/powerpoint/2010/main" val="31951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8686800" cy="1450757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example, suppose </a:t>
            </a:r>
            <a:r>
              <a:rPr lang="en-US" altLang="en-US" i="1" dirty="0">
                <a:ea typeface="ＭＳ Ｐゴシック" panose="020B0600070205080204" pitchFamily="34" charset="-128"/>
              </a:rPr>
              <a:t>N </a:t>
            </a:r>
            <a:r>
              <a:rPr lang="en-US" altLang="en-US" dirty="0">
                <a:ea typeface="ＭＳ Ｐゴシック" panose="020B0600070205080204" pitchFamily="34" charset="-128"/>
              </a:rPr>
              <a:t>= 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596900" y="5862638"/>
            <a:ext cx="801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There is one idf value for each term </a:t>
            </a:r>
            <a:r>
              <a:rPr lang="en-US" altLang="en-US" i="1"/>
              <a:t>t</a:t>
            </a:r>
            <a:r>
              <a:rPr lang="en-US" altLang="en-US"/>
              <a:t> in a collection.</a:t>
            </a: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7400" y="51054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4" imgW="1155600" imgH="228600" progId="Equation.3">
                  <p:embed/>
                </p:oleObj>
              </mc:Choice>
              <mc:Fallback>
                <p:oleObj name="Equation" r:id="rId4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36369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29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Effect of idf on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Does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3200" dirty="0">
                <a:ea typeface="ＭＳ Ｐゴシック" panose="020B0600070205080204" pitchFamily="34" charset="-128"/>
              </a:rPr>
              <a:t> have an effect on ranking for one-term queries, like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iPhone</a:t>
            </a:r>
          </a:p>
          <a:p>
            <a:r>
              <a:rPr lang="en-US" altLang="en-US" sz="32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3200" dirty="0">
                <a:ea typeface="ＭＳ Ｐゴシック" panose="020B0600070205080204" pitchFamily="34" charset="-128"/>
              </a:rPr>
              <a:t> has no effect on ranking one term queries</a:t>
            </a:r>
          </a:p>
          <a:p>
            <a:pPr lvl="1"/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affects the ranking of documents for queries with at least two terms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For the query </a:t>
            </a: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capricious person</a:t>
            </a:r>
            <a:r>
              <a:rPr lang="en-US" altLang="en-US" sz="2800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weighting makes occurrences of </a:t>
            </a: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capricious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count for much more in the final document ranking than occurrences of </a:t>
            </a: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person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28F6D20A-0647-4447-B50F-206058086C7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Collection vs. Document frequency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737360"/>
            <a:ext cx="7772400" cy="481583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collection frequency of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the number of occurrences of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the collection, counting multiple occurrences.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Example: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Which word is a better search term (and should get a higher weight)?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90913"/>
          <a:ext cx="7086600" cy="22225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6.2.1</a:t>
            </a:r>
          </a:p>
        </p:txBody>
      </p:sp>
    </p:spTree>
    <p:extLst>
      <p:ext uri="{BB962C8B-B14F-4D97-AF65-F5344CB8AC3E}">
        <p14:creationId xmlns:p14="http://schemas.microsoft.com/office/powerpoint/2010/main" val="421574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weighting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weight of a term is the product of its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</a:t>
            </a:r>
            <a:r>
              <a:rPr lang="en-US" altLang="en-US" sz="2800" dirty="0">
                <a:ea typeface="ＭＳ Ｐゴシック" panose="020B0600070205080204" pitchFamily="34" charset="-128"/>
              </a:rPr>
              <a:t> weight and its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weight.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Best known weighting scheme in information retrieval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Note: the “-” in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hyphen, not a minus sign!</a:t>
            </a:r>
          </a:p>
          <a:p>
            <a:pPr lvl="1" eaLnBrk="1" hangingPunct="1"/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Alternative names: 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tf.idf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x 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idf</a:t>
            </a: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051919"/>
              </p:ext>
            </p:extLst>
          </p:nvPr>
        </p:nvGraphicFramePr>
        <p:xfrm>
          <a:off x="1085850" y="2717800"/>
          <a:ext cx="65944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3" imgW="2184120" imgH="253800" progId="Equation.3">
                  <p:embed/>
                </p:oleObj>
              </mc:Choice>
              <mc:Fallback>
                <p:oleObj name="Equation" r:id="rId3" imgW="2184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717800"/>
                        <a:ext cx="65944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6.2.2</a:t>
            </a:r>
          </a:p>
        </p:txBody>
      </p:sp>
    </p:spTree>
    <p:extLst>
      <p:ext uri="{BB962C8B-B14F-4D97-AF65-F5344CB8AC3E}">
        <p14:creationId xmlns:p14="http://schemas.microsoft.com/office/powerpoint/2010/main" val="34470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Relevance?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ele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7693"/>
            <a:ext cx="56197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11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</a:t>
            </a:r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increase?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Increases with the number of occurrences within a document</a:t>
            </a:r>
          </a:p>
          <a:p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Increases with the rarity of the term in the collection.</a:t>
            </a:r>
          </a:p>
          <a:p>
            <a:endParaRPr lang="en-US" sz="2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87782"/>
              </p:ext>
            </p:extLst>
          </p:nvPr>
        </p:nvGraphicFramePr>
        <p:xfrm>
          <a:off x="914400" y="2057400"/>
          <a:ext cx="65944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3" imgW="2184120" imgH="253800" progId="Equation.3">
                  <p:embed/>
                </p:oleObj>
              </mc:Choice>
              <mc:Fallback>
                <p:oleObj name="Equation" r:id="rId3" imgW="2184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65944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477000" y="1981200"/>
            <a:ext cx="685800" cy="842963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1981200"/>
            <a:ext cx="762000" cy="842963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Score for a document given a query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There are many variants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How “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</a:t>
            </a:r>
            <a:r>
              <a:rPr lang="en-US" altLang="en-US" sz="2800" dirty="0">
                <a:ea typeface="ＭＳ Ｐゴシック" panose="020B0600070205080204" pitchFamily="34" charset="-128"/>
              </a:rPr>
              <a:t>” is computed (with/without logs)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Whether the terms in the query are also weighted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…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CD352DC-A60F-47EE-9BD0-AD21E5A8B32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303338" y="1828800"/>
          <a:ext cx="70024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1714500" imgH="279400" progId="Equation.3">
                  <p:embed/>
                </p:oleObj>
              </mc:Choice>
              <mc:Fallback>
                <p:oleObj name="Equation" r:id="rId3" imgW="1714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1828800"/>
                        <a:ext cx="70024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6.2.2</a:t>
            </a:r>
          </a:p>
        </p:txBody>
      </p:sp>
    </p:spTree>
    <p:extLst>
      <p:ext uri="{BB962C8B-B14F-4D97-AF65-F5344CB8AC3E}">
        <p14:creationId xmlns:p14="http://schemas.microsoft.com/office/powerpoint/2010/main" val="5628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244840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Binary → count → weight matrix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3" imgW="9776460" imgH="2926080" progId="Excel.Sheet.8">
                  <p:embed/>
                </p:oleObj>
              </mc:Choice>
              <mc:Fallback>
                <p:oleObj name="Worksheet" r:id="rId3" imgW="9776460" imgH="2926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609600" y="5334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Each document is now represented by a real-valued vector of tf-idf weights ∈ </a:t>
            </a:r>
            <a:r>
              <a:rPr lang="en-US" altLang="en-US">
                <a:latin typeface="Palatino Linotype" panose="02040502050505030304" pitchFamily="18" charset="0"/>
              </a:rPr>
              <a:t>R</a:t>
            </a:r>
            <a:r>
              <a:rPr lang="en-US" altLang="en-US" baseline="30000"/>
              <a:t>|V|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3008689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Documents as vectors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 we have a |V|-dimensional vector space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Terms are axes of the space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Documents are points or vectors in this space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Very high-dimensional: tens of millions of dimensions when you apply this to a web search engine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These are very sparse vectors - most entries are zero.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11366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Queries as vectors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Key idea 1:</a:t>
            </a:r>
            <a:r>
              <a:rPr lang="en-US" altLang="en-US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Do the same for queries: represent them as vectors in the space</a:t>
            </a:r>
          </a:p>
          <a:p>
            <a:pPr eaLnBrk="1" hangingPunct="1"/>
            <a:r>
              <a:rPr lang="en-US" altLang="en-US" sz="2800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Key idea 2:</a:t>
            </a:r>
            <a:r>
              <a:rPr lang="en-US" altLang="en-US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Rank documents according to their proximity to the query in this space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proximity = similarity of vectors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proximity ≈ inverse of distance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Recall: We do this because we want to get away from the you’re-either-in-or-out Boolean model.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Instead: rank more relevant documents higher than less relevant documents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15340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vector space proximity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First cut: distance between two points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( = distance between the end points of the two vectors)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Euclidean distance?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Euclidean distance is a bad idea . . 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. . . because Euclidean distance is </a:t>
            </a: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large </a:t>
            </a:r>
            <a:r>
              <a:rPr lang="en-US" altLang="en-US" sz="2800" dirty="0">
                <a:ea typeface="ＭＳ Ｐゴシック" panose="020B0600070205080204" pitchFamily="34" charset="-128"/>
              </a:rPr>
              <a:t>for vectors of </a:t>
            </a:r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different lengths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332449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00200"/>
            <a:ext cx="5257800" cy="4114800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76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Euclidean distance between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q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400" i="1" baseline="-25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large even though the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distribution of terms in the query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the distribution of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terms in the document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400" i="1" baseline="-25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very similar.</a:t>
            </a:r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2438400" y="2057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762000" y="2513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Straight Arrow Connector 8"/>
          <p:cNvCxnSpPr>
            <a:cxnSpLocks noChangeShapeType="1"/>
          </p:cNvCxnSpPr>
          <p:nvPr/>
        </p:nvCxnSpPr>
        <p:spPr bwMode="auto">
          <a:xfrm>
            <a:off x="1676400" y="37322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Straight Arrow Connector 9"/>
          <p:cNvCxnSpPr>
            <a:cxnSpLocks noChangeShapeType="1"/>
          </p:cNvCxnSpPr>
          <p:nvPr/>
        </p:nvCxnSpPr>
        <p:spPr bwMode="auto">
          <a:xfrm>
            <a:off x="1447800" y="48752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Why distance is a bad idea</a:t>
            </a:r>
          </a:p>
        </p:txBody>
      </p:sp>
    </p:spTree>
    <p:extLst>
      <p:ext uri="{BB962C8B-B14F-4D97-AF65-F5344CB8AC3E}">
        <p14:creationId xmlns:p14="http://schemas.microsoft.com/office/powerpoint/2010/main" val="286841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 angle instead of distance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609601" y="1845734"/>
            <a:ext cx="8534400" cy="47836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Thought experiment: take a document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and append it to itself. Call this document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′.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“Semantically” d and d′ have the same content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Euclidean distance between the two documents can be quite large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angle between the two documents is 0, corresponding to maximal similarity.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Key idea: Rank documents according to angle with query.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140139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angles to cosines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following two notions are equivalent.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Rank documents in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decreasing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order of the angle between query and document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Rank documents in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increasing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order  of cosine(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query,document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Cosine is a monotonically decreasing function for the interval [0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o</a:t>
            </a:r>
            <a:r>
              <a:rPr lang="en-US" altLang="en-US" sz="2800" dirty="0">
                <a:ea typeface="ＭＳ Ｐゴシック" panose="020B0600070205080204" pitchFamily="34" charset="-128"/>
              </a:rPr>
              <a:t>, 180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o</a:t>
            </a:r>
            <a:r>
              <a:rPr lang="en-US" altLang="en-US" sz="2800" dirty="0">
                <a:ea typeface="ＭＳ Ｐゴシック" panose="020B0600070205080204" pitchFamily="34" charset="-128"/>
              </a:rPr>
              <a:t>]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884823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angles to cosines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But how – </a:t>
            </a:r>
            <a:r>
              <a:rPr lang="en-US" altLang="en-US" sz="2600" i="1">
                <a:solidFill>
                  <a:srgbClr val="357E69"/>
                </a:solidFill>
                <a:ea typeface="ＭＳ Ｐゴシック" panose="020B0600070205080204" pitchFamily="34" charset="-128"/>
              </a:rPr>
              <a:t>and why</a:t>
            </a:r>
            <a:r>
              <a:rPr lang="en-US" altLang="en-US" sz="2600">
                <a:ea typeface="ＭＳ Ｐゴシック" panose="020B0600070205080204" pitchFamily="34" charset="-128"/>
              </a:rPr>
              <a:t> – should we be computing cosines?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0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/>
              <a:t>Complex concept that has been studied for some time</a:t>
            </a:r>
          </a:p>
          <a:p>
            <a:pPr lvl="1"/>
            <a:r>
              <a:rPr lang="en-US" sz="2400" dirty="0"/>
              <a:t>Many factors to consider </a:t>
            </a:r>
          </a:p>
          <a:p>
            <a:pPr lvl="1"/>
            <a:r>
              <a:rPr lang="en-US" sz="2400" dirty="0"/>
              <a:t>People often disagree when making relevance judgments</a:t>
            </a:r>
          </a:p>
          <a:p>
            <a:r>
              <a:rPr lang="en-US" sz="2800" dirty="0"/>
              <a:t>Retrieval models make various assumptions about relevance to simplify problem</a:t>
            </a:r>
          </a:p>
          <a:p>
            <a:pPr lvl="1"/>
            <a:r>
              <a:rPr lang="en-US" sz="2400" dirty="0"/>
              <a:t>e.g.,</a:t>
            </a:r>
            <a:r>
              <a:rPr lang="en-US" sz="2400" i="1" dirty="0"/>
              <a:t> topical</a:t>
            </a:r>
            <a:r>
              <a:rPr lang="en-US" sz="2400" dirty="0"/>
              <a:t> vs. </a:t>
            </a:r>
            <a:r>
              <a:rPr lang="en-US" sz="2400" i="1" dirty="0"/>
              <a:t>user</a:t>
            </a:r>
            <a:r>
              <a:rPr lang="en-US" sz="2400" dirty="0"/>
              <a:t> relevance</a:t>
            </a:r>
          </a:p>
          <a:p>
            <a:pPr lvl="1"/>
            <a:r>
              <a:rPr lang="en-US" sz="2400" dirty="0"/>
              <a:t>e.g., </a:t>
            </a:r>
            <a:r>
              <a:rPr lang="en-US" sz="2400" i="1" dirty="0"/>
              <a:t>binary</a:t>
            </a:r>
            <a:r>
              <a:rPr lang="en-US" sz="2400" dirty="0"/>
              <a:t> vs. </a:t>
            </a:r>
            <a:r>
              <a:rPr lang="en-US" sz="2400" i="1" dirty="0"/>
              <a:t>multi-valued</a:t>
            </a:r>
            <a:r>
              <a:rPr lang="en-US" sz="2400" dirty="0"/>
              <a:t> relevance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Length normalization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vector can be (length-) normalized by dividing each of its components by its length – for this we use the L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norm: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Dividing a vector by its L</a:t>
            </a:r>
            <a:r>
              <a:rPr lang="en-US" altLang="en-US" sz="2800" baseline="-25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norm makes it a unit (length) vector (on surface of unit hypersphere)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Effect on the two documents d and d′ (d appended to itself) from earlier slide: they have identical vectors after length-normalization.</a:t>
            </a:r>
          </a:p>
          <a:p>
            <a:pPr lvl="1" eaLnBrk="1" hangingPunct="1"/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Long and short documents now have comparable weights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21826"/>
              </p:ext>
            </p:extLst>
          </p:nvPr>
        </p:nvGraphicFramePr>
        <p:xfrm>
          <a:off x="3886200" y="2895600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876240" imgH="317160" progId="Equation.3">
                  <p:embed/>
                </p:oleObj>
              </mc:Choice>
              <mc:Fallback>
                <p:oleObj name="Equation" r:id="rId3" imgW="876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20875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707935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cosine(query,document)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12825" y="2317750"/>
          <a:ext cx="72167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2946240" imgH="609480" progId="Equation.3">
                  <p:embed/>
                </p:oleObj>
              </mc:Choice>
              <mc:Fallback>
                <p:oleObj name="Equation" r:id="rId4" imgW="2946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17750"/>
                        <a:ext cx="721677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Dot product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04800" y="43434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00FF"/>
                </a:solidFill>
              </a:rPr>
              <a:t>q</a:t>
            </a:r>
            <a:r>
              <a:rPr lang="en-US" altLang="en-US" i="1" baseline="-25000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is the tf-idf weight of term </a:t>
            </a:r>
            <a:r>
              <a:rPr lang="en-US" altLang="en-US" i="1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in the query</a:t>
            </a:r>
          </a:p>
          <a:p>
            <a:pPr eaLnBrk="1" hangingPunct="1"/>
            <a:r>
              <a:rPr lang="en-US" altLang="en-US" i="1">
                <a:solidFill>
                  <a:srgbClr val="0000FF"/>
                </a:solidFill>
              </a:rPr>
              <a:t>d</a:t>
            </a:r>
            <a:r>
              <a:rPr lang="en-US" altLang="en-US" i="1" baseline="-25000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is the tf-idf weight of term </a:t>
            </a:r>
            <a:r>
              <a:rPr lang="en-US" altLang="en-US" i="1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in the document</a:t>
            </a:r>
          </a:p>
          <a:p>
            <a:pPr eaLnBrk="1" hangingPunct="1"/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/>
              <a:t>cos(</a:t>
            </a:r>
            <a:r>
              <a:rPr lang="en-US" altLang="en-US" i="1"/>
              <a:t>q,d</a:t>
            </a:r>
            <a:r>
              <a:rPr lang="en-US" altLang="en-US"/>
              <a:t>) is the cosine similarity of </a:t>
            </a:r>
            <a:r>
              <a:rPr lang="en-US" altLang="en-US" i="1"/>
              <a:t>q</a:t>
            </a:r>
            <a:r>
              <a:rPr lang="en-US" altLang="en-US"/>
              <a:t> and </a:t>
            </a:r>
            <a:r>
              <a:rPr lang="en-US" altLang="en-US" i="1"/>
              <a:t>d</a:t>
            </a:r>
            <a:r>
              <a:rPr lang="en-US" altLang="en-US"/>
              <a:t> … or,</a:t>
            </a:r>
          </a:p>
          <a:p>
            <a:pPr eaLnBrk="1" hangingPunct="1"/>
            <a:r>
              <a:rPr lang="en-US" altLang="en-US"/>
              <a:t>equivalently, the cosine of the angle between </a:t>
            </a:r>
            <a:r>
              <a:rPr lang="en-US" altLang="en-US" i="1"/>
              <a:t>q</a:t>
            </a:r>
            <a:r>
              <a:rPr lang="en-US" altLang="en-US"/>
              <a:t> and </a:t>
            </a:r>
            <a:r>
              <a:rPr lang="en-US" altLang="en-US" i="1"/>
              <a:t>d</a:t>
            </a:r>
            <a:r>
              <a:rPr lang="en-US" altLang="en-US"/>
              <a:t>.</a:t>
            </a:r>
          </a:p>
        </p:txBody>
      </p:sp>
      <p:cxnSp>
        <p:nvCxnSpPr>
          <p:cNvPr id="11271" name="Straight Arrow Connector 11"/>
          <p:cNvCxnSpPr>
            <a:cxnSpLocks noChangeShapeType="1"/>
          </p:cNvCxnSpPr>
          <p:nvPr/>
        </p:nvCxnSpPr>
        <p:spPr bwMode="auto">
          <a:xfrm>
            <a:off x="5486400" y="5561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Arrow Connector 12"/>
          <p:cNvCxnSpPr>
            <a:cxnSpLocks noChangeShapeType="1"/>
          </p:cNvCxnSpPr>
          <p:nvPr/>
        </p:nvCxnSpPr>
        <p:spPr bwMode="auto">
          <a:xfrm>
            <a:off x="64008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Arrow Connector 13"/>
          <p:cNvCxnSpPr>
            <a:cxnSpLocks noChangeShapeType="1"/>
          </p:cNvCxnSpPr>
          <p:nvPr/>
        </p:nvCxnSpPr>
        <p:spPr bwMode="auto">
          <a:xfrm>
            <a:off x="7239000" y="5942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14"/>
          <p:cNvCxnSpPr>
            <a:cxnSpLocks noChangeShapeType="1"/>
          </p:cNvCxnSpPr>
          <p:nvPr/>
        </p:nvCxnSpPr>
        <p:spPr bwMode="auto">
          <a:xfrm>
            <a:off x="8077200" y="58658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Arrow Connector 15"/>
          <p:cNvCxnSpPr>
            <a:cxnSpLocks noChangeShapeType="1"/>
          </p:cNvCxnSpPr>
          <p:nvPr/>
        </p:nvCxnSpPr>
        <p:spPr bwMode="auto">
          <a:xfrm>
            <a:off x="12954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Arrow Connector 16"/>
          <p:cNvCxnSpPr>
            <a:cxnSpLocks noChangeShapeType="1"/>
          </p:cNvCxnSpPr>
          <p:nvPr/>
        </p:nvCxnSpPr>
        <p:spPr bwMode="auto">
          <a:xfrm>
            <a:off x="990600" y="5562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29337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Cosine for length-normalized vectors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For length-normalized vectors, cosine similarity is simply the dot product (or scalar product):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                                  for q, d length-normalized.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CB308B5-24EC-48F3-9249-77B9AD23710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290" name="Content Placeholder 3"/>
          <p:cNvGraphicFramePr>
            <a:graphicFrameLocks noChangeAspect="1"/>
          </p:cNvGraphicFramePr>
          <p:nvPr/>
        </p:nvGraphicFramePr>
        <p:xfrm>
          <a:off x="1504950" y="3124200"/>
          <a:ext cx="52006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1638300" imgH="304800" progId="Equation.3">
                  <p:embed/>
                </p:oleObj>
              </mc:Choice>
              <mc:Fallback>
                <p:oleObj name="Equation" r:id="rId3" imgW="1638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124200"/>
                        <a:ext cx="520065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520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Cosine similarity illustrated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AA6A154-4311-4E91-834E-D484103A899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11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273050"/>
            <a:ext cx="8610600" cy="1162050"/>
          </a:xfrm>
        </p:spPr>
        <p:txBody>
          <a:bodyPr/>
          <a:lstStyle/>
          <a:p>
            <a:pPr eaLnBrk="1" hangingPunct="1"/>
            <a:r>
              <a:rPr lang="en-US" altLang="en-US" sz="36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Cosine similarity amongst 3 documents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05200" y="2209800"/>
          <a:ext cx="5410200" cy="24368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245110" y="1600200"/>
            <a:ext cx="3008313" cy="46910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How similar are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novels</a:t>
            </a:r>
          </a:p>
          <a:p>
            <a:pPr eaLnBrk="1" hangingPunct="1"/>
            <a:r>
              <a:rPr lang="en-US" altLang="en-US" sz="28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SaS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Sense and</a:t>
            </a:r>
          </a:p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Sensibility</a:t>
            </a:r>
          </a:p>
          <a:p>
            <a:pPr eaLnBrk="1" hangingPunct="1"/>
            <a:r>
              <a:rPr lang="en-US" altLang="en-US" sz="28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PaP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Pride and</a:t>
            </a:r>
          </a:p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Prejudice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WH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Wuthering</a:t>
            </a:r>
          </a:p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Heights</a:t>
            </a:r>
            <a:r>
              <a:rPr lang="en-US" altLang="en-US" sz="2800" dirty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886200" y="4800600"/>
            <a:ext cx="474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</a:rPr>
              <a:t>Term frequencies (counts)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  <p:sp>
        <p:nvSpPr>
          <p:cNvPr id="47142" name="TextBox 7"/>
          <p:cNvSpPr txBox="1">
            <a:spLocks noChangeArrowheads="1"/>
          </p:cNvSpPr>
          <p:nvPr/>
        </p:nvSpPr>
        <p:spPr bwMode="auto">
          <a:xfrm>
            <a:off x="260350" y="6172200"/>
            <a:ext cx="888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57E69"/>
                </a:solidFill>
              </a:rPr>
              <a:t>Note: To simplify this example, we don’t do idf weighting.</a:t>
            </a:r>
          </a:p>
        </p:txBody>
      </p:sp>
    </p:spTree>
    <p:extLst>
      <p:ext uri="{BB962C8B-B14F-4D97-AF65-F5344CB8AC3E}">
        <p14:creationId xmlns:p14="http://schemas.microsoft.com/office/powerpoint/2010/main" val="3719735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3 documents example contd.</a:t>
            </a: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Log frequency weighting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28600" y="2438400"/>
          <a:ext cx="4191000" cy="1857375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After length normalization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645025" y="2438400"/>
          <a:ext cx="4268788" cy="1857375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8674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cos(SaS,PaP) </a:t>
            </a:r>
            <a:r>
              <a:rPr lang="en-US" altLang="en-US"/>
              <a:t>≈</a:t>
            </a:r>
          </a:p>
          <a:p>
            <a:pPr eaLnBrk="1" hangingPunct="1"/>
            <a:r>
              <a:rPr lang="en-US" altLang="en-US"/>
              <a:t>0.789 × 0.832 + 0.515 × 0.555 + 0.335 × 0.0 + 0.0 × 0.0</a:t>
            </a:r>
          </a:p>
          <a:p>
            <a:pPr eaLnBrk="1" hangingPunct="1"/>
            <a:r>
              <a:rPr lang="en-US" altLang="en-US"/>
              <a:t>≈ </a:t>
            </a:r>
            <a:r>
              <a:rPr lang="en-US" altLang="en-US">
                <a:solidFill>
                  <a:srgbClr val="C00000"/>
                </a:solidFill>
              </a:rPr>
              <a:t>0.94</a:t>
            </a:r>
            <a:endParaRPr lang="en-US" altLang="en-US"/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cos(SaS,WH)</a:t>
            </a:r>
            <a:r>
              <a:rPr lang="en-US" altLang="en-US"/>
              <a:t> ≈ </a:t>
            </a:r>
            <a:r>
              <a:rPr lang="en-US" altLang="en-US">
                <a:solidFill>
                  <a:srgbClr val="C00000"/>
                </a:solidFill>
              </a:rPr>
              <a:t>0.79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cos(PaP,WH) </a:t>
            </a:r>
            <a:r>
              <a:rPr lang="en-US" altLang="en-US"/>
              <a:t>≈ </a:t>
            </a:r>
            <a:r>
              <a:rPr lang="en-US" altLang="en-US">
                <a:solidFill>
                  <a:srgbClr val="C00000"/>
                </a:solidFill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47800" y="6324600"/>
            <a:ext cx="683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254"/>
                </a:solidFill>
              </a:rPr>
              <a:t>Why do we have cos(SaS,PaP) &gt; cos(SaS,WH)?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8127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cosine scores</a:t>
            </a: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3213"/>
            <a:ext cx="8153400" cy="5187950"/>
          </a:xfrm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3563724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tf-idf weighting has many variants</a:t>
            </a: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152400" y="1905000"/>
            <a:ext cx="7772400" cy="381000"/>
          </a:xfrm>
          <a:prstGeom prst="rect">
            <a:avLst/>
          </a:prstGeom>
          <a:solidFill>
            <a:schemeClr val="accent1">
              <a:alpha val="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1" name="TextBox 10"/>
          <p:cNvSpPr txBox="1">
            <a:spLocks noChangeArrowheads="1"/>
          </p:cNvSpPr>
          <p:nvPr/>
        </p:nvSpPr>
        <p:spPr bwMode="auto">
          <a:xfrm>
            <a:off x="228600" y="5105400"/>
            <a:ext cx="838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Columns headed ‘n’ are acronyms for weight schemes.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0763" y="6019800"/>
            <a:ext cx="6751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Why is the base of the log in idf immaterial?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6.4</a:t>
            </a:r>
          </a:p>
        </p:txBody>
      </p:sp>
    </p:spTree>
    <p:extLst>
      <p:ext uri="{BB962C8B-B14F-4D97-AF65-F5344CB8AC3E}">
        <p14:creationId xmlns:p14="http://schemas.microsoft.com/office/powerpoint/2010/main" val="20043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Weighting may differ in queries vs documents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Many search engines allow for different weightings for queries vs. documents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SMART Notation: denotes the combination in use in an engine, with the notation </a:t>
            </a:r>
            <a:r>
              <a:rPr lang="en-US" altLang="en-US" sz="24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ddd.qqq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using the acronyms from the previous table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very standard weighting scheme is: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lnc.ltc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9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Document: logarithmic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tf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(l as first character)</a:t>
            </a:r>
            <a:r>
              <a:rPr lang="en-US" altLang="en-US" sz="2400" dirty="0">
                <a:ea typeface="ＭＳ Ｐゴシック" panose="020B0600070205080204" pitchFamily="34" charset="-128"/>
              </a:rPr>
              <a:t>, no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cosine normalization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Query: logarithmic 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(l in leftmost column), 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idf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(t in second column), no normalization …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7164388" y="4876800"/>
            <a:ext cx="1903412" cy="706438"/>
          </a:xfrm>
          <a:prstGeom prst="upArrowCallout">
            <a:avLst>
              <a:gd name="adj1" fmla="val 25048"/>
              <a:gd name="adj2" fmla="val 25073"/>
              <a:gd name="adj3" fmla="val 25000"/>
              <a:gd name="adj4" fmla="val 6497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A bad idea?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6.4</a:t>
            </a:r>
          </a:p>
        </p:txBody>
      </p:sp>
    </p:spTree>
    <p:extLst>
      <p:ext uri="{BB962C8B-B14F-4D97-AF65-F5344CB8AC3E}">
        <p14:creationId xmlns:p14="http://schemas.microsoft.com/office/powerpoint/2010/main" val="25702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example: </a:t>
            </a:r>
            <a:r>
              <a:rPr lang="en-US" altLang="en-US" dirty="0" err="1">
                <a:ea typeface="ＭＳ Ｐゴシック" panose="020B0600070205080204" pitchFamily="34" charset="-128"/>
              </a:rPr>
              <a:t>lnc.ltc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535436"/>
              </p:ext>
            </p:extLst>
          </p:nvPr>
        </p:nvGraphicFramePr>
        <p:xfrm>
          <a:off x="76200" y="2514600"/>
          <a:ext cx="8915399" cy="2765553"/>
        </p:xfrm>
        <a:graphic>
          <a:graphicData uri="http://schemas.openxmlformats.org/drawingml/2006/table">
            <a:tbl>
              <a:tblPr/>
              <a:tblGrid>
                <a:gridCol w="136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4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01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6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26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9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Document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838200" y="1600200"/>
            <a:ext cx="630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Document: </a:t>
            </a:r>
            <a:r>
              <a:rPr lang="en-US" altLang="en-US" i="1" dirty="0"/>
              <a:t>car insurance auto insurance</a:t>
            </a:r>
          </a:p>
          <a:p>
            <a:pPr eaLnBrk="1" hangingPunct="1"/>
            <a:r>
              <a:rPr lang="en-US" altLang="en-US" dirty="0"/>
              <a:t>Query: </a:t>
            </a:r>
            <a:r>
              <a:rPr lang="en-US" altLang="en-US" i="1" dirty="0"/>
              <a:t>best car insurance</a:t>
            </a:r>
          </a:p>
        </p:txBody>
      </p:sp>
      <p:sp>
        <p:nvSpPr>
          <p:cNvPr id="13413" name="TextBox 5"/>
          <p:cNvSpPr txBox="1">
            <a:spLocks noChangeArrowheads="1"/>
          </p:cNvSpPr>
          <p:nvPr/>
        </p:nvSpPr>
        <p:spPr bwMode="auto">
          <a:xfrm>
            <a:off x="1217613" y="5176838"/>
            <a:ext cx="6249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Exercise: what is </a:t>
            </a:r>
            <a:r>
              <a:rPr lang="en-US" altLang="en-US" i="1">
                <a:solidFill>
                  <a:srgbClr val="0000FF"/>
                </a:solidFill>
              </a:rPr>
              <a:t>N</a:t>
            </a:r>
            <a:r>
              <a:rPr lang="en-US" altLang="en-US">
                <a:solidFill>
                  <a:srgbClr val="0000FF"/>
                </a:solidFill>
              </a:rPr>
              <a:t>, the number of docs?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2650" y="6243638"/>
            <a:ext cx="459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Score = 0+0+0.27+0.53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5715000"/>
            <a:ext cx="4895850" cy="461963"/>
            <a:chOff x="2133600" y="5715000"/>
            <a:chExt cx="4895850" cy="461665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2133600" y="5715000"/>
              <a:ext cx="21018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Doc length 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4070350" y="5729723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Equation" r:id="rId3" imgW="1574800" imgH="215900" progId="Equation.3">
                    <p:embed/>
                  </p:oleObj>
                </mc:Choice>
                <mc:Fallback>
                  <p:oleObj name="Equation" r:id="rId3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0350" y="5729723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6.4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79B184-A7D6-48EC-9700-9FEC4B30F3AF}"/>
              </a:ext>
            </a:extLst>
          </p:cNvPr>
          <p:cNvSpPr/>
          <p:nvPr/>
        </p:nvSpPr>
        <p:spPr>
          <a:xfrm>
            <a:off x="1905000" y="6078"/>
            <a:ext cx="6737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N = 1,000,000 documents; the document frequencies of auto, best, car and insurance are respectively 5000, 50000, 10000 and 1000.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587D4-2F7B-4BC7-A664-DED528CDC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463" y="6273118"/>
            <a:ext cx="2398258" cy="5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Model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11039"/>
          </a:xfrm>
        </p:spPr>
        <p:txBody>
          <a:bodyPr>
            <a:normAutofit/>
          </a:bodyPr>
          <a:lstStyle/>
          <a:p>
            <a:r>
              <a:rPr lang="en-US" sz="2800" dirty="0"/>
              <a:t>Early models</a:t>
            </a:r>
          </a:p>
          <a:p>
            <a:pPr lvl="1"/>
            <a:r>
              <a:rPr lang="en-US" sz="2400" dirty="0"/>
              <a:t>Boolean retrieval</a:t>
            </a:r>
          </a:p>
          <a:p>
            <a:pPr lvl="1"/>
            <a:r>
              <a:rPr lang="en-US" sz="2400" dirty="0"/>
              <a:t>Vector Space model</a:t>
            </a:r>
          </a:p>
          <a:p>
            <a:r>
              <a:rPr lang="en-US" sz="2800" dirty="0"/>
              <a:t>Probabilistic Models</a:t>
            </a:r>
          </a:p>
          <a:p>
            <a:pPr lvl="1"/>
            <a:r>
              <a:rPr lang="en-US" sz="2400" dirty="0"/>
              <a:t>BM25</a:t>
            </a:r>
          </a:p>
          <a:p>
            <a:pPr lvl="1"/>
            <a:r>
              <a:rPr lang="en-US" sz="2400" dirty="0"/>
              <a:t>Language models</a:t>
            </a:r>
          </a:p>
          <a:p>
            <a:r>
              <a:rPr lang="en-US" sz="2800" dirty="0"/>
              <a:t>Combining evidence</a:t>
            </a:r>
          </a:p>
          <a:p>
            <a:pPr lvl="1"/>
            <a:r>
              <a:rPr lang="en-US" sz="2400" dirty="0"/>
              <a:t>Inference networks</a:t>
            </a:r>
          </a:p>
          <a:p>
            <a:pPr lvl="1"/>
            <a:r>
              <a:rPr lang="en-US" sz="2400" dirty="0"/>
              <a:t>Learning to Rank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 – vector space ranking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Represent the query as a weighted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vector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Represent each document as a weighted </a:t>
            </a:r>
            <a:r>
              <a:rPr lang="en-US" altLang="en-US" sz="2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tf-idf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vector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Compute the cosine similarity score for the query vector and each document vector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Rank documents with respect to the query by score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Return the top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 (e.g.,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 = 10) to the user</a:t>
            </a:r>
          </a:p>
        </p:txBody>
      </p:sp>
    </p:spTree>
    <p:extLst>
      <p:ext uri="{BB962C8B-B14F-4D97-AF65-F5344CB8AC3E}">
        <p14:creationId xmlns:p14="http://schemas.microsoft.com/office/powerpoint/2010/main" val="1786747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Resources on Cosine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http://www.miislita.com/information-retrieval-tutorial/cosine-similarity-tutorial.html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Term weighting and cosine similarity tutorial for SEO folk!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351737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131733"/>
          </a:xfrm>
        </p:spPr>
        <p:txBody>
          <a:bodyPr>
            <a:normAutofit/>
          </a:bodyPr>
          <a:lstStyle/>
          <a:p>
            <a:r>
              <a:rPr lang="en-US" sz="2800" dirty="0"/>
              <a:t>Two possible outcomes for query processing</a:t>
            </a:r>
          </a:p>
          <a:p>
            <a:pPr lvl="1"/>
            <a:r>
              <a:rPr lang="en-US" sz="2400" dirty="0"/>
              <a:t>TRUE and FALSE</a:t>
            </a:r>
          </a:p>
          <a:p>
            <a:pPr lvl="1"/>
            <a:r>
              <a:rPr lang="en-US" sz="2400" dirty="0"/>
              <a:t>“exact-match” retrieval</a:t>
            </a:r>
          </a:p>
          <a:p>
            <a:pPr lvl="1"/>
            <a:r>
              <a:rPr lang="en-US" sz="2400" dirty="0"/>
              <a:t>simplest form of ranking</a:t>
            </a:r>
          </a:p>
          <a:p>
            <a:r>
              <a:rPr lang="en-US" sz="2800" dirty="0"/>
              <a:t>Query usually specified using Boolean operators</a:t>
            </a:r>
          </a:p>
          <a:p>
            <a:pPr lvl="1"/>
            <a:r>
              <a:rPr lang="en-US" sz="2400" dirty="0"/>
              <a:t>AND, OR, NOT</a:t>
            </a:r>
          </a:p>
          <a:p>
            <a:pPr lvl="1"/>
            <a:r>
              <a:rPr lang="en-US" sz="2400" dirty="0"/>
              <a:t>proximity operators also used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131733"/>
          </a:xfrm>
        </p:spPr>
        <p:txBody>
          <a:bodyPr>
            <a:normAutofit/>
          </a:bodyPr>
          <a:lstStyle/>
          <a:p>
            <a:r>
              <a:rPr lang="en-US" sz="2800" dirty="0"/>
              <a:t>Advantages</a:t>
            </a:r>
          </a:p>
          <a:p>
            <a:pPr lvl="1"/>
            <a:r>
              <a:rPr lang="en-US" sz="2400" dirty="0"/>
              <a:t>Results are predictable, relatively easy to explain</a:t>
            </a:r>
          </a:p>
          <a:p>
            <a:pPr lvl="1"/>
            <a:r>
              <a:rPr lang="en-US" sz="2400" dirty="0"/>
              <a:t>Many different features can be incorporated</a:t>
            </a:r>
          </a:p>
          <a:p>
            <a:pPr lvl="1"/>
            <a:r>
              <a:rPr lang="en-US" sz="2400" dirty="0"/>
              <a:t>Efficient processing since many documents can be eliminated from search</a:t>
            </a:r>
          </a:p>
          <a:p>
            <a:r>
              <a:rPr lang="en-US" sz="2800" dirty="0"/>
              <a:t>Disadvantages</a:t>
            </a:r>
          </a:p>
          <a:p>
            <a:pPr lvl="1"/>
            <a:r>
              <a:rPr lang="en-US" sz="2400" dirty="0"/>
              <a:t>Effectiveness depends </a:t>
            </a:r>
            <a:r>
              <a:rPr lang="en-US" sz="2400" dirty="0">
                <a:solidFill>
                  <a:srgbClr val="C00000"/>
                </a:solidFill>
              </a:rPr>
              <a:t>entirely on user</a:t>
            </a:r>
          </a:p>
          <a:p>
            <a:pPr lvl="1"/>
            <a:r>
              <a:rPr lang="en-US" sz="2400" dirty="0"/>
              <a:t>Simple queries usually don’t work well</a:t>
            </a:r>
          </a:p>
          <a:p>
            <a:pPr lvl="1"/>
            <a:r>
              <a:rPr lang="en-US" sz="2400" dirty="0"/>
              <a:t>Complex queries are difficult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Sequence of queries driven by number of retrieved documents</a:t>
            </a:r>
          </a:p>
          <a:p>
            <a:pPr lvl="1"/>
            <a:r>
              <a:rPr lang="en-US" sz="2400" dirty="0"/>
              <a:t>Example query: “</a:t>
            </a:r>
            <a:r>
              <a:rPr lang="en-US" sz="2400" dirty="0" err="1"/>
              <a:t>lincoln</a:t>
            </a:r>
            <a:r>
              <a:rPr lang="en-US" sz="2400" dirty="0"/>
              <a:t>”</a:t>
            </a:r>
          </a:p>
          <a:p>
            <a:pPr lvl="1"/>
            <a:r>
              <a:rPr lang="en-US" sz="2400" dirty="0"/>
              <a:t>president AND </a:t>
            </a:r>
            <a:r>
              <a:rPr lang="en-US" sz="2400" dirty="0" err="1"/>
              <a:t>lincoln</a:t>
            </a:r>
            <a:endParaRPr lang="en-US" sz="2400" dirty="0"/>
          </a:p>
          <a:p>
            <a:pPr lvl="1"/>
            <a:r>
              <a:rPr lang="en-US" sz="2400" dirty="0"/>
              <a:t>president AND </a:t>
            </a:r>
            <a:r>
              <a:rPr lang="en-US" sz="2400" dirty="0" err="1"/>
              <a:t>lincoln</a:t>
            </a:r>
            <a:r>
              <a:rPr lang="en-US" sz="2400" dirty="0"/>
              <a:t> AND NOT (automobile OR car)</a:t>
            </a:r>
          </a:p>
          <a:p>
            <a:pPr lvl="1"/>
            <a:r>
              <a:rPr lang="en-US" sz="2400" dirty="0"/>
              <a:t>president AND </a:t>
            </a:r>
            <a:r>
              <a:rPr lang="en-US" sz="2400" dirty="0" err="1"/>
              <a:t>lincoln</a:t>
            </a:r>
            <a:r>
              <a:rPr lang="en-US" sz="2400" dirty="0"/>
              <a:t> AND biography AND life AND birthplace AND </a:t>
            </a:r>
            <a:r>
              <a:rPr lang="en-US" sz="2400" dirty="0" err="1"/>
              <a:t>gettysburg</a:t>
            </a:r>
            <a:r>
              <a:rPr lang="en-US" sz="2400" dirty="0"/>
              <a:t> AND NOT (automobile OR car)</a:t>
            </a:r>
          </a:p>
          <a:p>
            <a:pPr lvl="1"/>
            <a:r>
              <a:rPr lang="en-US" sz="2400" dirty="0"/>
              <a:t>president AND </a:t>
            </a:r>
            <a:r>
              <a:rPr lang="en-US" sz="2400" dirty="0" err="1"/>
              <a:t>lincoln</a:t>
            </a:r>
            <a:r>
              <a:rPr lang="en-US" sz="2400" dirty="0"/>
              <a:t> AND (biography OR life OR birthplace OR </a:t>
            </a:r>
            <a:r>
              <a:rPr lang="en-US" sz="2400" dirty="0" err="1"/>
              <a:t>gettysburg</a:t>
            </a:r>
            <a:r>
              <a:rPr lang="en-US" sz="2400" dirty="0"/>
              <a:t>) AND NOT (automobile OR car)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Ranked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02336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Thus far, our queries have all been Boolean.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Documents either match or don’t.</a:t>
            </a:r>
          </a:p>
          <a:p>
            <a:r>
              <a:rPr lang="en-US" altLang="en-US" sz="2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Good for expert users with precise understanding of their needs and the collection.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Also good for applications: Applications can easily consume 1000s of results.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Not good for the majority of users.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Most users incapable of writing Boolean queries (or they are, but they think it’s too much work).</a:t>
            </a:r>
          </a:p>
          <a:p>
            <a:pPr lvl="1"/>
            <a:r>
              <a:rPr lang="en-US" altLang="en-US" sz="24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Most users don’t want to wade through 1000s of results.</a:t>
            </a:r>
          </a:p>
          <a:p>
            <a:pPr lvl="2"/>
            <a:r>
              <a:rPr lang="en-US" altLang="en-US" sz="1800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This is particularly true of web search.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Ch. 6</a:t>
            </a:r>
          </a:p>
        </p:txBody>
      </p:sp>
    </p:spTree>
    <p:extLst>
      <p:ext uri="{BB962C8B-B14F-4D97-AF65-F5344CB8AC3E}">
        <p14:creationId xmlns:p14="http://schemas.microsoft.com/office/powerpoint/2010/main" val="627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{i} = (d_{i1}, d_{i2}, \ldots, d_{it})  template TPT1  env TPENV1  fore 0  back 16777215  eqnno 1"/>
  <p:tag name="FILENAME" val="TP_tmp"/>
  <p:tag name="ORIGWIDTH" val="95"/>
  <p:tag name="PICTUREFILESIZE" val="38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 = (q_{1}, q_{2}, \ldots, q_{t})  template TPT1  env TPENV1  fore 0  back 16777215  eqnno 2"/>
  <p:tag name="FILENAME" val="TP_tmp"/>
  <p:tag name="ORIGWIDTH" val="80"/>
  <p:tag name="PICTUREFILESIZE" val="3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begin{array}{ccccc}&#10; &amp; Term_{1} &amp; Term_{2} &amp; \ldots &amp; Term_{t} \\&#10; Doc_{1} &amp; d_{11} &amp; d_{12} &amp; \ldots &amp; d_{1t} \\&#10; Doc_{2} &amp; d_{21} &amp; d_{22} &amp; \ldots &amp; d_{2t} \\&#10; \vdots &amp; \vdots &amp; &amp; &amp; \\&#10; Doc_{n} &amp; d_{n1} &amp; d_{n2} &amp; \ldots &amp; d_{nt} \\&#10;\end{array}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15158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1449</TotalTime>
  <Words>2865</Words>
  <Application>Microsoft Office PowerPoint</Application>
  <PresentationFormat>On-screen Show (4:3)</PresentationFormat>
  <Paragraphs>495</Paragraphs>
  <Slides>51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Cambria Math</vt:lpstr>
      <vt:lpstr>Lucida Sans</vt:lpstr>
      <vt:lpstr>Calibri</vt:lpstr>
      <vt:lpstr>Calibri Light</vt:lpstr>
      <vt:lpstr>Arial</vt:lpstr>
      <vt:lpstr>Arial Unicode MS</vt:lpstr>
      <vt:lpstr>ＭＳ Ｐゴシック</vt:lpstr>
      <vt:lpstr>Wingdings</vt:lpstr>
      <vt:lpstr>Lucida Sans Unicode</vt:lpstr>
      <vt:lpstr>Palatino Linotype</vt:lpstr>
      <vt:lpstr>Symbol</vt:lpstr>
      <vt:lpstr>Retrospect</vt:lpstr>
      <vt:lpstr>Equation</vt:lpstr>
      <vt:lpstr>Worksheet</vt:lpstr>
      <vt:lpstr>Retrieval Models</vt:lpstr>
      <vt:lpstr>Retrieval Models</vt:lpstr>
      <vt:lpstr>What is Relevance?</vt:lpstr>
      <vt:lpstr>Relevance</vt:lpstr>
      <vt:lpstr>Retrieval Model Overview</vt:lpstr>
      <vt:lpstr>Boolean Retrieval</vt:lpstr>
      <vt:lpstr>Boolean Retrieval</vt:lpstr>
      <vt:lpstr>Searching by Numbers</vt:lpstr>
      <vt:lpstr>Ranked retrieval</vt:lpstr>
      <vt:lpstr>Ranked retrieval models</vt:lpstr>
      <vt:lpstr>Feast or famine: not a problem in ranked retrieval</vt:lpstr>
      <vt:lpstr>Scoring as the basis of ranked retrieval</vt:lpstr>
      <vt:lpstr>Query-document matching scores</vt:lpstr>
      <vt:lpstr>Take 1: Jaccard coefficient</vt:lpstr>
      <vt:lpstr>Jaccard coefficient: Scoring example</vt:lpstr>
      <vt:lpstr>Issues with Jaccard for scoring</vt:lpstr>
      <vt:lpstr>Binary term-document incidence matrix</vt:lpstr>
      <vt:lpstr>Vector Space Model</vt:lpstr>
      <vt:lpstr>Term-document count matrices</vt:lpstr>
      <vt:lpstr>Bag of words model</vt:lpstr>
      <vt:lpstr>Term frequency or tf</vt:lpstr>
      <vt:lpstr>Log-frequency weighting</vt:lpstr>
      <vt:lpstr>Document frequency</vt:lpstr>
      <vt:lpstr>Document frequency, continued</vt:lpstr>
      <vt:lpstr>idf weight</vt:lpstr>
      <vt:lpstr>idf example, suppose N = 1 million</vt:lpstr>
      <vt:lpstr>Effect of idf on ranking</vt:lpstr>
      <vt:lpstr>Collection vs. Document frequency</vt:lpstr>
      <vt:lpstr>tf-idf weighting</vt:lpstr>
      <vt:lpstr>When does tf-idf increase?</vt:lpstr>
      <vt:lpstr>Score for a document given a query</vt:lpstr>
      <vt:lpstr>Binary → count → weight matrix</vt:lpstr>
      <vt:lpstr>Documents as vectors</vt:lpstr>
      <vt:lpstr>Queries as vectors</vt:lpstr>
      <vt:lpstr>Formalizing vector space proximity</vt:lpstr>
      <vt:lpstr>Why distance is a bad idea</vt:lpstr>
      <vt:lpstr>Use angle instead of distance</vt:lpstr>
      <vt:lpstr>From angles to cosines</vt:lpstr>
      <vt:lpstr>From angles to cosines</vt:lpstr>
      <vt:lpstr>Length normalization</vt:lpstr>
      <vt:lpstr>cosine(query,document)</vt:lpstr>
      <vt:lpstr>Cosine for length-normalized vectors</vt:lpstr>
      <vt:lpstr>Cosine similarity illustrated</vt:lpstr>
      <vt:lpstr>Cosine similarity amongst 3 documents</vt:lpstr>
      <vt:lpstr>3 documents example contd.</vt:lpstr>
      <vt:lpstr>Computing cosine scores</vt:lpstr>
      <vt:lpstr>tf-idf weighting has many variants</vt:lpstr>
      <vt:lpstr>Weighting may differ in queries vs documents</vt:lpstr>
      <vt:lpstr>tf-idf example: lnc.ltc</vt:lpstr>
      <vt:lpstr>Summary – vector space ranking</vt:lpstr>
      <vt:lpstr>Resources on Cosine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C. Dragut</cp:lastModifiedBy>
  <cp:revision>77</cp:revision>
  <dcterms:created xsi:type="dcterms:W3CDTF">2008-09-19T15:37:19Z</dcterms:created>
  <dcterms:modified xsi:type="dcterms:W3CDTF">2024-02-28T22:17:13Z</dcterms:modified>
</cp:coreProperties>
</file>