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32" r:id="rId3"/>
    <p:sldId id="333" r:id="rId4"/>
    <p:sldId id="350" r:id="rId5"/>
    <p:sldId id="349" r:id="rId6"/>
    <p:sldId id="335" r:id="rId7"/>
    <p:sldId id="351" r:id="rId8"/>
    <p:sldId id="352" r:id="rId9"/>
    <p:sldId id="353" r:id="rId10"/>
    <p:sldId id="354" r:id="rId11"/>
    <p:sldId id="355" r:id="rId12"/>
    <p:sldId id="356" r:id="rId13"/>
    <p:sldId id="357" r:id="rId14"/>
    <p:sldId id="341" r:id="rId15"/>
    <p:sldId id="344" r:id="rId16"/>
    <p:sldId id="345" r:id="rId17"/>
    <p:sldId id="346" r:id="rId18"/>
    <p:sldId id="347" r:id="rId19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B07C-DB71-4549-8205-61870328ED48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960F-53BA-45C6-9DC9-498CFF49D3C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195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B07C-DB71-4549-8205-61870328ED48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960F-53BA-45C6-9DC9-498CFF49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04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B07C-DB71-4549-8205-61870328ED48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960F-53BA-45C6-9DC9-498CFF49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3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B07C-DB71-4549-8205-61870328ED48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960F-53BA-45C6-9DC9-498CFF49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54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B07C-DB71-4549-8205-61870328ED48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960F-53BA-45C6-9DC9-498CFF49D3C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48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B07C-DB71-4549-8205-61870328ED48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960F-53BA-45C6-9DC9-498CFF49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67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B07C-DB71-4549-8205-61870328ED48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960F-53BA-45C6-9DC9-498CFF49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8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B07C-DB71-4549-8205-61870328ED48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960F-53BA-45C6-9DC9-498CFF49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65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B07C-DB71-4549-8205-61870328ED48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960F-53BA-45C6-9DC9-498CFF49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12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527B07C-DB71-4549-8205-61870328ED48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F960F-53BA-45C6-9DC9-498CFF49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96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B07C-DB71-4549-8205-61870328ED48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960F-53BA-45C6-9DC9-498CFF49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98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527B07C-DB71-4549-8205-61870328ED48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8AF960F-53BA-45C6-9DC9-498CFF49D3C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76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Query Processing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Information Retrieval in Practice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228600"/>
            <a:ext cx="6034248" cy="628072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41383" y="1061634"/>
            <a:ext cx="32204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Conjunctive </a:t>
            </a:r>
          </a:p>
          <a:p>
            <a:pPr algn="ctr"/>
            <a:r>
              <a:rPr lang="en-US" sz="2800" dirty="0" smtClean="0"/>
              <a:t>Document-at-a-Time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777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Threshold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4795175"/>
          </a:xfrm>
        </p:spPr>
        <p:txBody>
          <a:bodyPr>
            <a:noAutofit/>
          </a:bodyPr>
          <a:lstStyle/>
          <a:p>
            <a:r>
              <a:rPr lang="en-US" sz="2800" dirty="0" smtClean="0"/>
              <a:t>Threshold methods use number of top-ranked documents needed (</a:t>
            </a:r>
            <a:r>
              <a:rPr lang="en-US" sz="2800" i="1" dirty="0" smtClean="0"/>
              <a:t>k</a:t>
            </a:r>
            <a:r>
              <a:rPr lang="en-US" sz="2800" dirty="0" smtClean="0"/>
              <a:t>) to optimize query processing</a:t>
            </a:r>
          </a:p>
          <a:p>
            <a:pPr lvl="1"/>
            <a:r>
              <a:rPr lang="en-US" sz="2400" dirty="0" smtClean="0"/>
              <a:t>for most applications, </a:t>
            </a:r>
            <a:r>
              <a:rPr lang="en-US" sz="2400" i="1" dirty="0" smtClean="0"/>
              <a:t>k</a:t>
            </a:r>
            <a:r>
              <a:rPr lang="en-US" sz="2400" dirty="0" smtClean="0"/>
              <a:t> is small</a:t>
            </a:r>
          </a:p>
          <a:p>
            <a:r>
              <a:rPr lang="en-US" sz="2800" dirty="0" smtClean="0"/>
              <a:t>For any query, there is a </a:t>
            </a:r>
            <a:r>
              <a:rPr lang="en-US" sz="2800" i="1" dirty="0" smtClean="0"/>
              <a:t>minimum score </a:t>
            </a:r>
            <a:r>
              <a:rPr lang="en-US" sz="2800" dirty="0" smtClean="0"/>
              <a:t>that each document needs to reach before it can be shown to the user</a:t>
            </a:r>
          </a:p>
          <a:p>
            <a:pPr lvl="1"/>
            <a:r>
              <a:rPr lang="en-US" sz="2400" dirty="0" smtClean="0"/>
              <a:t>score of the </a:t>
            </a:r>
            <a:r>
              <a:rPr lang="en-US" sz="2400" i="1" dirty="0" err="1" smtClean="0"/>
              <a:t>k</a:t>
            </a:r>
            <a:r>
              <a:rPr lang="en-US" sz="2400" dirty="0" err="1" smtClean="0"/>
              <a:t>th</a:t>
            </a:r>
            <a:r>
              <a:rPr lang="en-US" sz="2400" dirty="0" smtClean="0"/>
              <a:t>-highest scoring document</a:t>
            </a:r>
          </a:p>
          <a:p>
            <a:pPr lvl="1"/>
            <a:r>
              <a:rPr lang="en-US" sz="2400" dirty="0" smtClean="0"/>
              <a:t>gives </a:t>
            </a:r>
            <a:r>
              <a:rPr lang="en-US" sz="2400" i="1" dirty="0" smtClean="0"/>
              <a:t>threshold</a:t>
            </a:r>
            <a:r>
              <a:rPr lang="en-US" sz="2400" dirty="0" smtClean="0"/>
              <a:t> </a:t>
            </a:r>
            <a:r>
              <a:rPr lang="el-GR" sz="2400" i="1" dirty="0" smtClean="0"/>
              <a:t>τ</a:t>
            </a:r>
            <a:endParaRPr lang="en-US" sz="2400" i="1" dirty="0" smtClean="0"/>
          </a:p>
          <a:p>
            <a:pPr lvl="1"/>
            <a:r>
              <a:rPr lang="en-US" sz="2400" dirty="0" smtClean="0"/>
              <a:t>optimization methods estimate </a:t>
            </a:r>
            <a:r>
              <a:rPr lang="el-GR" sz="2400" i="1" dirty="0" smtClean="0"/>
              <a:t>τ′</a:t>
            </a:r>
            <a:r>
              <a:rPr lang="en-US" sz="2400" i="1" dirty="0" smtClean="0"/>
              <a:t> </a:t>
            </a:r>
            <a:r>
              <a:rPr lang="en-US" sz="2400" dirty="0" smtClean="0"/>
              <a:t>to ignore documents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459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Threshold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737361"/>
            <a:ext cx="7543801" cy="413173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For document-at-a-time processing, use score of lowest-ranked document so far for </a:t>
            </a:r>
            <a:r>
              <a:rPr lang="el-GR" sz="2800" i="1" dirty="0" smtClean="0"/>
              <a:t>τ′</a:t>
            </a:r>
            <a:r>
              <a:rPr lang="en-US" sz="2800" i="1" dirty="0" smtClean="0"/>
              <a:t> </a:t>
            </a:r>
          </a:p>
          <a:p>
            <a:pPr lvl="1"/>
            <a:r>
              <a:rPr lang="en-US" sz="2400" dirty="0" smtClean="0"/>
              <a:t>for term-at-a-time, have to use </a:t>
            </a:r>
            <a:r>
              <a:rPr lang="en-US" sz="2400" i="1" dirty="0" err="1" smtClean="0"/>
              <a:t>k</a:t>
            </a:r>
            <a:r>
              <a:rPr lang="en-US" sz="1600" i="1" dirty="0" err="1" smtClean="0"/>
              <a:t>th</a:t>
            </a:r>
            <a:r>
              <a:rPr lang="en-US" sz="2400" dirty="0" smtClean="0"/>
              <a:t>-largest score in the accumulator table</a:t>
            </a:r>
          </a:p>
          <a:p>
            <a:r>
              <a:rPr lang="en-US" sz="2800" i="1" dirty="0" err="1" smtClean="0"/>
              <a:t>MaxScore</a:t>
            </a:r>
            <a:r>
              <a:rPr lang="en-US" sz="2800" dirty="0" smtClean="0"/>
              <a:t> method compares the maximum score that remaining documents could have to </a:t>
            </a:r>
            <a:r>
              <a:rPr lang="el-GR" sz="2800" i="1" dirty="0" smtClean="0"/>
              <a:t>τ′</a:t>
            </a:r>
            <a:endParaRPr lang="en-US" sz="2800" i="1" dirty="0" smtClean="0"/>
          </a:p>
          <a:p>
            <a:pPr lvl="1"/>
            <a:r>
              <a:rPr lang="en-US" sz="2400" i="1" dirty="0" smtClean="0"/>
              <a:t>safe </a:t>
            </a:r>
            <a:r>
              <a:rPr lang="en-US" sz="2400" dirty="0" smtClean="0"/>
              <a:t>optimization in that ranking will be the same without optimization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21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MaxScore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688" y="3014420"/>
            <a:ext cx="8229600" cy="384358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Indexer computes </a:t>
            </a:r>
            <a:r>
              <a:rPr lang="en-US" sz="3000" i="1" dirty="0" err="1" smtClean="0"/>
              <a:t>μ</a:t>
            </a:r>
            <a:r>
              <a:rPr lang="en-US" sz="3000" i="1" baseline="-25000" dirty="0" err="1" smtClean="0"/>
              <a:t>tree</a:t>
            </a:r>
            <a:r>
              <a:rPr lang="en-US" sz="3000" i="1" baseline="-25000" dirty="0" smtClean="0"/>
              <a:t> </a:t>
            </a:r>
          </a:p>
          <a:p>
            <a:pPr lvl="1"/>
            <a:r>
              <a:rPr lang="en-US" sz="2400" dirty="0" smtClean="0"/>
              <a:t>maximum score for any document containing just “tree”</a:t>
            </a:r>
          </a:p>
          <a:p>
            <a:r>
              <a:rPr lang="en-US" sz="2800" dirty="0" smtClean="0"/>
              <a:t>Assume </a:t>
            </a:r>
            <a:r>
              <a:rPr lang="en-US" sz="2800" i="1" dirty="0" smtClean="0"/>
              <a:t>k</a:t>
            </a:r>
            <a:r>
              <a:rPr lang="en-US" sz="2800" dirty="0" smtClean="0"/>
              <a:t> =3, </a:t>
            </a:r>
            <a:r>
              <a:rPr lang="el-GR" sz="2800" i="1" dirty="0" smtClean="0"/>
              <a:t>τ′</a:t>
            </a:r>
            <a:r>
              <a:rPr lang="en-US" sz="2800" i="1" dirty="0" smtClean="0"/>
              <a:t> </a:t>
            </a:r>
            <a:r>
              <a:rPr lang="en-US" sz="2800" dirty="0" smtClean="0"/>
              <a:t>is lowest score after first three docs</a:t>
            </a:r>
          </a:p>
          <a:p>
            <a:r>
              <a:rPr lang="en-US" sz="2800" dirty="0" smtClean="0"/>
              <a:t>Likely that </a:t>
            </a:r>
            <a:r>
              <a:rPr lang="en-US" sz="2800" i="1" dirty="0" smtClean="0"/>
              <a:t>τ ′ &gt; </a:t>
            </a:r>
            <a:r>
              <a:rPr lang="en-US" sz="2800" i="1" dirty="0" err="1" smtClean="0"/>
              <a:t>μ</a:t>
            </a:r>
            <a:r>
              <a:rPr lang="en-US" sz="2800" i="1" baseline="-25000" dirty="0" err="1" smtClean="0"/>
              <a:t>tree</a:t>
            </a:r>
            <a:endParaRPr lang="en-US" sz="2800" i="1" dirty="0" smtClean="0"/>
          </a:p>
          <a:p>
            <a:pPr lvl="1"/>
            <a:r>
              <a:rPr lang="en-US" sz="2400" i="1" dirty="0" smtClean="0"/>
              <a:t>τ ′ </a:t>
            </a:r>
            <a:r>
              <a:rPr lang="en-US" sz="2400" dirty="0" smtClean="0"/>
              <a:t>is the score of a document that contains both query terms</a:t>
            </a:r>
          </a:p>
          <a:p>
            <a:r>
              <a:rPr lang="en-US" sz="2800" dirty="0" smtClean="0"/>
              <a:t>Can safely skip over all gray postings</a:t>
            </a:r>
            <a:endParaRPr lang="en-US" sz="2800" dirty="0"/>
          </a:p>
        </p:txBody>
      </p:sp>
      <p:pic>
        <p:nvPicPr>
          <p:cNvPr id="4" name="Picture 2" descr="C:\Users\croft\Desktop\ch5-max-score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314" y="1821051"/>
            <a:ext cx="7789021" cy="821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468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459369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Early termination of query processing</a:t>
            </a:r>
          </a:p>
          <a:p>
            <a:pPr lvl="1"/>
            <a:r>
              <a:rPr lang="en-US" sz="2400" dirty="0" smtClean="0"/>
              <a:t>ignore high-frequency word lists in term-at-a-time</a:t>
            </a:r>
          </a:p>
          <a:p>
            <a:pPr lvl="1"/>
            <a:r>
              <a:rPr lang="en-US" sz="2400" dirty="0" smtClean="0"/>
              <a:t>ignore documents at end of lists in doc-at-a-time</a:t>
            </a:r>
          </a:p>
          <a:p>
            <a:pPr lvl="1"/>
            <a:r>
              <a:rPr lang="en-US" sz="2400" i="1" dirty="0" smtClean="0"/>
              <a:t>unsafe</a:t>
            </a:r>
            <a:r>
              <a:rPr lang="en-US" sz="2400" dirty="0" smtClean="0"/>
              <a:t> optimization</a:t>
            </a:r>
          </a:p>
          <a:p>
            <a:r>
              <a:rPr lang="en-US" sz="2800" dirty="0" smtClean="0"/>
              <a:t>List ordering</a:t>
            </a:r>
          </a:p>
          <a:p>
            <a:pPr lvl="1"/>
            <a:r>
              <a:rPr lang="en-US" sz="2400" dirty="0" smtClean="0"/>
              <a:t>order inverted lists by quality metric (e.g., PageRank) or by partial score</a:t>
            </a:r>
          </a:p>
          <a:p>
            <a:pPr lvl="1"/>
            <a:r>
              <a:rPr lang="en-US" sz="2400" dirty="0" smtClean="0"/>
              <a:t>makes unsafe (and fast) optimizations more likely to produce good documents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Distributed Evaluation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473963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Basic process</a:t>
            </a:r>
          </a:p>
          <a:p>
            <a:pPr lvl="1"/>
            <a:r>
              <a:rPr lang="en-US" sz="2400" dirty="0" smtClean="0"/>
              <a:t>All queries sent to a </a:t>
            </a:r>
            <a:r>
              <a:rPr lang="en-US" sz="2400" i="1" dirty="0" smtClean="0"/>
              <a:t>director machine</a:t>
            </a:r>
          </a:p>
          <a:p>
            <a:pPr lvl="1"/>
            <a:r>
              <a:rPr lang="en-US" sz="2400" dirty="0" smtClean="0"/>
              <a:t>Director then sends messages to many </a:t>
            </a:r>
            <a:r>
              <a:rPr lang="en-US" sz="2400" i="1" dirty="0" smtClean="0"/>
              <a:t>index servers</a:t>
            </a:r>
          </a:p>
          <a:p>
            <a:pPr lvl="1"/>
            <a:r>
              <a:rPr lang="en-US" sz="2400" dirty="0" smtClean="0"/>
              <a:t>Each index server does some portion of the query processing</a:t>
            </a:r>
          </a:p>
          <a:p>
            <a:pPr lvl="1"/>
            <a:r>
              <a:rPr lang="en-US" sz="2400" dirty="0" smtClean="0"/>
              <a:t>Director organizes the results and returns them to the user</a:t>
            </a:r>
          </a:p>
          <a:p>
            <a:r>
              <a:rPr lang="en-US" sz="2800" dirty="0" smtClean="0"/>
              <a:t>Two main approaches</a:t>
            </a:r>
          </a:p>
          <a:p>
            <a:pPr lvl="1"/>
            <a:r>
              <a:rPr lang="en-US" sz="2400" dirty="0" smtClean="0"/>
              <a:t>Document distribution</a:t>
            </a:r>
          </a:p>
          <a:p>
            <a:pPr lvl="2"/>
            <a:r>
              <a:rPr lang="en-US" sz="1800" dirty="0" smtClean="0"/>
              <a:t>by far the most popular</a:t>
            </a:r>
          </a:p>
          <a:p>
            <a:pPr lvl="1"/>
            <a:r>
              <a:rPr lang="en-US" sz="2400" dirty="0" smtClean="0"/>
              <a:t>Term distribution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1"/>
            <a:ext cx="8229600" cy="480737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Document distribution</a:t>
            </a:r>
          </a:p>
          <a:p>
            <a:pPr lvl="1"/>
            <a:r>
              <a:rPr lang="en-US" sz="2400" dirty="0" smtClean="0"/>
              <a:t>each index server acts as a search engine for a small fraction of the total collection</a:t>
            </a:r>
          </a:p>
          <a:p>
            <a:pPr lvl="1"/>
            <a:r>
              <a:rPr lang="en-US" sz="2400" dirty="0" smtClean="0"/>
              <a:t>director sends a copy of the query to each of the index servers, each of which returns the top-</a:t>
            </a:r>
            <a:r>
              <a:rPr lang="en-US" sz="2400" i="1" dirty="0" smtClean="0"/>
              <a:t>k </a:t>
            </a:r>
            <a:r>
              <a:rPr lang="en-US" sz="2400" dirty="0" smtClean="0"/>
              <a:t>results</a:t>
            </a:r>
          </a:p>
          <a:p>
            <a:pPr lvl="1"/>
            <a:r>
              <a:rPr lang="en-US" sz="2400" dirty="0" smtClean="0"/>
              <a:t>results are merged into a single ranked list by the director</a:t>
            </a:r>
          </a:p>
          <a:p>
            <a:r>
              <a:rPr lang="en-US" sz="2800" dirty="0" smtClean="0"/>
              <a:t>Collection statistics should be shared for effective ranking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1"/>
            <a:ext cx="8229600" cy="484123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Term distribution</a:t>
            </a:r>
          </a:p>
          <a:p>
            <a:pPr lvl="1"/>
            <a:r>
              <a:rPr lang="en-US" sz="2400" dirty="0" smtClean="0"/>
              <a:t>Single index is built for the whole cluster of machines</a:t>
            </a:r>
          </a:p>
          <a:p>
            <a:pPr lvl="1"/>
            <a:r>
              <a:rPr lang="en-US" sz="2400" dirty="0" smtClean="0"/>
              <a:t>Each inverted list in that index is then assigned to one index server</a:t>
            </a:r>
          </a:p>
          <a:p>
            <a:pPr lvl="2"/>
            <a:r>
              <a:rPr lang="en-US" sz="1800" dirty="0" smtClean="0"/>
              <a:t>in most cases the data to process a query is not stored on a single machine</a:t>
            </a:r>
          </a:p>
          <a:p>
            <a:pPr lvl="1"/>
            <a:r>
              <a:rPr lang="en-US" sz="2400" dirty="0" smtClean="0"/>
              <a:t>One of the index servers is chosen to process the query</a:t>
            </a:r>
          </a:p>
          <a:p>
            <a:pPr lvl="2"/>
            <a:r>
              <a:rPr lang="en-US" sz="1800" dirty="0" smtClean="0"/>
              <a:t>usually the one holding the longest inverted list</a:t>
            </a:r>
          </a:p>
          <a:p>
            <a:pPr lvl="1"/>
            <a:r>
              <a:rPr lang="en-US" sz="2400" dirty="0" smtClean="0"/>
              <a:t>Other index servers send information to that server</a:t>
            </a:r>
          </a:p>
          <a:p>
            <a:pPr lvl="1"/>
            <a:r>
              <a:rPr lang="en-US" sz="2400" dirty="0" smtClean="0"/>
              <a:t>Final results sent to director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473963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Query distributions similar to </a:t>
            </a:r>
            <a:r>
              <a:rPr lang="en-US" sz="2800" dirty="0" err="1" smtClean="0"/>
              <a:t>Zipf</a:t>
            </a:r>
            <a:endParaRPr lang="en-US" sz="2800" dirty="0" smtClean="0"/>
          </a:p>
          <a:p>
            <a:pPr lvl="1"/>
            <a:r>
              <a:rPr lang="en-US" sz="2400" dirty="0" smtClean="0"/>
              <a:t>About ½ each day are unique, but some are very popular</a:t>
            </a:r>
          </a:p>
          <a:p>
            <a:r>
              <a:rPr lang="en-US" sz="2800" dirty="0" smtClean="0"/>
              <a:t>Caching can significantly improve effectiveness</a:t>
            </a:r>
          </a:p>
          <a:p>
            <a:pPr lvl="1"/>
            <a:r>
              <a:rPr lang="en-US" sz="2400" dirty="0" smtClean="0"/>
              <a:t>Cache popular query results</a:t>
            </a:r>
          </a:p>
          <a:p>
            <a:pPr lvl="1"/>
            <a:r>
              <a:rPr lang="en-US" sz="2400" dirty="0" smtClean="0"/>
              <a:t>Cache common inverted lists</a:t>
            </a:r>
          </a:p>
          <a:p>
            <a:r>
              <a:rPr lang="en-US" sz="2800" dirty="0" smtClean="0"/>
              <a:t>Inverted list caching can help with unique queries</a:t>
            </a:r>
          </a:p>
          <a:p>
            <a:r>
              <a:rPr lang="en-US" sz="2800" dirty="0" smtClean="0"/>
              <a:t>Cache must be refreshed to prevent stale data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Document-at-a-time</a:t>
            </a:r>
          </a:p>
          <a:p>
            <a:pPr lvl="1"/>
            <a:r>
              <a:rPr lang="en-US" sz="2400" dirty="0" smtClean="0"/>
              <a:t>Calculates complete scores for documents by processing all term lists, one document at a time</a:t>
            </a:r>
          </a:p>
          <a:p>
            <a:r>
              <a:rPr lang="en-US" sz="2800" dirty="0" smtClean="0"/>
              <a:t>Term-at-a-time</a:t>
            </a:r>
          </a:p>
          <a:p>
            <a:pPr lvl="1"/>
            <a:r>
              <a:rPr lang="en-US" sz="2400" dirty="0" smtClean="0"/>
              <a:t>Accumulates scores for documents by processing term lists one at a time</a:t>
            </a:r>
          </a:p>
          <a:p>
            <a:r>
              <a:rPr lang="en-US" sz="2800" dirty="0" smtClean="0"/>
              <a:t>Both approaches have optimization techniques that significantly reduce time required to generate scores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Document-At-A-Time</a:t>
            </a:r>
            <a:endParaRPr lang="en-US" dirty="0"/>
          </a:p>
        </p:txBody>
      </p:sp>
      <p:pic>
        <p:nvPicPr>
          <p:cNvPr id="3" name="Picture 2" descr="C:\Users\croft\Desktop\ch5-document-at-a-time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8155" y="2615184"/>
            <a:ext cx="5575096" cy="2763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Document-At-A-Time</a:t>
            </a:r>
            <a:endParaRPr lang="en-US" dirty="0"/>
          </a:p>
        </p:txBody>
      </p:sp>
      <p:pic>
        <p:nvPicPr>
          <p:cNvPr id="7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9002" y="1694339"/>
            <a:ext cx="6956506" cy="468640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7711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86604"/>
            <a:ext cx="8476488" cy="1450757"/>
          </a:xfrm>
        </p:spPr>
        <p:txBody>
          <a:bodyPr/>
          <a:lstStyle/>
          <a:p>
            <a:r>
              <a:rPr lang="en-US" dirty="0" err="1" smtClean="0"/>
              <a:t>Pseudocode</a:t>
            </a:r>
            <a:r>
              <a:rPr lang="en-US" dirty="0" smtClean="0"/>
              <a:t> Function Descriptions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466343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ea typeface="Calibri"/>
                <a:cs typeface="Times New Roman"/>
              </a:rPr>
              <a:t>getCurrentDocument() 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ea typeface="Calibri"/>
                <a:cs typeface="Times New Roman"/>
              </a:rPr>
              <a:t>Returns </a:t>
            </a:r>
            <a:r>
              <a:rPr lang="en-US" dirty="0">
                <a:ea typeface="Calibri"/>
                <a:cs typeface="Times New Roman"/>
              </a:rPr>
              <a:t>the document number of the current posting of the inverted list</a:t>
            </a:r>
            <a:r>
              <a:rPr lang="en-US" dirty="0" smtClean="0">
                <a:ea typeface="Calibri"/>
                <a:cs typeface="Times New Roman"/>
              </a:rPr>
              <a:t>.</a:t>
            </a:r>
            <a:endParaRPr lang="en-US" dirty="0">
              <a:ea typeface="Calibri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ea typeface="Calibri"/>
                <a:cs typeface="Times New Roman"/>
              </a:rPr>
              <a:t>skipForwardToDocument(d)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ea typeface="Calibri"/>
                <a:cs typeface="Times New Roman"/>
              </a:rPr>
              <a:t>Moves </a:t>
            </a:r>
            <a:r>
              <a:rPr lang="en-US" dirty="0">
                <a:ea typeface="Calibri"/>
                <a:cs typeface="Times New Roman"/>
              </a:rPr>
              <a:t>forward in the inverted list until getCurrentDocument() &lt;= </a:t>
            </a:r>
            <a:r>
              <a:rPr lang="en-US" dirty="0" smtClean="0">
                <a:ea typeface="Calibri"/>
                <a:cs typeface="Times New Roman"/>
              </a:rPr>
              <a:t>d. This </a:t>
            </a:r>
            <a:r>
              <a:rPr lang="en-US" dirty="0">
                <a:ea typeface="Calibri"/>
                <a:cs typeface="Times New Roman"/>
              </a:rPr>
              <a:t>function may read to the end of the list</a:t>
            </a:r>
            <a:r>
              <a:rPr lang="en-US" dirty="0" smtClean="0">
                <a:ea typeface="Calibri"/>
                <a:cs typeface="Times New Roman"/>
              </a:rPr>
              <a:t>.</a:t>
            </a:r>
            <a:endParaRPr lang="en-US" dirty="0">
              <a:ea typeface="Calibri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ea typeface="Calibri"/>
                <a:cs typeface="Times New Roman"/>
              </a:rPr>
              <a:t>movePastDocument(d)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ea typeface="Calibri"/>
                <a:cs typeface="Times New Roman"/>
              </a:rPr>
              <a:t>Moves </a:t>
            </a:r>
            <a:r>
              <a:rPr lang="en-US" dirty="0">
                <a:ea typeface="Calibri"/>
                <a:cs typeface="Times New Roman"/>
              </a:rPr>
              <a:t>forward in the inverted list until </a:t>
            </a:r>
            <a:r>
              <a:rPr lang="en-US" dirty="0" smtClean="0">
                <a:ea typeface="Calibri"/>
                <a:cs typeface="Times New Roman"/>
              </a:rPr>
              <a:t>getCurrentDocument</a:t>
            </a:r>
            <a:r>
              <a:rPr lang="en-US" dirty="0">
                <a:ea typeface="Calibri"/>
                <a:cs typeface="Times New Roman"/>
              </a:rPr>
              <a:t>() &lt; d</a:t>
            </a:r>
            <a:r>
              <a:rPr lang="en-US" dirty="0" smtClean="0">
                <a:ea typeface="Calibri"/>
                <a:cs typeface="Times New Roman"/>
              </a:rPr>
              <a:t>.</a:t>
            </a:r>
            <a:endParaRPr lang="en-US" dirty="0">
              <a:ea typeface="Calibri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smtClean="0">
                <a:ea typeface="Calibri"/>
                <a:cs typeface="Times New Roman"/>
              </a:rPr>
              <a:t>moveToNextDocument()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ea typeface="Calibri"/>
                <a:cs typeface="Times New Roman"/>
              </a:rPr>
              <a:t>Moves </a:t>
            </a:r>
            <a:r>
              <a:rPr lang="en-US" dirty="0">
                <a:ea typeface="Calibri"/>
                <a:cs typeface="Times New Roman"/>
              </a:rPr>
              <a:t>to the next document in the list.  Equivalent </a:t>
            </a:r>
            <a:r>
              <a:rPr lang="en-US" dirty="0" smtClean="0">
                <a:ea typeface="Calibri"/>
                <a:cs typeface="Times New Roman"/>
              </a:rPr>
              <a:t>to movePastDocument(getCurrentDocument()).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ea typeface="Calibri"/>
                <a:cs typeface="Times New Roman"/>
              </a:rPr>
              <a:t>getNextAccumulator(d)</a:t>
            </a:r>
          </a:p>
          <a:p>
            <a:pPr lvl="1">
              <a:spcBef>
                <a:spcPts val="0"/>
              </a:spcBef>
            </a:pPr>
            <a:r>
              <a:rPr lang="en-US" dirty="0"/>
              <a:t> returns the first document number d' &gt;= d that has already has an </a:t>
            </a:r>
            <a:r>
              <a:rPr lang="en-US" dirty="0" smtClean="0"/>
              <a:t>accumulator.</a:t>
            </a:r>
            <a:endParaRPr lang="en-US" dirty="0">
              <a:ea typeface="Calibri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smtClean="0">
                <a:ea typeface="Calibri"/>
                <a:cs typeface="Times New Roman"/>
              </a:rPr>
              <a:t>removeAccumulatorsBetween(a</a:t>
            </a:r>
            <a:r>
              <a:rPr lang="en-US" dirty="0">
                <a:ea typeface="Calibri"/>
                <a:cs typeface="Times New Roman"/>
              </a:rPr>
              <a:t>, </a:t>
            </a:r>
            <a:r>
              <a:rPr lang="en-US" dirty="0" smtClean="0">
                <a:ea typeface="Calibri"/>
                <a:cs typeface="Times New Roman"/>
              </a:rPr>
              <a:t>b)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ea typeface="Calibri"/>
                <a:cs typeface="Times New Roman"/>
              </a:rPr>
              <a:t>Removes </a:t>
            </a:r>
            <a:r>
              <a:rPr lang="en-US" dirty="0">
                <a:ea typeface="Calibri"/>
                <a:cs typeface="Times New Roman"/>
              </a:rPr>
              <a:t>all accumulators for documents numbers between a and </a:t>
            </a:r>
            <a:r>
              <a:rPr lang="en-US" dirty="0" smtClean="0">
                <a:ea typeface="Calibri"/>
                <a:cs typeface="Times New Roman"/>
              </a:rPr>
              <a:t>b. A</a:t>
            </a:r>
            <a:r>
              <a:rPr lang="en-US" baseline="-25000" dirty="0" smtClean="0">
                <a:ea typeface="Calibri"/>
                <a:cs typeface="Times New Roman"/>
              </a:rPr>
              <a:t>d</a:t>
            </a:r>
            <a:r>
              <a:rPr lang="en-US" dirty="0" smtClean="0">
                <a:ea typeface="Calibri"/>
                <a:cs typeface="Times New Roman"/>
              </a:rPr>
              <a:t> </a:t>
            </a:r>
            <a:r>
              <a:rPr lang="en-US" dirty="0">
                <a:ea typeface="Calibri"/>
                <a:cs typeface="Times New Roman"/>
              </a:rPr>
              <a:t>will be removed iff a &lt; d &lt; 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49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Term-At-A-Time</a:t>
            </a:r>
            <a:endParaRPr lang="en-US" dirty="0"/>
          </a:p>
        </p:txBody>
      </p:sp>
      <p:pic>
        <p:nvPicPr>
          <p:cNvPr id="3" name="Picture 2" descr="C:\Users\croft\Desktop\ch5-term-at-a-time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0796" y="2051303"/>
            <a:ext cx="4608732" cy="4185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Term-At-A-Time</a:t>
            </a:r>
            <a:endParaRPr lang="en-US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7957" y="1737361"/>
            <a:ext cx="6587622" cy="491127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8784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464794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Term-at-a-time uses more memory for accumulators, but accesses disk more efficiently</a:t>
            </a:r>
          </a:p>
          <a:p>
            <a:r>
              <a:rPr lang="en-US" sz="3200" dirty="0" smtClean="0"/>
              <a:t>Two classes of optimization</a:t>
            </a:r>
          </a:p>
          <a:p>
            <a:pPr lvl="1"/>
            <a:r>
              <a:rPr lang="en-US" sz="2800" dirty="0" smtClean="0"/>
              <a:t>Read less data from inverted lists</a:t>
            </a:r>
          </a:p>
          <a:p>
            <a:pPr lvl="2"/>
            <a:r>
              <a:rPr lang="en-US" sz="2000" dirty="0" smtClean="0"/>
              <a:t>e.g., skip lists</a:t>
            </a:r>
          </a:p>
          <a:p>
            <a:pPr lvl="2"/>
            <a:r>
              <a:rPr lang="en-US" sz="2000" dirty="0" smtClean="0"/>
              <a:t>better for simple feature functions</a:t>
            </a:r>
          </a:p>
          <a:p>
            <a:pPr lvl="1"/>
            <a:r>
              <a:rPr lang="en-US" sz="2800" dirty="0" smtClean="0"/>
              <a:t>Calculate scores for fewer documents</a:t>
            </a:r>
          </a:p>
          <a:p>
            <a:pPr lvl="2"/>
            <a:r>
              <a:rPr lang="en-US" sz="2000" dirty="0" smtClean="0"/>
              <a:t>e.g., conjunctive processing</a:t>
            </a:r>
          </a:p>
          <a:p>
            <a:pPr lvl="2"/>
            <a:r>
              <a:rPr lang="en-US" sz="2000" dirty="0" smtClean="0"/>
              <a:t>better for complex feature functions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641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5133" y="160557"/>
            <a:ext cx="5392593" cy="65562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42122" y="1015139"/>
            <a:ext cx="24304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Conjunctive </a:t>
            </a:r>
          </a:p>
          <a:p>
            <a:pPr algn="ctr"/>
            <a:r>
              <a:rPr lang="en-US" sz="2800" dirty="0" smtClean="0"/>
              <a:t>Term-at-a-Time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0349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lgpseudocode}&#10;\begin{document}&#10;\begin{algorithmic}&#10;\Procedure{DocumentAtATimeRetrieval}{$Q$, $I$, $f$, $g$, $k$} &#10;    \State $L \leftarrow $ Array()&#10;    \State $R \leftarrow $ PriorityQueue($k$)&#10; \ForAll{terms $w_i$ in $Q$}&#10;   \State $l_i \leftarrow $ InvertedList($w_i$, $I$)&#10;   \State $L$.add( $l_i$ )&#10; \EndFor&#10; \ForAll{documents $d \in I$}&#10;    \State $s_d \leftarrow 0$&#10;     \ForAll{inverted lists $l_i$ in $L$}&#10;        \If{$l_i$.getCurrentDocument() = $d$}&#10;             \State $s_d \leftarrow s_d + g_i(Q) f_i( l_i )$ \Comment{Update the document score}    &#10;         \EndIf&#10;         \State $l_i$.movePastDocument( $d$ )&#10;     \EndFor                                    &#10;     \State $R$.add( $s_d, d$ )&#10;    \EndFor&#10; \State \textbf{return} the top $k$ results from $R$&#10;\EndProcedure                                                    &#10;\end{algorithmic} &#10;\end{document}&#10;"/>
  <p:tag name="FILENAME" val="TP_tmp"/>
  <p:tag name="FORMAT" val="bmpmono"/>
  <p:tag name="RES" val="2400"/>
  <p:tag name="BLEND" val="0"/>
  <p:tag name="TRANSPARENT" val="0"/>
  <p:tag name="TBUG" val="0"/>
  <p:tag name="ALLOWFS" val="0"/>
  <p:tag name="ORIGWIDTH" val="334"/>
  <p:tag name="PICTUREFILESIZE" val="104400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lgpseudocode}&#10;\begin{document}&#10;\begin{algorithmic}&#10;\Procedure{TermAtATimeRetrieval}{$Q$, $I$, $f$, $g$ $k$} &#10;    \State $A \leftarrow $ HashTable()&#10;    \State $L \leftarrow $ Array()&#10;    \State $R \leftarrow $ PriorityQueue($k$)&#10;        &#10;    \ForAll{terms $w_i$ in $Q$}&#10;        \State $l_i \leftarrow $ InvertedList($w_i$, $I$)&#10;     \State $L$.add( $l_i$ )&#10;    \EndFor&#10;    &#10; \ForAll{lists $l_i \in L$}&#10;   \While{$l_i$ is not finished}&#10;      \State $d \leftarrow l_i$.getCurrentDocument()&#10;            \State $A_d \leftarrow A_d + g_i(Q) f( l_i )$&#10;      \State $l_i$.moveToNextDocument()&#10;  \EndWhile&#10;   \EndFor   &#10;   &#10;   \ForAll{accumulators $A_d$ in $A$} &#10;        \State $s_d \leftarrow A_d$ \Comment{Accumulator contains the document score}&#10;        \State $R$.add( $s_d, d$ )&#10;   \EndFor&#10;   \State \textbf{return} the top $k$ results from $R$&#10;\EndProcedure                                                    &#10;\end{algorithmic}&#10;\end{document}&#10;"/>
  <p:tag name="FILENAME" val="TP_tmp"/>
  <p:tag name="FORMAT" val="bmpmono"/>
  <p:tag name="RES" val="2400"/>
  <p:tag name="BLEND" val="0"/>
  <p:tag name="TRANSPARENT" val="0"/>
  <p:tag name="TBUG" val="0"/>
  <p:tag name="ALLOWFS" val="0"/>
  <p:tag name="ORIGWIDTH" val="334"/>
  <p:tag name="PICTUREFILESIZE" val="115536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lgpseudocode}&#10;\begin{document}&#10;\begin{algorithmic}[1]&#10;\Procedure{TermAtATimeRetrieval}{$Q$, $I$, $f$, $g$, $k$} &#10;    \State $A \leftarrow $ Map()&#10;    \State $L \leftarrow $ Array()&#10;    \State $R \leftarrow $ PriorityQueue($k$)&#10;        &#10;    \ForAll{terms $w_i$ in $Q$}&#10;        \State $l_i \leftarrow $ InvertedList($w_i$, $I$)&#10;     \State $L$.add( $l_i$ )&#10;    \EndFor&#10;    &#10; \ForAll{lists $l_i \in L$}&#10;   \State $d_0 \leftarrow -1$&#10;   \While{$l_i$ is not finished} &#10;       \If{$i = 0$}&#10;           \State $d \leftarrow l_i$.getCurrentDocument()&#10;                \State $A_d \leftarrow A_d + g_i(Q) f( l_i )$&#10;               \State $l_i$.moveToNextDocument()&#10;       \Else\label{taat:conjunctive:doc}&#10;           \State $d \leftarrow l_i$.getCurrentDocument()&#10;             \State $d' \leftarrow A$.getNextAccumulator($d$)&#10;                 \State $A$.removeAccumulatorsBetween($d_0,d'$)&#10;                    \If{$d$ = $d'$}&#10;                    \State $A_d \leftarrow A_d + g_i(Q) f( l_i )$&#10;                   \State $l_i$.moveToNextDocument()&#10;          \Else&#10;              \State $l_i$.skipForwardToDocument($d'$)&#10;          \EndIf&#10;          \State $d_0 \leftarrow d'$&#10;       \EndIf&#10;  \EndWhile&#10;   \EndFor   &#10;   &#10;   \ForAll{accumulators $A_d$ in $A$} &#10;        \State $s_d \leftarrow A_d$ \Comment{Accumulator contains the document score}&#10;        \State $R$.add( $s_d, d$ )&#10;   \EndFor&#10;   \State \textbf{return} the top $k$ results from $R$&#10;\EndProcedure                                                    &#10;\end{algorithmic}&#10;\end{document}&#10;"/>
  <p:tag name="FILENAME" val="TP_tmp"/>
  <p:tag name="FORMAT" val="bmpmono"/>
  <p:tag name="RES" val="2400"/>
  <p:tag name="BLEND" val="0"/>
  <p:tag name="TRANSPARENT" val="0"/>
  <p:tag name="TBUG" val="0"/>
  <p:tag name="ALLOWFS" val="0"/>
  <p:tag name="ORIGWIDTH" val="343"/>
  <p:tag name="PICTUREFILESIZE" val="199048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lgpseudocode}&#10;\begin{document}&#10;\begin{algorithmic}[1]&#10;\Procedure{DocumentAtATimeRetrieval}{$Q$, $I$, $f$, $g$, $k$} &#10;    \State $L \leftarrow $ Array()&#10;    \State $R \leftarrow $ PriorityQueue($k$)&#10; \ForAll{terms $w_i$ in $Q$}&#10;   \State $l_i \leftarrow $ InvertedList($w_i$, $I$)&#10;   \State $L$.add( $l_i$ )&#10; \EndFor&#10; \State $d \leftarrow -1$ &#10; \While{all lists in $L$ are not finished}&#10;    \State $s_d \leftarrow 0$&#10;     \ForAll{inverted lists $l_i$ in $L$}&#10;         \If{$l_i$.getCurrentDocument() $&gt;$ $d$}&#10;             \State $d \leftarrow l_i$.getCurrentDocument()\label{fig:daat:conjunctive:maxdoc}&#10;         \EndIf&#10;     \EndFor&#10;     \ForAll{inverted lists $l_i$ in $L$}\label{fig:daat:conjunctive:scoreloop}&#10;       \State  $l_i$.skipForwardToDocument($d$)&#10;        \If{$l_i$.getCurrentDocument() = $d$}&#10;             \State $s_d \leftarrow s_d + g_i(Q) f_i( l_i )$ \Comment{Update the document score}    &#10;             \State $l_i$.movePastDocument( $d$ )&#10;           \Else&#10;                \State $d \leftarrow-1$&#10;                \State \textbf{break}&#10;           \EndIf&#10;     \EndFor                                    &#10;      \If{$d &gt; -1$}  $R$.add( $s_d, d$ ) \EndIf&#10;    \EndWhile&#10; \State \textbf{return} the top $k$ results from $R$&#10;\EndProcedure                                                    &#10;\end{algorithmic} &#10;\end{document}&#10;"/>
  <p:tag name="FILENAME" val="TP_tmp"/>
  <p:tag name="FORMAT" val="bmpmono"/>
  <p:tag name="RES" val="2400"/>
  <p:tag name="BLEND" val="0"/>
  <p:tag name="TRANSPARENT" val="0"/>
  <p:tag name="TBUG" val="0"/>
  <p:tag name="ALLOWFS" val="0"/>
  <p:tag name="ORIGWIDTH" val="343"/>
  <p:tag name="PICTUREFILESIZE" val="17040862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1428</TotalTime>
  <Words>683</Words>
  <Application>Microsoft Office PowerPoint</Application>
  <PresentationFormat>On-screen Show (4:3)</PresentationFormat>
  <Paragraphs>98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Calibri Light</vt:lpstr>
      <vt:lpstr>Times New Roman</vt:lpstr>
      <vt:lpstr>Retrospect</vt:lpstr>
      <vt:lpstr>Query Processing</vt:lpstr>
      <vt:lpstr>Query Processing</vt:lpstr>
      <vt:lpstr>Document-At-A-Time</vt:lpstr>
      <vt:lpstr>Document-At-A-Time</vt:lpstr>
      <vt:lpstr>Pseudocode Function Descriptions</vt:lpstr>
      <vt:lpstr>Term-At-A-Time</vt:lpstr>
      <vt:lpstr>Term-At-A-Time</vt:lpstr>
      <vt:lpstr>Optimization Techniques</vt:lpstr>
      <vt:lpstr>PowerPoint Presentation</vt:lpstr>
      <vt:lpstr>PowerPoint Presentation</vt:lpstr>
      <vt:lpstr>Threshold Methods</vt:lpstr>
      <vt:lpstr>Threshold Methods</vt:lpstr>
      <vt:lpstr>MaxScore Example</vt:lpstr>
      <vt:lpstr>Other Approaches</vt:lpstr>
      <vt:lpstr>Distributed Evaluation</vt:lpstr>
      <vt:lpstr>Distributed Evaluation</vt:lpstr>
      <vt:lpstr>Distributed Evaluation</vt:lpstr>
      <vt:lpstr>Caching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 Engines</dc:title>
  <dc:creator>croft</dc:creator>
  <cp:lastModifiedBy>Eddy</cp:lastModifiedBy>
  <cp:revision>72</cp:revision>
  <dcterms:created xsi:type="dcterms:W3CDTF">2008-09-24T13:08:11Z</dcterms:created>
  <dcterms:modified xsi:type="dcterms:W3CDTF">2016-10-26T21:51:29Z</dcterms:modified>
</cp:coreProperties>
</file>