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74" r:id="rId1"/>
  </p:sldMasterIdLst>
  <p:notesMasterIdLst>
    <p:notesMasterId r:id="rId38"/>
  </p:notesMasterIdLst>
  <p:handoutMasterIdLst>
    <p:handoutMasterId r:id="rId39"/>
  </p:handoutMasterIdLst>
  <p:sldIdLst>
    <p:sldId id="837" r:id="rId2"/>
    <p:sldId id="374" r:id="rId3"/>
    <p:sldId id="806" r:id="rId4"/>
    <p:sldId id="807" r:id="rId5"/>
    <p:sldId id="808" r:id="rId6"/>
    <p:sldId id="809" r:id="rId7"/>
    <p:sldId id="810" r:id="rId8"/>
    <p:sldId id="811" r:id="rId9"/>
    <p:sldId id="812" r:id="rId10"/>
    <p:sldId id="813" r:id="rId11"/>
    <p:sldId id="814" r:id="rId12"/>
    <p:sldId id="816" r:id="rId13"/>
    <p:sldId id="838" r:id="rId14"/>
    <p:sldId id="815" r:id="rId15"/>
    <p:sldId id="817" r:id="rId16"/>
    <p:sldId id="818" r:id="rId17"/>
    <p:sldId id="833" r:id="rId18"/>
    <p:sldId id="819" r:id="rId19"/>
    <p:sldId id="836" r:id="rId20"/>
    <p:sldId id="839" r:id="rId21"/>
    <p:sldId id="820" r:id="rId22"/>
    <p:sldId id="821" r:id="rId23"/>
    <p:sldId id="822" r:id="rId24"/>
    <p:sldId id="823" r:id="rId25"/>
    <p:sldId id="840" r:id="rId26"/>
    <p:sldId id="824" r:id="rId27"/>
    <p:sldId id="825" r:id="rId28"/>
    <p:sldId id="826" r:id="rId29"/>
    <p:sldId id="827" r:id="rId30"/>
    <p:sldId id="828" r:id="rId31"/>
    <p:sldId id="829" r:id="rId32"/>
    <p:sldId id="830" r:id="rId33"/>
    <p:sldId id="834" r:id="rId34"/>
    <p:sldId id="835" r:id="rId35"/>
    <p:sldId id="831" r:id="rId36"/>
    <p:sldId id="832" r:id="rId37"/>
  </p:sldIdLst>
  <p:sldSz cx="9144000" cy="6858000" type="screen4x3"/>
  <p:notesSz cx="7315200" cy="9601200"/>
  <p:defaultTextStyle>
    <a:defPPr>
      <a:defRPr lang="en-GB"/>
    </a:defPPr>
    <a:lvl1pPr algn="l" defTabSz="449263" rtl="0" fontAlgn="base">
      <a:spcBef>
        <a:spcPct val="0"/>
      </a:spcBef>
      <a:spcAft>
        <a:spcPct val="0"/>
      </a:spcAft>
      <a:defRPr sz="2400" kern="1200">
        <a:solidFill>
          <a:schemeClr val="bg1"/>
        </a:solidFill>
        <a:latin typeface="Lucida Sans" charset="0"/>
        <a:ea typeface="ＭＳ Ｐゴシック" charset="-128"/>
        <a:cs typeface="+mn-cs"/>
      </a:defRPr>
    </a:lvl1pPr>
    <a:lvl2pPr marL="742950" indent="-285750" algn="l" defTabSz="449263" rtl="0" fontAlgn="base">
      <a:spcBef>
        <a:spcPct val="0"/>
      </a:spcBef>
      <a:spcAft>
        <a:spcPct val="0"/>
      </a:spcAft>
      <a:defRPr sz="2400" kern="1200">
        <a:solidFill>
          <a:schemeClr val="bg1"/>
        </a:solidFill>
        <a:latin typeface="Lucida Sans" charset="0"/>
        <a:ea typeface="ＭＳ Ｐゴシック" charset="-128"/>
        <a:cs typeface="+mn-cs"/>
      </a:defRPr>
    </a:lvl2pPr>
    <a:lvl3pPr marL="1143000" indent="-228600" algn="l" defTabSz="449263" rtl="0" fontAlgn="base">
      <a:spcBef>
        <a:spcPct val="0"/>
      </a:spcBef>
      <a:spcAft>
        <a:spcPct val="0"/>
      </a:spcAft>
      <a:defRPr sz="2400" kern="1200">
        <a:solidFill>
          <a:schemeClr val="bg1"/>
        </a:solidFill>
        <a:latin typeface="Lucida Sans" charset="0"/>
        <a:ea typeface="ＭＳ Ｐゴシック" charset="-128"/>
        <a:cs typeface="+mn-cs"/>
      </a:defRPr>
    </a:lvl3pPr>
    <a:lvl4pPr marL="1600200" indent="-228600" algn="l" defTabSz="449263" rtl="0" fontAlgn="base">
      <a:spcBef>
        <a:spcPct val="0"/>
      </a:spcBef>
      <a:spcAft>
        <a:spcPct val="0"/>
      </a:spcAft>
      <a:defRPr sz="2400" kern="1200">
        <a:solidFill>
          <a:schemeClr val="bg1"/>
        </a:solidFill>
        <a:latin typeface="Lucida Sans" charset="0"/>
        <a:ea typeface="ＭＳ Ｐゴシック" charset="-128"/>
        <a:cs typeface="+mn-cs"/>
      </a:defRPr>
    </a:lvl4pPr>
    <a:lvl5pPr marL="2057400" indent="-228600" algn="l" defTabSz="449263" rtl="0" fontAlgn="base">
      <a:spcBef>
        <a:spcPct val="0"/>
      </a:spcBef>
      <a:spcAft>
        <a:spcPct val="0"/>
      </a:spcAft>
      <a:defRPr sz="2400" kern="1200">
        <a:solidFill>
          <a:schemeClr val="bg1"/>
        </a:solidFill>
        <a:latin typeface="Lucida Sans" charset="0"/>
        <a:ea typeface="ＭＳ Ｐゴシック" charset="-128"/>
        <a:cs typeface="+mn-cs"/>
      </a:defRPr>
    </a:lvl5pPr>
    <a:lvl6pPr marL="2286000" algn="l" defTabSz="914400" rtl="0" eaLnBrk="1" latinLnBrk="0" hangingPunct="1">
      <a:defRPr sz="2400" kern="1200">
        <a:solidFill>
          <a:schemeClr val="bg1"/>
        </a:solidFill>
        <a:latin typeface="Lucida Sans" charset="0"/>
        <a:ea typeface="ＭＳ Ｐゴシック" charset="-128"/>
        <a:cs typeface="+mn-cs"/>
      </a:defRPr>
    </a:lvl6pPr>
    <a:lvl7pPr marL="2743200" algn="l" defTabSz="914400" rtl="0" eaLnBrk="1" latinLnBrk="0" hangingPunct="1">
      <a:defRPr sz="2400" kern="1200">
        <a:solidFill>
          <a:schemeClr val="bg1"/>
        </a:solidFill>
        <a:latin typeface="Lucida Sans" charset="0"/>
        <a:ea typeface="ＭＳ Ｐゴシック" charset="-128"/>
        <a:cs typeface="+mn-cs"/>
      </a:defRPr>
    </a:lvl7pPr>
    <a:lvl8pPr marL="3200400" algn="l" defTabSz="914400" rtl="0" eaLnBrk="1" latinLnBrk="0" hangingPunct="1">
      <a:defRPr sz="2400" kern="1200">
        <a:solidFill>
          <a:schemeClr val="bg1"/>
        </a:solidFill>
        <a:latin typeface="Lucida Sans" charset="0"/>
        <a:ea typeface="ＭＳ Ｐゴシック" charset="-128"/>
        <a:cs typeface="+mn-cs"/>
      </a:defRPr>
    </a:lvl8pPr>
    <a:lvl9pPr marL="3657600" algn="l" defTabSz="914400" rtl="0" eaLnBrk="1" latinLnBrk="0" hangingPunct="1">
      <a:defRPr sz="2400" kern="1200">
        <a:solidFill>
          <a:schemeClr val="bg1"/>
        </a:solidFill>
        <a:latin typeface="Lucida Sans"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DD3E9"/>
    <a:srgbClr val="336699"/>
    <a:srgbClr val="2A704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267" autoAdjust="0"/>
    <p:restoredTop sz="95169" autoAdjust="0"/>
  </p:normalViewPr>
  <p:slideViewPr>
    <p:cSldViewPr>
      <p:cViewPr varScale="1">
        <p:scale>
          <a:sx n="105" d="100"/>
          <a:sy n="105" d="100"/>
        </p:scale>
        <p:origin x="1758" y="108"/>
      </p:cViewPr>
      <p:guideLst>
        <p:guide orient="horz" pos="2160"/>
        <p:guide pos="2880"/>
      </p:guideLst>
    </p:cSldViewPr>
  </p:slideViewPr>
  <p:outlineViewPr>
    <p:cViewPr varScale="1">
      <p:scale>
        <a:sx n="170" d="200"/>
        <a:sy n="170" d="200"/>
      </p:scale>
      <p:origin x="0" y="12432"/>
    </p:cViewPr>
  </p:outlineViewPr>
  <p:notesTextViewPr>
    <p:cViewPr>
      <p:scale>
        <a:sx n="100" d="100"/>
        <a:sy n="100" d="100"/>
      </p:scale>
      <p:origin x="0" y="0"/>
    </p:cViewPr>
  </p:notesTextViewPr>
  <p:sorterViewPr>
    <p:cViewPr>
      <p:scale>
        <a:sx n="66" d="100"/>
        <a:sy n="66" d="100"/>
      </p:scale>
      <p:origin x="0" y="474"/>
    </p:cViewPr>
  </p:sorterViewPr>
  <p:notesViewPr>
    <p:cSldViewPr>
      <p:cViewPr varScale="1">
        <p:scale>
          <a:sx n="35" d="100"/>
          <a:sy n="35" d="100"/>
        </p:scale>
        <p:origin x="-1578"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8.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79425"/>
          </a:xfrm>
          <a:prstGeom prst="rect">
            <a:avLst/>
          </a:prstGeom>
        </p:spPr>
        <p:txBody>
          <a:bodyPr vert="horz" lIns="91440" tIns="45720" rIns="91440" bIns="45720" rtlCol="0"/>
          <a:lstStyle>
            <a:lvl1pPr algn="l">
              <a:buClr>
                <a:srgbClr val="000000"/>
              </a:buClr>
              <a:buSzPct val="100000"/>
              <a:buFont typeface="Times New Roman" pitchFamily="16" charset="0"/>
              <a:buNone/>
              <a:defRPr sz="1200">
                <a:cs typeface="+mn-cs"/>
              </a:defRPr>
            </a:lvl1pPr>
          </a:lstStyle>
          <a:p>
            <a:pPr>
              <a:defRPr/>
            </a:pPr>
            <a:endParaRPr lang="de-DE"/>
          </a:p>
        </p:txBody>
      </p:sp>
      <p:sp>
        <p:nvSpPr>
          <p:cNvPr id="3" name="Date Placeholder 2"/>
          <p:cNvSpPr>
            <a:spLocks noGrp="1"/>
          </p:cNvSpPr>
          <p:nvPr>
            <p:ph type="dt" sz="quarter" idx="1"/>
          </p:nvPr>
        </p:nvSpPr>
        <p:spPr>
          <a:xfrm>
            <a:off x="4143375" y="0"/>
            <a:ext cx="3170238" cy="479425"/>
          </a:xfrm>
          <a:prstGeom prst="rect">
            <a:avLst/>
          </a:prstGeom>
        </p:spPr>
        <p:txBody>
          <a:bodyPr vert="horz" lIns="91440" tIns="45720" rIns="91440" bIns="45720" rtlCol="0"/>
          <a:lstStyle>
            <a:lvl1pPr algn="r">
              <a:buClr>
                <a:srgbClr val="000000"/>
              </a:buClr>
              <a:buSzPct val="100000"/>
              <a:buFont typeface="Times New Roman" pitchFamily="16" charset="0"/>
              <a:buNone/>
              <a:defRPr sz="1200">
                <a:cs typeface="+mn-cs"/>
              </a:defRPr>
            </a:lvl1pPr>
          </a:lstStyle>
          <a:p>
            <a:pPr>
              <a:defRPr/>
            </a:pPr>
            <a:fld id="{FAC8717C-415A-44F2-932B-9470F257B40D}" type="datetimeFigureOut">
              <a:rPr lang="de-DE"/>
              <a:pPr>
                <a:defRPr/>
              </a:pPr>
              <a:t>13.03.2024</a:t>
            </a:fld>
            <a:endParaRPr lang="de-DE"/>
          </a:p>
        </p:txBody>
      </p:sp>
      <p:sp>
        <p:nvSpPr>
          <p:cNvPr id="4" name="Footer Placeholder 3"/>
          <p:cNvSpPr>
            <a:spLocks noGrp="1"/>
          </p:cNvSpPr>
          <p:nvPr>
            <p:ph type="ftr" sz="quarter" idx="2"/>
          </p:nvPr>
        </p:nvSpPr>
        <p:spPr>
          <a:xfrm>
            <a:off x="0" y="9120188"/>
            <a:ext cx="3170238" cy="479425"/>
          </a:xfrm>
          <a:prstGeom prst="rect">
            <a:avLst/>
          </a:prstGeom>
        </p:spPr>
        <p:txBody>
          <a:bodyPr vert="horz" lIns="91440" tIns="45720" rIns="91440" bIns="45720" rtlCol="0" anchor="b"/>
          <a:lstStyle>
            <a:lvl1pPr algn="l">
              <a:buClr>
                <a:srgbClr val="000000"/>
              </a:buClr>
              <a:buSzPct val="100000"/>
              <a:buFont typeface="Times New Roman" pitchFamily="16" charset="0"/>
              <a:buNone/>
              <a:defRPr sz="1200">
                <a:cs typeface="+mn-cs"/>
              </a:defRPr>
            </a:lvl1pPr>
          </a:lstStyle>
          <a:p>
            <a:pPr>
              <a:defRPr/>
            </a:pPr>
            <a:endParaRPr lang="de-DE"/>
          </a:p>
        </p:txBody>
      </p:sp>
      <p:sp>
        <p:nvSpPr>
          <p:cNvPr id="5" name="Slide Number Placeholder 4"/>
          <p:cNvSpPr>
            <a:spLocks noGrp="1"/>
          </p:cNvSpPr>
          <p:nvPr>
            <p:ph type="sldNum" sz="quarter" idx="3"/>
          </p:nvPr>
        </p:nvSpPr>
        <p:spPr>
          <a:xfrm>
            <a:off x="4143375" y="9120188"/>
            <a:ext cx="3170238" cy="479425"/>
          </a:xfrm>
          <a:prstGeom prst="rect">
            <a:avLst/>
          </a:prstGeom>
        </p:spPr>
        <p:txBody>
          <a:bodyPr vert="horz" lIns="91440" tIns="45720" rIns="91440" bIns="45720" rtlCol="0" anchor="b"/>
          <a:lstStyle>
            <a:lvl1pPr algn="r">
              <a:buClr>
                <a:srgbClr val="000000"/>
              </a:buClr>
              <a:buSzPct val="100000"/>
              <a:buFont typeface="Times New Roman" pitchFamily="16" charset="0"/>
              <a:buNone/>
              <a:defRPr sz="1200">
                <a:cs typeface="+mn-cs"/>
              </a:defRPr>
            </a:lvl1pPr>
          </a:lstStyle>
          <a:p>
            <a:pPr>
              <a:defRPr/>
            </a:pPr>
            <a:fld id="{436286E6-33A4-43B5-AF89-26A9B7F2651B}" type="slidenum">
              <a:rPr lang="de-DE"/>
              <a:pPr>
                <a:defRPr/>
              </a:pPr>
              <a:t>‹#›</a:t>
            </a:fld>
            <a:endParaRPr lang="de-DE"/>
          </a:p>
        </p:txBody>
      </p:sp>
    </p:spTree>
    <p:extLst>
      <p:ext uri="{BB962C8B-B14F-4D97-AF65-F5344CB8AC3E}">
        <p14:creationId xmlns:p14="http://schemas.microsoft.com/office/powerpoint/2010/main" val="27642791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217" name="AutoShape 1"/>
          <p:cNvSpPr>
            <a:spLocks noChangeArrowheads="1"/>
          </p:cNvSpPr>
          <p:nvPr/>
        </p:nvSpPr>
        <p:spPr bwMode="auto">
          <a:xfrm>
            <a:off x="0" y="0"/>
            <a:ext cx="7315200" cy="9601200"/>
          </a:xfrm>
          <a:prstGeom prst="roundRect">
            <a:avLst>
              <a:gd name="adj" fmla="val 19"/>
            </a:avLst>
          </a:prstGeom>
          <a:solidFill>
            <a:srgbClr val="FFFFFF"/>
          </a:solidFill>
          <a:ln w="9360">
            <a:noFill/>
            <a:miter lim="800000"/>
            <a:headEnd/>
            <a:tailEnd/>
          </a:ln>
          <a:effectLst/>
        </p:spPr>
        <p:txBody>
          <a:bodyPr wrap="none" anchor="ctr"/>
          <a:lstStyle/>
          <a:p>
            <a:pPr>
              <a:buClr>
                <a:srgbClr val="000000"/>
              </a:buClr>
              <a:buSzPct val="100000"/>
              <a:buFont typeface="Times New Roman" pitchFamily="16" charset="0"/>
              <a:buNone/>
              <a:defRPr/>
            </a:pPr>
            <a:endParaRPr lang="de-DE">
              <a:ea typeface="+mn-ea"/>
              <a:cs typeface="Arial Unicode MS" charset="0"/>
            </a:endParaRPr>
          </a:p>
        </p:txBody>
      </p:sp>
      <p:sp>
        <p:nvSpPr>
          <p:cNvPr id="9218" name="AutoShape 2"/>
          <p:cNvSpPr>
            <a:spLocks noChangeArrowheads="1"/>
          </p:cNvSpPr>
          <p:nvPr/>
        </p:nvSpPr>
        <p:spPr bwMode="auto">
          <a:xfrm>
            <a:off x="0" y="0"/>
            <a:ext cx="7315200" cy="9601200"/>
          </a:xfrm>
          <a:prstGeom prst="roundRect">
            <a:avLst>
              <a:gd name="adj" fmla="val 19"/>
            </a:avLst>
          </a:prstGeom>
          <a:solidFill>
            <a:srgbClr val="FFFFFF"/>
          </a:solidFill>
          <a:ln w="9525">
            <a:noFill/>
            <a:round/>
            <a:headEnd/>
            <a:tailEnd/>
          </a:ln>
          <a:effectLst/>
        </p:spPr>
        <p:txBody>
          <a:bodyPr wrap="none" anchor="ctr"/>
          <a:lstStyle/>
          <a:p>
            <a:pPr>
              <a:buClr>
                <a:srgbClr val="000000"/>
              </a:buClr>
              <a:buSzPct val="100000"/>
              <a:buFont typeface="Times New Roman" pitchFamily="16" charset="0"/>
              <a:buNone/>
              <a:defRPr/>
            </a:pPr>
            <a:endParaRPr lang="de-DE">
              <a:ea typeface="+mn-ea"/>
              <a:cs typeface="Arial Unicode MS" charset="0"/>
            </a:endParaRPr>
          </a:p>
        </p:txBody>
      </p:sp>
      <p:sp>
        <p:nvSpPr>
          <p:cNvPr id="9219" name="AutoShape 3"/>
          <p:cNvSpPr>
            <a:spLocks noChangeArrowheads="1"/>
          </p:cNvSpPr>
          <p:nvPr/>
        </p:nvSpPr>
        <p:spPr bwMode="auto">
          <a:xfrm>
            <a:off x="0" y="0"/>
            <a:ext cx="7315200" cy="9601200"/>
          </a:xfrm>
          <a:prstGeom prst="roundRect">
            <a:avLst>
              <a:gd name="adj" fmla="val 19"/>
            </a:avLst>
          </a:prstGeom>
          <a:solidFill>
            <a:srgbClr val="FFFFFF"/>
          </a:solidFill>
          <a:ln w="9525">
            <a:noFill/>
            <a:round/>
            <a:headEnd/>
            <a:tailEnd/>
          </a:ln>
          <a:effectLst/>
        </p:spPr>
        <p:txBody>
          <a:bodyPr wrap="none" anchor="ctr"/>
          <a:lstStyle/>
          <a:p>
            <a:pPr>
              <a:buClr>
                <a:srgbClr val="000000"/>
              </a:buClr>
              <a:buSzPct val="100000"/>
              <a:buFont typeface="Times New Roman" pitchFamily="16" charset="0"/>
              <a:buNone/>
              <a:defRPr/>
            </a:pPr>
            <a:endParaRPr lang="de-DE">
              <a:ea typeface="+mn-ea"/>
              <a:cs typeface="Arial Unicode MS" charset="0"/>
            </a:endParaRPr>
          </a:p>
        </p:txBody>
      </p:sp>
      <p:sp>
        <p:nvSpPr>
          <p:cNvPr id="9220" name="AutoShape 4"/>
          <p:cNvSpPr>
            <a:spLocks noChangeArrowheads="1"/>
          </p:cNvSpPr>
          <p:nvPr/>
        </p:nvSpPr>
        <p:spPr bwMode="auto">
          <a:xfrm>
            <a:off x="0" y="0"/>
            <a:ext cx="7315200" cy="9601200"/>
          </a:xfrm>
          <a:prstGeom prst="roundRect">
            <a:avLst>
              <a:gd name="adj" fmla="val 19"/>
            </a:avLst>
          </a:prstGeom>
          <a:solidFill>
            <a:srgbClr val="FFFFFF"/>
          </a:solidFill>
          <a:ln w="9525">
            <a:noFill/>
            <a:round/>
            <a:headEnd/>
            <a:tailEnd/>
          </a:ln>
          <a:effectLst/>
        </p:spPr>
        <p:txBody>
          <a:bodyPr wrap="none" anchor="ctr"/>
          <a:lstStyle/>
          <a:p>
            <a:pPr>
              <a:buClr>
                <a:srgbClr val="000000"/>
              </a:buClr>
              <a:buSzPct val="100000"/>
              <a:buFont typeface="Times New Roman" pitchFamily="16" charset="0"/>
              <a:buNone/>
              <a:defRPr/>
            </a:pPr>
            <a:endParaRPr lang="de-DE">
              <a:ea typeface="+mn-ea"/>
              <a:cs typeface="Arial Unicode MS" charset="0"/>
            </a:endParaRPr>
          </a:p>
        </p:txBody>
      </p:sp>
      <p:sp>
        <p:nvSpPr>
          <p:cNvPr id="9221" name="Text Box 5"/>
          <p:cNvSpPr txBox="1">
            <a:spLocks noChangeArrowheads="1"/>
          </p:cNvSpPr>
          <p:nvPr/>
        </p:nvSpPr>
        <p:spPr bwMode="auto">
          <a:xfrm>
            <a:off x="0" y="0"/>
            <a:ext cx="3170238" cy="479425"/>
          </a:xfrm>
          <a:prstGeom prst="rect">
            <a:avLst/>
          </a:prstGeom>
          <a:noFill/>
          <a:ln w="9525">
            <a:noFill/>
            <a:round/>
            <a:headEnd/>
            <a:tailEnd/>
          </a:ln>
          <a:effectLst/>
        </p:spPr>
        <p:txBody>
          <a:bodyPr wrap="none" anchor="ctr"/>
          <a:lstStyle/>
          <a:p>
            <a:pPr>
              <a:buClr>
                <a:srgbClr val="000000"/>
              </a:buClr>
              <a:buSzPct val="100000"/>
              <a:buFont typeface="Times New Roman" pitchFamily="16" charset="0"/>
              <a:buNone/>
              <a:defRPr/>
            </a:pPr>
            <a:endParaRPr lang="de-DE">
              <a:ea typeface="+mn-ea"/>
              <a:cs typeface="Arial Unicode MS" charset="0"/>
            </a:endParaRPr>
          </a:p>
        </p:txBody>
      </p:sp>
      <p:sp>
        <p:nvSpPr>
          <p:cNvPr id="9222" name="Text Box 6"/>
          <p:cNvSpPr txBox="1">
            <a:spLocks noChangeArrowheads="1"/>
          </p:cNvSpPr>
          <p:nvPr/>
        </p:nvSpPr>
        <p:spPr bwMode="auto">
          <a:xfrm>
            <a:off x="4144963" y="0"/>
            <a:ext cx="3170237" cy="479425"/>
          </a:xfrm>
          <a:prstGeom prst="rect">
            <a:avLst/>
          </a:prstGeom>
          <a:noFill/>
          <a:ln w="9525">
            <a:noFill/>
            <a:round/>
            <a:headEnd/>
            <a:tailEnd/>
          </a:ln>
          <a:effectLst/>
        </p:spPr>
        <p:txBody>
          <a:bodyPr wrap="none" anchor="ctr"/>
          <a:lstStyle/>
          <a:p>
            <a:pPr>
              <a:buClr>
                <a:srgbClr val="000000"/>
              </a:buClr>
              <a:buSzPct val="100000"/>
              <a:buFont typeface="Times New Roman" pitchFamily="16" charset="0"/>
              <a:buNone/>
              <a:defRPr/>
            </a:pPr>
            <a:endParaRPr lang="de-DE">
              <a:ea typeface="+mn-ea"/>
              <a:cs typeface="Arial Unicode MS" charset="0"/>
            </a:endParaRPr>
          </a:p>
        </p:txBody>
      </p:sp>
      <p:sp>
        <p:nvSpPr>
          <p:cNvPr id="288776" name="Rectangle 7"/>
          <p:cNvSpPr>
            <a:spLocks noGrp="1" noRot="1" noChangeAspect="1" noChangeArrowheads="1"/>
          </p:cNvSpPr>
          <p:nvPr>
            <p:ph type="sldImg"/>
          </p:nvPr>
        </p:nvSpPr>
        <p:spPr bwMode="auto">
          <a:xfrm>
            <a:off x="1257300" y="720725"/>
            <a:ext cx="4794250" cy="3594100"/>
          </a:xfrm>
          <a:prstGeom prst="rect">
            <a:avLst/>
          </a:prstGeom>
          <a:noFill/>
          <a:ln w="9360">
            <a:solidFill>
              <a:srgbClr val="000000"/>
            </a:solidFill>
            <a:miter lim="800000"/>
            <a:headEnd/>
            <a:tailEnd/>
          </a:ln>
        </p:spPr>
      </p:sp>
      <p:sp>
        <p:nvSpPr>
          <p:cNvPr id="9224" name="Rectangle 8"/>
          <p:cNvSpPr>
            <a:spLocks noGrp="1" noChangeArrowheads="1"/>
          </p:cNvSpPr>
          <p:nvPr>
            <p:ph type="body"/>
          </p:nvPr>
        </p:nvSpPr>
        <p:spPr bwMode="auto">
          <a:xfrm>
            <a:off x="974725" y="4560888"/>
            <a:ext cx="5359400" cy="4313237"/>
          </a:xfrm>
          <a:prstGeom prst="rect">
            <a:avLst/>
          </a:prstGeom>
          <a:noFill/>
          <a:ln w="9525">
            <a:noFill/>
            <a:round/>
            <a:headEnd/>
            <a:tailEnd/>
          </a:ln>
          <a:effectLst/>
        </p:spPr>
        <p:txBody>
          <a:bodyPr vert="horz" wrap="square" lIns="95400" tIns="47520" rIns="95400" bIns="47520" numCol="1" anchor="t" anchorCtr="0" compatLnSpc="1">
            <a:prstTxWarp prst="textNoShape">
              <a:avLst/>
            </a:prstTxWarp>
          </a:bodyPr>
          <a:lstStyle/>
          <a:p>
            <a:pPr lvl="0"/>
            <a:endParaRPr lang="de-DE" noProof="0"/>
          </a:p>
        </p:txBody>
      </p:sp>
      <p:sp>
        <p:nvSpPr>
          <p:cNvPr id="9225" name="Text Box 9"/>
          <p:cNvSpPr txBox="1">
            <a:spLocks noChangeArrowheads="1"/>
          </p:cNvSpPr>
          <p:nvPr/>
        </p:nvSpPr>
        <p:spPr bwMode="auto">
          <a:xfrm>
            <a:off x="0" y="9121775"/>
            <a:ext cx="3170238" cy="479425"/>
          </a:xfrm>
          <a:prstGeom prst="rect">
            <a:avLst/>
          </a:prstGeom>
          <a:noFill/>
          <a:ln w="9525">
            <a:noFill/>
            <a:round/>
            <a:headEnd/>
            <a:tailEnd/>
          </a:ln>
          <a:effectLst/>
        </p:spPr>
        <p:txBody>
          <a:bodyPr wrap="none" anchor="ctr"/>
          <a:lstStyle/>
          <a:p>
            <a:pPr>
              <a:buClr>
                <a:srgbClr val="000000"/>
              </a:buClr>
              <a:buSzPct val="100000"/>
              <a:buFont typeface="Times New Roman" pitchFamily="16" charset="0"/>
              <a:buNone/>
              <a:defRPr/>
            </a:pPr>
            <a:endParaRPr lang="de-DE">
              <a:ea typeface="+mn-ea"/>
              <a:cs typeface="Arial Unicode MS" charset="0"/>
            </a:endParaRPr>
          </a:p>
        </p:txBody>
      </p:sp>
      <p:sp>
        <p:nvSpPr>
          <p:cNvPr id="9226" name="Rectangle 10"/>
          <p:cNvSpPr>
            <a:spLocks noGrp="1" noChangeArrowheads="1"/>
          </p:cNvSpPr>
          <p:nvPr>
            <p:ph type="sldNum"/>
          </p:nvPr>
        </p:nvSpPr>
        <p:spPr bwMode="auto">
          <a:xfrm>
            <a:off x="4144963" y="9120188"/>
            <a:ext cx="3163887" cy="473075"/>
          </a:xfrm>
          <a:prstGeom prst="rect">
            <a:avLst/>
          </a:prstGeom>
          <a:noFill/>
          <a:ln w="9525">
            <a:noFill/>
            <a:round/>
            <a:headEnd/>
            <a:tailEnd/>
          </a:ln>
          <a:effectLst/>
        </p:spPr>
        <p:txBody>
          <a:bodyPr vert="horz" wrap="square" lIns="95400" tIns="47520" rIns="95400" bIns="47520" numCol="1" anchor="b" anchorCtr="0" compatLnSpc="1">
            <a:prstTxWarp prst="textNoShape">
              <a:avLst/>
            </a:prstTxWarp>
          </a:bodyPr>
          <a:lstStyle>
            <a:lvl1pPr algn="r">
              <a:buClrTx/>
              <a:buSzPct val="100000"/>
              <a:buFontTx/>
              <a:buNone/>
              <a:tabLst>
                <a:tab pos="723900" algn="l"/>
                <a:tab pos="1447800" algn="l"/>
                <a:tab pos="2171700" algn="l"/>
                <a:tab pos="2895600" algn="l"/>
              </a:tabLst>
              <a:defRPr sz="1200">
                <a:solidFill>
                  <a:srgbClr val="000000"/>
                </a:solidFill>
                <a:latin typeface="Times New Roman" pitchFamily="16" charset="0"/>
                <a:ea typeface="+mn-ea"/>
                <a:cs typeface="Arial Unicode MS" charset="0"/>
              </a:defRPr>
            </a:lvl1pPr>
          </a:lstStyle>
          <a:p>
            <a:pPr>
              <a:defRPr/>
            </a:pPr>
            <a:fld id="{655445CD-BE69-4A95-B1A9-CC7D8B1B044C}" type="slidenum">
              <a:rPr lang="en-US"/>
              <a:pPr>
                <a:defRPr/>
              </a:pPr>
              <a:t>‹#›</a:t>
            </a:fld>
            <a:endParaRPr lang="en-US"/>
          </a:p>
        </p:txBody>
      </p:sp>
    </p:spTree>
    <p:extLst>
      <p:ext uri="{BB962C8B-B14F-4D97-AF65-F5344CB8AC3E}">
        <p14:creationId xmlns:p14="http://schemas.microsoft.com/office/powerpoint/2010/main" val="1581645612"/>
      </p:ext>
    </p:extLst>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1842" name="Rectangle 10"/>
          <p:cNvSpPr>
            <a:spLocks noGrp="1" noChangeArrowheads="1"/>
          </p:cNvSpPr>
          <p:nvPr>
            <p:ph type="sldNum" sz="quarter"/>
          </p:nvPr>
        </p:nvSpPr>
        <p:spPr>
          <a:noFill/>
        </p:spPr>
        <p:txBody>
          <a:bodyPr/>
          <a:lstStyle/>
          <a:p>
            <a:fld id="{7877EAF2-EF67-4E70-95E3-8FCEFB74D208}" type="slidenum">
              <a:rPr lang="en-US" smtClean="0">
                <a:ea typeface="ＭＳ Ｐゴシック" charset="-128"/>
              </a:rPr>
              <a:pPr/>
              <a:t>4</a:t>
            </a:fld>
            <a:endParaRPr lang="en-US">
              <a:ea typeface="ＭＳ Ｐゴシック" charset="-128"/>
            </a:endParaRPr>
          </a:p>
        </p:txBody>
      </p:sp>
      <p:sp>
        <p:nvSpPr>
          <p:cNvPr id="291843" name="Rectangle 1"/>
          <p:cNvSpPr>
            <a:spLocks noGrp="1" noRot="1" noChangeAspect="1" noChangeArrowheads="1" noTextEdit="1"/>
          </p:cNvSpPr>
          <p:nvPr>
            <p:ph type="sldImg"/>
          </p:nvPr>
        </p:nvSpPr>
        <p:spPr>
          <a:xfrm>
            <a:off x="1257300" y="720725"/>
            <a:ext cx="4800600" cy="3600450"/>
          </a:xfrm>
          <a:solidFill>
            <a:srgbClr val="FFFFFF"/>
          </a:solidFill>
          <a:ln/>
        </p:spPr>
      </p:sp>
      <p:sp>
        <p:nvSpPr>
          <p:cNvPr id="291844" name="Rectangle 2"/>
          <p:cNvSpPr>
            <a:spLocks noGrp="1" noChangeArrowheads="1"/>
          </p:cNvSpPr>
          <p:nvPr>
            <p:ph type="body" idx="1"/>
          </p:nvPr>
        </p:nvSpPr>
        <p:spPr>
          <a:xfrm>
            <a:off x="974725" y="4560888"/>
            <a:ext cx="5360988" cy="4316412"/>
          </a:xfrm>
          <a:noFill/>
          <a:ln/>
        </p:spPr>
        <p:txBody>
          <a:bodyPr wrap="none" anchor="ctr"/>
          <a:lstStyle/>
          <a:p>
            <a:endParaRPr lang="de-DE"/>
          </a:p>
        </p:txBody>
      </p:sp>
    </p:spTree>
    <p:extLst>
      <p:ext uri="{BB962C8B-B14F-4D97-AF65-F5344CB8AC3E}">
        <p14:creationId xmlns:p14="http://schemas.microsoft.com/office/powerpoint/2010/main" val="25049977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1842" name="Rectangle 10"/>
          <p:cNvSpPr>
            <a:spLocks noGrp="1" noChangeArrowheads="1"/>
          </p:cNvSpPr>
          <p:nvPr>
            <p:ph type="sldNum" sz="quarter"/>
          </p:nvPr>
        </p:nvSpPr>
        <p:spPr>
          <a:noFill/>
        </p:spPr>
        <p:txBody>
          <a:bodyPr/>
          <a:lstStyle/>
          <a:p>
            <a:fld id="{7877EAF2-EF67-4E70-95E3-8FCEFB74D208}" type="slidenum">
              <a:rPr lang="en-US" smtClean="0">
                <a:ea typeface="ＭＳ Ｐゴシック" charset="-128"/>
              </a:rPr>
              <a:pPr/>
              <a:t>15</a:t>
            </a:fld>
            <a:endParaRPr lang="en-US">
              <a:ea typeface="ＭＳ Ｐゴシック" charset="-128"/>
            </a:endParaRPr>
          </a:p>
        </p:txBody>
      </p:sp>
      <p:sp>
        <p:nvSpPr>
          <p:cNvPr id="291843" name="Rectangle 1"/>
          <p:cNvSpPr>
            <a:spLocks noGrp="1" noRot="1" noChangeAspect="1" noChangeArrowheads="1" noTextEdit="1"/>
          </p:cNvSpPr>
          <p:nvPr>
            <p:ph type="sldImg"/>
          </p:nvPr>
        </p:nvSpPr>
        <p:spPr>
          <a:xfrm>
            <a:off x="1257300" y="720725"/>
            <a:ext cx="4800600" cy="3600450"/>
          </a:xfrm>
          <a:solidFill>
            <a:srgbClr val="FFFFFF"/>
          </a:solidFill>
          <a:ln/>
        </p:spPr>
      </p:sp>
      <p:sp>
        <p:nvSpPr>
          <p:cNvPr id="291844" name="Rectangle 2"/>
          <p:cNvSpPr>
            <a:spLocks noGrp="1" noChangeArrowheads="1"/>
          </p:cNvSpPr>
          <p:nvPr>
            <p:ph type="body" idx="1"/>
          </p:nvPr>
        </p:nvSpPr>
        <p:spPr>
          <a:xfrm>
            <a:off x="974725" y="4560888"/>
            <a:ext cx="5360988" cy="4316412"/>
          </a:xfrm>
          <a:noFill/>
          <a:ln/>
        </p:spPr>
        <p:txBody>
          <a:bodyPr wrap="none" anchor="ctr"/>
          <a:lstStyle/>
          <a:p>
            <a:endParaRPr lang="de-DE"/>
          </a:p>
        </p:txBody>
      </p:sp>
    </p:spTree>
    <p:extLst>
      <p:ext uri="{BB962C8B-B14F-4D97-AF65-F5344CB8AC3E}">
        <p14:creationId xmlns:p14="http://schemas.microsoft.com/office/powerpoint/2010/main" val="353254892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1842" name="Rectangle 10"/>
          <p:cNvSpPr>
            <a:spLocks noGrp="1" noChangeArrowheads="1"/>
          </p:cNvSpPr>
          <p:nvPr>
            <p:ph type="sldNum" sz="quarter"/>
          </p:nvPr>
        </p:nvSpPr>
        <p:spPr>
          <a:noFill/>
        </p:spPr>
        <p:txBody>
          <a:bodyPr/>
          <a:lstStyle/>
          <a:p>
            <a:fld id="{7877EAF2-EF67-4E70-95E3-8FCEFB74D208}" type="slidenum">
              <a:rPr lang="en-US" smtClean="0">
                <a:ea typeface="ＭＳ Ｐゴシック" charset="-128"/>
              </a:rPr>
              <a:pPr/>
              <a:t>16</a:t>
            </a:fld>
            <a:endParaRPr lang="en-US">
              <a:ea typeface="ＭＳ Ｐゴシック" charset="-128"/>
            </a:endParaRPr>
          </a:p>
        </p:txBody>
      </p:sp>
      <p:sp>
        <p:nvSpPr>
          <p:cNvPr id="291843" name="Rectangle 1"/>
          <p:cNvSpPr>
            <a:spLocks noGrp="1" noRot="1" noChangeAspect="1" noChangeArrowheads="1" noTextEdit="1"/>
          </p:cNvSpPr>
          <p:nvPr>
            <p:ph type="sldImg"/>
          </p:nvPr>
        </p:nvSpPr>
        <p:spPr>
          <a:xfrm>
            <a:off x="1257300" y="720725"/>
            <a:ext cx="4800600" cy="3600450"/>
          </a:xfrm>
          <a:solidFill>
            <a:srgbClr val="FFFFFF"/>
          </a:solidFill>
          <a:ln/>
        </p:spPr>
      </p:sp>
      <p:sp>
        <p:nvSpPr>
          <p:cNvPr id="291844" name="Rectangle 2"/>
          <p:cNvSpPr>
            <a:spLocks noGrp="1" noChangeArrowheads="1"/>
          </p:cNvSpPr>
          <p:nvPr>
            <p:ph type="body" idx="1"/>
          </p:nvPr>
        </p:nvSpPr>
        <p:spPr>
          <a:xfrm>
            <a:off x="974725" y="4560888"/>
            <a:ext cx="5360988" cy="4316412"/>
          </a:xfrm>
          <a:noFill/>
          <a:ln/>
        </p:spPr>
        <p:txBody>
          <a:bodyPr wrap="none" anchor="ctr"/>
          <a:lstStyle/>
          <a:p>
            <a:endParaRPr lang="de-DE"/>
          </a:p>
        </p:txBody>
      </p:sp>
    </p:spTree>
    <p:extLst>
      <p:ext uri="{BB962C8B-B14F-4D97-AF65-F5344CB8AC3E}">
        <p14:creationId xmlns:p14="http://schemas.microsoft.com/office/powerpoint/2010/main" val="340856476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1842" name="Rectangle 10"/>
          <p:cNvSpPr>
            <a:spLocks noGrp="1" noChangeArrowheads="1"/>
          </p:cNvSpPr>
          <p:nvPr>
            <p:ph type="sldNum" sz="quarter"/>
          </p:nvPr>
        </p:nvSpPr>
        <p:spPr>
          <a:noFill/>
        </p:spPr>
        <p:txBody>
          <a:bodyPr/>
          <a:lstStyle/>
          <a:p>
            <a:fld id="{7877EAF2-EF67-4E70-95E3-8FCEFB74D208}" type="slidenum">
              <a:rPr lang="en-US" smtClean="0">
                <a:ea typeface="ＭＳ Ｐゴシック" charset="-128"/>
              </a:rPr>
              <a:pPr/>
              <a:t>17</a:t>
            </a:fld>
            <a:endParaRPr lang="en-US">
              <a:ea typeface="ＭＳ Ｐゴシック" charset="-128"/>
            </a:endParaRPr>
          </a:p>
        </p:txBody>
      </p:sp>
      <p:sp>
        <p:nvSpPr>
          <p:cNvPr id="291843" name="Rectangle 1"/>
          <p:cNvSpPr>
            <a:spLocks noGrp="1" noRot="1" noChangeAspect="1" noChangeArrowheads="1" noTextEdit="1"/>
          </p:cNvSpPr>
          <p:nvPr>
            <p:ph type="sldImg"/>
          </p:nvPr>
        </p:nvSpPr>
        <p:spPr>
          <a:xfrm>
            <a:off x="1257300" y="720725"/>
            <a:ext cx="4800600" cy="3600450"/>
          </a:xfrm>
          <a:solidFill>
            <a:srgbClr val="FFFFFF"/>
          </a:solidFill>
          <a:ln/>
        </p:spPr>
      </p:sp>
      <p:sp>
        <p:nvSpPr>
          <p:cNvPr id="291844" name="Rectangle 2"/>
          <p:cNvSpPr>
            <a:spLocks noGrp="1" noChangeArrowheads="1"/>
          </p:cNvSpPr>
          <p:nvPr>
            <p:ph type="body" idx="1"/>
          </p:nvPr>
        </p:nvSpPr>
        <p:spPr>
          <a:xfrm>
            <a:off x="974725" y="4560888"/>
            <a:ext cx="5360988" cy="4316412"/>
          </a:xfrm>
          <a:noFill/>
          <a:ln/>
        </p:spPr>
        <p:txBody>
          <a:bodyPr wrap="none" anchor="ctr"/>
          <a:lstStyle/>
          <a:p>
            <a:endParaRPr lang="de-DE"/>
          </a:p>
        </p:txBody>
      </p:sp>
    </p:spTree>
    <p:extLst>
      <p:ext uri="{BB962C8B-B14F-4D97-AF65-F5344CB8AC3E}">
        <p14:creationId xmlns:p14="http://schemas.microsoft.com/office/powerpoint/2010/main" val="161648625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1842" name="Rectangle 10"/>
          <p:cNvSpPr>
            <a:spLocks noGrp="1" noChangeArrowheads="1"/>
          </p:cNvSpPr>
          <p:nvPr>
            <p:ph type="sldNum" sz="quarter"/>
          </p:nvPr>
        </p:nvSpPr>
        <p:spPr>
          <a:noFill/>
        </p:spPr>
        <p:txBody>
          <a:bodyPr/>
          <a:lstStyle/>
          <a:p>
            <a:fld id="{7877EAF2-EF67-4E70-95E3-8FCEFB74D208}" type="slidenum">
              <a:rPr lang="en-US" smtClean="0">
                <a:ea typeface="ＭＳ Ｐゴシック" charset="-128"/>
              </a:rPr>
              <a:pPr/>
              <a:t>18</a:t>
            </a:fld>
            <a:endParaRPr lang="en-US">
              <a:ea typeface="ＭＳ Ｐゴシック" charset="-128"/>
            </a:endParaRPr>
          </a:p>
        </p:txBody>
      </p:sp>
      <p:sp>
        <p:nvSpPr>
          <p:cNvPr id="291843" name="Rectangle 1"/>
          <p:cNvSpPr>
            <a:spLocks noGrp="1" noRot="1" noChangeAspect="1" noChangeArrowheads="1" noTextEdit="1"/>
          </p:cNvSpPr>
          <p:nvPr>
            <p:ph type="sldImg"/>
          </p:nvPr>
        </p:nvSpPr>
        <p:spPr>
          <a:xfrm>
            <a:off x="1257300" y="720725"/>
            <a:ext cx="4800600" cy="3600450"/>
          </a:xfrm>
          <a:solidFill>
            <a:srgbClr val="FFFFFF"/>
          </a:solidFill>
          <a:ln/>
        </p:spPr>
      </p:sp>
      <p:sp>
        <p:nvSpPr>
          <p:cNvPr id="291844" name="Rectangle 2"/>
          <p:cNvSpPr>
            <a:spLocks noGrp="1" noChangeArrowheads="1"/>
          </p:cNvSpPr>
          <p:nvPr>
            <p:ph type="body" idx="1"/>
          </p:nvPr>
        </p:nvSpPr>
        <p:spPr>
          <a:xfrm>
            <a:off x="974725" y="4560888"/>
            <a:ext cx="5360988" cy="4316412"/>
          </a:xfrm>
          <a:noFill/>
          <a:ln/>
        </p:spPr>
        <p:txBody>
          <a:bodyPr wrap="none" anchor="ctr"/>
          <a:lstStyle/>
          <a:p>
            <a:endParaRPr lang="de-DE"/>
          </a:p>
        </p:txBody>
      </p:sp>
    </p:spTree>
    <p:extLst>
      <p:ext uri="{BB962C8B-B14F-4D97-AF65-F5344CB8AC3E}">
        <p14:creationId xmlns:p14="http://schemas.microsoft.com/office/powerpoint/2010/main" val="278899427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1842" name="Rectangle 10"/>
          <p:cNvSpPr>
            <a:spLocks noGrp="1" noChangeArrowheads="1"/>
          </p:cNvSpPr>
          <p:nvPr>
            <p:ph type="sldNum" sz="quarter"/>
          </p:nvPr>
        </p:nvSpPr>
        <p:spPr>
          <a:noFill/>
        </p:spPr>
        <p:txBody>
          <a:bodyPr/>
          <a:lstStyle/>
          <a:p>
            <a:fld id="{7877EAF2-EF67-4E70-95E3-8FCEFB74D208}" type="slidenum">
              <a:rPr lang="en-US" smtClean="0">
                <a:ea typeface="ＭＳ Ｐゴシック" charset="-128"/>
              </a:rPr>
              <a:pPr/>
              <a:t>19</a:t>
            </a:fld>
            <a:endParaRPr lang="en-US">
              <a:ea typeface="ＭＳ Ｐゴシック" charset="-128"/>
            </a:endParaRPr>
          </a:p>
        </p:txBody>
      </p:sp>
      <p:sp>
        <p:nvSpPr>
          <p:cNvPr id="291843" name="Rectangle 1"/>
          <p:cNvSpPr>
            <a:spLocks noGrp="1" noRot="1" noChangeAspect="1" noChangeArrowheads="1" noTextEdit="1"/>
          </p:cNvSpPr>
          <p:nvPr>
            <p:ph type="sldImg"/>
          </p:nvPr>
        </p:nvSpPr>
        <p:spPr>
          <a:xfrm>
            <a:off x="1257300" y="720725"/>
            <a:ext cx="4800600" cy="3600450"/>
          </a:xfrm>
          <a:solidFill>
            <a:srgbClr val="FFFFFF"/>
          </a:solidFill>
          <a:ln/>
        </p:spPr>
      </p:sp>
      <p:sp>
        <p:nvSpPr>
          <p:cNvPr id="291844" name="Rectangle 2"/>
          <p:cNvSpPr>
            <a:spLocks noGrp="1" noChangeArrowheads="1"/>
          </p:cNvSpPr>
          <p:nvPr>
            <p:ph type="body" idx="1"/>
          </p:nvPr>
        </p:nvSpPr>
        <p:spPr>
          <a:xfrm>
            <a:off x="974725" y="4560888"/>
            <a:ext cx="5360988" cy="4316412"/>
          </a:xfrm>
          <a:noFill/>
          <a:ln/>
        </p:spPr>
        <p:txBody>
          <a:bodyPr wrap="none" anchor="ctr"/>
          <a:lstStyle/>
          <a:p>
            <a:endParaRPr lang="de-DE"/>
          </a:p>
        </p:txBody>
      </p:sp>
    </p:spTree>
    <p:extLst>
      <p:ext uri="{BB962C8B-B14F-4D97-AF65-F5344CB8AC3E}">
        <p14:creationId xmlns:p14="http://schemas.microsoft.com/office/powerpoint/2010/main" val="414137160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1842" name="Rectangle 10"/>
          <p:cNvSpPr>
            <a:spLocks noGrp="1" noChangeArrowheads="1"/>
          </p:cNvSpPr>
          <p:nvPr>
            <p:ph type="sldNum" sz="quarter"/>
          </p:nvPr>
        </p:nvSpPr>
        <p:spPr>
          <a:noFill/>
        </p:spPr>
        <p:txBody>
          <a:bodyPr/>
          <a:lstStyle/>
          <a:p>
            <a:fld id="{7877EAF2-EF67-4E70-95E3-8FCEFB74D208}" type="slidenum">
              <a:rPr lang="en-US" smtClean="0">
                <a:ea typeface="ＭＳ Ｐゴシック" charset="-128"/>
              </a:rPr>
              <a:pPr/>
              <a:t>20</a:t>
            </a:fld>
            <a:endParaRPr lang="en-US">
              <a:ea typeface="ＭＳ Ｐゴシック" charset="-128"/>
            </a:endParaRPr>
          </a:p>
        </p:txBody>
      </p:sp>
      <p:sp>
        <p:nvSpPr>
          <p:cNvPr id="291843" name="Rectangle 1"/>
          <p:cNvSpPr>
            <a:spLocks noGrp="1" noRot="1" noChangeAspect="1" noChangeArrowheads="1" noTextEdit="1"/>
          </p:cNvSpPr>
          <p:nvPr>
            <p:ph type="sldImg"/>
          </p:nvPr>
        </p:nvSpPr>
        <p:spPr>
          <a:xfrm>
            <a:off x="1257300" y="720725"/>
            <a:ext cx="4800600" cy="3600450"/>
          </a:xfrm>
          <a:solidFill>
            <a:srgbClr val="FFFFFF"/>
          </a:solidFill>
          <a:ln/>
        </p:spPr>
      </p:sp>
      <p:sp>
        <p:nvSpPr>
          <p:cNvPr id="291844" name="Rectangle 2"/>
          <p:cNvSpPr>
            <a:spLocks noGrp="1" noChangeArrowheads="1"/>
          </p:cNvSpPr>
          <p:nvPr>
            <p:ph type="body" idx="1"/>
          </p:nvPr>
        </p:nvSpPr>
        <p:spPr>
          <a:xfrm>
            <a:off x="974725" y="4560888"/>
            <a:ext cx="5360988" cy="4316412"/>
          </a:xfrm>
          <a:noFill/>
          <a:ln/>
        </p:spPr>
        <p:txBody>
          <a:bodyPr wrap="none" anchor="ctr"/>
          <a:lstStyle/>
          <a:p>
            <a:endParaRPr lang="de-DE"/>
          </a:p>
        </p:txBody>
      </p:sp>
    </p:spTree>
    <p:extLst>
      <p:ext uri="{BB962C8B-B14F-4D97-AF65-F5344CB8AC3E}">
        <p14:creationId xmlns:p14="http://schemas.microsoft.com/office/powerpoint/2010/main" val="15229792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1842" name="Rectangle 10"/>
          <p:cNvSpPr>
            <a:spLocks noGrp="1" noChangeArrowheads="1"/>
          </p:cNvSpPr>
          <p:nvPr>
            <p:ph type="sldNum" sz="quarter"/>
          </p:nvPr>
        </p:nvSpPr>
        <p:spPr>
          <a:noFill/>
        </p:spPr>
        <p:txBody>
          <a:bodyPr/>
          <a:lstStyle/>
          <a:p>
            <a:fld id="{7877EAF2-EF67-4E70-95E3-8FCEFB74D208}" type="slidenum">
              <a:rPr lang="en-US" smtClean="0">
                <a:ea typeface="ＭＳ Ｐゴシック" charset="-128"/>
              </a:rPr>
              <a:pPr/>
              <a:t>21</a:t>
            </a:fld>
            <a:endParaRPr lang="en-US">
              <a:ea typeface="ＭＳ Ｐゴシック" charset="-128"/>
            </a:endParaRPr>
          </a:p>
        </p:txBody>
      </p:sp>
      <p:sp>
        <p:nvSpPr>
          <p:cNvPr id="291843" name="Rectangle 1"/>
          <p:cNvSpPr>
            <a:spLocks noGrp="1" noRot="1" noChangeAspect="1" noChangeArrowheads="1" noTextEdit="1"/>
          </p:cNvSpPr>
          <p:nvPr>
            <p:ph type="sldImg"/>
          </p:nvPr>
        </p:nvSpPr>
        <p:spPr>
          <a:xfrm>
            <a:off x="1257300" y="720725"/>
            <a:ext cx="4800600" cy="3600450"/>
          </a:xfrm>
          <a:solidFill>
            <a:srgbClr val="FFFFFF"/>
          </a:solidFill>
          <a:ln/>
        </p:spPr>
      </p:sp>
      <p:sp>
        <p:nvSpPr>
          <p:cNvPr id="291844" name="Rectangle 2"/>
          <p:cNvSpPr>
            <a:spLocks noGrp="1" noChangeArrowheads="1"/>
          </p:cNvSpPr>
          <p:nvPr>
            <p:ph type="body" idx="1"/>
          </p:nvPr>
        </p:nvSpPr>
        <p:spPr>
          <a:xfrm>
            <a:off x="974725" y="4560888"/>
            <a:ext cx="5360988" cy="4316412"/>
          </a:xfrm>
          <a:noFill/>
          <a:ln/>
        </p:spPr>
        <p:txBody>
          <a:bodyPr wrap="none" anchor="ctr"/>
          <a:lstStyle/>
          <a:p>
            <a:endParaRPr lang="de-DE"/>
          </a:p>
        </p:txBody>
      </p:sp>
    </p:spTree>
    <p:extLst>
      <p:ext uri="{BB962C8B-B14F-4D97-AF65-F5344CB8AC3E}">
        <p14:creationId xmlns:p14="http://schemas.microsoft.com/office/powerpoint/2010/main" val="209550115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1842" name="Rectangle 10"/>
          <p:cNvSpPr>
            <a:spLocks noGrp="1" noChangeArrowheads="1"/>
          </p:cNvSpPr>
          <p:nvPr>
            <p:ph type="sldNum" sz="quarter"/>
          </p:nvPr>
        </p:nvSpPr>
        <p:spPr>
          <a:noFill/>
        </p:spPr>
        <p:txBody>
          <a:bodyPr/>
          <a:lstStyle/>
          <a:p>
            <a:fld id="{7877EAF2-EF67-4E70-95E3-8FCEFB74D208}" type="slidenum">
              <a:rPr lang="en-US" smtClean="0">
                <a:ea typeface="ＭＳ Ｐゴシック" charset="-128"/>
              </a:rPr>
              <a:pPr/>
              <a:t>22</a:t>
            </a:fld>
            <a:endParaRPr lang="en-US">
              <a:ea typeface="ＭＳ Ｐゴシック" charset="-128"/>
            </a:endParaRPr>
          </a:p>
        </p:txBody>
      </p:sp>
      <p:sp>
        <p:nvSpPr>
          <p:cNvPr id="291843" name="Rectangle 1"/>
          <p:cNvSpPr>
            <a:spLocks noGrp="1" noRot="1" noChangeAspect="1" noChangeArrowheads="1" noTextEdit="1"/>
          </p:cNvSpPr>
          <p:nvPr>
            <p:ph type="sldImg"/>
          </p:nvPr>
        </p:nvSpPr>
        <p:spPr>
          <a:xfrm>
            <a:off x="1257300" y="720725"/>
            <a:ext cx="4800600" cy="3600450"/>
          </a:xfrm>
          <a:solidFill>
            <a:srgbClr val="FFFFFF"/>
          </a:solidFill>
          <a:ln/>
        </p:spPr>
      </p:sp>
      <p:sp>
        <p:nvSpPr>
          <p:cNvPr id="291844" name="Rectangle 2"/>
          <p:cNvSpPr>
            <a:spLocks noGrp="1" noChangeArrowheads="1"/>
          </p:cNvSpPr>
          <p:nvPr>
            <p:ph type="body" idx="1"/>
          </p:nvPr>
        </p:nvSpPr>
        <p:spPr>
          <a:xfrm>
            <a:off x="974725" y="4560888"/>
            <a:ext cx="5360988" cy="4316412"/>
          </a:xfrm>
          <a:noFill/>
          <a:ln/>
        </p:spPr>
        <p:txBody>
          <a:bodyPr wrap="none" anchor="ctr"/>
          <a:lstStyle/>
          <a:p>
            <a:endParaRPr lang="de-DE"/>
          </a:p>
        </p:txBody>
      </p:sp>
    </p:spTree>
    <p:extLst>
      <p:ext uri="{BB962C8B-B14F-4D97-AF65-F5344CB8AC3E}">
        <p14:creationId xmlns:p14="http://schemas.microsoft.com/office/powerpoint/2010/main" val="135214544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1842" name="Rectangle 10"/>
          <p:cNvSpPr>
            <a:spLocks noGrp="1" noChangeArrowheads="1"/>
          </p:cNvSpPr>
          <p:nvPr>
            <p:ph type="sldNum" sz="quarter"/>
          </p:nvPr>
        </p:nvSpPr>
        <p:spPr>
          <a:noFill/>
        </p:spPr>
        <p:txBody>
          <a:bodyPr/>
          <a:lstStyle/>
          <a:p>
            <a:fld id="{7877EAF2-EF67-4E70-95E3-8FCEFB74D208}" type="slidenum">
              <a:rPr lang="en-US" smtClean="0">
                <a:ea typeface="ＭＳ Ｐゴシック" charset="-128"/>
              </a:rPr>
              <a:pPr/>
              <a:t>23</a:t>
            </a:fld>
            <a:endParaRPr lang="en-US">
              <a:ea typeface="ＭＳ Ｐゴシック" charset="-128"/>
            </a:endParaRPr>
          </a:p>
        </p:txBody>
      </p:sp>
      <p:sp>
        <p:nvSpPr>
          <p:cNvPr id="291843" name="Rectangle 1"/>
          <p:cNvSpPr>
            <a:spLocks noGrp="1" noRot="1" noChangeAspect="1" noChangeArrowheads="1" noTextEdit="1"/>
          </p:cNvSpPr>
          <p:nvPr>
            <p:ph type="sldImg"/>
          </p:nvPr>
        </p:nvSpPr>
        <p:spPr>
          <a:xfrm>
            <a:off x="1257300" y="720725"/>
            <a:ext cx="4800600" cy="3600450"/>
          </a:xfrm>
          <a:solidFill>
            <a:srgbClr val="FFFFFF"/>
          </a:solidFill>
          <a:ln/>
        </p:spPr>
      </p:sp>
      <p:sp>
        <p:nvSpPr>
          <p:cNvPr id="291844" name="Rectangle 2"/>
          <p:cNvSpPr>
            <a:spLocks noGrp="1" noChangeArrowheads="1"/>
          </p:cNvSpPr>
          <p:nvPr>
            <p:ph type="body" idx="1"/>
          </p:nvPr>
        </p:nvSpPr>
        <p:spPr>
          <a:xfrm>
            <a:off x="974725" y="4560888"/>
            <a:ext cx="5360988" cy="4316412"/>
          </a:xfrm>
          <a:noFill/>
          <a:ln/>
        </p:spPr>
        <p:txBody>
          <a:bodyPr wrap="none" anchor="ctr"/>
          <a:lstStyle/>
          <a:p>
            <a:endParaRPr lang="de-DE"/>
          </a:p>
        </p:txBody>
      </p:sp>
    </p:spTree>
    <p:extLst>
      <p:ext uri="{BB962C8B-B14F-4D97-AF65-F5344CB8AC3E}">
        <p14:creationId xmlns:p14="http://schemas.microsoft.com/office/powerpoint/2010/main" val="417738196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1842" name="Rectangle 10"/>
          <p:cNvSpPr>
            <a:spLocks noGrp="1" noChangeArrowheads="1"/>
          </p:cNvSpPr>
          <p:nvPr>
            <p:ph type="sldNum" sz="quarter"/>
          </p:nvPr>
        </p:nvSpPr>
        <p:spPr>
          <a:noFill/>
        </p:spPr>
        <p:txBody>
          <a:bodyPr/>
          <a:lstStyle/>
          <a:p>
            <a:fld id="{7877EAF2-EF67-4E70-95E3-8FCEFB74D208}" type="slidenum">
              <a:rPr lang="en-US" smtClean="0">
                <a:ea typeface="ＭＳ Ｐゴシック" charset="-128"/>
              </a:rPr>
              <a:pPr/>
              <a:t>24</a:t>
            </a:fld>
            <a:endParaRPr lang="en-US">
              <a:ea typeface="ＭＳ Ｐゴシック" charset="-128"/>
            </a:endParaRPr>
          </a:p>
        </p:txBody>
      </p:sp>
      <p:sp>
        <p:nvSpPr>
          <p:cNvPr id="291843" name="Rectangle 1"/>
          <p:cNvSpPr>
            <a:spLocks noGrp="1" noRot="1" noChangeAspect="1" noChangeArrowheads="1" noTextEdit="1"/>
          </p:cNvSpPr>
          <p:nvPr>
            <p:ph type="sldImg"/>
          </p:nvPr>
        </p:nvSpPr>
        <p:spPr>
          <a:xfrm>
            <a:off x="1257300" y="720725"/>
            <a:ext cx="4800600" cy="3600450"/>
          </a:xfrm>
          <a:solidFill>
            <a:srgbClr val="FFFFFF"/>
          </a:solidFill>
          <a:ln/>
        </p:spPr>
      </p:sp>
      <p:sp>
        <p:nvSpPr>
          <p:cNvPr id="291844" name="Rectangle 2"/>
          <p:cNvSpPr>
            <a:spLocks noGrp="1" noChangeArrowheads="1"/>
          </p:cNvSpPr>
          <p:nvPr>
            <p:ph type="body" idx="1"/>
          </p:nvPr>
        </p:nvSpPr>
        <p:spPr>
          <a:xfrm>
            <a:off x="974725" y="4560888"/>
            <a:ext cx="5360988" cy="4316412"/>
          </a:xfrm>
          <a:noFill/>
          <a:ln/>
        </p:spPr>
        <p:txBody>
          <a:bodyPr wrap="none" anchor="ctr"/>
          <a:lstStyle/>
          <a:p>
            <a:endParaRPr lang="de-DE"/>
          </a:p>
        </p:txBody>
      </p:sp>
    </p:spTree>
    <p:extLst>
      <p:ext uri="{BB962C8B-B14F-4D97-AF65-F5344CB8AC3E}">
        <p14:creationId xmlns:p14="http://schemas.microsoft.com/office/powerpoint/2010/main" val="34114752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1842" name="Rectangle 10"/>
          <p:cNvSpPr>
            <a:spLocks noGrp="1" noChangeArrowheads="1"/>
          </p:cNvSpPr>
          <p:nvPr>
            <p:ph type="sldNum" sz="quarter"/>
          </p:nvPr>
        </p:nvSpPr>
        <p:spPr>
          <a:noFill/>
        </p:spPr>
        <p:txBody>
          <a:bodyPr/>
          <a:lstStyle/>
          <a:p>
            <a:fld id="{7877EAF2-EF67-4E70-95E3-8FCEFB74D208}" type="slidenum">
              <a:rPr lang="en-US" smtClean="0">
                <a:ea typeface="ＭＳ Ｐゴシック" charset="-128"/>
              </a:rPr>
              <a:pPr/>
              <a:t>5</a:t>
            </a:fld>
            <a:endParaRPr lang="en-US">
              <a:ea typeface="ＭＳ Ｐゴシック" charset="-128"/>
            </a:endParaRPr>
          </a:p>
        </p:txBody>
      </p:sp>
      <p:sp>
        <p:nvSpPr>
          <p:cNvPr id="291843" name="Rectangle 1"/>
          <p:cNvSpPr>
            <a:spLocks noGrp="1" noRot="1" noChangeAspect="1" noChangeArrowheads="1" noTextEdit="1"/>
          </p:cNvSpPr>
          <p:nvPr>
            <p:ph type="sldImg"/>
          </p:nvPr>
        </p:nvSpPr>
        <p:spPr>
          <a:xfrm>
            <a:off x="1257300" y="720725"/>
            <a:ext cx="4800600" cy="3600450"/>
          </a:xfrm>
          <a:solidFill>
            <a:srgbClr val="FFFFFF"/>
          </a:solidFill>
          <a:ln/>
        </p:spPr>
      </p:sp>
      <p:sp>
        <p:nvSpPr>
          <p:cNvPr id="291844" name="Rectangle 2"/>
          <p:cNvSpPr>
            <a:spLocks noGrp="1" noChangeArrowheads="1"/>
          </p:cNvSpPr>
          <p:nvPr>
            <p:ph type="body" idx="1"/>
          </p:nvPr>
        </p:nvSpPr>
        <p:spPr>
          <a:xfrm>
            <a:off x="974725" y="4560888"/>
            <a:ext cx="5360988" cy="4316412"/>
          </a:xfrm>
          <a:noFill/>
          <a:ln/>
        </p:spPr>
        <p:txBody>
          <a:bodyPr wrap="none" anchor="ctr"/>
          <a:lstStyle/>
          <a:p>
            <a:endParaRPr lang="de-DE"/>
          </a:p>
        </p:txBody>
      </p:sp>
    </p:spTree>
    <p:extLst>
      <p:ext uri="{BB962C8B-B14F-4D97-AF65-F5344CB8AC3E}">
        <p14:creationId xmlns:p14="http://schemas.microsoft.com/office/powerpoint/2010/main" val="254483122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1842" name="Rectangle 10"/>
          <p:cNvSpPr>
            <a:spLocks noGrp="1" noChangeArrowheads="1"/>
          </p:cNvSpPr>
          <p:nvPr>
            <p:ph type="sldNum" sz="quarter"/>
          </p:nvPr>
        </p:nvSpPr>
        <p:spPr>
          <a:noFill/>
        </p:spPr>
        <p:txBody>
          <a:bodyPr/>
          <a:lstStyle/>
          <a:p>
            <a:fld id="{7877EAF2-EF67-4E70-95E3-8FCEFB74D208}" type="slidenum">
              <a:rPr lang="en-US" smtClean="0">
                <a:ea typeface="ＭＳ Ｐゴシック" charset="-128"/>
              </a:rPr>
              <a:pPr/>
              <a:t>25</a:t>
            </a:fld>
            <a:endParaRPr lang="en-US">
              <a:ea typeface="ＭＳ Ｐゴシック" charset="-128"/>
            </a:endParaRPr>
          </a:p>
        </p:txBody>
      </p:sp>
      <p:sp>
        <p:nvSpPr>
          <p:cNvPr id="291843" name="Rectangle 1"/>
          <p:cNvSpPr>
            <a:spLocks noGrp="1" noRot="1" noChangeAspect="1" noChangeArrowheads="1" noTextEdit="1"/>
          </p:cNvSpPr>
          <p:nvPr>
            <p:ph type="sldImg"/>
          </p:nvPr>
        </p:nvSpPr>
        <p:spPr>
          <a:xfrm>
            <a:off x="1257300" y="720725"/>
            <a:ext cx="4800600" cy="3600450"/>
          </a:xfrm>
          <a:solidFill>
            <a:srgbClr val="FFFFFF"/>
          </a:solidFill>
          <a:ln/>
        </p:spPr>
      </p:sp>
      <p:sp>
        <p:nvSpPr>
          <p:cNvPr id="291844" name="Rectangle 2"/>
          <p:cNvSpPr>
            <a:spLocks noGrp="1" noChangeArrowheads="1"/>
          </p:cNvSpPr>
          <p:nvPr>
            <p:ph type="body" idx="1"/>
          </p:nvPr>
        </p:nvSpPr>
        <p:spPr>
          <a:xfrm>
            <a:off x="974725" y="4560888"/>
            <a:ext cx="5360988" cy="4316412"/>
          </a:xfrm>
          <a:noFill/>
          <a:ln/>
        </p:spPr>
        <p:txBody>
          <a:bodyPr wrap="none" anchor="ctr"/>
          <a:lstStyle/>
          <a:p>
            <a:endParaRPr lang="de-DE"/>
          </a:p>
        </p:txBody>
      </p:sp>
    </p:spTree>
    <p:extLst>
      <p:ext uri="{BB962C8B-B14F-4D97-AF65-F5344CB8AC3E}">
        <p14:creationId xmlns:p14="http://schemas.microsoft.com/office/powerpoint/2010/main" val="55782290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1842" name="Rectangle 10"/>
          <p:cNvSpPr>
            <a:spLocks noGrp="1" noChangeArrowheads="1"/>
          </p:cNvSpPr>
          <p:nvPr>
            <p:ph type="sldNum" sz="quarter"/>
          </p:nvPr>
        </p:nvSpPr>
        <p:spPr>
          <a:noFill/>
        </p:spPr>
        <p:txBody>
          <a:bodyPr/>
          <a:lstStyle/>
          <a:p>
            <a:fld id="{7877EAF2-EF67-4E70-95E3-8FCEFB74D208}" type="slidenum">
              <a:rPr lang="en-US" smtClean="0">
                <a:ea typeface="ＭＳ Ｐゴシック" charset="-128"/>
              </a:rPr>
              <a:pPr/>
              <a:t>26</a:t>
            </a:fld>
            <a:endParaRPr lang="en-US">
              <a:ea typeface="ＭＳ Ｐゴシック" charset="-128"/>
            </a:endParaRPr>
          </a:p>
        </p:txBody>
      </p:sp>
      <p:sp>
        <p:nvSpPr>
          <p:cNvPr id="291843" name="Rectangle 1"/>
          <p:cNvSpPr>
            <a:spLocks noGrp="1" noRot="1" noChangeAspect="1" noChangeArrowheads="1" noTextEdit="1"/>
          </p:cNvSpPr>
          <p:nvPr>
            <p:ph type="sldImg"/>
          </p:nvPr>
        </p:nvSpPr>
        <p:spPr>
          <a:xfrm>
            <a:off x="1257300" y="720725"/>
            <a:ext cx="4800600" cy="3600450"/>
          </a:xfrm>
          <a:solidFill>
            <a:srgbClr val="FFFFFF"/>
          </a:solidFill>
          <a:ln/>
        </p:spPr>
      </p:sp>
      <p:sp>
        <p:nvSpPr>
          <p:cNvPr id="291844" name="Rectangle 2"/>
          <p:cNvSpPr>
            <a:spLocks noGrp="1" noChangeArrowheads="1"/>
          </p:cNvSpPr>
          <p:nvPr>
            <p:ph type="body" idx="1"/>
          </p:nvPr>
        </p:nvSpPr>
        <p:spPr>
          <a:xfrm>
            <a:off x="974725" y="4560888"/>
            <a:ext cx="5360988" cy="4316412"/>
          </a:xfrm>
          <a:noFill/>
          <a:ln/>
        </p:spPr>
        <p:txBody>
          <a:bodyPr wrap="none" anchor="ctr"/>
          <a:lstStyle/>
          <a:p>
            <a:endParaRPr lang="de-DE"/>
          </a:p>
        </p:txBody>
      </p:sp>
    </p:spTree>
    <p:extLst>
      <p:ext uri="{BB962C8B-B14F-4D97-AF65-F5344CB8AC3E}">
        <p14:creationId xmlns:p14="http://schemas.microsoft.com/office/powerpoint/2010/main" val="37367316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1842" name="Rectangle 10"/>
          <p:cNvSpPr>
            <a:spLocks noGrp="1" noChangeArrowheads="1"/>
          </p:cNvSpPr>
          <p:nvPr>
            <p:ph type="sldNum" sz="quarter"/>
          </p:nvPr>
        </p:nvSpPr>
        <p:spPr>
          <a:noFill/>
        </p:spPr>
        <p:txBody>
          <a:bodyPr/>
          <a:lstStyle/>
          <a:p>
            <a:fld id="{7877EAF2-EF67-4E70-95E3-8FCEFB74D208}" type="slidenum">
              <a:rPr lang="en-US" smtClean="0">
                <a:ea typeface="ＭＳ Ｐゴシック" charset="-128"/>
              </a:rPr>
              <a:pPr/>
              <a:t>27</a:t>
            </a:fld>
            <a:endParaRPr lang="en-US">
              <a:ea typeface="ＭＳ Ｐゴシック" charset="-128"/>
            </a:endParaRPr>
          </a:p>
        </p:txBody>
      </p:sp>
      <p:sp>
        <p:nvSpPr>
          <p:cNvPr id="291843" name="Rectangle 1"/>
          <p:cNvSpPr>
            <a:spLocks noGrp="1" noRot="1" noChangeAspect="1" noChangeArrowheads="1" noTextEdit="1"/>
          </p:cNvSpPr>
          <p:nvPr>
            <p:ph type="sldImg"/>
          </p:nvPr>
        </p:nvSpPr>
        <p:spPr>
          <a:xfrm>
            <a:off x="1257300" y="720725"/>
            <a:ext cx="4800600" cy="3600450"/>
          </a:xfrm>
          <a:solidFill>
            <a:srgbClr val="FFFFFF"/>
          </a:solidFill>
          <a:ln/>
        </p:spPr>
      </p:sp>
      <p:sp>
        <p:nvSpPr>
          <p:cNvPr id="291844" name="Rectangle 2"/>
          <p:cNvSpPr>
            <a:spLocks noGrp="1" noChangeArrowheads="1"/>
          </p:cNvSpPr>
          <p:nvPr>
            <p:ph type="body" idx="1"/>
          </p:nvPr>
        </p:nvSpPr>
        <p:spPr>
          <a:xfrm>
            <a:off x="974725" y="4560888"/>
            <a:ext cx="5360988" cy="4316412"/>
          </a:xfrm>
          <a:noFill/>
          <a:ln/>
        </p:spPr>
        <p:txBody>
          <a:bodyPr wrap="none" anchor="ctr"/>
          <a:lstStyle/>
          <a:p>
            <a:endParaRPr lang="de-DE"/>
          </a:p>
        </p:txBody>
      </p:sp>
    </p:spTree>
    <p:extLst>
      <p:ext uri="{BB962C8B-B14F-4D97-AF65-F5344CB8AC3E}">
        <p14:creationId xmlns:p14="http://schemas.microsoft.com/office/powerpoint/2010/main" val="7753597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1842" name="Rectangle 10"/>
          <p:cNvSpPr>
            <a:spLocks noGrp="1" noChangeArrowheads="1"/>
          </p:cNvSpPr>
          <p:nvPr>
            <p:ph type="sldNum" sz="quarter"/>
          </p:nvPr>
        </p:nvSpPr>
        <p:spPr>
          <a:noFill/>
        </p:spPr>
        <p:txBody>
          <a:bodyPr/>
          <a:lstStyle/>
          <a:p>
            <a:fld id="{7877EAF2-EF67-4E70-95E3-8FCEFB74D208}" type="slidenum">
              <a:rPr lang="en-US" smtClean="0">
                <a:ea typeface="ＭＳ Ｐゴシック" charset="-128"/>
              </a:rPr>
              <a:pPr/>
              <a:t>7</a:t>
            </a:fld>
            <a:endParaRPr lang="en-US">
              <a:ea typeface="ＭＳ Ｐゴシック" charset="-128"/>
            </a:endParaRPr>
          </a:p>
        </p:txBody>
      </p:sp>
      <p:sp>
        <p:nvSpPr>
          <p:cNvPr id="291843" name="Rectangle 1"/>
          <p:cNvSpPr>
            <a:spLocks noGrp="1" noRot="1" noChangeAspect="1" noChangeArrowheads="1" noTextEdit="1"/>
          </p:cNvSpPr>
          <p:nvPr>
            <p:ph type="sldImg"/>
          </p:nvPr>
        </p:nvSpPr>
        <p:spPr>
          <a:xfrm>
            <a:off x="1257300" y="720725"/>
            <a:ext cx="4800600" cy="3600450"/>
          </a:xfrm>
          <a:solidFill>
            <a:srgbClr val="FFFFFF"/>
          </a:solidFill>
          <a:ln/>
        </p:spPr>
      </p:sp>
      <p:sp>
        <p:nvSpPr>
          <p:cNvPr id="291844" name="Rectangle 2"/>
          <p:cNvSpPr>
            <a:spLocks noGrp="1" noChangeArrowheads="1"/>
          </p:cNvSpPr>
          <p:nvPr>
            <p:ph type="body" idx="1"/>
          </p:nvPr>
        </p:nvSpPr>
        <p:spPr>
          <a:xfrm>
            <a:off x="974725" y="4560888"/>
            <a:ext cx="5360988" cy="4316412"/>
          </a:xfrm>
          <a:noFill/>
          <a:ln/>
        </p:spPr>
        <p:txBody>
          <a:bodyPr wrap="none" anchor="ctr"/>
          <a:lstStyle/>
          <a:p>
            <a:endParaRPr lang="de-DE"/>
          </a:p>
        </p:txBody>
      </p:sp>
    </p:spTree>
    <p:extLst>
      <p:ext uri="{BB962C8B-B14F-4D97-AF65-F5344CB8AC3E}">
        <p14:creationId xmlns:p14="http://schemas.microsoft.com/office/powerpoint/2010/main" val="10709757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1842" name="Rectangle 10"/>
          <p:cNvSpPr>
            <a:spLocks noGrp="1" noChangeArrowheads="1"/>
          </p:cNvSpPr>
          <p:nvPr>
            <p:ph type="sldNum" sz="quarter"/>
          </p:nvPr>
        </p:nvSpPr>
        <p:spPr>
          <a:noFill/>
        </p:spPr>
        <p:txBody>
          <a:bodyPr/>
          <a:lstStyle/>
          <a:p>
            <a:fld id="{7877EAF2-EF67-4E70-95E3-8FCEFB74D208}" type="slidenum">
              <a:rPr lang="en-US" smtClean="0">
                <a:ea typeface="ＭＳ Ｐゴシック" charset="-128"/>
              </a:rPr>
              <a:pPr/>
              <a:t>8</a:t>
            </a:fld>
            <a:endParaRPr lang="en-US">
              <a:ea typeface="ＭＳ Ｐゴシック" charset="-128"/>
            </a:endParaRPr>
          </a:p>
        </p:txBody>
      </p:sp>
      <p:sp>
        <p:nvSpPr>
          <p:cNvPr id="291843" name="Rectangle 1"/>
          <p:cNvSpPr>
            <a:spLocks noGrp="1" noRot="1" noChangeAspect="1" noChangeArrowheads="1" noTextEdit="1"/>
          </p:cNvSpPr>
          <p:nvPr>
            <p:ph type="sldImg"/>
          </p:nvPr>
        </p:nvSpPr>
        <p:spPr>
          <a:xfrm>
            <a:off x="1257300" y="720725"/>
            <a:ext cx="4800600" cy="3600450"/>
          </a:xfrm>
          <a:solidFill>
            <a:srgbClr val="FFFFFF"/>
          </a:solidFill>
          <a:ln/>
        </p:spPr>
      </p:sp>
      <p:sp>
        <p:nvSpPr>
          <p:cNvPr id="291844" name="Rectangle 2"/>
          <p:cNvSpPr>
            <a:spLocks noGrp="1" noChangeArrowheads="1"/>
          </p:cNvSpPr>
          <p:nvPr>
            <p:ph type="body" idx="1"/>
          </p:nvPr>
        </p:nvSpPr>
        <p:spPr>
          <a:xfrm>
            <a:off x="974725" y="4560888"/>
            <a:ext cx="5360988" cy="4316412"/>
          </a:xfrm>
          <a:noFill/>
          <a:ln/>
        </p:spPr>
        <p:txBody>
          <a:bodyPr wrap="none" anchor="ctr"/>
          <a:lstStyle/>
          <a:p>
            <a:endParaRPr lang="de-DE"/>
          </a:p>
        </p:txBody>
      </p:sp>
    </p:spTree>
    <p:extLst>
      <p:ext uri="{BB962C8B-B14F-4D97-AF65-F5344CB8AC3E}">
        <p14:creationId xmlns:p14="http://schemas.microsoft.com/office/powerpoint/2010/main" val="29511566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1842" name="Rectangle 10"/>
          <p:cNvSpPr>
            <a:spLocks noGrp="1" noChangeArrowheads="1"/>
          </p:cNvSpPr>
          <p:nvPr>
            <p:ph type="sldNum" sz="quarter"/>
          </p:nvPr>
        </p:nvSpPr>
        <p:spPr>
          <a:noFill/>
        </p:spPr>
        <p:txBody>
          <a:bodyPr/>
          <a:lstStyle/>
          <a:p>
            <a:fld id="{7877EAF2-EF67-4E70-95E3-8FCEFB74D208}" type="slidenum">
              <a:rPr lang="en-US" smtClean="0">
                <a:ea typeface="ＭＳ Ｐゴシック" charset="-128"/>
              </a:rPr>
              <a:pPr/>
              <a:t>10</a:t>
            </a:fld>
            <a:endParaRPr lang="en-US">
              <a:ea typeface="ＭＳ Ｐゴシック" charset="-128"/>
            </a:endParaRPr>
          </a:p>
        </p:txBody>
      </p:sp>
      <p:sp>
        <p:nvSpPr>
          <p:cNvPr id="291843" name="Rectangle 1"/>
          <p:cNvSpPr>
            <a:spLocks noGrp="1" noRot="1" noChangeAspect="1" noChangeArrowheads="1" noTextEdit="1"/>
          </p:cNvSpPr>
          <p:nvPr>
            <p:ph type="sldImg"/>
          </p:nvPr>
        </p:nvSpPr>
        <p:spPr>
          <a:xfrm>
            <a:off x="1257300" y="720725"/>
            <a:ext cx="4800600" cy="3600450"/>
          </a:xfrm>
          <a:solidFill>
            <a:srgbClr val="FFFFFF"/>
          </a:solidFill>
          <a:ln/>
        </p:spPr>
      </p:sp>
      <p:sp>
        <p:nvSpPr>
          <p:cNvPr id="291844" name="Rectangle 2"/>
          <p:cNvSpPr>
            <a:spLocks noGrp="1" noChangeArrowheads="1"/>
          </p:cNvSpPr>
          <p:nvPr>
            <p:ph type="body" idx="1"/>
          </p:nvPr>
        </p:nvSpPr>
        <p:spPr>
          <a:xfrm>
            <a:off x="974725" y="4560888"/>
            <a:ext cx="5360988" cy="4316412"/>
          </a:xfrm>
          <a:noFill/>
          <a:ln/>
        </p:spPr>
        <p:txBody>
          <a:bodyPr wrap="none" anchor="ctr"/>
          <a:lstStyle/>
          <a:p>
            <a:endParaRPr lang="de-DE"/>
          </a:p>
        </p:txBody>
      </p:sp>
    </p:spTree>
    <p:extLst>
      <p:ext uri="{BB962C8B-B14F-4D97-AF65-F5344CB8AC3E}">
        <p14:creationId xmlns:p14="http://schemas.microsoft.com/office/powerpoint/2010/main" val="29761888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1842" name="Rectangle 10"/>
          <p:cNvSpPr>
            <a:spLocks noGrp="1" noChangeArrowheads="1"/>
          </p:cNvSpPr>
          <p:nvPr>
            <p:ph type="sldNum" sz="quarter"/>
          </p:nvPr>
        </p:nvSpPr>
        <p:spPr>
          <a:noFill/>
        </p:spPr>
        <p:txBody>
          <a:bodyPr/>
          <a:lstStyle/>
          <a:p>
            <a:fld id="{7877EAF2-EF67-4E70-95E3-8FCEFB74D208}" type="slidenum">
              <a:rPr lang="en-US" smtClean="0">
                <a:ea typeface="ＭＳ Ｐゴシック" charset="-128"/>
              </a:rPr>
              <a:pPr/>
              <a:t>11</a:t>
            </a:fld>
            <a:endParaRPr lang="en-US">
              <a:ea typeface="ＭＳ Ｐゴシック" charset="-128"/>
            </a:endParaRPr>
          </a:p>
        </p:txBody>
      </p:sp>
      <p:sp>
        <p:nvSpPr>
          <p:cNvPr id="291843" name="Rectangle 1"/>
          <p:cNvSpPr>
            <a:spLocks noGrp="1" noRot="1" noChangeAspect="1" noChangeArrowheads="1" noTextEdit="1"/>
          </p:cNvSpPr>
          <p:nvPr>
            <p:ph type="sldImg"/>
          </p:nvPr>
        </p:nvSpPr>
        <p:spPr>
          <a:xfrm>
            <a:off x="1257300" y="720725"/>
            <a:ext cx="4800600" cy="3600450"/>
          </a:xfrm>
          <a:solidFill>
            <a:srgbClr val="FFFFFF"/>
          </a:solidFill>
          <a:ln/>
        </p:spPr>
      </p:sp>
      <p:sp>
        <p:nvSpPr>
          <p:cNvPr id="291844" name="Rectangle 2"/>
          <p:cNvSpPr>
            <a:spLocks noGrp="1" noChangeArrowheads="1"/>
          </p:cNvSpPr>
          <p:nvPr>
            <p:ph type="body" idx="1"/>
          </p:nvPr>
        </p:nvSpPr>
        <p:spPr>
          <a:xfrm>
            <a:off x="974725" y="4560888"/>
            <a:ext cx="5360988" cy="4316412"/>
          </a:xfrm>
          <a:noFill/>
          <a:ln/>
        </p:spPr>
        <p:txBody>
          <a:bodyPr wrap="none" anchor="ctr"/>
          <a:lstStyle/>
          <a:p>
            <a:endParaRPr lang="de-DE"/>
          </a:p>
        </p:txBody>
      </p:sp>
    </p:spTree>
    <p:extLst>
      <p:ext uri="{BB962C8B-B14F-4D97-AF65-F5344CB8AC3E}">
        <p14:creationId xmlns:p14="http://schemas.microsoft.com/office/powerpoint/2010/main" val="448064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1842" name="Rectangle 10"/>
          <p:cNvSpPr>
            <a:spLocks noGrp="1" noChangeArrowheads="1"/>
          </p:cNvSpPr>
          <p:nvPr>
            <p:ph type="sldNum" sz="quarter"/>
          </p:nvPr>
        </p:nvSpPr>
        <p:spPr>
          <a:noFill/>
        </p:spPr>
        <p:txBody>
          <a:bodyPr/>
          <a:lstStyle/>
          <a:p>
            <a:fld id="{7877EAF2-EF67-4E70-95E3-8FCEFB74D208}" type="slidenum">
              <a:rPr lang="en-US" smtClean="0">
                <a:ea typeface="ＭＳ Ｐゴシック" charset="-128"/>
              </a:rPr>
              <a:pPr/>
              <a:t>12</a:t>
            </a:fld>
            <a:endParaRPr lang="en-US">
              <a:ea typeface="ＭＳ Ｐゴシック" charset="-128"/>
            </a:endParaRPr>
          </a:p>
        </p:txBody>
      </p:sp>
      <p:sp>
        <p:nvSpPr>
          <p:cNvPr id="291843" name="Rectangle 1"/>
          <p:cNvSpPr>
            <a:spLocks noGrp="1" noRot="1" noChangeAspect="1" noChangeArrowheads="1" noTextEdit="1"/>
          </p:cNvSpPr>
          <p:nvPr>
            <p:ph type="sldImg"/>
          </p:nvPr>
        </p:nvSpPr>
        <p:spPr>
          <a:xfrm>
            <a:off x="1257300" y="720725"/>
            <a:ext cx="4800600" cy="3600450"/>
          </a:xfrm>
          <a:solidFill>
            <a:srgbClr val="FFFFFF"/>
          </a:solidFill>
          <a:ln/>
        </p:spPr>
      </p:sp>
      <p:sp>
        <p:nvSpPr>
          <p:cNvPr id="291844" name="Rectangle 2"/>
          <p:cNvSpPr>
            <a:spLocks noGrp="1" noChangeArrowheads="1"/>
          </p:cNvSpPr>
          <p:nvPr>
            <p:ph type="body" idx="1"/>
          </p:nvPr>
        </p:nvSpPr>
        <p:spPr>
          <a:xfrm>
            <a:off x="974725" y="4560888"/>
            <a:ext cx="5360988" cy="4316412"/>
          </a:xfrm>
          <a:noFill/>
          <a:ln/>
        </p:spPr>
        <p:txBody>
          <a:bodyPr wrap="none" anchor="ctr"/>
          <a:lstStyle/>
          <a:p>
            <a:endParaRPr lang="de-DE"/>
          </a:p>
        </p:txBody>
      </p:sp>
    </p:spTree>
    <p:extLst>
      <p:ext uri="{BB962C8B-B14F-4D97-AF65-F5344CB8AC3E}">
        <p14:creationId xmlns:p14="http://schemas.microsoft.com/office/powerpoint/2010/main" val="21810887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1842" name="Rectangle 10"/>
          <p:cNvSpPr>
            <a:spLocks noGrp="1" noChangeArrowheads="1"/>
          </p:cNvSpPr>
          <p:nvPr>
            <p:ph type="sldNum" sz="quarter"/>
          </p:nvPr>
        </p:nvSpPr>
        <p:spPr>
          <a:noFill/>
        </p:spPr>
        <p:txBody>
          <a:bodyPr/>
          <a:lstStyle/>
          <a:p>
            <a:fld id="{7877EAF2-EF67-4E70-95E3-8FCEFB74D208}" type="slidenum">
              <a:rPr lang="en-US" smtClean="0">
                <a:ea typeface="ＭＳ Ｐゴシック" charset="-128"/>
              </a:rPr>
              <a:pPr/>
              <a:t>13</a:t>
            </a:fld>
            <a:endParaRPr lang="en-US">
              <a:ea typeface="ＭＳ Ｐゴシック" charset="-128"/>
            </a:endParaRPr>
          </a:p>
        </p:txBody>
      </p:sp>
      <p:sp>
        <p:nvSpPr>
          <p:cNvPr id="291843" name="Rectangle 1"/>
          <p:cNvSpPr>
            <a:spLocks noGrp="1" noRot="1" noChangeAspect="1" noChangeArrowheads="1" noTextEdit="1"/>
          </p:cNvSpPr>
          <p:nvPr>
            <p:ph type="sldImg"/>
          </p:nvPr>
        </p:nvSpPr>
        <p:spPr>
          <a:xfrm>
            <a:off x="1257300" y="720725"/>
            <a:ext cx="4800600" cy="3600450"/>
          </a:xfrm>
          <a:solidFill>
            <a:srgbClr val="FFFFFF"/>
          </a:solidFill>
          <a:ln/>
        </p:spPr>
      </p:sp>
      <p:sp>
        <p:nvSpPr>
          <p:cNvPr id="291844" name="Rectangle 2"/>
          <p:cNvSpPr>
            <a:spLocks noGrp="1" noChangeArrowheads="1"/>
          </p:cNvSpPr>
          <p:nvPr>
            <p:ph type="body" idx="1"/>
          </p:nvPr>
        </p:nvSpPr>
        <p:spPr>
          <a:xfrm>
            <a:off x="974725" y="4560888"/>
            <a:ext cx="5360988" cy="4316412"/>
          </a:xfrm>
          <a:noFill/>
          <a:ln/>
        </p:spPr>
        <p:txBody>
          <a:bodyPr wrap="none" anchor="ctr"/>
          <a:lstStyle/>
          <a:p>
            <a:endParaRPr lang="de-DE"/>
          </a:p>
        </p:txBody>
      </p:sp>
    </p:spTree>
    <p:extLst>
      <p:ext uri="{BB962C8B-B14F-4D97-AF65-F5344CB8AC3E}">
        <p14:creationId xmlns:p14="http://schemas.microsoft.com/office/powerpoint/2010/main" val="26391215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1842" name="Rectangle 10"/>
          <p:cNvSpPr>
            <a:spLocks noGrp="1" noChangeArrowheads="1"/>
          </p:cNvSpPr>
          <p:nvPr>
            <p:ph type="sldNum" sz="quarter"/>
          </p:nvPr>
        </p:nvSpPr>
        <p:spPr>
          <a:noFill/>
        </p:spPr>
        <p:txBody>
          <a:bodyPr/>
          <a:lstStyle/>
          <a:p>
            <a:fld id="{7877EAF2-EF67-4E70-95E3-8FCEFB74D208}" type="slidenum">
              <a:rPr lang="en-US" smtClean="0">
                <a:ea typeface="ＭＳ Ｐゴシック" charset="-128"/>
              </a:rPr>
              <a:pPr/>
              <a:t>14</a:t>
            </a:fld>
            <a:endParaRPr lang="en-US">
              <a:ea typeface="ＭＳ Ｐゴシック" charset="-128"/>
            </a:endParaRPr>
          </a:p>
        </p:txBody>
      </p:sp>
      <p:sp>
        <p:nvSpPr>
          <p:cNvPr id="291843" name="Rectangle 1"/>
          <p:cNvSpPr>
            <a:spLocks noGrp="1" noRot="1" noChangeAspect="1" noChangeArrowheads="1" noTextEdit="1"/>
          </p:cNvSpPr>
          <p:nvPr>
            <p:ph type="sldImg"/>
          </p:nvPr>
        </p:nvSpPr>
        <p:spPr>
          <a:xfrm>
            <a:off x="1257300" y="720725"/>
            <a:ext cx="4800600" cy="3600450"/>
          </a:xfrm>
          <a:solidFill>
            <a:srgbClr val="FFFFFF"/>
          </a:solidFill>
          <a:ln/>
        </p:spPr>
      </p:sp>
      <p:sp>
        <p:nvSpPr>
          <p:cNvPr id="291844" name="Rectangle 2"/>
          <p:cNvSpPr>
            <a:spLocks noGrp="1" noChangeArrowheads="1"/>
          </p:cNvSpPr>
          <p:nvPr>
            <p:ph type="body" idx="1"/>
          </p:nvPr>
        </p:nvSpPr>
        <p:spPr>
          <a:xfrm>
            <a:off x="974725" y="4560888"/>
            <a:ext cx="5360988" cy="4316412"/>
          </a:xfrm>
          <a:noFill/>
          <a:ln/>
        </p:spPr>
        <p:txBody>
          <a:bodyPr wrap="none" anchor="ctr"/>
          <a:lstStyle/>
          <a:p>
            <a:endParaRPr lang="de-DE"/>
          </a:p>
        </p:txBody>
      </p:sp>
    </p:spTree>
    <p:extLst>
      <p:ext uri="{BB962C8B-B14F-4D97-AF65-F5344CB8AC3E}">
        <p14:creationId xmlns:p14="http://schemas.microsoft.com/office/powerpoint/2010/main" val="5501838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3/13/2024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a:defRPr/>
            </a:pPr>
            <a:fld id="{1223EAC6-B8A6-4729-9D15-CF6953B4D465}" type="slidenum">
              <a:rPr lang="en-US" smtClean="0"/>
              <a:pPr>
                <a:defRPr/>
              </a:pPr>
              <a:t>‹#›</a:t>
            </a:fld>
            <a:endParaRPr 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644628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3/13/2024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a:defRPr/>
            </a:pPr>
            <a:fld id="{FEA5F79C-A3E0-437E-9228-F93ACDA809D3}" type="slidenum">
              <a:rPr lang="en-US" smtClean="0"/>
              <a:pPr>
                <a:defRPr/>
              </a:pPr>
              <a:t>‹#›</a:t>
            </a:fld>
            <a:endParaRPr lang="en-US"/>
          </a:p>
        </p:txBody>
      </p:sp>
    </p:spTree>
    <p:extLst>
      <p:ext uri="{BB962C8B-B14F-4D97-AF65-F5344CB8AC3E}">
        <p14:creationId xmlns:p14="http://schemas.microsoft.com/office/powerpoint/2010/main" val="20853857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3/13/2024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a:defRPr/>
            </a:pPr>
            <a:fld id="{207B26C3-184D-4A6F-A3A7-0B42231C36FA}" type="slidenum">
              <a:rPr lang="en-US" smtClean="0"/>
              <a:pPr>
                <a:defRPr/>
              </a:pPr>
              <a:t>‹#›</a:t>
            </a:fld>
            <a:endParaRPr lang="en-US"/>
          </a:p>
        </p:txBody>
      </p:sp>
    </p:spTree>
    <p:extLst>
      <p:ext uri="{BB962C8B-B14F-4D97-AF65-F5344CB8AC3E}">
        <p14:creationId xmlns:p14="http://schemas.microsoft.com/office/powerpoint/2010/main" val="29702709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3E28D29-1ECB-41DF-951B-2A23F95AD026}" type="datetimeFigureOut">
              <a:rPr lang="en-US" dirty="0"/>
              <a:t>3/13/2024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a:defRPr/>
            </a:pPr>
            <a:fld id="{1D463340-DC82-45FA-A377-A7AB4170FD4B}" type="slidenum">
              <a:rPr lang="en-US" smtClean="0"/>
              <a:pPr>
                <a:defRPr/>
              </a:pPr>
              <a:t>‹#›</a:t>
            </a:fld>
            <a:endParaRPr lang="en-US"/>
          </a:p>
        </p:txBody>
      </p:sp>
    </p:spTree>
    <p:extLst>
      <p:ext uri="{BB962C8B-B14F-4D97-AF65-F5344CB8AC3E}">
        <p14:creationId xmlns:p14="http://schemas.microsoft.com/office/powerpoint/2010/main" val="27437742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6DFF08F-DC6B-4601-B491-B0F83F6DD2DA}" type="datetimeFigureOut">
              <a:rPr lang="en-US" dirty="0"/>
              <a:t>3/13/2024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a:defRPr/>
            </a:pPr>
            <a:fld id="{243DC507-14BC-4563-BC2B-526CB70ECB64}" type="slidenum">
              <a:rPr lang="en-US" smtClean="0"/>
              <a:pPr>
                <a:defRPr/>
              </a:pPr>
              <a:t>‹#›</a:t>
            </a:fld>
            <a:endParaRPr 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826891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6DFF08F-DC6B-4601-B491-B0F83F6DD2DA}" type="datetimeFigureOut">
              <a:rPr lang="en-US" dirty="0"/>
              <a:t>3/13/2024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a:defRPr/>
            </a:pPr>
            <a:fld id="{F2C6212D-7737-4098-AF0E-481200E4A69A}" type="slidenum">
              <a:rPr lang="en-US" smtClean="0"/>
              <a:pPr>
                <a:defRPr/>
              </a:pPr>
              <a:t>‹#›</a:t>
            </a:fld>
            <a:endParaRPr lang="en-US"/>
          </a:p>
        </p:txBody>
      </p:sp>
    </p:spTree>
    <p:extLst>
      <p:ext uri="{BB962C8B-B14F-4D97-AF65-F5344CB8AC3E}">
        <p14:creationId xmlns:p14="http://schemas.microsoft.com/office/powerpoint/2010/main" val="24388017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22960" y="2582334"/>
            <a:ext cx="370332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3440" y="2582334"/>
            <a:ext cx="370332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6DFF08F-DC6B-4601-B491-B0F83F6DD2DA}" type="datetimeFigureOut">
              <a:rPr lang="en-US" dirty="0"/>
              <a:t>3/13/2024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pPr>
              <a:defRPr/>
            </a:pPr>
            <a:fld id="{350F8727-6850-4BD8-A734-C0D1C5560A7B}" type="slidenum">
              <a:rPr lang="en-US" smtClean="0"/>
              <a:pPr>
                <a:defRPr/>
              </a:pPr>
              <a:t>‹#›</a:t>
            </a:fld>
            <a:endParaRPr lang="en-US"/>
          </a:p>
        </p:txBody>
      </p:sp>
    </p:spTree>
    <p:extLst>
      <p:ext uri="{BB962C8B-B14F-4D97-AF65-F5344CB8AC3E}">
        <p14:creationId xmlns:p14="http://schemas.microsoft.com/office/powerpoint/2010/main" val="37454110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6DFF08F-DC6B-4601-B491-B0F83F6DD2DA}" type="datetimeFigureOut">
              <a:rPr lang="en-US" dirty="0"/>
              <a:t>3/13/2024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pPr>
              <a:defRPr/>
            </a:pPr>
            <a:fld id="{6231DFBC-2454-451B-9C42-04D7F724382E}" type="slidenum">
              <a:rPr lang="en-US" smtClean="0"/>
              <a:pPr>
                <a:defRPr/>
              </a:pPr>
              <a:t>‹#›</a:t>
            </a:fld>
            <a:endParaRPr lang="en-US"/>
          </a:p>
        </p:txBody>
      </p:sp>
    </p:spTree>
    <p:extLst>
      <p:ext uri="{BB962C8B-B14F-4D97-AF65-F5344CB8AC3E}">
        <p14:creationId xmlns:p14="http://schemas.microsoft.com/office/powerpoint/2010/main" val="29834573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96DFF08F-DC6B-4601-B491-B0F83F6DD2DA}" type="datetimeFigureOut">
              <a:rPr lang="en-US" dirty="0"/>
              <a:pPr/>
              <a:t>3/13/2024</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pPr>
              <a:defRPr/>
            </a:pPr>
            <a:fld id="{74BF2C0F-05D6-4882-A325-BE394602789D}" type="slidenum">
              <a:rPr lang="en-US" smtClean="0"/>
              <a:pPr>
                <a:defRPr/>
              </a:pPr>
              <a:t>‹#›</a:t>
            </a:fld>
            <a:endParaRPr lang="en-US"/>
          </a:p>
        </p:txBody>
      </p:sp>
    </p:spTree>
    <p:extLst>
      <p:ext uri="{BB962C8B-B14F-4D97-AF65-F5344CB8AC3E}">
        <p14:creationId xmlns:p14="http://schemas.microsoft.com/office/powerpoint/2010/main" val="20017075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96DFF08F-DC6B-4601-B491-B0F83F6DD2DA}" type="datetimeFigureOut">
              <a:rPr lang="en-US" dirty="0"/>
              <a:pPr/>
              <a:t>3/13/2024</a:t>
            </a:fld>
            <a:endParaRPr lang="en-US" dirty="0"/>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pPr>
              <a:defRPr/>
            </a:pPr>
            <a:fld id="{6436A624-A21F-4536-94D3-C1AEDDF981C0}" type="slidenum">
              <a:rPr lang="en-US" smtClean="0"/>
              <a:pPr>
                <a:defRPr/>
              </a:pPr>
              <a:t>‹#›</a:t>
            </a:fld>
            <a:endParaRPr lang="en-US"/>
          </a:p>
        </p:txBody>
      </p:sp>
    </p:spTree>
    <p:extLst>
      <p:ext uri="{BB962C8B-B14F-4D97-AF65-F5344CB8AC3E}">
        <p14:creationId xmlns:p14="http://schemas.microsoft.com/office/powerpoint/2010/main" val="41486256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2" y="0"/>
            <a:ext cx="9143989"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6DFF08F-DC6B-4601-B491-B0F83F6DD2DA}" type="datetimeFigureOut">
              <a:rPr lang="en-US" dirty="0"/>
              <a:t>3/13/2024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a:defRPr/>
            </a:pPr>
            <a:fld id="{44EFD112-2322-4E3C-9DD3-0E36B4B34AEA}" type="slidenum">
              <a:rPr lang="en-US" smtClean="0"/>
              <a:pPr>
                <a:defRPr/>
              </a:pPr>
              <a:t>‹#›</a:t>
            </a:fld>
            <a:endParaRPr lang="en-US"/>
          </a:p>
        </p:txBody>
      </p:sp>
    </p:spTree>
    <p:extLst>
      <p:ext uri="{BB962C8B-B14F-4D97-AF65-F5344CB8AC3E}">
        <p14:creationId xmlns:p14="http://schemas.microsoft.com/office/powerpoint/2010/main" val="24205277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96DFF08F-DC6B-4601-B491-B0F83F6DD2DA}" type="datetimeFigureOut">
              <a:rPr lang="en-US" dirty="0"/>
              <a:pPr/>
              <a:t>3/13/2024</a:t>
            </a:fld>
            <a:endParaRPr lang="en-US" dirty="0"/>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pPr>
              <a:defRPr/>
            </a:pPr>
            <a:fld id="{F1FB7D08-67DA-430D-B31F-1498AA061A61}" type="slidenum">
              <a:rPr lang="en-US" smtClean="0"/>
              <a:pPr>
                <a:defRPr/>
              </a:pPr>
              <a:t>‹#›</a:t>
            </a:fld>
            <a:endParaRPr lang="en-US"/>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40705234"/>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hf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image" Target="../media/image8.wmf"/><Relationship Id="rId4" Type="http://schemas.openxmlformats.org/officeDocument/2006/relationships/oleObject" Target="../embeddings/oleObject1.bin"/></Relationships>
</file>

<file path=ppt/slides/_rels/slide13.xml.rels><?xml version="1.0" encoding="UTF-8" standalone="yes"?>
<Relationships xmlns="http://schemas.openxmlformats.org/package/2006/relationships"><Relationship Id="rId8" Type="http://schemas.openxmlformats.org/officeDocument/2006/relationships/image" Target="../media/image11.jpeg"/><Relationship Id="rId3" Type="http://schemas.openxmlformats.org/officeDocument/2006/relationships/notesSlide" Target="../notesSlides/notesSlide8.xml"/><Relationship Id="rId7" Type="http://schemas.openxmlformats.org/officeDocument/2006/relationships/image" Target="../media/image10.jpeg"/><Relationship Id="rId2" Type="http://schemas.openxmlformats.org/officeDocument/2006/relationships/slideLayout" Target="../slideLayouts/slideLayout7.xml"/><Relationship Id="rId1" Type="http://schemas.openxmlformats.org/officeDocument/2006/relationships/vmlDrawing" Target="../drawings/vmlDrawing2.vml"/><Relationship Id="rId6" Type="http://schemas.openxmlformats.org/officeDocument/2006/relationships/image" Target="../media/image9.jpeg"/><Relationship Id="rId5" Type="http://schemas.openxmlformats.org/officeDocument/2006/relationships/image" Target="../media/image8.wmf"/><Relationship Id="rId4" Type="http://schemas.openxmlformats.org/officeDocument/2006/relationships/oleObject" Target="../embeddings/oleObject2.bin"/><Relationship Id="rId9" Type="http://schemas.openxmlformats.org/officeDocument/2006/relationships/image" Target="../media/image12.jpe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8" Type="http://schemas.openxmlformats.org/officeDocument/2006/relationships/image" Target="../media/image18.png"/><Relationship Id="rId3" Type="http://schemas.openxmlformats.org/officeDocument/2006/relationships/image" Target="../media/image13.png"/><Relationship Id="rId7" Type="http://schemas.openxmlformats.org/officeDocument/2006/relationships/image" Target="../media/image17.png"/><Relationship Id="rId2" Type="http://schemas.openxmlformats.org/officeDocument/2006/relationships/notesSlide" Target="../notesSlides/notesSlide10.xml"/><Relationship Id="rId1" Type="http://schemas.openxmlformats.org/officeDocument/2006/relationships/slideLayout" Target="../slideLayouts/slideLayout7.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png"/></Relationships>
</file>

<file path=ppt/slides/_rels/slide16.xml.rels><?xml version="1.0" encoding="UTF-8" standalone="yes"?>
<Relationships xmlns="http://schemas.openxmlformats.org/package/2006/relationships"><Relationship Id="rId8" Type="http://schemas.openxmlformats.org/officeDocument/2006/relationships/image" Target="../media/image21.png"/><Relationship Id="rId3" Type="http://schemas.openxmlformats.org/officeDocument/2006/relationships/image" Target="../media/image13.png"/><Relationship Id="rId7" Type="http://schemas.openxmlformats.org/officeDocument/2006/relationships/image" Target="../media/image20.png"/><Relationship Id="rId2" Type="http://schemas.openxmlformats.org/officeDocument/2006/relationships/notesSlide" Target="../notesSlides/notesSlide11.xml"/><Relationship Id="rId1" Type="http://schemas.openxmlformats.org/officeDocument/2006/relationships/slideLayout" Target="../slideLayouts/slideLayout7.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9.png"/></Relationships>
</file>

<file path=ppt/slides/_rels/slide17.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12.xml"/><Relationship Id="rId1" Type="http://schemas.openxmlformats.org/officeDocument/2006/relationships/slideLayout" Target="../slideLayouts/slideLayout7.xml"/><Relationship Id="rId5" Type="http://schemas.openxmlformats.org/officeDocument/2006/relationships/image" Target="../media/image24.png"/><Relationship Id="rId4" Type="http://schemas.openxmlformats.org/officeDocument/2006/relationships/image" Target="../media/image23.png"/></Relationships>
</file>

<file path=ppt/slides/_rels/slide18.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13.xml"/><Relationship Id="rId1" Type="http://schemas.openxmlformats.org/officeDocument/2006/relationships/slideLayout" Target="../slideLayouts/slideLayout7.xml"/><Relationship Id="rId4" Type="http://schemas.openxmlformats.org/officeDocument/2006/relationships/image" Target="../media/image26.png"/></Relationships>
</file>

<file path=ppt/slides/_rels/slide19.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14.xml"/><Relationship Id="rId1" Type="http://schemas.openxmlformats.org/officeDocument/2006/relationships/slideLayout" Target="../slideLayouts/slideLayout7.xml"/><Relationship Id="rId5" Type="http://schemas.openxmlformats.org/officeDocument/2006/relationships/image" Target="../media/image29.png"/><Relationship Id="rId4" Type="http://schemas.openxmlformats.org/officeDocument/2006/relationships/image" Target="../media/image28.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notesSlide" Target="../notesSlides/notesSlide15.xml"/><Relationship Id="rId1" Type="http://schemas.openxmlformats.org/officeDocument/2006/relationships/slideLayout" Target="../slideLayouts/slideLayout7.xml"/><Relationship Id="rId5" Type="http://schemas.openxmlformats.org/officeDocument/2006/relationships/image" Target="../media/image29.png"/><Relationship Id="rId4" Type="http://schemas.openxmlformats.org/officeDocument/2006/relationships/image" Target="../media/image28.png"/></Relationships>
</file>

<file path=ppt/slides/_rels/slide21.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notesSlide" Target="../notesSlides/notesSlide17.xml"/><Relationship Id="rId1" Type="http://schemas.openxmlformats.org/officeDocument/2006/relationships/slideLayout" Target="../slideLayouts/slideLayout7.xml"/><Relationship Id="rId4" Type="http://schemas.openxmlformats.org/officeDocument/2006/relationships/image" Target="../media/image33.png"/></Relationships>
</file>

<file path=ppt/slides/_rels/slide23.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notesSlide" Target="../notesSlides/notesSlide18.xml"/><Relationship Id="rId1" Type="http://schemas.openxmlformats.org/officeDocument/2006/relationships/slideLayout" Target="../slideLayouts/slideLayout7.xml"/><Relationship Id="rId4" Type="http://schemas.openxmlformats.org/officeDocument/2006/relationships/image" Target="../media/image35.png"/></Relationships>
</file>

<file path=ppt/slides/_rels/slide24.xml.rels><?xml version="1.0" encoding="UTF-8" standalone="yes"?>
<Relationships xmlns="http://schemas.openxmlformats.org/package/2006/relationships"><Relationship Id="rId3" Type="http://schemas.openxmlformats.org/officeDocument/2006/relationships/image" Target="../media/image36.png"/><Relationship Id="rId2" Type="http://schemas.openxmlformats.org/officeDocument/2006/relationships/notesSlide" Target="../notesSlides/notesSlide19.xml"/><Relationship Id="rId1" Type="http://schemas.openxmlformats.org/officeDocument/2006/relationships/slideLayout" Target="../slideLayouts/slideLayout7.xml"/><Relationship Id="rId4" Type="http://schemas.openxmlformats.org/officeDocument/2006/relationships/image" Target="../media/image37.png"/></Relationships>
</file>

<file path=ppt/slides/_rels/slide25.xml.rels><?xml version="1.0" encoding="UTF-8" standalone="yes"?>
<Relationships xmlns="http://schemas.openxmlformats.org/package/2006/relationships"><Relationship Id="rId3" Type="http://schemas.openxmlformats.org/officeDocument/2006/relationships/image" Target="../media/image38.png"/><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3" Type="http://schemas.openxmlformats.org/officeDocument/2006/relationships/image" Target="../media/image40.png"/><Relationship Id="rId2" Type="http://schemas.openxmlformats.org/officeDocument/2006/relationships/image" Target="../media/image39.png"/><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2" Type="http://schemas.openxmlformats.org/officeDocument/2006/relationships/image" Target="../media/image41.png"/><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Probabilistic Retrieval Models</a:t>
            </a:r>
          </a:p>
        </p:txBody>
      </p:sp>
      <p:sp>
        <p:nvSpPr>
          <p:cNvPr id="3" name="Subtitle 2"/>
          <p:cNvSpPr>
            <a:spLocks noGrp="1"/>
          </p:cNvSpPr>
          <p:nvPr>
            <p:ph type="subTitle" idx="1"/>
          </p:nvPr>
        </p:nvSpPr>
        <p:spPr/>
        <p:txBody>
          <a:bodyPr/>
          <a:lstStyle/>
          <a:p>
            <a:r>
              <a:rPr lang="en-US" dirty="0"/>
              <a:t>Information Retrieval in Practice</a:t>
            </a:r>
          </a:p>
        </p:txBody>
      </p:sp>
      <p:sp>
        <p:nvSpPr>
          <p:cNvPr id="4" name="Rectangle 3"/>
          <p:cNvSpPr/>
          <p:nvPr/>
        </p:nvSpPr>
        <p:spPr>
          <a:xfrm>
            <a:off x="3581400" y="6096000"/>
            <a:ext cx="1931939" cy="246221"/>
          </a:xfrm>
          <a:prstGeom prst="rect">
            <a:avLst/>
          </a:prstGeom>
        </p:spPr>
        <p:txBody>
          <a:bodyPr wrap="none">
            <a:spAutoFit/>
          </a:bodyPr>
          <a:lstStyle/>
          <a:p>
            <a:pPr>
              <a:defRPr/>
            </a:pPr>
            <a:r>
              <a:rPr lang="en-US" sz="1000" dirty="0"/>
              <a:t>All slides ©Addison Wesley, 2008</a:t>
            </a:r>
          </a:p>
        </p:txBody>
      </p:sp>
    </p:spTree>
    <p:extLst>
      <p:ext uri="{BB962C8B-B14F-4D97-AF65-F5344CB8AC3E}">
        <p14:creationId xmlns:p14="http://schemas.microsoft.com/office/powerpoint/2010/main" val="20521743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Text Box 1"/>
          <p:cNvSpPr txBox="1">
            <a:spLocks noChangeArrowheads="1"/>
          </p:cNvSpPr>
          <p:nvPr/>
        </p:nvSpPr>
        <p:spPr bwMode="auto">
          <a:xfrm>
            <a:off x="6553200" y="6477000"/>
            <a:ext cx="2133600" cy="244475"/>
          </a:xfrm>
          <a:prstGeom prst="rect">
            <a:avLst/>
          </a:prstGeom>
          <a:noFill/>
          <a:ln w="9525">
            <a:noFill/>
            <a:round/>
            <a:headEnd/>
            <a:tailEnd/>
          </a:ln>
        </p:spPr>
        <p:txBody>
          <a:bodyPr lIns="90000" tIns="46800" rIns="90000" bIns="46800" anchor="ctr"/>
          <a:lstStyle/>
          <a:p>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48895EFF-1DBE-4654-84B8-EE5B6E2FA3CA}" type="slidenum">
              <a:rPr lang="en-US" sz="1200">
                <a:solidFill>
                  <a:srgbClr val="898989"/>
                </a:solidFill>
                <a:latin typeface="Calibri" charset="0"/>
              </a:rPr>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10</a:t>
            </a:fld>
            <a:endParaRPr lang="en-US" sz="1200">
              <a:solidFill>
                <a:srgbClr val="898989"/>
              </a:solidFill>
              <a:latin typeface="Calibri" charset="0"/>
            </a:endParaRPr>
          </a:p>
        </p:txBody>
      </p:sp>
      <p:sp>
        <p:nvSpPr>
          <p:cNvPr id="84995" name="Text Box 2"/>
          <p:cNvSpPr txBox="1">
            <a:spLocks noChangeArrowheads="1"/>
          </p:cNvSpPr>
          <p:nvPr/>
        </p:nvSpPr>
        <p:spPr bwMode="auto">
          <a:xfrm>
            <a:off x="457200" y="12700"/>
            <a:ext cx="8228013" cy="1403350"/>
          </a:xfrm>
          <a:prstGeom prst="rect">
            <a:avLst/>
          </a:prstGeom>
          <a:noFill/>
          <a:ln w="9525">
            <a:noFill/>
            <a:round/>
            <a:headEnd/>
            <a:tailEnd/>
          </a:ln>
        </p:spPr>
        <p:txBody>
          <a:bodyPr anchor="b"/>
          <a:lstStyle/>
          <a:p>
            <a:pP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3600" dirty="0">
                <a:solidFill>
                  <a:srgbClr val="000000"/>
                </a:solidFill>
                <a:latin typeface="Calibri" charset="0"/>
                <a:cs typeface="Times New Roman" pitchFamily="16" charset="0"/>
              </a:rPr>
              <a:t>The Document Ranking Problem</a:t>
            </a:r>
            <a:endParaRPr lang="en-US" sz="3600" dirty="0">
              <a:solidFill>
                <a:srgbClr val="000000"/>
              </a:solidFill>
              <a:latin typeface="Calibri" charset="0"/>
            </a:endParaRPr>
          </a:p>
        </p:txBody>
      </p:sp>
      <p:sp>
        <p:nvSpPr>
          <p:cNvPr id="84996" name="Text Box 3"/>
          <p:cNvSpPr txBox="1">
            <a:spLocks noChangeArrowheads="1"/>
          </p:cNvSpPr>
          <p:nvPr/>
        </p:nvSpPr>
        <p:spPr bwMode="auto">
          <a:xfrm>
            <a:off x="214282" y="1428736"/>
            <a:ext cx="8643998" cy="5429264"/>
          </a:xfrm>
          <a:prstGeom prst="rect">
            <a:avLst/>
          </a:prstGeom>
          <a:noFill/>
          <a:ln w="9525">
            <a:noFill/>
            <a:round/>
            <a:headEnd/>
            <a:tailEnd/>
          </a:ln>
        </p:spPr>
        <p:txBody>
          <a:bodyPr/>
          <a:lstStyle/>
          <a:p>
            <a:pPr marL="336550" indent="-336550">
              <a:spcBef>
                <a:spcPts val="700"/>
              </a:spcBef>
              <a:buClr>
                <a:srgbClr val="437085"/>
              </a:buClr>
              <a:buSzPct val="100000"/>
              <a:tabLst>
                <a:tab pos="336550" algn="l"/>
                <a:tab pos="784225" algn="l"/>
                <a:tab pos="1233488" algn="l"/>
                <a:tab pos="1682750" algn="l"/>
                <a:tab pos="2132013" algn="l"/>
                <a:tab pos="2581275" algn="l"/>
                <a:tab pos="3030538" algn="l"/>
                <a:tab pos="3479800" algn="l"/>
                <a:tab pos="3929063" algn="l"/>
                <a:tab pos="4378325" algn="l"/>
                <a:tab pos="4827588" algn="l"/>
                <a:tab pos="5276850" algn="l"/>
                <a:tab pos="5726113" algn="l"/>
                <a:tab pos="6175375" algn="l"/>
                <a:tab pos="6624638" algn="l"/>
                <a:tab pos="7073900" algn="l"/>
                <a:tab pos="7523163" algn="l"/>
                <a:tab pos="7972425" algn="l"/>
                <a:tab pos="8421688" algn="l"/>
                <a:tab pos="8870950" algn="l"/>
                <a:tab pos="9320213" algn="l"/>
              </a:tabLst>
            </a:pPr>
            <a:endParaRPr lang="en-US" dirty="0">
              <a:solidFill>
                <a:srgbClr val="000000"/>
              </a:solidFill>
              <a:latin typeface="Calibri" charset="0"/>
              <a:cs typeface="Times New Roman" pitchFamily="16" charset="0"/>
            </a:endParaRPr>
          </a:p>
        </p:txBody>
      </p:sp>
      <p:sp>
        <p:nvSpPr>
          <p:cNvPr id="84997" name="Text Box 4"/>
          <p:cNvSpPr txBox="1">
            <a:spLocks noChangeArrowheads="1"/>
          </p:cNvSpPr>
          <p:nvPr/>
        </p:nvSpPr>
        <p:spPr bwMode="auto">
          <a:xfrm>
            <a:off x="7640638" y="-33338"/>
            <a:ext cx="925512" cy="336551"/>
          </a:xfrm>
          <a:prstGeom prst="rect">
            <a:avLst/>
          </a:prstGeom>
          <a:noFill/>
          <a:ln w="9525">
            <a:noFill/>
            <a:round/>
            <a:headEnd/>
            <a:tailEnd/>
          </a:ln>
        </p:spPr>
        <p:txBody>
          <a:bodyPr wrap="none" anchor="ctr"/>
          <a:lstStyle/>
          <a:p>
            <a:pPr>
              <a:buClr>
                <a:srgbClr val="000000"/>
              </a:buClr>
              <a:buSzPct val="100000"/>
              <a:buFont typeface="Times New Roman" pitchFamily="16" charset="0"/>
              <a:buNone/>
            </a:pPr>
            <a:endParaRPr lang="de-DE"/>
          </a:p>
        </p:txBody>
      </p:sp>
      <p:sp>
        <p:nvSpPr>
          <p:cNvPr id="6" name="Slide Number Placeholder 5"/>
          <p:cNvSpPr>
            <a:spLocks noGrp="1"/>
          </p:cNvSpPr>
          <p:nvPr>
            <p:ph type="sldNum" sz="quarter" idx="12"/>
          </p:nvPr>
        </p:nvSpPr>
        <p:spPr/>
        <p:txBody>
          <a:bodyPr/>
          <a:lstStyle/>
          <a:p>
            <a:pPr>
              <a:defRPr/>
            </a:pPr>
            <a:fld id="{74BF2C0F-05D6-4882-A325-BE394602789D}" type="slidenum">
              <a:rPr lang="en-US" smtClean="0"/>
              <a:pPr>
                <a:defRPr/>
              </a:pPr>
              <a:t>10</a:t>
            </a:fld>
            <a:endParaRPr lang="en-US"/>
          </a:p>
        </p:txBody>
      </p:sp>
      <p:sp>
        <p:nvSpPr>
          <p:cNvPr id="10" name="Rectangle 9"/>
          <p:cNvSpPr/>
          <p:nvPr/>
        </p:nvSpPr>
        <p:spPr>
          <a:xfrm>
            <a:off x="214282" y="1584316"/>
            <a:ext cx="8929718" cy="4278094"/>
          </a:xfrm>
          <a:prstGeom prst="rect">
            <a:avLst/>
          </a:prstGeom>
        </p:spPr>
        <p:txBody>
          <a:bodyPr wrap="square">
            <a:spAutoFit/>
          </a:bodyPr>
          <a:lstStyle/>
          <a:p>
            <a:pPr>
              <a:buClr>
                <a:srgbClr val="336699"/>
              </a:buClr>
              <a:buFont typeface="Wingdings" pitchFamily="2" charset="2"/>
              <a:buChar char="§"/>
            </a:pPr>
            <a:r>
              <a:rPr lang="en-US" sz="2800" dirty="0">
                <a:solidFill>
                  <a:schemeClr val="tx1"/>
                </a:solidFill>
                <a:latin typeface="+mj-lt"/>
              </a:rPr>
              <a:t> Ranked retrieval setup: given a collection of documents, the user issues a query, and an ordered list of documents is </a:t>
            </a:r>
            <a:r>
              <a:rPr lang="de-DE" sz="2800" dirty="0" err="1">
                <a:solidFill>
                  <a:schemeClr val="tx1"/>
                </a:solidFill>
                <a:latin typeface="+mj-lt"/>
              </a:rPr>
              <a:t>returned</a:t>
            </a:r>
            <a:endParaRPr lang="de-DE" sz="2800" dirty="0">
              <a:solidFill>
                <a:schemeClr val="tx1"/>
              </a:solidFill>
              <a:latin typeface="+mj-lt"/>
            </a:endParaRPr>
          </a:p>
          <a:p>
            <a:pPr>
              <a:buClr>
                <a:srgbClr val="336699"/>
              </a:buClr>
              <a:buFont typeface="Wingdings" pitchFamily="2" charset="2"/>
              <a:buChar char="§"/>
            </a:pPr>
            <a:r>
              <a:rPr lang="en-US" sz="2800" dirty="0">
                <a:solidFill>
                  <a:schemeClr val="tx1"/>
                </a:solidFill>
                <a:latin typeface="+mj-lt"/>
              </a:rPr>
              <a:t>  Assume binary notion of relevance: </a:t>
            </a:r>
            <a:r>
              <a:rPr lang="en-US" sz="2800" i="1" dirty="0" err="1">
                <a:solidFill>
                  <a:schemeClr val="tx1"/>
                </a:solidFill>
                <a:latin typeface="+mj-lt"/>
              </a:rPr>
              <a:t>R</a:t>
            </a:r>
            <a:r>
              <a:rPr lang="en-US" sz="2800" i="1" baseline="-25000" dirty="0" err="1">
                <a:solidFill>
                  <a:schemeClr val="tx1"/>
                </a:solidFill>
                <a:latin typeface="+mj-lt"/>
              </a:rPr>
              <a:t>d,q</a:t>
            </a:r>
            <a:r>
              <a:rPr lang="en-US" sz="2800" dirty="0">
                <a:solidFill>
                  <a:schemeClr val="tx1"/>
                </a:solidFill>
                <a:latin typeface="+mj-lt"/>
              </a:rPr>
              <a:t> is a random</a:t>
            </a:r>
          </a:p>
          <a:p>
            <a:r>
              <a:rPr lang="de-DE" sz="2800" dirty="0">
                <a:solidFill>
                  <a:schemeClr val="tx1"/>
                </a:solidFill>
                <a:latin typeface="+mj-lt"/>
              </a:rPr>
              <a:t>    </a:t>
            </a:r>
            <a:r>
              <a:rPr lang="de-DE" sz="2800" dirty="0" err="1">
                <a:solidFill>
                  <a:schemeClr val="tx1"/>
                </a:solidFill>
                <a:latin typeface="+mj-lt"/>
              </a:rPr>
              <a:t>dichotomous</a:t>
            </a:r>
            <a:r>
              <a:rPr lang="de-DE" sz="2800" dirty="0">
                <a:solidFill>
                  <a:schemeClr val="tx1"/>
                </a:solidFill>
                <a:latin typeface="+mj-lt"/>
              </a:rPr>
              <a:t> variable, such </a:t>
            </a:r>
            <a:r>
              <a:rPr lang="de-DE" sz="2800" dirty="0" err="1">
                <a:solidFill>
                  <a:schemeClr val="tx1"/>
                </a:solidFill>
                <a:latin typeface="+mj-lt"/>
              </a:rPr>
              <a:t>that</a:t>
            </a:r>
            <a:endParaRPr lang="de-DE" sz="2800" dirty="0">
              <a:solidFill>
                <a:schemeClr val="tx1"/>
              </a:solidFill>
              <a:latin typeface="+mj-lt"/>
            </a:endParaRPr>
          </a:p>
          <a:p>
            <a:pPr lvl="1">
              <a:buClr>
                <a:srgbClr val="336699"/>
              </a:buClr>
              <a:buFont typeface="Wingdings" pitchFamily="2" charset="2"/>
              <a:buChar char="§"/>
            </a:pPr>
            <a:r>
              <a:rPr lang="de-DE" i="1" dirty="0" err="1">
                <a:solidFill>
                  <a:schemeClr val="tx1"/>
                </a:solidFill>
                <a:latin typeface="+mj-lt"/>
              </a:rPr>
              <a:t>R</a:t>
            </a:r>
            <a:r>
              <a:rPr lang="de-DE" i="1" baseline="-25000" dirty="0" err="1">
                <a:solidFill>
                  <a:schemeClr val="tx1"/>
                </a:solidFill>
                <a:latin typeface="+mj-lt"/>
              </a:rPr>
              <a:t>d,q</a:t>
            </a:r>
            <a:r>
              <a:rPr lang="de-DE" i="1" dirty="0">
                <a:solidFill>
                  <a:schemeClr val="tx1"/>
                </a:solidFill>
                <a:latin typeface="+mj-lt"/>
              </a:rPr>
              <a:t> </a:t>
            </a:r>
            <a:r>
              <a:rPr lang="de-DE" dirty="0">
                <a:solidFill>
                  <a:schemeClr val="tx1"/>
                </a:solidFill>
                <a:latin typeface="+mj-lt"/>
              </a:rPr>
              <a:t>= 1 </a:t>
            </a:r>
            <a:r>
              <a:rPr lang="de-DE" dirty="0" err="1">
                <a:solidFill>
                  <a:schemeClr val="tx1"/>
                </a:solidFill>
                <a:latin typeface="+mj-lt"/>
              </a:rPr>
              <a:t>if</a:t>
            </a:r>
            <a:r>
              <a:rPr lang="de-DE" dirty="0">
                <a:solidFill>
                  <a:schemeClr val="tx1"/>
                </a:solidFill>
                <a:latin typeface="+mj-lt"/>
              </a:rPr>
              <a:t> </a:t>
            </a:r>
            <a:r>
              <a:rPr lang="de-DE" dirty="0" err="1">
                <a:solidFill>
                  <a:schemeClr val="tx1"/>
                </a:solidFill>
                <a:latin typeface="+mj-lt"/>
              </a:rPr>
              <a:t>document</a:t>
            </a:r>
            <a:r>
              <a:rPr lang="de-DE" dirty="0">
                <a:solidFill>
                  <a:schemeClr val="tx1"/>
                </a:solidFill>
                <a:latin typeface="+mj-lt"/>
              </a:rPr>
              <a:t> </a:t>
            </a:r>
            <a:r>
              <a:rPr lang="de-DE" i="1" dirty="0">
                <a:solidFill>
                  <a:schemeClr val="tx1"/>
                </a:solidFill>
                <a:latin typeface="+mj-lt"/>
              </a:rPr>
              <a:t>d</a:t>
            </a:r>
            <a:r>
              <a:rPr lang="de-DE" dirty="0">
                <a:solidFill>
                  <a:schemeClr val="tx1"/>
                </a:solidFill>
                <a:latin typeface="+mj-lt"/>
              </a:rPr>
              <a:t> </a:t>
            </a:r>
            <a:r>
              <a:rPr lang="de-DE" dirty="0" err="1">
                <a:solidFill>
                  <a:schemeClr val="tx1"/>
                </a:solidFill>
                <a:latin typeface="+mj-lt"/>
              </a:rPr>
              <a:t>is</a:t>
            </a:r>
            <a:r>
              <a:rPr lang="de-DE" dirty="0">
                <a:solidFill>
                  <a:schemeClr val="tx1"/>
                </a:solidFill>
                <a:latin typeface="+mj-lt"/>
              </a:rPr>
              <a:t> relevant </a:t>
            </a:r>
            <a:r>
              <a:rPr lang="de-DE" dirty="0" err="1">
                <a:solidFill>
                  <a:schemeClr val="tx1"/>
                </a:solidFill>
                <a:latin typeface="+mj-lt"/>
              </a:rPr>
              <a:t>w.r.t</a:t>
            </a:r>
            <a:r>
              <a:rPr lang="de-DE" dirty="0">
                <a:solidFill>
                  <a:schemeClr val="tx1"/>
                </a:solidFill>
                <a:latin typeface="+mj-lt"/>
              </a:rPr>
              <a:t> </a:t>
            </a:r>
            <a:r>
              <a:rPr lang="de-DE" dirty="0" err="1">
                <a:solidFill>
                  <a:schemeClr val="tx1"/>
                </a:solidFill>
                <a:latin typeface="+mj-lt"/>
              </a:rPr>
              <a:t>query</a:t>
            </a:r>
            <a:r>
              <a:rPr lang="de-DE" dirty="0">
                <a:solidFill>
                  <a:schemeClr val="tx1"/>
                </a:solidFill>
                <a:latin typeface="+mj-lt"/>
              </a:rPr>
              <a:t> </a:t>
            </a:r>
            <a:r>
              <a:rPr lang="de-DE" i="1" dirty="0">
                <a:solidFill>
                  <a:schemeClr val="tx1"/>
                </a:solidFill>
                <a:latin typeface="+mj-lt"/>
              </a:rPr>
              <a:t>q</a:t>
            </a:r>
          </a:p>
          <a:p>
            <a:pPr lvl="1">
              <a:buClr>
                <a:srgbClr val="336699"/>
              </a:buClr>
              <a:buFont typeface="Wingdings" pitchFamily="2" charset="2"/>
              <a:buChar char="§"/>
            </a:pPr>
            <a:r>
              <a:rPr lang="de-DE" i="1" dirty="0" err="1">
                <a:solidFill>
                  <a:schemeClr val="tx1"/>
                </a:solidFill>
                <a:latin typeface="+mj-lt"/>
              </a:rPr>
              <a:t>R</a:t>
            </a:r>
            <a:r>
              <a:rPr lang="de-DE" i="1" baseline="-25000" dirty="0" err="1">
                <a:solidFill>
                  <a:schemeClr val="tx1"/>
                </a:solidFill>
                <a:latin typeface="+mj-lt"/>
              </a:rPr>
              <a:t>d,q</a:t>
            </a:r>
            <a:r>
              <a:rPr lang="de-DE" dirty="0">
                <a:solidFill>
                  <a:schemeClr val="tx1"/>
                </a:solidFill>
                <a:latin typeface="+mj-lt"/>
              </a:rPr>
              <a:t> = 0 </a:t>
            </a:r>
            <a:r>
              <a:rPr lang="de-DE" dirty="0" err="1">
                <a:solidFill>
                  <a:schemeClr val="tx1"/>
                </a:solidFill>
                <a:latin typeface="+mj-lt"/>
              </a:rPr>
              <a:t>otherwise</a:t>
            </a:r>
            <a:endParaRPr lang="de-DE" dirty="0">
              <a:solidFill>
                <a:schemeClr val="tx1"/>
              </a:solidFill>
              <a:latin typeface="+mj-lt"/>
            </a:endParaRPr>
          </a:p>
          <a:p>
            <a:pPr>
              <a:buClr>
                <a:srgbClr val="336699"/>
              </a:buClr>
              <a:buFont typeface="Wingdings" pitchFamily="2" charset="2"/>
              <a:buChar char="§"/>
            </a:pPr>
            <a:r>
              <a:rPr lang="en-US" sz="2800" dirty="0">
                <a:solidFill>
                  <a:schemeClr val="tx1"/>
                </a:solidFill>
                <a:latin typeface="+mj-lt"/>
              </a:rPr>
              <a:t>  Probabilistic ranking orders documents decreasingly by their estimated probability of relevance w.r.t. query: </a:t>
            </a:r>
            <a:r>
              <a:rPr lang="en-US" sz="2800" i="1" dirty="0">
                <a:solidFill>
                  <a:schemeClr val="tx1"/>
                </a:solidFill>
                <a:latin typeface="+mj-lt"/>
              </a:rPr>
              <a:t>P</a:t>
            </a:r>
            <a:r>
              <a:rPr lang="en-US" sz="2800" dirty="0">
                <a:solidFill>
                  <a:schemeClr val="tx1"/>
                </a:solidFill>
                <a:latin typeface="+mj-lt"/>
              </a:rPr>
              <a:t>(</a:t>
            </a:r>
            <a:r>
              <a:rPr lang="en-US" sz="2800" i="1" dirty="0">
                <a:solidFill>
                  <a:schemeClr val="tx1"/>
                </a:solidFill>
                <a:latin typeface="+mj-lt"/>
              </a:rPr>
              <a:t>R</a:t>
            </a:r>
            <a:r>
              <a:rPr lang="en-US" sz="2800" dirty="0">
                <a:solidFill>
                  <a:schemeClr val="tx1"/>
                </a:solidFill>
                <a:latin typeface="+mj-lt"/>
              </a:rPr>
              <a:t> = 1|</a:t>
            </a:r>
            <a:r>
              <a:rPr lang="en-US" sz="2800" i="1" dirty="0">
                <a:solidFill>
                  <a:schemeClr val="tx1"/>
                </a:solidFill>
                <a:latin typeface="+mj-lt"/>
              </a:rPr>
              <a:t>d</a:t>
            </a:r>
            <a:r>
              <a:rPr lang="en-US" sz="2800" dirty="0">
                <a:solidFill>
                  <a:schemeClr val="tx1"/>
                </a:solidFill>
                <a:latin typeface="+mj-lt"/>
              </a:rPr>
              <a:t>, </a:t>
            </a:r>
            <a:r>
              <a:rPr lang="en-US" sz="2800" i="1" dirty="0">
                <a:solidFill>
                  <a:schemeClr val="tx1"/>
                </a:solidFill>
                <a:latin typeface="+mj-lt"/>
              </a:rPr>
              <a:t>q</a:t>
            </a:r>
            <a:r>
              <a:rPr lang="en-US" sz="2800" dirty="0">
                <a:solidFill>
                  <a:schemeClr val="tx1"/>
                </a:solidFill>
                <a:latin typeface="+mj-lt"/>
              </a:rPr>
              <a: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Text Box 1"/>
          <p:cNvSpPr txBox="1">
            <a:spLocks noChangeArrowheads="1"/>
          </p:cNvSpPr>
          <p:nvPr/>
        </p:nvSpPr>
        <p:spPr bwMode="auto">
          <a:xfrm>
            <a:off x="6553200" y="6477000"/>
            <a:ext cx="2133600" cy="244475"/>
          </a:xfrm>
          <a:prstGeom prst="rect">
            <a:avLst/>
          </a:prstGeom>
          <a:noFill/>
          <a:ln w="9525">
            <a:noFill/>
            <a:round/>
            <a:headEnd/>
            <a:tailEnd/>
          </a:ln>
        </p:spPr>
        <p:txBody>
          <a:bodyPr lIns="90000" tIns="46800" rIns="90000" bIns="46800" anchor="ctr"/>
          <a:lstStyle/>
          <a:p>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48895EFF-1DBE-4654-84B8-EE5B6E2FA3CA}" type="slidenum">
              <a:rPr lang="en-US" sz="1200">
                <a:solidFill>
                  <a:srgbClr val="898989"/>
                </a:solidFill>
                <a:latin typeface="Calibri" charset="0"/>
              </a:rPr>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11</a:t>
            </a:fld>
            <a:endParaRPr lang="en-US" sz="1200">
              <a:solidFill>
                <a:srgbClr val="898989"/>
              </a:solidFill>
              <a:latin typeface="Calibri" charset="0"/>
            </a:endParaRPr>
          </a:p>
        </p:txBody>
      </p:sp>
      <p:sp>
        <p:nvSpPr>
          <p:cNvPr id="84995" name="Text Box 2"/>
          <p:cNvSpPr txBox="1">
            <a:spLocks noChangeArrowheads="1"/>
          </p:cNvSpPr>
          <p:nvPr/>
        </p:nvSpPr>
        <p:spPr bwMode="auto">
          <a:xfrm>
            <a:off x="457200" y="12700"/>
            <a:ext cx="8228013" cy="1403350"/>
          </a:xfrm>
          <a:prstGeom prst="rect">
            <a:avLst/>
          </a:prstGeom>
          <a:noFill/>
          <a:ln w="9525">
            <a:noFill/>
            <a:round/>
            <a:headEnd/>
            <a:tailEnd/>
          </a:ln>
        </p:spPr>
        <p:txBody>
          <a:bodyPr anchor="b"/>
          <a:lstStyle/>
          <a:p>
            <a:pP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3600" dirty="0">
                <a:solidFill>
                  <a:srgbClr val="000000"/>
                </a:solidFill>
                <a:latin typeface="Calibri" charset="0"/>
                <a:cs typeface="Times New Roman" pitchFamily="16" charset="0"/>
              </a:rPr>
              <a:t>Probability Ranking Principle (PRP)</a:t>
            </a:r>
            <a:endParaRPr lang="en-US" sz="3600" dirty="0">
              <a:solidFill>
                <a:srgbClr val="000000"/>
              </a:solidFill>
              <a:latin typeface="Calibri" charset="0"/>
            </a:endParaRPr>
          </a:p>
        </p:txBody>
      </p:sp>
      <p:sp>
        <p:nvSpPr>
          <p:cNvPr id="84996" name="Text Box 3"/>
          <p:cNvSpPr txBox="1">
            <a:spLocks noChangeArrowheads="1"/>
          </p:cNvSpPr>
          <p:nvPr/>
        </p:nvSpPr>
        <p:spPr bwMode="auto">
          <a:xfrm>
            <a:off x="214282" y="1428736"/>
            <a:ext cx="8643998" cy="5429264"/>
          </a:xfrm>
          <a:prstGeom prst="rect">
            <a:avLst/>
          </a:prstGeom>
          <a:noFill/>
          <a:ln w="9525">
            <a:noFill/>
            <a:round/>
            <a:headEnd/>
            <a:tailEnd/>
          </a:ln>
        </p:spPr>
        <p:txBody>
          <a:bodyPr/>
          <a:lstStyle/>
          <a:p>
            <a:pPr marL="336550" indent="-336550">
              <a:spcBef>
                <a:spcPts val="700"/>
              </a:spcBef>
              <a:buClr>
                <a:srgbClr val="437085"/>
              </a:buClr>
              <a:buSzPct val="100000"/>
              <a:tabLst>
                <a:tab pos="336550" algn="l"/>
                <a:tab pos="784225" algn="l"/>
                <a:tab pos="1233488" algn="l"/>
                <a:tab pos="1682750" algn="l"/>
                <a:tab pos="2132013" algn="l"/>
                <a:tab pos="2581275" algn="l"/>
                <a:tab pos="3030538" algn="l"/>
                <a:tab pos="3479800" algn="l"/>
                <a:tab pos="3929063" algn="l"/>
                <a:tab pos="4378325" algn="l"/>
                <a:tab pos="4827588" algn="l"/>
                <a:tab pos="5276850" algn="l"/>
                <a:tab pos="5726113" algn="l"/>
                <a:tab pos="6175375" algn="l"/>
                <a:tab pos="6624638" algn="l"/>
                <a:tab pos="7073900" algn="l"/>
                <a:tab pos="7523163" algn="l"/>
                <a:tab pos="7972425" algn="l"/>
                <a:tab pos="8421688" algn="l"/>
                <a:tab pos="8870950" algn="l"/>
                <a:tab pos="9320213" algn="l"/>
              </a:tabLst>
            </a:pPr>
            <a:endParaRPr lang="en-US" dirty="0">
              <a:solidFill>
                <a:srgbClr val="000000"/>
              </a:solidFill>
              <a:latin typeface="Calibri" charset="0"/>
              <a:cs typeface="Times New Roman" pitchFamily="16" charset="0"/>
            </a:endParaRPr>
          </a:p>
        </p:txBody>
      </p:sp>
      <p:sp>
        <p:nvSpPr>
          <p:cNvPr id="84997" name="Text Box 4"/>
          <p:cNvSpPr txBox="1">
            <a:spLocks noChangeArrowheads="1"/>
          </p:cNvSpPr>
          <p:nvPr/>
        </p:nvSpPr>
        <p:spPr bwMode="auto">
          <a:xfrm>
            <a:off x="7640638" y="-33338"/>
            <a:ext cx="925512" cy="336551"/>
          </a:xfrm>
          <a:prstGeom prst="rect">
            <a:avLst/>
          </a:prstGeom>
          <a:noFill/>
          <a:ln w="9525">
            <a:noFill/>
            <a:round/>
            <a:headEnd/>
            <a:tailEnd/>
          </a:ln>
        </p:spPr>
        <p:txBody>
          <a:bodyPr wrap="none" anchor="ctr"/>
          <a:lstStyle/>
          <a:p>
            <a:pPr>
              <a:buClr>
                <a:srgbClr val="000000"/>
              </a:buClr>
              <a:buSzPct val="100000"/>
              <a:buFont typeface="Times New Roman" pitchFamily="16" charset="0"/>
              <a:buNone/>
            </a:pPr>
            <a:endParaRPr lang="de-DE"/>
          </a:p>
        </p:txBody>
      </p:sp>
      <p:sp>
        <p:nvSpPr>
          <p:cNvPr id="6" name="Slide Number Placeholder 5"/>
          <p:cNvSpPr>
            <a:spLocks noGrp="1"/>
          </p:cNvSpPr>
          <p:nvPr>
            <p:ph type="sldNum" sz="quarter" idx="12"/>
          </p:nvPr>
        </p:nvSpPr>
        <p:spPr/>
        <p:txBody>
          <a:bodyPr/>
          <a:lstStyle/>
          <a:p>
            <a:pPr>
              <a:defRPr/>
            </a:pPr>
            <a:fld id="{74BF2C0F-05D6-4882-A325-BE394602789D}" type="slidenum">
              <a:rPr lang="en-US" smtClean="0"/>
              <a:pPr>
                <a:defRPr/>
              </a:pPr>
              <a:t>11</a:t>
            </a:fld>
            <a:endParaRPr lang="en-US"/>
          </a:p>
        </p:txBody>
      </p:sp>
      <p:sp>
        <p:nvSpPr>
          <p:cNvPr id="10" name="Rectangle 9"/>
          <p:cNvSpPr/>
          <p:nvPr/>
        </p:nvSpPr>
        <p:spPr>
          <a:xfrm>
            <a:off x="214282" y="1428736"/>
            <a:ext cx="8715436" cy="4955203"/>
          </a:xfrm>
          <a:prstGeom prst="rect">
            <a:avLst/>
          </a:prstGeom>
        </p:spPr>
        <p:txBody>
          <a:bodyPr wrap="square">
            <a:spAutoFit/>
          </a:bodyPr>
          <a:lstStyle/>
          <a:p>
            <a:pPr lvl="1">
              <a:buClr>
                <a:srgbClr val="336699"/>
              </a:buClr>
            </a:pPr>
            <a:endParaRPr lang="en-US" dirty="0">
              <a:solidFill>
                <a:schemeClr val="tx1"/>
              </a:solidFill>
              <a:latin typeface="+mj-lt"/>
            </a:endParaRPr>
          </a:p>
          <a:p>
            <a:pPr>
              <a:buClr>
                <a:srgbClr val="336699"/>
              </a:buClr>
              <a:buFont typeface="Wingdings" pitchFamily="2" charset="2"/>
              <a:buChar char="§"/>
            </a:pPr>
            <a:r>
              <a:rPr lang="en-US" dirty="0">
                <a:solidFill>
                  <a:schemeClr val="tx1"/>
                </a:solidFill>
                <a:latin typeface="+mj-lt"/>
              </a:rPr>
              <a:t>  </a:t>
            </a:r>
            <a:r>
              <a:rPr lang="de-DE" sz="2600" dirty="0">
                <a:solidFill>
                  <a:schemeClr val="tx1"/>
                </a:solidFill>
                <a:latin typeface="+mj-lt"/>
              </a:rPr>
              <a:t>PRP in </a:t>
            </a:r>
            <a:r>
              <a:rPr lang="de-DE" sz="2600" dirty="0" err="1">
                <a:solidFill>
                  <a:schemeClr val="tx1"/>
                </a:solidFill>
                <a:latin typeface="+mj-lt"/>
              </a:rPr>
              <a:t>brief</a:t>
            </a:r>
            <a:endParaRPr lang="de-DE" sz="2600" dirty="0">
              <a:solidFill>
                <a:schemeClr val="tx1"/>
              </a:solidFill>
              <a:latin typeface="+mj-lt"/>
            </a:endParaRPr>
          </a:p>
          <a:p>
            <a:pPr lvl="1">
              <a:buClr>
                <a:srgbClr val="336699"/>
              </a:buClr>
              <a:buFont typeface="Wingdings" pitchFamily="2" charset="2"/>
              <a:buChar char="§"/>
            </a:pPr>
            <a:r>
              <a:rPr lang="en-US" dirty="0">
                <a:solidFill>
                  <a:schemeClr val="tx1"/>
                </a:solidFill>
                <a:latin typeface="+mj-lt"/>
              </a:rPr>
              <a:t>If the retrieved documents (</a:t>
            </a:r>
            <a:r>
              <a:rPr lang="en-US" dirty="0" err="1">
                <a:solidFill>
                  <a:schemeClr val="tx1"/>
                </a:solidFill>
                <a:latin typeface="+mj-lt"/>
              </a:rPr>
              <a:t>w.r.t</a:t>
            </a:r>
            <a:r>
              <a:rPr lang="en-US" dirty="0">
                <a:solidFill>
                  <a:schemeClr val="tx1"/>
                </a:solidFill>
                <a:latin typeface="+mj-lt"/>
              </a:rPr>
              <a:t> a query) are ranked decreasingly on their probability of relevance, then the effectiveness of the system will be the best that is obtainable</a:t>
            </a:r>
          </a:p>
          <a:p>
            <a:pPr>
              <a:buClr>
                <a:srgbClr val="336699"/>
              </a:buClr>
              <a:buFont typeface="Wingdings" pitchFamily="2" charset="2"/>
              <a:buChar char="§"/>
            </a:pPr>
            <a:r>
              <a:rPr lang="de-DE" dirty="0">
                <a:solidFill>
                  <a:schemeClr val="tx1"/>
                </a:solidFill>
                <a:latin typeface="+mj-lt"/>
              </a:rPr>
              <a:t>  </a:t>
            </a:r>
            <a:r>
              <a:rPr lang="de-DE" sz="2600" dirty="0">
                <a:solidFill>
                  <a:schemeClr val="tx1"/>
                </a:solidFill>
                <a:latin typeface="+mj-lt"/>
              </a:rPr>
              <a:t>PRP in </a:t>
            </a:r>
            <a:r>
              <a:rPr lang="de-DE" sz="2600" dirty="0" err="1">
                <a:solidFill>
                  <a:schemeClr val="tx1"/>
                </a:solidFill>
                <a:latin typeface="+mj-lt"/>
              </a:rPr>
              <a:t>full</a:t>
            </a:r>
            <a:endParaRPr lang="de-DE" sz="2600" dirty="0">
              <a:solidFill>
                <a:schemeClr val="tx1"/>
              </a:solidFill>
              <a:latin typeface="+mj-lt"/>
            </a:endParaRPr>
          </a:p>
          <a:p>
            <a:pPr lvl="1">
              <a:buClr>
                <a:srgbClr val="336699"/>
              </a:buClr>
              <a:buFont typeface="Wingdings" pitchFamily="2" charset="2"/>
              <a:buChar char="§"/>
            </a:pPr>
            <a:r>
              <a:rPr lang="en-US" dirty="0">
                <a:solidFill>
                  <a:schemeClr val="tx1"/>
                </a:solidFill>
                <a:latin typeface="+mj-lt"/>
              </a:rPr>
              <a:t>If [the IR] system’s response to each [query] is a ranking of the documents [...] in order of decreasing probability of relevance to the [query], </a:t>
            </a:r>
            <a:r>
              <a:rPr lang="en-US" b="1" dirty="0">
                <a:solidFill>
                  <a:schemeClr val="tx1"/>
                </a:solidFill>
                <a:latin typeface="+mj-lt"/>
              </a:rPr>
              <a:t>where the probabilities are estimated as accurately as possible on the basis of whatever data have been made available to the system for this purpose</a:t>
            </a:r>
            <a:r>
              <a:rPr lang="en-US" dirty="0">
                <a:solidFill>
                  <a:schemeClr val="tx1"/>
                </a:solidFill>
                <a:latin typeface="+mj-lt"/>
              </a:rPr>
              <a:t>, the overall effectiveness of the system to its user will be the best </a:t>
            </a:r>
            <a:r>
              <a:rPr lang="en-US" b="1" dirty="0">
                <a:solidFill>
                  <a:schemeClr val="tx1"/>
                </a:solidFill>
                <a:latin typeface="+mj-lt"/>
              </a:rPr>
              <a:t>that is obtainable on the basis of those data</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Text Box 1"/>
          <p:cNvSpPr txBox="1">
            <a:spLocks noChangeArrowheads="1"/>
          </p:cNvSpPr>
          <p:nvPr/>
        </p:nvSpPr>
        <p:spPr bwMode="auto">
          <a:xfrm>
            <a:off x="6553200" y="6477000"/>
            <a:ext cx="2133600" cy="244475"/>
          </a:xfrm>
          <a:prstGeom prst="rect">
            <a:avLst/>
          </a:prstGeom>
          <a:noFill/>
          <a:ln w="9525">
            <a:noFill/>
            <a:round/>
            <a:headEnd/>
            <a:tailEnd/>
          </a:ln>
        </p:spPr>
        <p:txBody>
          <a:bodyPr lIns="90000" tIns="46800" rIns="90000" bIns="46800" anchor="ctr"/>
          <a:lstStyle/>
          <a:p>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48895EFF-1DBE-4654-84B8-EE5B6E2FA3CA}" type="slidenum">
              <a:rPr lang="en-US" sz="1200">
                <a:solidFill>
                  <a:srgbClr val="898989"/>
                </a:solidFill>
                <a:latin typeface="Calibri" charset="0"/>
              </a:rPr>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12</a:t>
            </a:fld>
            <a:endParaRPr lang="en-US" sz="1200">
              <a:solidFill>
                <a:srgbClr val="898989"/>
              </a:solidFill>
              <a:latin typeface="Calibri" charset="0"/>
            </a:endParaRPr>
          </a:p>
        </p:txBody>
      </p:sp>
      <p:sp>
        <p:nvSpPr>
          <p:cNvPr id="84995" name="Text Box 2"/>
          <p:cNvSpPr txBox="1">
            <a:spLocks noChangeArrowheads="1"/>
          </p:cNvSpPr>
          <p:nvPr/>
        </p:nvSpPr>
        <p:spPr bwMode="auto">
          <a:xfrm>
            <a:off x="285720" y="0"/>
            <a:ext cx="8585203" cy="1403350"/>
          </a:xfrm>
          <a:prstGeom prst="rect">
            <a:avLst/>
          </a:prstGeom>
          <a:noFill/>
          <a:ln w="9525">
            <a:noFill/>
            <a:round/>
            <a:headEnd/>
            <a:tailEnd/>
          </a:ln>
        </p:spPr>
        <p:txBody>
          <a:bodyPr anchor="b"/>
          <a:lstStyle/>
          <a:p>
            <a:pP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3600" dirty="0">
                <a:solidFill>
                  <a:srgbClr val="000000"/>
                </a:solidFill>
                <a:latin typeface="Calibri" charset="0"/>
              </a:rPr>
              <a:t>Binary Independence Model (BIM)</a:t>
            </a:r>
          </a:p>
        </p:txBody>
      </p:sp>
      <p:sp>
        <p:nvSpPr>
          <p:cNvPr id="84996" name="Text Box 3"/>
          <p:cNvSpPr txBox="1">
            <a:spLocks noChangeArrowheads="1"/>
          </p:cNvSpPr>
          <p:nvPr/>
        </p:nvSpPr>
        <p:spPr bwMode="auto">
          <a:xfrm>
            <a:off x="214282" y="1428736"/>
            <a:ext cx="8643998" cy="5429264"/>
          </a:xfrm>
          <a:prstGeom prst="rect">
            <a:avLst/>
          </a:prstGeom>
          <a:noFill/>
          <a:ln w="9525">
            <a:noFill/>
            <a:round/>
            <a:headEnd/>
            <a:tailEnd/>
          </a:ln>
        </p:spPr>
        <p:txBody>
          <a:bodyPr/>
          <a:lstStyle/>
          <a:p>
            <a:pPr marL="336550" indent="-336550">
              <a:spcBef>
                <a:spcPts val="700"/>
              </a:spcBef>
              <a:buClr>
                <a:srgbClr val="437085"/>
              </a:buClr>
              <a:buSzPct val="100000"/>
              <a:tabLst>
                <a:tab pos="336550" algn="l"/>
                <a:tab pos="784225" algn="l"/>
                <a:tab pos="1233488" algn="l"/>
                <a:tab pos="1682750" algn="l"/>
                <a:tab pos="2132013" algn="l"/>
                <a:tab pos="2581275" algn="l"/>
                <a:tab pos="3030538" algn="l"/>
                <a:tab pos="3479800" algn="l"/>
                <a:tab pos="3929063" algn="l"/>
                <a:tab pos="4378325" algn="l"/>
                <a:tab pos="4827588" algn="l"/>
                <a:tab pos="5276850" algn="l"/>
                <a:tab pos="5726113" algn="l"/>
                <a:tab pos="6175375" algn="l"/>
                <a:tab pos="6624638" algn="l"/>
                <a:tab pos="7073900" algn="l"/>
                <a:tab pos="7523163" algn="l"/>
                <a:tab pos="7972425" algn="l"/>
                <a:tab pos="8421688" algn="l"/>
                <a:tab pos="8870950" algn="l"/>
                <a:tab pos="9320213" algn="l"/>
              </a:tabLst>
            </a:pPr>
            <a:endParaRPr lang="en-US" dirty="0">
              <a:solidFill>
                <a:srgbClr val="000000"/>
              </a:solidFill>
              <a:latin typeface="Calibri" charset="0"/>
              <a:cs typeface="Times New Roman" pitchFamily="16" charset="0"/>
            </a:endParaRPr>
          </a:p>
        </p:txBody>
      </p:sp>
      <p:sp>
        <p:nvSpPr>
          <p:cNvPr id="84997" name="Text Box 4"/>
          <p:cNvSpPr txBox="1">
            <a:spLocks noChangeArrowheads="1"/>
          </p:cNvSpPr>
          <p:nvPr/>
        </p:nvSpPr>
        <p:spPr bwMode="auto">
          <a:xfrm>
            <a:off x="7640638" y="-33338"/>
            <a:ext cx="925512" cy="336551"/>
          </a:xfrm>
          <a:prstGeom prst="rect">
            <a:avLst/>
          </a:prstGeom>
          <a:noFill/>
          <a:ln w="9525">
            <a:noFill/>
            <a:round/>
            <a:headEnd/>
            <a:tailEnd/>
          </a:ln>
        </p:spPr>
        <p:txBody>
          <a:bodyPr wrap="none" anchor="ctr"/>
          <a:lstStyle/>
          <a:p>
            <a:pPr>
              <a:buClr>
                <a:srgbClr val="000000"/>
              </a:buClr>
              <a:buSzPct val="100000"/>
              <a:buFont typeface="Times New Roman" pitchFamily="16" charset="0"/>
              <a:buNone/>
            </a:pPr>
            <a:endParaRPr lang="de-DE"/>
          </a:p>
        </p:txBody>
      </p:sp>
      <p:sp>
        <p:nvSpPr>
          <p:cNvPr id="6" name="Slide Number Placeholder 5"/>
          <p:cNvSpPr>
            <a:spLocks noGrp="1"/>
          </p:cNvSpPr>
          <p:nvPr>
            <p:ph type="sldNum" sz="quarter" idx="12"/>
          </p:nvPr>
        </p:nvSpPr>
        <p:spPr/>
        <p:txBody>
          <a:bodyPr/>
          <a:lstStyle/>
          <a:p>
            <a:pPr>
              <a:defRPr/>
            </a:pPr>
            <a:fld id="{74BF2C0F-05D6-4882-A325-BE394602789D}" type="slidenum">
              <a:rPr lang="en-US" smtClean="0"/>
              <a:pPr>
                <a:defRPr/>
              </a:pPr>
              <a:t>12</a:t>
            </a:fld>
            <a:endParaRPr lang="en-US"/>
          </a:p>
        </p:txBody>
      </p:sp>
      <p:sp>
        <p:nvSpPr>
          <p:cNvPr id="10" name="Rectangle 9"/>
          <p:cNvSpPr/>
          <p:nvPr/>
        </p:nvSpPr>
        <p:spPr>
          <a:xfrm>
            <a:off x="285720" y="1428736"/>
            <a:ext cx="8643998" cy="4216539"/>
          </a:xfrm>
          <a:prstGeom prst="rect">
            <a:avLst/>
          </a:prstGeom>
        </p:spPr>
        <p:txBody>
          <a:bodyPr wrap="square">
            <a:spAutoFit/>
          </a:bodyPr>
          <a:lstStyle/>
          <a:p>
            <a:pPr>
              <a:buClr>
                <a:srgbClr val="336699"/>
              </a:buClr>
              <a:buFont typeface="Wingdings" pitchFamily="2" charset="2"/>
              <a:buChar char="§"/>
            </a:pPr>
            <a:r>
              <a:rPr lang="en-US" sz="2800" dirty="0">
                <a:solidFill>
                  <a:schemeClr val="tx1"/>
                </a:solidFill>
                <a:latin typeface="+mj-lt"/>
              </a:rPr>
              <a:t>  Traditionally used with the PRP</a:t>
            </a:r>
          </a:p>
          <a:p>
            <a:r>
              <a:rPr lang="de-DE" sz="2800" dirty="0" err="1">
                <a:solidFill>
                  <a:schemeClr val="tx1"/>
                </a:solidFill>
                <a:latin typeface="+mj-lt"/>
              </a:rPr>
              <a:t>Assumptions</a:t>
            </a:r>
            <a:r>
              <a:rPr lang="de-DE" sz="2800" dirty="0">
                <a:solidFill>
                  <a:schemeClr val="tx1"/>
                </a:solidFill>
                <a:latin typeface="+mj-lt"/>
              </a:rPr>
              <a:t>:</a:t>
            </a:r>
          </a:p>
          <a:p>
            <a:pPr>
              <a:buClr>
                <a:srgbClr val="336699"/>
              </a:buClr>
              <a:buFont typeface="Wingdings" pitchFamily="2" charset="2"/>
              <a:buChar char="§"/>
            </a:pPr>
            <a:r>
              <a:rPr lang="en-US" sz="2800" dirty="0">
                <a:solidFill>
                  <a:schemeClr val="tx1"/>
                </a:solidFill>
                <a:latin typeface="+mj-lt"/>
              </a:rPr>
              <a:t>  ‘Binary’ (equivalent to Boolean): documents and queries</a:t>
            </a:r>
          </a:p>
          <a:p>
            <a:r>
              <a:rPr lang="en-US" sz="2800" dirty="0">
                <a:solidFill>
                  <a:schemeClr val="tx1"/>
                </a:solidFill>
                <a:latin typeface="+mj-lt"/>
              </a:rPr>
              <a:t>     represented as binary term incidence vectors</a:t>
            </a:r>
          </a:p>
          <a:p>
            <a:pPr lvl="1">
              <a:buClr>
                <a:srgbClr val="336699"/>
              </a:buClr>
              <a:buFont typeface="Wingdings" pitchFamily="2" charset="2"/>
              <a:buChar char="§"/>
            </a:pPr>
            <a:r>
              <a:rPr lang="en-US" dirty="0">
                <a:solidFill>
                  <a:schemeClr val="tx1"/>
                </a:solidFill>
                <a:latin typeface="+mj-lt"/>
              </a:rPr>
              <a:t>E.g., document </a:t>
            </a:r>
            <a:r>
              <a:rPr lang="en-US" i="1" dirty="0">
                <a:solidFill>
                  <a:schemeClr val="tx1"/>
                </a:solidFill>
                <a:latin typeface="+mj-lt"/>
              </a:rPr>
              <a:t>d</a:t>
            </a:r>
            <a:r>
              <a:rPr lang="en-US" dirty="0">
                <a:solidFill>
                  <a:schemeClr val="tx1"/>
                </a:solidFill>
                <a:latin typeface="+mj-lt"/>
              </a:rPr>
              <a:t> represented by vector x = (x</a:t>
            </a:r>
            <a:r>
              <a:rPr lang="en-US" baseline="-25000" dirty="0">
                <a:solidFill>
                  <a:schemeClr val="tx1"/>
                </a:solidFill>
                <a:latin typeface="+mj-lt"/>
              </a:rPr>
              <a:t>1</a:t>
            </a:r>
            <a:r>
              <a:rPr lang="en-US" dirty="0">
                <a:solidFill>
                  <a:schemeClr val="tx1"/>
                </a:solidFill>
                <a:latin typeface="+mj-lt"/>
              </a:rPr>
              <a:t>, . . . , </a:t>
            </a:r>
            <a:r>
              <a:rPr lang="en-US" dirty="0" err="1">
                <a:solidFill>
                  <a:schemeClr val="tx1"/>
                </a:solidFill>
                <a:latin typeface="+mj-lt"/>
              </a:rPr>
              <a:t>x</a:t>
            </a:r>
            <a:r>
              <a:rPr lang="en-US" i="1" baseline="-25000" dirty="0" err="1">
                <a:solidFill>
                  <a:schemeClr val="tx1"/>
                </a:solidFill>
                <a:latin typeface="+mj-lt"/>
              </a:rPr>
              <a:t>M</a:t>
            </a:r>
            <a:r>
              <a:rPr lang="en-US" dirty="0">
                <a:solidFill>
                  <a:schemeClr val="tx1"/>
                </a:solidFill>
                <a:latin typeface="+mj-lt"/>
              </a:rPr>
              <a:t>), where</a:t>
            </a:r>
          </a:p>
          <a:p>
            <a:pPr lvl="1">
              <a:buClr>
                <a:srgbClr val="336699"/>
              </a:buClr>
            </a:pPr>
            <a:r>
              <a:rPr lang="en-US" dirty="0">
                <a:solidFill>
                  <a:schemeClr val="tx1"/>
                </a:solidFill>
                <a:latin typeface="+mj-lt"/>
              </a:rPr>
              <a:t>     </a:t>
            </a:r>
            <a:r>
              <a:rPr lang="en-US" dirty="0" err="1">
                <a:solidFill>
                  <a:schemeClr val="tx1"/>
                </a:solidFill>
                <a:latin typeface="+mj-lt"/>
              </a:rPr>
              <a:t>x</a:t>
            </a:r>
            <a:r>
              <a:rPr lang="en-US" i="1" baseline="-25000" dirty="0" err="1">
                <a:solidFill>
                  <a:schemeClr val="tx1"/>
                </a:solidFill>
                <a:latin typeface="+mj-lt"/>
              </a:rPr>
              <a:t>t</a:t>
            </a:r>
            <a:r>
              <a:rPr lang="en-US" dirty="0">
                <a:solidFill>
                  <a:schemeClr val="tx1"/>
                </a:solidFill>
                <a:latin typeface="+mj-lt"/>
              </a:rPr>
              <a:t> = 1 if term </a:t>
            </a:r>
            <a:r>
              <a:rPr lang="en-US" i="1" dirty="0">
                <a:solidFill>
                  <a:schemeClr val="tx1"/>
                </a:solidFill>
                <a:latin typeface="+mj-lt"/>
              </a:rPr>
              <a:t>t </a:t>
            </a:r>
            <a:r>
              <a:rPr lang="en-US" dirty="0">
                <a:solidFill>
                  <a:schemeClr val="tx1"/>
                </a:solidFill>
                <a:latin typeface="+mj-lt"/>
              </a:rPr>
              <a:t>occurs in </a:t>
            </a:r>
            <a:r>
              <a:rPr lang="en-US" i="1" dirty="0">
                <a:solidFill>
                  <a:schemeClr val="tx1"/>
                </a:solidFill>
                <a:latin typeface="+mj-lt"/>
              </a:rPr>
              <a:t>d</a:t>
            </a:r>
            <a:r>
              <a:rPr lang="en-US" dirty="0">
                <a:solidFill>
                  <a:schemeClr val="tx1"/>
                </a:solidFill>
                <a:latin typeface="+mj-lt"/>
              </a:rPr>
              <a:t> and </a:t>
            </a:r>
            <a:r>
              <a:rPr lang="en-US" dirty="0" err="1">
                <a:solidFill>
                  <a:schemeClr val="tx1"/>
                </a:solidFill>
                <a:latin typeface="+mj-lt"/>
              </a:rPr>
              <a:t>x</a:t>
            </a:r>
            <a:r>
              <a:rPr lang="en-US" i="1" baseline="-25000" dirty="0" err="1">
                <a:solidFill>
                  <a:schemeClr val="tx1"/>
                </a:solidFill>
                <a:latin typeface="+mj-lt"/>
              </a:rPr>
              <a:t>t</a:t>
            </a:r>
            <a:r>
              <a:rPr lang="en-US" dirty="0">
                <a:solidFill>
                  <a:schemeClr val="tx1"/>
                </a:solidFill>
                <a:latin typeface="+mj-lt"/>
              </a:rPr>
              <a:t> = 0 otherwise</a:t>
            </a:r>
          </a:p>
          <a:p>
            <a:pPr lvl="1">
              <a:buClr>
                <a:srgbClr val="336699"/>
              </a:buClr>
              <a:buFont typeface="Wingdings" pitchFamily="2" charset="2"/>
              <a:buChar char="§"/>
            </a:pPr>
            <a:r>
              <a:rPr lang="en-US" dirty="0">
                <a:solidFill>
                  <a:schemeClr val="tx1"/>
                </a:solidFill>
                <a:latin typeface="+mj-lt"/>
              </a:rPr>
              <a:t>Different documents may have the same vector representation </a:t>
            </a:r>
          </a:p>
          <a:p>
            <a:pPr>
              <a:buClr>
                <a:srgbClr val="336699"/>
              </a:buClr>
              <a:buFont typeface="Wingdings" pitchFamily="2" charset="2"/>
              <a:buChar char="§"/>
            </a:pPr>
            <a:r>
              <a:rPr lang="en-US" sz="2800" dirty="0">
                <a:solidFill>
                  <a:schemeClr val="tx1"/>
                </a:solidFill>
                <a:latin typeface="+mj-lt"/>
              </a:rPr>
              <a:t>  ‘Independence’: no association between terms (not true, but practically works - ‘naive’ assumption of Naive Bayes models)</a:t>
            </a:r>
            <a:endParaRPr lang="en-US" sz="2800" b="1" dirty="0">
              <a:solidFill>
                <a:schemeClr val="tx1"/>
              </a:solidFill>
              <a:latin typeface="+mj-lt"/>
            </a:endParaRPr>
          </a:p>
        </p:txBody>
      </p:sp>
      <p:graphicFrame>
        <p:nvGraphicFramePr>
          <p:cNvPr id="8" name="Object 7"/>
          <p:cNvGraphicFramePr>
            <a:graphicFrameLocks noChangeAspect="1"/>
          </p:cNvGraphicFramePr>
          <p:nvPr>
            <p:extLst>
              <p:ext uri="{D42A27DB-BD31-4B8C-83A1-F6EECF244321}">
                <p14:modId xmlns:p14="http://schemas.microsoft.com/office/powerpoint/2010/main" val="424024923"/>
              </p:ext>
            </p:extLst>
          </p:nvPr>
        </p:nvGraphicFramePr>
        <p:xfrm>
          <a:off x="6012160" y="3212976"/>
          <a:ext cx="190500" cy="139700"/>
        </p:xfrm>
        <a:graphic>
          <a:graphicData uri="http://schemas.openxmlformats.org/presentationml/2006/ole">
            <mc:AlternateContent xmlns:mc="http://schemas.openxmlformats.org/markup-compatibility/2006">
              <mc:Choice xmlns:v="urn:schemas-microsoft-com:vml" Requires="v">
                <p:oleObj spid="_x0000_s1035276" name="Vergelijking" r:id="rId4" imgW="190440" imgH="139680" progId="Equation.3">
                  <p:embed/>
                </p:oleObj>
              </mc:Choice>
              <mc:Fallback>
                <p:oleObj name="Vergelijking" r:id="rId4" imgW="190440" imgH="139680" progId="Equation.3">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12160" y="3212976"/>
                        <a:ext cx="190500" cy="139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Text Box 1"/>
          <p:cNvSpPr txBox="1">
            <a:spLocks noChangeArrowheads="1"/>
          </p:cNvSpPr>
          <p:nvPr/>
        </p:nvSpPr>
        <p:spPr bwMode="auto">
          <a:xfrm>
            <a:off x="6553200" y="6477000"/>
            <a:ext cx="2133600" cy="244475"/>
          </a:xfrm>
          <a:prstGeom prst="rect">
            <a:avLst/>
          </a:prstGeom>
          <a:noFill/>
          <a:ln w="9525">
            <a:noFill/>
            <a:round/>
            <a:headEnd/>
            <a:tailEnd/>
          </a:ln>
        </p:spPr>
        <p:txBody>
          <a:bodyPr lIns="90000" tIns="46800" rIns="90000" bIns="46800" anchor="ctr"/>
          <a:lstStyle/>
          <a:p>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48895EFF-1DBE-4654-84B8-EE5B6E2FA3CA}" type="slidenum">
              <a:rPr lang="en-US" sz="1200">
                <a:solidFill>
                  <a:srgbClr val="898989"/>
                </a:solidFill>
                <a:latin typeface="Calibri" charset="0"/>
              </a:rPr>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13</a:t>
            </a:fld>
            <a:endParaRPr lang="en-US" sz="1200">
              <a:solidFill>
                <a:srgbClr val="898989"/>
              </a:solidFill>
              <a:latin typeface="Calibri" charset="0"/>
            </a:endParaRPr>
          </a:p>
        </p:txBody>
      </p:sp>
      <p:sp>
        <p:nvSpPr>
          <p:cNvPr id="84995" name="Text Box 2"/>
          <p:cNvSpPr txBox="1">
            <a:spLocks noChangeArrowheads="1"/>
          </p:cNvSpPr>
          <p:nvPr/>
        </p:nvSpPr>
        <p:spPr bwMode="auto">
          <a:xfrm>
            <a:off x="285720" y="0"/>
            <a:ext cx="8585203" cy="1403350"/>
          </a:xfrm>
          <a:prstGeom prst="rect">
            <a:avLst/>
          </a:prstGeom>
          <a:noFill/>
          <a:ln w="9525">
            <a:noFill/>
            <a:round/>
            <a:headEnd/>
            <a:tailEnd/>
          </a:ln>
        </p:spPr>
        <p:txBody>
          <a:bodyPr anchor="b"/>
          <a:lstStyle/>
          <a:p>
            <a:pP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3600" dirty="0">
                <a:solidFill>
                  <a:srgbClr val="000000"/>
                </a:solidFill>
                <a:latin typeface="Calibri" charset="0"/>
              </a:rPr>
              <a:t>Binary Independence Model (BIM)</a:t>
            </a:r>
          </a:p>
        </p:txBody>
      </p:sp>
      <p:sp>
        <p:nvSpPr>
          <p:cNvPr id="84997" name="Text Box 4"/>
          <p:cNvSpPr txBox="1">
            <a:spLocks noChangeArrowheads="1"/>
          </p:cNvSpPr>
          <p:nvPr/>
        </p:nvSpPr>
        <p:spPr bwMode="auto">
          <a:xfrm>
            <a:off x="7640638" y="-33338"/>
            <a:ext cx="925512" cy="336551"/>
          </a:xfrm>
          <a:prstGeom prst="rect">
            <a:avLst/>
          </a:prstGeom>
          <a:noFill/>
          <a:ln w="9525">
            <a:noFill/>
            <a:round/>
            <a:headEnd/>
            <a:tailEnd/>
          </a:ln>
        </p:spPr>
        <p:txBody>
          <a:bodyPr wrap="none" anchor="ctr"/>
          <a:lstStyle/>
          <a:p>
            <a:pPr>
              <a:buClr>
                <a:srgbClr val="000000"/>
              </a:buClr>
              <a:buSzPct val="100000"/>
              <a:buFont typeface="Times New Roman" pitchFamily="16" charset="0"/>
              <a:buNone/>
            </a:pPr>
            <a:endParaRPr lang="de-DE"/>
          </a:p>
        </p:txBody>
      </p:sp>
      <p:sp>
        <p:nvSpPr>
          <p:cNvPr id="6" name="Slide Number Placeholder 5"/>
          <p:cNvSpPr>
            <a:spLocks noGrp="1"/>
          </p:cNvSpPr>
          <p:nvPr>
            <p:ph type="sldNum" sz="quarter" idx="12"/>
          </p:nvPr>
        </p:nvSpPr>
        <p:spPr/>
        <p:txBody>
          <a:bodyPr/>
          <a:lstStyle/>
          <a:p>
            <a:pPr>
              <a:defRPr/>
            </a:pPr>
            <a:fld id="{74BF2C0F-05D6-4882-A325-BE394602789D}" type="slidenum">
              <a:rPr lang="en-US" smtClean="0"/>
              <a:pPr>
                <a:defRPr/>
              </a:pPr>
              <a:t>13</a:t>
            </a:fld>
            <a:endParaRPr lang="en-US"/>
          </a:p>
        </p:txBody>
      </p:sp>
      <p:sp>
        <p:nvSpPr>
          <p:cNvPr id="10" name="Rectangle 9"/>
          <p:cNvSpPr/>
          <p:nvPr/>
        </p:nvSpPr>
        <p:spPr>
          <a:xfrm>
            <a:off x="285720" y="1428736"/>
            <a:ext cx="8643998" cy="523220"/>
          </a:xfrm>
          <a:prstGeom prst="rect">
            <a:avLst/>
          </a:prstGeom>
        </p:spPr>
        <p:txBody>
          <a:bodyPr wrap="square">
            <a:spAutoFit/>
          </a:bodyPr>
          <a:lstStyle/>
          <a:p>
            <a:pPr>
              <a:buClr>
                <a:srgbClr val="336699"/>
              </a:buClr>
              <a:buFont typeface="Wingdings" pitchFamily="2" charset="2"/>
              <a:buChar char="§"/>
            </a:pPr>
            <a:r>
              <a:rPr lang="en-US" sz="2800" dirty="0">
                <a:solidFill>
                  <a:schemeClr val="tx1"/>
                </a:solidFill>
                <a:latin typeface="+mj-lt"/>
              </a:rPr>
              <a:t>  Inventors:</a:t>
            </a:r>
            <a:endParaRPr lang="en-US" sz="2800" b="1" dirty="0">
              <a:solidFill>
                <a:schemeClr val="tx1"/>
              </a:solidFill>
              <a:latin typeface="+mj-lt"/>
            </a:endParaRPr>
          </a:p>
        </p:txBody>
      </p:sp>
      <p:graphicFrame>
        <p:nvGraphicFramePr>
          <p:cNvPr id="8" name="Object 7"/>
          <p:cNvGraphicFramePr>
            <a:graphicFrameLocks noChangeAspect="1"/>
          </p:cNvGraphicFramePr>
          <p:nvPr>
            <p:extLst>
              <p:ext uri="{D42A27DB-BD31-4B8C-83A1-F6EECF244321}">
                <p14:modId xmlns:p14="http://schemas.microsoft.com/office/powerpoint/2010/main" val="1654075390"/>
              </p:ext>
            </p:extLst>
          </p:nvPr>
        </p:nvGraphicFramePr>
        <p:xfrm>
          <a:off x="5652000" y="3833587"/>
          <a:ext cx="190500" cy="139700"/>
        </p:xfrm>
        <a:graphic>
          <a:graphicData uri="http://schemas.openxmlformats.org/presentationml/2006/ole">
            <mc:AlternateContent xmlns:mc="http://schemas.openxmlformats.org/markup-compatibility/2006">
              <mc:Choice xmlns:v="urn:schemas-microsoft-com:vml" Requires="v">
                <p:oleObj spid="_x0000_s1036304" name="Vergelijking" r:id="rId4" imgW="190440" imgH="139680" progId="Equation.3">
                  <p:embed/>
                </p:oleObj>
              </mc:Choice>
              <mc:Fallback>
                <p:oleObj name="Vergelijking" r:id="rId4" imgW="190440" imgH="139680"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652000" y="3833587"/>
                        <a:ext cx="190500" cy="139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1036290" name="Picture 2" descr="Image result for clement yu"/>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691680" y="2204864"/>
            <a:ext cx="1648340" cy="1639994"/>
          </a:xfrm>
          <a:prstGeom prst="rect">
            <a:avLst/>
          </a:prstGeom>
          <a:noFill/>
          <a:extLst>
            <a:ext uri="{909E8E84-426E-40DD-AFC4-6F175D3DCCD1}">
              <a14:hiddenFill xmlns:a14="http://schemas.microsoft.com/office/drawing/2010/main">
                <a:solidFill>
                  <a:srgbClr val="FFFFFF"/>
                </a:solidFill>
              </a14:hiddenFill>
            </a:ext>
          </a:extLst>
        </p:spPr>
      </p:pic>
      <p:pic>
        <p:nvPicPr>
          <p:cNvPr id="1036292" name="Picture 4" descr="Image result for salton information retrieval"/>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788024" y="2366411"/>
            <a:ext cx="1323677" cy="1926685"/>
          </a:xfrm>
          <a:prstGeom prst="rect">
            <a:avLst/>
          </a:prstGeom>
          <a:noFill/>
          <a:extLst>
            <a:ext uri="{909E8E84-426E-40DD-AFC4-6F175D3DCCD1}">
              <a14:hiddenFill xmlns:a14="http://schemas.microsoft.com/office/drawing/2010/main">
                <a:solidFill>
                  <a:srgbClr val="FFFFFF"/>
                </a:solidFill>
              </a14:hiddenFill>
            </a:ext>
          </a:extLst>
        </p:spPr>
      </p:pic>
      <p:sp>
        <p:nvSpPr>
          <p:cNvPr id="2" name="Down Arrow 1"/>
          <p:cNvSpPr/>
          <p:nvPr/>
        </p:nvSpPr>
        <p:spPr>
          <a:xfrm>
            <a:off x="2339752" y="3933056"/>
            <a:ext cx="360040" cy="86409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6294" name="Picture 6" descr="http://cis-linux1.temple.edu/%7Eedragut/index_files/eddyfoto.jp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763688" y="4856531"/>
            <a:ext cx="1666875" cy="1628776"/>
          </a:xfrm>
          <a:prstGeom prst="rect">
            <a:avLst/>
          </a:prstGeom>
          <a:noFill/>
          <a:extLst>
            <a:ext uri="{909E8E84-426E-40DD-AFC4-6F175D3DCCD1}">
              <a14:hiddenFill xmlns:a14="http://schemas.microsoft.com/office/drawing/2010/main">
                <a:solidFill>
                  <a:srgbClr val="FFFFFF"/>
                </a:solidFill>
              </a14:hiddenFill>
            </a:ext>
          </a:extLst>
        </p:spPr>
      </p:pic>
      <p:pic>
        <p:nvPicPr>
          <p:cNvPr id="1036296" name="Picture 8" descr="Image result for wink clipart"/>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597554" y="4365104"/>
            <a:ext cx="1961534" cy="1961534"/>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1473334" y="1809321"/>
            <a:ext cx="2127077" cy="461665"/>
          </a:xfrm>
          <a:prstGeom prst="rect">
            <a:avLst/>
          </a:prstGeom>
          <a:noFill/>
        </p:spPr>
        <p:txBody>
          <a:bodyPr wrap="square" rtlCol="0">
            <a:spAutoFit/>
          </a:bodyPr>
          <a:lstStyle/>
          <a:p>
            <a:r>
              <a:rPr lang="en-US" dirty="0">
                <a:solidFill>
                  <a:schemeClr val="tx1"/>
                </a:solidFill>
              </a:rPr>
              <a:t>Clement Yu</a:t>
            </a:r>
          </a:p>
        </p:txBody>
      </p:sp>
      <p:sp>
        <p:nvSpPr>
          <p:cNvPr id="4" name="Rectangle 3"/>
          <p:cNvSpPr/>
          <p:nvPr/>
        </p:nvSpPr>
        <p:spPr>
          <a:xfrm>
            <a:off x="4377604" y="1822481"/>
            <a:ext cx="2214068" cy="461665"/>
          </a:xfrm>
          <a:prstGeom prst="rect">
            <a:avLst/>
          </a:prstGeom>
        </p:spPr>
        <p:txBody>
          <a:bodyPr wrap="none">
            <a:spAutoFit/>
          </a:bodyPr>
          <a:lstStyle/>
          <a:p>
            <a:r>
              <a:rPr lang="en-US" dirty="0">
                <a:solidFill>
                  <a:schemeClr val="tx1"/>
                </a:solidFill>
              </a:rPr>
              <a:t>Gerard Salton</a:t>
            </a:r>
          </a:p>
        </p:txBody>
      </p:sp>
    </p:spTree>
    <p:extLst>
      <p:ext uri="{BB962C8B-B14F-4D97-AF65-F5344CB8AC3E}">
        <p14:creationId xmlns:p14="http://schemas.microsoft.com/office/powerpoint/2010/main" val="3932402432"/>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036294"/>
                                        </p:tgtEl>
                                        <p:attrNameLst>
                                          <p:attrName>style.visibility</p:attrName>
                                        </p:attrNameLst>
                                      </p:cBhvr>
                                      <p:to>
                                        <p:strVal val="visible"/>
                                      </p:to>
                                    </p:set>
                                    <p:animEffect transition="in" filter="fade">
                                      <p:cBhvr>
                                        <p:cTn id="12" dur="500"/>
                                        <p:tgtEl>
                                          <p:spTgt spid="1036294"/>
                                        </p:tgtEl>
                                      </p:cBhvr>
                                    </p:animEffect>
                                  </p:childTnLst>
                                </p:cTn>
                              </p:par>
                            </p:childTnLst>
                          </p:cTn>
                        </p:par>
                        <p:par>
                          <p:cTn id="13" fill="hold">
                            <p:stCondLst>
                              <p:cond delay="500"/>
                            </p:stCondLst>
                            <p:childTnLst>
                              <p:par>
                                <p:cTn id="14" presetID="31" presetClass="entr" presetSubtype="0" fill="hold" nodeType="afterEffect">
                                  <p:stCondLst>
                                    <p:cond delay="0"/>
                                  </p:stCondLst>
                                  <p:childTnLst>
                                    <p:set>
                                      <p:cBhvr>
                                        <p:cTn id="15" dur="1" fill="hold">
                                          <p:stCondLst>
                                            <p:cond delay="0"/>
                                          </p:stCondLst>
                                        </p:cTn>
                                        <p:tgtEl>
                                          <p:spTgt spid="1036296"/>
                                        </p:tgtEl>
                                        <p:attrNameLst>
                                          <p:attrName>style.visibility</p:attrName>
                                        </p:attrNameLst>
                                      </p:cBhvr>
                                      <p:to>
                                        <p:strVal val="visible"/>
                                      </p:to>
                                    </p:set>
                                    <p:anim calcmode="lin" valueType="num">
                                      <p:cBhvr>
                                        <p:cTn id="16" dur="1000" fill="hold"/>
                                        <p:tgtEl>
                                          <p:spTgt spid="1036296"/>
                                        </p:tgtEl>
                                        <p:attrNameLst>
                                          <p:attrName>ppt_w</p:attrName>
                                        </p:attrNameLst>
                                      </p:cBhvr>
                                      <p:tavLst>
                                        <p:tav tm="0">
                                          <p:val>
                                            <p:fltVal val="0"/>
                                          </p:val>
                                        </p:tav>
                                        <p:tav tm="100000">
                                          <p:val>
                                            <p:strVal val="#ppt_w"/>
                                          </p:val>
                                        </p:tav>
                                      </p:tavLst>
                                    </p:anim>
                                    <p:anim calcmode="lin" valueType="num">
                                      <p:cBhvr>
                                        <p:cTn id="17" dur="1000" fill="hold"/>
                                        <p:tgtEl>
                                          <p:spTgt spid="1036296"/>
                                        </p:tgtEl>
                                        <p:attrNameLst>
                                          <p:attrName>ppt_h</p:attrName>
                                        </p:attrNameLst>
                                      </p:cBhvr>
                                      <p:tavLst>
                                        <p:tav tm="0">
                                          <p:val>
                                            <p:fltVal val="0"/>
                                          </p:val>
                                        </p:tav>
                                        <p:tav tm="100000">
                                          <p:val>
                                            <p:strVal val="#ppt_h"/>
                                          </p:val>
                                        </p:tav>
                                      </p:tavLst>
                                    </p:anim>
                                    <p:anim calcmode="lin" valueType="num">
                                      <p:cBhvr>
                                        <p:cTn id="18" dur="1000" fill="hold"/>
                                        <p:tgtEl>
                                          <p:spTgt spid="1036296"/>
                                        </p:tgtEl>
                                        <p:attrNameLst>
                                          <p:attrName>style.rotation</p:attrName>
                                        </p:attrNameLst>
                                      </p:cBhvr>
                                      <p:tavLst>
                                        <p:tav tm="0">
                                          <p:val>
                                            <p:fltVal val="90"/>
                                          </p:val>
                                        </p:tav>
                                        <p:tav tm="100000">
                                          <p:val>
                                            <p:fltVal val="0"/>
                                          </p:val>
                                        </p:tav>
                                      </p:tavLst>
                                    </p:anim>
                                    <p:animEffect transition="in" filter="fade">
                                      <p:cBhvr>
                                        <p:cTn id="19" dur="1000"/>
                                        <p:tgtEl>
                                          <p:spTgt spid="103629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Text Box 1"/>
          <p:cNvSpPr txBox="1">
            <a:spLocks noChangeArrowheads="1"/>
          </p:cNvSpPr>
          <p:nvPr/>
        </p:nvSpPr>
        <p:spPr bwMode="auto">
          <a:xfrm>
            <a:off x="6553200" y="6477000"/>
            <a:ext cx="2133600" cy="244475"/>
          </a:xfrm>
          <a:prstGeom prst="rect">
            <a:avLst/>
          </a:prstGeom>
          <a:noFill/>
          <a:ln w="9525">
            <a:noFill/>
            <a:round/>
            <a:headEnd/>
            <a:tailEnd/>
          </a:ln>
        </p:spPr>
        <p:txBody>
          <a:bodyPr lIns="90000" tIns="46800" rIns="90000" bIns="46800" anchor="ctr"/>
          <a:lstStyle/>
          <a:p>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48895EFF-1DBE-4654-84B8-EE5B6E2FA3CA}" type="slidenum">
              <a:rPr lang="en-US" sz="1200">
                <a:solidFill>
                  <a:srgbClr val="898989"/>
                </a:solidFill>
                <a:latin typeface="Calibri" charset="0"/>
              </a:rPr>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14</a:t>
            </a:fld>
            <a:endParaRPr lang="en-US" sz="1200">
              <a:solidFill>
                <a:srgbClr val="898989"/>
              </a:solidFill>
              <a:latin typeface="Calibri" charset="0"/>
            </a:endParaRPr>
          </a:p>
        </p:txBody>
      </p:sp>
      <p:sp>
        <p:nvSpPr>
          <p:cNvPr id="84995" name="Text Box 2"/>
          <p:cNvSpPr txBox="1">
            <a:spLocks noChangeArrowheads="1"/>
          </p:cNvSpPr>
          <p:nvPr/>
        </p:nvSpPr>
        <p:spPr bwMode="auto">
          <a:xfrm>
            <a:off x="428596" y="0"/>
            <a:ext cx="8228013" cy="1403350"/>
          </a:xfrm>
          <a:prstGeom prst="rect">
            <a:avLst/>
          </a:prstGeom>
          <a:noFill/>
          <a:ln w="9525">
            <a:noFill/>
            <a:round/>
            <a:headEnd/>
            <a:tailEnd/>
          </a:ln>
        </p:spPr>
        <p:txBody>
          <a:bodyPr anchor="b"/>
          <a:lstStyle/>
          <a:p>
            <a:pP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3600" dirty="0">
                <a:solidFill>
                  <a:srgbClr val="000000"/>
                </a:solidFill>
                <a:latin typeface="Calibri" charset="0"/>
                <a:cs typeface="Times New Roman" pitchFamily="16" charset="0"/>
              </a:rPr>
              <a:t>Binary Independence Model</a:t>
            </a:r>
            <a:endParaRPr lang="en-US" sz="3600" dirty="0">
              <a:solidFill>
                <a:srgbClr val="000000"/>
              </a:solidFill>
              <a:latin typeface="Calibri" charset="0"/>
            </a:endParaRPr>
          </a:p>
        </p:txBody>
      </p:sp>
      <p:sp>
        <p:nvSpPr>
          <p:cNvPr id="84996" name="Text Box 3"/>
          <p:cNvSpPr txBox="1">
            <a:spLocks noChangeArrowheads="1"/>
          </p:cNvSpPr>
          <p:nvPr/>
        </p:nvSpPr>
        <p:spPr bwMode="auto">
          <a:xfrm>
            <a:off x="214282" y="1428736"/>
            <a:ext cx="8643998" cy="5429264"/>
          </a:xfrm>
          <a:prstGeom prst="rect">
            <a:avLst/>
          </a:prstGeom>
          <a:noFill/>
          <a:ln w="9525">
            <a:noFill/>
            <a:round/>
            <a:headEnd/>
            <a:tailEnd/>
          </a:ln>
        </p:spPr>
        <p:txBody>
          <a:bodyPr/>
          <a:lstStyle/>
          <a:p>
            <a:pPr marL="336550" indent="-336550">
              <a:spcBef>
                <a:spcPts val="700"/>
              </a:spcBef>
              <a:buClr>
                <a:srgbClr val="437085"/>
              </a:buClr>
              <a:buSzPct val="100000"/>
              <a:tabLst>
                <a:tab pos="336550" algn="l"/>
                <a:tab pos="784225" algn="l"/>
                <a:tab pos="1233488" algn="l"/>
                <a:tab pos="1682750" algn="l"/>
                <a:tab pos="2132013" algn="l"/>
                <a:tab pos="2581275" algn="l"/>
                <a:tab pos="3030538" algn="l"/>
                <a:tab pos="3479800" algn="l"/>
                <a:tab pos="3929063" algn="l"/>
                <a:tab pos="4378325" algn="l"/>
                <a:tab pos="4827588" algn="l"/>
                <a:tab pos="5276850" algn="l"/>
                <a:tab pos="5726113" algn="l"/>
                <a:tab pos="6175375" algn="l"/>
                <a:tab pos="6624638" algn="l"/>
                <a:tab pos="7073900" algn="l"/>
                <a:tab pos="7523163" algn="l"/>
                <a:tab pos="7972425" algn="l"/>
                <a:tab pos="8421688" algn="l"/>
                <a:tab pos="8870950" algn="l"/>
                <a:tab pos="9320213" algn="l"/>
              </a:tabLst>
            </a:pPr>
            <a:endParaRPr lang="en-US" dirty="0">
              <a:solidFill>
                <a:srgbClr val="000000"/>
              </a:solidFill>
              <a:latin typeface="Calibri" charset="0"/>
              <a:cs typeface="Times New Roman" pitchFamily="16" charset="0"/>
            </a:endParaRPr>
          </a:p>
        </p:txBody>
      </p:sp>
      <p:sp>
        <p:nvSpPr>
          <p:cNvPr id="84997" name="Text Box 4"/>
          <p:cNvSpPr txBox="1">
            <a:spLocks noChangeArrowheads="1"/>
          </p:cNvSpPr>
          <p:nvPr/>
        </p:nvSpPr>
        <p:spPr bwMode="auto">
          <a:xfrm>
            <a:off x="7640638" y="-33338"/>
            <a:ext cx="925512" cy="336551"/>
          </a:xfrm>
          <a:prstGeom prst="rect">
            <a:avLst/>
          </a:prstGeom>
          <a:noFill/>
          <a:ln w="9525">
            <a:noFill/>
            <a:round/>
            <a:headEnd/>
            <a:tailEnd/>
          </a:ln>
        </p:spPr>
        <p:txBody>
          <a:bodyPr wrap="none" anchor="ctr"/>
          <a:lstStyle/>
          <a:p>
            <a:pPr>
              <a:buClr>
                <a:srgbClr val="000000"/>
              </a:buClr>
              <a:buSzPct val="100000"/>
              <a:buFont typeface="Times New Roman" pitchFamily="16" charset="0"/>
              <a:buNone/>
            </a:pPr>
            <a:endParaRPr lang="de-DE"/>
          </a:p>
        </p:txBody>
      </p:sp>
      <p:sp>
        <p:nvSpPr>
          <p:cNvPr id="6" name="Slide Number Placeholder 5"/>
          <p:cNvSpPr>
            <a:spLocks noGrp="1"/>
          </p:cNvSpPr>
          <p:nvPr>
            <p:ph type="sldNum" sz="quarter" idx="12"/>
          </p:nvPr>
        </p:nvSpPr>
        <p:spPr/>
        <p:txBody>
          <a:bodyPr/>
          <a:lstStyle/>
          <a:p>
            <a:pPr>
              <a:defRPr/>
            </a:pPr>
            <a:fld id="{74BF2C0F-05D6-4882-A325-BE394602789D}" type="slidenum">
              <a:rPr lang="en-US" smtClean="0"/>
              <a:pPr>
                <a:defRPr/>
              </a:pPr>
              <a:t>14</a:t>
            </a:fld>
            <a:endParaRPr lang="en-US"/>
          </a:p>
        </p:txBody>
      </p:sp>
      <p:sp>
        <p:nvSpPr>
          <p:cNvPr id="8" name="Text Box 3"/>
          <p:cNvSpPr txBox="1">
            <a:spLocks noChangeArrowheads="1"/>
          </p:cNvSpPr>
          <p:nvPr/>
        </p:nvSpPr>
        <p:spPr bwMode="auto">
          <a:xfrm>
            <a:off x="366682" y="1581136"/>
            <a:ext cx="8643998" cy="5429264"/>
          </a:xfrm>
          <a:prstGeom prst="rect">
            <a:avLst/>
          </a:prstGeom>
          <a:noFill/>
          <a:ln w="9525">
            <a:noFill/>
            <a:round/>
            <a:headEnd/>
            <a:tailEnd/>
          </a:ln>
        </p:spPr>
        <p:txBody>
          <a:bodyPr/>
          <a:lstStyle/>
          <a:p>
            <a:r>
              <a:rPr lang="en-US" dirty="0">
                <a:solidFill>
                  <a:schemeClr val="tx1"/>
                </a:solidFill>
                <a:latin typeface="+mj-lt"/>
              </a:rPr>
              <a:t>To make a probabilistic retrieval strategy precise, need to estimate</a:t>
            </a:r>
          </a:p>
          <a:p>
            <a:r>
              <a:rPr lang="en-US" dirty="0">
                <a:solidFill>
                  <a:schemeClr val="tx1"/>
                </a:solidFill>
                <a:latin typeface="+mj-lt"/>
              </a:rPr>
              <a:t>how terms in documents contribute to relevance  </a:t>
            </a:r>
          </a:p>
          <a:p>
            <a:pPr lvl="1">
              <a:buClr>
                <a:srgbClr val="336699"/>
              </a:buClr>
              <a:buFont typeface="Wingdings" pitchFamily="2" charset="2"/>
              <a:buChar char="§"/>
            </a:pPr>
            <a:r>
              <a:rPr lang="en-US" dirty="0">
                <a:solidFill>
                  <a:schemeClr val="tx1"/>
                </a:solidFill>
                <a:latin typeface="+mj-lt"/>
              </a:rPr>
              <a:t>Find measurable statistics (term frequency, document frequency, document length) that affect judgments about </a:t>
            </a:r>
            <a:r>
              <a:rPr lang="de-DE" dirty="0" err="1">
                <a:solidFill>
                  <a:schemeClr val="tx1"/>
                </a:solidFill>
                <a:latin typeface="+mj-lt"/>
              </a:rPr>
              <a:t>document</a:t>
            </a:r>
            <a:r>
              <a:rPr lang="de-DE" dirty="0">
                <a:solidFill>
                  <a:schemeClr val="tx1"/>
                </a:solidFill>
                <a:latin typeface="+mj-lt"/>
              </a:rPr>
              <a:t> </a:t>
            </a:r>
            <a:r>
              <a:rPr lang="de-DE" dirty="0" err="1">
                <a:solidFill>
                  <a:schemeClr val="tx1"/>
                </a:solidFill>
                <a:latin typeface="+mj-lt"/>
              </a:rPr>
              <a:t>relevance</a:t>
            </a:r>
            <a:r>
              <a:rPr lang="de-DE" dirty="0">
                <a:solidFill>
                  <a:schemeClr val="tx1"/>
                </a:solidFill>
                <a:latin typeface="+mj-lt"/>
              </a:rPr>
              <a:t> </a:t>
            </a:r>
          </a:p>
          <a:p>
            <a:pPr lvl="1">
              <a:buClr>
                <a:srgbClr val="336699"/>
              </a:buClr>
              <a:buFont typeface="Wingdings" pitchFamily="2" charset="2"/>
              <a:buChar char="§"/>
            </a:pPr>
            <a:r>
              <a:rPr lang="en-US" dirty="0">
                <a:solidFill>
                  <a:schemeClr val="tx1"/>
                </a:solidFill>
                <a:latin typeface="+mj-lt"/>
              </a:rPr>
              <a:t>Combine these statistics to estimate the probability of </a:t>
            </a:r>
            <a:r>
              <a:rPr lang="de-DE" dirty="0" err="1">
                <a:solidFill>
                  <a:schemeClr val="tx1"/>
                </a:solidFill>
                <a:latin typeface="+mj-lt"/>
              </a:rPr>
              <a:t>document</a:t>
            </a:r>
            <a:r>
              <a:rPr lang="de-DE" dirty="0">
                <a:solidFill>
                  <a:schemeClr val="tx1"/>
                </a:solidFill>
                <a:latin typeface="+mj-lt"/>
              </a:rPr>
              <a:t> </a:t>
            </a:r>
            <a:r>
              <a:rPr lang="de-DE" dirty="0" err="1">
                <a:solidFill>
                  <a:schemeClr val="tx1"/>
                </a:solidFill>
                <a:latin typeface="+mj-lt"/>
              </a:rPr>
              <a:t>relevance</a:t>
            </a:r>
            <a:endParaRPr lang="de-DE" dirty="0">
              <a:solidFill>
                <a:schemeClr val="tx1"/>
              </a:solidFill>
              <a:latin typeface="+mj-lt"/>
            </a:endParaRPr>
          </a:p>
          <a:p>
            <a:pPr lvl="1">
              <a:buClr>
                <a:srgbClr val="336699"/>
              </a:buClr>
              <a:buFont typeface="Wingdings" pitchFamily="2" charset="2"/>
              <a:buChar char="§"/>
            </a:pPr>
            <a:r>
              <a:rPr lang="en-US" dirty="0">
                <a:solidFill>
                  <a:schemeClr val="tx1"/>
                </a:solidFill>
                <a:latin typeface="+mj-lt"/>
              </a:rPr>
              <a:t>Order documents by decreasing estimated probability of </a:t>
            </a:r>
            <a:r>
              <a:rPr lang="de-DE" dirty="0" err="1">
                <a:solidFill>
                  <a:schemeClr val="tx1"/>
                </a:solidFill>
                <a:latin typeface="+mj-lt"/>
              </a:rPr>
              <a:t>relevance</a:t>
            </a:r>
            <a:r>
              <a:rPr lang="de-DE" dirty="0">
                <a:solidFill>
                  <a:schemeClr val="tx1"/>
                </a:solidFill>
                <a:latin typeface="+mj-lt"/>
              </a:rPr>
              <a:t> </a:t>
            </a:r>
            <a:r>
              <a:rPr lang="de-DE" i="1" dirty="0">
                <a:solidFill>
                  <a:schemeClr val="tx1"/>
                </a:solidFill>
                <a:latin typeface="+mj-lt"/>
              </a:rPr>
              <a:t>P</a:t>
            </a:r>
            <a:r>
              <a:rPr lang="de-DE" dirty="0">
                <a:solidFill>
                  <a:schemeClr val="tx1"/>
                </a:solidFill>
                <a:latin typeface="+mj-lt"/>
              </a:rPr>
              <a:t>(</a:t>
            </a:r>
            <a:r>
              <a:rPr lang="de-DE" i="1" dirty="0" err="1">
                <a:solidFill>
                  <a:schemeClr val="tx1"/>
                </a:solidFill>
                <a:latin typeface="+mj-lt"/>
              </a:rPr>
              <a:t>R</a:t>
            </a:r>
            <a:r>
              <a:rPr lang="de-DE" dirty="0" err="1">
                <a:solidFill>
                  <a:schemeClr val="tx1"/>
                </a:solidFill>
                <a:latin typeface="+mj-lt"/>
              </a:rPr>
              <a:t>|</a:t>
            </a:r>
            <a:r>
              <a:rPr lang="de-DE" i="1" dirty="0" err="1">
                <a:solidFill>
                  <a:schemeClr val="tx1"/>
                </a:solidFill>
                <a:latin typeface="+mj-lt"/>
              </a:rPr>
              <a:t>d</a:t>
            </a:r>
            <a:r>
              <a:rPr lang="de-DE" dirty="0">
                <a:solidFill>
                  <a:schemeClr val="tx1"/>
                </a:solidFill>
                <a:latin typeface="+mj-lt"/>
              </a:rPr>
              <a:t>, </a:t>
            </a:r>
            <a:r>
              <a:rPr lang="de-DE" i="1" dirty="0">
                <a:solidFill>
                  <a:schemeClr val="tx1"/>
                </a:solidFill>
                <a:latin typeface="+mj-lt"/>
              </a:rPr>
              <a:t>q</a:t>
            </a:r>
            <a:r>
              <a:rPr lang="de-DE" dirty="0">
                <a:solidFill>
                  <a:schemeClr val="tx1"/>
                </a:solidFill>
                <a:latin typeface="+mj-lt"/>
              </a:rPr>
              <a:t>)</a:t>
            </a:r>
          </a:p>
          <a:p>
            <a:pPr lvl="1">
              <a:buClr>
                <a:srgbClr val="336699"/>
              </a:buClr>
              <a:buFont typeface="Wingdings" pitchFamily="2" charset="2"/>
              <a:buChar char="§"/>
            </a:pPr>
            <a:r>
              <a:rPr lang="en-US" dirty="0">
                <a:solidFill>
                  <a:schemeClr val="tx1"/>
                </a:solidFill>
                <a:latin typeface="+mj-lt"/>
              </a:rPr>
              <a:t>Assume that the relevance of each document is independent of the relevance of other documents (not true, in practice </a:t>
            </a:r>
            <a:r>
              <a:rPr lang="de-DE" dirty="0" err="1">
                <a:solidFill>
                  <a:schemeClr val="tx1"/>
                </a:solidFill>
                <a:latin typeface="+mj-lt"/>
              </a:rPr>
              <a:t>allows</a:t>
            </a:r>
            <a:r>
              <a:rPr lang="de-DE" dirty="0">
                <a:solidFill>
                  <a:schemeClr val="tx1"/>
                </a:solidFill>
                <a:latin typeface="+mj-lt"/>
              </a:rPr>
              <a:t> </a:t>
            </a:r>
            <a:r>
              <a:rPr lang="de-DE" dirty="0" err="1">
                <a:solidFill>
                  <a:schemeClr val="tx1"/>
                </a:solidFill>
                <a:latin typeface="+mj-lt"/>
              </a:rPr>
              <a:t>duplicate</a:t>
            </a:r>
            <a:r>
              <a:rPr lang="de-DE" dirty="0">
                <a:solidFill>
                  <a:schemeClr val="tx1"/>
                </a:solidFill>
                <a:latin typeface="+mj-lt"/>
              </a:rPr>
              <a:t> </a:t>
            </a:r>
            <a:r>
              <a:rPr lang="de-DE" dirty="0" err="1">
                <a:solidFill>
                  <a:schemeClr val="tx1"/>
                </a:solidFill>
                <a:latin typeface="+mj-lt"/>
              </a:rPr>
              <a:t>results</a:t>
            </a:r>
            <a:r>
              <a:rPr lang="de-DE" dirty="0">
                <a:solidFill>
                  <a:schemeClr val="tx1"/>
                </a:solidFill>
                <a:latin typeface="+mj-lt"/>
              </a:rPr>
              <a:t>)</a:t>
            </a:r>
            <a:endParaRPr lang="en-US" dirty="0">
              <a:solidFill>
                <a:schemeClr val="tx1"/>
              </a:solidFill>
              <a:latin typeface="+mj-lt"/>
              <a:cs typeface="Times New Roman" pitchFamily="16"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Text Box 1"/>
          <p:cNvSpPr txBox="1">
            <a:spLocks noChangeArrowheads="1"/>
          </p:cNvSpPr>
          <p:nvPr/>
        </p:nvSpPr>
        <p:spPr bwMode="auto">
          <a:xfrm>
            <a:off x="6553200" y="6477000"/>
            <a:ext cx="2133600" cy="244475"/>
          </a:xfrm>
          <a:prstGeom prst="rect">
            <a:avLst/>
          </a:prstGeom>
          <a:noFill/>
          <a:ln w="9525">
            <a:noFill/>
            <a:round/>
            <a:headEnd/>
            <a:tailEnd/>
          </a:ln>
        </p:spPr>
        <p:txBody>
          <a:bodyPr lIns="90000" tIns="46800" rIns="90000" bIns="46800" anchor="ctr"/>
          <a:lstStyle/>
          <a:p>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48895EFF-1DBE-4654-84B8-EE5B6E2FA3CA}" type="slidenum">
              <a:rPr lang="en-US" sz="1200">
                <a:solidFill>
                  <a:srgbClr val="898989"/>
                </a:solidFill>
                <a:latin typeface="Calibri" charset="0"/>
              </a:rPr>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15</a:t>
            </a:fld>
            <a:endParaRPr lang="en-US" sz="1200">
              <a:solidFill>
                <a:srgbClr val="898989"/>
              </a:solidFill>
              <a:latin typeface="Calibri" charset="0"/>
            </a:endParaRPr>
          </a:p>
        </p:txBody>
      </p:sp>
      <p:sp>
        <p:nvSpPr>
          <p:cNvPr id="84995" name="Text Box 2"/>
          <p:cNvSpPr txBox="1">
            <a:spLocks noChangeArrowheads="1"/>
          </p:cNvSpPr>
          <p:nvPr/>
        </p:nvSpPr>
        <p:spPr bwMode="auto">
          <a:xfrm>
            <a:off x="428596" y="0"/>
            <a:ext cx="8228013" cy="1403350"/>
          </a:xfrm>
          <a:prstGeom prst="rect">
            <a:avLst/>
          </a:prstGeom>
          <a:noFill/>
          <a:ln w="9525">
            <a:noFill/>
            <a:round/>
            <a:headEnd/>
            <a:tailEnd/>
          </a:ln>
        </p:spPr>
        <p:txBody>
          <a:bodyPr anchor="b"/>
          <a:lstStyle/>
          <a:p>
            <a:pP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3600" dirty="0">
                <a:solidFill>
                  <a:srgbClr val="000000"/>
                </a:solidFill>
                <a:latin typeface="Calibri" charset="0"/>
                <a:cs typeface="Times New Roman" pitchFamily="16" charset="0"/>
              </a:rPr>
              <a:t>Binary Independence Model</a:t>
            </a:r>
            <a:endParaRPr lang="en-US" sz="3600" dirty="0">
              <a:solidFill>
                <a:srgbClr val="000000"/>
              </a:solidFill>
              <a:latin typeface="Calibri" charset="0"/>
            </a:endParaRPr>
          </a:p>
        </p:txBody>
      </p:sp>
      <p:sp>
        <p:nvSpPr>
          <p:cNvPr id="84996" name="Text Box 3"/>
          <p:cNvSpPr txBox="1">
            <a:spLocks noChangeArrowheads="1"/>
          </p:cNvSpPr>
          <p:nvPr/>
        </p:nvSpPr>
        <p:spPr bwMode="auto">
          <a:xfrm>
            <a:off x="214282" y="1428736"/>
            <a:ext cx="8643998" cy="5429264"/>
          </a:xfrm>
          <a:prstGeom prst="rect">
            <a:avLst/>
          </a:prstGeom>
          <a:noFill/>
          <a:ln w="9525">
            <a:noFill/>
            <a:round/>
            <a:headEnd/>
            <a:tailEnd/>
          </a:ln>
        </p:spPr>
        <p:txBody>
          <a:bodyPr/>
          <a:lstStyle/>
          <a:p>
            <a:pPr marL="336550" indent="-336550">
              <a:spcBef>
                <a:spcPts val="700"/>
              </a:spcBef>
              <a:buClr>
                <a:srgbClr val="437085"/>
              </a:buClr>
              <a:buSzPct val="100000"/>
              <a:tabLst>
                <a:tab pos="336550" algn="l"/>
                <a:tab pos="784225" algn="l"/>
                <a:tab pos="1233488" algn="l"/>
                <a:tab pos="1682750" algn="l"/>
                <a:tab pos="2132013" algn="l"/>
                <a:tab pos="2581275" algn="l"/>
                <a:tab pos="3030538" algn="l"/>
                <a:tab pos="3479800" algn="l"/>
                <a:tab pos="3929063" algn="l"/>
                <a:tab pos="4378325" algn="l"/>
                <a:tab pos="4827588" algn="l"/>
                <a:tab pos="5276850" algn="l"/>
                <a:tab pos="5726113" algn="l"/>
                <a:tab pos="6175375" algn="l"/>
                <a:tab pos="6624638" algn="l"/>
                <a:tab pos="7073900" algn="l"/>
                <a:tab pos="7523163" algn="l"/>
                <a:tab pos="7972425" algn="l"/>
                <a:tab pos="8421688" algn="l"/>
                <a:tab pos="8870950" algn="l"/>
                <a:tab pos="9320213" algn="l"/>
              </a:tabLst>
            </a:pPr>
            <a:endParaRPr lang="en-US" dirty="0">
              <a:solidFill>
                <a:srgbClr val="000000"/>
              </a:solidFill>
              <a:latin typeface="Calibri" charset="0"/>
              <a:cs typeface="Times New Roman" pitchFamily="16" charset="0"/>
            </a:endParaRPr>
          </a:p>
        </p:txBody>
      </p:sp>
      <p:sp>
        <p:nvSpPr>
          <p:cNvPr id="84997" name="Text Box 4"/>
          <p:cNvSpPr txBox="1">
            <a:spLocks noChangeArrowheads="1"/>
          </p:cNvSpPr>
          <p:nvPr/>
        </p:nvSpPr>
        <p:spPr bwMode="auto">
          <a:xfrm>
            <a:off x="7640638" y="-33338"/>
            <a:ext cx="925512" cy="336551"/>
          </a:xfrm>
          <a:prstGeom prst="rect">
            <a:avLst/>
          </a:prstGeom>
          <a:noFill/>
          <a:ln w="9525">
            <a:noFill/>
            <a:round/>
            <a:headEnd/>
            <a:tailEnd/>
          </a:ln>
        </p:spPr>
        <p:txBody>
          <a:bodyPr wrap="none" anchor="ctr"/>
          <a:lstStyle/>
          <a:p>
            <a:pPr>
              <a:buClr>
                <a:srgbClr val="000000"/>
              </a:buClr>
              <a:buSzPct val="100000"/>
              <a:buFont typeface="Times New Roman" pitchFamily="16" charset="0"/>
              <a:buNone/>
            </a:pPr>
            <a:endParaRPr lang="de-DE"/>
          </a:p>
        </p:txBody>
      </p:sp>
      <p:sp>
        <p:nvSpPr>
          <p:cNvPr id="6" name="Slide Number Placeholder 5"/>
          <p:cNvSpPr>
            <a:spLocks noGrp="1"/>
          </p:cNvSpPr>
          <p:nvPr>
            <p:ph type="sldNum" sz="quarter" idx="12"/>
          </p:nvPr>
        </p:nvSpPr>
        <p:spPr/>
        <p:txBody>
          <a:bodyPr/>
          <a:lstStyle/>
          <a:p>
            <a:pPr>
              <a:defRPr/>
            </a:pPr>
            <a:fld id="{74BF2C0F-05D6-4882-A325-BE394602789D}" type="slidenum">
              <a:rPr lang="en-US" smtClean="0"/>
              <a:pPr>
                <a:defRPr/>
              </a:pPr>
              <a:t>15</a:t>
            </a:fld>
            <a:endParaRPr lang="en-US"/>
          </a:p>
        </p:txBody>
      </p:sp>
      <p:sp>
        <p:nvSpPr>
          <p:cNvPr id="8" name="Text Box 3"/>
          <p:cNvSpPr txBox="1">
            <a:spLocks noChangeArrowheads="1"/>
          </p:cNvSpPr>
          <p:nvPr/>
        </p:nvSpPr>
        <p:spPr bwMode="auto">
          <a:xfrm>
            <a:off x="366682" y="1581136"/>
            <a:ext cx="8643998" cy="5429264"/>
          </a:xfrm>
          <a:prstGeom prst="rect">
            <a:avLst/>
          </a:prstGeom>
          <a:noFill/>
          <a:ln w="9525">
            <a:noFill/>
            <a:round/>
            <a:headEnd/>
            <a:tailEnd/>
          </a:ln>
        </p:spPr>
        <p:txBody>
          <a:bodyPr/>
          <a:lstStyle/>
          <a:p>
            <a:r>
              <a:rPr lang="en-US" dirty="0">
                <a:solidFill>
                  <a:schemeClr val="tx1"/>
                </a:solidFill>
                <a:latin typeface="+mj-lt"/>
              </a:rPr>
              <a:t>             is </a:t>
            </a:r>
            <a:r>
              <a:rPr lang="en-US" dirty="0" err="1">
                <a:solidFill>
                  <a:schemeClr val="tx1"/>
                </a:solidFill>
                <a:latin typeface="+mj-lt"/>
              </a:rPr>
              <a:t>modelled</a:t>
            </a:r>
            <a:r>
              <a:rPr lang="en-US" dirty="0">
                <a:solidFill>
                  <a:schemeClr val="tx1"/>
                </a:solidFill>
                <a:latin typeface="+mj-lt"/>
              </a:rPr>
              <a:t> using term incidence vectors as </a:t>
            </a:r>
          </a:p>
          <a:p>
            <a:endParaRPr lang="en-US" dirty="0">
              <a:solidFill>
                <a:schemeClr val="tx1"/>
              </a:solidFill>
              <a:latin typeface="+mj-lt"/>
            </a:endParaRPr>
          </a:p>
          <a:p>
            <a:endParaRPr lang="en-US" dirty="0">
              <a:solidFill>
                <a:schemeClr val="tx1"/>
              </a:solidFill>
              <a:latin typeface="+mj-lt"/>
            </a:endParaRPr>
          </a:p>
          <a:p>
            <a:endParaRPr lang="en-US" dirty="0">
              <a:solidFill>
                <a:schemeClr val="tx1"/>
              </a:solidFill>
              <a:latin typeface="+mj-lt"/>
            </a:endParaRPr>
          </a:p>
          <a:p>
            <a:endParaRPr lang="en-US" dirty="0">
              <a:solidFill>
                <a:schemeClr val="tx1"/>
              </a:solidFill>
              <a:latin typeface="+mj-lt"/>
            </a:endParaRPr>
          </a:p>
          <a:p>
            <a:endParaRPr lang="en-US" dirty="0">
              <a:solidFill>
                <a:schemeClr val="tx1"/>
              </a:solidFill>
              <a:latin typeface="+mj-lt"/>
            </a:endParaRPr>
          </a:p>
          <a:p>
            <a:pPr lvl="1">
              <a:buClr>
                <a:srgbClr val="336699"/>
              </a:buClr>
            </a:pPr>
            <a:endParaRPr lang="en-US" dirty="0">
              <a:solidFill>
                <a:schemeClr val="tx1"/>
              </a:solidFill>
              <a:latin typeface="+mj-lt"/>
            </a:endParaRPr>
          </a:p>
          <a:p>
            <a:pPr lvl="1">
              <a:buClr>
                <a:srgbClr val="336699"/>
              </a:buClr>
              <a:buFont typeface="Wingdings" pitchFamily="2" charset="2"/>
              <a:buChar char="§"/>
            </a:pPr>
            <a:r>
              <a:rPr lang="en-US" dirty="0">
                <a:solidFill>
                  <a:schemeClr val="tx1"/>
                </a:solidFill>
                <a:latin typeface="+mj-lt"/>
              </a:rPr>
              <a:t>                        and </a:t>
            </a:r>
            <a:r>
              <a:rPr lang="en-US" i="1" dirty="0">
                <a:solidFill>
                  <a:schemeClr val="tx1"/>
                </a:solidFill>
                <a:latin typeface="+mj-lt"/>
              </a:rPr>
              <a:t>              </a:t>
            </a:r>
            <a:r>
              <a:rPr lang="en-US" dirty="0">
                <a:solidFill>
                  <a:schemeClr val="tx1"/>
                </a:solidFill>
                <a:latin typeface="+mj-lt"/>
              </a:rPr>
              <a:t>:        : probability that if a relevant or </a:t>
            </a:r>
            <a:r>
              <a:rPr lang="en-US" dirty="0" err="1">
                <a:solidFill>
                  <a:schemeClr val="tx1"/>
                </a:solidFill>
                <a:latin typeface="+mj-lt"/>
              </a:rPr>
              <a:t>nonrelevant</a:t>
            </a:r>
            <a:r>
              <a:rPr lang="en-US" dirty="0">
                <a:solidFill>
                  <a:schemeClr val="tx1"/>
                </a:solidFill>
                <a:latin typeface="+mj-lt"/>
              </a:rPr>
              <a:t> document is retrieved, then that </a:t>
            </a:r>
            <a:r>
              <a:rPr lang="de-DE" dirty="0" err="1">
                <a:solidFill>
                  <a:schemeClr val="tx1"/>
                </a:solidFill>
                <a:latin typeface="+mj-lt"/>
              </a:rPr>
              <a:t>document’s</a:t>
            </a:r>
            <a:r>
              <a:rPr lang="de-DE" dirty="0">
                <a:solidFill>
                  <a:schemeClr val="tx1"/>
                </a:solidFill>
                <a:latin typeface="+mj-lt"/>
              </a:rPr>
              <a:t> </a:t>
            </a:r>
            <a:r>
              <a:rPr lang="de-DE" dirty="0" err="1">
                <a:solidFill>
                  <a:schemeClr val="tx1"/>
                </a:solidFill>
                <a:latin typeface="+mj-lt"/>
              </a:rPr>
              <a:t>representation</a:t>
            </a:r>
            <a:r>
              <a:rPr lang="de-DE" dirty="0">
                <a:solidFill>
                  <a:schemeClr val="tx1"/>
                </a:solidFill>
                <a:latin typeface="+mj-lt"/>
              </a:rPr>
              <a:t> </a:t>
            </a:r>
            <a:r>
              <a:rPr lang="de-DE" dirty="0" err="1">
                <a:solidFill>
                  <a:schemeClr val="tx1"/>
                </a:solidFill>
                <a:latin typeface="+mj-lt"/>
              </a:rPr>
              <a:t>is</a:t>
            </a:r>
            <a:r>
              <a:rPr lang="de-DE" dirty="0">
                <a:solidFill>
                  <a:schemeClr val="tx1"/>
                </a:solidFill>
                <a:latin typeface="+mj-lt"/>
              </a:rPr>
              <a:t> </a:t>
            </a:r>
            <a:endParaRPr lang="de-DE" i="1" dirty="0">
              <a:solidFill>
                <a:schemeClr val="tx1"/>
              </a:solidFill>
              <a:latin typeface="+mj-lt"/>
            </a:endParaRPr>
          </a:p>
          <a:p>
            <a:pPr lvl="1">
              <a:buClr>
                <a:srgbClr val="336699"/>
              </a:buClr>
              <a:buFont typeface="Wingdings" pitchFamily="2" charset="2"/>
              <a:buChar char="§"/>
            </a:pPr>
            <a:r>
              <a:rPr lang="en-US" dirty="0">
                <a:solidFill>
                  <a:schemeClr val="tx1"/>
                </a:solidFill>
                <a:latin typeface="+mj-lt"/>
              </a:rPr>
              <a:t>Statistics about the actual document collection are used to </a:t>
            </a:r>
            <a:r>
              <a:rPr lang="de-DE" dirty="0" err="1">
                <a:solidFill>
                  <a:schemeClr val="tx1"/>
                </a:solidFill>
                <a:latin typeface="+mj-lt"/>
              </a:rPr>
              <a:t>estimate</a:t>
            </a:r>
            <a:r>
              <a:rPr lang="de-DE" dirty="0">
                <a:solidFill>
                  <a:schemeClr val="tx1"/>
                </a:solidFill>
                <a:latin typeface="+mj-lt"/>
              </a:rPr>
              <a:t> </a:t>
            </a:r>
            <a:r>
              <a:rPr lang="de-DE" dirty="0" err="1">
                <a:solidFill>
                  <a:schemeClr val="tx1"/>
                </a:solidFill>
                <a:latin typeface="+mj-lt"/>
              </a:rPr>
              <a:t>these</a:t>
            </a:r>
            <a:r>
              <a:rPr lang="de-DE" dirty="0">
                <a:solidFill>
                  <a:schemeClr val="tx1"/>
                </a:solidFill>
                <a:latin typeface="+mj-lt"/>
              </a:rPr>
              <a:t> </a:t>
            </a:r>
            <a:r>
              <a:rPr lang="de-DE" dirty="0" err="1">
                <a:solidFill>
                  <a:schemeClr val="tx1"/>
                </a:solidFill>
                <a:latin typeface="+mj-lt"/>
              </a:rPr>
              <a:t>probabilities</a:t>
            </a:r>
            <a:endParaRPr lang="de-DE" dirty="0">
              <a:solidFill>
                <a:schemeClr val="tx1"/>
              </a:solidFill>
              <a:latin typeface="+mj-lt"/>
            </a:endParaRPr>
          </a:p>
          <a:p>
            <a:endParaRPr lang="en-US" dirty="0">
              <a:solidFill>
                <a:schemeClr val="tx1"/>
              </a:solidFill>
              <a:latin typeface="+mj-lt"/>
              <a:cs typeface="Times New Roman" pitchFamily="16" charset="0"/>
            </a:endParaRPr>
          </a:p>
        </p:txBody>
      </p:sp>
      <p:pic>
        <p:nvPicPr>
          <p:cNvPr id="18" name="Picture 17" descr="1114.png"/>
          <p:cNvPicPr>
            <a:picLocks noChangeAspect="1"/>
          </p:cNvPicPr>
          <p:nvPr/>
        </p:nvPicPr>
        <p:blipFill>
          <a:blip r:embed="rId3"/>
          <a:stretch>
            <a:fillRect/>
          </a:stretch>
        </p:blipFill>
        <p:spPr>
          <a:xfrm>
            <a:off x="1785917" y="2357430"/>
            <a:ext cx="5398216" cy="1512000"/>
          </a:xfrm>
          <a:prstGeom prst="rect">
            <a:avLst/>
          </a:prstGeom>
        </p:spPr>
      </p:pic>
      <p:pic>
        <p:nvPicPr>
          <p:cNvPr id="19" name="Picture 18" descr="11145.png"/>
          <p:cNvPicPr>
            <a:picLocks noChangeAspect="1"/>
          </p:cNvPicPr>
          <p:nvPr/>
        </p:nvPicPr>
        <p:blipFill>
          <a:blip r:embed="rId4"/>
          <a:stretch>
            <a:fillRect/>
          </a:stretch>
        </p:blipFill>
        <p:spPr>
          <a:xfrm>
            <a:off x="500034" y="1643050"/>
            <a:ext cx="1064573" cy="324000"/>
          </a:xfrm>
          <a:prstGeom prst="rect">
            <a:avLst/>
          </a:prstGeom>
        </p:spPr>
      </p:pic>
      <p:pic>
        <p:nvPicPr>
          <p:cNvPr id="20" name="Picture 19" descr="1115x.png"/>
          <p:cNvPicPr>
            <a:picLocks noChangeAspect="1"/>
          </p:cNvPicPr>
          <p:nvPr/>
        </p:nvPicPr>
        <p:blipFill>
          <a:blip r:embed="rId5"/>
          <a:stretch>
            <a:fillRect/>
          </a:stretch>
        </p:blipFill>
        <p:spPr>
          <a:xfrm>
            <a:off x="6803534" y="1676240"/>
            <a:ext cx="983176" cy="324000"/>
          </a:xfrm>
          <a:prstGeom prst="rect">
            <a:avLst/>
          </a:prstGeom>
        </p:spPr>
      </p:pic>
      <p:pic>
        <p:nvPicPr>
          <p:cNvPr id="22" name="Picture 21" descr="11147.png"/>
          <p:cNvPicPr>
            <a:picLocks noChangeAspect="1"/>
          </p:cNvPicPr>
          <p:nvPr/>
        </p:nvPicPr>
        <p:blipFill>
          <a:blip r:embed="rId6"/>
          <a:stretch>
            <a:fillRect/>
          </a:stretch>
        </p:blipFill>
        <p:spPr>
          <a:xfrm>
            <a:off x="1147422" y="4176000"/>
            <a:ext cx="1638628" cy="360000"/>
          </a:xfrm>
          <a:prstGeom prst="rect">
            <a:avLst/>
          </a:prstGeom>
        </p:spPr>
      </p:pic>
      <p:pic>
        <p:nvPicPr>
          <p:cNvPr id="23" name="Picture 22" descr="11148.png"/>
          <p:cNvPicPr>
            <a:picLocks noChangeAspect="1"/>
          </p:cNvPicPr>
          <p:nvPr/>
        </p:nvPicPr>
        <p:blipFill>
          <a:blip r:embed="rId7"/>
          <a:stretch>
            <a:fillRect/>
          </a:stretch>
        </p:blipFill>
        <p:spPr>
          <a:xfrm>
            <a:off x="3357554" y="4176000"/>
            <a:ext cx="1560001" cy="360000"/>
          </a:xfrm>
          <a:prstGeom prst="rect">
            <a:avLst/>
          </a:prstGeom>
        </p:spPr>
      </p:pic>
      <p:pic>
        <p:nvPicPr>
          <p:cNvPr id="24" name="Picture 23" descr="11149.png"/>
          <p:cNvPicPr>
            <a:picLocks noChangeAspect="1"/>
          </p:cNvPicPr>
          <p:nvPr/>
        </p:nvPicPr>
        <p:blipFill>
          <a:blip r:embed="rId8"/>
          <a:stretch>
            <a:fillRect/>
          </a:stretch>
        </p:blipFill>
        <p:spPr>
          <a:xfrm>
            <a:off x="3357554" y="4926388"/>
            <a:ext cx="249230" cy="360000"/>
          </a:xfrm>
          <a:prstGeom prst="rect">
            <a:avLst/>
          </a:prstGeom>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Text Box 1"/>
          <p:cNvSpPr txBox="1">
            <a:spLocks noChangeArrowheads="1"/>
          </p:cNvSpPr>
          <p:nvPr/>
        </p:nvSpPr>
        <p:spPr bwMode="auto">
          <a:xfrm>
            <a:off x="6553200" y="6477000"/>
            <a:ext cx="2133600" cy="244475"/>
          </a:xfrm>
          <a:prstGeom prst="rect">
            <a:avLst/>
          </a:prstGeom>
          <a:noFill/>
          <a:ln w="9525">
            <a:noFill/>
            <a:round/>
            <a:headEnd/>
            <a:tailEnd/>
          </a:ln>
        </p:spPr>
        <p:txBody>
          <a:bodyPr lIns="90000" tIns="46800" rIns="90000" bIns="46800" anchor="ctr"/>
          <a:lstStyle/>
          <a:p>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48895EFF-1DBE-4654-84B8-EE5B6E2FA3CA}" type="slidenum">
              <a:rPr lang="en-US" sz="1200">
                <a:solidFill>
                  <a:srgbClr val="898989"/>
                </a:solidFill>
                <a:latin typeface="Calibri" charset="0"/>
              </a:rPr>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16</a:t>
            </a:fld>
            <a:endParaRPr lang="en-US" sz="1200">
              <a:solidFill>
                <a:srgbClr val="898989"/>
              </a:solidFill>
              <a:latin typeface="Calibri" charset="0"/>
            </a:endParaRPr>
          </a:p>
        </p:txBody>
      </p:sp>
      <p:sp>
        <p:nvSpPr>
          <p:cNvPr id="84995" name="Text Box 2"/>
          <p:cNvSpPr txBox="1">
            <a:spLocks noChangeArrowheads="1"/>
          </p:cNvSpPr>
          <p:nvPr/>
        </p:nvSpPr>
        <p:spPr bwMode="auto">
          <a:xfrm>
            <a:off x="428596" y="0"/>
            <a:ext cx="8228013" cy="1403350"/>
          </a:xfrm>
          <a:prstGeom prst="rect">
            <a:avLst/>
          </a:prstGeom>
          <a:noFill/>
          <a:ln w="9525">
            <a:noFill/>
            <a:round/>
            <a:headEnd/>
            <a:tailEnd/>
          </a:ln>
        </p:spPr>
        <p:txBody>
          <a:bodyPr anchor="b"/>
          <a:lstStyle/>
          <a:p>
            <a:pP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3600" dirty="0">
                <a:solidFill>
                  <a:srgbClr val="000000"/>
                </a:solidFill>
                <a:latin typeface="Calibri" charset="0"/>
                <a:cs typeface="Times New Roman" pitchFamily="16" charset="0"/>
              </a:rPr>
              <a:t>Binary Independence Model</a:t>
            </a:r>
            <a:endParaRPr lang="en-US" sz="3600" dirty="0">
              <a:solidFill>
                <a:srgbClr val="000000"/>
              </a:solidFill>
              <a:latin typeface="Calibri" charset="0"/>
            </a:endParaRPr>
          </a:p>
        </p:txBody>
      </p:sp>
      <p:sp>
        <p:nvSpPr>
          <p:cNvPr id="84996" name="Text Box 3"/>
          <p:cNvSpPr txBox="1">
            <a:spLocks noChangeArrowheads="1"/>
          </p:cNvSpPr>
          <p:nvPr/>
        </p:nvSpPr>
        <p:spPr bwMode="auto">
          <a:xfrm>
            <a:off x="214282" y="1428736"/>
            <a:ext cx="8643998" cy="5429264"/>
          </a:xfrm>
          <a:prstGeom prst="rect">
            <a:avLst/>
          </a:prstGeom>
          <a:noFill/>
          <a:ln w="9525">
            <a:noFill/>
            <a:round/>
            <a:headEnd/>
            <a:tailEnd/>
          </a:ln>
        </p:spPr>
        <p:txBody>
          <a:bodyPr/>
          <a:lstStyle/>
          <a:p>
            <a:pPr marL="336550" indent="-336550">
              <a:spcBef>
                <a:spcPts val="700"/>
              </a:spcBef>
              <a:buClr>
                <a:srgbClr val="437085"/>
              </a:buClr>
              <a:buSzPct val="100000"/>
              <a:tabLst>
                <a:tab pos="336550" algn="l"/>
                <a:tab pos="784225" algn="l"/>
                <a:tab pos="1233488" algn="l"/>
                <a:tab pos="1682750" algn="l"/>
                <a:tab pos="2132013" algn="l"/>
                <a:tab pos="2581275" algn="l"/>
                <a:tab pos="3030538" algn="l"/>
                <a:tab pos="3479800" algn="l"/>
                <a:tab pos="3929063" algn="l"/>
                <a:tab pos="4378325" algn="l"/>
                <a:tab pos="4827588" algn="l"/>
                <a:tab pos="5276850" algn="l"/>
                <a:tab pos="5726113" algn="l"/>
                <a:tab pos="6175375" algn="l"/>
                <a:tab pos="6624638" algn="l"/>
                <a:tab pos="7073900" algn="l"/>
                <a:tab pos="7523163" algn="l"/>
                <a:tab pos="7972425" algn="l"/>
                <a:tab pos="8421688" algn="l"/>
                <a:tab pos="8870950" algn="l"/>
                <a:tab pos="9320213" algn="l"/>
              </a:tabLst>
            </a:pPr>
            <a:endParaRPr lang="en-US" dirty="0">
              <a:solidFill>
                <a:srgbClr val="000000"/>
              </a:solidFill>
              <a:latin typeface="Calibri" charset="0"/>
              <a:cs typeface="Times New Roman" pitchFamily="16" charset="0"/>
            </a:endParaRPr>
          </a:p>
        </p:txBody>
      </p:sp>
      <p:sp>
        <p:nvSpPr>
          <p:cNvPr id="84997" name="Text Box 4"/>
          <p:cNvSpPr txBox="1">
            <a:spLocks noChangeArrowheads="1"/>
          </p:cNvSpPr>
          <p:nvPr/>
        </p:nvSpPr>
        <p:spPr bwMode="auto">
          <a:xfrm>
            <a:off x="7640638" y="-33338"/>
            <a:ext cx="925512" cy="336551"/>
          </a:xfrm>
          <a:prstGeom prst="rect">
            <a:avLst/>
          </a:prstGeom>
          <a:noFill/>
          <a:ln w="9525">
            <a:noFill/>
            <a:round/>
            <a:headEnd/>
            <a:tailEnd/>
          </a:ln>
        </p:spPr>
        <p:txBody>
          <a:bodyPr wrap="none" anchor="ctr"/>
          <a:lstStyle/>
          <a:p>
            <a:pPr>
              <a:buClr>
                <a:srgbClr val="000000"/>
              </a:buClr>
              <a:buSzPct val="100000"/>
              <a:buFont typeface="Times New Roman" pitchFamily="16" charset="0"/>
              <a:buNone/>
            </a:pPr>
            <a:endParaRPr lang="de-DE"/>
          </a:p>
        </p:txBody>
      </p:sp>
      <p:sp>
        <p:nvSpPr>
          <p:cNvPr id="8" name="Text Box 3"/>
          <p:cNvSpPr txBox="1">
            <a:spLocks noChangeArrowheads="1"/>
          </p:cNvSpPr>
          <p:nvPr/>
        </p:nvSpPr>
        <p:spPr bwMode="auto">
          <a:xfrm>
            <a:off x="366682" y="1428736"/>
            <a:ext cx="8643998" cy="4894525"/>
          </a:xfrm>
          <a:prstGeom prst="rect">
            <a:avLst/>
          </a:prstGeom>
          <a:noFill/>
          <a:ln w="9525">
            <a:noFill/>
            <a:round/>
            <a:headEnd/>
            <a:tailEnd/>
          </a:ln>
        </p:spPr>
        <p:txBody>
          <a:bodyPr/>
          <a:lstStyle/>
          <a:p>
            <a:r>
              <a:rPr lang="en-US" dirty="0">
                <a:solidFill>
                  <a:schemeClr val="tx1"/>
                </a:solidFill>
                <a:latin typeface="+mj-lt"/>
              </a:rPr>
              <a:t>                 is modeled using term incidence vectors as </a:t>
            </a:r>
          </a:p>
          <a:p>
            <a:endParaRPr lang="en-US" dirty="0">
              <a:solidFill>
                <a:schemeClr val="tx1"/>
              </a:solidFill>
              <a:latin typeface="+mj-lt"/>
            </a:endParaRPr>
          </a:p>
          <a:p>
            <a:endParaRPr lang="en-US" dirty="0">
              <a:solidFill>
                <a:schemeClr val="tx1"/>
              </a:solidFill>
              <a:latin typeface="+mj-lt"/>
            </a:endParaRPr>
          </a:p>
          <a:p>
            <a:endParaRPr lang="en-US" dirty="0">
              <a:solidFill>
                <a:schemeClr val="tx1"/>
              </a:solidFill>
              <a:latin typeface="+mj-lt"/>
            </a:endParaRPr>
          </a:p>
          <a:p>
            <a:pPr lvl="1">
              <a:buClr>
                <a:srgbClr val="336699"/>
              </a:buClr>
            </a:pPr>
            <a:endParaRPr lang="en-US" dirty="0">
              <a:solidFill>
                <a:schemeClr val="tx1"/>
              </a:solidFill>
              <a:latin typeface="+mj-lt"/>
            </a:endParaRPr>
          </a:p>
          <a:p>
            <a:pPr lvl="1">
              <a:buClr>
                <a:srgbClr val="336699"/>
              </a:buClr>
            </a:pPr>
            <a:endParaRPr lang="en-US" dirty="0">
              <a:solidFill>
                <a:schemeClr val="tx1"/>
              </a:solidFill>
              <a:latin typeface="+mj-lt"/>
            </a:endParaRPr>
          </a:p>
          <a:p>
            <a:pPr lvl="1">
              <a:buClr>
                <a:srgbClr val="336699"/>
              </a:buClr>
              <a:buFont typeface="Wingdings" pitchFamily="2" charset="2"/>
              <a:buChar char="§"/>
            </a:pPr>
            <a:r>
              <a:rPr lang="en-US" i="1" dirty="0">
                <a:solidFill>
                  <a:schemeClr val="tx1"/>
                </a:solidFill>
                <a:latin typeface="+mj-lt"/>
              </a:rPr>
              <a:t> </a:t>
            </a:r>
            <a:r>
              <a:rPr lang="en-US" dirty="0">
                <a:solidFill>
                  <a:schemeClr val="tx1"/>
                </a:solidFill>
                <a:latin typeface="+mj-lt"/>
              </a:rPr>
              <a:t>prior probability of retrieving a </a:t>
            </a:r>
            <a:r>
              <a:rPr lang="de-DE" dirty="0">
                <a:solidFill>
                  <a:schemeClr val="tx1"/>
                </a:solidFill>
                <a:latin typeface="+mj-lt"/>
              </a:rPr>
              <a:t>relevant </a:t>
            </a:r>
            <a:r>
              <a:rPr lang="de-DE" dirty="0" err="1">
                <a:solidFill>
                  <a:schemeClr val="tx1"/>
                </a:solidFill>
                <a:latin typeface="+mj-lt"/>
              </a:rPr>
              <a:t>or</a:t>
            </a:r>
            <a:r>
              <a:rPr lang="de-DE" dirty="0">
                <a:solidFill>
                  <a:schemeClr val="tx1"/>
                </a:solidFill>
                <a:latin typeface="+mj-lt"/>
              </a:rPr>
              <a:t> </a:t>
            </a:r>
            <a:r>
              <a:rPr lang="de-DE" dirty="0" err="1">
                <a:solidFill>
                  <a:schemeClr val="tx1"/>
                </a:solidFill>
                <a:latin typeface="+mj-lt"/>
              </a:rPr>
              <a:t>nonrelevant</a:t>
            </a:r>
            <a:r>
              <a:rPr lang="de-DE" dirty="0">
                <a:solidFill>
                  <a:schemeClr val="tx1"/>
                </a:solidFill>
                <a:latin typeface="+mj-lt"/>
              </a:rPr>
              <a:t> </a:t>
            </a:r>
            <a:r>
              <a:rPr lang="de-DE" dirty="0" err="1">
                <a:solidFill>
                  <a:schemeClr val="tx1"/>
                </a:solidFill>
                <a:latin typeface="+mj-lt"/>
              </a:rPr>
              <a:t>document</a:t>
            </a:r>
            <a:r>
              <a:rPr lang="de-DE" dirty="0">
                <a:solidFill>
                  <a:schemeClr val="tx1"/>
                </a:solidFill>
                <a:latin typeface="+mj-lt"/>
              </a:rPr>
              <a:t> </a:t>
            </a:r>
            <a:r>
              <a:rPr lang="de-DE" dirty="0" err="1">
                <a:solidFill>
                  <a:schemeClr val="tx1"/>
                </a:solidFill>
                <a:latin typeface="+mj-lt"/>
              </a:rPr>
              <a:t>for</a:t>
            </a:r>
            <a:r>
              <a:rPr lang="de-DE" dirty="0">
                <a:solidFill>
                  <a:schemeClr val="tx1"/>
                </a:solidFill>
                <a:latin typeface="+mj-lt"/>
              </a:rPr>
              <a:t> a </a:t>
            </a:r>
            <a:r>
              <a:rPr lang="de-DE" dirty="0" err="1">
                <a:solidFill>
                  <a:schemeClr val="tx1"/>
                </a:solidFill>
                <a:latin typeface="+mj-lt"/>
              </a:rPr>
              <a:t>query</a:t>
            </a:r>
            <a:r>
              <a:rPr lang="de-DE" dirty="0">
                <a:solidFill>
                  <a:schemeClr val="tx1"/>
                </a:solidFill>
                <a:latin typeface="+mj-lt"/>
              </a:rPr>
              <a:t> </a:t>
            </a:r>
            <a:r>
              <a:rPr lang="de-DE" i="1" dirty="0">
                <a:solidFill>
                  <a:schemeClr val="tx1"/>
                </a:solidFill>
                <a:latin typeface="+mj-lt"/>
              </a:rPr>
              <a:t>q</a:t>
            </a:r>
          </a:p>
          <a:p>
            <a:pPr lvl="1">
              <a:buClr>
                <a:srgbClr val="336699"/>
              </a:buClr>
              <a:buFont typeface="Wingdings" pitchFamily="2" charset="2"/>
              <a:buChar char="§"/>
            </a:pPr>
            <a:r>
              <a:rPr lang="en-US" dirty="0">
                <a:solidFill>
                  <a:schemeClr val="tx1"/>
                </a:solidFill>
                <a:latin typeface="+mj-lt"/>
              </a:rPr>
              <a:t>Estimate                      and                     from percentage of </a:t>
            </a:r>
            <a:r>
              <a:rPr lang="de-DE" dirty="0">
                <a:solidFill>
                  <a:schemeClr val="tx1"/>
                </a:solidFill>
                <a:latin typeface="+mj-lt"/>
              </a:rPr>
              <a:t>relevant </a:t>
            </a:r>
            <a:r>
              <a:rPr lang="de-DE" dirty="0" err="1">
                <a:solidFill>
                  <a:schemeClr val="tx1"/>
                </a:solidFill>
                <a:latin typeface="+mj-lt"/>
              </a:rPr>
              <a:t>documents</a:t>
            </a:r>
            <a:r>
              <a:rPr lang="de-DE" dirty="0">
                <a:solidFill>
                  <a:schemeClr val="tx1"/>
                </a:solidFill>
                <a:latin typeface="+mj-lt"/>
              </a:rPr>
              <a:t> in </a:t>
            </a:r>
            <a:r>
              <a:rPr lang="de-DE" dirty="0" err="1">
                <a:solidFill>
                  <a:schemeClr val="tx1"/>
                </a:solidFill>
                <a:latin typeface="+mj-lt"/>
              </a:rPr>
              <a:t>the</a:t>
            </a:r>
            <a:r>
              <a:rPr lang="de-DE" dirty="0">
                <a:solidFill>
                  <a:schemeClr val="tx1"/>
                </a:solidFill>
                <a:latin typeface="+mj-lt"/>
              </a:rPr>
              <a:t> </a:t>
            </a:r>
            <a:r>
              <a:rPr lang="de-DE" dirty="0" err="1">
                <a:solidFill>
                  <a:schemeClr val="tx1"/>
                </a:solidFill>
                <a:latin typeface="+mj-lt"/>
              </a:rPr>
              <a:t>collection</a:t>
            </a:r>
            <a:endParaRPr lang="de-DE" dirty="0">
              <a:solidFill>
                <a:schemeClr val="tx1"/>
              </a:solidFill>
              <a:latin typeface="+mj-lt"/>
            </a:endParaRPr>
          </a:p>
          <a:p>
            <a:pPr lvl="1">
              <a:buClr>
                <a:srgbClr val="336699"/>
              </a:buClr>
              <a:buFont typeface="Wingdings" pitchFamily="2" charset="2"/>
              <a:buChar char="§"/>
            </a:pPr>
            <a:r>
              <a:rPr lang="en-US" dirty="0">
                <a:solidFill>
                  <a:schemeClr val="tx1"/>
                </a:solidFill>
                <a:latin typeface="+mj-lt"/>
              </a:rPr>
              <a:t>Since a document is either relevant or </a:t>
            </a:r>
            <a:r>
              <a:rPr lang="en-US" dirty="0" err="1">
                <a:solidFill>
                  <a:schemeClr val="tx1"/>
                </a:solidFill>
                <a:latin typeface="+mj-lt"/>
              </a:rPr>
              <a:t>nonrelevant</a:t>
            </a:r>
            <a:r>
              <a:rPr lang="en-US" dirty="0">
                <a:solidFill>
                  <a:schemeClr val="tx1"/>
                </a:solidFill>
                <a:latin typeface="+mj-lt"/>
              </a:rPr>
              <a:t> to a query, </a:t>
            </a:r>
            <a:r>
              <a:rPr lang="de-DE" dirty="0" err="1">
                <a:solidFill>
                  <a:schemeClr val="tx1"/>
                </a:solidFill>
                <a:latin typeface="+mj-lt"/>
              </a:rPr>
              <a:t>we</a:t>
            </a:r>
            <a:r>
              <a:rPr lang="de-DE" dirty="0">
                <a:solidFill>
                  <a:schemeClr val="tx1"/>
                </a:solidFill>
                <a:latin typeface="+mj-lt"/>
              </a:rPr>
              <a:t> must </a:t>
            </a:r>
            <a:r>
              <a:rPr lang="de-DE" dirty="0" err="1">
                <a:solidFill>
                  <a:schemeClr val="tx1"/>
                </a:solidFill>
                <a:latin typeface="+mj-lt"/>
              </a:rPr>
              <a:t>have</a:t>
            </a:r>
            <a:r>
              <a:rPr lang="de-DE" dirty="0">
                <a:solidFill>
                  <a:schemeClr val="tx1"/>
                </a:solidFill>
                <a:latin typeface="+mj-lt"/>
              </a:rPr>
              <a:t> </a:t>
            </a:r>
            <a:r>
              <a:rPr lang="de-DE" dirty="0" err="1">
                <a:solidFill>
                  <a:schemeClr val="tx1"/>
                </a:solidFill>
                <a:latin typeface="+mj-lt"/>
              </a:rPr>
              <a:t>that</a:t>
            </a:r>
            <a:r>
              <a:rPr lang="de-DE" dirty="0">
                <a:solidFill>
                  <a:schemeClr val="tx1"/>
                </a:solidFill>
                <a:latin typeface="+mj-lt"/>
              </a:rPr>
              <a:t>:</a:t>
            </a:r>
            <a:endParaRPr lang="en-US" dirty="0">
              <a:solidFill>
                <a:schemeClr val="tx1"/>
              </a:solidFill>
              <a:latin typeface="+mj-lt"/>
              <a:cs typeface="Times New Roman" pitchFamily="16" charset="0"/>
            </a:endParaRPr>
          </a:p>
        </p:txBody>
      </p:sp>
      <p:pic>
        <p:nvPicPr>
          <p:cNvPr id="18" name="Picture 17" descr="1114.png"/>
          <p:cNvPicPr>
            <a:picLocks noChangeAspect="1"/>
          </p:cNvPicPr>
          <p:nvPr/>
        </p:nvPicPr>
        <p:blipFill>
          <a:blip r:embed="rId3"/>
          <a:stretch>
            <a:fillRect/>
          </a:stretch>
        </p:blipFill>
        <p:spPr>
          <a:xfrm>
            <a:off x="1785917" y="1857364"/>
            <a:ext cx="5398216" cy="1512000"/>
          </a:xfrm>
          <a:prstGeom prst="rect">
            <a:avLst/>
          </a:prstGeom>
        </p:spPr>
      </p:pic>
      <p:pic>
        <p:nvPicPr>
          <p:cNvPr id="16" name="Picture 15" descr="11152.png"/>
          <p:cNvPicPr>
            <a:picLocks noChangeAspect="1"/>
          </p:cNvPicPr>
          <p:nvPr/>
        </p:nvPicPr>
        <p:blipFill>
          <a:blip r:embed="rId4"/>
          <a:stretch>
            <a:fillRect/>
          </a:stretch>
        </p:blipFill>
        <p:spPr>
          <a:xfrm>
            <a:off x="2814068" y="5858176"/>
            <a:ext cx="4170373" cy="396000"/>
          </a:xfrm>
          <a:prstGeom prst="rect">
            <a:avLst/>
          </a:prstGeom>
        </p:spPr>
      </p:pic>
      <p:pic>
        <p:nvPicPr>
          <p:cNvPr id="19" name="Picture 18" descr="11145.png"/>
          <p:cNvPicPr>
            <a:picLocks noChangeAspect="1"/>
          </p:cNvPicPr>
          <p:nvPr/>
        </p:nvPicPr>
        <p:blipFill>
          <a:blip r:embed="rId5"/>
          <a:stretch>
            <a:fillRect/>
          </a:stretch>
        </p:blipFill>
        <p:spPr>
          <a:xfrm>
            <a:off x="504000" y="1494000"/>
            <a:ext cx="1064573" cy="324000"/>
          </a:xfrm>
          <a:prstGeom prst="rect">
            <a:avLst/>
          </a:prstGeom>
        </p:spPr>
      </p:pic>
      <p:pic>
        <p:nvPicPr>
          <p:cNvPr id="20" name="Picture 19" descr="1115x.png"/>
          <p:cNvPicPr>
            <a:picLocks noChangeAspect="1"/>
          </p:cNvPicPr>
          <p:nvPr/>
        </p:nvPicPr>
        <p:blipFill>
          <a:blip r:embed="rId6"/>
          <a:stretch>
            <a:fillRect/>
          </a:stretch>
        </p:blipFill>
        <p:spPr>
          <a:xfrm>
            <a:off x="7089286" y="1500174"/>
            <a:ext cx="983176" cy="324000"/>
          </a:xfrm>
          <a:prstGeom prst="rect">
            <a:avLst/>
          </a:prstGeom>
        </p:spPr>
      </p:pic>
      <p:pic>
        <p:nvPicPr>
          <p:cNvPr id="27" name="Picture 26" descr="11150.png"/>
          <p:cNvPicPr>
            <a:picLocks noChangeAspect="1"/>
          </p:cNvPicPr>
          <p:nvPr/>
        </p:nvPicPr>
        <p:blipFill>
          <a:blip r:embed="rId7"/>
          <a:stretch>
            <a:fillRect/>
          </a:stretch>
        </p:blipFill>
        <p:spPr>
          <a:xfrm>
            <a:off x="2370739" y="4429132"/>
            <a:ext cx="1344005" cy="324000"/>
          </a:xfrm>
          <a:prstGeom prst="rect">
            <a:avLst/>
          </a:prstGeom>
        </p:spPr>
      </p:pic>
      <p:pic>
        <p:nvPicPr>
          <p:cNvPr id="29" name="Picture 28" descr="111501.png"/>
          <p:cNvPicPr>
            <a:picLocks noChangeAspect="1"/>
          </p:cNvPicPr>
          <p:nvPr/>
        </p:nvPicPr>
        <p:blipFill>
          <a:blip r:embed="rId8"/>
          <a:stretch>
            <a:fillRect/>
          </a:stretch>
        </p:blipFill>
        <p:spPr>
          <a:xfrm>
            <a:off x="4339490" y="4426884"/>
            <a:ext cx="1232642" cy="288000"/>
          </a:xfrm>
          <a:prstGeom prst="rect">
            <a:avLst/>
          </a:prstGeom>
        </p:spPr>
      </p:pic>
      <p:sp>
        <p:nvSpPr>
          <p:cNvPr id="2" name="Oval 1"/>
          <p:cNvSpPr/>
          <p:nvPr/>
        </p:nvSpPr>
        <p:spPr>
          <a:xfrm>
            <a:off x="5796136" y="1857364"/>
            <a:ext cx="1387997" cy="491516"/>
          </a:xfrm>
          <a:prstGeom prst="ellipse">
            <a:avLst/>
          </a:prstGeom>
          <a:solidFill>
            <a:schemeClr val="accent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p:cNvSpPr/>
          <p:nvPr/>
        </p:nvSpPr>
        <p:spPr>
          <a:xfrm>
            <a:off x="5773166" y="2608344"/>
            <a:ext cx="1387997" cy="491516"/>
          </a:xfrm>
          <a:prstGeom prst="ellipse">
            <a:avLst/>
          </a:prstGeom>
          <a:solidFill>
            <a:schemeClr val="accent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 name="Straight Arrow Connector 3"/>
          <p:cNvCxnSpPr/>
          <p:nvPr/>
        </p:nvCxnSpPr>
        <p:spPr>
          <a:xfrm flipH="1">
            <a:off x="1403648" y="3142686"/>
            <a:ext cx="5086487" cy="655306"/>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cxnSp>
        <p:nvCxnSpPr>
          <p:cNvPr id="22" name="Straight Arrow Connector 21"/>
          <p:cNvCxnSpPr>
            <a:stCxn id="2" idx="4"/>
          </p:cNvCxnSpPr>
          <p:nvPr/>
        </p:nvCxnSpPr>
        <p:spPr>
          <a:xfrm flipH="1">
            <a:off x="1475656" y="2348880"/>
            <a:ext cx="5014479" cy="1433034"/>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Text Box 1"/>
          <p:cNvSpPr txBox="1">
            <a:spLocks noChangeArrowheads="1"/>
          </p:cNvSpPr>
          <p:nvPr/>
        </p:nvSpPr>
        <p:spPr bwMode="auto">
          <a:xfrm>
            <a:off x="6553200" y="6477000"/>
            <a:ext cx="2133600" cy="244475"/>
          </a:xfrm>
          <a:prstGeom prst="rect">
            <a:avLst/>
          </a:prstGeom>
          <a:noFill/>
          <a:ln w="9525">
            <a:noFill/>
            <a:round/>
            <a:headEnd/>
            <a:tailEnd/>
          </a:ln>
        </p:spPr>
        <p:txBody>
          <a:bodyPr lIns="90000" tIns="46800" rIns="90000" bIns="46800" anchor="ctr"/>
          <a:lstStyle/>
          <a:p>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48895EFF-1DBE-4654-84B8-EE5B6E2FA3CA}" type="slidenum">
              <a:rPr lang="en-US" sz="1200">
                <a:solidFill>
                  <a:srgbClr val="898989"/>
                </a:solidFill>
                <a:latin typeface="Calibri" charset="0"/>
              </a:rPr>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17</a:t>
            </a:fld>
            <a:endParaRPr lang="en-US" sz="1200">
              <a:solidFill>
                <a:srgbClr val="898989"/>
              </a:solidFill>
              <a:latin typeface="Calibri" charset="0"/>
            </a:endParaRPr>
          </a:p>
        </p:txBody>
      </p:sp>
      <p:sp>
        <p:nvSpPr>
          <p:cNvPr id="84995" name="Text Box 2"/>
          <p:cNvSpPr txBox="1">
            <a:spLocks noChangeArrowheads="1"/>
          </p:cNvSpPr>
          <p:nvPr/>
        </p:nvSpPr>
        <p:spPr bwMode="auto">
          <a:xfrm>
            <a:off x="285720" y="0"/>
            <a:ext cx="8585203" cy="1403350"/>
          </a:xfrm>
          <a:prstGeom prst="rect">
            <a:avLst/>
          </a:prstGeom>
          <a:noFill/>
          <a:ln w="9525">
            <a:noFill/>
            <a:round/>
            <a:headEnd/>
            <a:tailEnd/>
          </a:ln>
        </p:spPr>
        <p:txBody>
          <a:bodyPr anchor="b"/>
          <a:lstStyle/>
          <a:p>
            <a:pP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3600" dirty="0">
                <a:solidFill>
                  <a:srgbClr val="000000"/>
                </a:solidFill>
                <a:latin typeface="Calibri" charset="0"/>
              </a:rPr>
              <a:t>Deriving a Ranking Function for Query Terms</a:t>
            </a:r>
          </a:p>
        </p:txBody>
      </p:sp>
      <p:sp>
        <p:nvSpPr>
          <p:cNvPr id="84996" name="Text Box 3"/>
          <p:cNvSpPr txBox="1">
            <a:spLocks noChangeArrowheads="1"/>
          </p:cNvSpPr>
          <p:nvPr/>
        </p:nvSpPr>
        <p:spPr bwMode="auto">
          <a:xfrm>
            <a:off x="214282" y="1428736"/>
            <a:ext cx="8643998" cy="4664560"/>
          </a:xfrm>
          <a:prstGeom prst="rect">
            <a:avLst/>
          </a:prstGeom>
          <a:noFill/>
          <a:ln w="9525">
            <a:noFill/>
            <a:round/>
            <a:headEnd/>
            <a:tailEnd/>
          </a:ln>
        </p:spPr>
        <p:txBody>
          <a:bodyPr/>
          <a:lstStyle/>
          <a:p>
            <a:pPr marL="336550" indent="-336550">
              <a:spcBef>
                <a:spcPts val="700"/>
              </a:spcBef>
              <a:buClr>
                <a:srgbClr val="437085"/>
              </a:buClr>
              <a:buSzPct val="100000"/>
              <a:tabLst>
                <a:tab pos="336550" algn="l"/>
                <a:tab pos="784225" algn="l"/>
                <a:tab pos="1233488" algn="l"/>
                <a:tab pos="1682750" algn="l"/>
                <a:tab pos="2132013" algn="l"/>
                <a:tab pos="2581275" algn="l"/>
                <a:tab pos="3030538" algn="l"/>
                <a:tab pos="3479800" algn="l"/>
                <a:tab pos="3929063" algn="l"/>
                <a:tab pos="4378325" algn="l"/>
                <a:tab pos="4827588" algn="l"/>
                <a:tab pos="5276850" algn="l"/>
                <a:tab pos="5726113" algn="l"/>
                <a:tab pos="6175375" algn="l"/>
                <a:tab pos="6624638" algn="l"/>
                <a:tab pos="7073900" algn="l"/>
                <a:tab pos="7523163" algn="l"/>
                <a:tab pos="7972425" algn="l"/>
                <a:tab pos="8421688" algn="l"/>
                <a:tab pos="8870950" algn="l"/>
                <a:tab pos="9320213" algn="l"/>
              </a:tabLst>
            </a:pPr>
            <a:endParaRPr lang="en-US" dirty="0">
              <a:solidFill>
                <a:srgbClr val="000000"/>
              </a:solidFill>
              <a:latin typeface="Calibri" charset="0"/>
              <a:cs typeface="Times New Roman" pitchFamily="16" charset="0"/>
            </a:endParaRPr>
          </a:p>
        </p:txBody>
      </p:sp>
      <p:sp>
        <p:nvSpPr>
          <p:cNvPr id="84997" name="Text Box 4"/>
          <p:cNvSpPr txBox="1">
            <a:spLocks noChangeArrowheads="1"/>
          </p:cNvSpPr>
          <p:nvPr/>
        </p:nvSpPr>
        <p:spPr bwMode="auto">
          <a:xfrm>
            <a:off x="7640638" y="-33338"/>
            <a:ext cx="925512" cy="336551"/>
          </a:xfrm>
          <a:prstGeom prst="rect">
            <a:avLst/>
          </a:prstGeom>
          <a:noFill/>
          <a:ln w="9525">
            <a:noFill/>
            <a:round/>
            <a:headEnd/>
            <a:tailEnd/>
          </a:ln>
        </p:spPr>
        <p:txBody>
          <a:bodyPr wrap="none" anchor="ctr"/>
          <a:lstStyle/>
          <a:p>
            <a:pPr>
              <a:buClr>
                <a:srgbClr val="000000"/>
              </a:buClr>
              <a:buSzPct val="100000"/>
              <a:buFont typeface="Times New Roman" pitchFamily="16" charset="0"/>
              <a:buNone/>
            </a:pPr>
            <a:endParaRPr lang="de-DE"/>
          </a:p>
        </p:txBody>
      </p:sp>
      <p:sp>
        <p:nvSpPr>
          <p:cNvPr id="10" name="Rectangle 9"/>
          <p:cNvSpPr/>
          <p:nvPr/>
        </p:nvSpPr>
        <p:spPr>
          <a:xfrm>
            <a:off x="285720" y="1500174"/>
            <a:ext cx="8643998" cy="4524315"/>
          </a:xfrm>
          <a:prstGeom prst="rect">
            <a:avLst/>
          </a:prstGeom>
        </p:spPr>
        <p:txBody>
          <a:bodyPr wrap="square">
            <a:spAutoFit/>
          </a:bodyPr>
          <a:lstStyle/>
          <a:p>
            <a:pPr lvl="1">
              <a:buClr>
                <a:srgbClr val="336699"/>
              </a:buClr>
              <a:buFont typeface="Wingdings" pitchFamily="2" charset="2"/>
              <a:buChar char="§"/>
            </a:pPr>
            <a:r>
              <a:rPr lang="en-US" dirty="0">
                <a:solidFill>
                  <a:schemeClr val="tx1"/>
                </a:solidFill>
                <a:latin typeface="+mj-lt"/>
              </a:rPr>
              <a:t>Given a query q, ranking documents by                          is modeled under BIM as ranking them by </a:t>
            </a:r>
          </a:p>
          <a:p>
            <a:pPr lvl="1">
              <a:buClr>
                <a:srgbClr val="336699"/>
              </a:buClr>
              <a:buFont typeface="Wingdings" pitchFamily="2" charset="2"/>
              <a:buChar char="§"/>
            </a:pPr>
            <a:r>
              <a:rPr lang="en-US" dirty="0">
                <a:solidFill>
                  <a:schemeClr val="tx1"/>
                </a:solidFill>
                <a:latin typeface="+mj-lt"/>
              </a:rPr>
              <a:t>Easier: rank documents by their odds of relevance (gives same ranking &amp; we can ignore the common denominator)</a:t>
            </a:r>
          </a:p>
          <a:p>
            <a:endParaRPr lang="en-US" dirty="0">
              <a:solidFill>
                <a:schemeClr val="tx1"/>
              </a:solidFill>
              <a:latin typeface="+mj-lt"/>
            </a:endParaRPr>
          </a:p>
          <a:p>
            <a:endParaRPr lang="en-US" dirty="0">
              <a:solidFill>
                <a:schemeClr val="tx1"/>
              </a:solidFill>
              <a:latin typeface="+mj-lt"/>
            </a:endParaRPr>
          </a:p>
          <a:p>
            <a:endParaRPr lang="en-US" dirty="0">
              <a:solidFill>
                <a:schemeClr val="tx1"/>
              </a:solidFill>
              <a:latin typeface="+mj-lt"/>
            </a:endParaRPr>
          </a:p>
          <a:p>
            <a:endParaRPr lang="en-US" dirty="0">
              <a:solidFill>
                <a:schemeClr val="tx1"/>
              </a:solidFill>
              <a:latin typeface="+mj-lt"/>
            </a:endParaRPr>
          </a:p>
          <a:p>
            <a:endParaRPr lang="en-US" dirty="0">
              <a:solidFill>
                <a:schemeClr val="tx1"/>
              </a:solidFill>
              <a:latin typeface="+mj-lt"/>
            </a:endParaRPr>
          </a:p>
          <a:p>
            <a:endParaRPr lang="en-US" dirty="0">
              <a:solidFill>
                <a:schemeClr val="tx1"/>
              </a:solidFill>
              <a:latin typeface="+mj-lt"/>
            </a:endParaRPr>
          </a:p>
          <a:p>
            <a:endParaRPr lang="en-US" dirty="0">
              <a:solidFill>
                <a:schemeClr val="tx1"/>
              </a:solidFill>
              <a:latin typeface="+mj-lt"/>
            </a:endParaRPr>
          </a:p>
          <a:p>
            <a:pPr lvl="1">
              <a:buClr>
                <a:srgbClr val="336699"/>
              </a:buClr>
              <a:buFont typeface="Wingdings" pitchFamily="2" charset="2"/>
              <a:buChar char="§"/>
            </a:pPr>
            <a:r>
              <a:rPr lang="en-US" dirty="0">
                <a:solidFill>
                  <a:schemeClr val="tx1"/>
                </a:solidFill>
                <a:latin typeface="+mj-lt"/>
              </a:rPr>
              <a:t>is a constant for a given query - can be ignored</a:t>
            </a:r>
          </a:p>
        </p:txBody>
      </p:sp>
      <p:pic>
        <p:nvPicPr>
          <p:cNvPr id="12" name="Picture 11" descr="1116.png"/>
          <p:cNvPicPr>
            <a:picLocks noChangeAspect="1"/>
          </p:cNvPicPr>
          <p:nvPr/>
        </p:nvPicPr>
        <p:blipFill>
          <a:blip r:embed="rId3"/>
          <a:stretch>
            <a:fillRect/>
          </a:stretch>
        </p:blipFill>
        <p:spPr>
          <a:xfrm>
            <a:off x="1285852" y="3343512"/>
            <a:ext cx="6037866" cy="1872000"/>
          </a:xfrm>
          <a:prstGeom prst="rect">
            <a:avLst/>
          </a:prstGeom>
        </p:spPr>
      </p:pic>
      <p:pic>
        <p:nvPicPr>
          <p:cNvPr id="13" name="Picture 12" descr="11164.png"/>
          <p:cNvPicPr>
            <a:picLocks noChangeAspect="1"/>
          </p:cNvPicPr>
          <p:nvPr/>
        </p:nvPicPr>
        <p:blipFill>
          <a:blip r:embed="rId4"/>
          <a:stretch>
            <a:fillRect/>
          </a:stretch>
        </p:blipFill>
        <p:spPr>
          <a:xfrm>
            <a:off x="6228184" y="1959190"/>
            <a:ext cx="1536004" cy="324000"/>
          </a:xfrm>
          <a:prstGeom prst="rect">
            <a:avLst/>
          </a:prstGeom>
        </p:spPr>
      </p:pic>
      <p:pic>
        <p:nvPicPr>
          <p:cNvPr id="15" name="Picture 14" descr="11158.png"/>
          <p:cNvPicPr>
            <a:picLocks noChangeAspect="1"/>
          </p:cNvPicPr>
          <p:nvPr/>
        </p:nvPicPr>
        <p:blipFill>
          <a:blip r:embed="rId5"/>
          <a:stretch>
            <a:fillRect/>
          </a:stretch>
        </p:blipFill>
        <p:spPr>
          <a:xfrm>
            <a:off x="6000760" y="1571612"/>
            <a:ext cx="1560005" cy="324000"/>
          </a:xfrm>
          <a:prstGeom prst="rect">
            <a:avLst/>
          </a:prstGeom>
        </p:spPr>
      </p:pic>
      <p:cxnSp>
        <p:nvCxnSpPr>
          <p:cNvPr id="3" name="Straight Connector 2"/>
          <p:cNvCxnSpPr/>
          <p:nvPr/>
        </p:nvCxnSpPr>
        <p:spPr>
          <a:xfrm flipV="1">
            <a:off x="5868144" y="3645024"/>
            <a:ext cx="685056" cy="216024"/>
          </a:xfrm>
          <a:prstGeom prst="line">
            <a:avLst/>
          </a:prstGeom>
        </p:spPr>
        <p:style>
          <a:lnRef idx="3">
            <a:schemeClr val="accent1"/>
          </a:lnRef>
          <a:fillRef idx="0">
            <a:schemeClr val="accent1"/>
          </a:fillRef>
          <a:effectRef idx="2">
            <a:schemeClr val="accent1"/>
          </a:effectRef>
          <a:fontRef idx="minor">
            <a:schemeClr val="tx1"/>
          </a:fontRef>
        </p:style>
      </p:cxnSp>
      <p:cxnSp>
        <p:nvCxnSpPr>
          <p:cNvPr id="16" name="Straight Connector 15"/>
          <p:cNvCxnSpPr/>
          <p:nvPr/>
        </p:nvCxnSpPr>
        <p:spPr>
          <a:xfrm flipV="1">
            <a:off x="5868144" y="4221088"/>
            <a:ext cx="685056" cy="216024"/>
          </a:xfrm>
          <a:prstGeom prst="line">
            <a:avLst/>
          </a:prstGeom>
        </p:spPr>
        <p:style>
          <a:lnRef idx="3">
            <a:schemeClr val="accent1"/>
          </a:lnRef>
          <a:fillRef idx="0">
            <a:schemeClr val="accent1"/>
          </a:fillRef>
          <a:effectRef idx="2">
            <a:schemeClr val="accent1"/>
          </a:effectRef>
          <a:fontRef idx="minor">
            <a:schemeClr val="tx1"/>
          </a:fontRef>
        </p:style>
      </p:cxnSp>
      <p:sp>
        <p:nvSpPr>
          <p:cNvPr id="5" name="Oval 4"/>
          <p:cNvSpPr/>
          <p:nvPr/>
        </p:nvSpPr>
        <p:spPr>
          <a:xfrm>
            <a:off x="3779912" y="4365104"/>
            <a:ext cx="1584176" cy="1008112"/>
          </a:xfrm>
          <a:prstGeom prst="ellipse">
            <a:avLst/>
          </a:prstGeom>
          <a:solidFill>
            <a:schemeClr val="accent1">
              <a:alpha val="44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7" name="Straight Arrow Connector 16"/>
          <p:cNvCxnSpPr/>
          <p:nvPr/>
        </p:nvCxnSpPr>
        <p:spPr>
          <a:xfrm flipH="1">
            <a:off x="2411760" y="5373216"/>
            <a:ext cx="2160241" cy="288032"/>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wipe(down)">
                                      <p:cBhvr>
                                        <p:cTn id="7" dur="500"/>
                                        <p:tgtEl>
                                          <p:spTgt spid="16"/>
                                        </p:tgtEl>
                                      </p:cBhvr>
                                    </p:animEffect>
                                  </p:childTnLst>
                                </p:cTn>
                              </p:par>
                              <p:par>
                                <p:cTn id="8" presetID="22" presetClass="entr" presetSubtype="4" fill="hold"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wipe(down)">
                                      <p:cBhvr>
                                        <p:cTn id="10" dur="5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 calcmode="lin" valueType="num">
                                      <p:cBhvr>
                                        <p:cTn id="15" dur="1000" fill="hold"/>
                                        <p:tgtEl>
                                          <p:spTgt spid="5"/>
                                        </p:tgtEl>
                                        <p:attrNameLst>
                                          <p:attrName>ppt_w</p:attrName>
                                        </p:attrNameLst>
                                      </p:cBhvr>
                                      <p:tavLst>
                                        <p:tav tm="0">
                                          <p:val>
                                            <p:fltVal val="0"/>
                                          </p:val>
                                        </p:tav>
                                        <p:tav tm="100000">
                                          <p:val>
                                            <p:strVal val="#ppt_w"/>
                                          </p:val>
                                        </p:tav>
                                      </p:tavLst>
                                    </p:anim>
                                    <p:anim calcmode="lin" valueType="num">
                                      <p:cBhvr>
                                        <p:cTn id="16" dur="1000" fill="hold"/>
                                        <p:tgtEl>
                                          <p:spTgt spid="5"/>
                                        </p:tgtEl>
                                        <p:attrNameLst>
                                          <p:attrName>ppt_h</p:attrName>
                                        </p:attrNameLst>
                                      </p:cBhvr>
                                      <p:tavLst>
                                        <p:tav tm="0">
                                          <p:val>
                                            <p:fltVal val="0"/>
                                          </p:val>
                                        </p:tav>
                                        <p:tav tm="100000">
                                          <p:val>
                                            <p:strVal val="#ppt_h"/>
                                          </p:val>
                                        </p:tav>
                                      </p:tavLst>
                                    </p:anim>
                                    <p:anim calcmode="lin" valueType="num">
                                      <p:cBhvr>
                                        <p:cTn id="17" dur="1000" fill="hold"/>
                                        <p:tgtEl>
                                          <p:spTgt spid="5"/>
                                        </p:tgtEl>
                                        <p:attrNameLst>
                                          <p:attrName>style.rotation</p:attrName>
                                        </p:attrNameLst>
                                      </p:cBhvr>
                                      <p:tavLst>
                                        <p:tav tm="0">
                                          <p:val>
                                            <p:fltVal val="90"/>
                                          </p:val>
                                        </p:tav>
                                        <p:tav tm="100000">
                                          <p:val>
                                            <p:fltVal val="0"/>
                                          </p:val>
                                        </p:tav>
                                      </p:tavLst>
                                    </p:anim>
                                    <p:animEffect transition="in" filter="fade">
                                      <p:cBhvr>
                                        <p:cTn id="18" dur="1000"/>
                                        <p:tgtEl>
                                          <p:spTgt spid="5"/>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17"/>
                                        </p:tgtEl>
                                        <p:attrNameLst>
                                          <p:attrName>style.visibility</p:attrName>
                                        </p:attrNameLst>
                                      </p:cBhvr>
                                      <p:to>
                                        <p:strVal val="visible"/>
                                      </p:to>
                                    </p:set>
                                    <p:animEffect transition="in" filter="fade">
                                      <p:cBhvr>
                                        <p:cTn id="23" dur="500"/>
                                        <p:tgtEl>
                                          <p:spTgt spid="17"/>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10">
                                            <p:txEl>
                                              <p:pRg st="9" end="9"/>
                                            </p:txEl>
                                          </p:spTgt>
                                        </p:tgtEl>
                                        <p:attrNameLst>
                                          <p:attrName>style.visibility</p:attrName>
                                        </p:attrNameLst>
                                      </p:cBhvr>
                                      <p:to>
                                        <p:strVal val="visible"/>
                                      </p:to>
                                    </p:set>
                                    <p:animEffect transition="in" filter="fade">
                                      <p:cBhvr>
                                        <p:cTn id="28" dur="500"/>
                                        <p:tgtEl>
                                          <p:spTgt spid="10">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Text Box 1"/>
          <p:cNvSpPr txBox="1">
            <a:spLocks noChangeArrowheads="1"/>
          </p:cNvSpPr>
          <p:nvPr/>
        </p:nvSpPr>
        <p:spPr bwMode="auto">
          <a:xfrm>
            <a:off x="6553200" y="6477000"/>
            <a:ext cx="2133600" cy="244475"/>
          </a:xfrm>
          <a:prstGeom prst="rect">
            <a:avLst/>
          </a:prstGeom>
          <a:noFill/>
          <a:ln w="9525">
            <a:noFill/>
            <a:round/>
            <a:headEnd/>
            <a:tailEnd/>
          </a:ln>
        </p:spPr>
        <p:txBody>
          <a:bodyPr lIns="90000" tIns="46800" rIns="90000" bIns="46800" anchor="ctr"/>
          <a:lstStyle/>
          <a:p>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48895EFF-1DBE-4654-84B8-EE5B6E2FA3CA}" type="slidenum">
              <a:rPr lang="en-US" sz="1200">
                <a:solidFill>
                  <a:srgbClr val="898989"/>
                </a:solidFill>
                <a:latin typeface="Calibri" charset="0"/>
              </a:rPr>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18</a:t>
            </a:fld>
            <a:endParaRPr lang="en-US" sz="1200">
              <a:solidFill>
                <a:srgbClr val="898989"/>
              </a:solidFill>
              <a:latin typeface="Calibri" charset="0"/>
            </a:endParaRPr>
          </a:p>
        </p:txBody>
      </p:sp>
      <p:sp>
        <p:nvSpPr>
          <p:cNvPr id="84995" name="Text Box 2"/>
          <p:cNvSpPr txBox="1">
            <a:spLocks noChangeArrowheads="1"/>
          </p:cNvSpPr>
          <p:nvPr/>
        </p:nvSpPr>
        <p:spPr bwMode="auto">
          <a:xfrm>
            <a:off x="285720" y="0"/>
            <a:ext cx="8585203" cy="1403350"/>
          </a:xfrm>
          <a:prstGeom prst="rect">
            <a:avLst/>
          </a:prstGeom>
          <a:noFill/>
          <a:ln w="9525">
            <a:noFill/>
            <a:round/>
            <a:headEnd/>
            <a:tailEnd/>
          </a:ln>
        </p:spPr>
        <p:txBody>
          <a:bodyPr anchor="b"/>
          <a:lstStyle/>
          <a:p>
            <a:pP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3600" dirty="0">
                <a:solidFill>
                  <a:srgbClr val="000000"/>
                </a:solidFill>
                <a:latin typeface="Calibri" charset="0"/>
              </a:rPr>
              <a:t>Deriving a Ranking Function for Query Terms</a:t>
            </a:r>
          </a:p>
        </p:txBody>
      </p:sp>
      <p:sp>
        <p:nvSpPr>
          <p:cNvPr id="84996" name="Text Box 3"/>
          <p:cNvSpPr txBox="1">
            <a:spLocks noChangeArrowheads="1"/>
          </p:cNvSpPr>
          <p:nvPr/>
        </p:nvSpPr>
        <p:spPr bwMode="auto">
          <a:xfrm>
            <a:off x="214282" y="1428736"/>
            <a:ext cx="8643998" cy="5429264"/>
          </a:xfrm>
          <a:prstGeom prst="rect">
            <a:avLst/>
          </a:prstGeom>
          <a:noFill/>
          <a:ln w="9525">
            <a:noFill/>
            <a:round/>
            <a:headEnd/>
            <a:tailEnd/>
          </a:ln>
        </p:spPr>
        <p:txBody>
          <a:bodyPr/>
          <a:lstStyle/>
          <a:p>
            <a:pPr marL="336550" indent="-336550">
              <a:spcBef>
                <a:spcPts val="700"/>
              </a:spcBef>
              <a:buClr>
                <a:srgbClr val="437085"/>
              </a:buClr>
              <a:buSzPct val="100000"/>
              <a:tabLst>
                <a:tab pos="336550" algn="l"/>
                <a:tab pos="784225" algn="l"/>
                <a:tab pos="1233488" algn="l"/>
                <a:tab pos="1682750" algn="l"/>
                <a:tab pos="2132013" algn="l"/>
                <a:tab pos="2581275" algn="l"/>
                <a:tab pos="3030538" algn="l"/>
                <a:tab pos="3479800" algn="l"/>
                <a:tab pos="3929063" algn="l"/>
                <a:tab pos="4378325" algn="l"/>
                <a:tab pos="4827588" algn="l"/>
                <a:tab pos="5276850" algn="l"/>
                <a:tab pos="5726113" algn="l"/>
                <a:tab pos="6175375" algn="l"/>
                <a:tab pos="6624638" algn="l"/>
                <a:tab pos="7073900" algn="l"/>
                <a:tab pos="7523163" algn="l"/>
                <a:tab pos="7972425" algn="l"/>
                <a:tab pos="8421688" algn="l"/>
                <a:tab pos="8870950" algn="l"/>
                <a:tab pos="9320213" algn="l"/>
              </a:tabLst>
            </a:pPr>
            <a:endParaRPr lang="en-US" dirty="0">
              <a:solidFill>
                <a:srgbClr val="000000"/>
              </a:solidFill>
              <a:latin typeface="Calibri" charset="0"/>
              <a:cs typeface="Times New Roman" pitchFamily="16" charset="0"/>
            </a:endParaRPr>
          </a:p>
        </p:txBody>
      </p:sp>
      <p:sp>
        <p:nvSpPr>
          <p:cNvPr id="84997" name="Text Box 4"/>
          <p:cNvSpPr txBox="1">
            <a:spLocks noChangeArrowheads="1"/>
          </p:cNvSpPr>
          <p:nvPr/>
        </p:nvSpPr>
        <p:spPr bwMode="auto">
          <a:xfrm>
            <a:off x="7640638" y="-33338"/>
            <a:ext cx="925512" cy="336551"/>
          </a:xfrm>
          <a:prstGeom prst="rect">
            <a:avLst/>
          </a:prstGeom>
          <a:noFill/>
          <a:ln w="9525">
            <a:noFill/>
            <a:round/>
            <a:headEnd/>
            <a:tailEnd/>
          </a:ln>
        </p:spPr>
        <p:txBody>
          <a:bodyPr wrap="none" anchor="ctr"/>
          <a:lstStyle/>
          <a:p>
            <a:pPr>
              <a:buClr>
                <a:srgbClr val="000000"/>
              </a:buClr>
              <a:buSzPct val="100000"/>
              <a:buFont typeface="Times New Roman" pitchFamily="16" charset="0"/>
              <a:buNone/>
            </a:pPr>
            <a:endParaRPr lang="de-DE"/>
          </a:p>
        </p:txBody>
      </p:sp>
      <p:sp>
        <p:nvSpPr>
          <p:cNvPr id="6" name="Slide Number Placeholder 5"/>
          <p:cNvSpPr>
            <a:spLocks noGrp="1"/>
          </p:cNvSpPr>
          <p:nvPr>
            <p:ph type="sldNum" sz="quarter" idx="12"/>
          </p:nvPr>
        </p:nvSpPr>
        <p:spPr/>
        <p:txBody>
          <a:bodyPr/>
          <a:lstStyle/>
          <a:p>
            <a:pPr>
              <a:defRPr/>
            </a:pPr>
            <a:fld id="{74BF2C0F-05D6-4882-A325-BE394602789D}" type="slidenum">
              <a:rPr lang="en-US" smtClean="0"/>
              <a:pPr>
                <a:defRPr/>
              </a:pPr>
              <a:t>18</a:t>
            </a:fld>
            <a:endParaRPr lang="en-US"/>
          </a:p>
        </p:txBody>
      </p:sp>
      <p:sp>
        <p:nvSpPr>
          <p:cNvPr id="10" name="Rectangle 9"/>
          <p:cNvSpPr/>
          <p:nvPr/>
        </p:nvSpPr>
        <p:spPr>
          <a:xfrm>
            <a:off x="285720" y="1785926"/>
            <a:ext cx="8643998" cy="3785652"/>
          </a:xfrm>
          <a:prstGeom prst="rect">
            <a:avLst/>
          </a:prstGeom>
        </p:spPr>
        <p:txBody>
          <a:bodyPr wrap="square">
            <a:spAutoFit/>
          </a:bodyPr>
          <a:lstStyle/>
          <a:p>
            <a:r>
              <a:rPr lang="en-US" dirty="0">
                <a:solidFill>
                  <a:schemeClr val="tx1"/>
                </a:solidFill>
                <a:latin typeface="+mj-lt"/>
              </a:rPr>
              <a:t>It is at this point that we make the </a:t>
            </a:r>
            <a:r>
              <a:rPr lang="en-US" dirty="0">
                <a:solidFill>
                  <a:srgbClr val="0070C0"/>
                </a:solidFill>
                <a:latin typeface="+mj-lt"/>
              </a:rPr>
              <a:t>Naive </a:t>
            </a:r>
            <a:r>
              <a:rPr lang="en-US" dirty="0" err="1">
                <a:solidFill>
                  <a:srgbClr val="0070C0"/>
                </a:solidFill>
                <a:latin typeface="+mj-lt"/>
              </a:rPr>
              <a:t>Bayes</a:t>
            </a:r>
            <a:r>
              <a:rPr lang="en-US" dirty="0">
                <a:solidFill>
                  <a:srgbClr val="0070C0"/>
                </a:solidFill>
                <a:latin typeface="+mj-lt"/>
              </a:rPr>
              <a:t> conditional</a:t>
            </a:r>
          </a:p>
          <a:p>
            <a:r>
              <a:rPr lang="en-US" dirty="0">
                <a:solidFill>
                  <a:srgbClr val="0070C0"/>
                </a:solidFill>
                <a:latin typeface="+mj-lt"/>
              </a:rPr>
              <a:t>independence assumption </a:t>
            </a:r>
            <a:r>
              <a:rPr lang="en-US" dirty="0">
                <a:solidFill>
                  <a:schemeClr val="tx1"/>
                </a:solidFill>
                <a:latin typeface="+mj-lt"/>
              </a:rPr>
              <a:t>that the presence or absence of a word in a document is independent of the presence or absence of any other </a:t>
            </a:r>
            <a:r>
              <a:rPr lang="de-DE" dirty="0" err="1">
                <a:solidFill>
                  <a:schemeClr val="tx1"/>
                </a:solidFill>
                <a:latin typeface="+mj-lt"/>
              </a:rPr>
              <a:t>word</a:t>
            </a:r>
            <a:r>
              <a:rPr lang="de-DE" dirty="0">
                <a:solidFill>
                  <a:schemeClr val="tx1"/>
                </a:solidFill>
                <a:latin typeface="+mj-lt"/>
              </a:rPr>
              <a:t> (</a:t>
            </a:r>
            <a:r>
              <a:rPr lang="de-DE" dirty="0" err="1">
                <a:solidFill>
                  <a:schemeClr val="tx1"/>
                </a:solidFill>
                <a:latin typeface="+mj-lt"/>
              </a:rPr>
              <a:t>given</a:t>
            </a:r>
            <a:r>
              <a:rPr lang="de-DE" dirty="0">
                <a:solidFill>
                  <a:schemeClr val="tx1"/>
                </a:solidFill>
                <a:latin typeface="+mj-lt"/>
              </a:rPr>
              <a:t> </a:t>
            </a:r>
            <a:r>
              <a:rPr lang="de-DE" dirty="0" err="1">
                <a:solidFill>
                  <a:schemeClr val="tx1"/>
                </a:solidFill>
                <a:latin typeface="+mj-lt"/>
              </a:rPr>
              <a:t>the</a:t>
            </a:r>
            <a:r>
              <a:rPr lang="de-DE" dirty="0">
                <a:solidFill>
                  <a:schemeClr val="tx1"/>
                </a:solidFill>
                <a:latin typeface="+mj-lt"/>
              </a:rPr>
              <a:t> </a:t>
            </a:r>
            <a:r>
              <a:rPr lang="de-DE" dirty="0" err="1">
                <a:solidFill>
                  <a:schemeClr val="tx1"/>
                </a:solidFill>
                <a:latin typeface="+mj-lt"/>
              </a:rPr>
              <a:t>query</a:t>
            </a:r>
            <a:r>
              <a:rPr lang="de-DE" dirty="0">
                <a:solidFill>
                  <a:schemeClr val="tx1"/>
                </a:solidFill>
                <a:latin typeface="+mj-lt"/>
              </a:rPr>
              <a:t>):</a:t>
            </a:r>
          </a:p>
          <a:p>
            <a:endParaRPr lang="en-US" dirty="0">
              <a:solidFill>
                <a:schemeClr val="tx1"/>
              </a:solidFill>
              <a:latin typeface="+mj-lt"/>
            </a:endParaRPr>
          </a:p>
          <a:p>
            <a:endParaRPr lang="en-US" dirty="0">
              <a:solidFill>
                <a:schemeClr val="tx1"/>
              </a:solidFill>
              <a:latin typeface="+mj-lt"/>
            </a:endParaRPr>
          </a:p>
          <a:p>
            <a:endParaRPr lang="en-US" dirty="0">
              <a:solidFill>
                <a:schemeClr val="tx1"/>
              </a:solidFill>
              <a:latin typeface="+mj-lt"/>
            </a:endParaRPr>
          </a:p>
          <a:p>
            <a:endParaRPr lang="en-US" dirty="0">
              <a:solidFill>
                <a:schemeClr val="tx1"/>
              </a:solidFill>
              <a:latin typeface="+mj-lt"/>
            </a:endParaRPr>
          </a:p>
          <a:p>
            <a:r>
              <a:rPr lang="en-US" dirty="0">
                <a:solidFill>
                  <a:schemeClr val="tx1"/>
                </a:solidFill>
                <a:latin typeface="+mj-lt"/>
              </a:rPr>
              <a:t>So:</a:t>
            </a:r>
          </a:p>
          <a:p>
            <a:endParaRPr lang="en-US" dirty="0">
              <a:solidFill>
                <a:schemeClr val="tx1"/>
              </a:solidFill>
              <a:latin typeface="+mj-lt"/>
            </a:endParaRPr>
          </a:p>
        </p:txBody>
      </p:sp>
      <p:pic>
        <p:nvPicPr>
          <p:cNvPr id="9" name="Picture 8" descr="1117.png"/>
          <p:cNvPicPr>
            <a:picLocks noChangeAspect="1"/>
          </p:cNvPicPr>
          <p:nvPr/>
        </p:nvPicPr>
        <p:blipFill>
          <a:blip r:embed="rId3"/>
          <a:stretch>
            <a:fillRect/>
          </a:stretch>
        </p:blipFill>
        <p:spPr>
          <a:xfrm>
            <a:off x="1857354" y="3457694"/>
            <a:ext cx="4546283" cy="936000"/>
          </a:xfrm>
          <a:prstGeom prst="rect">
            <a:avLst/>
          </a:prstGeom>
        </p:spPr>
      </p:pic>
      <p:pic>
        <p:nvPicPr>
          <p:cNvPr id="11" name="Picture 10" descr="11172.png"/>
          <p:cNvPicPr>
            <a:picLocks noChangeAspect="1"/>
          </p:cNvPicPr>
          <p:nvPr/>
        </p:nvPicPr>
        <p:blipFill>
          <a:blip r:embed="rId4"/>
          <a:stretch>
            <a:fillRect/>
          </a:stretch>
        </p:blipFill>
        <p:spPr>
          <a:xfrm>
            <a:off x="1714480" y="5029330"/>
            <a:ext cx="5134632" cy="936000"/>
          </a:xfrm>
          <a:prstGeom prst="rect">
            <a:avLst/>
          </a:prstGeom>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Text Box 1"/>
          <p:cNvSpPr txBox="1">
            <a:spLocks noChangeArrowheads="1"/>
          </p:cNvSpPr>
          <p:nvPr/>
        </p:nvSpPr>
        <p:spPr bwMode="auto">
          <a:xfrm>
            <a:off x="6553200" y="6477000"/>
            <a:ext cx="2133600" cy="244475"/>
          </a:xfrm>
          <a:prstGeom prst="rect">
            <a:avLst/>
          </a:prstGeom>
          <a:noFill/>
          <a:ln w="9525">
            <a:noFill/>
            <a:round/>
            <a:headEnd/>
            <a:tailEnd/>
          </a:ln>
        </p:spPr>
        <p:txBody>
          <a:bodyPr lIns="90000" tIns="46800" rIns="90000" bIns="46800" anchor="ctr"/>
          <a:lstStyle/>
          <a:p>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48895EFF-1DBE-4654-84B8-EE5B6E2FA3CA}" type="slidenum">
              <a:rPr lang="en-US" sz="1200">
                <a:solidFill>
                  <a:srgbClr val="898989"/>
                </a:solidFill>
                <a:latin typeface="Calibri" charset="0"/>
              </a:rPr>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19</a:t>
            </a:fld>
            <a:endParaRPr lang="en-US" sz="1200">
              <a:solidFill>
                <a:srgbClr val="898989"/>
              </a:solidFill>
              <a:latin typeface="Calibri" charset="0"/>
            </a:endParaRPr>
          </a:p>
        </p:txBody>
      </p:sp>
      <p:sp>
        <p:nvSpPr>
          <p:cNvPr id="84995" name="Text Box 2"/>
          <p:cNvSpPr txBox="1">
            <a:spLocks noChangeArrowheads="1"/>
          </p:cNvSpPr>
          <p:nvPr/>
        </p:nvSpPr>
        <p:spPr bwMode="auto">
          <a:xfrm>
            <a:off x="285720" y="0"/>
            <a:ext cx="8585203" cy="1403350"/>
          </a:xfrm>
          <a:prstGeom prst="rect">
            <a:avLst/>
          </a:prstGeom>
          <a:noFill/>
          <a:ln w="9525">
            <a:noFill/>
            <a:round/>
            <a:headEnd/>
            <a:tailEnd/>
          </a:ln>
        </p:spPr>
        <p:txBody>
          <a:bodyPr anchor="b"/>
          <a:lstStyle/>
          <a:p>
            <a:pP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3600" dirty="0">
                <a:solidFill>
                  <a:srgbClr val="000000"/>
                </a:solidFill>
                <a:latin typeface="Calibri" charset="0"/>
              </a:rPr>
              <a:t>Deriving a Ranking Function for Query Terms</a:t>
            </a:r>
          </a:p>
        </p:txBody>
      </p:sp>
      <p:sp>
        <p:nvSpPr>
          <p:cNvPr id="84996" name="Text Box 3"/>
          <p:cNvSpPr txBox="1">
            <a:spLocks noChangeArrowheads="1"/>
          </p:cNvSpPr>
          <p:nvPr/>
        </p:nvSpPr>
        <p:spPr bwMode="auto">
          <a:xfrm>
            <a:off x="214282" y="1428736"/>
            <a:ext cx="8643998" cy="5429264"/>
          </a:xfrm>
          <a:prstGeom prst="rect">
            <a:avLst/>
          </a:prstGeom>
          <a:noFill/>
          <a:ln w="9525">
            <a:noFill/>
            <a:round/>
            <a:headEnd/>
            <a:tailEnd/>
          </a:ln>
        </p:spPr>
        <p:txBody>
          <a:bodyPr/>
          <a:lstStyle/>
          <a:p>
            <a:pPr marL="336550" indent="-336550">
              <a:spcBef>
                <a:spcPts val="700"/>
              </a:spcBef>
              <a:buClr>
                <a:srgbClr val="437085"/>
              </a:buClr>
              <a:buSzPct val="100000"/>
              <a:tabLst>
                <a:tab pos="336550" algn="l"/>
                <a:tab pos="784225" algn="l"/>
                <a:tab pos="1233488" algn="l"/>
                <a:tab pos="1682750" algn="l"/>
                <a:tab pos="2132013" algn="l"/>
                <a:tab pos="2581275" algn="l"/>
                <a:tab pos="3030538" algn="l"/>
                <a:tab pos="3479800" algn="l"/>
                <a:tab pos="3929063" algn="l"/>
                <a:tab pos="4378325" algn="l"/>
                <a:tab pos="4827588" algn="l"/>
                <a:tab pos="5276850" algn="l"/>
                <a:tab pos="5726113" algn="l"/>
                <a:tab pos="6175375" algn="l"/>
                <a:tab pos="6624638" algn="l"/>
                <a:tab pos="7073900" algn="l"/>
                <a:tab pos="7523163" algn="l"/>
                <a:tab pos="7972425" algn="l"/>
                <a:tab pos="8421688" algn="l"/>
                <a:tab pos="8870950" algn="l"/>
                <a:tab pos="9320213" algn="l"/>
              </a:tabLst>
            </a:pPr>
            <a:endParaRPr lang="en-US" dirty="0">
              <a:solidFill>
                <a:srgbClr val="000000"/>
              </a:solidFill>
              <a:latin typeface="Calibri" charset="0"/>
              <a:cs typeface="Times New Roman" pitchFamily="16" charset="0"/>
            </a:endParaRPr>
          </a:p>
        </p:txBody>
      </p:sp>
      <p:sp>
        <p:nvSpPr>
          <p:cNvPr id="84997" name="Text Box 4"/>
          <p:cNvSpPr txBox="1">
            <a:spLocks noChangeArrowheads="1"/>
          </p:cNvSpPr>
          <p:nvPr/>
        </p:nvSpPr>
        <p:spPr bwMode="auto">
          <a:xfrm>
            <a:off x="7640638" y="-33338"/>
            <a:ext cx="925512" cy="336551"/>
          </a:xfrm>
          <a:prstGeom prst="rect">
            <a:avLst/>
          </a:prstGeom>
          <a:noFill/>
          <a:ln w="9525">
            <a:noFill/>
            <a:round/>
            <a:headEnd/>
            <a:tailEnd/>
          </a:ln>
        </p:spPr>
        <p:txBody>
          <a:bodyPr wrap="none" anchor="ctr"/>
          <a:lstStyle/>
          <a:p>
            <a:pPr>
              <a:buClr>
                <a:srgbClr val="000000"/>
              </a:buClr>
              <a:buSzPct val="100000"/>
              <a:buFont typeface="Times New Roman" pitchFamily="16" charset="0"/>
              <a:buNone/>
            </a:pPr>
            <a:endParaRPr lang="de-DE"/>
          </a:p>
        </p:txBody>
      </p:sp>
      <p:sp>
        <p:nvSpPr>
          <p:cNvPr id="10" name="Rectangle 9"/>
          <p:cNvSpPr/>
          <p:nvPr/>
        </p:nvSpPr>
        <p:spPr>
          <a:xfrm>
            <a:off x="285720" y="1500174"/>
            <a:ext cx="8643998" cy="5262979"/>
          </a:xfrm>
          <a:prstGeom prst="rect">
            <a:avLst/>
          </a:prstGeom>
        </p:spPr>
        <p:txBody>
          <a:bodyPr wrap="square">
            <a:spAutoFit/>
          </a:bodyPr>
          <a:lstStyle/>
          <a:p>
            <a:r>
              <a:rPr lang="en-US" dirty="0">
                <a:solidFill>
                  <a:schemeClr val="tx1"/>
                </a:solidFill>
                <a:latin typeface="+mj-lt"/>
              </a:rPr>
              <a:t>Since each </a:t>
            </a:r>
            <a:r>
              <a:rPr lang="en-US" i="1" dirty="0" err="1">
                <a:solidFill>
                  <a:schemeClr val="tx1"/>
                </a:solidFill>
                <a:latin typeface="+mj-lt"/>
              </a:rPr>
              <a:t>x</a:t>
            </a:r>
            <a:r>
              <a:rPr lang="en-US" i="1" baseline="-25000" dirty="0" err="1">
                <a:solidFill>
                  <a:schemeClr val="tx1"/>
                </a:solidFill>
                <a:latin typeface="+mj-lt"/>
              </a:rPr>
              <a:t>t</a:t>
            </a:r>
            <a:r>
              <a:rPr lang="en-US" dirty="0">
                <a:solidFill>
                  <a:schemeClr val="tx1"/>
                </a:solidFill>
                <a:latin typeface="+mj-lt"/>
              </a:rPr>
              <a:t> is either 0 or 1, we can separate the terms to give:</a:t>
            </a:r>
          </a:p>
          <a:p>
            <a:endParaRPr lang="en-US" dirty="0">
              <a:solidFill>
                <a:schemeClr val="tx1"/>
              </a:solidFill>
              <a:latin typeface="+mj-lt"/>
            </a:endParaRPr>
          </a:p>
          <a:p>
            <a:endParaRPr lang="en-US" dirty="0">
              <a:solidFill>
                <a:schemeClr val="tx1"/>
              </a:solidFill>
              <a:latin typeface="+mj-lt"/>
            </a:endParaRPr>
          </a:p>
          <a:p>
            <a:endParaRPr lang="en-US" dirty="0">
              <a:solidFill>
                <a:schemeClr val="tx1"/>
              </a:solidFill>
              <a:latin typeface="+mj-lt"/>
            </a:endParaRPr>
          </a:p>
          <a:p>
            <a:endParaRPr lang="en-US" dirty="0">
              <a:solidFill>
                <a:schemeClr val="tx1"/>
              </a:solidFill>
              <a:latin typeface="+mj-lt"/>
            </a:endParaRPr>
          </a:p>
          <a:p>
            <a:pPr lvl="1">
              <a:buClr>
                <a:srgbClr val="336699"/>
              </a:buClr>
              <a:buFont typeface="Wingdings" pitchFamily="2" charset="2"/>
              <a:buChar char="§"/>
            </a:pPr>
            <a:r>
              <a:rPr lang="en-US" dirty="0">
                <a:solidFill>
                  <a:schemeClr val="tx1"/>
                </a:solidFill>
                <a:latin typeface="+mj-lt"/>
              </a:rPr>
              <a:t>Let                                               be the probability of a term</a:t>
            </a:r>
          </a:p>
          <a:p>
            <a:r>
              <a:rPr lang="de-DE" dirty="0" err="1">
                <a:solidFill>
                  <a:schemeClr val="tx1"/>
                </a:solidFill>
                <a:latin typeface="+mj-lt"/>
              </a:rPr>
              <a:t>appearing</a:t>
            </a:r>
            <a:r>
              <a:rPr lang="de-DE" dirty="0">
                <a:solidFill>
                  <a:schemeClr val="tx1"/>
                </a:solidFill>
                <a:latin typeface="+mj-lt"/>
              </a:rPr>
              <a:t> in relevant </a:t>
            </a:r>
            <a:r>
              <a:rPr lang="de-DE" dirty="0" err="1">
                <a:solidFill>
                  <a:schemeClr val="tx1"/>
                </a:solidFill>
                <a:latin typeface="+mj-lt"/>
              </a:rPr>
              <a:t>document</a:t>
            </a:r>
            <a:endParaRPr lang="de-DE" dirty="0">
              <a:solidFill>
                <a:schemeClr val="tx1"/>
              </a:solidFill>
              <a:latin typeface="+mj-lt"/>
            </a:endParaRPr>
          </a:p>
          <a:p>
            <a:pPr lvl="1">
              <a:buClr>
                <a:srgbClr val="336699"/>
              </a:buClr>
              <a:buFont typeface="Wingdings" pitchFamily="2" charset="2"/>
              <a:buChar char="§"/>
            </a:pPr>
            <a:r>
              <a:rPr lang="en-US" dirty="0">
                <a:solidFill>
                  <a:schemeClr val="tx1"/>
                </a:solidFill>
                <a:latin typeface="+mj-lt"/>
              </a:rPr>
              <a:t>Let                                               be the probability of a term</a:t>
            </a:r>
          </a:p>
          <a:p>
            <a:r>
              <a:rPr lang="en-US" dirty="0">
                <a:solidFill>
                  <a:schemeClr val="tx1"/>
                </a:solidFill>
                <a:latin typeface="+mj-lt"/>
              </a:rPr>
              <a:t>appearing in a </a:t>
            </a:r>
            <a:r>
              <a:rPr lang="en-US" dirty="0" err="1">
                <a:solidFill>
                  <a:schemeClr val="tx1"/>
                </a:solidFill>
                <a:latin typeface="+mj-lt"/>
              </a:rPr>
              <a:t>nonrelevant</a:t>
            </a:r>
            <a:r>
              <a:rPr lang="en-US" dirty="0">
                <a:solidFill>
                  <a:schemeClr val="tx1"/>
                </a:solidFill>
                <a:latin typeface="+mj-lt"/>
              </a:rPr>
              <a:t> document</a:t>
            </a:r>
          </a:p>
          <a:p>
            <a:endParaRPr lang="en-US" dirty="0">
              <a:solidFill>
                <a:schemeClr val="tx1"/>
              </a:solidFill>
              <a:latin typeface="+mj-lt"/>
            </a:endParaRPr>
          </a:p>
          <a:p>
            <a:endParaRPr lang="en-US" dirty="0">
              <a:solidFill>
                <a:schemeClr val="tx1"/>
              </a:solidFill>
              <a:latin typeface="+mj-lt"/>
            </a:endParaRPr>
          </a:p>
          <a:p>
            <a:endParaRPr lang="en-US" dirty="0">
              <a:solidFill>
                <a:schemeClr val="tx1"/>
              </a:solidFill>
              <a:latin typeface="+mj-lt"/>
            </a:endParaRPr>
          </a:p>
          <a:p>
            <a:endParaRPr lang="en-US" dirty="0">
              <a:solidFill>
                <a:schemeClr val="tx1"/>
              </a:solidFill>
              <a:latin typeface="+mj-lt"/>
            </a:endParaRPr>
          </a:p>
          <a:p>
            <a:endParaRPr lang="en-US" dirty="0">
              <a:solidFill>
                <a:schemeClr val="tx1"/>
              </a:solidFill>
              <a:latin typeface="+mj-lt"/>
            </a:endParaRPr>
          </a:p>
        </p:txBody>
      </p:sp>
      <p:pic>
        <p:nvPicPr>
          <p:cNvPr id="9" name="Picture 8" descr="1118.png"/>
          <p:cNvPicPr>
            <a:picLocks noChangeAspect="1"/>
          </p:cNvPicPr>
          <p:nvPr/>
        </p:nvPicPr>
        <p:blipFill>
          <a:blip r:embed="rId3"/>
          <a:stretch>
            <a:fillRect/>
          </a:stretch>
        </p:blipFill>
        <p:spPr>
          <a:xfrm>
            <a:off x="357158" y="2172372"/>
            <a:ext cx="8158235" cy="828000"/>
          </a:xfrm>
          <a:prstGeom prst="rect">
            <a:avLst/>
          </a:prstGeom>
        </p:spPr>
      </p:pic>
      <p:pic>
        <p:nvPicPr>
          <p:cNvPr id="13" name="Picture 12" descr="11185.png"/>
          <p:cNvPicPr>
            <a:picLocks noChangeAspect="1"/>
          </p:cNvPicPr>
          <p:nvPr/>
        </p:nvPicPr>
        <p:blipFill>
          <a:blip r:embed="rId4"/>
          <a:stretch>
            <a:fillRect/>
          </a:stretch>
        </p:blipFill>
        <p:spPr>
          <a:xfrm>
            <a:off x="1571603" y="3409200"/>
            <a:ext cx="3066672" cy="360000"/>
          </a:xfrm>
          <a:prstGeom prst="rect">
            <a:avLst/>
          </a:prstGeom>
        </p:spPr>
      </p:pic>
      <p:pic>
        <p:nvPicPr>
          <p:cNvPr id="14" name="Picture 13" descr="11186.png"/>
          <p:cNvPicPr>
            <a:picLocks noChangeAspect="1"/>
          </p:cNvPicPr>
          <p:nvPr/>
        </p:nvPicPr>
        <p:blipFill>
          <a:blip r:embed="rId5"/>
          <a:stretch>
            <a:fillRect/>
          </a:stretch>
        </p:blipFill>
        <p:spPr>
          <a:xfrm>
            <a:off x="1571604" y="4143380"/>
            <a:ext cx="2944282" cy="360000"/>
          </a:xfrm>
          <a:prstGeom prst="rect">
            <a:avLst/>
          </a:prstGeom>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Title 1"/>
          <p:cNvSpPr>
            <a:spLocks noGrp="1"/>
          </p:cNvSpPr>
          <p:nvPr>
            <p:ph type="title"/>
          </p:nvPr>
        </p:nvSpPr>
        <p:spPr>
          <a:xfrm>
            <a:off x="214313" y="104775"/>
            <a:ext cx="8223250" cy="1306513"/>
          </a:xfrm>
        </p:spPr>
        <p:txBody>
          <a:bodyPr/>
          <a:lstStyle/>
          <a:p>
            <a:r>
              <a:rPr lang="en-US" sz="3600" dirty="0"/>
              <a:t>Overview</a:t>
            </a:r>
            <a:endParaRPr lang="de-DE" sz="3600" dirty="0"/>
          </a:p>
        </p:txBody>
      </p:sp>
      <p:sp>
        <p:nvSpPr>
          <p:cNvPr id="4" name="Slide Number Placeholder 3"/>
          <p:cNvSpPr>
            <a:spLocks noGrp="1"/>
          </p:cNvSpPr>
          <p:nvPr>
            <p:ph type="sldNum" sz="quarter" idx="12"/>
          </p:nvPr>
        </p:nvSpPr>
        <p:spPr/>
        <p:txBody>
          <a:bodyPr/>
          <a:lstStyle/>
          <a:p>
            <a:pPr>
              <a:defRPr/>
            </a:pPr>
            <a:fld id="{6231DFBC-2454-451B-9C42-04D7F724382E}" type="slidenum">
              <a:rPr lang="en-US" smtClean="0"/>
              <a:pPr>
                <a:defRPr/>
              </a:pPr>
              <a:t>2</a:t>
            </a:fld>
            <a:endParaRPr lang="en-US" dirty="0"/>
          </a:p>
        </p:txBody>
      </p:sp>
      <p:sp>
        <p:nvSpPr>
          <p:cNvPr id="80899" name="Text Box 3"/>
          <p:cNvSpPr txBox="1">
            <a:spLocks noChangeArrowheads="1"/>
          </p:cNvSpPr>
          <p:nvPr/>
        </p:nvSpPr>
        <p:spPr bwMode="auto">
          <a:xfrm>
            <a:off x="138113" y="1774825"/>
            <a:ext cx="8505825" cy="4725988"/>
          </a:xfrm>
          <a:prstGeom prst="rect">
            <a:avLst/>
          </a:prstGeom>
          <a:noFill/>
          <a:ln w="9525">
            <a:noFill/>
            <a:round/>
            <a:headEnd/>
            <a:tailEnd/>
          </a:ln>
        </p:spPr>
        <p:txBody>
          <a:bodyPr/>
          <a:lstStyle/>
          <a:p>
            <a:pPr marL="514350" indent="-514350">
              <a:lnSpc>
                <a:spcPct val="150000"/>
              </a:lnSpc>
              <a:spcBef>
                <a:spcPts val="700"/>
              </a:spcBef>
              <a:buClr>
                <a:srgbClr val="336699"/>
              </a:buClr>
              <a:buSzPct val="80000"/>
              <a:buFont typeface="Calibri" charset="0"/>
              <a:buChar char="❶"/>
              <a:tabLst>
                <a:tab pos="336550" algn="l"/>
                <a:tab pos="784225" algn="l"/>
                <a:tab pos="1233488" algn="l"/>
                <a:tab pos="1682750" algn="l"/>
                <a:tab pos="2132013" algn="l"/>
                <a:tab pos="2581275" algn="l"/>
                <a:tab pos="3030538" algn="l"/>
                <a:tab pos="3479800" algn="l"/>
                <a:tab pos="3929063" algn="l"/>
                <a:tab pos="4378325" algn="l"/>
                <a:tab pos="4827588" algn="l"/>
                <a:tab pos="5276850" algn="l"/>
                <a:tab pos="5726113" algn="l"/>
                <a:tab pos="6175375" algn="l"/>
                <a:tab pos="6624638" algn="l"/>
                <a:tab pos="7073900" algn="l"/>
                <a:tab pos="7523163" algn="l"/>
                <a:tab pos="7972425" algn="l"/>
                <a:tab pos="8421688" algn="l"/>
                <a:tab pos="8870950" algn="l"/>
                <a:tab pos="9320213" algn="l"/>
              </a:tabLst>
            </a:pPr>
            <a:r>
              <a:rPr lang="en-US" sz="3200" dirty="0">
                <a:solidFill>
                  <a:srgbClr val="336699"/>
                </a:solidFill>
                <a:latin typeface="Calibri" charset="0"/>
              </a:rPr>
              <a:t> Probabilistic Approach to Retrieval</a:t>
            </a:r>
          </a:p>
          <a:p>
            <a:pPr marL="514350" indent="-514350">
              <a:lnSpc>
                <a:spcPct val="150000"/>
              </a:lnSpc>
              <a:spcBef>
                <a:spcPts val="700"/>
              </a:spcBef>
              <a:buClr>
                <a:srgbClr val="336699"/>
              </a:buClr>
              <a:buSzPct val="80000"/>
              <a:buFont typeface="Calibri" charset="0"/>
              <a:buChar char="❷"/>
              <a:tabLst>
                <a:tab pos="336550" algn="l"/>
                <a:tab pos="784225" algn="l"/>
                <a:tab pos="1233488" algn="l"/>
                <a:tab pos="1682750" algn="l"/>
                <a:tab pos="2132013" algn="l"/>
                <a:tab pos="2581275" algn="l"/>
                <a:tab pos="3030538" algn="l"/>
                <a:tab pos="3479800" algn="l"/>
                <a:tab pos="3929063" algn="l"/>
                <a:tab pos="4378325" algn="l"/>
                <a:tab pos="4827588" algn="l"/>
                <a:tab pos="5276850" algn="l"/>
                <a:tab pos="5726113" algn="l"/>
                <a:tab pos="6175375" algn="l"/>
                <a:tab pos="6624638" algn="l"/>
                <a:tab pos="7073900" algn="l"/>
                <a:tab pos="7523163" algn="l"/>
                <a:tab pos="7972425" algn="l"/>
                <a:tab pos="8421688" algn="l"/>
                <a:tab pos="8870950" algn="l"/>
                <a:tab pos="9320213" algn="l"/>
              </a:tabLst>
            </a:pPr>
            <a:r>
              <a:rPr lang="en-US" sz="3200" dirty="0">
                <a:solidFill>
                  <a:srgbClr val="336699"/>
                </a:solidFill>
                <a:latin typeface="Calibri" charset="0"/>
              </a:rPr>
              <a:t> Basic Probability Theory</a:t>
            </a:r>
          </a:p>
          <a:p>
            <a:pPr marL="514350" indent="-514350">
              <a:lnSpc>
                <a:spcPct val="150000"/>
              </a:lnSpc>
              <a:spcBef>
                <a:spcPts val="700"/>
              </a:spcBef>
              <a:buClr>
                <a:srgbClr val="336699"/>
              </a:buClr>
              <a:buSzPct val="80000"/>
              <a:buFont typeface="Calibri" charset="0"/>
              <a:buChar char="❸"/>
              <a:tabLst>
                <a:tab pos="336550" algn="l"/>
                <a:tab pos="784225" algn="l"/>
                <a:tab pos="1233488" algn="l"/>
                <a:tab pos="1682750" algn="l"/>
                <a:tab pos="2132013" algn="l"/>
                <a:tab pos="2581275" algn="l"/>
                <a:tab pos="3030538" algn="l"/>
                <a:tab pos="3479800" algn="l"/>
                <a:tab pos="3929063" algn="l"/>
                <a:tab pos="4378325" algn="l"/>
                <a:tab pos="4827588" algn="l"/>
                <a:tab pos="5276850" algn="l"/>
                <a:tab pos="5726113" algn="l"/>
                <a:tab pos="6175375" algn="l"/>
                <a:tab pos="6624638" algn="l"/>
                <a:tab pos="7073900" algn="l"/>
                <a:tab pos="7523163" algn="l"/>
                <a:tab pos="7972425" algn="l"/>
                <a:tab pos="8421688" algn="l"/>
                <a:tab pos="8870950" algn="l"/>
                <a:tab pos="9320213" algn="l"/>
              </a:tabLst>
            </a:pPr>
            <a:r>
              <a:rPr lang="en-US" sz="3200" dirty="0">
                <a:solidFill>
                  <a:srgbClr val="336699"/>
                </a:solidFill>
                <a:latin typeface="Calibri" charset="0"/>
              </a:rPr>
              <a:t>Probability Ranking Principle</a:t>
            </a:r>
          </a:p>
          <a:p>
            <a:pPr marL="514350" indent="-514350">
              <a:lnSpc>
                <a:spcPct val="150000"/>
              </a:lnSpc>
              <a:spcBef>
                <a:spcPts val="700"/>
              </a:spcBef>
              <a:buClr>
                <a:srgbClr val="336699"/>
              </a:buClr>
              <a:buSzPct val="80000"/>
              <a:buFont typeface="Calibri" charset="0"/>
              <a:buChar char="❹"/>
              <a:tabLst>
                <a:tab pos="336550" algn="l"/>
                <a:tab pos="784225" algn="l"/>
                <a:tab pos="1233488" algn="l"/>
                <a:tab pos="1682750" algn="l"/>
                <a:tab pos="2132013" algn="l"/>
                <a:tab pos="2581275" algn="l"/>
                <a:tab pos="3030538" algn="l"/>
                <a:tab pos="3479800" algn="l"/>
                <a:tab pos="3929063" algn="l"/>
                <a:tab pos="4378325" algn="l"/>
                <a:tab pos="4827588" algn="l"/>
                <a:tab pos="5276850" algn="l"/>
                <a:tab pos="5726113" algn="l"/>
                <a:tab pos="6175375" algn="l"/>
                <a:tab pos="6624638" algn="l"/>
                <a:tab pos="7073900" algn="l"/>
                <a:tab pos="7523163" algn="l"/>
                <a:tab pos="7972425" algn="l"/>
                <a:tab pos="8421688" algn="l"/>
                <a:tab pos="8870950" algn="l"/>
                <a:tab pos="9320213" algn="l"/>
              </a:tabLst>
            </a:pPr>
            <a:r>
              <a:rPr lang="en-US" sz="3200" dirty="0">
                <a:solidFill>
                  <a:srgbClr val="336699"/>
                </a:solidFill>
                <a:latin typeface="Calibri" charset="0"/>
              </a:rPr>
              <a:t> Appraisal &amp; Extensions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Text Box 1"/>
          <p:cNvSpPr txBox="1">
            <a:spLocks noChangeArrowheads="1"/>
          </p:cNvSpPr>
          <p:nvPr/>
        </p:nvSpPr>
        <p:spPr bwMode="auto">
          <a:xfrm>
            <a:off x="6553200" y="6477000"/>
            <a:ext cx="2133600" cy="244475"/>
          </a:xfrm>
          <a:prstGeom prst="rect">
            <a:avLst/>
          </a:prstGeom>
          <a:noFill/>
          <a:ln w="9525">
            <a:noFill/>
            <a:round/>
            <a:headEnd/>
            <a:tailEnd/>
          </a:ln>
        </p:spPr>
        <p:txBody>
          <a:bodyPr lIns="90000" tIns="46800" rIns="90000" bIns="46800" anchor="ctr"/>
          <a:lstStyle/>
          <a:p>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48895EFF-1DBE-4654-84B8-EE5B6E2FA3CA}" type="slidenum">
              <a:rPr lang="en-US" sz="1200">
                <a:solidFill>
                  <a:srgbClr val="898989"/>
                </a:solidFill>
                <a:latin typeface="Calibri" charset="0"/>
              </a:rPr>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20</a:t>
            </a:fld>
            <a:endParaRPr lang="en-US" sz="1200">
              <a:solidFill>
                <a:srgbClr val="898989"/>
              </a:solidFill>
              <a:latin typeface="Calibri" charset="0"/>
            </a:endParaRPr>
          </a:p>
        </p:txBody>
      </p:sp>
      <p:sp>
        <p:nvSpPr>
          <p:cNvPr id="84995" name="Text Box 2"/>
          <p:cNvSpPr txBox="1">
            <a:spLocks noChangeArrowheads="1"/>
          </p:cNvSpPr>
          <p:nvPr/>
        </p:nvSpPr>
        <p:spPr bwMode="auto">
          <a:xfrm>
            <a:off x="285720" y="0"/>
            <a:ext cx="8585203" cy="1403350"/>
          </a:xfrm>
          <a:prstGeom prst="rect">
            <a:avLst/>
          </a:prstGeom>
          <a:noFill/>
          <a:ln w="9525">
            <a:noFill/>
            <a:round/>
            <a:headEnd/>
            <a:tailEnd/>
          </a:ln>
        </p:spPr>
        <p:txBody>
          <a:bodyPr anchor="b"/>
          <a:lstStyle/>
          <a:p>
            <a:pP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3600" dirty="0">
                <a:solidFill>
                  <a:schemeClr val="tx1"/>
                </a:solidFill>
              </a:rPr>
              <a:t>Visualise as contingency table</a:t>
            </a:r>
            <a:endParaRPr lang="en-US" sz="3600" dirty="0">
              <a:solidFill>
                <a:srgbClr val="000000"/>
              </a:solidFill>
              <a:latin typeface="Calibri" charset="0"/>
            </a:endParaRPr>
          </a:p>
        </p:txBody>
      </p:sp>
      <p:sp>
        <p:nvSpPr>
          <p:cNvPr id="84996" name="Text Box 3"/>
          <p:cNvSpPr txBox="1">
            <a:spLocks noChangeArrowheads="1"/>
          </p:cNvSpPr>
          <p:nvPr/>
        </p:nvSpPr>
        <p:spPr bwMode="auto">
          <a:xfrm>
            <a:off x="214282" y="1428736"/>
            <a:ext cx="8643998" cy="5429264"/>
          </a:xfrm>
          <a:prstGeom prst="rect">
            <a:avLst/>
          </a:prstGeom>
          <a:noFill/>
          <a:ln w="9525">
            <a:noFill/>
            <a:round/>
            <a:headEnd/>
            <a:tailEnd/>
          </a:ln>
        </p:spPr>
        <p:txBody>
          <a:bodyPr/>
          <a:lstStyle/>
          <a:p>
            <a:pPr marL="336550" indent="-336550">
              <a:spcBef>
                <a:spcPts val="700"/>
              </a:spcBef>
              <a:buClr>
                <a:srgbClr val="437085"/>
              </a:buClr>
              <a:buSzPct val="100000"/>
              <a:tabLst>
                <a:tab pos="336550" algn="l"/>
                <a:tab pos="784225" algn="l"/>
                <a:tab pos="1233488" algn="l"/>
                <a:tab pos="1682750" algn="l"/>
                <a:tab pos="2132013" algn="l"/>
                <a:tab pos="2581275" algn="l"/>
                <a:tab pos="3030538" algn="l"/>
                <a:tab pos="3479800" algn="l"/>
                <a:tab pos="3929063" algn="l"/>
                <a:tab pos="4378325" algn="l"/>
                <a:tab pos="4827588" algn="l"/>
                <a:tab pos="5276850" algn="l"/>
                <a:tab pos="5726113" algn="l"/>
                <a:tab pos="6175375" algn="l"/>
                <a:tab pos="6624638" algn="l"/>
                <a:tab pos="7073900" algn="l"/>
                <a:tab pos="7523163" algn="l"/>
                <a:tab pos="7972425" algn="l"/>
                <a:tab pos="8421688" algn="l"/>
                <a:tab pos="8870950" algn="l"/>
                <a:tab pos="9320213" algn="l"/>
              </a:tabLst>
            </a:pPr>
            <a:endParaRPr lang="en-US" dirty="0">
              <a:solidFill>
                <a:srgbClr val="000000"/>
              </a:solidFill>
              <a:latin typeface="Calibri" charset="0"/>
              <a:cs typeface="Times New Roman" pitchFamily="16" charset="0"/>
            </a:endParaRPr>
          </a:p>
        </p:txBody>
      </p:sp>
      <p:sp>
        <p:nvSpPr>
          <p:cNvPr id="84997" name="Text Box 4"/>
          <p:cNvSpPr txBox="1">
            <a:spLocks noChangeArrowheads="1"/>
          </p:cNvSpPr>
          <p:nvPr/>
        </p:nvSpPr>
        <p:spPr bwMode="auto">
          <a:xfrm>
            <a:off x="7640638" y="-33338"/>
            <a:ext cx="925512" cy="336551"/>
          </a:xfrm>
          <a:prstGeom prst="rect">
            <a:avLst/>
          </a:prstGeom>
          <a:noFill/>
          <a:ln w="9525">
            <a:noFill/>
            <a:round/>
            <a:headEnd/>
            <a:tailEnd/>
          </a:ln>
        </p:spPr>
        <p:txBody>
          <a:bodyPr wrap="none" anchor="ctr"/>
          <a:lstStyle/>
          <a:p>
            <a:pPr>
              <a:buClr>
                <a:srgbClr val="000000"/>
              </a:buClr>
              <a:buSzPct val="100000"/>
              <a:buFont typeface="Times New Roman" pitchFamily="16" charset="0"/>
              <a:buNone/>
            </a:pPr>
            <a:endParaRPr lang="de-DE"/>
          </a:p>
        </p:txBody>
      </p:sp>
      <p:sp>
        <p:nvSpPr>
          <p:cNvPr id="10" name="Rectangle 9"/>
          <p:cNvSpPr/>
          <p:nvPr/>
        </p:nvSpPr>
        <p:spPr>
          <a:xfrm>
            <a:off x="285720" y="1500174"/>
            <a:ext cx="8643998" cy="4154984"/>
          </a:xfrm>
          <a:prstGeom prst="rect">
            <a:avLst/>
          </a:prstGeom>
        </p:spPr>
        <p:txBody>
          <a:bodyPr wrap="square">
            <a:spAutoFit/>
          </a:bodyPr>
          <a:lstStyle/>
          <a:p>
            <a:endParaRPr lang="en-US" dirty="0">
              <a:solidFill>
                <a:schemeClr val="tx1"/>
              </a:solidFill>
              <a:latin typeface="+mj-lt"/>
            </a:endParaRPr>
          </a:p>
          <a:p>
            <a:pPr lvl="1">
              <a:buClr>
                <a:srgbClr val="336699"/>
              </a:buClr>
              <a:buFont typeface="Wingdings" pitchFamily="2" charset="2"/>
              <a:buChar char="§"/>
            </a:pPr>
            <a:r>
              <a:rPr lang="en-US" dirty="0">
                <a:solidFill>
                  <a:schemeClr val="tx1"/>
                </a:solidFill>
                <a:latin typeface="+mj-lt"/>
              </a:rPr>
              <a:t>Let                                               be the probability of a term</a:t>
            </a:r>
          </a:p>
          <a:p>
            <a:r>
              <a:rPr lang="de-DE" dirty="0" err="1">
                <a:solidFill>
                  <a:schemeClr val="tx1"/>
                </a:solidFill>
                <a:latin typeface="+mj-lt"/>
              </a:rPr>
              <a:t>appearing</a:t>
            </a:r>
            <a:r>
              <a:rPr lang="de-DE" dirty="0">
                <a:solidFill>
                  <a:schemeClr val="tx1"/>
                </a:solidFill>
                <a:latin typeface="+mj-lt"/>
              </a:rPr>
              <a:t> in relevant </a:t>
            </a:r>
            <a:r>
              <a:rPr lang="de-DE" dirty="0" err="1">
                <a:solidFill>
                  <a:schemeClr val="tx1"/>
                </a:solidFill>
                <a:latin typeface="+mj-lt"/>
              </a:rPr>
              <a:t>document</a:t>
            </a:r>
            <a:endParaRPr lang="de-DE" dirty="0">
              <a:solidFill>
                <a:schemeClr val="tx1"/>
              </a:solidFill>
              <a:latin typeface="+mj-lt"/>
            </a:endParaRPr>
          </a:p>
          <a:p>
            <a:pPr lvl="1">
              <a:buClr>
                <a:srgbClr val="336699"/>
              </a:buClr>
              <a:buFont typeface="Wingdings" pitchFamily="2" charset="2"/>
              <a:buChar char="§"/>
            </a:pPr>
            <a:r>
              <a:rPr lang="en-US" dirty="0">
                <a:solidFill>
                  <a:schemeClr val="tx1"/>
                </a:solidFill>
                <a:latin typeface="+mj-lt"/>
              </a:rPr>
              <a:t>Let                                               be the probability of a term</a:t>
            </a:r>
          </a:p>
          <a:p>
            <a:r>
              <a:rPr lang="en-US" dirty="0">
                <a:solidFill>
                  <a:schemeClr val="tx1"/>
                </a:solidFill>
                <a:latin typeface="+mj-lt"/>
              </a:rPr>
              <a:t>appearing in a </a:t>
            </a:r>
            <a:r>
              <a:rPr lang="en-US" dirty="0" err="1">
                <a:solidFill>
                  <a:schemeClr val="tx1"/>
                </a:solidFill>
                <a:latin typeface="+mj-lt"/>
              </a:rPr>
              <a:t>nonrelevant</a:t>
            </a:r>
            <a:r>
              <a:rPr lang="en-US" dirty="0">
                <a:solidFill>
                  <a:schemeClr val="tx1"/>
                </a:solidFill>
                <a:latin typeface="+mj-lt"/>
              </a:rPr>
              <a:t> document</a:t>
            </a:r>
          </a:p>
          <a:p>
            <a:r>
              <a:rPr lang="de-DE" dirty="0">
                <a:solidFill>
                  <a:schemeClr val="tx1"/>
                </a:solidFill>
                <a:latin typeface="+mj-lt"/>
              </a:rPr>
              <a:t>Visualise as contingency table:</a:t>
            </a:r>
            <a:endParaRPr lang="en-US" dirty="0">
              <a:solidFill>
                <a:schemeClr val="tx1"/>
              </a:solidFill>
              <a:latin typeface="+mj-lt"/>
            </a:endParaRPr>
          </a:p>
          <a:p>
            <a:endParaRPr lang="en-US" dirty="0">
              <a:solidFill>
                <a:schemeClr val="tx1"/>
              </a:solidFill>
              <a:latin typeface="+mj-lt"/>
            </a:endParaRPr>
          </a:p>
          <a:p>
            <a:endParaRPr lang="en-US" dirty="0">
              <a:solidFill>
                <a:schemeClr val="tx1"/>
              </a:solidFill>
              <a:latin typeface="+mj-lt"/>
            </a:endParaRPr>
          </a:p>
          <a:p>
            <a:endParaRPr lang="en-US" dirty="0">
              <a:solidFill>
                <a:schemeClr val="tx1"/>
              </a:solidFill>
              <a:latin typeface="+mj-lt"/>
            </a:endParaRPr>
          </a:p>
          <a:p>
            <a:endParaRPr lang="en-US" dirty="0">
              <a:solidFill>
                <a:schemeClr val="tx1"/>
              </a:solidFill>
              <a:latin typeface="+mj-lt"/>
            </a:endParaRPr>
          </a:p>
          <a:p>
            <a:endParaRPr lang="en-US" dirty="0">
              <a:solidFill>
                <a:schemeClr val="tx1"/>
              </a:solidFill>
              <a:latin typeface="+mj-lt"/>
            </a:endParaRPr>
          </a:p>
        </p:txBody>
      </p:sp>
      <p:pic>
        <p:nvPicPr>
          <p:cNvPr id="11" name="Picture 10" descr="11182.png"/>
          <p:cNvPicPr>
            <a:picLocks noChangeAspect="1"/>
          </p:cNvPicPr>
          <p:nvPr/>
        </p:nvPicPr>
        <p:blipFill>
          <a:blip r:embed="rId3"/>
          <a:stretch>
            <a:fillRect/>
          </a:stretch>
        </p:blipFill>
        <p:spPr>
          <a:xfrm>
            <a:off x="285720" y="4111672"/>
            <a:ext cx="7939079" cy="1152000"/>
          </a:xfrm>
          <a:prstGeom prst="rect">
            <a:avLst/>
          </a:prstGeom>
        </p:spPr>
      </p:pic>
      <p:pic>
        <p:nvPicPr>
          <p:cNvPr id="13" name="Picture 12" descr="11185.png"/>
          <p:cNvPicPr>
            <a:picLocks noChangeAspect="1"/>
          </p:cNvPicPr>
          <p:nvPr/>
        </p:nvPicPr>
        <p:blipFill>
          <a:blip r:embed="rId4"/>
          <a:stretch>
            <a:fillRect/>
          </a:stretch>
        </p:blipFill>
        <p:spPr>
          <a:xfrm>
            <a:off x="1588336" y="1888804"/>
            <a:ext cx="3066672" cy="360000"/>
          </a:xfrm>
          <a:prstGeom prst="rect">
            <a:avLst/>
          </a:prstGeom>
        </p:spPr>
      </p:pic>
      <p:pic>
        <p:nvPicPr>
          <p:cNvPr id="14" name="Picture 13" descr="11186.png"/>
          <p:cNvPicPr>
            <a:picLocks noChangeAspect="1"/>
          </p:cNvPicPr>
          <p:nvPr/>
        </p:nvPicPr>
        <p:blipFill>
          <a:blip r:embed="rId5"/>
          <a:stretch>
            <a:fillRect/>
          </a:stretch>
        </p:blipFill>
        <p:spPr>
          <a:xfrm>
            <a:off x="1634039" y="2637434"/>
            <a:ext cx="2944282" cy="360000"/>
          </a:xfrm>
          <a:prstGeom prst="rect">
            <a:avLst/>
          </a:prstGeom>
        </p:spPr>
      </p:pic>
    </p:spTree>
    <p:extLst>
      <p:ext uri="{BB962C8B-B14F-4D97-AF65-F5344CB8AC3E}">
        <p14:creationId xmlns:p14="http://schemas.microsoft.com/office/powerpoint/2010/main" val="1543684143"/>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Text Box 1"/>
          <p:cNvSpPr txBox="1">
            <a:spLocks noChangeArrowheads="1"/>
          </p:cNvSpPr>
          <p:nvPr/>
        </p:nvSpPr>
        <p:spPr bwMode="auto">
          <a:xfrm>
            <a:off x="6553200" y="6477000"/>
            <a:ext cx="2133600" cy="244475"/>
          </a:xfrm>
          <a:prstGeom prst="rect">
            <a:avLst/>
          </a:prstGeom>
          <a:noFill/>
          <a:ln w="9525">
            <a:noFill/>
            <a:round/>
            <a:headEnd/>
            <a:tailEnd/>
          </a:ln>
        </p:spPr>
        <p:txBody>
          <a:bodyPr lIns="90000" tIns="46800" rIns="90000" bIns="46800" anchor="ctr"/>
          <a:lstStyle/>
          <a:p>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48895EFF-1DBE-4654-84B8-EE5B6E2FA3CA}" type="slidenum">
              <a:rPr lang="en-US" sz="1200">
                <a:solidFill>
                  <a:srgbClr val="898989"/>
                </a:solidFill>
                <a:latin typeface="Calibri" charset="0"/>
              </a:rPr>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21</a:t>
            </a:fld>
            <a:endParaRPr lang="en-US" sz="1200">
              <a:solidFill>
                <a:srgbClr val="898989"/>
              </a:solidFill>
              <a:latin typeface="Calibri" charset="0"/>
            </a:endParaRPr>
          </a:p>
        </p:txBody>
      </p:sp>
      <p:sp>
        <p:nvSpPr>
          <p:cNvPr id="84995" name="Text Box 2"/>
          <p:cNvSpPr txBox="1">
            <a:spLocks noChangeArrowheads="1"/>
          </p:cNvSpPr>
          <p:nvPr/>
        </p:nvSpPr>
        <p:spPr bwMode="auto">
          <a:xfrm>
            <a:off x="285720" y="0"/>
            <a:ext cx="8585203" cy="1403350"/>
          </a:xfrm>
          <a:prstGeom prst="rect">
            <a:avLst/>
          </a:prstGeom>
          <a:noFill/>
          <a:ln w="9525">
            <a:noFill/>
            <a:round/>
            <a:headEnd/>
            <a:tailEnd/>
          </a:ln>
        </p:spPr>
        <p:txBody>
          <a:bodyPr anchor="b"/>
          <a:lstStyle/>
          <a:p>
            <a:pP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3600" dirty="0">
                <a:solidFill>
                  <a:srgbClr val="000000"/>
                </a:solidFill>
                <a:latin typeface="Calibri" charset="0"/>
              </a:rPr>
              <a:t>Deriving a Ranking Function for Query Terms</a:t>
            </a:r>
          </a:p>
        </p:txBody>
      </p:sp>
      <p:sp>
        <p:nvSpPr>
          <p:cNvPr id="84996" name="Text Box 3"/>
          <p:cNvSpPr txBox="1">
            <a:spLocks noChangeArrowheads="1"/>
          </p:cNvSpPr>
          <p:nvPr/>
        </p:nvSpPr>
        <p:spPr bwMode="auto">
          <a:xfrm>
            <a:off x="214282" y="1428736"/>
            <a:ext cx="8643998" cy="4927614"/>
          </a:xfrm>
          <a:prstGeom prst="rect">
            <a:avLst/>
          </a:prstGeom>
          <a:noFill/>
          <a:ln w="9525">
            <a:noFill/>
            <a:round/>
            <a:headEnd/>
            <a:tailEnd/>
          </a:ln>
        </p:spPr>
        <p:txBody>
          <a:bodyPr/>
          <a:lstStyle/>
          <a:p>
            <a:pPr marL="336550" indent="-336550">
              <a:spcBef>
                <a:spcPts val="700"/>
              </a:spcBef>
              <a:buClr>
                <a:srgbClr val="437085"/>
              </a:buClr>
              <a:buSzPct val="100000"/>
              <a:tabLst>
                <a:tab pos="336550" algn="l"/>
                <a:tab pos="784225" algn="l"/>
                <a:tab pos="1233488" algn="l"/>
                <a:tab pos="1682750" algn="l"/>
                <a:tab pos="2132013" algn="l"/>
                <a:tab pos="2581275" algn="l"/>
                <a:tab pos="3030538" algn="l"/>
                <a:tab pos="3479800" algn="l"/>
                <a:tab pos="3929063" algn="l"/>
                <a:tab pos="4378325" algn="l"/>
                <a:tab pos="4827588" algn="l"/>
                <a:tab pos="5276850" algn="l"/>
                <a:tab pos="5726113" algn="l"/>
                <a:tab pos="6175375" algn="l"/>
                <a:tab pos="6624638" algn="l"/>
                <a:tab pos="7073900" algn="l"/>
                <a:tab pos="7523163" algn="l"/>
                <a:tab pos="7972425" algn="l"/>
                <a:tab pos="8421688" algn="l"/>
                <a:tab pos="8870950" algn="l"/>
                <a:tab pos="9320213" algn="l"/>
              </a:tabLst>
            </a:pPr>
            <a:endParaRPr lang="en-US" dirty="0">
              <a:solidFill>
                <a:srgbClr val="000000"/>
              </a:solidFill>
              <a:latin typeface="Calibri" charset="0"/>
              <a:cs typeface="Times New Roman" pitchFamily="16" charset="0"/>
            </a:endParaRPr>
          </a:p>
        </p:txBody>
      </p:sp>
      <p:sp>
        <p:nvSpPr>
          <p:cNvPr id="84997" name="Text Box 4"/>
          <p:cNvSpPr txBox="1">
            <a:spLocks noChangeArrowheads="1"/>
          </p:cNvSpPr>
          <p:nvPr/>
        </p:nvSpPr>
        <p:spPr bwMode="auto">
          <a:xfrm>
            <a:off x="7640638" y="-33338"/>
            <a:ext cx="925512" cy="336551"/>
          </a:xfrm>
          <a:prstGeom prst="rect">
            <a:avLst/>
          </a:prstGeom>
          <a:noFill/>
          <a:ln w="9525">
            <a:noFill/>
            <a:round/>
            <a:headEnd/>
            <a:tailEnd/>
          </a:ln>
        </p:spPr>
        <p:txBody>
          <a:bodyPr wrap="none" anchor="ctr"/>
          <a:lstStyle/>
          <a:p>
            <a:pPr>
              <a:buClr>
                <a:srgbClr val="000000"/>
              </a:buClr>
              <a:buSzPct val="100000"/>
              <a:buFont typeface="Times New Roman" pitchFamily="16" charset="0"/>
              <a:buNone/>
            </a:pPr>
            <a:endParaRPr lang="de-DE"/>
          </a:p>
        </p:txBody>
      </p:sp>
      <p:sp>
        <p:nvSpPr>
          <p:cNvPr id="10" name="Rectangle 9"/>
          <p:cNvSpPr/>
          <p:nvPr/>
        </p:nvSpPr>
        <p:spPr>
          <a:xfrm>
            <a:off x="285720" y="1785926"/>
            <a:ext cx="8643998" cy="3416320"/>
          </a:xfrm>
          <a:prstGeom prst="rect">
            <a:avLst/>
          </a:prstGeom>
        </p:spPr>
        <p:txBody>
          <a:bodyPr wrap="square">
            <a:spAutoFit/>
          </a:bodyPr>
          <a:lstStyle/>
          <a:p>
            <a:r>
              <a:rPr lang="en-US" b="1" dirty="0">
                <a:solidFill>
                  <a:schemeClr val="tx1"/>
                </a:solidFill>
                <a:latin typeface="+mj-lt"/>
              </a:rPr>
              <a:t>Additional simplifying assumption: </a:t>
            </a:r>
            <a:r>
              <a:rPr lang="en-US" dirty="0">
                <a:solidFill>
                  <a:schemeClr val="tx1"/>
                </a:solidFill>
                <a:latin typeface="+mj-lt"/>
              </a:rPr>
              <a:t>terms not occurring in the</a:t>
            </a:r>
          </a:p>
          <a:p>
            <a:r>
              <a:rPr lang="en-US" dirty="0">
                <a:solidFill>
                  <a:schemeClr val="tx1"/>
                </a:solidFill>
                <a:latin typeface="+mj-lt"/>
              </a:rPr>
              <a:t>query are equally likely to occur in relevant and </a:t>
            </a:r>
            <a:r>
              <a:rPr lang="en-US" dirty="0" err="1">
                <a:solidFill>
                  <a:schemeClr val="tx1"/>
                </a:solidFill>
                <a:latin typeface="+mj-lt"/>
              </a:rPr>
              <a:t>nonrelevant</a:t>
            </a:r>
            <a:endParaRPr lang="en-US" dirty="0">
              <a:solidFill>
                <a:schemeClr val="tx1"/>
              </a:solidFill>
              <a:latin typeface="+mj-lt"/>
            </a:endParaRPr>
          </a:p>
          <a:p>
            <a:r>
              <a:rPr lang="de-DE" dirty="0" err="1">
                <a:solidFill>
                  <a:schemeClr val="tx1"/>
                </a:solidFill>
                <a:latin typeface="+mj-lt"/>
              </a:rPr>
              <a:t>documents</a:t>
            </a:r>
            <a:endParaRPr lang="de-DE" dirty="0">
              <a:solidFill>
                <a:schemeClr val="tx1"/>
              </a:solidFill>
              <a:latin typeface="+mj-lt"/>
            </a:endParaRPr>
          </a:p>
          <a:p>
            <a:pPr lvl="1">
              <a:buClr>
                <a:srgbClr val="336699"/>
              </a:buClr>
              <a:buFont typeface="Wingdings" pitchFamily="2" charset="2"/>
              <a:buChar char="§"/>
            </a:pPr>
            <a:r>
              <a:rPr lang="en-US" dirty="0">
                <a:solidFill>
                  <a:schemeClr val="tx1"/>
                </a:solidFill>
                <a:latin typeface="+mj-lt"/>
              </a:rPr>
              <a:t>If </a:t>
            </a:r>
            <a:r>
              <a:rPr lang="en-US" i="1" dirty="0">
                <a:solidFill>
                  <a:schemeClr val="tx1"/>
                </a:solidFill>
                <a:latin typeface="+mj-lt"/>
              </a:rPr>
              <a:t>q</a:t>
            </a:r>
            <a:r>
              <a:rPr lang="en-US" i="1" baseline="-25000" dirty="0">
                <a:solidFill>
                  <a:schemeClr val="tx1"/>
                </a:solidFill>
                <a:latin typeface="+mj-lt"/>
              </a:rPr>
              <a:t>t</a:t>
            </a:r>
            <a:r>
              <a:rPr lang="en-US" dirty="0">
                <a:solidFill>
                  <a:schemeClr val="tx1"/>
                </a:solidFill>
                <a:latin typeface="+mj-lt"/>
              </a:rPr>
              <a:t> = 0, then </a:t>
            </a:r>
            <a:r>
              <a:rPr lang="en-US" i="1" dirty="0">
                <a:solidFill>
                  <a:schemeClr val="tx1"/>
                </a:solidFill>
                <a:latin typeface="+mj-lt"/>
              </a:rPr>
              <a:t>p</a:t>
            </a:r>
            <a:r>
              <a:rPr lang="en-US" i="1" baseline="-25000" dirty="0">
                <a:solidFill>
                  <a:schemeClr val="tx1"/>
                </a:solidFill>
                <a:latin typeface="+mj-lt"/>
              </a:rPr>
              <a:t>t</a:t>
            </a:r>
            <a:r>
              <a:rPr lang="en-US" dirty="0">
                <a:solidFill>
                  <a:schemeClr val="tx1"/>
                </a:solidFill>
                <a:latin typeface="+mj-lt"/>
              </a:rPr>
              <a:t> = </a:t>
            </a:r>
            <a:r>
              <a:rPr lang="en-US" i="1" dirty="0" err="1">
                <a:solidFill>
                  <a:schemeClr val="tx1"/>
                </a:solidFill>
                <a:latin typeface="+mj-lt"/>
              </a:rPr>
              <a:t>u</a:t>
            </a:r>
            <a:r>
              <a:rPr lang="en-US" i="1" baseline="-25000" dirty="0" err="1">
                <a:solidFill>
                  <a:schemeClr val="tx1"/>
                </a:solidFill>
                <a:latin typeface="+mj-lt"/>
              </a:rPr>
              <a:t>t</a:t>
            </a:r>
            <a:endParaRPr lang="en-US" i="1" baseline="-25000" dirty="0">
              <a:solidFill>
                <a:schemeClr val="tx1"/>
              </a:solidFill>
              <a:latin typeface="+mj-lt"/>
            </a:endParaRPr>
          </a:p>
          <a:p>
            <a:r>
              <a:rPr lang="en-US" dirty="0">
                <a:solidFill>
                  <a:schemeClr val="tx1"/>
                </a:solidFill>
                <a:latin typeface="+mj-lt"/>
              </a:rPr>
              <a:t>Now we need only to consider terms in the products that appear in</a:t>
            </a:r>
          </a:p>
          <a:p>
            <a:r>
              <a:rPr lang="de-DE" dirty="0" err="1">
                <a:solidFill>
                  <a:schemeClr val="tx1"/>
                </a:solidFill>
                <a:latin typeface="+mj-lt"/>
              </a:rPr>
              <a:t>the</a:t>
            </a:r>
            <a:r>
              <a:rPr lang="de-DE" dirty="0">
                <a:solidFill>
                  <a:schemeClr val="tx1"/>
                </a:solidFill>
                <a:latin typeface="+mj-lt"/>
              </a:rPr>
              <a:t> </a:t>
            </a:r>
            <a:r>
              <a:rPr lang="de-DE" dirty="0" err="1">
                <a:solidFill>
                  <a:schemeClr val="tx1"/>
                </a:solidFill>
                <a:latin typeface="+mj-lt"/>
              </a:rPr>
              <a:t>query</a:t>
            </a:r>
            <a:r>
              <a:rPr lang="de-DE" dirty="0">
                <a:solidFill>
                  <a:schemeClr val="tx1"/>
                </a:solidFill>
                <a:latin typeface="+mj-lt"/>
              </a:rPr>
              <a:t>:</a:t>
            </a:r>
          </a:p>
          <a:p>
            <a:endParaRPr lang="en-US" dirty="0">
              <a:solidFill>
                <a:schemeClr val="tx1"/>
              </a:solidFill>
              <a:latin typeface="+mj-lt"/>
            </a:endParaRPr>
          </a:p>
          <a:p>
            <a:endParaRPr lang="de-DE" dirty="0">
              <a:solidFill>
                <a:schemeClr val="tx1"/>
              </a:solidFill>
              <a:latin typeface="+mj-lt"/>
            </a:endParaRPr>
          </a:p>
          <a:p>
            <a:endParaRPr lang="de-DE" dirty="0">
              <a:solidFill>
                <a:schemeClr val="tx1"/>
              </a:solidFill>
              <a:latin typeface="+mj-lt"/>
            </a:endParaRPr>
          </a:p>
        </p:txBody>
      </p:sp>
      <p:pic>
        <p:nvPicPr>
          <p:cNvPr id="8" name="Picture 7">
            <a:extLst>
              <a:ext uri="{FF2B5EF4-FFF2-40B4-BE49-F238E27FC236}">
                <a16:creationId xmlns:a16="http://schemas.microsoft.com/office/drawing/2014/main" id="{10EDED2F-8995-4BFD-93E9-08C892C1366B}"/>
              </a:ext>
            </a:extLst>
          </p:cNvPr>
          <p:cNvPicPr>
            <a:picLocks noChangeAspect="1"/>
          </p:cNvPicPr>
          <p:nvPr/>
        </p:nvPicPr>
        <p:blipFill>
          <a:blip r:embed="rId3"/>
          <a:stretch>
            <a:fillRect/>
          </a:stretch>
        </p:blipFill>
        <p:spPr>
          <a:xfrm>
            <a:off x="1342488" y="4751050"/>
            <a:ext cx="6530461" cy="953164"/>
          </a:xfrm>
          <a:prstGeom prst="rect">
            <a:avLst/>
          </a:prstGeom>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Text Box 1"/>
          <p:cNvSpPr txBox="1">
            <a:spLocks noChangeArrowheads="1"/>
          </p:cNvSpPr>
          <p:nvPr/>
        </p:nvSpPr>
        <p:spPr bwMode="auto">
          <a:xfrm>
            <a:off x="6553200" y="6477000"/>
            <a:ext cx="2133600" cy="244475"/>
          </a:xfrm>
          <a:prstGeom prst="rect">
            <a:avLst/>
          </a:prstGeom>
          <a:noFill/>
          <a:ln w="9525">
            <a:noFill/>
            <a:round/>
            <a:headEnd/>
            <a:tailEnd/>
          </a:ln>
        </p:spPr>
        <p:txBody>
          <a:bodyPr lIns="90000" tIns="46800" rIns="90000" bIns="46800" anchor="ctr"/>
          <a:lstStyle/>
          <a:p>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48895EFF-1DBE-4654-84B8-EE5B6E2FA3CA}" type="slidenum">
              <a:rPr lang="en-US" sz="1200">
                <a:solidFill>
                  <a:srgbClr val="898989"/>
                </a:solidFill>
                <a:latin typeface="Calibri" charset="0"/>
              </a:rPr>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22</a:t>
            </a:fld>
            <a:endParaRPr lang="en-US" sz="1200">
              <a:solidFill>
                <a:srgbClr val="898989"/>
              </a:solidFill>
              <a:latin typeface="Calibri" charset="0"/>
            </a:endParaRPr>
          </a:p>
        </p:txBody>
      </p:sp>
      <p:sp>
        <p:nvSpPr>
          <p:cNvPr id="84995" name="Text Box 2"/>
          <p:cNvSpPr txBox="1">
            <a:spLocks noChangeArrowheads="1"/>
          </p:cNvSpPr>
          <p:nvPr/>
        </p:nvSpPr>
        <p:spPr bwMode="auto">
          <a:xfrm>
            <a:off x="285720" y="0"/>
            <a:ext cx="8585203" cy="1403350"/>
          </a:xfrm>
          <a:prstGeom prst="rect">
            <a:avLst/>
          </a:prstGeom>
          <a:noFill/>
          <a:ln w="9525">
            <a:noFill/>
            <a:round/>
            <a:headEnd/>
            <a:tailEnd/>
          </a:ln>
        </p:spPr>
        <p:txBody>
          <a:bodyPr anchor="b"/>
          <a:lstStyle/>
          <a:p>
            <a:pP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3600" dirty="0">
                <a:solidFill>
                  <a:srgbClr val="000000"/>
                </a:solidFill>
                <a:latin typeface="Calibri" charset="0"/>
              </a:rPr>
              <a:t>Deriving a Ranking Function for Query Terms</a:t>
            </a:r>
          </a:p>
        </p:txBody>
      </p:sp>
      <p:sp>
        <p:nvSpPr>
          <p:cNvPr id="84996" name="Text Box 3"/>
          <p:cNvSpPr txBox="1">
            <a:spLocks noChangeArrowheads="1"/>
          </p:cNvSpPr>
          <p:nvPr/>
        </p:nvSpPr>
        <p:spPr bwMode="auto">
          <a:xfrm>
            <a:off x="214282" y="1428736"/>
            <a:ext cx="8643998" cy="5429264"/>
          </a:xfrm>
          <a:prstGeom prst="rect">
            <a:avLst/>
          </a:prstGeom>
          <a:noFill/>
          <a:ln w="9525">
            <a:noFill/>
            <a:round/>
            <a:headEnd/>
            <a:tailEnd/>
          </a:ln>
        </p:spPr>
        <p:txBody>
          <a:bodyPr/>
          <a:lstStyle/>
          <a:p>
            <a:pPr marL="336550" indent="-336550">
              <a:spcBef>
                <a:spcPts val="700"/>
              </a:spcBef>
              <a:buClr>
                <a:srgbClr val="437085"/>
              </a:buClr>
              <a:buSzPct val="100000"/>
              <a:tabLst>
                <a:tab pos="336550" algn="l"/>
                <a:tab pos="784225" algn="l"/>
                <a:tab pos="1233488" algn="l"/>
                <a:tab pos="1682750" algn="l"/>
                <a:tab pos="2132013" algn="l"/>
                <a:tab pos="2581275" algn="l"/>
                <a:tab pos="3030538" algn="l"/>
                <a:tab pos="3479800" algn="l"/>
                <a:tab pos="3929063" algn="l"/>
                <a:tab pos="4378325" algn="l"/>
                <a:tab pos="4827588" algn="l"/>
                <a:tab pos="5276850" algn="l"/>
                <a:tab pos="5726113" algn="l"/>
                <a:tab pos="6175375" algn="l"/>
                <a:tab pos="6624638" algn="l"/>
                <a:tab pos="7073900" algn="l"/>
                <a:tab pos="7523163" algn="l"/>
                <a:tab pos="7972425" algn="l"/>
                <a:tab pos="8421688" algn="l"/>
                <a:tab pos="8870950" algn="l"/>
                <a:tab pos="9320213" algn="l"/>
              </a:tabLst>
            </a:pPr>
            <a:endParaRPr lang="en-US" dirty="0">
              <a:solidFill>
                <a:srgbClr val="000000"/>
              </a:solidFill>
              <a:latin typeface="Calibri" charset="0"/>
              <a:cs typeface="Times New Roman" pitchFamily="16" charset="0"/>
            </a:endParaRPr>
          </a:p>
        </p:txBody>
      </p:sp>
      <p:sp>
        <p:nvSpPr>
          <p:cNvPr id="84997" name="Text Box 4"/>
          <p:cNvSpPr txBox="1">
            <a:spLocks noChangeArrowheads="1"/>
          </p:cNvSpPr>
          <p:nvPr/>
        </p:nvSpPr>
        <p:spPr bwMode="auto">
          <a:xfrm>
            <a:off x="7640638" y="-33338"/>
            <a:ext cx="925512" cy="336551"/>
          </a:xfrm>
          <a:prstGeom prst="rect">
            <a:avLst/>
          </a:prstGeom>
          <a:noFill/>
          <a:ln w="9525">
            <a:noFill/>
            <a:round/>
            <a:headEnd/>
            <a:tailEnd/>
          </a:ln>
        </p:spPr>
        <p:txBody>
          <a:bodyPr wrap="none" anchor="ctr"/>
          <a:lstStyle/>
          <a:p>
            <a:pPr>
              <a:buClr>
                <a:srgbClr val="000000"/>
              </a:buClr>
              <a:buSzPct val="100000"/>
              <a:buFont typeface="Times New Roman" pitchFamily="16" charset="0"/>
              <a:buNone/>
            </a:pPr>
            <a:endParaRPr lang="de-DE"/>
          </a:p>
        </p:txBody>
      </p:sp>
      <p:sp>
        <p:nvSpPr>
          <p:cNvPr id="6" name="Slide Number Placeholder 5"/>
          <p:cNvSpPr>
            <a:spLocks noGrp="1"/>
          </p:cNvSpPr>
          <p:nvPr>
            <p:ph type="sldNum" sz="quarter" idx="12"/>
          </p:nvPr>
        </p:nvSpPr>
        <p:spPr/>
        <p:txBody>
          <a:bodyPr/>
          <a:lstStyle/>
          <a:p>
            <a:pPr>
              <a:defRPr/>
            </a:pPr>
            <a:fld id="{74BF2C0F-05D6-4882-A325-BE394602789D}" type="slidenum">
              <a:rPr lang="en-US" smtClean="0"/>
              <a:pPr>
                <a:defRPr/>
              </a:pPr>
              <a:t>22</a:t>
            </a:fld>
            <a:endParaRPr lang="en-US" dirty="0"/>
          </a:p>
        </p:txBody>
      </p:sp>
      <p:sp>
        <p:nvSpPr>
          <p:cNvPr id="10" name="Rectangle 9"/>
          <p:cNvSpPr/>
          <p:nvPr/>
        </p:nvSpPr>
        <p:spPr>
          <a:xfrm>
            <a:off x="285720" y="1520502"/>
            <a:ext cx="8643998" cy="4247317"/>
          </a:xfrm>
          <a:prstGeom prst="rect">
            <a:avLst/>
          </a:prstGeom>
        </p:spPr>
        <p:txBody>
          <a:bodyPr wrap="square">
            <a:spAutoFit/>
          </a:bodyPr>
          <a:lstStyle/>
          <a:p>
            <a:r>
              <a:rPr lang="en-US" sz="2200" dirty="0">
                <a:solidFill>
                  <a:schemeClr val="tx1"/>
                </a:solidFill>
                <a:latin typeface="+mj-lt"/>
              </a:rPr>
              <a:t>Including the query terms found in the document into the right product, but simultaneously dividing through by them in the left </a:t>
            </a:r>
            <a:r>
              <a:rPr lang="de-DE" sz="2200" dirty="0" err="1">
                <a:solidFill>
                  <a:schemeClr val="tx1"/>
                </a:solidFill>
                <a:latin typeface="+mj-lt"/>
              </a:rPr>
              <a:t>product</a:t>
            </a:r>
            <a:r>
              <a:rPr lang="de-DE" sz="2200" dirty="0">
                <a:solidFill>
                  <a:schemeClr val="tx1"/>
                </a:solidFill>
                <a:latin typeface="+mj-lt"/>
              </a:rPr>
              <a:t>, </a:t>
            </a:r>
            <a:r>
              <a:rPr lang="de-DE" sz="2200" dirty="0" err="1">
                <a:solidFill>
                  <a:schemeClr val="tx1"/>
                </a:solidFill>
                <a:latin typeface="+mj-lt"/>
              </a:rPr>
              <a:t>gives</a:t>
            </a:r>
            <a:r>
              <a:rPr lang="de-DE" sz="2200" dirty="0">
                <a:solidFill>
                  <a:schemeClr val="tx1"/>
                </a:solidFill>
                <a:latin typeface="+mj-lt"/>
              </a:rPr>
              <a:t>:</a:t>
            </a:r>
          </a:p>
          <a:p>
            <a:endParaRPr lang="en-US" dirty="0">
              <a:solidFill>
                <a:schemeClr val="tx1"/>
              </a:solidFill>
              <a:latin typeface="+mj-lt"/>
            </a:endParaRPr>
          </a:p>
          <a:p>
            <a:endParaRPr lang="de-DE" dirty="0">
              <a:solidFill>
                <a:schemeClr val="tx1"/>
              </a:solidFill>
              <a:latin typeface="+mj-lt"/>
            </a:endParaRPr>
          </a:p>
          <a:p>
            <a:pPr lvl="1">
              <a:buClr>
                <a:srgbClr val="336699"/>
              </a:buClr>
            </a:pPr>
            <a:endParaRPr lang="en-US" sz="2200" dirty="0">
              <a:solidFill>
                <a:schemeClr val="tx1"/>
              </a:solidFill>
              <a:latin typeface="+mj-lt"/>
            </a:endParaRPr>
          </a:p>
          <a:p>
            <a:pPr lvl="1">
              <a:buClr>
                <a:srgbClr val="336699"/>
              </a:buClr>
            </a:pPr>
            <a:endParaRPr lang="en-US" sz="2200" dirty="0">
              <a:solidFill>
                <a:schemeClr val="tx1"/>
              </a:solidFill>
              <a:latin typeface="+mj-lt"/>
            </a:endParaRPr>
          </a:p>
          <a:p>
            <a:pPr lvl="1">
              <a:buClr>
                <a:srgbClr val="336699"/>
              </a:buClr>
              <a:buFont typeface="Wingdings" pitchFamily="2" charset="2"/>
              <a:buChar char="§"/>
            </a:pPr>
            <a:r>
              <a:rPr lang="en-US" sz="2200" dirty="0">
                <a:solidFill>
                  <a:schemeClr val="tx1"/>
                </a:solidFill>
                <a:latin typeface="+mj-lt"/>
              </a:rPr>
              <a:t>The left product is still over query terms found in the document, but the right product is now over all query terms, hence constant for a particular query and can be ignored. </a:t>
            </a:r>
            <a:r>
              <a:rPr lang="en-US" sz="2200" dirty="0">
                <a:solidFill>
                  <a:srgbClr val="00B050"/>
                </a:solidFill>
                <a:latin typeface="+mj-lt"/>
              </a:rPr>
              <a:t>The only quantity that needs to be estimated to rank documents </a:t>
            </a:r>
            <a:r>
              <a:rPr lang="en-US" sz="2200" dirty="0" err="1">
                <a:solidFill>
                  <a:srgbClr val="00B050"/>
                </a:solidFill>
                <a:latin typeface="+mj-lt"/>
              </a:rPr>
              <a:t>w.r.t</a:t>
            </a:r>
            <a:r>
              <a:rPr lang="en-US" sz="2200" dirty="0">
                <a:solidFill>
                  <a:srgbClr val="00B050"/>
                </a:solidFill>
                <a:latin typeface="+mj-lt"/>
              </a:rPr>
              <a:t> a query is the left product</a:t>
            </a:r>
          </a:p>
          <a:p>
            <a:pPr lvl="1">
              <a:buClr>
                <a:srgbClr val="336699"/>
              </a:buClr>
              <a:buFont typeface="Wingdings" pitchFamily="2" charset="2"/>
              <a:buChar char="§"/>
            </a:pPr>
            <a:r>
              <a:rPr lang="en-US" sz="2200" dirty="0">
                <a:solidFill>
                  <a:schemeClr val="tx1"/>
                </a:solidFill>
                <a:latin typeface="+mj-lt"/>
              </a:rPr>
              <a:t>Hence the </a:t>
            </a:r>
            <a:r>
              <a:rPr lang="en-US" sz="2200" dirty="0">
                <a:solidFill>
                  <a:srgbClr val="0070C0"/>
                </a:solidFill>
                <a:latin typeface="+mj-lt"/>
              </a:rPr>
              <a:t>Retrieval Status Value </a:t>
            </a:r>
            <a:r>
              <a:rPr lang="en-US" sz="2200" dirty="0">
                <a:solidFill>
                  <a:schemeClr val="tx1"/>
                </a:solidFill>
                <a:latin typeface="+mj-lt"/>
              </a:rPr>
              <a:t>(RSV) in this model:</a:t>
            </a:r>
          </a:p>
          <a:p>
            <a:pPr lvl="1">
              <a:buClr>
                <a:srgbClr val="336699"/>
              </a:buClr>
            </a:pPr>
            <a:endParaRPr lang="en-US" dirty="0">
              <a:solidFill>
                <a:schemeClr val="tx1"/>
              </a:solidFill>
              <a:latin typeface="+mj-lt"/>
            </a:endParaRPr>
          </a:p>
        </p:txBody>
      </p:sp>
      <p:pic>
        <p:nvPicPr>
          <p:cNvPr id="9" name="Picture 8" descr="1120.png"/>
          <p:cNvPicPr>
            <a:picLocks noChangeAspect="1"/>
          </p:cNvPicPr>
          <p:nvPr/>
        </p:nvPicPr>
        <p:blipFill>
          <a:blip r:embed="rId3"/>
          <a:stretch>
            <a:fillRect/>
          </a:stretch>
        </p:blipFill>
        <p:spPr>
          <a:xfrm>
            <a:off x="1214414" y="2529562"/>
            <a:ext cx="6252001" cy="828000"/>
          </a:xfrm>
          <a:prstGeom prst="rect">
            <a:avLst/>
          </a:prstGeom>
        </p:spPr>
      </p:pic>
      <p:pic>
        <p:nvPicPr>
          <p:cNvPr id="11" name="Picture 10" descr="11202.png"/>
          <p:cNvPicPr>
            <a:picLocks noChangeAspect="1"/>
          </p:cNvPicPr>
          <p:nvPr/>
        </p:nvPicPr>
        <p:blipFill>
          <a:blip r:embed="rId4"/>
          <a:stretch>
            <a:fillRect/>
          </a:stretch>
        </p:blipFill>
        <p:spPr>
          <a:xfrm>
            <a:off x="1214414" y="5458520"/>
            <a:ext cx="6456006" cy="828000"/>
          </a:xfrm>
          <a:prstGeom prst="rect">
            <a:avLst/>
          </a:prstGeom>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Text Box 1"/>
          <p:cNvSpPr txBox="1">
            <a:spLocks noChangeArrowheads="1"/>
          </p:cNvSpPr>
          <p:nvPr/>
        </p:nvSpPr>
        <p:spPr bwMode="auto">
          <a:xfrm>
            <a:off x="6553200" y="6477000"/>
            <a:ext cx="2133600" cy="244475"/>
          </a:xfrm>
          <a:prstGeom prst="rect">
            <a:avLst/>
          </a:prstGeom>
          <a:noFill/>
          <a:ln w="9525">
            <a:noFill/>
            <a:round/>
            <a:headEnd/>
            <a:tailEnd/>
          </a:ln>
        </p:spPr>
        <p:txBody>
          <a:bodyPr lIns="90000" tIns="46800" rIns="90000" bIns="46800" anchor="ctr"/>
          <a:lstStyle/>
          <a:p>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48895EFF-1DBE-4654-84B8-EE5B6E2FA3CA}" type="slidenum">
              <a:rPr lang="en-US" sz="1200">
                <a:solidFill>
                  <a:srgbClr val="898989"/>
                </a:solidFill>
                <a:latin typeface="Calibri" charset="0"/>
              </a:rPr>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23</a:t>
            </a:fld>
            <a:endParaRPr lang="en-US" sz="1200">
              <a:solidFill>
                <a:srgbClr val="898989"/>
              </a:solidFill>
              <a:latin typeface="Calibri" charset="0"/>
            </a:endParaRPr>
          </a:p>
        </p:txBody>
      </p:sp>
      <p:sp>
        <p:nvSpPr>
          <p:cNvPr id="84995" name="Text Box 2"/>
          <p:cNvSpPr txBox="1">
            <a:spLocks noChangeArrowheads="1"/>
          </p:cNvSpPr>
          <p:nvPr/>
        </p:nvSpPr>
        <p:spPr bwMode="auto">
          <a:xfrm>
            <a:off x="285720" y="0"/>
            <a:ext cx="8585203" cy="1403350"/>
          </a:xfrm>
          <a:prstGeom prst="rect">
            <a:avLst/>
          </a:prstGeom>
          <a:noFill/>
          <a:ln w="9525">
            <a:noFill/>
            <a:round/>
            <a:headEnd/>
            <a:tailEnd/>
          </a:ln>
        </p:spPr>
        <p:txBody>
          <a:bodyPr anchor="b"/>
          <a:lstStyle/>
          <a:p>
            <a:pP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3600" dirty="0">
                <a:solidFill>
                  <a:srgbClr val="000000"/>
                </a:solidFill>
                <a:latin typeface="Calibri" charset="0"/>
              </a:rPr>
              <a:t>Deriving a Ranking Function for Query Terms</a:t>
            </a:r>
          </a:p>
        </p:txBody>
      </p:sp>
      <p:sp>
        <p:nvSpPr>
          <p:cNvPr id="84996" name="Text Box 3"/>
          <p:cNvSpPr txBox="1">
            <a:spLocks noChangeArrowheads="1"/>
          </p:cNvSpPr>
          <p:nvPr/>
        </p:nvSpPr>
        <p:spPr bwMode="auto">
          <a:xfrm>
            <a:off x="214282" y="1428736"/>
            <a:ext cx="8643998" cy="5429264"/>
          </a:xfrm>
          <a:prstGeom prst="rect">
            <a:avLst/>
          </a:prstGeom>
          <a:noFill/>
          <a:ln w="9525">
            <a:noFill/>
            <a:round/>
            <a:headEnd/>
            <a:tailEnd/>
          </a:ln>
        </p:spPr>
        <p:txBody>
          <a:bodyPr/>
          <a:lstStyle/>
          <a:p>
            <a:pPr marL="336550" indent="-336550">
              <a:spcBef>
                <a:spcPts val="700"/>
              </a:spcBef>
              <a:buClr>
                <a:srgbClr val="437085"/>
              </a:buClr>
              <a:buSzPct val="100000"/>
              <a:tabLst>
                <a:tab pos="336550" algn="l"/>
                <a:tab pos="784225" algn="l"/>
                <a:tab pos="1233488" algn="l"/>
                <a:tab pos="1682750" algn="l"/>
                <a:tab pos="2132013" algn="l"/>
                <a:tab pos="2581275" algn="l"/>
                <a:tab pos="3030538" algn="l"/>
                <a:tab pos="3479800" algn="l"/>
                <a:tab pos="3929063" algn="l"/>
                <a:tab pos="4378325" algn="l"/>
                <a:tab pos="4827588" algn="l"/>
                <a:tab pos="5276850" algn="l"/>
                <a:tab pos="5726113" algn="l"/>
                <a:tab pos="6175375" algn="l"/>
                <a:tab pos="6624638" algn="l"/>
                <a:tab pos="7073900" algn="l"/>
                <a:tab pos="7523163" algn="l"/>
                <a:tab pos="7972425" algn="l"/>
                <a:tab pos="8421688" algn="l"/>
                <a:tab pos="8870950" algn="l"/>
                <a:tab pos="9320213" algn="l"/>
              </a:tabLst>
            </a:pPr>
            <a:endParaRPr lang="en-US" dirty="0">
              <a:solidFill>
                <a:srgbClr val="000000"/>
              </a:solidFill>
              <a:latin typeface="Calibri" charset="0"/>
              <a:cs typeface="Times New Roman" pitchFamily="16" charset="0"/>
            </a:endParaRPr>
          </a:p>
        </p:txBody>
      </p:sp>
      <p:sp>
        <p:nvSpPr>
          <p:cNvPr id="84997" name="Text Box 4"/>
          <p:cNvSpPr txBox="1">
            <a:spLocks noChangeArrowheads="1"/>
          </p:cNvSpPr>
          <p:nvPr/>
        </p:nvSpPr>
        <p:spPr bwMode="auto">
          <a:xfrm>
            <a:off x="7640638" y="-33338"/>
            <a:ext cx="925512" cy="336551"/>
          </a:xfrm>
          <a:prstGeom prst="rect">
            <a:avLst/>
          </a:prstGeom>
          <a:noFill/>
          <a:ln w="9525">
            <a:noFill/>
            <a:round/>
            <a:headEnd/>
            <a:tailEnd/>
          </a:ln>
        </p:spPr>
        <p:txBody>
          <a:bodyPr wrap="none" anchor="ctr"/>
          <a:lstStyle/>
          <a:p>
            <a:pPr>
              <a:buClr>
                <a:srgbClr val="000000"/>
              </a:buClr>
              <a:buSzPct val="100000"/>
              <a:buFont typeface="Times New Roman" pitchFamily="16" charset="0"/>
              <a:buNone/>
            </a:pPr>
            <a:endParaRPr lang="de-DE"/>
          </a:p>
        </p:txBody>
      </p:sp>
      <p:sp>
        <p:nvSpPr>
          <p:cNvPr id="6" name="Slide Number Placeholder 5"/>
          <p:cNvSpPr>
            <a:spLocks noGrp="1"/>
          </p:cNvSpPr>
          <p:nvPr>
            <p:ph type="sldNum" sz="quarter" idx="12"/>
          </p:nvPr>
        </p:nvSpPr>
        <p:spPr/>
        <p:txBody>
          <a:bodyPr/>
          <a:lstStyle/>
          <a:p>
            <a:pPr>
              <a:defRPr/>
            </a:pPr>
            <a:fld id="{74BF2C0F-05D6-4882-A325-BE394602789D}" type="slidenum">
              <a:rPr lang="en-US" smtClean="0"/>
              <a:pPr>
                <a:defRPr/>
              </a:pPr>
              <a:t>23</a:t>
            </a:fld>
            <a:endParaRPr lang="en-US" dirty="0"/>
          </a:p>
        </p:txBody>
      </p:sp>
      <p:sp>
        <p:nvSpPr>
          <p:cNvPr id="10" name="Rectangle 9"/>
          <p:cNvSpPr/>
          <p:nvPr/>
        </p:nvSpPr>
        <p:spPr>
          <a:xfrm>
            <a:off x="285720" y="1428736"/>
            <a:ext cx="8643998" cy="5663089"/>
          </a:xfrm>
          <a:prstGeom prst="rect">
            <a:avLst/>
          </a:prstGeom>
        </p:spPr>
        <p:txBody>
          <a:bodyPr wrap="square">
            <a:spAutoFit/>
          </a:bodyPr>
          <a:lstStyle/>
          <a:p>
            <a:r>
              <a:rPr lang="en-US" dirty="0">
                <a:solidFill>
                  <a:schemeClr val="tx1"/>
                </a:solidFill>
                <a:latin typeface="+mj-lt"/>
              </a:rPr>
              <a:t>So everything comes down to computing the </a:t>
            </a:r>
            <a:r>
              <a:rPr lang="en-US" i="1" dirty="0">
                <a:solidFill>
                  <a:schemeClr val="tx1"/>
                </a:solidFill>
                <a:latin typeface="+mj-lt"/>
              </a:rPr>
              <a:t>RSV</a:t>
            </a:r>
            <a:r>
              <a:rPr lang="en-US" dirty="0">
                <a:solidFill>
                  <a:schemeClr val="tx1"/>
                </a:solidFill>
                <a:latin typeface="+mj-lt"/>
              </a:rPr>
              <a:t> . We can equally rank documents using the </a:t>
            </a:r>
            <a:r>
              <a:rPr lang="en-US" dirty="0">
                <a:solidFill>
                  <a:srgbClr val="0070C0"/>
                </a:solidFill>
                <a:latin typeface="+mj-lt"/>
              </a:rPr>
              <a:t>log odds ratios </a:t>
            </a:r>
            <a:r>
              <a:rPr lang="en-US" dirty="0">
                <a:solidFill>
                  <a:schemeClr val="tx1"/>
                </a:solidFill>
                <a:latin typeface="+mj-lt"/>
              </a:rPr>
              <a:t>for the terms in the query c</a:t>
            </a:r>
            <a:r>
              <a:rPr lang="en-US" i="1" baseline="-25000" dirty="0">
                <a:solidFill>
                  <a:schemeClr val="tx1"/>
                </a:solidFill>
                <a:latin typeface="+mj-lt"/>
              </a:rPr>
              <a:t>t</a:t>
            </a:r>
            <a:r>
              <a:rPr lang="en-US" dirty="0">
                <a:solidFill>
                  <a:schemeClr val="tx1"/>
                </a:solidFill>
                <a:latin typeface="+mj-lt"/>
              </a:rPr>
              <a:t> :</a:t>
            </a:r>
          </a:p>
          <a:p>
            <a:endParaRPr lang="en-US" dirty="0">
              <a:solidFill>
                <a:schemeClr val="tx1"/>
              </a:solidFill>
              <a:latin typeface="+mj-lt"/>
            </a:endParaRPr>
          </a:p>
          <a:p>
            <a:endParaRPr lang="en-US" dirty="0">
              <a:solidFill>
                <a:schemeClr val="tx1"/>
              </a:solidFill>
              <a:latin typeface="+mj-lt"/>
            </a:endParaRPr>
          </a:p>
          <a:p>
            <a:pPr lvl="1">
              <a:buClr>
                <a:srgbClr val="336699"/>
              </a:buClr>
              <a:buFont typeface="Wingdings" pitchFamily="2" charset="2"/>
              <a:buChar char="§"/>
            </a:pPr>
            <a:r>
              <a:rPr lang="en-US" sz="2200" dirty="0">
                <a:solidFill>
                  <a:schemeClr val="tx1"/>
                </a:solidFill>
                <a:latin typeface="+mj-lt"/>
              </a:rPr>
              <a:t>The </a:t>
            </a:r>
            <a:r>
              <a:rPr lang="en-US" sz="2200" dirty="0">
                <a:solidFill>
                  <a:srgbClr val="0070C0"/>
                </a:solidFill>
                <a:latin typeface="+mj-lt"/>
              </a:rPr>
              <a:t>odds ratio</a:t>
            </a:r>
            <a:r>
              <a:rPr lang="en-US" sz="2200" dirty="0">
                <a:solidFill>
                  <a:schemeClr val="tx1"/>
                </a:solidFill>
                <a:latin typeface="+mj-lt"/>
              </a:rPr>
              <a:t> is the ratio of two odds: (</a:t>
            </a:r>
            <a:r>
              <a:rPr lang="en-US" sz="2200" dirty="0" err="1">
                <a:solidFill>
                  <a:schemeClr val="tx1"/>
                </a:solidFill>
                <a:latin typeface="+mj-lt"/>
              </a:rPr>
              <a:t>i</a:t>
            </a:r>
            <a:r>
              <a:rPr lang="en-US" sz="2200" dirty="0">
                <a:solidFill>
                  <a:schemeClr val="tx1"/>
                </a:solidFill>
                <a:latin typeface="+mj-lt"/>
              </a:rPr>
              <a:t>) the odds of the term appearing if the document is relevant (</a:t>
            </a:r>
            <a:r>
              <a:rPr lang="en-US" sz="2200" i="1" dirty="0">
                <a:solidFill>
                  <a:schemeClr val="tx1"/>
                </a:solidFill>
                <a:latin typeface="+mj-lt"/>
              </a:rPr>
              <a:t>p</a:t>
            </a:r>
            <a:r>
              <a:rPr lang="en-US" sz="2200" i="1" baseline="-25000" dirty="0">
                <a:solidFill>
                  <a:schemeClr val="tx1"/>
                </a:solidFill>
                <a:latin typeface="+mj-lt"/>
              </a:rPr>
              <a:t>t</a:t>
            </a:r>
            <a:r>
              <a:rPr lang="en-US" sz="2200" dirty="0">
                <a:solidFill>
                  <a:schemeClr val="tx1"/>
                </a:solidFill>
                <a:latin typeface="+mj-lt"/>
              </a:rPr>
              <a:t>/(1 − </a:t>
            </a:r>
            <a:r>
              <a:rPr lang="en-US" sz="2200" i="1" dirty="0">
                <a:solidFill>
                  <a:schemeClr val="tx1"/>
                </a:solidFill>
                <a:latin typeface="+mj-lt"/>
              </a:rPr>
              <a:t>p</a:t>
            </a:r>
            <a:r>
              <a:rPr lang="en-US" sz="2200" i="1" baseline="-25000" dirty="0">
                <a:solidFill>
                  <a:schemeClr val="tx1"/>
                </a:solidFill>
                <a:latin typeface="+mj-lt"/>
              </a:rPr>
              <a:t>t</a:t>
            </a:r>
            <a:r>
              <a:rPr lang="en-US" sz="2200" dirty="0">
                <a:solidFill>
                  <a:schemeClr val="tx1"/>
                </a:solidFill>
                <a:latin typeface="+mj-lt"/>
              </a:rPr>
              <a:t>)), and (ii) the odds of the term appearing if the document is </a:t>
            </a:r>
            <a:r>
              <a:rPr lang="en-US" sz="2200" dirty="0" err="1">
                <a:solidFill>
                  <a:schemeClr val="tx1"/>
                </a:solidFill>
                <a:latin typeface="+mj-lt"/>
              </a:rPr>
              <a:t>nonrelevant</a:t>
            </a:r>
            <a:r>
              <a:rPr lang="en-US" sz="2200" dirty="0">
                <a:solidFill>
                  <a:schemeClr val="tx1"/>
                </a:solidFill>
                <a:latin typeface="+mj-lt"/>
              </a:rPr>
              <a:t> (</a:t>
            </a:r>
            <a:r>
              <a:rPr lang="en-US" sz="2200" i="1" dirty="0" err="1">
                <a:solidFill>
                  <a:schemeClr val="tx1"/>
                </a:solidFill>
                <a:latin typeface="+mj-lt"/>
              </a:rPr>
              <a:t>u</a:t>
            </a:r>
            <a:r>
              <a:rPr lang="en-US" sz="2200" i="1" baseline="-25000" dirty="0" err="1">
                <a:solidFill>
                  <a:schemeClr val="tx1"/>
                </a:solidFill>
                <a:latin typeface="+mj-lt"/>
              </a:rPr>
              <a:t>t</a:t>
            </a:r>
            <a:r>
              <a:rPr lang="en-US" sz="2200" dirty="0">
                <a:solidFill>
                  <a:schemeClr val="tx1"/>
                </a:solidFill>
                <a:latin typeface="+mj-lt"/>
              </a:rPr>
              <a:t>/(1 − </a:t>
            </a:r>
            <a:r>
              <a:rPr lang="en-US" sz="2200" i="1" dirty="0" err="1">
                <a:solidFill>
                  <a:schemeClr val="tx1"/>
                </a:solidFill>
                <a:latin typeface="+mj-lt"/>
              </a:rPr>
              <a:t>u</a:t>
            </a:r>
            <a:r>
              <a:rPr lang="en-US" sz="2200" i="1" baseline="-25000" dirty="0" err="1">
                <a:solidFill>
                  <a:schemeClr val="tx1"/>
                </a:solidFill>
                <a:latin typeface="+mj-lt"/>
              </a:rPr>
              <a:t>t</a:t>
            </a:r>
            <a:r>
              <a:rPr lang="en-US" sz="2200" dirty="0">
                <a:solidFill>
                  <a:schemeClr val="tx1"/>
                </a:solidFill>
                <a:latin typeface="+mj-lt"/>
              </a:rPr>
              <a:t>))</a:t>
            </a:r>
          </a:p>
          <a:p>
            <a:pPr lvl="1">
              <a:buClr>
                <a:srgbClr val="336699"/>
              </a:buClr>
              <a:buFont typeface="Wingdings" pitchFamily="2" charset="2"/>
              <a:buChar char="§"/>
            </a:pPr>
            <a:r>
              <a:rPr lang="en-US" sz="2200" i="1" dirty="0">
                <a:solidFill>
                  <a:schemeClr val="tx1"/>
                </a:solidFill>
                <a:latin typeface="+mj-lt"/>
              </a:rPr>
              <a:t>c</a:t>
            </a:r>
            <a:r>
              <a:rPr lang="en-US" sz="2200" i="1" baseline="-25000" dirty="0">
                <a:solidFill>
                  <a:schemeClr val="tx1"/>
                </a:solidFill>
                <a:latin typeface="+mj-lt"/>
              </a:rPr>
              <a:t>t</a:t>
            </a:r>
            <a:r>
              <a:rPr lang="en-US" sz="2200" dirty="0">
                <a:solidFill>
                  <a:schemeClr val="tx1"/>
                </a:solidFill>
                <a:latin typeface="+mj-lt"/>
              </a:rPr>
              <a:t> = 0 if a term has equal odds of appearing in relevant and </a:t>
            </a:r>
            <a:r>
              <a:rPr lang="en-US" sz="2200" dirty="0" err="1">
                <a:solidFill>
                  <a:schemeClr val="tx1"/>
                </a:solidFill>
                <a:latin typeface="+mj-lt"/>
              </a:rPr>
              <a:t>nonrelevant</a:t>
            </a:r>
            <a:r>
              <a:rPr lang="en-US" sz="2200" dirty="0">
                <a:solidFill>
                  <a:schemeClr val="tx1"/>
                </a:solidFill>
                <a:latin typeface="+mj-lt"/>
              </a:rPr>
              <a:t> documents, and ct is positive if it is more likely to appear </a:t>
            </a:r>
            <a:r>
              <a:rPr lang="de-DE" sz="2200" dirty="0">
                <a:solidFill>
                  <a:schemeClr val="tx1"/>
                </a:solidFill>
                <a:latin typeface="+mj-lt"/>
              </a:rPr>
              <a:t>in relevant </a:t>
            </a:r>
            <a:r>
              <a:rPr lang="de-DE" sz="2200" dirty="0" err="1">
                <a:solidFill>
                  <a:schemeClr val="tx1"/>
                </a:solidFill>
                <a:latin typeface="+mj-lt"/>
              </a:rPr>
              <a:t>documents</a:t>
            </a:r>
            <a:endParaRPr lang="de-DE" sz="2200" dirty="0">
              <a:solidFill>
                <a:schemeClr val="tx1"/>
              </a:solidFill>
              <a:latin typeface="+mj-lt"/>
            </a:endParaRPr>
          </a:p>
          <a:p>
            <a:pPr lvl="1">
              <a:buClr>
                <a:srgbClr val="336699"/>
              </a:buClr>
              <a:buFont typeface="Wingdings" pitchFamily="2" charset="2"/>
              <a:buChar char="§"/>
            </a:pPr>
            <a:r>
              <a:rPr lang="en-US" sz="2200" i="1" dirty="0">
                <a:solidFill>
                  <a:schemeClr val="tx1"/>
                </a:solidFill>
                <a:latin typeface="+mj-lt"/>
              </a:rPr>
              <a:t>c</a:t>
            </a:r>
            <a:r>
              <a:rPr lang="en-US" sz="2200" i="1" baseline="-25000" dirty="0">
                <a:solidFill>
                  <a:schemeClr val="tx1"/>
                </a:solidFill>
                <a:latin typeface="+mj-lt"/>
              </a:rPr>
              <a:t>t</a:t>
            </a:r>
            <a:r>
              <a:rPr lang="en-US" sz="2200" dirty="0">
                <a:solidFill>
                  <a:schemeClr val="tx1"/>
                </a:solidFill>
                <a:latin typeface="+mj-lt"/>
              </a:rPr>
              <a:t> functions as a term weight, so that</a:t>
            </a:r>
            <a:endParaRPr lang="de-DE" sz="2200" dirty="0">
              <a:solidFill>
                <a:schemeClr val="tx1"/>
              </a:solidFill>
              <a:latin typeface="+mj-lt"/>
            </a:endParaRPr>
          </a:p>
          <a:p>
            <a:r>
              <a:rPr lang="en-US" sz="2200" dirty="0">
                <a:solidFill>
                  <a:schemeClr val="tx1"/>
                </a:solidFill>
                <a:latin typeface="+mj-lt"/>
              </a:rPr>
              <a:t>	    Operationally, we sum ct quantities in accumulators for query 	   	    terms appearing in documents, just as for the vector space 	    	 	    model </a:t>
            </a:r>
            <a:r>
              <a:rPr lang="de-DE" sz="2200" dirty="0" err="1">
                <a:solidFill>
                  <a:schemeClr val="tx1"/>
                </a:solidFill>
                <a:latin typeface="+mj-lt"/>
              </a:rPr>
              <a:t>calculations</a:t>
            </a:r>
            <a:endParaRPr lang="de-DE" sz="2200" dirty="0">
              <a:solidFill>
                <a:schemeClr val="tx1"/>
              </a:solidFill>
              <a:latin typeface="+mj-lt"/>
            </a:endParaRPr>
          </a:p>
          <a:p>
            <a:endParaRPr lang="en-US" sz="2200" dirty="0">
              <a:solidFill>
                <a:schemeClr val="tx1"/>
              </a:solidFill>
              <a:latin typeface="+mj-lt"/>
            </a:endParaRPr>
          </a:p>
        </p:txBody>
      </p:sp>
      <p:pic>
        <p:nvPicPr>
          <p:cNvPr id="12" name="Picture 11" descr="11212.png"/>
          <p:cNvPicPr>
            <a:picLocks noChangeAspect="1"/>
          </p:cNvPicPr>
          <p:nvPr/>
        </p:nvPicPr>
        <p:blipFill>
          <a:blip r:embed="rId3"/>
          <a:stretch>
            <a:fillRect/>
          </a:stretch>
        </p:blipFill>
        <p:spPr>
          <a:xfrm>
            <a:off x="5357818" y="5286388"/>
            <a:ext cx="2215124" cy="396000"/>
          </a:xfrm>
          <a:prstGeom prst="rect">
            <a:avLst/>
          </a:prstGeom>
        </p:spPr>
      </p:pic>
      <p:pic>
        <p:nvPicPr>
          <p:cNvPr id="13" name="Picture 12" descr="1121.png"/>
          <p:cNvPicPr>
            <a:picLocks noChangeAspect="1"/>
          </p:cNvPicPr>
          <p:nvPr/>
        </p:nvPicPr>
        <p:blipFill>
          <a:blip r:embed="rId4"/>
          <a:stretch>
            <a:fillRect/>
          </a:stretch>
        </p:blipFill>
        <p:spPr>
          <a:xfrm>
            <a:off x="1500160" y="2428868"/>
            <a:ext cx="5815383" cy="756000"/>
          </a:xfrm>
          <a:prstGeom prst="rect">
            <a:avLst/>
          </a:prstGeom>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Text Box 1"/>
          <p:cNvSpPr txBox="1">
            <a:spLocks noChangeArrowheads="1"/>
          </p:cNvSpPr>
          <p:nvPr/>
        </p:nvSpPr>
        <p:spPr bwMode="auto">
          <a:xfrm>
            <a:off x="6553200" y="6477000"/>
            <a:ext cx="2133600" cy="244475"/>
          </a:xfrm>
          <a:prstGeom prst="rect">
            <a:avLst/>
          </a:prstGeom>
          <a:noFill/>
          <a:ln w="9525">
            <a:noFill/>
            <a:round/>
            <a:headEnd/>
            <a:tailEnd/>
          </a:ln>
        </p:spPr>
        <p:txBody>
          <a:bodyPr lIns="90000" tIns="46800" rIns="90000" bIns="46800" anchor="ctr"/>
          <a:lstStyle/>
          <a:p>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48895EFF-1DBE-4654-84B8-EE5B6E2FA3CA}" type="slidenum">
              <a:rPr lang="en-US" sz="1200">
                <a:solidFill>
                  <a:srgbClr val="898989"/>
                </a:solidFill>
                <a:latin typeface="Calibri" charset="0"/>
              </a:rPr>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24</a:t>
            </a:fld>
            <a:endParaRPr lang="en-US" sz="1200">
              <a:solidFill>
                <a:srgbClr val="898989"/>
              </a:solidFill>
              <a:latin typeface="Calibri" charset="0"/>
            </a:endParaRPr>
          </a:p>
        </p:txBody>
      </p:sp>
      <p:sp>
        <p:nvSpPr>
          <p:cNvPr id="84995" name="Text Box 2"/>
          <p:cNvSpPr txBox="1">
            <a:spLocks noChangeArrowheads="1"/>
          </p:cNvSpPr>
          <p:nvPr/>
        </p:nvSpPr>
        <p:spPr bwMode="auto">
          <a:xfrm>
            <a:off x="285720" y="0"/>
            <a:ext cx="8585203" cy="1403350"/>
          </a:xfrm>
          <a:prstGeom prst="rect">
            <a:avLst/>
          </a:prstGeom>
          <a:noFill/>
          <a:ln w="9525">
            <a:noFill/>
            <a:round/>
            <a:headEnd/>
            <a:tailEnd/>
          </a:ln>
        </p:spPr>
        <p:txBody>
          <a:bodyPr anchor="b"/>
          <a:lstStyle/>
          <a:p>
            <a:pP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3600" dirty="0">
                <a:solidFill>
                  <a:srgbClr val="000000"/>
                </a:solidFill>
                <a:latin typeface="Calibri" charset="0"/>
              </a:rPr>
              <a:t>Deriving a Ranking Function for Query Terms</a:t>
            </a:r>
          </a:p>
        </p:txBody>
      </p:sp>
      <p:sp>
        <p:nvSpPr>
          <p:cNvPr id="84996" name="Text Box 3"/>
          <p:cNvSpPr txBox="1">
            <a:spLocks noChangeArrowheads="1"/>
          </p:cNvSpPr>
          <p:nvPr/>
        </p:nvSpPr>
        <p:spPr bwMode="auto">
          <a:xfrm>
            <a:off x="214282" y="1428736"/>
            <a:ext cx="8643998" cy="5429264"/>
          </a:xfrm>
          <a:prstGeom prst="rect">
            <a:avLst/>
          </a:prstGeom>
          <a:noFill/>
          <a:ln w="9525">
            <a:noFill/>
            <a:round/>
            <a:headEnd/>
            <a:tailEnd/>
          </a:ln>
        </p:spPr>
        <p:txBody>
          <a:bodyPr/>
          <a:lstStyle/>
          <a:p>
            <a:pPr marL="336550" indent="-336550">
              <a:spcBef>
                <a:spcPts val="700"/>
              </a:spcBef>
              <a:buClr>
                <a:srgbClr val="437085"/>
              </a:buClr>
              <a:buSzPct val="100000"/>
              <a:tabLst>
                <a:tab pos="336550" algn="l"/>
                <a:tab pos="784225" algn="l"/>
                <a:tab pos="1233488" algn="l"/>
                <a:tab pos="1682750" algn="l"/>
                <a:tab pos="2132013" algn="l"/>
                <a:tab pos="2581275" algn="l"/>
                <a:tab pos="3030538" algn="l"/>
                <a:tab pos="3479800" algn="l"/>
                <a:tab pos="3929063" algn="l"/>
                <a:tab pos="4378325" algn="l"/>
                <a:tab pos="4827588" algn="l"/>
                <a:tab pos="5276850" algn="l"/>
                <a:tab pos="5726113" algn="l"/>
                <a:tab pos="6175375" algn="l"/>
                <a:tab pos="6624638" algn="l"/>
                <a:tab pos="7073900" algn="l"/>
                <a:tab pos="7523163" algn="l"/>
                <a:tab pos="7972425" algn="l"/>
                <a:tab pos="8421688" algn="l"/>
                <a:tab pos="8870950" algn="l"/>
                <a:tab pos="9320213" algn="l"/>
              </a:tabLst>
            </a:pPr>
            <a:endParaRPr lang="en-US" dirty="0">
              <a:solidFill>
                <a:srgbClr val="000000"/>
              </a:solidFill>
              <a:latin typeface="Calibri" charset="0"/>
              <a:cs typeface="Times New Roman" pitchFamily="16" charset="0"/>
            </a:endParaRPr>
          </a:p>
        </p:txBody>
      </p:sp>
      <p:sp>
        <p:nvSpPr>
          <p:cNvPr id="84997" name="Text Box 4"/>
          <p:cNvSpPr txBox="1">
            <a:spLocks noChangeArrowheads="1"/>
          </p:cNvSpPr>
          <p:nvPr/>
        </p:nvSpPr>
        <p:spPr bwMode="auto">
          <a:xfrm>
            <a:off x="7640638" y="-33338"/>
            <a:ext cx="925512" cy="336551"/>
          </a:xfrm>
          <a:prstGeom prst="rect">
            <a:avLst/>
          </a:prstGeom>
          <a:noFill/>
          <a:ln w="9525">
            <a:noFill/>
            <a:round/>
            <a:headEnd/>
            <a:tailEnd/>
          </a:ln>
        </p:spPr>
        <p:txBody>
          <a:bodyPr wrap="none" anchor="ctr"/>
          <a:lstStyle/>
          <a:p>
            <a:pPr>
              <a:buClr>
                <a:srgbClr val="000000"/>
              </a:buClr>
              <a:buSzPct val="100000"/>
              <a:buFont typeface="Times New Roman" pitchFamily="16" charset="0"/>
              <a:buNone/>
            </a:pPr>
            <a:endParaRPr lang="de-DE"/>
          </a:p>
        </p:txBody>
      </p:sp>
      <p:sp>
        <p:nvSpPr>
          <p:cNvPr id="6" name="Slide Number Placeholder 5"/>
          <p:cNvSpPr>
            <a:spLocks noGrp="1"/>
          </p:cNvSpPr>
          <p:nvPr>
            <p:ph type="sldNum" sz="quarter" idx="12"/>
          </p:nvPr>
        </p:nvSpPr>
        <p:spPr/>
        <p:txBody>
          <a:bodyPr/>
          <a:lstStyle/>
          <a:p>
            <a:pPr>
              <a:defRPr/>
            </a:pPr>
            <a:fld id="{74BF2C0F-05D6-4882-A325-BE394602789D}" type="slidenum">
              <a:rPr lang="en-US" smtClean="0"/>
              <a:pPr>
                <a:defRPr/>
              </a:pPr>
              <a:t>24</a:t>
            </a:fld>
            <a:endParaRPr lang="en-US" dirty="0"/>
          </a:p>
        </p:txBody>
      </p:sp>
      <p:sp>
        <p:nvSpPr>
          <p:cNvPr id="10" name="Rectangle 9"/>
          <p:cNvSpPr/>
          <p:nvPr/>
        </p:nvSpPr>
        <p:spPr>
          <a:xfrm>
            <a:off x="285720" y="1428736"/>
            <a:ext cx="8643998" cy="5262979"/>
          </a:xfrm>
          <a:prstGeom prst="rect">
            <a:avLst/>
          </a:prstGeom>
        </p:spPr>
        <p:txBody>
          <a:bodyPr wrap="square">
            <a:spAutoFit/>
          </a:bodyPr>
          <a:lstStyle/>
          <a:p>
            <a:r>
              <a:rPr lang="en-US" dirty="0">
                <a:solidFill>
                  <a:schemeClr val="tx1"/>
                </a:solidFill>
                <a:latin typeface="+mj-lt"/>
              </a:rPr>
              <a:t>For each term </a:t>
            </a:r>
            <a:r>
              <a:rPr lang="en-US" i="1" dirty="0">
                <a:solidFill>
                  <a:schemeClr val="tx1"/>
                </a:solidFill>
                <a:latin typeface="+mj-lt"/>
              </a:rPr>
              <a:t>t</a:t>
            </a:r>
            <a:r>
              <a:rPr lang="en-US" dirty="0">
                <a:solidFill>
                  <a:schemeClr val="tx1"/>
                </a:solidFill>
                <a:latin typeface="+mj-lt"/>
              </a:rPr>
              <a:t> in a query, estimate</a:t>
            </a:r>
            <a:r>
              <a:rPr lang="en-US" i="1" dirty="0">
                <a:solidFill>
                  <a:schemeClr val="tx1"/>
                </a:solidFill>
                <a:latin typeface="+mj-lt"/>
              </a:rPr>
              <a:t> c</a:t>
            </a:r>
            <a:r>
              <a:rPr lang="en-US" i="1" baseline="-25000" dirty="0">
                <a:solidFill>
                  <a:schemeClr val="tx1"/>
                </a:solidFill>
                <a:latin typeface="+mj-lt"/>
              </a:rPr>
              <a:t>t</a:t>
            </a:r>
            <a:r>
              <a:rPr lang="en-US" i="1" dirty="0">
                <a:solidFill>
                  <a:schemeClr val="tx1"/>
                </a:solidFill>
                <a:latin typeface="+mj-lt"/>
              </a:rPr>
              <a:t> </a:t>
            </a:r>
            <a:r>
              <a:rPr lang="en-US" dirty="0">
                <a:solidFill>
                  <a:schemeClr val="tx1"/>
                </a:solidFill>
                <a:latin typeface="+mj-lt"/>
              </a:rPr>
              <a:t>in the whole collection</a:t>
            </a:r>
          </a:p>
          <a:p>
            <a:r>
              <a:rPr lang="en-US" dirty="0">
                <a:solidFill>
                  <a:schemeClr val="tx1"/>
                </a:solidFill>
                <a:latin typeface="+mj-lt"/>
              </a:rPr>
              <a:t>using a contingency table of counts of documents in the collection,</a:t>
            </a:r>
          </a:p>
          <a:p>
            <a:r>
              <a:rPr lang="en-US" dirty="0">
                <a:solidFill>
                  <a:schemeClr val="tx1"/>
                </a:solidFill>
                <a:latin typeface="+mj-lt"/>
              </a:rPr>
              <a:t>where </a:t>
            </a:r>
            <a:r>
              <a:rPr lang="en-US" dirty="0" err="1">
                <a:solidFill>
                  <a:schemeClr val="tx1"/>
                </a:solidFill>
                <a:latin typeface="+mj-lt"/>
              </a:rPr>
              <a:t>df</a:t>
            </a:r>
            <a:r>
              <a:rPr lang="en-US" dirty="0">
                <a:solidFill>
                  <a:schemeClr val="tx1"/>
                </a:solidFill>
                <a:latin typeface="+mj-lt"/>
              </a:rPr>
              <a:t> </a:t>
            </a:r>
            <a:r>
              <a:rPr lang="en-US" i="1" dirty="0">
                <a:solidFill>
                  <a:schemeClr val="tx1"/>
                </a:solidFill>
                <a:latin typeface="+mj-lt"/>
              </a:rPr>
              <a:t>t</a:t>
            </a:r>
            <a:r>
              <a:rPr lang="en-US" dirty="0">
                <a:solidFill>
                  <a:schemeClr val="tx1"/>
                </a:solidFill>
                <a:latin typeface="+mj-lt"/>
              </a:rPr>
              <a:t> is the number of documents that contain term </a:t>
            </a:r>
            <a:r>
              <a:rPr lang="en-US" i="1" dirty="0">
                <a:solidFill>
                  <a:schemeClr val="tx1"/>
                </a:solidFill>
                <a:latin typeface="+mj-lt"/>
              </a:rPr>
              <a:t>t</a:t>
            </a:r>
            <a:r>
              <a:rPr lang="en-US" dirty="0">
                <a:solidFill>
                  <a:schemeClr val="tx1"/>
                </a:solidFill>
                <a:latin typeface="+mj-lt"/>
              </a:rPr>
              <a:t>:</a:t>
            </a:r>
          </a:p>
          <a:p>
            <a:endParaRPr lang="en-US" dirty="0">
              <a:solidFill>
                <a:schemeClr val="tx1"/>
              </a:solidFill>
              <a:latin typeface="+mj-lt"/>
            </a:endParaRPr>
          </a:p>
          <a:p>
            <a:endParaRPr lang="en-US" dirty="0">
              <a:solidFill>
                <a:schemeClr val="tx1"/>
              </a:solidFill>
              <a:latin typeface="+mj-lt"/>
            </a:endParaRPr>
          </a:p>
          <a:p>
            <a:endParaRPr lang="en-US" dirty="0">
              <a:solidFill>
                <a:schemeClr val="tx1"/>
              </a:solidFill>
              <a:latin typeface="+mj-lt"/>
            </a:endParaRPr>
          </a:p>
          <a:p>
            <a:endParaRPr lang="en-US" dirty="0">
              <a:solidFill>
                <a:schemeClr val="tx1"/>
              </a:solidFill>
              <a:latin typeface="+mj-lt"/>
            </a:endParaRPr>
          </a:p>
          <a:p>
            <a:endParaRPr lang="en-US" dirty="0">
              <a:solidFill>
                <a:schemeClr val="tx1"/>
              </a:solidFill>
              <a:latin typeface="+mj-lt"/>
            </a:endParaRPr>
          </a:p>
          <a:p>
            <a:endParaRPr lang="en-US" dirty="0">
              <a:solidFill>
                <a:schemeClr val="tx1"/>
              </a:solidFill>
              <a:latin typeface="+mj-lt"/>
            </a:endParaRPr>
          </a:p>
          <a:p>
            <a:endParaRPr lang="en-US" dirty="0">
              <a:solidFill>
                <a:schemeClr val="tx1"/>
              </a:solidFill>
              <a:latin typeface="+mj-lt"/>
            </a:endParaRPr>
          </a:p>
          <a:p>
            <a:endParaRPr lang="en-US" dirty="0">
              <a:solidFill>
                <a:schemeClr val="tx1"/>
              </a:solidFill>
              <a:latin typeface="+mj-lt"/>
            </a:endParaRPr>
          </a:p>
          <a:p>
            <a:r>
              <a:rPr lang="en-US" dirty="0">
                <a:solidFill>
                  <a:schemeClr val="tx1"/>
                </a:solidFill>
                <a:latin typeface="+mj-lt"/>
              </a:rPr>
              <a:t>To avoid the possibility of zeroes (such as if every or no relevant</a:t>
            </a:r>
          </a:p>
          <a:p>
            <a:r>
              <a:rPr lang="en-US" dirty="0">
                <a:solidFill>
                  <a:schemeClr val="tx1"/>
                </a:solidFill>
                <a:latin typeface="+mj-lt"/>
              </a:rPr>
              <a:t>document has a particular term) there are different ways to apply</a:t>
            </a:r>
          </a:p>
          <a:p>
            <a:r>
              <a:rPr lang="de-DE" dirty="0" err="1">
                <a:solidFill>
                  <a:srgbClr val="0070C0"/>
                </a:solidFill>
                <a:latin typeface="+mj-lt"/>
              </a:rPr>
              <a:t>smoothing</a:t>
            </a:r>
            <a:endParaRPr lang="de-DE" dirty="0">
              <a:solidFill>
                <a:srgbClr val="0070C0"/>
              </a:solidFill>
              <a:latin typeface="+mj-lt"/>
            </a:endParaRPr>
          </a:p>
        </p:txBody>
      </p:sp>
      <p:pic>
        <p:nvPicPr>
          <p:cNvPr id="9" name="Picture 8" descr="1122.png"/>
          <p:cNvPicPr>
            <a:picLocks noChangeAspect="1"/>
          </p:cNvPicPr>
          <p:nvPr/>
        </p:nvPicPr>
        <p:blipFill>
          <a:blip r:embed="rId3"/>
          <a:stretch>
            <a:fillRect/>
          </a:stretch>
        </p:blipFill>
        <p:spPr>
          <a:xfrm>
            <a:off x="928662" y="2643182"/>
            <a:ext cx="6553498" cy="1224000"/>
          </a:xfrm>
          <a:prstGeom prst="rect">
            <a:avLst/>
          </a:prstGeom>
        </p:spPr>
      </p:pic>
      <p:pic>
        <p:nvPicPr>
          <p:cNvPr id="11" name="Picture 10" descr="11222.png"/>
          <p:cNvPicPr>
            <a:picLocks noChangeAspect="1"/>
          </p:cNvPicPr>
          <p:nvPr/>
        </p:nvPicPr>
        <p:blipFill>
          <a:blip r:embed="rId4"/>
          <a:stretch>
            <a:fillRect/>
          </a:stretch>
        </p:blipFill>
        <p:spPr>
          <a:xfrm>
            <a:off x="1071538" y="3881264"/>
            <a:ext cx="5891002" cy="1548000"/>
          </a:xfrm>
          <a:prstGeom prst="rect">
            <a:avLst/>
          </a:prstGeom>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Text Box 1"/>
          <p:cNvSpPr txBox="1">
            <a:spLocks noChangeArrowheads="1"/>
          </p:cNvSpPr>
          <p:nvPr/>
        </p:nvSpPr>
        <p:spPr bwMode="auto">
          <a:xfrm>
            <a:off x="6553200" y="6477000"/>
            <a:ext cx="2133600" cy="244475"/>
          </a:xfrm>
          <a:prstGeom prst="rect">
            <a:avLst/>
          </a:prstGeom>
          <a:noFill/>
          <a:ln w="9525">
            <a:noFill/>
            <a:round/>
            <a:headEnd/>
            <a:tailEnd/>
          </a:ln>
        </p:spPr>
        <p:txBody>
          <a:bodyPr lIns="90000" tIns="46800" rIns="90000" bIns="46800" anchor="ctr"/>
          <a:lstStyle/>
          <a:p>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48895EFF-1DBE-4654-84B8-EE5B6E2FA3CA}" type="slidenum">
              <a:rPr lang="en-US" sz="1200">
                <a:solidFill>
                  <a:srgbClr val="898989"/>
                </a:solidFill>
                <a:latin typeface="Calibri" charset="0"/>
              </a:rPr>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25</a:t>
            </a:fld>
            <a:endParaRPr lang="en-US" sz="1200">
              <a:solidFill>
                <a:srgbClr val="898989"/>
              </a:solidFill>
              <a:latin typeface="Calibri" charset="0"/>
            </a:endParaRPr>
          </a:p>
        </p:txBody>
      </p:sp>
      <p:sp>
        <p:nvSpPr>
          <p:cNvPr id="84995" name="Text Box 2"/>
          <p:cNvSpPr txBox="1">
            <a:spLocks noChangeArrowheads="1"/>
          </p:cNvSpPr>
          <p:nvPr/>
        </p:nvSpPr>
        <p:spPr bwMode="auto">
          <a:xfrm>
            <a:off x="285720" y="0"/>
            <a:ext cx="8585203" cy="1403350"/>
          </a:xfrm>
          <a:prstGeom prst="rect">
            <a:avLst/>
          </a:prstGeom>
          <a:noFill/>
          <a:ln w="9525">
            <a:noFill/>
            <a:round/>
            <a:headEnd/>
            <a:tailEnd/>
          </a:ln>
        </p:spPr>
        <p:txBody>
          <a:bodyPr anchor="b"/>
          <a:lstStyle/>
          <a:p>
            <a:pP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3600" dirty="0">
                <a:solidFill>
                  <a:srgbClr val="000000"/>
                </a:solidFill>
                <a:latin typeface="Calibri" charset="0"/>
              </a:rPr>
              <a:t>Avoid the possibility of zeroes</a:t>
            </a:r>
          </a:p>
        </p:txBody>
      </p:sp>
      <p:sp>
        <p:nvSpPr>
          <p:cNvPr id="84996" name="Text Box 3"/>
          <p:cNvSpPr txBox="1">
            <a:spLocks noChangeArrowheads="1"/>
          </p:cNvSpPr>
          <p:nvPr/>
        </p:nvSpPr>
        <p:spPr bwMode="auto">
          <a:xfrm>
            <a:off x="340628" y="3140968"/>
            <a:ext cx="8462744" cy="3336032"/>
          </a:xfrm>
          <a:prstGeom prst="rect">
            <a:avLst/>
          </a:prstGeom>
          <a:noFill/>
          <a:ln w="9525">
            <a:noFill/>
            <a:round/>
            <a:headEnd/>
            <a:tailEnd/>
          </a:ln>
        </p:spPr>
        <p:txBody>
          <a:bodyPr/>
          <a:lstStyle/>
          <a:p>
            <a:pPr marL="336550" indent="-336550">
              <a:spcBef>
                <a:spcPts val="700"/>
              </a:spcBef>
              <a:buClr>
                <a:srgbClr val="437085"/>
              </a:buClr>
              <a:buSzPct val="100000"/>
              <a:tabLst>
                <a:tab pos="336550" algn="l"/>
                <a:tab pos="784225" algn="l"/>
                <a:tab pos="1233488" algn="l"/>
                <a:tab pos="1682750" algn="l"/>
                <a:tab pos="2132013" algn="l"/>
                <a:tab pos="2581275" algn="l"/>
                <a:tab pos="3030538" algn="l"/>
                <a:tab pos="3479800" algn="l"/>
                <a:tab pos="3929063" algn="l"/>
                <a:tab pos="4378325" algn="l"/>
                <a:tab pos="4827588" algn="l"/>
                <a:tab pos="5276850" algn="l"/>
                <a:tab pos="5726113" algn="l"/>
                <a:tab pos="6175375" algn="l"/>
                <a:tab pos="6624638" algn="l"/>
                <a:tab pos="7073900" algn="l"/>
                <a:tab pos="7523163" algn="l"/>
                <a:tab pos="7972425" algn="l"/>
                <a:tab pos="8421688" algn="l"/>
                <a:tab pos="8870950" algn="l"/>
                <a:tab pos="9320213" algn="l"/>
              </a:tabLst>
            </a:pPr>
            <a:r>
              <a:rPr lang="en-US" dirty="0">
                <a:solidFill>
                  <a:srgbClr val="000000"/>
                </a:solidFill>
                <a:latin typeface="Calibri" charset="0"/>
                <a:cs typeface="Times New Roman" pitchFamily="16" charset="0"/>
              </a:rPr>
              <a:t>For trials with categorical outcomes (such as noting the presence or absence of a term), one way to estimate the probability of an event from data is simply to count the number of times an event occurred divided by the total number of trials. This is referred to as the relative frequency of the event. Estimating the probability as the relative frequency is the maximum likelihood estimate (or MLE).</a:t>
            </a:r>
          </a:p>
        </p:txBody>
      </p:sp>
      <p:sp>
        <p:nvSpPr>
          <p:cNvPr id="84997" name="Text Box 4"/>
          <p:cNvSpPr txBox="1">
            <a:spLocks noChangeArrowheads="1"/>
          </p:cNvSpPr>
          <p:nvPr/>
        </p:nvSpPr>
        <p:spPr bwMode="auto">
          <a:xfrm>
            <a:off x="7640638" y="-33338"/>
            <a:ext cx="925512" cy="336551"/>
          </a:xfrm>
          <a:prstGeom prst="rect">
            <a:avLst/>
          </a:prstGeom>
          <a:noFill/>
          <a:ln w="9525">
            <a:noFill/>
            <a:round/>
            <a:headEnd/>
            <a:tailEnd/>
          </a:ln>
        </p:spPr>
        <p:txBody>
          <a:bodyPr wrap="none" anchor="ctr"/>
          <a:lstStyle/>
          <a:p>
            <a:pPr>
              <a:buClr>
                <a:srgbClr val="000000"/>
              </a:buClr>
              <a:buSzPct val="100000"/>
              <a:buFont typeface="Times New Roman" pitchFamily="16" charset="0"/>
              <a:buNone/>
            </a:pPr>
            <a:endParaRPr lang="de-DE"/>
          </a:p>
        </p:txBody>
      </p:sp>
      <p:sp>
        <p:nvSpPr>
          <p:cNvPr id="6" name="Slide Number Placeholder 5"/>
          <p:cNvSpPr>
            <a:spLocks noGrp="1"/>
          </p:cNvSpPr>
          <p:nvPr>
            <p:ph type="sldNum" sz="quarter" idx="12"/>
          </p:nvPr>
        </p:nvSpPr>
        <p:spPr/>
        <p:txBody>
          <a:bodyPr/>
          <a:lstStyle/>
          <a:p>
            <a:pPr>
              <a:defRPr/>
            </a:pPr>
            <a:fld id="{74BF2C0F-05D6-4882-A325-BE394602789D}" type="slidenum">
              <a:rPr lang="en-US" smtClean="0"/>
              <a:pPr>
                <a:defRPr/>
              </a:pPr>
              <a:t>25</a:t>
            </a:fld>
            <a:endParaRPr lang="en-US" dirty="0"/>
          </a:p>
        </p:txBody>
      </p:sp>
      <p:pic>
        <p:nvPicPr>
          <p:cNvPr id="2" name="Picture 1">
            <a:extLst>
              <a:ext uri="{FF2B5EF4-FFF2-40B4-BE49-F238E27FC236}">
                <a16:creationId xmlns:a16="http://schemas.microsoft.com/office/drawing/2014/main" id="{D7DEE1C4-E770-4224-A1BC-89B1CAE39FBE}"/>
              </a:ext>
            </a:extLst>
          </p:cNvPr>
          <p:cNvPicPr>
            <a:picLocks noChangeAspect="1"/>
          </p:cNvPicPr>
          <p:nvPr/>
        </p:nvPicPr>
        <p:blipFill>
          <a:blip r:embed="rId3"/>
          <a:stretch>
            <a:fillRect/>
          </a:stretch>
        </p:blipFill>
        <p:spPr>
          <a:xfrm>
            <a:off x="481544" y="1700808"/>
            <a:ext cx="7927819" cy="1088132"/>
          </a:xfrm>
          <a:prstGeom prst="rect">
            <a:avLst/>
          </a:prstGeom>
        </p:spPr>
      </p:pic>
    </p:spTree>
    <p:extLst>
      <p:ext uri="{BB962C8B-B14F-4D97-AF65-F5344CB8AC3E}">
        <p14:creationId xmlns:p14="http://schemas.microsoft.com/office/powerpoint/2010/main" val="4102964978"/>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Text Box 1"/>
          <p:cNvSpPr txBox="1">
            <a:spLocks noChangeArrowheads="1"/>
          </p:cNvSpPr>
          <p:nvPr/>
        </p:nvSpPr>
        <p:spPr bwMode="auto">
          <a:xfrm>
            <a:off x="6553200" y="6477000"/>
            <a:ext cx="2133600" cy="244475"/>
          </a:xfrm>
          <a:prstGeom prst="rect">
            <a:avLst/>
          </a:prstGeom>
          <a:noFill/>
          <a:ln w="9525">
            <a:noFill/>
            <a:round/>
            <a:headEnd/>
            <a:tailEnd/>
          </a:ln>
        </p:spPr>
        <p:txBody>
          <a:bodyPr lIns="90000" tIns="46800" rIns="90000" bIns="46800" anchor="ctr"/>
          <a:lstStyle/>
          <a:p>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48895EFF-1DBE-4654-84B8-EE5B6E2FA3CA}" type="slidenum">
              <a:rPr lang="en-US" sz="1200">
                <a:solidFill>
                  <a:srgbClr val="898989"/>
                </a:solidFill>
                <a:latin typeface="Calibri" charset="0"/>
              </a:rPr>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26</a:t>
            </a:fld>
            <a:endParaRPr lang="en-US" sz="1200">
              <a:solidFill>
                <a:srgbClr val="898989"/>
              </a:solidFill>
              <a:latin typeface="Calibri" charset="0"/>
            </a:endParaRPr>
          </a:p>
        </p:txBody>
      </p:sp>
      <p:sp>
        <p:nvSpPr>
          <p:cNvPr id="84995" name="Text Box 2"/>
          <p:cNvSpPr txBox="1">
            <a:spLocks noChangeArrowheads="1"/>
          </p:cNvSpPr>
          <p:nvPr/>
        </p:nvSpPr>
        <p:spPr bwMode="auto">
          <a:xfrm>
            <a:off x="285720" y="0"/>
            <a:ext cx="8585203" cy="1403350"/>
          </a:xfrm>
          <a:prstGeom prst="rect">
            <a:avLst/>
          </a:prstGeom>
          <a:noFill/>
          <a:ln w="9525">
            <a:noFill/>
            <a:round/>
            <a:headEnd/>
            <a:tailEnd/>
          </a:ln>
        </p:spPr>
        <p:txBody>
          <a:bodyPr anchor="b"/>
          <a:lstStyle/>
          <a:p>
            <a:pP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3600" dirty="0">
                <a:solidFill>
                  <a:srgbClr val="000000"/>
                </a:solidFill>
                <a:latin typeface="Calibri" charset="0"/>
              </a:rPr>
              <a:t>Exercise:</a:t>
            </a:r>
          </a:p>
        </p:txBody>
      </p:sp>
      <p:sp>
        <p:nvSpPr>
          <p:cNvPr id="84996" name="Text Box 3"/>
          <p:cNvSpPr txBox="1">
            <a:spLocks noChangeArrowheads="1"/>
          </p:cNvSpPr>
          <p:nvPr/>
        </p:nvSpPr>
        <p:spPr bwMode="auto">
          <a:xfrm>
            <a:off x="214282" y="1428736"/>
            <a:ext cx="8643998" cy="5429264"/>
          </a:xfrm>
          <a:prstGeom prst="rect">
            <a:avLst/>
          </a:prstGeom>
          <a:noFill/>
          <a:ln w="9525">
            <a:noFill/>
            <a:round/>
            <a:headEnd/>
            <a:tailEnd/>
          </a:ln>
        </p:spPr>
        <p:txBody>
          <a:bodyPr/>
          <a:lstStyle/>
          <a:p>
            <a:pPr marL="336550" indent="-336550">
              <a:spcBef>
                <a:spcPts val="700"/>
              </a:spcBef>
              <a:buClr>
                <a:srgbClr val="437085"/>
              </a:buClr>
              <a:buSzPct val="100000"/>
              <a:tabLst>
                <a:tab pos="336550" algn="l"/>
                <a:tab pos="784225" algn="l"/>
                <a:tab pos="1233488" algn="l"/>
                <a:tab pos="1682750" algn="l"/>
                <a:tab pos="2132013" algn="l"/>
                <a:tab pos="2581275" algn="l"/>
                <a:tab pos="3030538" algn="l"/>
                <a:tab pos="3479800" algn="l"/>
                <a:tab pos="3929063" algn="l"/>
                <a:tab pos="4378325" algn="l"/>
                <a:tab pos="4827588" algn="l"/>
                <a:tab pos="5276850" algn="l"/>
                <a:tab pos="5726113" algn="l"/>
                <a:tab pos="6175375" algn="l"/>
                <a:tab pos="6624638" algn="l"/>
                <a:tab pos="7073900" algn="l"/>
                <a:tab pos="7523163" algn="l"/>
                <a:tab pos="7972425" algn="l"/>
                <a:tab pos="8421688" algn="l"/>
                <a:tab pos="8870950" algn="l"/>
                <a:tab pos="9320213" algn="l"/>
              </a:tabLst>
            </a:pPr>
            <a:endParaRPr lang="en-US" dirty="0">
              <a:solidFill>
                <a:srgbClr val="000000"/>
              </a:solidFill>
              <a:latin typeface="Calibri" charset="0"/>
              <a:cs typeface="Times New Roman" pitchFamily="16" charset="0"/>
            </a:endParaRPr>
          </a:p>
        </p:txBody>
      </p:sp>
      <p:sp>
        <p:nvSpPr>
          <p:cNvPr id="84997" name="Text Box 4"/>
          <p:cNvSpPr txBox="1">
            <a:spLocks noChangeArrowheads="1"/>
          </p:cNvSpPr>
          <p:nvPr/>
        </p:nvSpPr>
        <p:spPr bwMode="auto">
          <a:xfrm>
            <a:off x="7640638" y="-33338"/>
            <a:ext cx="925512" cy="336551"/>
          </a:xfrm>
          <a:prstGeom prst="rect">
            <a:avLst/>
          </a:prstGeom>
          <a:noFill/>
          <a:ln w="9525">
            <a:noFill/>
            <a:round/>
            <a:headEnd/>
            <a:tailEnd/>
          </a:ln>
        </p:spPr>
        <p:txBody>
          <a:bodyPr wrap="none" anchor="ctr"/>
          <a:lstStyle/>
          <a:p>
            <a:pPr>
              <a:buClr>
                <a:srgbClr val="000000"/>
              </a:buClr>
              <a:buSzPct val="100000"/>
              <a:buFont typeface="Times New Roman" pitchFamily="16" charset="0"/>
              <a:buNone/>
            </a:pPr>
            <a:endParaRPr lang="de-DE"/>
          </a:p>
        </p:txBody>
      </p:sp>
      <p:sp>
        <p:nvSpPr>
          <p:cNvPr id="10" name="Rectangle 9"/>
          <p:cNvSpPr/>
          <p:nvPr/>
        </p:nvSpPr>
        <p:spPr>
          <a:xfrm>
            <a:off x="285720" y="1428736"/>
            <a:ext cx="8643998" cy="3877985"/>
          </a:xfrm>
          <a:prstGeom prst="rect">
            <a:avLst/>
          </a:prstGeom>
        </p:spPr>
        <p:txBody>
          <a:bodyPr wrap="square">
            <a:spAutoFit/>
          </a:bodyPr>
          <a:lstStyle/>
          <a:p>
            <a:endParaRPr lang="de-DE" sz="2200" dirty="0">
              <a:solidFill>
                <a:schemeClr val="tx1"/>
              </a:solidFill>
              <a:latin typeface="Courier New" pitchFamily="49" charset="0"/>
              <a:cs typeface="Courier New" pitchFamily="49" charset="0"/>
            </a:endParaRPr>
          </a:p>
          <a:p>
            <a:endParaRPr lang="de-DE" sz="2200" dirty="0">
              <a:solidFill>
                <a:schemeClr val="tx1"/>
              </a:solidFill>
              <a:latin typeface="Courier New" pitchFamily="49" charset="0"/>
              <a:cs typeface="Courier New" pitchFamily="49" charset="0"/>
            </a:endParaRPr>
          </a:p>
          <a:p>
            <a:pPr lvl="1">
              <a:buClr>
                <a:srgbClr val="336699"/>
              </a:buClr>
              <a:buFont typeface="Wingdings" pitchFamily="2" charset="2"/>
              <a:buChar char="§"/>
            </a:pPr>
            <a:r>
              <a:rPr lang="de-DE" sz="2200" dirty="0">
                <a:solidFill>
                  <a:schemeClr val="tx1"/>
                </a:solidFill>
                <a:latin typeface="FangSong" pitchFamily="49" charset="-122"/>
                <a:ea typeface="FangSong" pitchFamily="49" charset="-122"/>
                <a:cs typeface="Courier New" pitchFamily="49" charset="0"/>
              </a:rPr>
              <a:t>Query: </a:t>
            </a:r>
            <a:r>
              <a:rPr lang="de-DE" sz="2200" dirty="0" err="1">
                <a:solidFill>
                  <a:schemeClr val="tx1"/>
                </a:solidFill>
                <a:latin typeface="FangSong" pitchFamily="49" charset="-122"/>
                <a:ea typeface="FangSong" pitchFamily="49" charset="-122"/>
                <a:cs typeface="Courier New" pitchFamily="49" charset="0"/>
              </a:rPr>
              <a:t>Obama</a:t>
            </a:r>
            <a:r>
              <a:rPr lang="de-DE" sz="2200" dirty="0">
                <a:solidFill>
                  <a:schemeClr val="tx1"/>
                </a:solidFill>
                <a:latin typeface="FangSong" pitchFamily="49" charset="-122"/>
                <a:ea typeface="FangSong" pitchFamily="49" charset="-122"/>
                <a:cs typeface="Courier New" pitchFamily="49" charset="0"/>
              </a:rPr>
              <a:t> </a:t>
            </a:r>
            <a:r>
              <a:rPr lang="de-DE" sz="2200" dirty="0" err="1">
                <a:solidFill>
                  <a:schemeClr val="tx1"/>
                </a:solidFill>
                <a:latin typeface="FangSong" pitchFamily="49" charset="-122"/>
                <a:ea typeface="FangSong" pitchFamily="49" charset="-122"/>
                <a:cs typeface="Courier New" pitchFamily="49" charset="0"/>
              </a:rPr>
              <a:t>health</a:t>
            </a:r>
            <a:r>
              <a:rPr lang="de-DE" sz="2200" dirty="0">
                <a:solidFill>
                  <a:schemeClr val="tx1"/>
                </a:solidFill>
                <a:latin typeface="FangSong" pitchFamily="49" charset="-122"/>
                <a:ea typeface="FangSong" pitchFamily="49" charset="-122"/>
                <a:cs typeface="Courier New" pitchFamily="49" charset="0"/>
              </a:rPr>
              <a:t> plan</a:t>
            </a:r>
          </a:p>
          <a:p>
            <a:pPr lvl="1">
              <a:buClr>
                <a:srgbClr val="336699"/>
              </a:buClr>
              <a:buFont typeface="Wingdings" pitchFamily="2" charset="2"/>
              <a:buChar char="§"/>
            </a:pPr>
            <a:r>
              <a:rPr lang="en-US" sz="2200" dirty="0">
                <a:solidFill>
                  <a:schemeClr val="tx1"/>
                </a:solidFill>
                <a:latin typeface="FangSong" pitchFamily="49" charset="-122"/>
                <a:ea typeface="FangSong" pitchFamily="49" charset="-122"/>
                <a:cs typeface="Courier New" pitchFamily="49" charset="0"/>
              </a:rPr>
              <a:t>Doc1: </a:t>
            </a:r>
            <a:r>
              <a:rPr lang="en-US" sz="2200" dirty="0" err="1">
                <a:solidFill>
                  <a:schemeClr val="tx1"/>
                </a:solidFill>
                <a:latin typeface="FangSong" pitchFamily="49" charset="-122"/>
                <a:ea typeface="FangSong" pitchFamily="49" charset="-122"/>
                <a:cs typeface="Courier New" pitchFamily="49" charset="0"/>
              </a:rPr>
              <a:t>Obama</a:t>
            </a:r>
            <a:r>
              <a:rPr lang="en-US" sz="2200" dirty="0">
                <a:solidFill>
                  <a:schemeClr val="tx1"/>
                </a:solidFill>
                <a:latin typeface="FangSong" pitchFamily="49" charset="-122"/>
                <a:ea typeface="FangSong" pitchFamily="49" charset="-122"/>
                <a:cs typeface="Courier New" pitchFamily="49" charset="0"/>
              </a:rPr>
              <a:t> rejects allegations about his own bad </a:t>
            </a:r>
            <a:r>
              <a:rPr lang="de-DE" sz="2200" dirty="0" err="1">
                <a:solidFill>
                  <a:schemeClr val="tx1"/>
                </a:solidFill>
                <a:latin typeface="FangSong" pitchFamily="49" charset="-122"/>
                <a:ea typeface="FangSong" pitchFamily="49" charset="-122"/>
                <a:cs typeface="Courier New" pitchFamily="49" charset="0"/>
              </a:rPr>
              <a:t>health</a:t>
            </a:r>
            <a:endParaRPr lang="de-DE" sz="2200" dirty="0">
              <a:solidFill>
                <a:schemeClr val="tx1"/>
              </a:solidFill>
              <a:latin typeface="FangSong" pitchFamily="49" charset="-122"/>
              <a:ea typeface="FangSong" pitchFamily="49" charset="-122"/>
              <a:cs typeface="Courier New" pitchFamily="49" charset="0"/>
            </a:endParaRPr>
          </a:p>
          <a:p>
            <a:pPr lvl="1">
              <a:buClr>
                <a:srgbClr val="336699"/>
              </a:buClr>
              <a:buFont typeface="Wingdings" pitchFamily="2" charset="2"/>
              <a:buChar char="§"/>
            </a:pPr>
            <a:r>
              <a:rPr lang="en-US" sz="2200" dirty="0">
                <a:solidFill>
                  <a:schemeClr val="tx1"/>
                </a:solidFill>
                <a:latin typeface="FangSong" pitchFamily="49" charset="-122"/>
                <a:ea typeface="FangSong" pitchFamily="49" charset="-122"/>
                <a:cs typeface="Courier New" pitchFamily="49" charset="0"/>
              </a:rPr>
              <a:t>Doc2: The plan is to visit </a:t>
            </a:r>
            <a:r>
              <a:rPr lang="en-US" sz="2200" dirty="0" err="1">
                <a:solidFill>
                  <a:schemeClr val="tx1"/>
                </a:solidFill>
                <a:latin typeface="FangSong" pitchFamily="49" charset="-122"/>
                <a:ea typeface="FangSong" pitchFamily="49" charset="-122"/>
                <a:cs typeface="Courier New" pitchFamily="49" charset="0"/>
              </a:rPr>
              <a:t>Obama</a:t>
            </a:r>
            <a:endParaRPr lang="en-US" sz="2200" dirty="0">
              <a:solidFill>
                <a:schemeClr val="tx1"/>
              </a:solidFill>
              <a:latin typeface="FangSong" pitchFamily="49" charset="-122"/>
              <a:ea typeface="FangSong" pitchFamily="49" charset="-122"/>
              <a:cs typeface="Courier New" pitchFamily="49" charset="0"/>
            </a:endParaRPr>
          </a:p>
          <a:p>
            <a:pPr lvl="1">
              <a:buClr>
                <a:srgbClr val="336699"/>
              </a:buClr>
              <a:buFont typeface="Wingdings" pitchFamily="2" charset="2"/>
              <a:buChar char="§"/>
            </a:pPr>
            <a:r>
              <a:rPr lang="en-US" sz="2200" dirty="0">
                <a:solidFill>
                  <a:schemeClr val="tx1"/>
                </a:solidFill>
                <a:latin typeface="FangSong" pitchFamily="49" charset="-122"/>
                <a:ea typeface="FangSong" pitchFamily="49" charset="-122"/>
                <a:cs typeface="Courier New" pitchFamily="49" charset="0"/>
              </a:rPr>
              <a:t>Doc3: </a:t>
            </a:r>
            <a:r>
              <a:rPr lang="en-US" sz="2200" dirty="0" err="1">
                <a:solidFill>
                  <a:schemeClr val="tx1"/>
                </a:solidFill>
                <a:latin typeface="FangSong" pitchFamily="49" charset="-122"/>
                <a:ea typeface="FangSong" pitchFamily="49" charset="-122"/>
                <a:cs typeface="Courier New" pitchFamily="49" charset="0"/>
              </a:rPr>
              <a:t>Obama</a:t>
            </a:r>
            <a:r>
              <a:rPr lang="en-US" sz="2200" dirty="0">
                <a:solidFill>
                  <a:schemeClr val="tx1"/>
                </a:solidFill>
                <a:latin typeface="FangSong" pitchFamily="49" charset="-122"/>
                <a:ea typeface="FangSong" pitchFamily="49" charset="-122"/>
                <a:cs typeface="Courier New" pitchFamily="49" charset="0"/>
              </a:rPr>
              <a:t> raises concerns with US health plan </a:t>
            </a:r>
            <a:r>
              <a:rPr lang="de-DE" sz="2200" dirty="0" err="1">
                <a:solidFill>
                  <a:schemeClr val="tx1"/>
                </a:solidFill>
                <a:latin typeface="FangSong" pitchFamily="49" charset="-122"/>
                <a:ea typeface="FangSong" pitchFamily="49" charset="-122"/>
                <a:cs typeface="Courier New" pitchFamily="49" charset="0"/>
              </a:rPr>
              <a:t>reforms</a:t>
            </a:r>
            <a:endParaRPr lang="de-DE" sz="2200" dirty="0">
              <a:solidFill>
                <a:schemeClr val="tx1"/>
              </a:solidFill>
              <a:latin typeface="FangSong" pitchFamily="49" charset="-122"/>
              <a:ea typeface="FangSong" pitchFamily="49" charset="-122"/>
              <a:cs typeface="Courier New" pitchFamily="49" charset="0"/>
            </a:endParaRPr>
          </a:p>
          <a:p>
            <a:pPr lvl="1">
              <a:buClr>
                <a:srgbClr val="336699"/>
              </a:buClr>
            </a:pPr>
            <a:endParaRPr lang="de-DE" sz="2000" dirty="0">
              <a:solidFill>
                <a:schemeClr val="tx1"/>
              </a:solidFill>
              <a:latin typeface="Courier New" pitchFamily="49" charset="0"/>
              <a:cs typeface="Courier New" pitchFamily="49" charset="0"/>
            </a:endParaRPr>
          </a:p>
          <a:p>
            <a:r>
              <a:rPr lang="en-US" dirty="0">
                <a:solidFill>
                  <a:schemeClr val="tx1"/>
                </a:solidFill>
                <a:latin typeface="+mj-lt"/>
              </a:rPr>
              <a:t>Estimate the probability that the above documents are relevant to</a:t>
            </a:r>
          </a:p>
          <a:p>
            <a:r>
              <a:rPr lang="en-US" dirty="0">
                <a:solidFill>
                  <a:schemeClr val="tx1"/>
                </a:solidFill>
                <a:latin typeface="+mj-lt"/>
              </a:rPr>
              <a:t>the query. Use a contingency table. These are the only three</a:t>
            </a:r>
          </a:p>
          <a:p>
            <a:r>
              <a:rPr lang="de-DE" dirty="0" err="1">
                <a:solidFill>
                  <a:schemeClr val="tx1"/>
                </a:solidFill>
                <a:latin typeface="+mj-lt"/>
              </a:rPr>
              <a:t>documents</a:t>
            </a:r>
            <a:r>
              <a:rPr lang="de-DE" dirty="0">
                <a:solidFill>
                  <a:schemeClr val="tx1"/>
                </a:solidFill>
                <a:latin typeface="+mj-lt"/>
              </a:rPr>
              <a:t> in </a:t>
            </a:r>
            <a:r>
              <a:rPr lang="de-DE" dirty="0" err="1">
                <a:solidFill>
                  <a:schemeClr val="tx1"/>
                </a:solidFill>
                <a:latin typeface="+mj-lt"/>
              </a:rPr>
              <a:t>the</a:t>
            </a:r>
            <a:r>
              <a:rPr lang="de-DE" dirty="0">
                <a:solidFill>
                  <a:schemeClr val="tx1"/>
                </a:solidFill>
                <a:latin typeface="+mj-lt"/>
              </a:rPr>
              <a:t> </a:t>
            </a:r>
            <a:r>
              <a:rPr lang="de-DE" dirty="0" err="1">
                <a:solidFill>
                  <a:schemeClr val="tx1"/>
                </a:solidFill>
                <a:latin typeface="+mj-lt"/>
              </a:rPr>
              <a:t>collection</a:t>
            </a:r>
            <a:endParaRPr lang="de-DE" dirty="0">
              <a:solidFill>
                <a:schemeClr val="tx1"/>
              </a:solidFill>
              <a:latin typeface="+mj-lt"/>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Text Box 1"/>
          <p:cNvSpPr txBox="1">
            <a:spLocks noChangeArrowheads="1"/>
          </p:cNvSpPr>
          <p:nvPr/>
        </p:nvSpPr>
        <p:spPr bwMode="auto">
          <a:xfrm>
            <a:off x="6553200" y="6477000"/>
            <a:ext cx="2133600" cy="244475"/>
          </a:xfrm>
          <a:prstGeom prst="rect">
            <a:avLst/>
          </a:prstGeom>
          <a:noFill/>
          <a:ln w="9525">
            <a:noFill/>
            <a:round/>
            <a:headEnd/>
            <a:tailEnd/>
          </a:ln>
        </p:spPr>
        <p:txBody>
          <a:bodyPr lIns="90000" tIns="46800" rIns="90000" bIns="46800" anchor="ctr"/>
          <a:lstStyle/>
          <a:p>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48895EFF-1DBE-4654-84B8-EE5B6E2FA3CA}" type="slidenum">
              <a:rPr lang="en-US" sz="1200">
                <a:solidFill>
                  <a:srgbClr val="898989"/>
                </a:solidFill>
                <a:latin typeface="Calibri" charset="0"/>
              </a:rPr>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27</a:t>
            </a:fld>
            <a:endParaRPr lang="en-US" sz="1200">
              <a:solidFill>
                <a:srgbClr val="898989"/>
              </a:solidFill>
              <a:latin typeface="Calibri" charset="0"/>
            </a:endParaRPr>
          </a:p>
        </p:txBody>
      </p:sp>
      <p:sp>
        <p:nvSpPr>
          <p:cNvPr id="84995" name="Text Box 2"/>
          <p:cNvSpPr txBox="1">
            <a:spLocks noChangeArrowheads="1"/>
          </p:cNvSpPr>
          <p:nvPr/>
        </p:nvSpPr>
        <p:spPr bwMode="auto">
          <a:xfrm>
            <a:off x="285720" y="0"/>
            <a:ext cx="8585203" cy="1403350"/>
          </a:xfrm>
          <a:prstGeom prst="rect">
            <a:avLst/>
          </a:prstGeom>
          <a:noFill/>
          <a:ln w="9525">
            <a:noFill/>
            <a:round/>
            <a:headEnd/>
            <a:tailEnd/>
          </a:ln>
        </p:spPr>
        <p:txBody>
          <a:bodyPr anchor="b"/>
          <a:lstStyle/>
          <a:p>
            <a:pP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3600" dirty="0">
                <a:solidFill>
                  <a:srgbClr val="000000"/>
                </a:solidFill>
                <a:latin typeface="Calibri" charset="0"/>
              </a:rPr>
              <a:t>Probability Estimates in Practice</a:t>
            </a:r>
          </a:p>
        </p:txBody>
      </p:sp>
      <p:sp>
        <p:nvSpPr>
          <p:cNvPr id="84996" name="Text Box 3"/>
          <p:cNvSpPr txBox="1">
            <a:spLocks noChangeArrowheads="1"/>
          </p:cNvSpPr>
          <p:nvPr/>
        </p:nvSpPr>
        <p:spPr bwMode="auto">
          <a:xfrm>
            <a:off x="214282" y="1428736"/>
            <a:ext cx="8643998" cy="5429264"/>
          </a:xfrm>
          <a:prstGeom prst="rect">
            <a:avLst/>
          </a:prstGeom>
          <a:noFill/>
          <a:ln w="9525">
            <a:noFill/>
            <a:round/>
            <a:headEnd/>
            <a:tailEnd/>
          </a:ln>
        </p:spPr>
        <p:txBody>
          <a:bodyPr/>
          <a:lstStyle/>
          <a:p>
            <a:pPr marL="336550" indent="-336550">
              <a:spcBef>
                <a:spcPts val="700"/>
              </a:spcBef>
              <a:buClr>
                <a:srgbClr val="437085"/>
              </a:buClr>
              <a:buSzPct val="100000"/>
              <a:tabLst>
                <a:tab pos="336550" algn="l"/>
                <a:tab pos="784225" algn="l"/>
                <a:tab pos="1233488" algn="l"/>
                <a:tab pos="1682750" algn="l"/>
                <a:tab pos="2132013" algn="l"/>
                <a:tab pos="2581275" algn="l"/>
                <a:tab pos="3030538" algn="l"/>
                <a:tab pos="3479800" algn="l"/>
                <a:tab pos="3929063" algn="l"/>
                <a:tab pos="4378325" algn="l"/>
                <a:tab pos="4827588" algn="l"/>
                <a:tab pos="5276850" algn="l"/>
                <a:tab pos="5726113" algn="l"/>
                <a:tab pos="6175375" algn="l"/>
                <a:tab pos="6624638" algn="l"/>
                <a:tab pos="7073900" algn="l"/>
                <a:tab pos="7523163" algn="l"/>
                <a:tab pos="7972425" algn="l"/>
                <a:tab pos="8421688" algn="l"/>
                <a:tab pos="8870950" algn="l"/>
                <a:tab pos="9320213" algn="l"/>
              </a:tabLst>
            </a:pPr>
            <a:endParaRPr lang="en-US" dirty="0">
              <a:solidFill>
                <a:srgbClr val="000000"/>
              </a:solidFill>
              <a:latin typeface="Calibri" charset="0"/>
              <a:cs typeface="Times New Roman" pitchFamily="16" charset="0"/>
            </a:endParaRPr>
          </a:p>
        </p:txBody>
      </p:sp>
      <p:sp>
        <p:nvSpPr>
          <p:cNvPr id="84997" name="Text Box 4"/>
          <p:cNvSpPr txBox="1">
            <a:spLocks noChangeArrowheads="1"/>
          </p:cNvSpPr>
          <p:nvPr/>
        </p:nvSpPr>
        <p:spPr bwMode="auto">
          <a:xfrm>
            <a:off x="7640638" y="-33338"/>
            <a:ext cx="925512" cy="336551"/>
          </a:xfrm>
          <a:prstGeom prst="rect">
            <a:avLst/>
          </a:prstGeom>
          <a:noFill/>
          <a:ln w="9525">
            <a:noFill/>
            <a:round/>
            <a:headEnd/>
            <a:tailEnd/>
          </a:ln>
        </p:spPr>
        <p:txBody>
          <a:bodyPr wrap="none" anchor="ctr"/>
          <a:lstStyle/>
          <a:p>
            <a:pPr>
              <a:buClr>
                <a:srgbClr val="000000"/>
              </a:buClr>
              <a:buSzPct val="100000"/>
              <a:buFont typeface="Times New Roman" pitchFamily="16" charset="0"/>
              <a:buNone/>
            </a:pPr>
            <a:endParaRPr lang="de-DE"/>
          </a:p>
        </p:txBody>
      </p:sp>
      <p:sp>
        <p:nvSpPr>
          <p:cNvPr id="6" name="Slide Number Placeholder 5"/>
          <p:cNvSpPr>
            <a:spLocks noGrp="1"/>
          </p:cNvSpPr>
          <p:nvPr>
            <p:ph type="sldNum" sz="quarter" idx="12"/>
          </p:nvPr>
        </p:nvSpPr>
        <p:spPr/>
        <p:txBody>
          <a:bodyPr/>
          <a:lstStyle/>
          <a:p>
            <a:pPr>
              <a:defRPr/>
            </a:pPr>
            <a:fld id="{74BF2C0F-05D6-4882-A325-BE394602789D}" type="slidenum">
              <a:rPr lang="en-US" smtClean="0"/>
              <a:pPr>
                <a:defRPr/>
              </a:pPr>
              <a:t>27</a:t>
            </a:fld>
            <a:endParaRPr lang="en-US" dirty="0"/>
          </a:p>
        </p:txBody>
      </p:sp>
      <p:sp>
        <p:nvSpPr>
          <p:cNvPr id="10" name="Rectangle 9"/>
          <p:cNvSpPr/>
          <p:nvPr/>
        </p:nvSpPr>
        <p:spPr>
          <a:xfrm>
            <a:off x="285720" y="1428736"/>
            <a:ext cx="8643998" cy="4154984"/>
          </a:xfrm>
          <a:prstGeom prst="rect">
            <a:avLst/>
          </a:prstGeom>
        </p:spPr>
        <p:txBody>
          <a:bodyPr wrap="square">
            <a:spAutoFit/>
          </a:bodyPr>
          <a:lstStyle/>
          <a:p>
            <a:endParaRPr lang="de-DE" dirty="0">
              <a:solidFill>
                <a:schemeClr val="tx1"/>
              </a:solidFill>
              <a:latin typeface="+mj-lt"/>
              <a:cs typeface="Courier New" pitchFamily="49" charset="0"/>
            </a:endParaRPr>
          </a:p>
          <a:p>
            <a:pPr lvl="1">
              <a:buClr>
                <a:srgbClr val="336699"/>
              </a:buClr>
              <a:buFont typeface="Wingdings" pitchFamily="2" charset="2"/>
              <a:buChar char="§"/>
            </a:pPr>
            <a:r>
              <a:rPr lang="en-US" dirty="0">
                <a:solidFill>
                  <a:schemeClr val="tx1"/>
                </a:solidFill>
                <a:latin typeface="+mj-lt"/>
              </a:rPr>
              <a:t>Assuming that relevant documents are a very small percentage of the collection, approximate statistics for </a:t>
            </a:r>
            <a:r>
              <a:rPr lang="en-US" dirty="0" err="1">
                <a:solidFill>
                  <a:schemeClr val="tx1"/>
                </a:solidFill>
                <a:latin typeface="+mj-lt"/>
              </a:rPr>
              <a:t>nonrelevant</a:t>
            </a:r>
            <a:r>
              <a:rPr lang="en-US" dirty="0">
                <a:solidFill>
                  <a:schemeClr val="tx1"/>
                </a:solidFill>
                <a:latin typeface="+mj-lt"/>
              </a:rPr>
              <a:t> documents by statistics from the whole collection</a:t>
            </a:r>
          </a:p>
          <a:p>
            <a:pPr lvl="1">
              <a:buClr>
                <a:srgbClr val="336699"/>
              </a:buClr>
              <a:buFont typeface="Wingdings" pitchFamily="2" charset="2"/>
              <a:buChar char="§"/>
            </a:pPr>
            <a:r>
              <a:rPr lang="en-US" dirty="0">
                <a:solidFill>
                  <a:schemeClr val="tx1"/>
                </a:solidFill>
                <a:latin typeface="+mj-lt"/>
              </a:rPr>
              <a:t>Hence, </a:t>
            </a:r>
            <a:r>
              <a:rPr lang="en-US" i="1" dirty="0" err="1">
                <a:solidFill>
                  <a:schemeClr val="tx1"/>
                </a:solidFill>
                <a:latin typeface="+mj-lt"/>
              </a:rPr>
              <a:t>u</a:t>
            </a:r>
            <a:r>
              <a:rPr lang="en-US" i="1" baseline="-25000" dirty="0" err="1">
                <a:solidFill>
                  <a:schemeClr val="tx1"/>
                </a:solidFill>
                <a:latin typeface="+mj-lt"/>
              </a:rPr>
              <a:t>t</a:t>
            </a:r>
            <a:r>
              <a:rPr lang="en-US" dirty="0">
                <a:solidFill>
                  <a:schemeClr val="tx1"/>
                </a:solidFill>
                <a:latin typeface="+mj-lt"/>
              </a:rPr>
              <a:t> (the probability of term occurrence in </a:t>
            </a:r>
            <a:r>
              <a:rPr lang="en-US" dirty="0" err="1">
                <a:solidFill>
                  <a:schemeClr val="tx1"/>
                </a:solidFill>
                <a:latin typeface="+mj-lt"/>
              </a:rPr>
              <a:t>nonrelevant</a:t>
            </a:r>
            <a:r>
              <a:rPr lang="en-US" dirty="0">
                <a:solidFill>
                  <a:schemeClr val="tx1"/>
                </a:solidFill>
                <a:latin typeface="+mj-lt"/>
              </a:rPr>
              <a:t> documents for a query) is </a:t>
            </a:r>
            <a:r>
              <a:rPr lang="en-US" dirty="0" err="1">
                <a:solidFill>
                  <a:schemeClr val="tx1"/>
                </a:solidFill>
                <a:latin typeface="+mj-lt"/>
              </a:rPr>
              <a:t>df</a:t>
            </a:r>
            <a:r>
              <a:rPr lang="en-US" i="1" baseline="-25000" dirty="0" err="1">
                <a:solidFill>
                  <a:schemeClr val="tx1"/>
                </a:solidFill>
                <a:latin typeface="+mj-lt"/>
              </a:rPr>
              <a:t>t</a:t>
            </a:r>
            <a:r>
              <a:rPr lang="en-US" dirty="0">
                <a:solidFill>
                  <a:schemeClr val="tx1"/>
                </a:solidFill>
                <a:latin typeface="+mj-lt"/>
              </a:rPr>
              <a:t>/</a:t>
            </a:r>
            <a:r>
              <a:rPr lang="en-US" i="1" dirty="0">
                <a:solidFill>
                  <a:schemeClr val="tx1"/>
                </a:solidFill>
                <a:latin typeface="+mj-lt"/>
              </a:rPr>
              <a:t>N</a:t>
            </a:r>
            <a:r>
              <a:rPr lang="en-US" dirty="0">
                <a:solidFill>
                  <a:schemeClr val="tx1"/>
                </a:solidFill>
                <a:latin typeface="+mj-lt"/>
              </a:rPr>
              <a:t> and</a:t>
            </a:r>
          </a:p>
          <a:p>
            <a:pPr lvl="1">
              <a:buClr>
                <a:srgbClr val="336699"/>
              </a:buClr>
            </a:pPr>
            <a:endParaRPr lang="en-US" dirty="0">
              <a:solidFill>
                <a:schemeClr val="tx1"/>
              </a:solidFill>
              <a:latin typeface="+mj-lt"/>
            </a:endParaRPr>
          </a:p>
          <a:p>
            <a:r>
              <a:rPr lang="de-DE" dirty="0">
                <a:solidFill>
                  <a:schemeClr val="tx1"/>
                </a:solidFill>
                <a:latin typeface="+mj-lt"/>
              </a:rPr>
              <a:t>		log[(1 − </a:t>
            </a:r>
            <a:r>
              <a:rPr lang="de-DE" i="1" dirty="0" err="1">
                <a:solidFill>
                  <a:schemeClr val="tx1"/>
                </a:solidFill>
                <a:latin typeface="+mj-lt"/>
              </a:rPr>
              <a:t>u</a:t>
            </a:r>
            <a:r>
              <a:rPr lang="de-DE" i="1" baseline="-25000" dirty="0" err="1">
                <a:solidFill>
                  <a:schemeClr val="tx1"/>
                </a:solidFill>
                <a:latin typeface="+mj-lt"/>
              </a:rPr>
              <a:t>t</a:t>
            </a:r>
            <a:r>
              <a:rPr lang="de-DE" dirty="0">
                <a:solidFill>
                  <a:schemeClr val="tx1"/>
                </a:solidFill>
                <a:latin typeface="+mj-lt"/>
              </a:rPr>
              <a:t> )/</a:t>
            </a:r>
            <a:r>
              <a:rPr lang="de-DE" i="1" dirty="0" err="1">
                <a:solidFill>
                  <a:schemeClr val="tx1"/>
                </a:solidFill>
                <a:latin typeface="+mj-lt"/>
              </a:rPr>
              <a:t>u</a:t>
            </a:r>
            <a:r>
              <a:rPr lang="de-DE" i="1" baseline="-25000" dirty="0" err="1">
                <a:solidFill>
                  <a:schemeClr val="tx1"/>
                </a:solidFill>
                <a:latin typeface="+mj-lt"/>
              </a:rPr>
              <a:t>t</a:t>
            </a:r>
            <a:r>
              <a:rPr lang="de-DE" dirty="0">
                <a:solidFill>
                  <a:schemeClr val="tx1"/>
                </a:solidFill>
                <a:latin typeface="+mj-lt"/>
              </a:rPr>
              <a:t> ] = log[(</a:t>
            </a:r>
            <a:r>
              <a:rPr lang="de-DE" i="1" dirty="0">
                <a:solidFill>
                  <a:schemeClr val="tx1"/>
                </a:solidFill>
                <a:latin typeface="+mj-lt"/>
              </a:rPr>
              <a:t>N</a:t>
            </a:r>
            <a:r>
              <a:rPr lang="de-DE" dirty="0">
                <a:solidFill>
                  <a:schemeClr val="tx1"/>
                </a:solidFill>
                <a:latin typeface="+mj-lt"/>
              </a:rPr>
              <a:t> − </a:t>
            </a:r>
            <a:r>
              <a:rPr lang="de-DE" dirty="0" err="1">
                <a:solidFill>
                  <a:schemeClr val="tx1"/>
                </a:solidFill>
                <a:latin typeface="+mj-lt"/>
              </a:rPr>
              <a:t>df</a:t>
            </a:r>
            <a:r>
              <a:rPr lang="de-DE" i="1" baseline="-25000" dirty="0" err="1">
                <a:solidFill>
                  <a:schemeClr val="tx1"/>
                </a:solidFill>
                <a:latin typeface="+mj-lt"/>
              </a:rPr>
              <a:t>t</a:t>
            </a:r>
            <a:r>
              <a:rPr lang="de-DE" dirty="0">
                <a:solidFill>
                  <a:schemeClr val="tx1"/>
                </a:solidFill>
                <a:latin typeface="+mj-lt"/>
              </a:rPr>
              <a:t>)/</a:t>
            </a:r>
            <a:r>
              <a:rPr lang="de-DE" dirty="0" err="1">
                <a:solidFill>
                  <a:schemeClr val="tx1"/>
                </a:solidFill>
                <a:latin typeface="+mj-lt"/>
              </a:rPr>
              <a:t>df</a:t>
            </a:r>
            <a:r>
              <a:rPr lang="de-DE" dirty="0">
                <a:solidFill>
                  <a:schemeClr val="tx1"/>
                </a:solidFill>
                <a:latin typeface="+mj-lt"/>
              </a:rPr>
              <a:t> </a:t>
            </a:r>
            <a:r>
              <a:rPr lang="de-DE" i="1" baseline="-25000" dirty="0">
                <a:solidFill>
                  <a:schemeClr val="tx1"/>
                </a:solidFill>
                <a:latin typeface="+mj-lt"/>
              </a:rPr>
              <a:t>t</a:t>
            </a:r>
            <a:r>
              <a:rPr lang="de-DE" dirty="0">
                <a:solidFill>
                  <a:schemeClr val="tx1"/>
                </a:solidFill>
                <a:latin typeface="+mj-lt"/>
              </a:rPr>
              <a:t> ] </a:t>
            </a:r>
            <a:r>
              <a:rPr lang="de-DE" dirty="0">
                <a:solidFill>
                  <a:schemeClr val="tx1"/>
                </a:solidFill>
                <a:latin typeface="Calibri"/>
                <a:cs typeface="Calibri"/>
              </a:rPr>
              <a:t>≈</a:t>
            </a:r>
            <a:r>
              <a:rPr lang="de-DE" dirty="0">
                <a:solidFill>
                  <a:schemeClr val="tx1"/>
                </a:solidFill>
                <a:latin typeface="+mj-lt"/>
              </a:rPr>
              <a:t> log </a:t>
            </a:r>
            <a:r>
              <a:rPr lang="de-DE" i="1" dirty="0">
                <a:solidFill>
                  <a:schemeClr val="tx1"/>
                </a:solidFill>
                <a:latin typeface="+mj-lt"/>
              </a:rPr>
              <a:t>N</a:t>
            </a:r>
            <a:r>
              <a:rPr lang="de-DE" dirty="0">
                <a:solidFill>
                  <a:schemeClr val="tx1"/>
                </a:solidFill>
                <a:latin typeface="+mj-lt"/>
              </a:rPr>
              <a:t>/</a:t>
            </a:r>
            <a:r>
              <a:rPr lang="de-DE" dirty="0" err="1">
                <a:solidFill>
                  <a:schemeClr val="tx1"/>
                </a:solidFill>
                <a:latin typeface="+mj-lt"/>
              </a:rPr>
              <a:t>df</a:t>
            </a:r>
            <a:r>
              <a:rPr lang="de-DE" dirty="0">
                <a:solidFill>
                  <a:schemeClr val="tx1"/>
                </a:solidFill>
                <a:latin typeface="+mj-lt"/>
              </a:rPr>
              <a:t> </a:t>
            </a:r>
            <a:r>
              <a:rPr lang="de-DE" i="1" baseline="-25000" dirty="0">
                <a:solidFill>
                  <a:schemeClr val="tx1"/>
                </a:solidFill>
                <a:latin typeface="+mj-lt"/>
              </a:rPr>
              <a:t>t</a:t>
            </a:r>
          </a:p>
          <a:p>
            <a:endParaRPr lang="de-DE" dirty="0">
              <a:solidFill>
                <a:schemeClr val="tx1"/>
              </a:solidFill>
              <a:latin typeface="+mj-lt"/>
            </a:endParaRPr>
          </a:p>
          <a:p>
            <a:pPr lvl="1">
              <a:buClr>
                <a:srgbClr val="336699"/>
              </a:buClr>
              <a:buFont typeface="Wingdings" pitchFamily="2" charset="2"/>
              <a:buChar char="§"/>
            </a:pPr>
            <a:r>
              <a:rPr lang="en-US" dirty="0">
                <a:solidFill>
                  <a:schemeClr val="tx1"/>
                </a:solidFill>
                <a:latin typeface="+mj-lt"/>
              </a:rPr>
              <a:t>The above approximation cannot easily be extended to </a:t>
            </a:r>
            <a:r>
              <a:rPr lang="de-DE" dirty="0">
                <a:solidFill>
                  <a:schemeClr val="tx1"/>
                </a:solidFill>
                <a:latin typeface="+mj-lt"/>
              </a:rPr>
              <a:t>relevant </a:t>
            </a:r>
            <a:r>
              <a:rPr lang="de-DE" dirty="0" err="1">
                <a:solidFill>
                  <a:schemeClr val="tx1"/>
                </a:solidFill>
                <a:latin typeface="+mj-lt"/>
              </a:rPr>
              <a:t>documents</a:t>
            </a:r>
            <a:endParaRPr lang="de-DE" dirty="0">
              <a:solidFill>
                <a:schemeClr val="tx1"/>
              </a:solidFill>
              <a:latin typeface="+mj-lt"/>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Title 1"/>
          <p:cNvSpPr>
            <a:spLocks noGrp="1"/>
          </p:cNvSpPr>
          <p:nvPr>
            <p:ph type="title"/>
          </p:nvPr>
        </p:nvSpPr>
        <p:spPr>
          <a:xfrm>
            <a:off x="214313" y="104775"/>
            <a:ext cx="8223250" cy="1306513"/>
          </a:xfrm>
        </p:spPr>
        <p:txBody>
          <a:bodyPr/>
          <a:lstStyle/>
          <a:p>
            <a:r>
              <a:rPr lang="en-US" sz="3600" dirty="0" err="1"/>
              <a:t>Prabability</a:t>
            </a:r>
            <a:r>
              <a:rPr lang="en-US" sz="3600" dirty="0"/>
              <a:t> Estimates in Practice</a:t>
            </a:r>
            <a:endParaRPr lang="de-DE" sz="3600" dirty="0"/>
          </a:p>
        </p:txBody>
      </p:sp>
      <p:sp>
        <p:nvSpPr>
          <p:cNvPr id="80899" name="Text Box 3"/>
          <p:cNvSpPr txBox="1">
            <a:spLocks noChangeArrowheads="1"/>
          </p:cNvSpPr>
          <p:nvPr/>
        </p:nvSpPr>
        <p:spPr bwMode="auto">
          <a:xfrm>
            <a:off x="138113" y="1628800"/>
            <a:ext cx="9005887" cy="4830986"/>
          </a:xfrm>
          <a:prstGeom prst="rect">
            <a:avLst/>
          </a:prstGeom>
          <a:noFill/>
          <a:ln w="9525">
            <a:noFill/>
            <a:round/>
            <a:headEnd/>
            <a:tailEnd/>
          </a:ln>
        </p:spPr>
        <p:txBody>
          <a:bodyPr/>
          <a:lstStyle/>
          <a:p>
            <a:pPr marL="514350" indent="-514350">
              <a:spcBef>
                <a:spcPts val="700"/>
              </a:spcBef>
              <a:buClr>
                <a:srgbClr val="336699"/>
              </a:buClr>
              <a:buSzPct val="80000"/>
              <a:tabLst>
                <a:tab pos="336550" algn="l"/>
                <a:tab pos="784225" algn="l"/>
                <a:tab pos="1233488" algn="l"/>
                <a:tab pos="1682750" algn="l"/>
                <a:tab pos="2132013" algn="l"/>
                <a:tab pos="2581275" algn="l"/>
                <a:tab pos="3030538" algn="l"/>
                <a:tab pos="3479800" algn="l"/>
                <a:tab pos="3929063" algn="l"/>
                <a:tab pos="4378325" algn="l"/>
                <a:tab pos="4827588" algn="l"/>
                <a:tab pos="5276850" algn="l"/>
                <a:tab pos="5726113" algn="l"/>
                <a:tab pos="6175375" algn="l"/>
                <a:tab pos="6624638" algn="l"/>
                <a:tab pos="7073900" algn="l"/>
                <a:tab pos="7523163" algn="l"/>
                <a:tab pos="7972425" algn="l"/>
                <a:tab pos="8421688" algn="l"/>
                <a:tab pos="8870950" algn="l"/>
                <a:tab pos="9320213" algn="l"/>
              </a:tabLst>
            </a:pPr>
            <a:r>
              <a:rPr lang="en-US" sz="2200" dirty="0">
                <a:solidFill>
                  <a:schemeClr val="tx1"/>
                </a:solidFill>
                <a:latin typeface="+mj-lt"/>
              </a:rPr>
              <a:t>Statistics of relevant documents (</a:t>
            </a:r>
            <a:r>
              <a:rPr lang="en-US" sz="2200" i="1" dirty="0">
                <a:solidFill>
                  <a:schemeClr val="tx1"/>
                </a:solidFill>
                <a:latin typeface="+mj-lt"/>
              </a:rPr>
              <a:t>p</a:t>
            </a:r>
            <a:r>
              <a:rPr lang="en-US" sz="2200" i="1" baseline="-25000" dirty="0">
                <a:solidFill>
                  <a:schemeClr val="tx1"/>
                </a:solidFill>
                <a:latin typeface="+mj-lt"/>
              </a:rPr>
              <a:t>t </a:t>
            </a:r>
            <a:r>
              <a:rPr lang="en-US" sz="2200" dirty="0">
                <a:solidFill>
                  <a:schemeClr val="tx1"/>
                </a:solidFill>
                <a:latin typeface="+mj-lt"/>
              </a:rPr>
              <a:t>) can be estimated in various ways:</a:t>
            </a:r>
          </a:p>
          <a:p>
            <a:pPr lvl="1">
              <a:buClr>
                <a:srgbClr val="336699"/>
              </a:buClr>
              <a:buSzPct val="65000"/>
              <a:buFont typeface="Calibri" pitchFamily="34" charset="0"/>
              <a:buChar char="❶"/>
            </a:pPr>
            <a:r>
              <a:rPr lang="en-US" dirty="0">
                <a:solidFill>
                  <a:schemeClr val="tx1"/>
                </a:solidFill>
                <a:latin typeface="+mj-lt"/>
              </a:rPr>
              <a:t> </a:t>
            </a:r>
            <a:r>
              <a:rPr lang="en-US" sz="2200" dirty="0">
                <a:solidFill>
                  <a:schemeClr val="tx1"/>
                </a:solidFill>
                <a:latin typeface="+mj-lt"/>
              </a:rPr>
              <a:t>Use the frequency of term occurrence in known relevant documents (if known). This is the basis of probabilistic approaches to relevance feedback weighting in a feedback loop</a:t>
            </a:r>
          </a:p>
          <a:p>
            <a:pPr lvl="1">
              <a:buClr>
                <a:srgbClr val="336699"/>
              </a:buClr>
              <a:buSzPct val="70000"/>
              <a:buFont typeface="Calibri" pitchFamily="34" charset="0"/>
              <a:buChar char="❷"/>
            </a:pPr>
            <a:r>
              <a:rPr lang="en-US" sz="2200" dirty="0">
                <a:solidFill>
                  <a:schemeClr val="tx1"/>
                </a:solidFill>
                <a:latin typeface="+mj-lt"/>
              </a:rPr>
              <a:t> Set as constant. E.g., assume that p</a:t>
            </a:r>
            <a:r>
              <a:rPr lang="en-US" sz="2200" baseline="-25000" dirty="0">
                <a:solidFill>
                  <a:schemeClr val="tx1"/>
                </a:solidFill>
                <a:latin typeface="+mj-lt"/>
              </a:rPr>
              <a:t>t</a:t>
            </a:r>
            <a:r>
              <a:rPr lang="en-US" sz="2200" dirty="0">
                <a:solidFill>
                  <a:schemeClr val="tx1"/>
                </a:solidFill>
                <a:latin typeface="+mj-lt"/>
              </a:rPr>
              <a:t> is constant over all terms</a:t>
            </a:r>
            <a:r>
              <a:rPr lang="en-US" sz="2200" i="1" dirty="0">
                <a:solidFill>
                  <a:schemeClr val="tx1"/>
                </a:solidFill>
                <a:latin typeface="+mj-lt"/>
              </a:rPr>
              <a:t> </a:t>
            </a:r>
            <a:r>
              <a:rPr lang="en-US" sz="2200" i="1" dirty="0" err="1">
                <a:solidFill>
                  <a:schemeClr val="tx1"/>
                </a:solidFill>
                <a:latin typeface="+mj-lt"/>
              </a:rPr>
              <a:t>x</a:t>
            </a:r>
            <a:r>
              <a:rPr lang="en-US" sz="2200" i="1" baseline="-25000" dirty="0" err="1">
                <a:solidFill>
                  <a:schemeClr val="tx1"/>
                </a:solidFill>
                <a:latin typeface="+mj-lt"/>
              </a:rPr>
              <a:t>t</a:t>
            </a:r>
            <a:r>
              <a:rPr lang="en-US" sz="2200" i="1" baseline="-25000" dirty="0">
                <a:solidFill>
                  <a:schemeClr val="tx1"/>
                </a:solidFill>
                <a:latin typeface="+mj-lt"/>
              </a:rPr>
              <a:t> </a:t>
            </a:r>
            <a:r>
              <a:rPr lang="en-US" sz="2200" dirty="0">
                <a:solidFill>
                  <a:schemeClr val="tx1"/>
                </a:solidFill>
                <a:latin typeface="+mj-lt"/>
              </a:rPr>
              <a:t>in the query and that </a:t>
            </a:r>
            <a:r>
              <a:rPr lang="en-US" sz="2200" i="1" dirty="0">
                <a:solidFill>
                  <a:schemeClr val="tx1"/>
                </a:solidFill>
                <a:latin typeface="+mj-lt"/>
              </a:rPr>
              <a:t>p</a:t>
            </a:r>
            <a:r>
              <a:rPr lang="en-US" sz="2200" i="1" baseline="-25000" dirty="0">
                <a:solidFill>
                  <a:schemeClr val="tx1"/>
                </a:solidFill>
                <a:latin typeface="+mj-lt"/>
              </a:rPr>
              <a:t>t</a:t>
            </a:r>
            <a:r>
              <a:rPr lang="en-US" sz="2200" dirty="0">
                <a:solidFill>
                  <a:schemeClr val="tx1"/>
                </a:solidFill>
                <a:latin typeface="+mj-lt"/>
              </a:rPr>
              <a:t> = 0.5</a:t>
            </a:r>
          </a:p>
          <a:p>
            <a:pPr lvl="2">
              <a:buClr>
                <a:srgbClr val="336699"/>
              </a:buClr>
              <a:buFont typeface="Wingdings" pitchFamily="2" charset="2"/>
              <a:buChar char="§"/>
            </a:pPr>
            <a:r>
              <a:rPr lang="en-US" sz="2000" dirty="0">
                <a:solidFill>
                  <a:schemeClr val="tx1"/>
                </a:solidFill>
                <a:latin typeface="+mj-lt"/>
              </a:rPr>
              <a:t>Each term is equally likely to occur in a relevant document, and so the pt and (1 − </a:t>
            </a:r>
            <a:r>
              <a:rPr lang="en-US" sz="2000" i="1" dirty="0">
                <a:solidFill>
                  <a:schemeClr val="tx1"/>
                </a:solidFill>
                <a:latin typeface="+mj-lt"/>
              </a:rPr>
              <a:t>p</a:t>
            </a:r>
            <a:r>
              <a:rPr lang="en-US" sz="2000" i="1" baseline="-25000" dirty="0">
                <a:solidFill>
                  <a:schemeClr val="tx1"/>
                </a:solidFill>
                <a:latin typeface="+mj-lt"/>
              </a:rPr>
              <a:t>t</a:t>
            </a:r>
            <a:r>
              <a:rPr lang="en-US" sz="2000" dirty="0">
                <a:solidFill>
                  <a:schemeClr val="tx1"/>
                </a:solidFill>
                <a:latin typeface="+mj-lt"/>
              </a:rPr>
              <a:t>) factors cancel out in the expression for </a:t>
            </a:r>
            <a:r>
              <a:rPr lang="en-US" sz="2000" i="1" dirty="0">
                <a:solidFill>
                  <a:schemeClr val="tx1"/>
                </a:solidFill>
                <a:latin typeface="+mj-lt"/>
              </a:rPr>
              <a:t>RSV</a:t>
            </a:r>
          </a:p>
          <a:p>
            <a:pPr lvl="2">
              <a:buClr>
                <a:srgbClr val="336699"/>
              </a:buClr>
              <a:buFont typeface="Wingdings" pitchFamily="2" charset="2"/>
              <a:buChar char="§"/>
            </a:pPr>
            <a:r>
              <a:rPr lang="en-US" sz="2000" dirty="0">
                <a:solidFill>
                  <a:schemeClr val="tx1"/>
                </a:solidFill>
                <a:latin typeface="+mj-lt"/>
              </a:rPr>
              <a:t>Weak estimate, but doesn’t disagree violently with expectation that query terms appear in many but not all relevant documents</a:t>
            </a:r>
          </a:p>
          <a:p>
            <a:pPr lvl="2">
              <a:buClr>
                <a:srgbClr val="336699"/>
              </a:buClr>
              <a:buFont typeface="Wingdings" pitchFamily="2" charset="2"/>
              <a:buChar char="§"/>
            </a:pPr>
            <a:r>
              <a:rPr lang="en-US" sz="2000" dirty="0">
                <a:solidFill>
                  <a:schemeClr val="tx1"/>
                </a:solidFill>
                <a:latin typeface="+mj-lt"/>
              </a:rPr>
              <a:t>Combining this method with the earlier approximation for </a:t>
            </a:r>
            <a:r>
              <a:rPr lang="en-US" sz="2000" i="1" dirty="0" err="1">
                <a:solidFill>
                  <a:schemeClr val="tx1"/>
                </a:solidFill>
                <a:latin typeface="+mj-lt"/>
              </a:rPr>
              <a:t>u</a:t>
            </a:r>
            <a:r>
              <a:rPr lang="en-US" sz="2000" i="1" baseline="-25000" dirty="0" err="1">
                <a:solidFill>
                  <a:schemeClr val="tx1"/>
                </a:solidFill>
                <a:latin typeface="+mj-lt"/>
              </a:rPr>
              <a:t>t</a:t>
            </a:r>
            <a:r>
              <a:rPr lang="en-US" sz="2000" dirty="0">
                <a:solidFill>
                  <a:schemeClr val="tx1"/>
                </a:solidFill>
                <a:latin typeface="+mj-lt"/>
              </a:rPr>
              <a:t> , the document ranking is determined simply by which query terms occur in documents scaled by their </a:t>
            </a:r>
            <a:r>
              <a:rPr lang="en-US" sz="2000" dirty="0" err="1">
                <a:solidFill>
                  <a:schemeClr val="tx1"/>
                </a:solidFill>
                <a:latin typeface="+mj-lt"/>
              </a:rPr>
              <a:t>idf</a:t>
            </a:r>
            <a:r>
              <a:rPr lang="en-US" sz="2000" dirty="0">
                <a:solidFill>
                  <a:schemeClr val="tx1"/>
                </a:solidFill>
                <a:latin typeface="+mj-lt"/>
              </a:rPr>
              <a:t> weighting</a:t>
            </a:r>
          </a:p>
          <a:p>
            <a:pPr lvl="2">
              <a:buClr>
                <a:srgbClr val="336699"/>
              </a:buClr>
              <a:buFont typeface="Wingdings" pitchFamily="2" charset="2"/>
              <a:buChar char="§"/>
            </a:pPr>
            <a:r>
              <a:rPr lang="en-US" sz="2000" dirty="0">
                <a:solidFill>
                  <a:schemeClr val="tx1"/>
                </a:solidFill>
                <a:latin typeface="+mj-lt"/>
              </a:rPr>
              <a:t>For short documents (titles or abstracts) in one-pass retrieval situations, this estimate can be quite satisfactory</a:t>
            </a:r>
            <a:endParaRPr lang="en-US" dirty="0">
              <a:solidFill>
                <a:schemeClr val="tx1"/>
              </a:solidFill>
              <a:latin typeface="+mj-lt"/>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Title 1"/>
          <p:cNvSpPr>
            <a:spLocks noGrp="1"/>
          </p:cNvSpPr>
          <p:nvPr>
            <p:ph type="title"/>
          </p:nvPr>
        </p:nvSpPr>
        <p:spPr>
          <a:xfrm>
            <a:off x="214313" y="104775"/>
            <a:ext cx="8223250" cy="1306513"/>
          </a:xfrm>
        </p:spPr>
        <p:txBody>
          <a:bodyPr/>
          <a:lstStyle/>
          <a:p>
            <a:r>
              <a:rPr lang="en-US" dirty="0"/>
              <a:t>Outline</a:t>
            </a:r>
            <a:endParaRPr lang="de-DE" dirty="0"/>
          </a:p>
        </p:txBody>
      </p:sp>
      <p:sp>
        <p:nvSpPr>
          <p:cNvPr id="4" name="Slide Number Placeholder 3"/>
          <p:cNvSpPr>
            <a:spLocks noGrp="1"/>
          </p:cNvSpPr>
          <p:nvPr>
            <p:ph type="sldNum" sz="quarter" idx="12"/>
          </p:nvPr>
        </p:nvSpPr>
        <p:spPr/>
        <p:txBody>
          <a:bodyPr/>
          <a:lstStyle/>
          <a:p>
            <a:pPr>
              <a:defRPr/>
            </a:pPr>
            <a:fld id="{6231DFBC-2454-451B-9C42-04D7F724382E}" type="slidenum">
              <a:rPr lang="en-US" smtClean="0"/>
              <a:pPr>
                <a:defRPr/>
              </a:pPr>
              <a:t>29</a:t>
            </a:fld>
            <a:endParaRPr lang="en-US"/>
          </a:p>
        </p:txBody>
      </p:sp>
      <p:sp>
        <p:nvSpPr>
          <p:cNvPr id="80899" name="Text Box 3"/>
          <p:cNvSpPr txBox="1">
            <a:spLocks noChangeArrowheads="1"/>
          </p:cNvSpPr>
          <p:nvPr/>
        </p:nvSpPr>
        <p:spPr bwMode="auto">
          <a:xfrm>
            <a:off x="138113" y="1774825"/>
            <a:ext cx="8505825" cy="4725988"/>
          </a:xfrm>
          <a:prstGeom prst="rect">
            <a:avLst/>
          </a:prstGeom>
          <a:noFill/>
          <a:ln w="9525">
            <a:noFill/>
            <a:round/>
            <a:headEnd/>
            <a:tailEnd/>
          </a:ln>
        </p:spPr>
        <p:txBody>
          <a:bodyPr/>
          <a:lstStyle/>
          <a:p>
            <a:pPr marL="514350" indent="-514350">
              <a:lnSpc>
                <a:spcPct val="150000"/>
              </a:lnSpc>
              <a:spcBef>
                <a:spcPts val="700"/>
              </a:spcBef>
              <a:buClr>
                <a:srgbClr val="BDD3E9"/>
              </a:buClr>
              <a:buSzPct val="80000"/>
              <a:buFont typeface="Calibri" charset="0"/>
              <a:buChar char="❶"/>
              <a:tabLst>
                <a:tab pos="336550" algn="l"/>
                <a:tab pos="784225" algn="l"/>
                <a:tab pos="1233488" algn="l"/>
                <a:tab pos="1682750" algn="l"/>
                <a:tab pos="2132013" algn="l"/>
                <a:tab pos="2581275" algn="l"/>
                <a:tab pos="3030538" algn="l"/>
                <a:tab pos="3479800" algn="l"/>
                <a:tab pos="3929063" algn="l"/>
                <a:tab pos="4378325" algn="l"/>
                <a:tab pos="4827588" algn="l"/>
                <a:tab pos="5276850" algn="l"/>
                <a:tab pos="5726113" algn="l"/>
                <a:tab pos="6175375" algn="l"/>
                <a:tab pos="6624638" algn="l"/>
                <a:tab pos="7073900" algn="l"/>
                <a:tab pos="7523163" algn="l"/>
                <a:tab pos="7972425" algn="l"/>
                <a:tab pos="8421688" algn="l"/>
                <a:tab pos="8870950" algn="l"/>
                <a:tab pos="9320213" algn="l"/>
              </a:tabLst>
            </a:pPr>
            <a:r>
              <a:rPr lang="en-US" sz="3200" dirty="0">
                <a:solidFill>
                  <a:srgbClr val="BDD3E9"/>
                </a:solidFill>
                <a:latin typeface="Calibri" charset="0"/>
              </a:rPr>
              <a:t> Probabilistic Approach to Retrieval</a:t>
            </a:r>
          </a:p>
          <a:p>
            <a:pPr marL="514350" indent="-514350">
              <a:lnSpc>
                <a:spcPct val="150000"/>
              </a:lnSpc>
              <a:spcBef>
                <a:spcPts val="700"/>
              </a:spcBef>
              <a:buClr>
                <a:srgbClr val="BDD3E9"/>
              </a:buClr>
              <a:buSzPct val="80000"/>
              <a:buFont typeface="Calibri" charset="0"/>
              <a:buChar char="❷"/>
              <a:tabLst>
                <a:tab pos="336550" algn="l"/>
                <a:tab pos="784225" algn="l"/>
                <a:tab pos="1233488" algn="l"/>
                <a:tab pos="1682750" algn="l"/>
                <a:tab pos="2132013" algn="l"/>
                <a:tab pos="2581275" algn="l"/>
                <a:tab pos="3030538" algn="l"/>
                <a:tab pos="3479800" algn="l"/>
                <a:tab pos="3929063" algn="l"/>
                <a:tab pos="4378325" algn="l"/>
                <a:tab pos="4827588" algn="l"/>
                <a:tab pos="5276850" algn="l"/>
                <a:tab pos="5726113" algn="l"/>
                <a:tab pos="6175375" algn="l"/>
                <a:tab pos="6624638" algn="l"/>
                <a:tab pos="7073900" algn="l"/>
                <a:tab pos="7523163" algn="l"/>
                <a:tab pos="7972425" algn="l"/>
                <a:tab pos="8421688" algn="l"/>
                <a:tab pos="8870950" algn="l"/>
                <a:tab pos="9320213" algn="l"/>
              </a:tabLst>
            </a:pPr>
            <a:r>
              <a:rPr lang="en-US" sz="3200" dirty="0">
                <a:solidFill>
                  <a:srgbClr val="336699"/>
                </a:solidFill>
                <a:latin typeface="Calibri" charset="0"/>
              </a:rPr>
              <a:t> </a:t>
            </a:r>
            <a:r>
              <a:rPr lang="en-US" sz="3200" dirty="0">
                <a:solidFill>
                  <a:srgbClr val="BDD3E9"/>
                </a:solidFill>
                <a:latin typeface="Calibri" charset="0"/>
              </a:rPr>
              <a:t>Basic Probability Theory</a:t>
            </a:r>
          </a:p>
          <a:p>
            <a:pPr marL="514350" indent="-514350">
              <a:lnSpc>
                <a:spcPct val="150000"/>
              </a:lnSpc>
              <a:spcBef>
                <a:spcPts val="700"/>
              </a:spcBef>
              <a:buClr>
                <a:srgbClr val="BDD3E9"/>
              </a:buClr>
              <a:buSzPct val="80000"/>
              <a:buFont typeface="Calibri" charset="0"/>
              <a:buChar char="❸"/>
              <a:tabLst>
                <a:tab pos="336550" algn="l"/>
                <a:tab pos="784225" algn="l"/>
                <a:tab pos="1233488" algn="l"/>
                <a:tab pos="1682750" algn="l"/>
                <a:tab pos="2132013" algn="l"/>
                <a:tab pos="2581275" algn="l"/>
                <a:tab pos="3030538" algn="l"/>
                <a:tab pos="3479800" algn="l"/>
                <a:tab pos="3929063" algn="l"/>
                <a:tab pos="4378325" algn="l"/>
                <a:tab pos="4827588" algn="l"/>
                <a:tab pos="5276850" algn="l"/>
                <a:tab pos="5726113" algn="l"/>
                <a:tab pos="6175375" algn="l"/>
                <a:tab pos="6624638" algn="l"/>
                <a:tab pos="7073900" algn="l"/>
                <a:tab pos="7523163" algn="l"/>
                <a:tab pos="7972425" algn="l"/>
                <a:tab pos="8421688" algn="l"/>
                <a:tab pos="8870950" algn="l"/>
                <a:tab pos="9320213" algn="l"/>
              </a:tabLst>
            </a:pPr>
            <a:r>
              <a:rPr lang="en-US" sz="3200" dirty="0">
                <a:solidFill>
                  <a:srgbClr val="BDD3E9"/>
                </a:solidFill>
                <a:latin typeface="Calibri" charset="0"/>
              </a:rPr>
              <a:t>Probability Ranking Principle</a:t>
            </a:r>
          </a:p>
          <a:p>
            <a:pPr marL="514350" indent="-514350">
              <a:lnSpc>
                <a:spcPct val="150000"/>
              </a:lnSpc>
              <a:spcBef>
                <a:spcPts val="700"/>
              </a:spcBef>
              <a:buClr>
                <a:srgbClr val="336699"/>
              </a:buClr>
              <a:buSzPct val="80000"/>
              <a:buFont typeface="Calibri" charset="0"/>
              <a:buChar char="❹"/>
              <a:tabLst>
                <a:tab pos="336550" algn="l"/>
                <a:tab pos="784225" algn="l"/>
                <a:tab pos="1233488" algn="l"/>
                <a:tab pos="1682750" algn="l"/>
                <a:tab pos="2132013" algn="l"/>
                <a:tab pos="2581275" algn="l"/>
                <a:tab pos="3030538" algn="l"/>
                <a:tab pos="3479800" algn="l"/>
                <a:tab pos="3929063" algn="l"/>
                <a:tab pos="4378325" algn="l"/>
                <a:tab pos="4827588" algn="l"/>
                <a:tab pos="5276850" algn="l"/>
                <a:tab pos="5726113" algn="l"/>
                <a:tab pos="6175375" algn="l"/>
                <a:tab pos="6624638" algn="l"/>
                <a:tab pos="7073900" algn="l"/>
                <a:tab pos="7523163" algn="l"/>
                <a:tab pos="7972425" algn="l"/>
                <a:tab pos="8421688" algn="l"/>
                <a:tab pos="8870950" algn="l"/>
                <a:tab pos="9320213" algn="l"/>
              </a:tabLst>
            </a:pPr>
            <a:r>
              <a:rPr lang="en-US" sz="3200" dirty="0">
                <a:solidFill>
                  <a:srgbClr val="BDD3E9"/>
                </a:solidFill>
                <a:latin typeface="Calibri" charset="0"/>
              </a:rPr>
              <a:t> </a:t>
            </a:r>
            <a:r>
              <a:rPr lang="en-US" sz="3200" dirty="0">
                <a:solidFill>
                  <a:srgbClr val="336699"/>
                </a:solidFill>
                <a:latin typeface="Calibri" charset="0"/>
              </a:rPr>
              <a:t>Appraisal &amp; Extensions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Title 1"/>
          <p:cNvSpPr>
            <a:spLocks noGrp="1"/>
          </p:cNvSpPr>
          <p:nvPr>
            <p:ph type="title"/>
          </p:nvPr>
        </p:nvSpPr>
        <p:spPr>
          <a:xfrm>
            <a:off x="214313" y="104775"/>
            <a:ext cx="8223250" cy="1306513"/>
          </a:xfrm>
        </p:spPr>
        <p:txBody>
          <a:bodyPr/>
          <a:lstStyle/>
          <a:p>
            <a:r>
              <a:rPr lang="en-US" dirty="0"/>
              <a:t>Outline</a:t>
            </a:r>
            <a:endParaRPr lang="de-DE" dirty="0"/>
          </a:p>
        </p:txBody>
      </p:sp>
      <p:sp>
        <p:nvSpPr>
          <p:cNvPr id="4" name="Slide Number Placeholder 3"/>
          <p:cNvSpPr>
            <a:spLocks noGrp="1"/>
          </p:cNvSpPr>
          <p:nvPr>
            <p:ph type="sldNum" sz="quarter" idx="12"/>
          </p:nvPr>
        </p:nvSpPr>
        <p:spPr/>
        <p:txBody>
          <a:bodyPr/>
          <a:lstStyle/>
          <a:p>
            <a:pPr>
              <a:defRPr/>
            </a:pPr>
            <a:fld id="{6231DFBC-2454-451B-9C42-04D7F724382E}" type="slidenum">
              <a:rPr lang="en-US" smtClean="0"/>
              <a:pPr>
                <a:defRPr/>
              </a:pPr>
              <a:t>3</a:t>
            </a:fld>
            <a:endParaRPr lang="en-US"/>
          </a:p>
        </p:txBody>
      </p:sp>
      <p:sp>
        <p:nvSpPr>
          <p:cNvPr id="80899" name="Text Box 3"/>
          <p:cNvSpPr txBox="1">
            <a:spLocks noChangeArrowheads="1"/>
          </p:cNvSpPr>
          <p:nvPr/>
        </p:nvSpPr>
        <p:spPr bwMode="auto">
          <a:xfrm>
            <a:off x="138113" y="1774825"/>
            <a:ext cx="8505825" cy="4725988"/>
          </a:xfrm>
          <a:prstGeom prst="rect">
            <a:avLst/>
          </a:prstGeom>
          <a:noFill/>
          <a:ln w="9525">
            <a:noFill/>
            <a:round/>
            <a:headEnd/>
            <a:tailEnd/>
          </a:ln>
        </p:spPr>
        <p:txBody>
          <a:bodyPr/>
          <a:lstStyle/>
          <a:p>
            <a:pPr marL="514350" indent="-514350">
              <a:lnSpc>
                <a:spcPct val="150000"/>
              </a:lnSpc>
              <a:spcBef>
                <a:spcPts val="700"/>
              </a:spcBef>
              <a:buClr>
                <a:srgbClr val="336699"/>
              </a:buClr>
              <a:buSzPct val="80000"/>
              <a:buFont typeface="Calibri" charset="0"/>
              <a:buChar char="❶"/>
              <a:tabLst>
                <a:tab pos="336550" algn="l"/>
                <a:tab pos="784225" algn="l"/>
                <a:tab pos="1233488" algn="l"/>
                <a:tab pos="1682750" algn="l"/>
                <a:tab pos="2132013" algn="l"/>
                <a:tab pos="2581275" algn="l"/>
                <a:tab pos="3030538" algn="l"/>
                <a:tab pos="3479800" algn="l"/>
                <a:tab pos="3929063" algn="l"/>
                <a:tab pos="4378325" algn="l"/>
                <a:tab pos="4827588" algn="l"/>
                <a:tab pos="5276850" algn="l"/>
                <a:tab pos="5726113" algn="l"/>
                <a:tab pos="6175375" algn="l"/>
                <a:tab pos="6624638" algn="l"/>
                <a:tab pos="7073900" algn="l"/>
                <a:tab pos="7523163" algn="l"/>
                <a:tab pos="7972425" algn="l"/>
                <a:tab pos="8421688" algn="l"/>
                <a:tab pos="8870950" algn="l"/>
                <a:tab pos="9320213" algn="l"/>
              </a:tabLst>
            </a:pPr>
            <a:r>
              <a:rPr lang="en-US" sz="3200" dirty="0">
                <a:solidFill>
                  <a:srgbClr val="336699"/>
                </a:solidFill>
                <a:latin typeface="Calibri" charset="0"/>
              </a:rPr>
              <a:t> Probabilistic Approach to Retrieval</a:t>
            </a:r>
          </a:p>
          <a:p>
            <a:pPr marL="514350" indent="-514350">
              <a:lnSpc>
                <a:spcPct val="150000"/>
              </a:lnSpc>
              <a:spcBef>
                <a:spcPts val="700"/>
              </a:spcBef>
              <a:buClr>
                <a:srgbClr val="BDD3E9"/>
              </a:buClr>
              <a:buSzPct val="80000"/>
              <a:buFont typeface="Calibri" charset="0"/>
              <a:buChar char="❷"/>
              <a:tabLst>
                <a:tab pos="336550" algn="l"/>
                <a:tab pos="784225" algn="l"/>
                <a:tab pos="1233488" algn="l"/>
                <a:tab pos="1682750" algn="l"/>
                <a:tab pos="2132013" algn="l"/>
                <a:tab pos="2581275" algn="l"/>
                <a:tab pos="3030538" algn="l"/>
                <a:tab pos="3479800" algn="l"/>
                <a:tab pos="3929063" algn="l"/>
                <a:tab pos="4378325" algn="l"/>
                <a:tab pos="4827588" algn="l"/>
                <a:tab pos="5276850" algn="l"/>
                <a:tab pos="5726113" algn="l"/>
                <a:tab pos="6175375" algn="l"/>
                <a:tab pos="6624638" algn="l"/>
                <a:tab pos="7073900" algn="l"/>
                <a:tab pos="7523163" algn="l"/>
                <a:tab pos="7972425" algn="l"/>
                <a:tab pos="8421688" algn="l"/>
                <a:tab pos="8870950" algn="l"/>
                <a:tab pos="9320213" algn="l"/>
              </a:tabLst>
            </a:pPr>
            <a:r>
              <a:rPr lang="en-US" sz="3200" dirty="0">
                <a:solidFill>
                  <a:srgbClr val="336699"/>
                </a:solidFill>
                <a:latin typeface="Calibri" charset="0"/>
              </a:rPr>
              <a:t> </a:t>
            </a:r>
            <a:r>
              <a:rPr lang="en-US" sz="3200" dirty="0">
                <a:solidFill>
                  <a:srgbClr val="BDD3E9"/>
                </a:solidFill>
                <a:latin typeface="Calibri" charset="0"/>
              </a:rPr>
              <a:t>Basic Probability Theory</a:t>
            </a:r>
          </a:p>
          <a:p>
            <a:pPr marL="514350" indent="-514350">
              <a:lnSpc>
                <a:spcPct val="150000"/>
              </a:lnSpc>
              <a:spcBef>
                <a:spcPts val="700"/>
              </a:spcBef>
              <a:buClr>
                <a:srgbClr val="BDD3E9"/>
              </a:buClr>
              <a:buSzPct val="80000"/>
              <a:buFont typeface="Calibri" charset="0"/>
              <a:buChar char="❸"/>
              <a:tabLst>
                <a:tab pos="336550" algn="l"/>
                <a:tab pos="784225" algn="l"/>
                <a:tab pos="1233488" algn="l"/>
                <a:tab pos="1682750" algn="l"/>
                <a:tab pos="2132013" algn="l"/>
                <a:tab pos="2581275" algn="l"/>
                <a:tab pos="3030538" algn="l"/>
                <a:tab pos="3479800" algn="l"/>
                <a:tab pos="3929063" algn="l"/>
                <a:tab pos="4378325" algn="l"/>
                <a:tab pos="4827588" algn="l"/>
                <a:tab pos="5276850" algn="l"/>
                <a:tab pos="5726113" algn="l"/>
                <a:tab pos="6175375" algn="l"/>
                <a:tab pos="6624638" algn="l"/>
                <a:tab pos="7073900" algn="l"/>
                <a:tab pos="7523163" algn="l"/>
                <a:tab pos="7972425" algn="l"/>
                <a:tab pos="8421688" algn="l"/>
                <a:tab pos="8870950" algn="l"/>
                <a:tab pos="9320213" algn="l"/>
              </a:tabLst>
            </a:pPr>
            <a:r>
              <a:rPr lang="en-US" sz="3200" dirty="0">
                <a:solidFill>
                  <a:srgbClr val="BDD3E9"/>
                </a:solidFill>
                <a:latin typeface="Calibri" charset="0"/>
              </a:rPr>
              <a:t>Probability Ranking Principle</a:t>
            </a:r>
          </a:p>
          <a:p>
            <a:pPr marL="514350" indent="-514350">
              <a:lnSpc>
                <a:spcPct val="150000"/>
              </a:lnSpc>
              <a:spcBef>
                <a:spcPts val="700"/>
              </a:spcBef>
              <a:buClr>
                <a:srgbClr val="BDD3E9"/>
              </a:buClr>
              <a:buSzPct val="80000"/>
              <a:buFont typeface="Calibri" charset="0"/>
              <a:buChar char="❹"/>
              <a:tabLst>
                <a:tab pos="336550" algn="l"/>
                <a:tab pos="784225" algn="l"/>
                <a:tab pos="1233488" algn="l"/>
                <a:tab pos="1682750" algn="l"/>
                <a:tab pos="2132013" algn="l"/>
                <a:tab pos="2581275" algn="l"/>
                <a:tab pos="3030538" algn="l"/>
                <a:tab pos="3479800" algn="l"/>
                <a:tab pos="3929063" algn="l"/>
                <a:tab pos="4378325" algn="l"/>
                <a:tab pos="4827588" algn="l"/>
                <a:tab pos="5276850" algn="l"/>
                <a:tab pos="5726113" algn="l"/>
                <a:tab pos="6175375" algn="l"/>
                <a:tab pos="6624638" algn="l"/>
                <a:tab pos="7073900" algn="l"/>
                <a:tab pos="7523163" algn="l"/>
                <a:tab pos="7972425" algn="l"/>
                <a:tab pos="8421688" algn="l"/>
                <a:tab pos="8870950" algn="l"/>
                <a:tab pos="9320213" algn="l"/>
              </a:tabLst>
            </a:pPr>
            <a:r>
              <a:rPr lang="en-US" sz="3200" dirty="0">
                <a:solidFill>
                  <a:srgbClr val="BDD3E9"/>
                </a:solidFill>
                <a:latin typeface="Calibri" charset="0"/>
              </a:rPr>
              <a:t> Appraisal &amp; Extensions</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Title 1"/>
          <p:cNvSpPr>
            <a:spLocks noGrp="1"/>
          </p:cNvSpPr>
          <p:nvPr>
            <p:ph type="title"/>
          </p:nvPr>
        </p:nvSpPr>
        <p:spPr>
          <a:xfrm>
            <a:off x="214313" y="104775"/>
            <a:ext cx="8223250" cy="1306513"/>
          </a:xfrm>
        </p:spPr>
        <p:txBody>
          <a:bodyPr/>
          <a:lstStyle/>
          <a:p>
            <a:r>
              <a:rPr lang="en-US" sz="3600" dirty="0"/>
              <a:t>An Appraisal of Probabilistic Models</a:t>
            </a:r>
            <a:endParaRPr lang="de-DE" sz="3600" dirty="0"/>
          </a:p>
        </p:txBody>
      </p:sp>
      <p:sp>
        <p:nvSpPr>
          <p:cNvPr id="4" name="Slide Number Placeholder 3"/>
          <p:cNvSpPr>
            <a:spLocks noGrp="1"/>
          </p:cNvSpPr>
          <p:nvPr>
            <p:ph type="sldNum" sz="quarter" idx="12"/>
          </p:nvPr>
        </p:nvSpPr>
        <p:spPr/>
        <p:txBody>
          <a:bodyPr/>
          <a:lstStyle/>
          <a:p>
            <a:pPr>
              <a:defRPr/>
            </a:pPr>
            <a:fld id="{6231DFBC-2454-451B-9C42-04D7F724382E}" type="slidenum">
              <a:rPr lang="en-US" smtClean="0"/>
              <a:pPr>
                <a:defRPr/>
              </a:pPr>
              <a:t>30</a:t>
            </a:fld>
            <a:endParaRPr lang="en-US" dirty="0"/>
          </a:p>
        </p:txBody>
      </p:sp>
      <p:sp>
        <p:nvSpPr>
          <p:cNvPr id="80899" name="Text Box 3"/>
          <p:cNvSpPr txBox="1">
            <a:spLocks noChangeArrowheads="1"/>
          </p:cNvSpPr>
          <p:nvPr/>
        </p:nvSpPr>
        <p:spPr bwMode="auto">
          <a:xfrm>
            <a:off x="138113" y="1428736"/>
            <a:ext cx="8505825" cy="5429264"/>
          </a:xfrm>
          <a:prstGeom prst="rect">
            <a:avLst/>
          </a:prstGeom>
          <a:noFill/>
          <a:ln w="9525">
            <a:noFill/>
            <a:round/>
            <a:headEnd/>
            <a:tailEnd/>
          </a:ln>
        </p:spPr>
        <p:txBody>
          <a:bodyPr/>
          <a:lstStyle/>
          <a:p>
            <a:endParaRPr lang="en-US" dirty="0">
              <a:solidFill>
                <a:schemeClr val="tx1"/>
              </a:solidFill>
              <a:latin typeface="+mj-lt"/>
            </a:endParaRPr>
          </a:p>
          <a:p>
            <a:pPr lvl="1">
              <a:buClr>
                <a:srgbClr val="336699"/>
              </a:buClr>
              <a:buFont typeface="Wingdings" pitchFamily="2" charset="2"/>
              <a:buChar char="§"/>
            </a:pPr>
            <a:r>
              <a:rPr lang="en-US" dirty="0">
                <a:solidFill>
                  <a:schemeClr val="tx1"/>
                </a:solidFill>
                <a:latin typeface="+mj-lt"/>
              </a:rPr>
              <a:t>Among the oldest formal models in IR</a:t>
            </a:r>
          </a:p>
          <a:p>
            <a:pPr lvl="2">
              <a:buClr>
                <a:srgbClr val="336699"/>
              </a:buClr>
              <a:buFont typeface="Wingdings" pitchFamily="2" charset="2"/>
              <a:buChar char="§"/>
            </a:pPr>
            <a:r>
              <a:rPr lang="en-US" sz="2200" dirty="0" err="1">
                <a:solidFill>
                  <a:schemeClr val="tx1"/>
                </a:solidFill>
                <a:latin typeface="+mj-lt"/>
              </a:rPr>
              <a:t>Maron</a:t>
            </a:r>
            <a:r>
              <a:rPr lang="en-US" sz="2200" dirty="0">
                <a:solidFill>
                  <a:schemeClr val="tx1"/>
                </a:solidFill>
                <a:latin typeface="+mj-lt"/>
              </a:rPr>
              <a:t> &amp; </a:t>
            </a:r>
            <a:r>
              <a:rPr lang="en-US" sz="2200" dirty="0" err="1">
                <a:solidFill>
                  <a:schemeClr val="tx1"/>
                </a:solidFill>
                <a:latin typeface="+mj-lt"/>
              </a:rPr>
              <a:t>Kuhns</a:t>
            </a:r>
            <a:r>
              <a:rPr lang="en-US" sz="2200" dirty="0">
                <a:solidFill>
                  <a:schemeClr val="tx1"/>
                </a:solidFill>
                <a:latin typeface="+mj-lt"/>
              </a:rPr>
              <a:t>, 1960: Since an IR system cannot predict with certainty which document is relevant, we should deal with </a:t>
            </a:r>
            <a:r>
              <a:rPr lang="de-DE" sz="2200" dirty="0" err="1">
                <a:solidFill>
                  <a:schemeClr val="tx1"/>
                </a:solidFill>
                <a:latin typeface="+mj-lt"/>
              </a:rPr>
              <a:t>probabilities</a:t>
            </a:r>
            <a:endParaRPr lang="de-DE" sz="2200" dirty="0">
              <a:solidFill>
                <a:schemeClr val="tx1"/>
              </a:solidFill>
              <a:latin typeface="+mj-lt"/>
            </a:endParaRPr>
          </a:p>
          <a:p>
            <a:pPr lvl="1">
              <a:buClr>
                <a:srgbClr val="336699"/>
              </a:buClr>
              <a:buFont typeface="Wingdings" pitchFamily="2" charset="2"/>
              <a:buChar char="§"/>
            </a:pPr>
            <a:r>
              <a:rPr lang="en-US" dirty="0">
                <a:solidFill>
                  <a:schemeClr val="tx1"/>
                </a:solidFill>
                <a:latin typeface="+mj-lt"/>
              </a:rPr>
              <a:t>Assumptions for getting reasonable approximations of the needed probabilities (in the BIM):</a:t>
            </a:r>
          </a:p>
          <a:p>
            <a:pPr lvl="2">
              <a:buClr>
                <a:srgbClr val="336699"/>
              </a:buClr>
              <a:buFont typeface="Wingdings" pitchFamily="2" charset="2"/>
              <a:buChar char="§"/>
            </a:pPr>
            <a:r>
              <a:rPr lang="de-DE" sz="2200" dirty="0">
                <a:solidFill>
                  <a:schemeClr val="tx1"/>
                </a:solidFill>
                <a:latin typeface="+mj-lt"/>
              </a:rPr>
              <a:t>Boolean </a:t>
            </a:r>
            <a:r>
              <a:rPr lang="de-DE" sz="2200" dirty="0" err="1">
                <a:solidFill>
                  <a:schemeClr val="tx1"/>
                </a:solidFill>
                <a:latin typeface="+mj-lt"/>
              </a:rPr>
              <a:t>representation</a:t>
            </a:r>
            <a:r>
              <a:rPr lang="de-DE" sz="2200" dirty="0">
                <a:solidFill>
                  <a:schemeClr val="tx1"/>
                </a:solidFill>
                <a:latin typeface="+mj-lt"/>
              </a:rPr>
              <a:t> </a:t>
            </a:r>
            <a:r>
              <a:rPr lang="de-DE" sz="2200" dirty="0" err="1">
                <a:solidFill>
                  <a:schemeClr val="tx1"/>
                </a:solidFill>
                <a:latin typeface="+mj-lt"/>
              </a:rPr>
              <a:t>of</a:t>
            </a:r>
            <a:r>
              <a:rPr lang="de-DE" sz="2200" dirty="0">
                <a:solidFill>
                  <a:schemeClr val="tx1"/>
                </a:solidFill>
                <a:latin typeface="+mj-lt"/>
              </a:rPr>
              <a:t> </a:t>
            </a:r>
            <a:r>
              <a:rPr lang="de-DE" sz="2200" dirty="0" err="1">
                <a:solidFill>
                  <a:schemeClr val="tx1"/>
                </a:solidFill>
                <a:latin typeface="+mj-lt"/>
              </a:rPr>
              <a:t>documents</a:t>
            </a:r>
            <a:r>
              <a:rPr lang="de-DE" sz="2200" dirty="0">
                <a:solidFill>
                  <a:schemeClr val="tx1"/>
                </a:solidFill>
                <a:latin typeface="+mj-lt"/>
              </a:rPr>
              <a:t>/</a:t>
            </a:r>
            <a:r>
              <a:rPr lang="de-DE" sz="2200" dirty="0" err="1">
                <a:solidFill>
                  <a:schemeClr val="tx1"/>
                </a:solidFill>
                <a:latin typeface="+mj-lt"/>
              </a:rPr>
              <a:t>queries</a:t>
            </a:r>
            <a:r>
              <a:rPr lang="de-DE" sz="2200" dirty="0">
                <a:solidFill>
                  <a:schemeClr val="tx1"/>
                </a:solidFill>
                <a:latin typeface="+mj-lt"/>
              </a:rPr>
              <a:t>/</a:t>
            </a:r>
            <a:r>
              <a:rPr lang="de-DE" sz="2200" dirty="0" err="1">
                <a:solidFill>
                  <a:schemeClr val="tx1"/>
                </a:solidFill>
                <a:latin typeface="+mj-lt"/>
              </a:rPr>
              <a:t>relevance</a:t>
            </a:r>
            <a:endParaRPr lang="de-DE" sz="2200" dirty="0">
              <a:solidFill>
                <a:schemeClr val="tx1"/>
              </a:solidFill>
              <a:latin typeface="+mj-lt"/>
            </a:endParaRPr>
          </a:p>
          <a:p>
            <a:pPr lvl="2">
              <a:buClr>
                <a:srgbClr val="336699"/>
              </a:buClr>
              <a:buFont typeface="Wingdings" pitchFamily="2" charset="2"/>
              <a:buChar char="§"/>
            </a:pPr>
            <a:r>
              <a:rPr lang="de-DE" sz="2200" dirty="0">
                <a:solidFill>
                  <a:schemeClr val="tx1"/>
                </a:solidFill>
                <a:latin typeface="+mj-lt"/>
              </a:rPr>
              <a:t>Term </a:t>
            </a:r>
            <a:r>
              <a:rPr lang="de-DE" sz="2200" dirty="0" err="1">
                <a:solidFill>
                  <a:schemeClr val="tx1"/>
                </a:solidFill>
                <a:latin typeface="+mj-lt"/>
              </a:rPr>
              <a:t>independence</a:t>
            </a:r>
            <a:endParaRPr lang="de-DE" sz="2200" dirty="0">
              <a:solidFill>
                <a:schemeClr val="tx1"/>
              </a:solidFill>
              <a:latin typeface="+mj-lt"/>
            </a:endParaRPr>
          </a:p>
          <a:p>
            <a:pPr lvl="2">
              <a:buClr>
                <a:srgbClr val="336699"/>
              </a:buClr>
              <a:buFont typeface="Wingdings" pitchFamily="2" charset="2"/>
              <a:buChar char="§"/>
            </a:pPr>
            <a:r>
              <a:rPr lang="en-US" sz="2200" dirty="0">
                <a:solidFill>
                  <a:schemeClr val="tx1"/>
                </a:solidFill>
                <a:latin typeface="+mj-lt"/>
              </a:rPr>
              <a:t>Out-of-query terms do not affect retrieval</a:t>
            </a:r>
          </a:p>
          <a:p>
            <a:pPr lvl="2">
              <a:buClr>
                <a:srgbClr val="336699"/>
              </a:buClr>
              <a:buFont typeface="Wingdings" pitchFamily="2" charset="2"/>
              <a:buChar char="§"/>
            </a:pPr>
            <a:r>
              <a:rPr lang="de-DE" sz="2200" dirty="0" err="1">
                <a:solidFill>
                  <a:schemeClr val="tx1"/>
                </a:solidFill>
                <a:latin typeface="+mj-lt"/>
              </a:rPr>
              <a:t>Document</a:t>
            </a:r>
            <a:r>
              <a:rPr lang="de-DE" sz="2200" dirty="0">
                <a:solidFill>
                  <a:schemeClr val="tx1"/>
                </a:solidFill>
                <a:latin typeface="+mj-lt"/>
              </a:rPr>
              <a:t> </a:t>
            </a:r>
            <a:r>
              <a:rPr lang="de-DE" sz="2200" dirty="0" err="1">
                <a:solidFill>
                  <a:schemeClr val="tx1"/>
                </a:solidFill>
                <a:latin typeface="+mj-lt"/>
              </a:rPr>
              <a:t>relevance</a:t>
            </a:r>
            <a:r>
              <a:rPr lang="de-DE" sz="2200" dirty="0">
                <a:solidFill>
                  <a:schemeClr val="tx1"/>
                </a:solidFill>
                <a:latin typeface="+mj-lt"/>
              </a:rPr>
              <a:t> </a:t>
            </a:r>
            <a:r>
              <a:rPr lang="de-DE" sz="2200" dirty="0" err="1">
                <a:solidFill>
                  <a:schemeClr val="tx1"/>
                </a:solidFill>
                <a:latin typeface="+mj-lt"/>
              </a:rPr>
              <a:t>values</a:t>
            </a:r>
            <a:r>
              <a:rPr lang="de-DE" sz="2200" dirty="0">
                <a:solidFill>
                  <a:schemeClr val="tx1"/>
                </a:solidFill>
                <a:latin typeface="+mj-lt"/>
              </a:rPr>
              <a:t> </a:t>
            </a:r>
            <a:r>
              <a:rPr lang="de-DE" sz="2200" dirty="0" err="1">
                <a:solidFill>
                  <a:schemeClr val="tx1"/>
                </a:solidFill>
                <a:latin typeface="+mj-lt"/>
              </a:rPr>
              <a:t>are</a:t>
            </a:r>
            <a:r>
              <a:rPr lang="de-DE" sz="2200" dirty="0">
                <a:solidFill>
                  <a:schemeClr val="tx1"/>
                </a:solidFill>
                <a:latin typeface="+mj-lt"/>
              </a:rPr>
              <a:t> </a:t>
            </a:r>
            <a:r>
              <a:rPr lang="de-DE" sz="2200" dirty="0" err="1">
                <a:solidFill>
                  <a:schemeClr val="tx1"/>
                </a:solidFill>
                <a:latin typeface="+mj-lt"/>
              </a:rPr>
              <a:t>independent</a:t>
            </a:r>
            <a:r>
              <a:rPr lang="en-US" sz="2200" dirty="0">
                <a:solidFill>
                  <a:schemeClr val="tx1"/>
                </a:solidFill>
                <a:latin typeface="+mj-lt"/>
              </a:rPr>
              <a:t>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Title 1"/>
          <p:cNvSpPr>
            <a:spLocks noGrp="1"/>
          </p:cNvSpPr>
          <p:nvPr>
            <p:ph type="title"/>
          </p:nvPr>
        </p:nvSpPr>
        <p:spPr>
          <a:xfrm>
            <a:off x="214313" y="104775"/>
            <a:ext cx="8223250" cy="1306513"/>
          </a:xfrm>
        </p:spPr>
        <p:txBody>
          <a:bodyPr/>
          <a:lstStyle/>
          <a:p>
            <a:r>
              <a:rPr lang="en-US" sz="3600" dirty="0"/>
              <a:t>An Appraisal of Probabilistic Models</a:t>
            </a:r>
            <a:endParaRPr lang="de-DE" sz="3600" dirty="0"/>
          </a:p>
        </p:txBody>
      </p:sp>
      <p:sp>
        <p:nvSpPr>
          <p:cNvPr id="4" name="Slide Number Placeholder 3"/>
          <p:cNvSpPr>
            <a:spLocks noGrp="1"/>
          </p:cNvSpPr>
          <p:nvPr>
            <p:ph type="sldNum" sz="quarter" idx="12"/>
          </p:nvPr>
        </p:nvSpPr>
        <p:spPr/>
        <p:txBody>
          <a:bodyPr/>
          <a:lstStyle/>
          <a:p>
            <a:pPr>
              <a:defRPr/>
            </a:pPr>
            <a:fld id="{6231DFBC-2454-451B-9C42-04D7F724382E}" type="slidenum">
              <a:rPr lang="en-US" smtClean="0"/>
              <a:pPr>
                <a:defRPr/>
              </a:pPr>
              <a:t>31</a:t>
            </a:fld>
            <a:endParaRPr lang="en-US" dirty="0"/>
          </a:p>
        </p:txBody>
      </p:sp>
      <p:sp>
        <p:nvSpPr>
          <p:cNvPr id="80899" name="Text Box 3"/>
          <p:cNvSpPr txBox="1">
            <a:spLocks noChangeArrowheads="1"/>
          </p:cNvSpPr>
          <p:nvPr/>
        </p:nvSpPr>
        <p:spPr bwMode="auto">
          <a:xfrm>
            <a:off x="138113" y="2357430"/>
            <a:ext cx="8505825" cy="5429264"/>
          </a:xfrm>
          <a:prstGeom prst="rect">
            <a:avLst/>
          </a:prstGeom>
          <a:noFill/>
          <a:ln w="9525">
            <a:noFill/>
            <a:round/>
            <a:headEnd/>
            <a:tailEnd/>
          </a:ln>
        </p:spPr>
        <p:txBody>
          <a:bodyPr/>
          <a:lstStyle/>
          <a:p>
            <a:pPr lvl="1">
              <a:buClr>
                <a:srgbClr val="336699"/>
              </a:buClr>
              <a:buFont typeface="Wingdings" pitchFamily="2" charset="2"/>
              <a:buChar char="§"/>
            </a:pPr>
            <a:r>
              <a:rPr lang="en-US" dirty="0">
                <a:solidFill>
                  <a:schemeClr val="tx1"/>
                </a:solidFill>
                <a:latin typeface="+mj-lt"/>
              </a:rPr>
              <a:t>The difference between ‘vector space’ and ‘probabilistic’ IR is </a:t>
            </a:r>
            <a:r>
              <a:rPr lang="de-DE" dirty="0">
                <a:solidFill>
                  <a:schemeClr val="tx1"/>
                </a:solidFill>
                <a:latin typeface="+mj-lt"/>
              </a:rPr>
              <a:t>not </a:t>
            </a:r>
            <a:r>
              <a:rPr lang="de-DE" dirty="0" err="1">
                <a:solidFill>
                  <a:schemeClr val="tx1"/>
                </a:solidFill>
                <a:latin typeface="+mj-lt"/>
              </a:rPr>
              <a:t>that</a:t>
            </a:r>
            <a:r>
              <a:rPr lang="de-DE" dirty="0">
                <a:solidFill>
                  <a:schemeClr val="tx1"/>
                </a:solidFill>
                <a:latin typeface="+mj-lt"/>
              </a:rPr>
              <a:t> </a:t>
            </a:r>
            <a:r>
              <a:rPr lang="de-DE" dirty="0" err="1">
                <a:solidFill>
                  <a:schemeClr val="tx1"/>
                </a:solidFill>
                <a:latin typeface="+mj-lt"/>
              </a:rPr>
              <a:t>great</a:t>
            </a:r>
            <a:r>
              <a:rPr lang="de-DE" dirty="0">
                <a:solidFill>
                  <a:schemeClr val="tx1"/>
                </a:solidFill>
                <a:latin typeface="+mj-lt"/>
              </a:rPr>
              <a:t>:</a:t>
            </a:r>
          </a:p>
          <a:p>
            <a:pPr lvl="2">
              <a:buClr>
                <a:srgbClr val="336699"/>
              </a:buClr>
              <a:buFont typeface="Wingdings" pitchFamily="2" charset="2"/>
              <a:buChar char="§"/>
            </a:pPr>
            <a:r>
              <a:rPr lang="en-US" sz="2200" dirty="0">
                <a:solidFill>
                  <a:schemeClr val="tx1"/>
                </a:solidFill>
                <a:latin typeface="+mj-lt"/>
              </a:rPr>
              <a:t>In either case you build an information retrieval scheme in the </a:t>
            </a:r>
            <a:r>
              <a:rPr lang="de-DE" sz="2200" dirty="0" err="1">
                <a:solidFill>
                  <a:schemeClr val="tx1"/>
                </a:solidFill>
                <a:latin typeface="+mj-lt"/>
              </a:rPr>
              <a:t>exact</a:t>
            </a:r>
            <a:r>
              <a:rPr lang="de-DE" sz="2200" dirty="0">
                <a:solidFill>
                  <a:schemeClr val="tx1"/>
                </a:solidFill>
                <a:latin typeface="+mj-lt"/>
              </a:rPr>
              <a:t> same </a:t>
            </a:r>
            <a:r>
              <a:rPr lang="de-DE" sz="2200" dirty="0" err="1">
                <a:solidFill>
                  <a:schemeClr val="tx1"/>
                </a:solidFill>
                <a:latin typeface="+mj-lt"/>
              </a:rPr>
              <a:t>way</a:t>
            </a:r>
            <a:r>
              <a:rPr lang="de-DE" sz="2200" dirty="0">
                <a:solidFill>
                  <a:schemeClr val="tx1"/>
                </a:solidFill>
                <a:latin typeface="+mj-lt"/>
              </a:rPr>
              <a:t>.</a:t>
            </a:r>
          </a:p>
          <a:p>
            <a:pPr lvl="2">
              <a:buClr>
                <a:srgbClr val="336699"/>
              </a:buClr>
              <a:buFont typeface="Wingdings" pitchFamily="2" charset="2"/>
              <a:buChar char="§"/>
            </a:pPr>
            <a:r>
              <a:rPr lang="en-US" sz="2200" dirty="0">
                <a:solidFill>
                  <a:schemeClr val="tx1"/>
                </a:solidFill>
                <a:latin typeface="+mj-lt"/>
              </a:rPr>
              <a:t>Difference: for probabilistic IR, at the end, you score queries not by cosine similarity and </a:t>
            </a:r>
            <a:r>
              <a:rPr lang="en-US" sz="2200" dirty="0" err="1">
                <a:solidFill>
                  <a:schemeClr val="tx1"/>
                </a:solidFill>
                <a:latin typeface="+mj-lt"/>
              </a:rPr>
              <a:t>tf-idf</a:t>
            </a:r>
            <a:r>
              <a:rPr lang="en-US" sz="2200" dirty="0">
                <a:solidFill>
                  <a:schemeClr val="tx1"/>
                </a:solidFill>
                <a:latin typeface="+mj-lt"/>
              </a:rPr>
              <a:t> in a vector space, but by a slightly different formula motivated by probability theory</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Title 1"/>
          <p:cNvSpPr>
            <a:spLocks noGrp="1"/>
          </p:cNvSpPr>
          <p:nvPr>
            <p:ph type="title"/>
          </p:nvPr>
        </p:nvSpPr>
        <p:spPr>
          <a:xfrm>
            <a:off x="214313" y="104775"/>
            <a:ext cx="8223250" cy="1306513"/>
          </a:xfrm>
        </p:spPr>
        <p:txBody>
          <a:bodyPr/>
          <a:lstStyle/>
          <a:p>
            <a:r>
              <a:rPr lang="en-US" sz="3600" dirty="0" err="1"/>
              <a:t>Okari</a:t>
            </a:r>
            <a:r>
              <a:rPr lang="en-US" sz="3600" dirty="0"/>
              <a:t> BM25: A </a:t>
            </a:r>
            <a:r>
              <a:rPr lang="en-US" sz="3600" dirty="0" err="1"/>
              <a:t>Nonbinary</a:t>
            </a:r>
            <a:r>
              <a:rPr lang="en-US" sz="3600" dirty="0"/>
              <a:t> Model</a:t>
            </a:r>
            <a:endParaRPr lang="de-DE" sz="3600" dirty="0"/>
          </a:p>
        </p:txBody>
      </p:sp>
      <p:sp>
        <p:nvSpPr>
          <p:cNvPr id="4" name="Slide Number Placeholder 3"/>
          <p:cNvSpPr>
            <a:spLocks noGrp="1"/>
          </p:cNvSpPr>
          <p:nvPr>
            <p:ph type="sldNum" sz="quarter" idx="12"/>
          </p:nvPr>
        </p:nvSpPr>
        <p:spPr/>
        <p:txBody>
          <a:bodyPr/>
          <a:lstStyle/>
          <a:p>
            <a:pPr>
              <a:defRPr/>
            </a:pPr>
            <a:fld id="{6231DFBC-2454-451B-9C42-04D7F724382E}" type="slidenum">
              <a:rPr lang="en-US" smtClean="0"/>
              <a:pPr>
                <a:defRPr/>
              </a:pPr>
              <a:t>32</a:t>
            </a:fld>
            <a:endParaRPr lang="en-US" dirty="0"/>
          </a:p>
        </p:txBody>
      </p:sp>
      <p:sp>
        <p:nvSpPr>
          <p:cNvPr id="80899" name="Text Box 3"/>
          <p:cNvSpPr txBox="1">
            <a:spLocks noChangeArrowheads="1"/>
          </p:cNvSpPr>
          <p:nvPr/>
        </p:nvSpPr>
        <p:spPr bwMode="auto">
          <a:xfrm>
            <a:off x="138113" y="2143116"/>
            <a:ext cx="8505825" cy="5429264"/>
          </a:xfrm>
          <a:prstGeom prst="rect">
            <a:avLst/>
          </a:prstGeom>
          <a:noFill/>
          <a:ln w="9525">
            <a:noFill/>
            <a:round/>
            <a:headEnd/>
            <a:tailEnd/>
          </a:ln>
        </p:spPr>
        <p:txBody>
          <a:bodyPr/>
          <a:lstStyle/>
          <a:p>
            <a:pPr lvl="1">
              <a:buClr>
                <a:srgbClr val="336699"/>
              </a:buClr>
              <a:buFont typeface="Wingdings" pitchFamily="2" charset="2"/>
              <a:buChar char="§"/>
            </a:pPr>
            <a:r>
              <a:rPr lang="en-US" dirty="0">
                <a:solidFill>
                  <a:schemeClr val="tx1"/>
                </a:solidFill>
                <a:latin typeface="+mj-lt"/>
              </a:rPr>
              <a:t>The BIM was originally designed for short catalog records of fairly consistent length, and it works reasonably in these contexts</a:t>
            </a:r>
          </a:p>
          <a:p>
            <a:pPr lvl="1">
              <a:buClr>
                <a:srgbClr val="336699"/>
              </a:buClr>
              <a:buFont typeface="Wingdings" pitchFamily="2" charset="2"/>
              <a:buChar char="§"/>
            </a:pPr>
            <a:r>
              <a:rPr lang="en-US" dirty="0">
                <a:solidFill>
                  <a:schemeClr val="tx1"/>
                </a:solidFill>
                <a:latin typeface="+mj-lt"/>
              </a:rPr>
              <a:t>For modern full-text search collections, a model should pay attention to term frequency and document length</a:t>
            </a:r>
          </a:p>
          <a:p>
            <a:pPr lvl="1">
              <a:buClr>
                <a:srgbClr val="336699"/>
              </a:buClr>
              <a:buFont typeface="Wingdings" pitchFamily="2" charset="2"/>
              <a:buChar char="§"/>
            </a:pPr>
            <a:r>
              <a:rPr lang="en-US" dirty="0">
                <a:solidFill>
                  <a:schemeClr val="tx1"/>
                </a:solidFill>
                <a:latin typeface="+mj-lt"/>
              </a:rPr>
              <a:t>BestMatch25 (</a:t>
            </a:r>
            <a:r>
              <a:rPr lang="en-US" dirty="0" err="1">
                <a:solidFill>
                  <a:schemeClr val="tx1"/>
                </a:solidFill>
                <a:latin typeface="+mj-lt"/>
              </a:rPr>
              <a:t>a.k.a</a:t>
            </a:r>
            <a:r>
              <a:rPr lang="en-US" dirty="0">
                <a:solidFill>
                  <a:schemeClr val="tx1"/>
                </a:solidFill>
                <a:latin typeface="+mj-lt"/>
              </a:rPr>
              <a:t> </a:t>
            </a:r>
            <a:r>
              <a:rPr lang="en-US" dirty="0">
                <a:solidFill>
                  <a:srgbClr val="0070C0"/>
                </a:solidFill>
                <a:latin typeface="+mj-lt"/>
              </a:rPr>
              <a:t>BM25</a:t>
            </a:r>
            <a:r>
              <a:rPr lang="en-US" dirty="0">
                <a:solidFill>
                  <a:schemeClr val="tx1"/>
                </a:solidFill>
                <a:latin typeface="+mj-lt"/>
              </a:rPr>
              <a:t> or </a:t>
            </a:r>
            <a:r>
              <a:rPr lang="en-US" dirty="0">
                <a:solidFill>
                  <a:srgbClr val="0070C0"/>
                </a:solidFill>
                <a:latin typeface="+mj-lt"/>
              </a:rPr>
              <a:t>Okapi</a:t>
            </a:r>
            <a:r>
              <a:rPr lang="en-US" dirty="0">
                <a:solidFill>
                  <a:schemeClr val="tx1"/>
                </a:solidFill>
                <a:latin typeface="+mj-lt"/>
              </a:rPr>
              <a:t>) is sensitive to these </a:t>
            </a:r>
            <a:r>
              <a:rPr lang="de-DE" dirty="0" err="1">
                <a:solidFill>
                  <a:schemeClr val="tx1"/>
                </a:solidFill>
                <a:latin typeface="+mj-lt"/>
              </a:rPr>
              <a:t>quantities</a:t>
            </a:r>
            <a:endParaRPr lang="de-DE" dirty="0">
              <a:solidFill>
                <a:schemeClr val="tx1"/>
              </a:solidFill>
              <a:latin typeface="+mj-lt"/>
            </a:endParaRPr>
          </a:p>
          <a:p>
            <a:pPr lvl="1">
              <a:buClr>
                <a:srgbClr val="336699"/>
              </a:buClr>
              <a:buFont typeface="Wingdings" pitchFamily="2" charset="2"/>
              <a:buChar char="§"/>
            </a:pPr>
            <a:r>
              <a:rPr lang="en-US" dirty="0">
                <a:solidFill>
                  <a:schemeClr val="tx1"/>
                </a:solidFill>
                <a:latin typeface="+mj-lt"/>
              </a:rPr>
              <a:t>From 1994 until today, BM25 is one of the most widely used </a:t>
            </a:r>
            <a:r>
              <a:rPr lang="de-DE" dirty="0" err="1">
                <a:solidFill>
                  <a:schemeClr val="tx1"/>
                </a:solidFill>
                <a:latin typeface="+mj-lt"/>
              </a:rPr>
              <a:t>and</a:t>
            </a:r>
            <a:r>
              <a:rPr lang="de-DE" dirty="0">
                <a:solidFill>
                  <a:schemeClr val="tx1"/>
                </a:solidFill>
                <a:latin typeface="+mj-lt"/>
              </a:rPr>
              <a:t> robust </a:t>
            </a:r>
            <a:r>
              <a:rPr lang="de-DE" dirty="0" err="1">
                <a:solidFill>
                  <a:schemeClr val="tx1"/>
                </a:solidFill>
                <a:latin typeface="+mj-lt"/>
              </a:rPr>
              <a:t>retrieval</a:t>
            </a:r>
            <a:r>
              <a:rPr lang="de-DE" dirty="0">
                <a:solidFill>
                  <a:schemeClr val="tx1"/>
                </a:solidFill>
                <a:latin typeface="+mj-lt"/>
              </a:rPr>
              <a:t> </a:t>
            </a:r>
            <a:r>
              <a:rPr lang="de-DE" dirty="0" err="1">
                <a:solidFill>
                  <a:schemeClr val="tx1"/>
                </a:solidFill>
                <a:latin typeface="+mj-lt"/>
              </a:rPr>
              <a:t>models</a:t>
            </a:r>
            <a:endParaRPr lang="de-DE" dirty="0">
              <a:solidFill>
                <a:schemeClr val="tx1"/>
              </a:solidFill>
              <a:latin typeface="+mj-lt"/>
            </a:endParaRPr>
          </a:p>
          <a:p>
            <a:endParaRPr lang="en-US" dirty="0">
              <a:solidFill>
                <a:schemeClr val="tx1"/>
              </a:solidFill>
              <a:latin typeface="+mj-lt"/>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Title 1"/>
          <p:cNvSpPr>
            <a:spLocks noGrp="1"/>
          </p:cNvSpPr>
          <p:nvPr>
            <p:ph type="title"/>
          </p:nvPr>
        </p:nvSpPr>
        <p:spPr>
          <a:xfrm>
            <a:off x="214313" y="104775"/>
            <a:ext cx="8223250" cy="1306513"/>
          </a:xfrm>
        </p:spPr>
        <p:txBody>
          <a:bodyPr/>
          <a:lstStyle/>
          <a:p>
            <a:r>
              <a:rPr lang="en-US" sz="3600" dirty="0" err="1"/>
              <a:t>Okari</a:t>
            </a:r>
            <a:r>
              <a:rPr lang="en-US" sz="3600" dirty="0"/>
              <a:t> BM25: A </a:t>
            </a:r>
            <a:r>
              <a:rPr lang="en-US" sz="3600" dirty="0" err="1"/>
              <a:t>Nonbinary</a:t>
            </a:r>
            <a:r>
              <a:rPr lang="en-US" sz="3600" dirty="0"/>
              <a:t> Model</a:t>
            </a:r>
            <a:endParaRPr lang="de-DE" sz="3600" dirty="0"/>
          </a:p>
        </p:txBody>
      </p:sp>
      <p:sp>
        <p:nvSpPr>
          <p:cNvPr id="4" name="Slide Number Placeholder 3"/>
          <p:cNvSpPr>
            <a:spLocks noGrp="1"/>
          </p:cNvSpPr>
          <p:nvPr>
            <p:ph type="sldNum" sz="quarter" idx="12"/>
          </p:nvPr>
        </p:nvSpPr>
        <p:spPr/>
        <p:txBody>
          <a:bodyPr/>
          <a:lstStyle/>
          <a:p>
            <a:pPr>
              <a:defRPr/>
            </a:pPr>
            <a:fld id="{6231DFBC-2454-451B-9C42-04D7F724382E}" type="slidenum">
              <a:rPr lang="en-US" smtClean="0"/>
              <a:pPr>
                <a:defRPr/>
              </a:pPr>
              <a:t>33</a:t>
            </a:fld>
            <a:endParaRPr lang="en-US" dirty="0"/>
          </a:p>
        </p:txBody>
      </p:sp>
      <p:sp>
        <p:nvSpPr>
          <p:cNvPr id="80899" name="Text Box 3"/>
          <p:cNvSpPr txBox="1">
            <a:spLocks noChangeArrowheads="1"/>
          </p:cNvSpPr>
          <p:nvPr/>
        </p:nvSpPr>
        <p:spPr bwMode="auto">
          <a:xfrm>
            <a:off x="138113" y="1428760"/>
            <a:ext cx="8505825" cy="5572140"/>
          </a:xfrm>
          <a:prstGeom prst="rect">
            <a:avLst/>
          </a:prstGeom>
          <a:noFill/>
          <a:ln w="9525">
            <a:noFill/>
            <a:round/>
            <a:headEnd/>
            <a:tailEnd/>
          </a:ln>
        </p:spPr>
        <p:txBody>
          <a:bodyPr/>
          <a:lstStyle/>
          <a:p>
            <a:pPr lvl="1">
              <a:buClr>
                <a:srgbClr val="336699"/>
              </a:buClr>
              <a:buFont typeface="Wingdings" pitchFamily="2" charset="2"/>
              <a:buChar char="§"/>
            </a:pPr>
            <a:r>
              <a:rPr lang="en-US" sz="2200" dirty="0">
                <a:solidFill>
                  <a:schemeClr val="tx1"/>
                </a:solidFill>
                <a:latin typeface="+mj-lt"/>
              </a:rPr>
              <a:t>The simplest score for document d is just </a:t>
            </a:r>
            <a:r>
              <a:rPr lang="en-US" sz="2200" dirty="0" err="1">
                <a:solidFill>
                  <a:schemeClr val="tx1"/>
                </a:solidFill>
                <a:latin typeface="+mj-lt"/>
              </a:rPr>
              <a:t>idf</a:t>
            </a:r>
            <a:r>
              <a:rPr lang="en-US" sz="2200" dirty="0">
                <a:solidFill>
                  <a:schemeClr val="tx1"/>
                </a:solidFill>
                <a:latin typeface="+mj-lt"/>
              </a:rPr>
              <a:t> weighting of the query terms present in the document:</a:t>
            </a:r>
          </a:p>
          <a:p>
            <a:endParaRPr lang="de-DE" sz="2200" dirty="0">
              <a:solidFill>
                <a:schemeClr val="tx1"/>
              </a:solidFill>
              <a:latin typeface="+mj-lt"/>
            </a:endParaRPr>
          </a:p>
          <a:p>
            <a:endParaRPr lang="en-US" sz="2200" dirty="0">
              <a:solidFill>
                <a:schemeClr val="tx1"/>
              </a:solidFill>
              <a:latin typeface="+mj-lt"/>
            </a:endParaRPr>
          </a:p>
          <a:p>
            <a:pPr lvl="1">
              <a:buClr>
                <a:srgbClr val="336699"/>
              </a:buClr>
              <a:buFont typeface="Wingdings" pitchFamily="2" charset="2"/>
              <a:buChar char="§"/>
            </a:pPr>
            <a:r>
              <a:rPr lang="en-US" sz="2200" dirty="0">
                <a:solidFill>
                  <a:schemeClr val="tx1"/>
                </a:solidFill>
                <a:latin typeface="+mj-lt"/>
              </a:rPr>
              <a:t>Improve this formula by factoring in the term frequency and </a:t>
            </a:r>
            <a:r>
              <a:rPr lang="de-DE" sz="2200" dirty="0" err="1">
                <a:solidFill>
                  <a:schemeClr val="tx1"/>
                </a:solidFill>
                <a:latin typeface="+mj-lt"/>
              </a:rPr>
              <a:t>document</a:t>
            </a:r>
            <a:r>
              <a:rPr lang="de-DE" sz="2200" dirty="0">
                <a:solidFill>
                  <a:schemeClr val="tx1"/>
                </a:solidFill>
                <a:latin typeface="+mj-lt"/>
              </a:rPr>
              <a:t> </a:t>
            </a:r>
            <a:r>
              <a:rPr lang="de-DE" sz="2200" dirty="0" err="1">
                <a:solidFill>
                  <a:schemeClr val="tx1"/>
                </a:solidFill>
                <a:latin typeface="+mj-lt"/>
              </a:rPr>
              <a:t>length</a:t>
            </a:r>
            <a:r>
              <a:rPr lang="de-DE" sz="2200" dirty="0">
                <a:solidFill>
                  <a:schemeClr val="tx1"/>
                </a:solidFill>
                <a:latin typeface="+mj-lt"/>
              </a:rPr>
              <a:t>:</a:t>
            </a:r>
          </a:p>
          <a:p>
            <a:endParaRPr lang="en-US" sz="2200" dirty="0">
              <a:solidFill>
                <a:schemeClr val="tx1"/>
              </a:solidFill>
              <a:latin typeface="+mj-lt"/>
            </a:endParaRPr>
          </a:p>
          <a:p>
            <a:endParaRPr lang="en-US" sz="2200" dirty="0">
              <a:solidFill>
                <a:schemeClr val="tx1"/>
              </a:solidFill>
              <a:latin typeface="+mj-lt"/>
            </a:endParaRPr>
          </a:p>
          <a:p>
            <a:pPr lvl="1">
              <a:buClr>
                <a:srgbClr val="336699"/>
              </a:buClr>
              <a:buFont typeface="Wingdings" pitchFamily="2" charset="2"/>
              <a:buChar char="§"/>
            </a:pPr>
            <a:endParaRPr lang="en-US" sz="2200" dirty="0">
              <a:solidFill>
                <a:schemeClr val="tx1"/>
              </a:solidFill>
              <a:latin typeface="+mj-lt"/>
            </a:endParaRPr>
          </a:p>
          <a:p>
            <a:pPr lvl="1">
              <a:buClr>
                <a:srgbClr val="336699"/>
              </a:buClr>
              <a:buFont typeface="Wingdings" pitchFamily="2" charset="2"/>
              <a:buChar char="§"/>
            </a:pPr>
            <a:r>
              <a:rPr lang="en-US" sz="2200" dirty="0" err="1">
                <a:solidFill>
                  <a:schemeClr val="tx1"/>
                </a:solidFill>
                <a:latin typeface="+mj-lt"/>
              </a:rPr>
              <a:t>tf</a:t>
            </a:r>
            <a:r>
              <a:rPr lang="en-US" sz="2200" i="1" baseline="-25000" dirty="0">
                <a:solidFill>
                  <a:schemeClr val="tx1"/>
                </a:solidFill>
                <a:latin typeface="+mj-lt"/>
              </a:rPr>
              <a:t> td </a:t>
            </a:r>
            <a:r>
              <a:rPr lang="en-US" sz="2200" dirty="0">
                <a:solidFill>
                  <a:schemeClr val="tx1"/>
                </a:solidFill>
                <a:latin typeface="+mj-lt"/>
              </a:rPr>
              <a:t>: term frequency in document d</a:t>
            </a:r>
          </a:p>
          <a:p>
            <a:pPr lvl="1">
              <a:buClr>
                <a:srgbClr val="336699"/>
              </a:buClr>
              <a:buFont typeface="Wingdings" pitchFamily="2" charset="2"/>
              <a:buChar char="§"/>
            </a:pPr>
            <a:r>
              <a:rPr lang="en-US" sz="2200" i="1" dirty="0">
                <a:solidFill>
                  <a:schemeClr val="tx1"/>
                </a:solidFill>
                <a:latin typeface="+mj-lt"/>
              </a:rPr>
              <a:t>L</a:t>
            </a:r>
            <a:r>
              <a:rPr lang="en-US" sz="2200" i="1" baseline="-25000" dirty="0">
                <a:solidFill>
                  <a:schemeClr val="tx1"/>
                </a:solidFill>
                <a:latin typeface="+mj-lt"/>
              </a:rPr>
              <a:t>d</a:t>
            </a:r>
            <a:r>
              <a:rPr lang="en-US" sz="2200" dirty="0">
                <a:solidFill>
                  <a:schemeClr val="tx1"/>
                </a:solidFill>
                <a:latin typeface="+mj-lt"/>
              </a:rPr>
              <a:t> (L</a:t>
            </a:r>
            <a:r>
              <a:rPr lang="en-US" sz="2200" baseline="-25000" dirty="0">
                <a:solidFill>
                  <a:schemeClr val="tx1"/>
                </a:solidFill>
                <a:latin typeface="+mj-lt"/>
              </a:rPr>
              <a:t>ave</a:t>
            </a:r>
            <a:r>
              <a:rPr lang="en-US" sz="2200" dirty="0">
                <a:solidFill>
                  <a:schemeClr val="tx1"/>
                </a:solidFill>
                <a:latin typeface="+mj-lt"/>
              </a:rPr>
              <a:t>): length of document d (average document length in the </a:t>
            </a:r>
            <a:r>
              <a:rPr lang="de-DE" sz="2200" dirty="0" err="1">
                <a:solidFill>
                  <a:schemeClr val="tx1"/>
                </a:solidFill>
                <a:latin typeface="+mj-lt"/>
              </a:rPr>
              <a:t>whole</a:t>
            </a:r>
            <a:r>
              <a:rPr lang="de-DE" sz="2200" dirty="0">
                <a:solidFill>
                  <a:schemeClr val="tx1"/>
                </a:solidFill>
                <a:latin typeface="+mj-lt"/>
              </a:rPr>
              <a:t> </a:t>
            </a:r>
            <a:r>
              <a:rPr lang="de-DE" sz="2200" dirty="0" err="1">
                <a:solidFill>
                  <a:schemeClr val="tx1"/>
                </a:solidFill>
                <a:latin typeface="+mj-lt"/>
              </a:rPr>
              <a:t>collection</a:t>
            </a:r>
            <a:r>
              <a:rPr lang="de-DE" sz="2200" dirty="0">
                <a:solidFill>
                  <a:schemeClr val="tx1"/>
                </a:solidFill>
                <a:latin typeface="+mj-lt"/>
              </a:rPr>
              <a:t>)</a:t>
            </a:r>
          </a:p>
          <a:p>
            <a:pPr lvl="1">
              <a:buClr>
                <a:srgbClr val="336699"/>
              </a:buClr>
              <a:buFont typeface="Wingdings" pitchFamily="2" charset="2"/>
              <a:buChar char="§"/>
            </a:pPr>
            <a:r>
              <a:rPr lang="en-US" sz="2200" i="1" dirty="0">
                <a:solidFill>
                  <a:schemeClr val="tx1"/>
                </a:solidFill>
                <a:latin typeface="+mj-lt"/>
              </a:rPr>
              <a:t>k</a:t>
            </a:r>
            <a:r>
              <a:rPr lang="en-US" sz="2200" i="1" baseline="-25000" dirty="0">
                <a:solidFill>
                  <a:schemeClr val="tx1"/>
                </a:solidFill>
                <a:latin typeface="+mj-lt"/>
              </a:rPr>
              <a:t>1</a:t>
            </a:r>
            <a:r>
              <a:rPr lang="en-US" sz="2200" dirty="0">
                <a:solidFill>
                  <a:schemeClr val="tx1"/>
                </a:solidFill>
                <a:latin typeface="+mj-lt"/>
              </a:rPr>
              <a:t>: tuning parameter controlling the document term frequency scaling</a:t>
            </a:r>
          </a:p>
          <a:p>
            <a:pPr lvl="1">
              <a:buClr>
                <a:srgbClr val="336699"/>
              </a:buClr>
              <a:buFont typeface="Wingdings" pitchFamily="2" charset="2"/>
              <a:buChar char="§"/>
            </a:pPr>
            <a:r>
              <a:rPr lang="en-US" sz="2200" i="1" dirty="0">
                <a:solidFill>
                  <a:schemeClr val="tx1"/>
                </a:solidFill>
                <a:latin typeface="+mj-lt"/>
              </a:rPr>
              <a:t>b</a:t>
            </a:r>
            <a:r>
              <a:rPr lang="en-US" sz="2200" dirty="0">
                <a:solidFill>
                  <a:schemeClr val="tx1"/>
                </a:solidFill>
                <a:latin typeface="+mj-lt"/>
              </a:rPr>
              <a:t>: tuning parameter controlling the scaling by document length</a:t>
            </a:r>
          </a:p>
        </p:txBody>
      </p:sp>
      <p:pic>
        <p:nvPicPr>
          <p:cNvPr id="5" name="Picture 4" descr="1130.png"/>
          <p:cNvPicPr>
            <a:picLocks noChangeAspect="1"/>
          </p:cNvPicPr>
          <p:nvPr/>
        </p:nvPicPr>
        <p:blipFill>
          <a:blip r:embed="rId2"/>
          <a:stretch>
            <a:fillRect/>
          </a:stretch>
        </p:blipFill>
        <p:spPr>
          <a:xfrm>
            <a:off x="4754760" y="2081524"/>
            <a:ext cx="2135598" cy="720000"/>
          </a:xfrm>
          <a:prstGeom prst="rect">
            <a:avLst/>
          </a:prstGeom>
        </p:spPr>
      </p:pic>
      <p:pic>
        <p:nvPicPr>
          <p:cNvPr id="6" name="Picture 5" descr="11302.png"/>
          <p:cNvPicPr>
            <a:picLocks noChangeAspect="1"/>
          </p:cNvPicPr>
          <p:nvPr/>
        </p:nvPicPr>
        <p:blipFill>
          <a:blip r:embed="rId3"/>
          <a:stretch>
            <a:fillRect/>
          </a:stretch>
        </p:blipFill>
        <p:spPr>
          <a:xfrm>
            <a:off x="1643042" y="3643314"/>
            <a:ext cx="6262198" cy="756000"/>
          </a:xfrm>
          <a:prstGeom prst="rect">
            <a:avLst/>
          </a:prstGeom>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Title 1"/>
          <p:cNvSpPr>
            <a:spLocks noGrp="1"/>
          </p:cNvSpPr>
          <p:nvPr>
            <p:ph type="title"/>
          </p:nvPr>
        </p:nvSpPr>
        <p:spPr>
          <a:xfrm>
            <a:off x="214313" y="104775"/>
            <a:ext cx="8223250" cy="1306513"/>
          </a:xfrm>
        </p:spPr>
        <p:txBody>
          <a:bodyPr/>
          <a:lstStyle/>
          <a:p>
            <a:r>
              <a:rPr lang="en-US" sz="3600" dirty="0" err="1"/>
              <a:t>Okari</a:t>
            </a:r>
            <a:r>
              <a:rPr lang="en-US" sz="3600" dirty="0"/>
              <a:t> BM25: A </a:t>
            </a:r>
            <a:r>
              <a:rPr lang="en-US" sz="3600" dirty="0" err="1"/>
              <a:t>Nonbinary</a:t>
            </a:r>
            <a:r>
              <a:rPr lang="en-US" sz="3600" dirty="0"/>
              <a:t> Model</a:t>
            </a:r>
            <a:endParaRPr lang="de-DE" sz="3600" dirty="0"/>
          </a:p>
        </p:txBody>
      </p:sp>
      <p:sp>
        <p:nvSpPr>
          <p:cNvPr id="4" name="Slide Number Placeholder 3"/>
          <p:cNvSpPr>
            <a:spLocks noGrp="1"/>
          </p:cNvSpPr>
          <p:nvPr>
            <p:ph type="sldNum" sz="quarter" idx="12"/>
          </p:nvPr>
        </p:nvSpPr>
        <p:spPr/>
        <p:txBody>
          <a:bodyPr/>
          <a:lstStyle/>
          <a:p>
            <a:pPr>
              <a:defRPr/>
            </a:pPr>
            <a:fld id="{6231DFBC-2454-451B-9C42-04D7F724382E}" type="slidenum">
              <a:rPr lang="en-US" smtClean="0"/>
              <a:pPr>
                <a:defRPr/>
              </a:pPr>
              <a:t>34</a:t>
            </a:fld>
            <a:endParaRPr lang="en-US" dirty="0"/>
          </a:p>
        </p:txBody>
      </p:sp>
      <p:sp>
        <p:nvSpPr>
          <p:cNvPr id="80899" name="Text Box 3"/>
          <p:cNvSpPr txBox="1">
            <a:spLocks noChangeArrowheads="1"/>
          </p:cNvSpPr>
          <p:nvPr/>
        </p:nvSpPr>
        <p:spPr bwMode="auto">
          <a:xfrm>
            <a:off x="138113" y="1748118"/>
            <a:ext cx="9005887" cy="5929354"/>
          </a:xfrm>
          <a:prstGeom prst="rect">
            <a:avLst/>
          </a:prstGeom>
          <a:noFill/>
          <a:ln w="9525">
            <a:noFill/>
            <a:round/>
            <a:headEnd/>
            <a:tailEnd/>
          </a:ln>
        </p:spPr>
        <p:txBody>
          <a:bodyPr/>
          <a:lstStyle/>
          <a:p>
            <a:pPr lvl="1">
              <a:buClr>
                <a:srgbClr val="336699"/>
              </a:buClr>
              <a:buFont typeface="Wingdings" pitchFamily="2" charset="2"/>
              <a:buChar char="§"/>
            </a:pPr>
            <a:r>
              <a:rPr lang="en-US" sz="2200" dirty="0">
                <a:solidFill>
                  <a:schemeClr val="tx1"/>
                </a:solidFill>
                <a:latin typeface="+mj-lt"/>
              </a:rPr>
              <a:t>If the query is long, we might also use similar weighting for </a:t>
            </a:r>
            <a:r>
              <a:rPr lang="de-DE" sz="2200" dirty="0" err="1">
                <a:solidFill>
                  <a:schemeClr val="tx1"/>
                </a:solidFill>
                <a:latin typeface="+mj-lt"/>
              </a:rPr>
              <a:t>query</a:t>
            </a:r>
            <a:r>
              <a:rPr lang="de-DE" sz="2200" dirty="0">
                <a:solidFill>
                  <a:schemeClr val="tx1"/>
                </a:solidFill>
                <a:latin typeface="+mj-lt"/>
              </a:rPr>
              <a:t> </a:t>
            </a:r>
            <a:r>
              <a:rPr lang="de-DE" sz="2200" dirty="0" err="1">
                <a:solidFill>
                  <a:schemeClr val="tx1"/>
                </a:solidFill>
                <a:latin typeface="+mj-lt"/>
              </a:rPr>
              <a:t>terms</a:t>
            </a:r>
            <a:endParaRPr lang="de-DE" sz="2200" dirty="0">
              <a:solidFill>
                <a:schemeClr val="tx1"/>
              </a:solidFill>
              <a:latin typeface="+mj-lt"/>
            </a:endParaRPr>
          </a:p>
          <a:p>
            <a:endParaRPr lang="en-US" sz="2200" dirty="0">
              <a:solidFill>
                <a:schemeClr val="tx1"/>
              </a:solidFill>
              <a:latin typeface="+mj-lt"/>
            </a:endParaRPr>
          </a:p>
          <a:p>
            <a:endParaRPr lang="en-US" sz="2200" dirty="0">
              <a:solidFill>
                <a:schemeClr val="tx1"/>
              </a:solidFill>
              <a:latin typeface="+mj-lt"/>
            </a:endParaRPr>
          </a:p>
          <a:p>
            <a:endParaRPr lang="en-US" sz="2200" dirty="0">
              <a:solidFill>
                <a:schemeClr val="tx1"/>
              </a:solidFill>
              <a:latin typeface="+mj-lt"/>
            </a:endParaRPr>
          </a:p>
          <a:p>
            <a:endParaRPr lang="de-DE" sz="2200" dirty="0">
              <a:solidFill>
                <a:schemeClr val="tx1"/>
              </a:solidFill>
              <a:latin typeface="+mj-lt"/>
            </a:endParaRPr>
          </a:p>
          <a:p>
            <a:pPr lvl="1">
              <a:buClr>
                <a:srgbClr val="336699"/>
              </a:buClr>
              <a:buFont typeface="Wingdings" pitchFamily="2" charset="2"/>
              <a:buChar char="§"/>
            </a:pPr>
            <a:r>
              <a:rPr lang="en-US" sz="2200" dirty="0" err="1">
                <a:solidFill>
                  <a:schemeClr val="tx1"/>
                </a:solidFill>
                <a:latin typeface="+mj-lt"/>
              </a:rPr>
              <a:t>tf</a:t>
            </a:r>
            <a:r>
              <a:rPr lang="en-US" sz="2200" dirty="0">
                <a:solidFill>
                  <a:schemeClr val="tx1"/>
                </a:solidFill>
                <a:latin typeface="+mj-lt"/>
              </a:rPr>
              <a:t> </a:t>
            </a:r>
            <a:r>
              <a:rPr lang="en-US" sz="2200" i="1" baseline="-25000" dirty="0" err="1">
                <a:solidFill>
                  <a:schemeClr val="tx1"/>
                </a:solidFill>
                <a:latin typeface="+mj-lt"/>
              </a:rPr>
              <a:t>tq</a:t>
            </a:r>
            <a:r>
              <a:rPr lang="en-US" sz="2200" dirty="0">
                <a:solidFill>
                  <a:schemeClr val="tx1"/>
                </a:solidFill>
                <a:latin typeface="+mj-lt"/>
              </a:rPr>
              <a:t>: term frequency in the query q</a:t>
            </a:r>
          </a:p>
          <a:p>
            <a:pPr lvl="1">
              <a:buClr>
                <a:srgbClr val="336699"/>
              </a:buClr>
              <a:buFont typeface="Wingdings" pitchFamily="2" charset="2"/>
              <a:buChar char="§"/>
            </a:pPr>
            <a:r>
              <a:rPr lang="en-US" sz="2200" i="1" dirty="0">
                <a:solidFill>
                  <a:schemeClr val="tx1"/>
                </a:solidFill>
                <a:latin typeface="+mj-lt"/>
              </a:rPr>
              <a:t>k</a:t>
            </a:r>
            <a:r>
              <a:rPr lang="en-US" sz="2200" i="1" baseline="-25000" dirty="0">
                <a:solidFill>
                  <a:schemeClr val="tx1"/>
                </a:solidFill>
                <a:latin typeface="+mj-lt"/>
              </a:rPr>
              <a:t>3</a:t>
            </a:r>
            <a:r>
              <a:rPr lang="en-US" sz="2200" dirty="0">
                <a:solidFill>
                  <a:schemeClr val="tx1"/>
                </a:solidFill>
                <a:latin typeface="+mj-lt"/>
              </a:rPr>
              <a:t>: tuning parameter controlling term frequency scaling of the </a:t>
            </a:r>
            <a:r>
              <a:rPr lang="de-DE" sz="2200" dirty="0" err="1">
                <a:solidFill>
                  <a:schemeClr val="tx1"/>
                </a:solidFill>
                <a:latin typeface="+mj-lt"/>
              </a:rPr>
              <a:t>query</a:t>
            </a:r>
            <a:endParaRPr lang="de-DE" sz="2200" dirty="0">
              <a:solidFill>
                <a:schemeClr val="tx1"/>
              </a:solidFill>
              <a:latin typeface="+mj-lt"/>
            </a:endParaRPr>
          </a:p>
          <a:p>
            <a:pPr lvl="1">
              <a:buClr>
                <a:srgbClr val="336699"/>
              </a:buClr>
              <a:buFont typeface="Wingdings" pitchFamily="2" charset="2"/>
              <a:buChar char="§"/>
            </a:pPr>
            <a:r>
              <a:rPr lang="en-US" sz="2200" dirty="0">
                <a:solidFill>
                  <a:schemeClr val="tx1"/>
                </a:solidFill>
                <a:latin typeface="+mj-lt"/>
              </a:rPr>
              <a:t>No length </a:t>
            </a:r>
            <a:r>
              <a:rPr lang="en-US" sz="2200" dirty="0" err="1">
                <a:solidFill>
                  <a:schemeClr val="tx1"/>
                </a:solidFill>
                <a:latin typeface="+mj-lt"/>
              </a:rPr>
              <a:t>normalisation</a:t>
            </a:r>
            <a:r>
              <a:rPr lang="en-US" sz="2200" dirty="0">
                <a:solidFill>
                  <a:schemeClr val="tx1"/>
                </a:solidFill>
                <a:latin typeface="+mj-lt"/>
              </a:rPr>
              <a:t> of queries (because retrieval is being done with respect to a single fixed query)</a:t>
            </a:r>
          </a:p>
          <a:p>
            <a:pPr lvl="1">
              <a:buClr>
                <a:srgbClr val="336699"/>
              </a:buClr>
              <a:buFont typeface="Wingdings" pitchFamily="2" charset="2"/>
              <a:buChar char="§"/>
            </a:pPr>
            <a:r>
              <a:rPr lang="en-US" sz="2200" dirty="0">
                <a:solidFill>
                  <a:schemeClr val="tx1"/>
                </a:solidFill>
                <a:latin typeface="+mj-lt"/>
              </a:rPr>
              <a:t>The above tuning parameters should ideally be set to optimize performance on a development test collection. In the absence of such </a:t>
            </a:r>
            <a:r>
              <a:rPr lang="en-US" sz="2200" dirty="0" err="1">
                <a:solidFill>
                  <a:schemeClr val="tx1"/>
                </a:solidFill>
                <a:latin typeface="+mj-lt"/>
              </a:rPr>
              <a:t>optimisation</a:t>
            </a:r>
            <a:r>
              <a:rPr lang="en-US" sz="2200" dirty="0">
                <a:solidFill>
                  <a:schemeClr val="tx1"/>
                </a:solidFill>
                <a:latin typeface="+mj-lt"/>
              </a:rPr>
              <a:t>, experiments have shown reasonable values are to set </a:t>
            </a:r>
            <a:r>
              <a:rPr lang="en-US" sz="2200" i="1" dirty="0">
                <a:solidFill>
                  <a:schemeClr val="tx1"/>
                </a:solidFill>
                <a:latin typeface="+mj-lt"/>
              </a:rPr>
              <a:t>k</a:t>
            </a:r>
            <a:r>
              <a:rPr lang="en-US" sz="2200" i="1" baseline="-25000" dirty="0">
                <a:solidFill>
                  <a:schemeClr val="tx1"/>
                </a:solidFill>
                <a:latin typeface="+mj-lt"/>
              </a:rPr>
              <a:t>1</a:t>
            </a:r>
            <a:r>
              <a:rPr lang="en-US" sz="2200" dirty="0">
                <a:solidFill>
                  <a:schemeClr val="tx1"/>
                </a:solidFill>
                <a:latin typeface="+mj-lt"/>
              </a:rPr>
              <a:t> and </a:t>
            </a:r>
            <a:r>
              <a:rPr lang="en-US" sz="2200" i="1" dirty="0">
                <a:solidFill>
                  <a:schemeClr val="tx1"/>
                </a:solidFill>
                <a:latin typeface="+mj-lt"/>
              </a:rPr>
              <a:t>k</a:t>
            </a:r>
            <a:r>
              <a:rPr lang="en-US" sz="2200" i="1" baseline="-25000" dirty="0">
                <a:solidFill>
                  <a:schemeClr val="tx1"/>
                </a:solidFill>
                <a:latin typeface="+mj-lt"/>
              </a:rPr>
              <a:t>3</a:t>
            </a:r>
            <a:r>
              <a:rPr lang="en-US" sz="2200" dirty="0">
                <a:solidFill>
                  <a:schemeClr val="tx1"/>
                </a:solidFill>
                <a:latin typeface="+mj-lt"/>
              </a:rPr>
              <a:t> to a value between 1.2 and 2 and </a:t>
            </a:r>
            <a:r>
              <a:rPr lang="de-DE" sz="2200" i="1" dirty="0">
                <a:solidFill>
                  <a:schemeClr val="tx1"/>
                </a:solidFill>
                <a:latin typeface="+mj-lt"/>
              </a:rPr>
              <a:t>b</a:t>
            </a:r>
            <a:r>
              <a:rPr lang="de-DE" sz="2200" dirty="0">
                <a:solidFill>
                  <a:schemeClr val="tx1"/>
                </a:solidFill>
                <a:latin typeface="+mj-lt"/>
              </a:rPr>
              <a:t> = 0.75</a:t>
            </a:r>
          </a:p>
        </p:txBody>
      </p:sp>
      <p:pic>
        <p:nvPicPr>
          <p:cNvPr id="7" name="Picture 6" descr="1131.png"/>
          <p:cNvPicPr>
            <a:picLocks noChangeAspect="1"/>
          </p:cNvPicPr>
          <p:nvPr/>
        </p:nvPicPr>
        <p:blipFill>
          <a:blip r:embed="rId2"/>
          <a:stretch>
            <a:fillRect/>
          </a:stretch>
        </p:blipFill>
        <p:spPr>
          <a:xfrm>
            <a:off x="642910" y="2428868"/>
            <a:ext cx="8024288" cy="828000"/>
          </a:xfrm>
          <a:prstGeom prst="rect">
            <a:avLst/>
          </a:prstGeom>
        </p:spPr>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Title 1"/>
          <p:cNvSpPr>
            <a:spLocks noGrp="1"/>
          </p:cNvSpPr>
          <p:nvPr>
            <p:ph type="title"/>
          </p:nvPr>
        </p:nvSpPr>
        <p:spPr>
          <a:xfrm>
            <a:off x="214313" y="104775"/>
            <a:ext cx="8223250" cy="1306513"/>
          </a:xfrm>
        </p:spPr>
        <p:txBody>
          <a:bodyPr/>
          <a:lstStyle/>
          <a:p>
            <a:r>
              <a:rPr lang="en-US" sz="3600" dirty="0"/>
              <a:t>Recap</a:t>
            </a:r>
            <a:endParaRPr lang="de-DE" sz="3600" dirty="0"/>
          </a:p>
        </p:txBody>
      </p:sp>
      <p:sp>
        <p:nvSpPr>
          <p:cNvPr id="4" name="Slide Number Placeholder 3"/>
          <p:cNvSpPr>
            <a:spLocks noGrp="1"/>
          </p:cNvSpPr>
          <p:nvPr>
            <p:ph type="sldNum" sz="quarter" idx="12"/>
          </p:nvPr>
        </p:nvSpPr>
        <p:spPr/>
        <p:txBody>
          <a:bodyPr/>
          <a:lstStyle/>
          <a:p>
            <a:pPr>
              <a:defRPr/>
            </a:pPr>
            <a:fld id="{6231DFBC-2454-451B-9C42-04D7F724382E}" type="slidenum">
              <a:rPr lang="en-US" smtClean="0"/>
              <a:pPr>
                <a:defRPr/>
              </a:pPr>
              <a:t>35</a:t>
            </a:fld>
            <a:endParaRPr lang="en-US" dirty="0"/>
          </a:p>
        </p:txBody>
      </p:sp>
      <p:sp>
        <p:nvSpPr>
          <p:cNvPr id="80899" name="Text Box 3"/>
          <p:cNvSpPr txBox="1">
            <a:spLocks noChangeArrowheads="1"/>
          </p:cNvSpPr>
          <p:nvPr/>
        </p:nvSpPr>
        <p:spPr bwMode="auto">
          <a:xfrm>
            <a:off x="138113" y="2571768"/>
            <a:ext cx="8505825" cy="3929066"/>
          </a:xfrm>
          <a:prstGeom prst="rect">
            <a:avLst/>
          </a:prstGeom>
          <a:noFill/>
          <a:ln w="9525">
            <a:noFill/>
            <a:round/>
            <a:headEnd/>
            <a:tailEnd/>
          </a:ln>
        </p:spPr>
        <p:txBody>
          <a:bodyPr/>
          <a:lstStyle/>
          <a:p>
            <a:pPr lvl="1">
              <a:buClr>
                <a:srgbClr val="336699"/>
              </a:buClr>
              <a:buFont typeface="Wingdings" pitchFamily="2" charset="2"/>
              <a:buChar char="§"/>
            </a:pPr>
            <a:r>
              <a:rPr lang="en-US" sz="2600">
                <a:solidFill>
                  <a:schemeClr val="tx1"/>
                </a:solidFill>
                <a:latin typeface="+mj-lt"/>
              </a:rPr>
              <a:t>Probabilistically </a:t>
            </a:r>
            <a:r>
              <a:rPr lang="en-US" sz="2600" dirty="0">
                <a:solidFill>
                  <a:schemeClr val="tx1"/>
                </a:solidFill>
                <a:latin typeface="+mj-lt"/>
              </a:rPr>
              <a:t>grounded approach to IR</a:t>
            </a:r>
          </a:p>
          <a:p>
            <a:pPr lvl="1">
              <a:buClr>
                <a:srgbClr val="336699"/>
              </a:buClr>
              <a:buFont typeface="Wingdings" pitchFamily="2" charset="2"/>
              <a:buChar char="§"/>
            </a:pPr>
            <a:r>
              <a:rPr lang="de-DE" sz="2600" dirty="0" err="1">
                <a:solidFill>
                  <a:schemeClr val="tx1"/>
                </a:solidFill>
                <a:latin typeface="+mj-lt"/>
              </a:rPr>
              <a:t>Probability</a:t>
            </a:r>
            <a:r>
              <a:rPr lang="de-DE" sz="2600" dirty="0">
                <a:solidFill>
                  <a:schemeClr val="tx1"/>
                </a:solidFill>
                <a:latin typeface="+mj-lt"/>
              </a:rPr>
              <a:t> Ranking </a:t>
            </a:r>
            <a:r>
              <a:rPr lang="de-DE" sz="2600" dirty="0" err="1">
                <a:solidFill>
                  <a:schemeClr val="tx1"/>
                </a:solidFill>
                <a:latin typeface="+mj-lt"/>
              </a:rPr>
              <a:t>Principle</a:t>
            </a:r>
            <a:endParaRPr lang="de-DE" sz="2600" dirty="0">
              <a:solidFill>
                <a:schemeClr val="tx1"/>
              </a:solidFill>
              <a:latin typeface="+mj-lt"/>
            </a:endParaRPr>
          </a:p>
          <a:p>
            <a:pPr lvl="1">
              <a:buClr>
                <a:srgbClr val="336699"/>
              </a:buClr>
              <a:buFont typeface="Wingdings" pitchFamily="2" charset="2"/>
              <a:buChar char="§"/>
            </a:pPr>
            <a:r>
              <a:rPr lang="de-DE" sz="2600" dirty="0">
                <a:solidFill>
                  <a:schemeClr val="tx1"/>
                </a:solidFill>
                <a:latin typeface="+mj-lt"/>
              </a:rPr>
              <a:t>Models: BIM, BM25</a:t>
            </a:r>
          </a:p>
          <a:p>
            <a:pPr lvl="1">
              <a:buClr>
                <a:srgbClr val="336699"/>
              </a:buClr>
              <a:buFont typeface="Wingdings" pitchFamily="2" charset="2"/>
              <a:buChar char="§"/>
            </a:pPr>
            <a:r>
              <a:rPr lang="de-DE" sz="2600" dirty="0" err="1">
                <a:solidFill>
                  <a:schemeClr val="tx1"/>
                </a:solidFill>
                <a:latin typeface="+mj-lt"/>
              </a:rPr>
              <a:t>Assumptions</a:t>
            </a:r>
            <a:endParaRPr lang="en-US" sz="2600" dirty="0">
              <a:solidFill>
                <a:schemeClr val="tx1"/>
              </a:solidFill>
              <a:latin typeface="+mj-lt"/>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Title 1"/>
          <p:cNvSpPr>
            <a:spLocks noGrp="1"/>
          </p:cNvSpPr>
          <p:nvPr>
            <p:ph type="title"/>
          </p:nvPr>
        </p:nvSpPr>
        <p:spPr>
          <a:xfrm>
            <a:off x="214313" y="104775"/>
            <a:ext cx="8223250" cy="1306513"/>
          </a:xfrm>
        </p:spPr>
        <p:txBody>
          <a:bodyPr/>
          <a:lstStyle/>
          <a:p>
            <a:r>
              <a:rPr lang="en-US" sz="3600" dirty="0"/>
              <a:t>Resources</a:t>
            </a:r>
            <a:endParaRPr lang="de-DE" sz="3600" dirty="0"/>
          </a:p>
        </p:txBody>
      </p:sp>
      <p:sp>
        <p:nvSpPr>
          <p:cNvPr id="4" name="Slide Number Placeholder 3"/>
          <p:cNvSpPr>
            <a:spLocks noGrp="1"/>
          </p:cNvSpPr>
          <p:nvPr>
            <p:ph type="sldNum" sz="quarter" idx="12"/>
          </p:nvPr>
        </p:nvSpPr>
        <p:spPr/>
        <p:txBody>
          <a:bodyPr/>
          <a:lstStyle/>
          <a:p>
            <a:pPr>
              <a:defRPr/>
            </a:pPr>
            <a:fld id="{6231DFBC-2454-451B-9C42-04D7F724382E}" type="slidenum">
              <a:rPr lang="en-US" smtClean="0"/>
              <a:pPr>
                <a:defRPr/>
              </a:pPr>
              <a:t>36</a:t>
            </a:fld>
            <a:endParaRPr lang="en-US" dirty="0"/>
          </a:p>
        </p:txBody>
      </p:sp>
      <p:sp>
        <p:nvSpPr>
          <p:cNvPr id="80899" name="Text Box 3"/>
          <p:cNvSpPr txBox="1">
            <a:spLocks noChangeArrowheads="1"/>
          </p:cNvSpPr>
          <p:nvPr/>
        </p:nvSpPr>
        <p:spPr bwMode="auto">
          <a:xfrm>
            <a:off x="138113" y="2571768"/>
            <a:ext cx="8505825" cy="3929066"/>
          </a:xfrm>
          <a:prstGeom prst="rect">
            <a:avLst/>
          </a:prstGeom>
          <a:noFill/>
          <a:ln w="9525">
            <a:noFill/>
            <a:round/>
            <a:headEnd/>
            <a:tailEnd/>
          </a:ln>
        </p:spPr>
        <p:txBody>
          <a:bodyPr/>
          <a:lstStyle/>
          <a:p>
            <a:pPr lvl="1">
              <a:buClr>
                <a:srgbClr val="336699"/>
              </a:buClr>
              <a:buFont typeface="Wingdings" pitchFamily="2" charset="2"/>
              <a:buChar char="§"/>
            </a:pPr>
            <a:r>
              <a:rPr lang="en-US" sz="2600" dirty="0">
                <a:solidFill>
                  <a:schemeClr val="tx1"/>
                </a:solidFill>
                <a:latin typeface="+mj-lt"/>
              </a:rPr>
              <a:t>The</a:t>
            </a:r>
            <a:r>
              <a:rPr lang="de-DE" sz="2600" dirty="0">
                <a:solidFill>
                  <a:schemeClr val="tx1"/>
                </a:solidFill>
                <a:latin typeface="+mj-lt"/>
              </a:rPr>
              <a:t>Chapter 11 </a:t>
            </a:r>
            <a:r>
              <a:rPr lang="de-DE" sz="2600" dirty="0" err="1">
                <a:solidFill>
                  <a:schemeClr val="tx1"/>
                </a:solidFill>
                <a:latin typeface="+mj-lt"/>
              </a:rPr>
              <a:t>of</a:t>
            </a:r>
            <a:r>
              <a:rPr lang="de-DE" sz="2600" dirty="0">
                <a:solidFill>
                  <a:schemeClr val="tx1"/>
                </a:solidFill>
                <a:latin typeface="+mj-lt"/>
              </a:rPr>
              <a:t> IIR</a:t>
            </a:r>
          </a:p>
          <a:p>
            <a:pPr lvl="1">
              <a:buClr>
                <a:srgbClr val="336699"/>
              </a:buClr>
              <a:buFont typeface="Wingdings" pitchFamily="2" charset="2"/>
              <a:buChar char="§"/>
            </a:pPr>
            <a:r>
              <a:rPr lang="de-DE" sz="2600" dirty="0">
                <a:solidFill>
                  <a:schemeClr val="tx1"/>
                </a:solidFill>
                <a:latin typeface="+mj-lt"/>
              </a:rPr>
              <a:t>Resources </a:t>
            </a:r>
            <a:r>
              <a:rPr lang="de-DE" sz="2600" dirty="0" err="1">
                <a:solidFill>
                  <a:schemeClr val="tx1"/>
                </a:solidFill>
                <a:latin typeface="+mj-lt"/>
              </a:rPr>
              <a:t>at</a:t>
            </a:r>
            <a:r>
              <a:rPr lang="de-DE" sz="2600" dirty="0">
                <a:solidFill>
                  <a:schemeClr val="tx1"/>
                </a:solidFill>
                <a:latin typeface="+mj-lt"/>
              </a:rPr>
              <a:t> </a:t>
            </a:r>
            <a:r>
              <a:rPr lang="de-DE" sz="2000" dirty="0">
                <a:solidFill>
                  <a:schemeClr val="tx1"/>
                </a:solidFill>
                <a:latin typeface="Courier New" pitchFamily="49" charset="0"/>
                <a:cs typeface="Courier New" pitchFamily="49" charset="0"/>
              </a:rPr>
              <a:t>http://ifnlp.org/ir</a:t>
            </a:r>
            <a:endParaRPr lang="en-US" sz="2000" dirty="0">
              <a:solidFill>
                <a:schemeClr val="tx1"/>
              </a:solidFill>
              <a:latin typeface="Courier New" pitchFamily="49" charset="0"/>
              <a:cs typeface="Courier New" pitchFamily="49"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Text Box 1"/>
          <p:cNvSpPr txBox="1">
            <a:spLocks noChangeArrowheads="1"/>
          </p:cNvSpPr>
          <p:nvPr/>
        </p:nvSpPr>
        <p:spPr bwMode="auto">
          <a:xfrm>
            <a:off x="6553200" y="6477000"/>
            <a:ext cx="2133600" cy="244475"/>
          </a:xfrm>
          <a:prstGeom prst="rect">
            <a:avLst/>
          </a:prstGeom>
          <a:noFill/>
          <a:ln w="9525">
            <a:noFill/>
            <a:round/>
            <a:headEnd/>
            <a:tailEnd/>
          </a:ln>
        </p:spPr>
        <p:txBody>
          <a:bodyPr lIns="90000" tIns="46800" rIns="90000" bIns="46800" anchor="ctr"/>
          <a:lstStyle/>
          <a:p>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48895EFF-1DBE-4654-84B8-EE5B6E2FA3CA}" type="slidenum">
              <a:rPr lang="en-US" sz="1200">
                <a:solidFill>
                  <a:srgbClr val="898989"/>
                </a:solidFill>
                <a:latin typeface="Calibri" charset="0"/>
              </a:rPr>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4</a:t>
            </a:fld>
            <a:endParaRPr lang="en-US" sz="1200" dirty="0">
              <a:solidFill>
                <a:srgbClr val="898989"/>
              </a:solidFill>
              <a:latin typeface="Calibri" charset="0"/>
            </a:endParaRPr>
          </a:p>
        </p:txBody>
      </p:sp>
      <p:sp>
        <p:nvSpPr>
          <p:cNvPr id="84995" name="Text Box 2"/>
          <p:cNvSpPr txBox="1">
            <a:spLocks noChangeArrowheads="1"/>
          </p:cNvSpPr>
          <p:nvPr/>
        </p:nvSpPr>
        <p:spPr bwMode="auto">
          <a:xfrm>
            <a:off x="457200" y="12700"/>
            <a:ext cx="8228013" cy="1403350"/>
          </a:xfrm>
          <a:prstGeom prst="rect">
            <a:avLst/>
          </a:prstGeom>
          <a:noFill/>
          <a:ln w="9525">
            <a:noFill/>
            <a:round/>
            <a:headEnd/>
            <a:tailEnd/>
          </a:ln>
        </p:spPr>
        <p:txBody>
          <a:bodyPr anchor="b"/>
          <a:lstStyle/>
          <a:p>
            <a:pP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3600" dirty="0">
                <a:solidFill>
                  <a:srgbClr val="000000"/>
                </a:solidFill>
                <a:latin typeface="Calibri" charset="0"/>
                <a:cs typeface="Times New Roman" pitchFamily="16" charset="0"/>
              </a:rPr>
              <a:t>Probabilistic Approach to Retrieval </a:t>
            </a:r>
            <a:endParaRPr lang="en-US" sz="3600" dirty="0">
              <a:solidFill>
                <a:srgbClr val="000000"/>
              </a:solidFill>
              <a:latin typeface="Calibri" charset="0"/>
            </a:endParaRPr>
          </a:p>
        </p:txBody>
      </p:sp>
      <p:sp>
        <p:nvSpPr>
          <p:cNvPr id="84996" name="Text Box 3"/>
          <p:cNvSpPr txBox="1">
            <a:spLocks noChangeArrowheads="1"/>
          </p:cNvSpPr>
          <p:nvPr/>
        </p:nvSpPr>
        <p:spPr bwMode="auto">
          <a:xfrm>
            <a:off x="214282" y="1428736"/>
            <a:ext cx="8643998" cy="5429264"/>
          </a:xfrm>
          <a:prstGeom prst="rect">
            <a:avLst/>
          </a:prstGeom>
          <a:noFill/>
          <a:ln w="9525">
            <a:noFill/>
            <a:round/>
            <a:headEnd/>
            <a:tailEnd/>
          </a:ln>
        </p:spPr>
        <p:txBody>
          <a:bodyPr/>
          <a:lstStyle/>
          <a:p>
            <a:pPr marL="336550" indent="-336550">
              <a:spcBef>
                <a:spcPts val="700"/>
              </a:spcBef>
              <a:buClr>
                <a:srgbClr val="437085"/>
              </a:buClr>
              <a:buSzPct val="100000"/>
              <a:tabLst>
                <a:tab pos="336550" algn="l"/>
                <a:tab pos="784225" algn="l"/>
                <a:tab pos="1233488" algn="l"/>
                <a:tab pos="1682750" algn="l"/>
                <a:tab pos="2132013" algn="l"/>
                <a:tab pos="2581275" algn="l"/>
                <a:tab pos="3030538" algn="l"/>
                <a:tab pos="3479800" algn="l"/>
                <a:tab pos="3929063" algn="l"/>
                <a:tab pos="4378325" algn="l"/>
                <a:tab pos="4827588" algn="l"/>
                <a:tab pos="5276850" algn="l"/>
                <a:tab pos="5726113" algn="l"/>
                <a:tab pos="6175375" algn="l"/>
                <a:tab pos="6624638" algn="l"/>
                <a:tab pos="7073900" algn="l"/>
                <a:tab pos="7523163" algn="l"/>
                <a:tab pos="7972425" algn="l"/>
                <a:tab pos="8421688" algn="l"/>
                <a:tab pos="8870950" algn="l"/>
                <a:tab pos="9320213" algn="l"/>
              </a:tabLst>
            </a:pPr>
            <a:endParaRPr lang="en-US" dirty="0">
              <a:solidFill>
                <a:srgbClr val="000000"/>
              </a:solidFill>
              <a:latin typeface="Calibri" charset="0"/>
              <a:cs typeface="Times New Roman" pitchFamily="16" charset="0"/>
            </a:endParaRPr>
          </a:p>
        </p:txBody>
      </p:sp>
      <p:sp>
        <p:nvSpPr>
          <p:cNvPr id="84997" name="Text Box 4"/>
          <p:cNvSpPr txBox="1">
            <a:spLocks noChangeArrowheads="1"/>
          </p:cNvSpPr>
          <p:nvPr/>
        </p:nvSpPr>
        <p:spPr bwMode="auto">
          <a:xfrm>
            <a:off x="7640638" y="-33338"/>
            <a:ext cx="925512" cy="336551"/>
          </a:xfrm>
          <a:prstGeom prst="rect">
            <a:avLst/>
          </a:prstGeom>
          <a:noFill/>
          <a:ln w="9525">
            <a:noFill/>
            <a:round/>
            <a:headEnd/>
            <a:tailEnd/>
          </a:ln>
        </p:spPr>
        <p:txBody>
          <a:bodyPr wrap="none" anchor="ctr"/>
          <a:lstStyle/>
          <a:p>
            <a:pPr>
              <a:buClr>
                <a:srgbClr val="000000"/>
              </a:buClr>
              <a:buSzPct val="100000"/>
              <a:buFont typeface="Times New Roman" pitchFamily="16" charset="0"/>
              <a:buNone/>
            </a:pPr>
            <a:endParaRPr lang="de-DE"/>
          </a:p>
        </p:txBody>
      </p:sp>
      <p:sp>
        <p:nvSpPr>
          <p:cNvPr id="10" name="Rectangle 9"/>
          <p:cNvSpPr/>
          <p:nvPr/>
        </p:nvSpPr>
        <p:spPr>
          <a:xfrm>
            <a:off x="214282" y="1500174"/>
            <a:ext cx="8929718" cy="5632311"/>
          </a:xfrm>
          <a:prstGeom prst="rect">
            <a:avLst/>
          </a:prstGeom>
        </p:spPr>
        <p:txBody>
          <a:bodyPr wrap="square">
            <a:spAutoFit/>
          </a:bodyPr>
          <a:lstStyle/>
          <a:p>
            <a:pPr marL="342900" indent="-342900">
              <a:buClr>
                <a:srgbClr val="336699"/>
              </a:buClr>
              <a:buFont typeface="Wingdings" panose="05000000000000000000" pitchFamily="2" charset="2"/>
              <a:buChar char="q"/>
            </a:pPr>
            <a:r>
              <a:rPr lang="en-US" dirty="0">
                <a:solidFill>
                  <a:schemeClr val="tx1"/>
                </a:solidFill>
                <a:latin typeface="+mj-lt"/>
              </a:rPr>
              <a:t>Given a user information need (represented as a query) and a</a:t>
            </a:r>
          </a:p>
          <a:p>
            <a:r>
              <a:rPr lang="en-US" dirty="0">
                <a:solidFill>
                  <a:schemeClr val="tx1"/>
                </a:solidFill>
                <a:latin typeface="+mj-lt"/>
              </a:rPr>
              <a:t>collection of documents (transformed into document</a:t>
            </a:r>
          </a:p>
          <a:p>
            <a:r>
              <a:rPr lang="en-US" dirty="0">
                <a:solidFill>
                  <a:schemeClr val="tx1"/>
                </a:solidFill>
                <a:latin typeface="+mj-lt"/>
              </a:rPr>
              <a:t>representations), a system must determine how well the</a:t>
            </a:r>
          </a:p>
          <a:p>
            <a:r>
              <a:rPr lang="de-DE" dirty="0">
                <a:solidFill>
                  <a:schemeClr val="tx1"/>
                </a:solidFill>
                <a:latin typeface="+mj-lt"/>
              </a:rPr>
              <a:t>documents satisfy the query.</a:t>
            </a:r>
          </a:p>
          <a:p>
            <a:pPr marL="342900" indent="-342900">
              <a:buClr>
                <a:srgbClr val="336699"/>
              </a:buClr>
              <a:buFont typeface="Wingdings" panose="05000000000000000000" pitchFamily="2" charset="2"/>
              <a:buChar char="q"/>
            </a:pPr>
            <a:r>
              <a:rPr lang="en-US" dirty="0">
                <a:solidFill>
                  <a:schemeClr val="tx1"/>
                </a:solidFill>
                <a:latin typeface="+mj-lt"/>
              </a:rPr>
              <a:t>Boolean or vector space models of IR: query-document</a:t>
            </a:r>
          </a:p>
          <a:p>
            <a:r>
              <a:rPr lang="en-US" dirty="0">
                <a:solidFill>
                  <a:schemeClr val="tx1"/>
                </a:solidFill>
                <a:latin typeface="+mj-lt"/>
              </a:rPr>
              <a:t>matching done in a formally defined but semantically</a:t>
            </a:r>
          </a:p>
          <a:p>
            <a:r>
              <a:rPr lang="en-US" dirty="0">
                <a:solidFill>
                  <a:schemeClr val="tx1"/>
                </a:solidFill>
                <a:latin typeface="+mj-lt"/>
              </a:rPr>
              <a:t>imprecise calculus of index terms</a:t>
            </a:r>
          </a:p>
          <a:p>
            <a:pPr marL="342900" indent="-342900">
              <a:buClr>
                <a:srgbClr val="336699"/>
              </a:buClr>
              <a:buFont typeface="Wingdings" panose="05000000000000000000" pitchFamily="2" charset="2"/>
              <a:buChar char="q"/>
            </a:pPr>
            <a:r>
              <a:rPr lang="en-US" sz="2200" dirty="0">
                <a:solidFill>
                  <a:schemeClr val="tx1"/>
                </a:solidFill>
                <a:latin typeface="+mj-lt"/>
              </a:rPr>
              <a:t>An IR system has an uncertain understanding of the user</a:t>
            </a:r>
          </a:p>
          <a:p>
            <a:r>
              <a:rPr lang="en-US" sz="2200" dirty="0">
                <a:solidFill>
                  <a:schemeClr val="tx1"/>
                </a:solidFill>
                <a:latin typeface="+mj-lt"/>
              </a:rPr>
              <a:t>query , and makes an uncertain guess of whether a document</a:t>
            </a:r>
          </a:p>
          <a:p>
            <a:r>
              <a:rPr lang="de-DE" sz="2200" dirty="0" err="1">
                <a:solidFill>
                  <a:schemeClr val="tx1"/>
                </a:solidFill>
                <a:latin typeface="+mj-lt"/>
              </a:rPr>
              <a:t>satisfies</a:t>
            </a:r>
            <a:r>
              <a:rPr lang="de-DE" sz="2200" dirty="0">
                <a:solidFill>
                  <a:schemeClr val="tx1"/>
                </a:solidFill>
                <a:latin typeface="+mj-lt"/>
              </a:rPr>
              <a:t> </a:t>
            </a:r>
            <a:r>
              <a:rPr lang="de-DE" sz="2200" dirty="0" err="1">
                <a:solidFill>
                  <a:schemeClr val="tx1"/>
                </a:solidFill>
                <a:latin typeface="+mj-lt"/>
              </a:rPr>
              <a:t>the</a:t>
            </a:r>
            <a:r>
              <a:rPr lang="de-DE" sz="2200" dirty="0">
                <a:solidFill>
                  <a:schemeClr val="tx1"/>
                </a:solidFill>
                <a:latin typeface="+mj-lt"/>
              </a:rPr>
              <a:t> </a:t>
            </a:r>
            <a:r>
              <a:rPr lang="de-DE" sz="2200" dirty="0" err="1">
                <a:solidFill>
                  <a:schemeClr val="tx1"/>
                </a:solidFill>
                <a:latin typeface="+mj-lt"/>
              </a:rPr>
              <a:t>query</a:t>
            </a:r>
            <a:endParaRPr lang="de-DE" sz="2200" dirty="0">
              <a:solidFill>
                <a:schemeClr val="tx1"/>
              </a:solidFill>
              <a:latin typeface="+mj-lt"/>
            </a:endParaRPr>
          </a:p>
          <a:p>
            <a:pPr marL="342900" indent="-342900">
              <a:buClr>
                <a:srgbClr val="336699"/>
              </a:buClr>
              <a:buFont typeface="Wingdings" panose="05000000000000000000" pitchFamily="2" charset="2"/>
              <a:buChar char="q"/>
            </a:pPr>
            <a:r>
              <a:rPr lang="en-US" dirty="0">
                <a:solidFill>
                  <a:schemeClr val="tx1"/>
                </a:solidFill>
                <a:latin typeface="+mj-lt"/>
              </a:rPr>
              <a:t>Probability theory provides a principled foundation for such</a:t>
            </a:r>
          </a:p>
          <a:p>
            <a:r>
              <a:rPr lang="de-DE" dirty="0">
                <a:solidFill>
                  <a:srgbClr val="0070C0"/>
                </a:solidFill>
                <a:latin typeface="+mj-lt"/>
              </a:rPr>
              <a:t>reasoning under uncertainty</a:t>
            </a:r>
          </a:p>
          <a:p>
            <a:pPr marL="342900" indent="-342900">
              <a:buFont typeface="Wingdings" panose="05000000000000000000" pitchFamily="2" charset="2"/>
              <a:buChar char="q"/>
            </a:pPr>
            <a:r>
              <a:rPr lang="en-US" sz="2200" dirty="0">
                <a:solidFill>
                  <a:schemeClr val="tx1"/>
                </a:solidFill>
                <a:latin typeface="+mj-lt"/>
              </a:rPr>
              <a:t>Probabilistic models exploit this foundation to estimate how</a:t>
            </a:r>
          </a:p>
          <a:p>
            <a:r>
              <a:rPr lang="en-US" sz="2200" dirty="0">
                <a:solidFill>
                  <a:schemeClr val="tx1"/>
                </a:solidFill>
                <a:latin typeface="+mj-lt"/>
              </a:rPr>
              <a:t>likely it is that a document is relevant to a query</a:t>
            </a:r>
          </a:p>
          <a:p>
            <a:r>
              <a:rPr lang="en-US" dirty="0">
                <a:solidFill>
                  <a:schemeClr val="tx1"/>
                </a:solidFill>
                <a:latin typeface="+mj-lt"/>
              </a:rPr>
              <a:t>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Text Box 1"/>
          <p:cNvSpPr txBox="1">
            <a:spLocks noChangeArrowheads="1"/>
          </p:cNvSpPr>
          <p:nvPr/>
        </p:nvSpPr>
        <p:spPr bwMode="auto">
          <a:xfrm>
            <a:off x="6553200" y="6477000"/>
            <a:ext cx="2133600" cy="244475"/>
          </a:xfrm>
          <a:prstGeom prst="rect">
            <a:avLst/>
          </a:prstGeom>
          <a:noFill/>
          <a:ln w="9525">
            <a:noFill/>
            <a:round/>
            <a:headEnd/>
            <a:tailEnd/>
          </a:ln>
        </p:spPr>
        <p:txBody>
          <a:bodyPr lIns="90000" tIns="46800" rIns="90000" bIns="46800" anchor="ctr"/>
          <a:lstStyle/>
          <a:p>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48895EFF-1DBE-4654-84B8-EE5B6E2FA3CA}" type="slidenum">
              <a:rPr lang="en-US" sz="1200">
                <a:solidFill>
                  <a:srgbClr val="898989"/>
                </a:solidFill>
                <a:latin typeface="Calibri" charset="0"/>
              </a:rPr>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5</a:t>
            </a:fld>
            <a:endParaRPr lang="en-US" sz="1200">
              <a:solidFill>
                <a:srgbClr val="898989"/>
              </a:solidFill>
              <a:latin typeface="Calibri" charset="0"/>
            </a:endParaRPr>
          </a:p>
        </p:txBody>
      </p:sp>
      <p:sp>
        <p:nvSpPr>
          <p:cNvPr id="84995" name="Text Box 2"/>
          <p:cNvSpPr txBox="1">
            <a:spLocks noChangeArrowheads="1"/>
          </p:cNvSpPr>
          <p:nvPr/>
        </p:nvSpPr>
        <p:spPr bwMode="auto">
          <a:xfrm>
            <a:off x="457200" y="12700"/>
            <a:ext cx="8228013" cy="1403350"/>
          </a:xfrm>
          <a:prstGeom prst="rect">
            <a:avLst/>
          </a:prstGeom>
          <a:noFill/>
          <a:ln w="9525">
            <a:noFill/>
            <a:round/>
            <a:headEnd/>
            <a:tailEnd/>
          </a:ln>
        </p:spPr>
        <p:txBody>
          <a:bodyPr anchor="b"/>
          <a:lstStyle/>
          <a:p>
            <a:pP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3600" dirty="0">
                <a:solidFill>
                  <a:srgbClr val="000000"/>
                </a:solidFill>
                <a:latin typeface="Calibri" charset="0"/>
                <a:cs typeface="Times New Roman" pitchFamily="16" charset="0"/>
              </a:rPr>
              <a:t>Probabilistic IR Models at a Glance</a:t>
            </a:r>
            <a:endParaRPr lang="en-US" sz="3600" dirty="0">
              <a:solidFill>
                <a:srgbClr val="000000"/>
              </a:solidFill>
              <a:latin typeface="Calibri" charset="0"/>
            </a:endParaRPr>
          </a:p>
        </p:txBody>
      </p:sp>
      <p:sp>
        <p:nvSpPr>
          <p:cNvPr id="84996" name="Text Box 3"/>
          <p:cNvSpPr txBox="1">
            <a:spLocks noChangeArrowheads="1"/>
          </p:cNvSpPr>
          <p:nvPr/>
        </p:nvSpPr>
        <p:spPr bwMode="auto">
          <a:xfrm>
            <a:off x="214282" y="1428736"/>
            <a:ext cx="8643998" cy="5429264"/>
          </a:xfrm>
          <a:prstGeom prst="rect">
            <a:avLst/>
          </a:prstGeom>
          <a:noFill/>
          <a:ln w="9525">
            <a:noFill/>
            <a:round/>
            <a:headEnd/>
            <a:tailEnd/>
          </a:ln>
        </p:spPr>
        <p:txBody>
          <a:bodyPr/>
          <a:lstStyle/>
          <a:p>
            <a:pPr marL="336550" indent="-336550">
              <a:spcBef>
                <a:spcPts val="700"/>
              </a:spcBef>
              <a:buClr>
                <a:srgbClr val="437085"/>
              </a:buClr>
              <a:buSzPct val="100000"/>
              <a:tabLst>
                <a:tab pos="336550" algn="l"/>
                <a:tab pos="784225" algn="l"/>
                <a:tab pos="1233488" algn="l"/>
                <a:tab pos="1682750" algn="l"/>
                <a:tab pos="2132013" algn="l"/>
                <a:tab pos="2581275" algn="l"/>
                <a:tab pos="3030538" algn="l"/>
                <a:tab pos="3479800" algn="l"/>
                <a:tab pos="3929063" algn="l"/>
                <a:tab pos="4378325" algn="l"/>
                <a:tab pos="4827588" algn="l"/>
                <a:tab pos="5276850" algn="l"/>
                <a:tab pos="5726113" algn="l"/>
                <a:tab pos="6175375" algn="l"/>
                <a:tab pos="6624638" algn="l"/>
                <a:tab pos="7073900" algn="l"/>
                <a:tab pos="7523163" algn="l"/>
                <a:tab pos="7972425" algn="l"/>
                <a:tab pos="8421688" algn="l"/>
                <a:tab pos="8870950" algn="l"/>
                <a:tab pos="9320213" algn="l"/>
              </a:tabLst>
            </a:pPr>
            <a:endParaRPr lang="en-US" dirty="0">
              <a:solidFill>
                <a:srgbClr val="000000"/>
              </a:solidFill>
              <a:latin typeface="Calibri" charset="0"/>
              <a:cs typeface="Times New Roman" pitchFamily="16" charset="0"/>
            </a:endParaRPr>
          </a:p>
        </p:txBody>
      </p:sp>
      <p:sp>
        <p:nvSpPr>
          <p:cNvPr id="84997" name="Text Box 4"/>
          <p:cNvSpPr txBox="1">
            <a:spLocks noChangeArrowheads="1"/>
          </p:cNvSpPr>
          <p:nvPr/>
        </p:nvSpPr>
        <p:spPr bwMode="auto">
          <a:xfrm>
            <a:off x="7640638" y="-33338"/>
            <a:ext cx="925512" cy="336551"/>
          </a:xfrm>
          <a:prstGeom prst="rect">
            <a:avLst/>
          </a:prstGeom>
          <a:noFill/>
          <a:ln w="9525">
            <a:noFill/>
            <a:round/>
            <a:headEnd/>
            <a:tailEnd/>
          </a:ln>
        </p:spPr>
        <p:txBody>
          <a:bodyPr wrap="none" anchor="ctr"/>
          <a:lstStyle/>
          <a:p>
            <a:pPr>
              <a:buClr>
                <a:srgbClr val="000000"/>
              </a:buClr>
              <a:buSzPct val="100000"/>
              <a:buFont typeface="Times New Roman" pitchFamily="16" charset="0"/>
              <a:buNone/>
            </a:pPr>
            <a:endParaRPr lang="de-DE"/>
          </a:p>
        </p:txBody>
      </p:sp>
      <p:sp>
        <p:nvSpPr>
          <p:cNvPr id="10" name="Rectangle 9"/>
          <p:cNvSpPr/>
          <p:nvPr/>
        </p:nvSpPr>
        <p:spPr>
          <a:xfrm>
            <a:off x="214282" y="1500174"/>
            <a:ext cx="8929718" cy="3108543"/>
          </a:xfrm>
          <a:prstGeom prst="rect">
            <a:avLst/>
          </a:prstGeom>
        </p:spPr>
        <p:txBody>
          <a:bodyPr wrap="square">
            <a:spAutoFit/>
          </a:bodyPr>
          <a:lstStyle/>
          <a:p>
            <a:pPr>
              <a:buClr>
                <a:srgbClr val="336699"/>
              </a:buClr>
              <a:buFont typeface="Wingdings" pitchFamily="2" charset="2"/>
              <a:buChar char="§"/>
            </a:pPr>
            <a:r>
              <a:rPr lang="de-DE" sz="2800" dirty="0">
                <a:solidFill>
                  <a:schemeClr val="tx1"/>
                </a:solidFill>
                <a:latin typeface="+mj-lt"/>
              </a:rPr>
              <a:t>  Classical probabilistic retrieval model </a:t>
            </a:r>
          </a:p>
          <a:p>
            <a:pPr lvl="1">
              <a:buClr>
                <a:srgbClr val="336699"/>
              </a:buClr>
              <a:buFont typeface="Wingdings" pitchFamily="2" charset="2"/>
              <a:buChar char="§"/>
            </a:pPr>
            <a:r>
              <a:rPr lang="de-DE" sz="2800" dirty="0" err="1">
                <a:solidFill>
                  <a:schemeClr val="tx1"/>
                </a:solidFill>
                <a:latin typeface="+mj-lt"/>
              </a:rPr>
              <a:t>Probability</a:t>
            </a:r>
            <a:r>
              <a:rPr lang="de-DE" sz="2800" dirty="0">
                <a:solidFill>
                  <a:schemeClr val="tx1"/>
                </a:solidFill>
                <a:latin typeface="+mj-lt"/>
              </a:rPr>
              <a:t> </a:t>
            </a:r>
            <a:r>
              <a:rPr lang="de-DE" sz="2800" dirty="0" err="1">
                <a:solidFill>
                  <a:schemeClr val="tx1"/>
                </a:solidFill>
                <a:latin typeface="+mj-lt"/>
              </a:rPr>
              <a:t>ranking</a:t>
            </a:r>
            <a:r>
              <a:rPr lang="de-DE" sz="2800" dirty="0">
                <a:solidFill>
                  <a:schemeClr val="tx1"/>
                </a:solidFill>
                <a:latin typeface="+mj-lt"/>
              </a:rPr>
              <a:t> </a:t>
            </a:r>
            <a:r>
              <a:rPr lang="de-DE" sz="2800" dirty="0" err="1">
                <a:solidFill>
                  <a:schemeClr val="tx1"/>
                </a:solidFill>
                <a:latin typeface="+mj-lt"/>
              </a:rPr>
              <a:t>principle</a:t>
            </a:r>
            <a:endParaRPr lang="de-DE" sz="2800" dirty="0">
              <a:solidFill>
                <a:schemeClr val="tx1"/>
              </a:solidFill>
              <a:latin typeface="+mj-lt"/>
            </a:endParaRPr>
          </a:p>
          <a:p>
            <a:pPr lvl="2">
              <a:buClr>
                <a:srgbClr val="336699"/>
              </a:buClr>
              <a:buFont typeface="Wingdings" pitchFamily="2" charset="2"/>
              <a:buChar char="§"/>
            </a:pPr>
            <a:r>
              <a:rPr lang="en-US" sz="2800" dirty="0">
                <a:solidFill>
                  <a:schemeClr val="tx1"/>
                </a:solidFill>
                <a:latin typeface="+mj-lt"/>
              </a:rPr>
              <a:t>Binary Independence Model, BestMatch25 (Okapi)</a:t>
            </a:r>
          </a:p>
          <a:p>
            <a:pPr>
              <a:buClr>
                <a:srgbClr val="336699"/>
              </a:buClr>
              <a:buFont typeface="Wingdings" pitchFamily="2" charset="2"/>
              <a:buChar char="§"/>
            </a:pPr>
            <a:r>
              <a:rPr lang="en-US" sz="2800" dirty="0">
                <a:solidFill>
                  <a:schemeClr val="tx1"/>
                </a:solidFill>
                <a:latin typeface="+mj-lt"/>
              </a:rPr>
              <a:t>  Bayesian networks for text retrieval</a:t>
            </a:r>
          </a:p>
          <a:p>
            <a:pPr>
              <a:buClr>
                <a:srgbClr val="336699"/>
              </a:buClr>
              <a:buFont typeface="Wingdings" pitchFamily="2" charset="2"/>
              <a:buChar char="§"/>
            </a:pPr>
            <a:r>
              <a:rPr lang="en-US" sz="2800" dirty="0">
                <a:solidFill>
                  <a:schemeClr val="tx1"/>
                </a:solidFill>
                <a:latin typeface="+mj-lt"/>
              </a:rPr>
              <a:t>  Language model approach to IR</a:t>
            </a:r>
          </a:p>
          <a:p>
            <a:pPr lvl="1">
              <a:buClr>
                <a:srgbClr val="336699"/>
              </a:buClr>
              <a:buFont typeface="Wingdings" pitchFamily="2" charset="2"/>
              <a:buChar char="§"/>
            </a:pPr>
            <a:r>
              <a:rPr lang="en-US" sz="2800" dirty="0">
                <a:solidFill>
                  <a:schemeClr val="tx1"/>
                </a:solidFill>
                <a:latin typeface="+mj-lt"/>
              </a:rPr>
              <a:t>Important recent work, competitive performance</a:t>
            </a:r>
          </a:p>
          <a:p>
            <a:r>
              <a:rPr lang="en-US" sz="2800" dirty="0">
                <a:solidFill>
                  <a:schemeClr val="tx1"/>
                </a:solidFill>
                <a:latin typeface="+mj-lt"/>
              </a:rPr>
              <a:t>Probabilistic methods are one of the oldest topics in IR</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Title 1"/>
          <p:cNvSpPr>
            <a:spLocks noGrp="1"/>
          </p:cNvSpPr>
          <p:nvPr>
            <p:ph type="title"/>
          </p:nvPr>
        </p:nvSpPr>
        <p:spPr>
          <a:xfrm>
            <a:off x="214313" y="104775"/>
            <a:ext cx="8223250" cy="1306513"/>
          </a:xfrm>
        </p:spPr>
        <p:txBody>
          <a:bodyPr/>
          <a:lstStyle/>
          <a:p>
            <a:r>
              <a:rPr lang="en-US" dirty="0"/>
              <a:t>Outline</a:t>
            </a:r>
            <a:endParaRPr lang="de-DE" dirty="0"/>
          </a:p>
        </p:txBody>
      </p:sp>
      <p:sp>
        <p:nvSpPr>
          <p:cNvPr id="4" name="Slide Number Placeholder 3"/>
          <p:cNvSpPr>
            <a:spLocks noGrp="1"/>
          </p:cNvSpPr>
          <p:nvPr>
            <p:ph type="sldNum" sz="quarter" idx="12"/>
          </p:nvPr>
        </p:nvSpPr>
        <p:spPr/>
        <p:txBody>
          <a:bodyPr/>
          <a:lstStyle/>
          <a:p>
            <a:pPr>
              <a:defRPr/>
            </a:pPr>
            <a:fld id="{6231DFBC-2454-451B-9C42-04D7F724382E}" type="slidenum">
              <a:rPr lang="en-US" smtClean="0"/>
              <a:pPr>
                <a:defRPr/>
              </a:pPr>
              <a:t>6</a:t>
            </a:fld>
            <a:endParaRPr lang="en-US"/>
          </a:p>
        </p:txBody>
      </p:sp>
      <p:sp>
        <p:nvSpPr>
          <p:cNvPr id="80899" name="Text Box 3"/>
          <p:cNvSpPr txBox="1">
            <a:spLocks noChangeArrowheads="1"/>
          </p:cNvSpPr>
          <p:nvPr/>
        </p:nvSpPr>
        <p:spPr bwMode="auto">
          <a:xfrm>
            <a:off x="138113" y="1774825"/>
            <a:ext cx="8505825" cy="4725988"/>
          </a:xfrm>
          <a:prstGeom prst="rect">
            <a:avLst/>
          </a:prstGeom>
          <a:noFill/>
          <a:ln w="9525">
            <a:noFill/>
            <a:round/>
            <a:headEnd/>
            <a:tailEnd/>
          </a:ln>
        </p:spPr>
        <p:txBody>
          <a:bodyPr/>
          <a:lstStyle/>
          <a:p>
            <a:pPr marL="514350" indent="-514350">
              <a:lnSpc>
                <a:spcPct val="150000"/>
              </a:lnSpc>
              <a:spcBef>
                <a:spcPts val="700"/>
              </a:spcBef>
              <a:buClr>
                <a:srgbClr val="BDD3E9"/>
              </a:buClr>
              <a:buSzPct val="80000"/>
              <a:buFont typeface="Calibri" charset="0"/>
              <a:buChar char="❶"/>
              <a:tabLst>
                <a:tab pos="336550" algn="l"/>
                <a:tab pos="784225" algn="l"/>
                <a:tab pos="1233488" algn="l"/>
                <a:tab pos="1682750" algn="l"/>
                <a:tab pos="2132013" algn="l"/>
                <a:tab pos="2581275" algn="l"/>
                <a:tab pos="3030538" algn="l"/>
                <a:tab pos="3479800" algn="l"/>
                <a:tab pos="3929063" algn="l"/>
                <a:tab pos="4378325" algn="l"/>
                <a:tab pos="4827588" algn="l"/>
                <a:tab pos="5276850" algn="l"/>
                <a:tab pos="5726113" algn="l"/>
                <a:tab pos="6175375" algn="l"/>
                <a:tab pos="6624638" algn="l"/>
                <a:tab pos="7073900" algn="l"/>
                <a:tab pos="7523163" algn="l"/>
                <a:tab pos="7972425" algn="l"/>
                <a:tab pos="8421688" algn="l"/>
                <a:tab pos="8870950" algn="l"/>
                <a:tab pos="9320213" algn="l"/>
              </a:tabLst>
            </a:pPr>
            <a:r>
              <a:rPr lang="en-US" sz="3400" dirty="0">
                <a:solidFill>
                  <a:srgbClr val="336699"/>
                </a:solidFill>
                <a:latin typeface="Calibri" charset="0"/>
              </a:rPr>
              <a:t> </a:t>
            </a:r>
            <a:r>
              <a:rPr lang="en-US" sz="3200" dirty="0">
                <a:solidFill>
                  <a:srgbClr val="BDD3E9"/>
                </a:solidFill>
                <a:latin typeface="Calibri" charset="0"/>
              </a:rPr>
              <a:t>Probabilistic Approach to Retrieval</a:t>
            </a:r>
          </a:p>
          <a:p>
            <a:pPr marL="514350" indent="-514350">
              <a:lnSpc>
                <a:spcPct val="150000"/>
              </a:lnSpc>
              <a:spcBef>
                <a:spcPts val="700"/>
              </a:spcBef>
              <a:buClr>
                <a:srgbClr val="336699"/>
              </a:buClr>
              <a:buSzPct val="80000"/>
              <a:buFont typeface="Calibri" charset="0"/>
              <a:buChar char="❷"/>
              <a:tabLst>
                <a:tab pos="336550" algn="l"/>
                <a:tab pos="784225" algn="l"/>
                <a:tab pos="1233488" algn="l"/>
                <a:tab pos="1682750" algn="l"/>
                <a:tab pos="2132013" algn="l"/>
                <a:tab pos="2581275" algn="l"/>
                <a:tab pos="3030538" algn="l"/>
                <a:tab pos="3479800" algn="l"/>
                <a:tab pos="3929063" algn="l"/>
                <a:tab pos="4378325" algn="l"/>
                <a:tab pos="4827588" algn="l"/>
                <a:tab pos="5276850" algn="l"/>
                <a:tab pos="5726113" algn="l"/>
                <a:tab pos="6175375" algn="l"/>
                <a:tab pos="6624638" algn="l"/>
                <a:tab pos="7073900" algn="l"/>
                <a:tab pos="7523163" algn="l"/>
                <a:tab pos="7972425" algn="l"/>
                <a:tab pos="8421688" algn="l"/>
                <a:tab pos="8870950" algn="l"/>
                <a:tab pos="9320213" algn="l"/>
              </a:tabLst>
            </a:pPr>
            <a:r>
              <a:rPr lang="en-US" sz="3200" dirty="0">
                <a:solidFill>
                  <a:srgbClr val="336699"/>
                </a:solidFill>
                <a:latin typeface="Calibri" charset="0"/>
              </a:rPr>
              <a:t> Basic Probability Theory</a:t>
            </a:r>
          </a:p>
          <a:p>
            <a:pPr marL="514350" indent="-514350">
              <a:lnSpc>
                <a:spcPct val="150000"/>
              </a:lnSpc>
              <a:spcBef>
                <a:spcPts val="700"/>
              </a:spcBef>
              <a:buClr>
                <a:srgbClr val="BDD3E9"/>
              </a:buClr>
              <a:buSzPct val="80000"/>
              <a:buFont typeface="Calibri" charset="0"/>
              <a:buChar char="❸"/>
              <a:tabLst>
                <a:tab pos="336550" algn="l"/>
                <a:tab pos="784225" algn="l"/>
                <a:tab pos="1233488" algn="l"/>
                <a:tab pos="1682750" algn="l"/>
                <a:tab pos="2132013" algn="l"/>
                <a:tab pos="2581275" algn="l"/>
                <a:tab pos="3030538" algn="l"/>
                <a:tab pos="3479800" algn="l"/>
                <a:tab pos="3929063" algn="l"/>
                <a:tab pos="4378325" algn="l"/>
                <a:tab pos="4827588" algn="l"/>
                <a:tab pos="5276850" algn="l"/>
                <a:tab pos="5726113" algn="l"/>
                <a:tab pos="6175375" algn="l"/>
                <a:tab pos="6624638" algn="l"/>
                <a:tab pos="7073900" algn="l"/>
                <a:tab pos="7523163" algn="l"/>
                <a:tab pos="7972425" algn="l"/>
                <a:tab pos="8421688" algn="l"/>
                <a:tab pos="8870950" algn="l"/>
                <a:tab pos="9320213" algn="l"/>
              </a:tabLst>
            </a:pPr>
            <a:r>
              <a:rPr lang="en-US" sz="3200" dirty="0">
                <a:solidFill>
                  <a:srgbClr val="BDD3E9"/>
                </a:solidFill>
                <a:latin typeface="Calibri" charset="0"/>
              </a:rPr>
              <a:t>Probability Ranking Principle</a:t>
            </a:r>
          </a:p>
          <a:p>
            <a:pPr marL="514350" indent="-514350">
              <a:lnSpc>
                <a:spcPct val="150000"/>
              </a:lnSpc>
              <a:spcBef>
                <a:spcPts val="700"/>
              </a:spcBef>
              <a:buClr>
                <a:srgbClr val="BDD3E9"/>
              </a:buClr>
              <a:buSzPct val="80000"/>
              <a:buFont typeface="Calibri" charset="0"/>
              <a:buChar char="❹"/>
              <a:tabLst>
                <a:tab pos="336550" algn="l"/>
                <a:tab pos="784225" algn="l"/>
                <a:tab pos="1233488" algn="l"/>
                <a:tab pos="1682750" algn="l"/>
                <a:tab pos="2132013" algn="l"/>
                <a:tab pos="2581275" algn="l"/>
                <a:tab pos="3030538" algn="l"/>
                <a:tab pos="3479800" algn="l"/>
                <a:tab pos="3929063" algn="l"/>
                <a:tab pos="4378325" algn="l"/>
                <a:tab pos="4827588" algn="l"/>
                <a:tab pos="5276850" algn="l"/>
                <a:tab pos="5726113" algn="l"/>
                <a:tab pos="6175375" algn="l"/>
                <a:tab pos="6624638" algn="l"/>
                <a:tab pos="7073900" algn="l"/>
                <a:tab pos="7523163" algn="l"/>
                <a:tab pos="7972425" algn="l"/>
                <a:tab pos="8421688" algn="l"/>
                <a:tab pos="8870950" algn="l"/>
                <a:tab pos="9320213" algn="l"/>
              </a:tabLst>
            </a:pPr>
            <a:r>
              <a:rPr lang="en-US" sz="3200" dirty="0">
                <a:solidFill>
                  <a:srgbClr val="BDD3E9"/>
                </a:solidFill>
                <a:latin typeface="Calibri" charset="0"/>
              </a:rPr>
              <a:t> Appraisal &amp; Extensions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Text Box 1"/>
          <p:cNvSpPr txBox="1">
            <a:spLocks noChangeArrowheads="1"/>
          </p:cNvSpPr>
          <p:nvPr/>
        </p:nvSpPr>
        <p:spPr bwMode="auto">
          <a:xfrm>
            <a:off x="6553200" y="6477000"/>
            <a:ext cx="2133600" cy="244475"/>
          </a:xfrm>
          <a:prstGeom prst="rect">
            <a:avLst/>
          </a:prstGeom>
          <a:noFill/>
          <a:ln w="9525">
            <a:noFill/>
            <a:round/>
            <a:headEnd/>
            <a:tailEnd/>
          </a:ln>
        </p:spPr>
        <p:txBody>
          <a:bodyPr lIns="90000" tIns="46800" rIns="90000" bIns="46800" anchor="ctr"/>
          <a:lstStyle/>
          <a:p>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48895EFF-1DBE-4654-84B8-EE5B6E2FA3CA}" type="slidenum">
              <a:rPr lang="en-US" sz="1200">
                <a:solidFill>
                  <a:srgbClr val="898989"/>
                </a:solidFill>
                <a:latin typeface="Calibri" charset="0"/>
              </a:rPr>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7</a:t>
            </a:fld>
            <a:endParaRPr lang="en-US" sz="1200">
              <a:solidFill>
                <a:srgbClr val="898989"/>
              </a:solidFill>
              <a:latin typeface="Calibri" charset="0"/>
            </a:endParaRPr>
          </a:p>
        </p:txBody>
      </p:sp>
      <p:sp>
        <p:nvSpPr>
          <p:cNvPr id="84995" name="Text Box 2"/>
          <p:cNvSpPr txBox="1">
            <a:spLocks noChangeArrowheads="1"/>
          </p:cNvSpPr>
          <p:nvPr/>
        </p:nvSpPr>
        <p:spPr bwMode="auto">
          <a:xfrm>
            <a:off x="457200" y="12700"/>
            <a:ext cx="8228013" cy="1403350"/>
          </a:xfrm>
          <a:prstGeom prst="rect">
            <a:avLst/>
          </a:prstGeom>
          <a:noFill/>
          <a:ln w="9525">
            <a:noFill/>
            <a:round/>
            <a:headEnd/>
            <a:tailEnd/>
          </a:ln>
        </p:spPr>
        <p:txBody>
          <a:bodyPr anchor="b"/>
          <a:lstStyle/>
          <a:p>
            <a:pP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3600" dirty="0">
                <a:solidFill>
                  <a:srgbClr val="000000"/>
                </a:solidFill>
                <a:latin typeface="Calibri" charset="0"/>
                <a:cs typeface="Times New Roman" pitchFamily="16" charset="0"/>
              </a:rPr>
              <a:t>Basic Probability Theory</a:t>
            </a:r>
            <a:endParaRPr lang="en-US" sz="3600" dirty="0">
              <a:solidFill>
                <a:srgbClr val="000000"/>
              </a:solidFill>
              <a:latin typeface="Calibri" charset="0"/>
            </a:endParaRPr>
          </a:p>
        </p:txBody>
      </p:sp>
      <p:sp>
        <p:nvSpPr>
          <p:cNvPr id="84996" name="Text Box 3"/>
          <p:cNvSpPr txBox="1">
            <a:spLocks noChangeArrowheads="1"/>
          </p:cNvSpPr>
          <p:nvPr/>
        </p:nvSpPr>
        <p:spPr bwMode="auto">
          <a:xfrm>
            <a:off x="214282" y="1428736"/>
            <a:ext cx="8643998" cy="5429264"/>
          </a:xfrm>
          <a:prstGeom prst="rect">
            <a:avLst/>
          </a:prstGeom>
          <a:noFill/>
          <a:ln w="9525">
            <a:noFill/>
            <a:round/>
            <a:headEnd/>
            <a:tailEnd/>
          </a:ln>
        </p:spPr>
        <p:txBody>
          <a:bodyPr/>
          <a:lstStyle/>
          <a:p>
            <a:pPr marL="336550" indent="-336550">
              <a:spcBef>
                <a:spcPts val="700"/>
              </a:spcBef>
              <a:buClr>
                <a:srgbClr val="437085"/>
              </a:buClr>
              <a:buSzPct val="100000"/>
              <a:tabLst>
                <a:tab pos="336550" algn="l"/>
                <a:tab pos="784225" algn="l"/>
                <a:tab pos="1233488" algn="l"/>
                <a:tab pos="1682750" algn="l"/>
                <a:tab pos="2132013" algn="l"/>
                <a:tab pos="2581275" algn="l"/>
                <a:tab pos="3030538" algn="l"/>
                <a:tab pos="3479800" algn="l"/>
                <a:tab pos="3929063" algn="l"/>
                <a:tab pos="4378325" algn="l"/>
                <a:tab pos="4827588" algn="l"/>
                <a:tab pos="5276850" algn="l"/>
                <a:tab pos="5726113" algn="l"/>
                <a:tab pos="6175375" algn="l"/>
                <a:tab pos="6624638" algn="l"/>
                <a:tab pos="7073900" algn="l"/>
                <a:tab pos="7523163" algn="l"/>
                <a:tab pos="7972425" algn="l"/>
                <a:tab pos="8421688" algn="l"/>
                <a:tab pos="8870950" algn="l"/>
                <a:tab pos="9320213" algn="l"/>
              </a:tabLst>
            </a:pPr>
            <a:endParaRPr lang="en-US" dirty="0">
              <a:solidFill>
                <a:srgbClr val="000000"/>
              </a:solidFill>
              <a:latin typeface="Calibri" charset="0"/>
              <a:cs typeface="Times New Roman" pitchFamily="16" charset="0"/>
            </a:endParaRPr>
          </a:p>
        </p:txBody>
      </p:sp>
      <p:sp>
        <p:nvSpPr>
          <p:cNvPr id="84997" name="Text Box 4"/>
          <p:cNvSpPr txBox="1">
            <a:spLocks noChangeArrowheads="1"/>
          </p:cNvSpPr>
          <p:nvPr/>
        </p:nvSpPr>
        <p:spPr bwMode="auto">
          <a:xfrm>
            <a:off x="7640638" y="-33338"/>
            <a:ext cx="925512" cy="336551"/>
          </a:xfrm>
          <a:prstGeom prst="rect">
            <a:avLst/>
          </a:prstGeom>
          <a:noFill/>
          <a:ln w="9525">
            <a:noFill/>
            <a:round/>
            <a:headEnd/>
            <a:tailEnd/>
          </a:ln>
        </p:spPr>
        <p:txBody>
          <a:bodyPr wrap="none" anchor="ctr"/>
          <a:lstStyle/>
          <a:p>
            <a:pPr>
              <a:buClr>
                <a:srgbClr val="000000"/>
              </a:buClr>
              <a:buSzPct val="100000"/>
              <a:buFont typeface="Times New Roman" pitchFamily="16" charset="0"/>
              <a:buNone/>
            </a:pPr>
            <a:endParaRPr lang="de-DE"/>
          </a:p>
        </p:txBody>
      </p:sp>
      <p:sp>
        <p:nvSpPr>
          <p:cNvPr id="8" name="Rectangle 7"/>
          <p:cNvSpPr/>
          <p:nvPr/>
        </p:nvSpPr>
        <p:spPr>
          <a:xfrm>
            <a:off x="285720" y="1459792"/>
            <a:ext cx="8858280" cy="5755422"/>
          </a:xfrm>
          <a:prstGeom prst="rect">
            <a:avLst/>
          </a:prstGeom>
        </p:spPr>
        <p:txBody>
          <a:bodyPr wrap="square">
            <a:spAutoFit/>
          </a:bodyPr>
          <a:lstStyle/>
          <a:p>
            <a:pPr>
              <a:buClr>
                <a:srgbClr val="336699"/>
              </a:buClr>
              <a:buFont typeface="Wingdings" pitchFamily="2" charset="2"/>
              <a:buChar char="§"/>
            </a:pPr>
            <a:r>
              <a:rPr lang="en-US" sz="2200" dirty="0">
                <a:solidFill>
                  <a:schemeClr val="tx1"/>
                </a:solidFill>
                <a:latin typeface="+mj-lt"/>
              </a:rPr>
              <a:t>  For events A and B</a:t>
            </a:r>
          </a:p>
          <a:p>
            <a:pPr lvl="1">
              <a:buClr>
                <a:srgbClr val="336699"/>
              </a:buClr>
              <a:buFont typeface="Wingdings" pitchFamily="2" charset="2"/>
              <a:buChar char="§"/>
            </a:pPr>
            <a:r>
              <a:rPr lang="en-US" sz="2000" dirty="0">
                <a:solidFill>
                  <a:schemeClr val="tx1"/>
                </a:solidFill>
                <a:latin typeface="+mj-lt"/>
              </a:rPr>
              <a:t>Joint probability P(</a:t>
            </a:r>
            <a:r>
              <a:rPr lang="en-US" sz="2000" i="1" dirty="0">
                <a:solidFill>
                  <a:schemeClr val="tx1"/>
                </a:solidFill>
                <a:latin typeface="+mj-lt"/>
              </a:rPr>
              <a:t>A</a:t>
            </a:r>
            <a:r>
              <a:rPr lang="en-US" sz="2000" dirty="0">
                <a:solidFill>
                  <a:schemeClr val="tx1"/>
                </a:solidFill>
                <a:latin typeface="+mj-lt"/>
              </a:rPr>
              <a:t>, </a:t>
            </a:r>
            <a:r>
              <a:rPr lang="en-US" sz="2000" i="1" dirty="0">
                <a:solidFill>
                  <a:schemeClr val="tx1"/>
                </a:solidFill>
                <a:latin typeface="+mj-lt"/>
              </a:rPr>
              <a:t>B</a:t>
            </a:r>
            <a:r>
              <a:rPr lang="en-US" sz="2000" dirty="0">
                <a:solidFill>
                  <a:schemeClr val="tx1"/>
                </a:solidFill>
                <a:latin typeface="+mj-lt"/>
              </a:rPr>
              <a:t>) of both events occurring</a:t>
            </a:r>
          </a:p>
          <a:p>
            <a:pPr lvl="1">
              <a:buClr>
                <a:srgbClr val="336699"/>
              </a:buClr>
              <a:buFont typeface="Wingdings" pitchFamily="2" charset="2"/>
              <a:buChar char="§"/>
            </a:pPr>
            <a:r>
              <a:rPr lang="en-US" sz="2000" dirty="0">
                <a:solidFill>
                  <a:schemeClr val="tx1"/>
                </a:solidFill>
                <a:latin typeface="+mj-lt"/>
              </a:rPr>
              <a:t>Conditional probability P(</a:t>
            </a:r>
            <a:r>
              <a:rPr lang="en-US" sz="2000" i="1" dirty="0">
                <a:solidFill>
                  <a:schemeClr val="tx1"/>
                </a:solidFill>
                <a:latin typeface="+mj-lt"/>
              </a:rPr>
              <a:t>A</a:t>
            </a:r>
            <a:r>
              <a:rPr lang="en-US" sz="2000" dirty="0">
                <a:solidFill>
                  <a:schemeClr val="tx1"/>
                </a:solidFill>
                <a:latin typeface="+mj-lt"/>
              </a:rPr>
              <a:t>|</a:t>
            </a:r>
            <a:r>
              <a:rPr lang="en-US" sz="2000" i="1" dirty="0">
                <a:solidFill>
                  <a:schemeClr val="tx1"/>
                </a:solidFill>
                <a:latin typeface="+mj-lt"/>
              </a:rPr>
              <a:t>B</a:t>
            </a:r>
            <a:r>
              <a:rPr lang="en-US" sz="2000" dirty="0">
                <a:solidFill>
                  <a:schemeClr val="tx1"/>
                </a:solidFill>
                <a:latin typeface="+mj-lt"/>
              </a:rPr>
              <a:t>) of event </a:t>
            </a:r>
            <a:r>
              <a:rPr lang="en-US" sz="2000" i="1" dirty="0">
                <a:solidFill>
                  <a:schemeClr val="tx1"/>
                </a:solidFill>
                <a:latin typeface="+mj-lt"/>
              </a:rPr>
              <a:t>A</a:t>
            </a:r>
            <a:r>
              <a:rPr lang="en-US" sz="2000" dirty="0">
                <a:solidFill>
                  <a:schemeClr val="tx1"/>
                </a:solidFill>
                <a:latin typeface="+mj-lt"/>
              </a:rPr>
              <a:t> occurring given that event</a:t>
            </a:r>
          </a:p>
          <a:p>
            <a:r>
              <a:rPr lang="de-DE" sz="2000" dirty="0">
                <a:solidFill>
                  <a:schemeClr val="tx1"/>
                </a:solidFill>
                <a:latin typeface="+mj-lt"/>
              </a:rPr>
              <a:t>	B </a:t>
            </a:r>
            <a:r>
              <a:rPr lang="de-DE" sz="2000" dirty="0" err="1">
                <a:solidFill>
                  <a:schemeClr val="tx1"/>
                </a:solidFill>
                <a:latin typeface="+mj-lt"/>
              </a:rPr>
              <a:t>has</a:t>
            </a:r>
            <a:r>
              <a:rPr lang="de-DE" sz="2000" dirty="0">
                <a:solidFill>
                  <a:schemeClr val="tx1"/>
                </a:solidFill>
                <a:latin typeface="+mj-lt"/>
              </a:rPr>
              <a:t> </a:t>
            </a:r>
            <a:r>
              <a:rPr lang="de-DE" sz="2000" dirty="0" err="1">
                <a:solidFill>
                  <a:schemeClr val="tx1"/>
                </a:solidFill>
                <a:latin typeface="+mj-lt"/>
              </a:rPr>
              <a:t>occurred</a:t>
            </a:r>
            <a:endParaRPr lang="de-DE" sz="2000" dirty="0">
              <a:solidFill>
                <a:schemeClr val="tx1"/>
              </a:solidFill>
              <a:latin typeface="+mj-lt"/>
            </a:endParaRPr>
          </a:p>
          <a:p>
            <a:pPr>
              <a:buClr>
                <a:srgbClr val="336699"/>
              </a:buClr>
              <a:buFont typeface="Wingdings" pitchFamily="2" charset="2"/>
              <a:buChar char="§"/>
            </a:pPr>
            <a:r>
              <a:rPr lang="en-US" sz="2200" dirty="0">
                <a:solidFill>
                  <a:srgbClr val="0070C0"/>
                </a:solidFill>
                <a:latin typeface="+mj-lt"/>
              </a:rPr>
              <a:t>  Chain rule </a:t>
            </a:r>
            <a:r>
              <a:rPr lang="en-US" sz="2200" dirty="0">
                <a:solidFill>
                  <a:schemeClr val="tx1"/>
                </a:solidFill>
                <a:latin typeface="+mj-lt"/>
              </a:rPr>
              <a:t>gives fundamental relationship between joint and</a:t>
            </a:r>
          </a:p>
          <a:p>
            <a:r>
              <a:rPr lang="de-DE" sz="2200" dirty="0" err="1">
                <a:solidFill>
                  <a:schemeClr val="tx1"/>
                </a:solidFill>
                <a:latin typeface="+mj-lt"/>
              </a:rPr>
              <a:t>conditional</a:t>
            </a:r>
            <a:r>
              <a:rPr lang="de-DE" sz="2200" dirty="0">
                <a:solidFill>
                  <a:schemeClr val="tx1"/>
                </a:solidFill>
                <a:latin typeface="+mj-lt"/>
              </a:rPr>
              <a:t> </a:t>
            </a:r>
            <a:r>
              <a:rPr lang="de-DE" sz="2200" dirty="0" err="1">
                <a:solidFill>
                  <a:schemeClr val="tx1"/>
                </a:solidFill>
                <a:latin typeface="+mj-lt"/>
              </a:rPr>
              <a:t>probabilities</a:t>
            </a:r>
            <a:r>
              <a:rPr lang="de-DE" sz="2200" dirty="0">
                <a:solidFill>
                  <a:schemeClr val="tx1"/>
                </a:solidFill>
                <a:latin typeface="+mj-lt"/>
              </a:rPr>
              <a:t>:</a:t>
            </a:r>
          </a:p>
          <a:p>
            <a:endParaRPr lang="en-US" sz="2200" dirty="0">
              <a:solidFill>
                <a:schemeClr val="tx1"/>
              </a:solidFill>
              <a:latin typeface="+mj-lt"/>
            </a:endParaRPr>
          </a:p>
          <a:p>
            <a:endParaRPr lang="de-DE" sz="2200" dirty="0">
              <a:solidFill>
                <a:schemeClr val="tx1"/>
              </a:solidFill>
              <a:latin typeface="+mj-lt"/>
            </a:endParaRPr>
          </a:p>
          <a:p>
            <a:pPr>
              <a:buClr>
                <a:srgbClr val="336699"/>
              </a:buClr>
              <a:buFont typeface="Wingdings" pitchFamily="2" charset="2"/>
              <a:buChar char="§"/>
            </a:pPr>
            <a:r>
              <a:rPr lang="en-US" sz="2200" dirty="0">
                <a:solidFill>
                  <a:schemeClr val="tx1"/>
                </a:solidFill>
                <a:latin typeface="+mj-lt"/>
              </a:rPr>
              <a:t>  Similarly for the complement of an event           : </a:t>
            </a:r>
          </a:p>
          <a:p>
            <a:pPr>
              <a:buClr>
                <a:srgbClr val="336699"/>
              </a:buClr>
            </a:pPr>
            <a:endParaRPr lang="en-US" sz="2200" dirty="0">
              <a:solidFill>
                <a:schemeClr val="tx1"/>
              </a:solidFill>
              <a:latin typeface="+mj-lt"/>
            </a:endParaRPr>
          </a:p>
          <a:p>
            <a:pPr>
              <a:buClr>
                <a:srgbClr val="336699"/>
              </a:buClr>
            </a:pPr>
            <a:endParaRPr lang="en-US" sz="2200" dirty="0">
              <a:solidFill>
                <a:schemeClr val="tx1"/>
              </a:solidFill>
              <a:latin typeface="+mj-lt"/>
            </a:endParaRPr>
          </a:p>
          <a:p>
            <a:pPr>
              <a:buClr>
                <a:srgbClr val="336699"/>
              </a:buClr>
              <a:buFont typeface="Wingdings" pitchFamily="2" charset="2"/>
              <a:buChar char="§"/>
            </a:pPr>
            <a:r>
              <a:rPr lang="en-US" sz="2200" dirty="0">
                <a:solidFill>
                  <a:schemeClr val="tx1"/>
                </a:solidFill>
                <a:latin typeface="+mj-lt"/>
              </a:rPr>
              <a:t>  </a:t>
            </a:r>
            <a:r>
              <a:rPr lang="en-US" sz="2200" dirty="0">
                <a:solidFill>
                  <a:srgbClr val="0070C0"/>
                </a:solidFill>
                <a:latin typeface="+mj-lt"/>
              </a:rPr>
              <a:t>Partition rule</a:t>
            </a:r>
            <a:r>
              <a:rPr lang="en-US" sz="2200" dirty="0">
                <a:solidFill>
                  <a:schemeClr val="tx1"/>
                </a:solidFill>
                <a:latin typeface="+mj-lt"/>
              </a:rPr>
              <a:t>: if B can be divided into an exhaustive set of disjoint</a:t>
            </a:r>
          </a:p>
          <a:p>
            <a:r>
              <a:rPr lang="en-US" sz="2200" dirty="0" err="1">
                <a:solidFill>
                  <a:schemeClr val="tx1"/>
                </a:solidFill>
                <a:latin typeface="+mj-lt"/>
              </a:rPr>
              <a:t>subcases</a:t>
            </a:r>
            <a:r>
              <a:rPr lang="en-US" sz="2200" dirty="0">
                <a:solidFill>
                  <a:schemeClr val="tx1"/>
                </a:solidFill>
                <a:latin typeface="+mj-lt"/>
              </a:rPr>
              <a:t>, then </a:t>
            </a:r>
            <a:r>
              <a:rPr lang="en-US" sz="2200" i="1" dirty="0">
                <a:solidFill>
                  <a:schemeClr val="tx1"/>
                </a:solidFill>
                <a:latin typeface="+mj-lt"/>
              </a:rPr>
              <a:t>P</a:t>
            </a:r>
            <a:r>
              <a:rPr lang="en-US" sz="2200" dirty="0">
                <a:solidFill>
                  <a:schemeClr val="tx1"/>
                </a:solidFill>
                <a:latin typeface="+mj-lt"/>
              </a:rPr>
              <a:t>(</a:t>
            </a:r>
            <a:r>
              <a:rPr lang="en-US" sz="2200" i="1" dirty="0">
                <a:solidFill>
                  <a:schemeClr val="tx1"/>
                </a:solidFill>
                <a:latin typeface="+mj-lt"/>
              </a:rPr>
              <a:t>B</a:t>
            </a:r>
            <a:r>
              <a:rPr lang="en-US" sz="2200" dirty="0">
                <a:solidFill>
                  <a:schemeClr val="tx1"/>
                </a:solidFill>
                <a:latin typeface="+mj-lt"/>
              </a:rPr>
              <a:t>) is the sum of the probabilities of the </a:t>
            </a:r>
            <a:r>
              <a:rPr lang="en-US" sz="2200" dirty="0" err="1">
                <a:solidFill>
                  <a:schemeClr val="tx1"/>
                </a:solidFill>
                <a:latin typeface="+mj-lt"/>
              </a:rPr>
              <a:t>subcases</a:t>
            </a:r>
            <a:r>
              <a:rPr lang="en-US" sz="2200" dirty="0">
                <a:solidFill>
                  <a:schemeClr val="tx1"/>
                </a:solidFill>
                <a:latin typeface="+mj-lt"/>
              </a:rPr>
              <a:t>.</a:t>
            </a:r>
          </a:p>
          <a:p>
            <a:r>
              <a:rPr lang="en-US" sz="2200" dirty="0">
                <a:solidFill>
                  <a:schemeClr val="tx1"/>
                </a:solidFill>
                <a:latin typeface="+mj-lt"/>
              </a:rPr>
              <a:t>A special case of this rule gives:</a:t>
            </a:r>
          </a:p>
          <a:p>
            <a:endParaRPr lang="de-DE" sz="2200" dirty="0">
              <a:solidFill>
                <a:schemeClr val="tx1"/>
              </a:solidFill>
              <a:latin typeface="+mj-lt"/>
            </a:endParaRPr>
          </a:p>
          <a:p>
            <a:endParaRPr lang="en-US" sz="2200" dirty="0">
              <a:solidFill>
                <a:schemeClr val="tx1"/>
              </a:solidFill>
              <a:latin typeface="+mj-lt"/>
            </a:endParaRPr>
          </a:p>
          <a:p>
            <a:endParaRPr lang="de-DE" sz="2200" dirty="0">
              <a:solidFill>
                <a:schemeClr val="tx1"/>
              </a:solidFill>
              <a:latin typeface="+mj-lt"/>
            </a:endParaRPr>
          </a:p>
        </p:txBody>
      </p:sp>
      <p:pic>
        <p:nvPicPr>
          <p:cNvPr id="9" name="Picture 8" descr="1107.png"/>
          <p:cNvPicPr>
            <a:picLocks noChangeAspect="1"/>
          </p:cNvPicPr>
          <p:nvPr/>
        </p:nvPicPr>
        <p:blipFill>
          <a:blip r:embed="rId3"/>
          <a:stretch>
            <a:fillRect/>
          </a:stretch>
        </p:blipFill>
        <p:spPr>
          <a:xfrm>
            <a:off x="1369035" y="3608506"/>
            <a:ext cx="5960012" cy="360000"/>
          </a:xfrm>
          <a:prstGeom prst="rect">
            <a:avLst/>
          </a:prstGeom>
        </p:spPr>
      </p:pic>
      <p:pic>
        <p:nvPicPr>
          <p:cNvPr id="12" name="Picture 11" descr="11072.png"/>
          <p:cNvPicPr>
            <a:picLocks noChangeAspect="1"/>
          </p:cNvPicPr>
          <p:nvPr/>
        </p:nvPicPr>
        <p:blipFill>
          <a:blip r:embed="rId4"/>
          <a:stretch>
            <a:fillRect/>
          </a:stretch>
        </p:blipFill>
        <p:spPr>
          <a:xfrm>
            <a:off x="1643042" y="4461760"/>
            <a:ext cx="2705999" cy="396000"/>
          </a:xfrm>
          <a:prstGeom prst="rect">
            <a:avLst/>
          </a:prstGeom>
        </p:spPr>
      </p:pic>
      <p:pic>
        <p:nvPicPr>
          <p:cNvPr id="13" name="Picture 12" descr="11073.png"/>
          <p:cNvPicPr>
            <a:picLocks noChangeAspect="1"/>
          </p:cNvPicPr>
          <p:nvPr/>
        </p:nvPicPr>
        <p:blipFill>
          <a:blip r:embed="rId5"/>
          <a:stretch>
            <a:fillRect/>
          </a:stretch>
        </p:blipFill>
        <p:spPr>
          <a:xfrm>
            <a:off x="2123728" y="6239237"/>
            <a:ext cx="3008570" cy="360000"/>
          </a:xfrm>
          <a:prstGeom prst="rect">
            <a:avLst/>
          </a:prstGeom>
        </p:spPr>
      </p:pic>
      <p:pic>
        <p:nvPicPr>
          <p:cNvPr id="14" name="Picture 13" descr="11074.png"/>
          <p:cNvPicPr>
            <a:picLocks noChangeAspect="1"/>
          </p:cNvPicPr>
          <p:nvPr/>
        </p:nvPicPr>
        <p:blipFill>
          <a:blip r:embed="rId6"/>
          <a:stretch>
            <a:fillRect/>
          </a:stretch>
        </p:blipFill>
        <p:spPr>
          <a:xfrm>
            <a:off x="5359422" y="4071942"/>
            <a:ext cx="560770" cy="324000"/>
          </a:xfrm>
          <a:prstGeom prst="rect">
            <a:avLst/>
          </a:prstGeom>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Text Box 1"/>
          <p:cNvSpPr txBox="1">
            <a:spLocks noChangeArrowheads="1"/>
          </p:cNvSpPr>
          <p:nvPr/>
        </p:nvSpPr>
        <p:spPr bwMode="auto">
          <a:xfrm>
            <a:off x="6553200" y="6477000"/>
            <a:ext cx="2133600" cy="244475"/>
          </a:xfrm>
          <a:prstGeom prst="rect">
            <a:avLst/>
          </a:prstGeom>
          <a:noFill/>
          <a:ln w="9525">
            <a:noFill/>
            <a:round/>
            <a:headEnd/>
            <a:tailEnd/>
          </a:ln>
        </p:spPr>
        <p:txBody>
          <a:bodyPr lIns="90000" tIns="46800" rIns="90000" bIns="46800" anchor="ctr"/>
          <a:lstStyle/>
          <a:p>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48895EFF-1DBE-4654-84B8-EE5B6E2FA3CA}" type="slidenum">
              <a:rPr lang="en-US" sz="1200">
                <a:solidFill>
                  <a:srgbClr val="898989"/>
                </a:solidFill>
                <a:latin typeface="Calibri" charset="0"/>
              </a:rPr>
              <a:pPr algn="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8</a:t>
            </a:fld>
            <a:endParaRPr lang="en-US" sz="1200">
              <a:solidFill>
                <a:srgbClr val="898989"/>
              </a:solidFill>
              <a:latin typeface="Calibri" charset="0"/>
            </a:endParaRPr>
          </a:p>
        </p:txBody>
      </p:sp>
      <p:sp>
        <p:nvSpPr>
          <p:cNvPr id="84995" name="Text Box 2"/>
          <p:cNvSpPr txBox="1">
            <a:spLocks noChangeArrowheads="1"/>
          </p:cNvSpPr>
          <p:nvPr/>
        </p:nvSpPr>
        <p:spPr bwMode="auto">
          <a:xfrm>
            <a:off x="457200" y="12700"/>
            <a:ext cx="8228013" cy="1403350"/>
          </a:xfrm>
          <a:prstGeom prst="rect">
            <a:avLst/>
          </a:prstGeom>
          <a:noFill/>
          <a:ln w="9525">
            <a:noFill/>
            <a:round/>
            <a:headEnd/>
            <a:tailEnd/>
          </a:ln>
        </p:spPr>
        <p:txBody>
          <a:bodyPr anchor="b"/>
          <a:lstStyle/>
          <a:p>
            <a:pP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3600" dirty="0">
                <a:solidFill>
                  <a:srgbClr val="000000"/>
                </a:solidFill>
                <a:latin typeface="Calibri" charset="0"/>
                <a:cs typeface="Times New Roman" pitchFamily="16" charset="0"/>
              </a:rPr>
              <a:t>Basic Probability Theory</a:t>
            </a:r>
            <a:endParaRPr lang="en-US" sz="3600" dirty="0">
              <a:solidFill>
                <a:srgbClr val="000000"/>
              </a:solidFill>
              <a:latin typeface="Calibri" charset="0"/>
            </a:endParaRPr>
          </a:p>
        </p:txBody>
      </p:sp>
      <p:sp>
        <p:nvSpPr>
          <p:cNvPr id="84996" name="Text Box 3"/>
          <p:cNvSpPr txBox="1">
            <a:spLocks noChangeArrowheads="1"/>
          </p:cNvSpPr>
          <p:nvPr/>
        </p:nvSpPr>
        <p:spPr bwMode="auto">
          <a:xfrm>
            <a:off x="214282" y="1428736"/>
            <a:ext cx="8643998" cy="5429264"/>
          </a:xfrm>
          <a:prstGeom prst="rect">
            <a:avLst/>
          </a:prstGeom>
          <a:noFill/>
          <a:ln w="9525">
            <a:noFill/>
            <a:round/>
            <a:headEnd/>
            <a:tailEnd/>
          </a:ln>
        </p:spPr>
        <p:txBody>
          <a:bodyPr/>
          <a:lstStyle/>
          <a:p>
            <a:pPr marL="336550" indent="-336550">
              <a:spcBef>
                <a:spcPts val="700"/>
              </a:spcBef>
              <a:buClr>
                <a:srgbClr val="437085"/>
              </a:buClr>
              <a:buSzPct val="100000"/>
              <a:tabLst>
                <a:tab pos="336550" algn="l"/>
                <a:tab pos="784225" algn="l"/>
                <a:tab pos="1233488" algn="l"/>
                <a:tab pos="1682750" algn="l"/>
                <a:tab pos="2132013" algn="l"/>
                <a:tab pos="2581275" algn="l"/>
                <a:tab pos="3030538" algn="l"/>
                <a:tab pos="3479800" algn="l"/>
                <a:tab pos="3929063" algn="l"/>
                <a:tab pos="4378325" algn="l"/>
                <a:tab pos="4827588" algn="l"/>
                <a:tab pos="5276850" algn="l"/>
                <a:tab pos="5726113" algn="l"/>
                <a:tab pos="6175375" algn="l"/>
                <a:tab pos="6624638" algn="l"/>
                <a:tab pos="7073900" algn="l"/>
                <a:tab pos="7523163" algn="l"/>
                <a:tab pos="7972425" algn="l"/>
                <a:tab pos="8421688" algn="l"/>
                <a:tab pos="8870950" algn="l"/>
                <a:tab pos="9320213" algn="l"/>
              </a:tabLst>
            </a:pPr>
            <a:endParaRPr lang="en-US" dirty="0">
              <a:solidFill>
                <a:srgbClr val="000000"/>
              </a:solidFill>
              <a:latin typeface="Calibri" charset="0"/>
              <a:cs typeface="Times New Roman" pitchFamily="16" charset="0"/>
            </a:endParaRPr>
          </a:p>
        </p:txBody>
      </p:sp>
      <p:sp>
        <p:nvSpPr>
          <p:cNvPr id="84997" name="Text Box 4"/>
          <p:cNvSpPr txBox="1">
            <a:spLocks noChangeArrowheads="1"/>
          </p:cNvSpPr>
          <p:nvPr/>
        </p:nvSpPr>
        <p:spPr bwMode="auto">
          <a:xfrm>
            <a:off x="7640638" y="-33338"/>
            <a:ext cx="925512" cy="336551"/>
          </a:xfrm>
          <a:prstGeom prst="rect">
            <a:avLst/>
          </a:prstGeom>
          <a:noFill/>
          <a:ln w="9525">
            <a:noFill/>
            <a:round/>
            <a:headEnd/>
            <a:tailEnd/>
          </a:ln>
        </p:spPr>
        <p:txBody>
          <a:bodyPr wrap="none" anchor="ctr"/>
          <a:lstStyle/>
          <a:p>
            <a:pPr>
              <a:buClr>
                <a:srgbClr val="000000"/>
              </a:buClr>
              <a:buSzPct val="100000"/>
              <a:buFont typeface="Times New Roman" pitchFamily="16" charset="0"/>
              <a:buNone/>
            </a:pPr>
            <a:endParaRPr lang="de-DE"/>
          </a:p>
        </p:txBody>
      </p:sp>
      <p:sp>
        <p:nvSpPr>
          <p:cNvPr id="6" name="Slide Number Placeholder 5"/>
          <p:cNvSpPr>
            <a:spLocks noGrp="1"/>
          </p:cNvSpPr>
          <p:nvPr>
            <p:ph type="sldNum" sz="quarter" idx="12"/>
          </p:nvPr>
        </p:nvSpPr>
        <p:spPr/>
        <p:txBody>
          <a:bodyPr/>
          <a:lstStyle/>
          <a:p>
            <a:pPr>
              <a:defRPr/>
            </a:pPr>
            <a:fld id="{74BF2C0F-05D6-4882-A325-BE394602789D}" type="slidenum">
              <a:rPr lang="en-US" smtClean="0"/>
              <a:pPr>
                <a:defRPr/>
              </a:pPr>
              <a:t>8</a:t>
            </a:fld>
            <a:endParaRPr lang="en-US" dirty="0"/>
          </a:p>
        </p:txBody>
      </p:sp>
      <p:sp>
        <p:nvSpPr>
          <p:cNvPr id="8" name="Rectangle 7"/>
          <p:cNvSpPr/>
          <p:nvPr/>
        </p:nvSpPr>
        <p:spPr>
          <a:xfrm>
            <a:off x="285720" y="1500174"/>
            <a:ext cx="8643998" cy="6001643"/>
          </a:xfrm>
          <a:prstGeom prst="rect">
            <a:avLst/>
          </a:prstGeom>
        </p:spPr>
        <p:txBody>
          <a:bodyPr wrap="square">
            <a:spAutoFit/>
          </a:bodyPr>
          <a:lstStyle/>
          <a:p>
            <a:r>
              <a:rPr lang="en-US" dirty="0" err="1">
                <a:solidFill>
                  <a:srgbClr val="0070C0"/>
                </a:solidFill>
                <a:latin typeface="+mj-lt"/>
              </a:rPr>
              <a:t>Bayes</a:t>
            </a:r>
            <a:r>
              <a:rPr lang="en-US" dirty="0">
                <a:solidFill>
                  <a:srgbClr val="0070C0"/>
                </a:solidFill>
                <a:latin typeface="+mj-lt"/>
              </a:rPr>
              <a:t>’ Rule </a:t>
            </a:r>
            <a:r>
              <a:rPr lang="en-US" dirty="0">
                <a:solidFill>
                  <a:schemeClr val="tx1"/>
                </a:solidFill>
                <a:latin typeface="+mj-lt"/>
              </a:rPr>
              <a:t>for inverting conditional probabilities:</a:t>
            </a:r>
          </a:p>
          <a:p>
            <a:endParaRPr lang="en-US" dirty="0">
              <a:solidFill>
                <a:schemeClr val="tx1"/>
              </a:solidFill>
              <a:latin typeface="+mj-lt"/>
            </a:endParaRPr>
          </a:p>
          <a:p>
            <a:endParaRPr lang="en-US" dirty="0">
              <a:solidFill>
                <a:schemeClr val="tx1"/>
              </a:solidFill>
              <a:latin typeface="+mj-lt"/>
            </a:endParaRPr>
          </a:p>
          <a:p>
            <a:endParaRPr lang="en-US" dirty="0">
              <a:solidFill>
                <a:schemeClr val="tx1"/>
              </a:solidFill>
              <a:latin typeface="+mj-lt"/>
            </a:endParaRPr>
          </a:p>
          <a:p>
            <a:r>
              <a:rPr lang="en-US" dirty="0">
                <a:solidFill>
                  <a:schemeClr val="tx1"/>
                </a:solidFill>
                <a:latin typeface="+mj-lt"/>
              </a:rPr>
              <a:t>Can be thought of as a way of updating probabilities:</a:t>
            </a:r>
          </a:p>
          <a:p>
            <a:pPr lvl="1">
              <a:buClr>
                <a:srgbClr val="336699"/>
              </a:buClr>
              <a:buFont typeface="Wingdings" pitchFamily="2" charset="2"/>
              <a:buChar char="§"/>
            </a:pPr>
            <a:r>
              <a:rPr lang="en-US" sz="2200" dirty="0">
                <a:solidFill>
                  <a:schemeClr val="tx1"/>
                </a:solidFill>
                <a:latin typeface="+mj-lt"/>
              </a:rPr>
              <a:t>Start off with </a:t>
            </a:r>
            <a:r>
              <a:rPr lang="en-US" sz="2200" dirty="0">
                <a:solidFill>
                  <a:srgbClr val="0070C0"/>
                </a:solidFill>
                <a:latin typeface="+mj-lt"/>
              </a:rPr>
              <a:t>prior probability </a:t>
            </a:r>
            <a:r>
              <a:rPr lang="en-US" sz="2200" i="1" dirty="0">
                <a:solidFill>
                  <a:schemeClr val="tx1"/>
                </a:solidFill>
                <a:latin typeface="+mj-lt"/>
              </a:rPr>
              <a:t>P</a:t>
            </a:r>
            <a:r>
              <a:rPr lang="en-US" sz="2200" dirty="0">
                <a:solidFill>
                  <a:schemeClr val="tx1"/>
                </a:solidFill>
                <a:latin typeface="+mj-lt"/>
              </a:rPr>
              <a:t>(</a:t>
            </a:r>
            <a:r>
              <a:rPr lang="en-US" sz="2200" i="1" dirty="0">
                <a:solidFill>
                  <a:schemeClr val="tx1"/>
                </a:solidFill>
                <a:latin typeface="+mj-lt"/>
              </a:rPr>
              <a:t>A</a:t>
            </a:r>
            <a:r>
              <a:rPr lang="en-US" sz="2200" dirty="0">
                <a:solidFill>
                  <a:schemeClr val="tx1"/>
                </a:solidFill>
                <a:latin typeface="+mj-lt"/>
              </a:rPr>
              <a:t>) (initial estimate of how likely event A is in the absence of any other information)</a:t>
            </a:r>
          </a:p>
          <a:p>
            <a:pPr lvl="1">
              <a:buClr>
                <a:srgbClr val="336699"/>
              </a:buClr>
              <a:buFont typeface="Wingdings" pitchFamily="2" charset="2"/>
              <a:buChar char="§"/>
            </a:pPr>
            <a:r>
              <a:rPr lang="en-US" sz="2200" dirty="0">
                <a:solidFill>
                  <a:schemeClr val="tx1"/>
                </a:solidFill>
                <a:latin typeface="+mj-lt"/>
              </a:rPr>
              <a:t>Derive a </a:t>
            </a:r>
            <a:r>
              <a:rPr lang="en-US" sz="2200" dirty="0">
                <a:solidFill>
                  <a:srgbClr val="0070C0"/>
                </a:solidFill>
                <a:latin typeface="+mj-lt"/>
              </a:rPr>
              <a:t>posterior probability </a:t>
            </a:r>
            <a:r>
              <a:rPr lang="en-US" sz="2200" i="1" dirty="0">
                <a:solidFill>
                  <a:schemeClr val="tx1"/>
                </a:solidFill>
                <a:latin typeface="+mj-lt"/>
              </a:rPr>
              <a:t>P</a:t>
            </a:r>
            <a:r>
              <a:rPr lang="en-US" sz="2200" dirty="0">
                <a:solidFill>
                  <a:schemeClr val="tx1"/>
                </a:solidFill>
                <a:latin typeface="+mj-lt"/>
              </a:rPr>
              <a:t>(</a:t>
            </a:r>
            <a:r>
              <a:rPr lang="en-US" sz="2200" i="1" dirty="0">
                <a:solidFill>
                  <a:schemeClr val="tx1"/>
                </a:solidFill>
                <a:latin typeface="+mj-lt"/>
              </a:rPr>
              <a:t>A</a:t>
            </a:r>
            <a:r>
              <a:rPr lang="en-US" sz="2200" dirty="0">
                <a:solidFill>
                  <a:schemeClr val="tx1"/>
                </a:solidFill>
                <a:latin typeface="+mj-lt"/>
              </a:rPr>
              <a:t>|</a:t>
            </a:r>
            <a:r>
              <a:rPr lang="en-US" sz="2200" i="1" dirty="0">
                <a:solidFill>
                  <a:schemeClr val="tx1"/>
                </a:solidFill>
                <a:latin typeface="+mj-lt"/>
              </a:rPr>
              <a:t>B</a:t>
            </a:r>
            <a:r>
              <a:rPr lang="en-US" sz="2200" dirty="0">
                <a:solidFill>
                  <a:schemeClr val="tx1"/>
                </a:solidFill>
                <a:latin typeface="+mj-lt"/>
              </a:rPr>
              <a:t>) after having seen the evidence </a:t>
            </a:r>
            <a:r>
              <a:rPr lang="en-US" sz="2200" i="1" dirty="0">
                <a:solidFill>
                  <a:schemeClr val="tx1"/>
                </a:solidFill>
                <a:latin typeface="+mj-lt"/>
              </a:rPr>
              <a:t>B</a:t>
            </a:r>
            <a:r>
              <a:rPr lang="en-US" sz="2200" dirty="0">
                <a:solidFill>
                  <a:schemeClr val="tx1"/>
                </a:solidFill>
                <a:latin typeface="+mj-lt"/>
              </a:rPr>
              <a:t>, based on the likelihood of B occurring in the two cases that </a:t>
            </a:r>
            <a:r>
              <a:rPr lang="en-US" sz="2200" i="1" dirty="0">
                <a:solidFill>
                  <a:schemeClr val="tx1"/>
                </a:solidFill>
                <a:latin typeface="+mj-lt"/>
              </a:rPr>
              <a:t>A</a:t>
            </a:r>
            <a:r>
              <a:rPr lang="en-US" sz="2200" dirty="0">
                <a:solidFill>
                  <a:schemeClr val="tx1"/>
                </a:solidFill>
                <a:latin typeface="+mj-lt"/>
              </a:rPr>
              <a:t> does or does not hold</a:t>
            </a:r>
          </a:p>
          <a:p>
            <a:r>
              <a:rPr lang="en-US" dirty="0">
                <a:solidFill>
                  <a:srgbClr val="0070C0"/>
                </a:solidFill>
                <a:latin typeface="+mj-lt"/>
              </a:rPr>
              <a:t>Odds</a:t>
            </a:r>
            <a:r>
              <a:rPr lang="en-US" dirty="0">
                <a:solidFill>
                  <a:schemeClr val="tx1"/>
                </a:solidFill>
                <a:latin typeface="+mj-lt"/>
              </a:rPr>
              <a:t> of an event provide a kind of multiplier for how probabilities</a:t>
            </a:r>
          </a:p>
          <a:p>
            <a:r>
              <a:rPr lang="de-DE" dirty="0" err="1">
                <a:solidFill>
                  <a:schemeClr val="tx1"/>
                </a:solidFill>
                <a:latin typeface="+mj-lt"/>
              </a:rPr>
              <a:t>change</a:t>
            </a:r>
            <a:r>
              <a:rPr lang="de-DE" dirty="0">
                <a:solidFill>
                  <a:schemeClr val="tx1"/>
                </a:solidFill>
                <a:latin typeface="+mj-lt"/>
              </a:rPr>
              <a:t>:</a:t>
            </a:r>
            <a:r>
              <a:rPr lang="en-US" dirty="0">
                <a:solidFill>
                  <a:schemeClr val="tx1"/>
                </a:solidFill>
                <a:latin typeface="+mj-lt"/>
              </a:rPr>
              <a:t>  </a:t>
            </a:r>
          </a:p>
          <a:p>
            <a:r>
              <a:rPr lang="en-US" dirty="0">
                <a:solidFill>
                  <a:schemeClr val="tx1"/>
                </a:solidFill>
                <a:latin typeface="+mj-lt"/>
              </a:rPr>
              <a:t>			Odds:</a:t>
            </a:r>
          </a:p>
          <a:p>
            <a:endParaRPr lang="de-DE" dirty="0">
              <a:solidFill>
                <a:schemeClr val="tx1"/>
              </a:solidFill>
              <a:latin typeface="+mj-lt"/>
            </a:endParaRPr>
          </a:p>
          <a:p>
            <a:endParaRPr lang="en-US" dirty="0">
              <a:solidFill>
                <a:schemeClr val="tx1"/>
              </a:solidFill>
              <a:latin typeface="+mj-lt"/>
            </a:endParaRPr>
          </a:p>
          <a:p>
            <a:endParaRPr lang="de-DE" dirty="0">
              <a:solidFill>
                <a:schemeClr val="tx1"/>
              </a:solidFill>
              <a:latin typeface="+mj-lt"/>
            </a:endParaRPr>
          </a:p>
        </p:txBody>
      </p:sp>
      <p:pic>
        <p:nvPicPr>
          <p:cNvPr id="18" name="Picture 17" descr="1108.png"/>
          <p:cNvPicPr>
            <a:picLocks noChangeAspect="1"/>
          </p:cNvPicPr>
          <p:nvPr/>
        </p:nvPicPr>
        <p:blipFill>
          <a:blip r:embed="rId3"/>
          <a:stretch>
            <a:fillRect/>
          </a:stretch>
        </p:blipFill>
        <p:spPr>
          <a:xfrm>
            <a:off x="1071538" y="2000240"/>
            <a:ext cx="6580607" cy="864000"/>
          </a:xfrm>
          <a:prstGeom prst="rect">
            <a:avLst/>
          </a:prstGeom>
        </p:spPr>
      </p:pic>
      <p:pic>
        <p:nvPicPr>
          <p:cNvPr id="19" name="Picture 18" descr="11082.png"/>
          <p:cNvPicPr>
            <a:picLocks noChangeAspect="1"/>
          </p:cNvPicPr>
          <p:nvPr/>
        </p:nvPicPr>
        <p:blipFill>
          <a:blip r:embed="rId4"/>
          <a:stretch>
            <a:fillRect/>
          </a:stretch>
        </p:blipFill>
        <p:spPr>
          <a:xfrm>
            <a:off x="2714612" y="5643578"/>
            <a:ext cx="3167999" cy="720000"/>
          </a:xfrm>
          <a:prstGeom prst="rect">
            <a:avLst/>
          </a:prstGeom>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Title 1"/>
          <p:cNvSpPr>
            <a:spLocks noGrp="1"/>
          </p:cNvSpPr>
          <p:nvPr>
            <p:ph type="title"/>
          </p:nvPr>
        </p:nvSpPr>
        <p:spPr>
          <a:xfrm>
            <a:off x="214313" y="104775"/>
            <a:ext cx="8223250" cy="1306513"/>
          </a:xfrm>
        </p:spPr>
        <p:txBody>
          <a:bodyPr/>
          <a:lstStyle/>
          <a:p>
            <a:r>
              <a:rPr lang="en-US" dirty="0"/>
              <a:t>Outline</a:t>
            </a:r>
            <a:endParaRPr lang="de-DE" dirty="0"/>
          </a:p>
        </p:txBody>
      </p:sp>
      <p:sp>
        <p:nvSpPr>
          <p:cNvPr id="4" name="Slide Number Placeholder 3"/>
          <p:cNvSpPr>
            <a:spLocks noGrp="1"/>
          </p:cNvSpPr>
          <p:nvPr>
            <p:ph type="sldNum" sz="quarter" idx="12"/>
          </p:nvPr>
        </p:nvSpPr>
        <p:spPr/>
        <p:txBody>
          <a:bodyPr/>
          <a:lstStyle/>
          <a:p>
            <a:pPr>
              <a:defRPr/>
            </a:pPr>
            <a:fld id="{6231DFBC-2454-451B-9C42-04D7F724382E}" type="slidenum">
              <a:rPr lang="en-US" smtClean="0"/>
              <a:pPr>
                <a:defRPr/>
              </a:pPr>
              <a:t>9</a:t>
            </a:fld>
            <a:endParaRPr lang="en-US"/>
          </a:p>
        </p:txBody>
      </p:sp>
      <p:sp>
        <p:nvSpPr>
          <p:cNvPr id="80899" name="Text Box 3"/>
          <p:cNvSpPr txBox="1">
            <a:spLocks noChangeArrowheads="1"/>
          </p:cNvSpPr>
          <p:nvPr/>
        </p:nvSpPr>
        <p:spPr bwMode="auto">
          <a:xfrm>
            <a:off x="138113" y="1774825"/>
            <a:ext cx="8505825" cy="4725988"/>
          </a:xfrm>
          <a:prstGeom prst="rect">
            <a:avLst/>
          </a:prstGeom>
          <a:noFill/>
          <a:ln w="9525">
            <a:noFill/>
            <a:round/>
            <a:headEnd/>
            <a:tailEnd/>
          </a:ln>
        </p:spPr>
        <p:txBody>
          <a:bodyPr/>
          <a:lstStyle/>
          <a:p>
            <a:pPr marL="514350" indent="-514350">
              <a:lnSpc>
                <a:spcPct val="150000"/>
              </a:lnSpc>
              <a:spcBef>
                <a:spcPts val="700"/>
              </a:spcBef>
              <a:buClr>
                <a:srgbClr val="BDD3E9"/>
              </a:buClr>
              <a:buSzPct val="80000"/>
              <a:buFont typeface="Calibri" charset="0"/>
              <a:buChar char="❶"/>
              <a:tabLst>
                <a:tab pos="336550" algn="l"/>
                <a:tab pos="784225" algn="l"/>
                <a:tab pos="1233488" algn="l"/>
                <a:tab pos="1682750" algn="l"/>
                <a:tab pos="2132013" algn="l"/>
                <a:tab pos="2581275" algn="l"/>
                <a:tab pos="3030538" algn="l"/>
                <a:tab pos="3479800" algn="l"/>
                <a:tab pos="3929063" algn="l"/>
                <a:tab pos="4378325" algn="l"/>
                <a:tab pos="4827588" algn="l"/>
                <a:tab pos="5276850" algn="l"/>
                <a:tab pos="5726113" algn="l"/>
                <a:tab pos="6175375" algn="l"/>
                <a:tab pos="6624638" algn="l"/>
                <a:tab pos="7073900" algn="l"/>
                <a:tab pos="7523163" algn="l"/>
                <a:tab pos="7972425" algn="l"/>
                <a:tab pos="8421688" algn="l"/>
                <a:tab pos="8870950" algn="l"/>
                <a:tab pos="9320213" algn="l"/>
              </a:tabLst>
            </a:pPr>
            <a:r>
              <a:rPr lang="en-US" sz="3200" dirty="0">
                <a:solidFill>
                  <a:srgbClr val="BDD3E9"/>
                </a:solidFill>
                <a:latin typeface="Calibri" charset="0"/>
              </a:rPr>
              <a:t> Probabilistic Approach to Retrieval</a:t>
            </a:r>
          </a:p>
          <a:p>
            <a:pPr marL="514350" indent="-514350">
              <a:lnSpc>
                <a:spcPct val="150000"/>
              </a:lnSpc>
              <a:spcBef>
                <a:spcPts val="700"/>
              </a:spcBef>
              <a:buClr>
                <a:srgbClr val="BDD3E9"/>
              </a:buClr>
              <a:buSzPct val="80000"/>
              <a:buFont typeface="Calibri" charset="0"/>
              <a:buChar char="❷"/>
              <a:tabLst>
                <a:tab pos="336550" algn="l"/>
                <a:tab pos="784225" algn="l"/>
                <a:tab pos="1233488" algn="l"/>
                <a:tab pos="1682750" algn="l"/>
                <a:tab pos="2132013" algn="l"/>
                <a:tab pos="2581275" algn="l"/>
                <a:tab pos="3030538" algn="l"/>
                <a:tab pos="3479800" algn="l"/>
                <a:tab pos="3929063" algn="l"/>
                <a:tab pos="4378325" algn="l"/>
                <a:tab pos="4827588" algn="l"/>
                <a:tab pos="5276850" algn="l"/>
                <a:tab pos="5726113" algn="l"/>
                <a:tab pos="6175375" algn="l"/>
                <a:tab pos="6624638" algn="l"/>
                <a:tab pos="7073900" algn="l"/>
                <a:tab pos="7523163" algn="l"/>
                <a:tab pos="7972425" algn="l"/>
                <a:tab pos="8421688" algn="l"/>
                <a:tab pos="8870950" algn="l"/>
                <a:tab pos="9320213" algn="l"/>
              </a:tabLst>
            </a:pPr>
            <a:r>
              <a:rPr lang="en-US" sz="3200" dirty="0">
                <a:solidFill>
                  <a:srgbClr val="336699"/>
                </a:solidFill>
                <a:latin typeface="Calibri" charset="0"/>
              </a:rPr>
              <a:t> </a:t>
            </a:r>
            <a:r>
              <a:rPr lang="en-US" sz="3200" dirty="0">
                <a:solidFill>
                  <a:srgbClr val="BDD3E9"/>
                </a:solidFill>
                <a:latin typeface="Calibri" charset="0"/>
              </a:rPr>
              <a:t>Basic Probability Theory</a:t>
            </a:r>
          </a:p>
          <a:p>
            <a:pPr marL="514350" indent="-514350">
              <a:lnSpc>
                <a:spcPct val="150000"/>
              </a:lnSpc>
              <a:spcBef>
                <a:spcPts val="700"/>
              </a:spcBef>
              <a:buClr>
                <a:srgbClr val="336699"/>
              </a:buClr>
              <a:buSzPct val="80000"/>
              <a:buFont typeface="Calibri" charset="0"/>
              <a:buChar char="❸"/>
              <a:tabLst>
                <a:tab pos="336550" algn="l"/>
                <a:tab pos="784225" algn="l"/>
                <a:tab pos="1233488" algn="l"/>
                <a:tab pos="1682750" algn="l"/>
                <a:tab pos="2132013" algn="l"/>
                <a:tab pos="2581275" algn="l"/>
                <a:tab pos="3030538" algn="l"/>
                <a:tab pos="3479800" algn="l"/>
                <a:tab pos="3929063" algn="l"/>
                <a:tab pos="4378325" algn="l"/>
                <a:tab pos="4827588" algn="l"/>
                <a:tab pos="5276850" algn="l"/>
                <a:tab pos="5726113" algn="l"/>
                <a:tab pos="6175375" algn="l"/>
                <a:tab pos="6624638" algn="l"/>
                <a:tab pos="7073900" algn="l"/>
                <a:tab pos="7523163" algn="l"/>
                <a:tab pos="7972425" algn="l"/>
                <a:tab pos="8421688" algn="l"/>
                <a:tab pos="8870950" algn="l"/>
                <a:tab pos="9320213" algn="l"/>
              </a:tabLst>
            </a:pPr>
            <a:r>
              <a:rPr lang="en-US" sz="3200" dirty="0">
                <a:solidFill>
                  <a:srgbClr val="336699"/>
                </a:solidFill>
                <a:latin typeface="Calibri" charset="0"/>
              </a:rPr>
              <a:t>Probability Ranking Principle</a:t>
            </a:r>
          </a:p>
          <a:p>
            <a:pPr marL="514350" indent="-514350">
              <a:lnSpc>
                <a:spcPct val="150000"/>
              </a:lnSpc>
              <a:spcBef>
                <a:spcPts val="700"/>
              </a:spcBef>
              <a:buClr>
                <a:srgbClr val="BDD3E9"/>
              </a:buClr>
              <a:buSzPct val="80000"/>
              <a:buFont typeface="Calibri" charset="0"/>
              <a:buChar char="❹"/>
              <a:tabLst>
                <a:tab pos="336550" algn="l"/>
                <a:tab pos="784225" algn="l"/>
                <a:tab pos="1233488" algn="l"/>
                <a:tab pos="1682750" algn="l"/>
                <a:tab pos="2132013" algn="l"/>
                <a:tab pos="2581275" algn="l"/>
                <a:tab pos="3030538" algn="l"/>
                <a:tab pos="3479800" algn="l"/>
                <a:tab pos="3929063" algn="l"/>
                <a:tab pos="4378325" algn="l"/>
                <a:tab pos="4827588" algn="l"/>
                <a:tab pos="5276850" algn="l"/>
                <a:tab pos="5726113" algn="l"/>
                <a:tab pos="6175375" algn="l"/>
                <a:tab pos="6624638" algn="l"/>
                <a:tab pos="7073900" algn="l"/>
                <a:tab pos="7523163" algn="l"/>
                <a:tab pos="7972425" algn="l"/>
                <a:tab pos="8421688" algn="l"/>
                <a:tab pos="8870950" algn="l"/>
                <a:tab pos="9320213" algn="l"/>
              </a:tabLst>
            </a:pPr>
            <a:r>
              <a:rPr lang="en-US" sz="3200" dirty="0">
                <a:solidFill>
                  <a:srgbClr val="BDD3E9"/>
                </a:solidFill>
                <a:latin typeface="Calibri" charset="0"/>
              </a:rPr>
              <a:t> Appraisal &amp; Extensions</a:t>
            </a:r>
          </a:p>
        </p:txBody>
      </p:sp>
    </p:spTree>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Retrospect</Template>
  <TotalTime>254</TotalTime>
  <Words>2333</Words>
  <Application>Microsoft Office PowerPoint</Application>
  <PresentationFormat>On-screen Show (4:3)</PresentationFormat>
  <Paragraphs>360</Paragraphs>
  <Slides>36</Slides>
  <Notes>22</Notes>
  <HiddenSlides>0</HiddenSlides>
  <MMClips>0</MMClips>
  <ScaleCrop>false</ScaleCrop>
  <HeadingPairs>
    <vt:vector size="8" baseType="variant">
      <vt:variant>
        <vt:lpstr>Fonts Used</vt:lpstr>
      </vt:variant>
      <vt:variant>
        <vt:i4>9</vt:i4>
      </vt:variant>
      <vt:variant>
        <vt:lpstr>Theme</vt:lpstr>
      </vt:variant>
      <vt:variant>
        <vt:i4>1</vt:i4>
      </vt:variant>
      <vt:variant>
        <vt:lpstr>Embedded OLE Servers</vt:lpstr>
      </vt:variant>
      <vt:variant>
        <vt:i4>1</vt:i4>
      </vt:variant>
      <vt:variant>
        <vt:lpstr>Slide Titles</vt:lpstr>
      </vt:variant>
      <vt:variant>
        <vt:i4>36</vt:i4>
      </vt:variant>
    </vt:vector>
  </HeadingPairs>
  <TitlesOfParts>
    <vt:vector size="47" baseType="lpstr">
      <vt:lpstr>FangSong</vt:lpstr>
      <vt:lpstr>ＭＳ Ｐゴシック</vt:lpstr>
      <vt:lpstr>Arial Unicode MS</vt:lpstr>
      <vt:lpstr>Calibri</vt:lpstr>
      <vt:lpstr>Calibri Light</vt:lpstr>
      <vt:lpstr>Courier New</vt:lpstr>
      <vt:lpstr>Lucida Sans</vt:lpstr>
      <vt:lpstr>Times New Roman</vt:lpstr>
      <vt:lpstr>Wingdings</vt:lpstr>
      <vt:lpstr>Retrospect</vt:lpstr>
      <vt:lpstr>Vergelijking</vt:lpstr>
      <vt:lpstr>Probabilistic Retrieval Models</vt:lpstr>
      <vt:lpstr>Overview</vt:lpstr>
      <vt:lpstr>Outline</vt:lpstr>
      <vt:lpstr>PowerPoint Presentation</vt:lpstr>
      <vt:lpstr>PowerPoint Presentation</vt:lpstr>
      <vt:lpstr>Outline</vt:lpstr>
      <vt:lpstr>PowerPoint Presentation</vt:lpstr>
      <vt:lpstr>PowerPoint Presentation</vt:lpstr>
      <vt:lpstr>Outline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Prabability Estimates in Practice</vt:lpstr>
      <vt:lpstr>Outline</vt:lpstr>
      <vt:lpstr>An Appraisal of Probabilistic Models</vt:lpstr>
      <vt:lpstr>An Appraisal of Probabilistic Models</vt:lpstr>
      <vt:lpstr>Okari BM25: A Nonbinary Model</vt:lpstr>
      <vt:lpstr>Okari BM25: A Nonbinary Model</vt:lpstr>
      <vt:lpstr>Okari BM25: A Nonbinary Model</vt:lpstr>
      <vt:lpstr>Recap</vt:lpstr>
      <vt:lpstr>Resources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dc:title>
  <dc:creator>Christopher Manning</dc:creator>
  <cp:lastModifiedBy>Eduard C. Dragut</cp:lastModifiedBy>
  <cp:revision>934</cp:revision>
  <cp:lastPrinted>2009-09-22T15:48:09Z</cp:lastPrinted>
  <dcterms:created xsi:type="dcterms:W3CDTF">2009-09-21T23:46:17Z</dcterms:created>
  <dcterms:modified xsi:type="dcterms:W3CDTF">2024-03-13T20:39:36Z</dcterms:modified>
</cp:coreProperties>
</file>