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0"/>
  </p:notesMasterIdLst>
  <p:handoutMasterIdLst>
    <p:handoutMasterId r:id="rId81"/>
  </p:handoutMasterIdLst>
  <p:sldIdLst>
    <p:sldId id="256" r:id="rId2"/>
    <p:sldId id="477" r:id="rId3"/>
    <p:sldId id="480" r:id="rId4"/>
    <p:sldId id="482" r:id="rId5"/>
    <p:sldId id="493" r:id="rId6"/>
    <p:sldId id="489" r:id="rId7"/>
    <p:sldId id="494" r:id="rId8"/>
    <p:sldId id="495" r:id="rId9"/>
    <p:sldId id="487" r:id="rId10"/>
    <p:sldId id="396" r:id="rId11"/>
    <p:sldId id="340" r:id="rId12"/>
    <p:sldId id="341" r:id="rId13"/>
    <p:sldId id="342" r:id="rId14"/>
    <p:sldId id="343" r:id="rId15"/>
    <p:sldId id="344" r:id="rId16"/>
    <p:sldId id="345" r:id="rId17"/>
    <p:sldId id="521" r:id="rId18"/>
    <p:sldId id="398" r:id="rId19"/>
    <p:sldId id="346" r:id="rId20"/>
    <p:sldId id="335" r:id="rId21"/>
    <p:sldId id="258" r:id="rId22"/>
    <p:sldId id="522" r:id="rId23"/>
    <p:sldId id="400" r:id="rId24"/>
    <p:sldId id="523" r:id="rId25"/>
    <p:sldId id="402" r:id="rId26"/>
    <p:sldId id="259" r:id="rId27"/>
    <p:sldId id="260" r:id="rId28"/>
    <p:sldId id="348" r:id="rId29"/>
    <p:sldId id="261" r:id="rId30"/>
    <p:sldId id="262" r:id="rId31"/>
    <p:sldId id="403" r:id="rId32"/>
    <p:sldId id="405" r:id="rId33"/>
    <p:sldId id="263" r:id="rId34"/>
    <p:sldId id="264" r:id="rId35"/>
    <p:sldId id="265" r:id="rId36"/>
    <p:sldId id="517" r:id="rId37"/>
    <p:sldId id="457" r:id="rId38"/>
    <p:sldId id="266" r:id="rId39"/>
    <p:sldId id="267" r:id="rId40"/>
    <p:sldId id="268" r:id="rId41"/>
    <p:sldId id="269" r:id="rId42"/>
    <p:sldId id="270" r:id="rId43"/>
    <p:sldId id="271" r:id="rId44"/>
    <p:sldId id="524" r:id="rId45"/>
    <p:sldId id="497" r:id="rId46"/>
    <p:sldId id="525" r:id="rId47"/>
    <p:sldId id="526" r:id="rId48"/>
    <p:sldId id="337" r:id="rId49"/>
    <p:sldId id="527" r:id="rId50"/>
    <p:sldId id="502" r:id="rId51"/>
    <p:sldId id="503" r:id="rId52"/>
    <p:sldId id="504" r:id="rId53"/>
    <p:sldId id="272" r:id="rId54"/>
    <p:sldId id="507" r:id="rId55"/>
    <p:sldId id="273" r:id="rId56"/>
    <p:sldId id="274" r:id="rId57"/>
    <p:sldId id="275" r:id="rId58"/>
    <p:sldId id="276" r:id="rId59"/>
    <p:sldId id="277" r:id="rId60"/>
    <p:sldId id="278" r:id="rId61"/>
    <p:sldId id="279" r:id="rId62"/>
    <p:sldId id="508" r:id="rId63"/>
    <p:sldId id="505" r:id="rId64"/>
    <p:sldId id="280" r:id="rId65"/>
    <p:sldId id="281" r:id="rId66"/>
    <p:sldId id="282" r:id="rId67"/>
    <p:sldId id="283" r:id="rId68"/>
    <p:sldId id="284" r:id="rId69"/>
    <p:sldId id="285" r:id="rId70"/>
    <p:sldId id="286" r:id="rId71"/>
    <p:sldId id="506" r:id="rId72"/>
    <p:sldId id="287" r:id="rId73"/>
    <p:sldId id="296" r:id="rId74"/>
    <p:sldId id="305" r:id="rId75"/>
    <p:sldId id="541" r:id="rId76"/>
    <p:sldId id="306" r:id="rId77"/>
    <p:sldId id="347" r:id="rId78"/>
    <p:sldId id="339" r:id="rId7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8000"/>
    <a:srgbClr val="0000FF"/>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3281" autoAdjust="0"/>
  </p:normalViewPr>
  <p:slideViewPr>
    <p:cSldViewPr>
      <p:cViewPr varScale="1">
        <p:scale>
          <a:sx n="103" d="100"/>
          <a:sy n="103" d="100"/>
        </p:scale>
        <p:origin x="1848" y="84"/>
      </p:cViewPr>
      <p:guideLst>
        <p:guide orient="horz" pos="2160"/>
        <p:guide pos="2880"/>
      </p:guideLst>
    </p:cSldViewPr>
  </p:slideViewPr>
  <p:notesTextViewPr>
    <p:cViewPr>
      <p:scale>
        <a:sx n="100" d="100"/>
        <a:sy n="100" d="100"/>
      </p:scale>
      <p:origin x="0" y="0"/>
    </p:cViewPr>
  </p:notesTextViewPr>
  <p:sorterViewPr>
    <p:cViewPr>
      <p:scale>
        <a:sx n="51" d="100"/>
        <a:sy n="51" d="100"/>
      </p:scale>
      <p:origin x="0" y="0"/>
    </p:cViewPr>
  </p:sorterViewPr>
  <p:notesViewPr>
    <p:cSldViewPr>
      <p:cViewPr varScale="1">
        <p:scale>
          <a:sx n="53" d="100"/>
          <a:sy n="53" d="100"/>
        </p:scale>
        <p:origin x="-183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3E28C4F-4FE9-4D22-93D8-487A4D01D983}" type="datetimeFigureOut">
              <a:rPr lang="en-US" smtClean="0"/>
              <a:pPr/>
              <a:t>3/22/2024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E18CB36-612C-4E4A-AC83-E89476AEC2BF}" type="datetimeFigureOut">
              <a:rPr lang="en-US" smtClean="0"/>
              <a:pPr/>
              <a:t>3/22/2024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a:p>
        </p:txBody>
      </p:sp>
    </p:spTree>
    <p:extLst>
      <p:ext uri="{BB962C8B-B14F-4D97-AF65-F5344CB8AC3E}">
        <p14:creationId xmlns:p14="http://schemas.microsoft.com/office/powerpoint/2010/main" val="247659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37</a:t>
            </a:fld>
            <a:endParaRPr lang="en-US"/>
          </a:p>
        </p:txBody>
      </p:sp>
    </p:spTree>
    <p:extLst>
      <p:ext uri="{BB962C8B-B14F-4D97-AF65-F5344CB8AC3E}">
        <p14:creationId xmlns:p14="http://schemas.microsoft.com/office/powerpoint/2010/main" val="3857415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778E39-CCE0-4D56-B3FA-C3B3C9BC23BD}" type="slidenum">
              <a:rPr lang="en-US"/>
              <a:pPr fontAlgn="base">
                <a:spcBef>
                  <a:spcPct val="0"/>
                </a:spcBef>
                <a:spcAft>
                  <a:spcPct val="0"/>
                </a:spcAft>
              </a:pPr>
              <a:t>45</a:t>
            </a:fld>
            <a:endParaRPr lang="en-US"/>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FD72F5-A40B-4E7E-BE38-13E443326DE6}" type="slidenum">
              <a:rPr lang="en-US"/>
              <a:pPr fontAlgn="base">
                <a:spcBef>
                  <a:spcPct val="0"/>
                </a:spcBef>
                <a:spcAft>
                  <a:spcPct val="0"/>
                </a:spcAft>
              </a:pPr>
              <a:t>46</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83B960-C736-48FB-B1B5-C0804FEA6594}" type="slidenum">
              <a:rPr lang="en-US"/>
              <a:pPr fontAlgn="base">
                <a:spcBef>
                  <a:spcPct val="0"/>
                </a:spcBef>
                <a:spcAft>
                  <a:spcPct val="0"/>
                </a:spcAft>
              </a:pPr>
              <a:t>47</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We’re now going to forget whether the sets we deal with come from shingled documents or any other source, and concentrate on the sets themselves.  We’ll learn the formal definition of “similarity” that is commonly used for sets – this notion is called “Jaccard similarity.”   We’ll then learn how to construct signatures from sets using the </a:t>
            </a:r>
            <a:r>
              <a:rPr lang="en-US" dirty="0" err="1"/>
              <a:t>minhashing</a:t>
            </a:r>
            <a:r>
              <a:rPr lang="en-US" dirty="0"/>
              <a:t> technique, and we’ll prove the strong relationship between the similarity of the signatures and the sets they represent.</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48</a:t>
            </a:fld>
            <a:endParaRPr lang="en-US"/>
          </a:p>
        </p:txBody>
      </p:sp>
    </p:spTree>
    <p:extLst>
      <p:ext uri="{BB962C8B-B14F-4D97-AF65-F5344CB8AC3E}">
        <p14:creationId xmlns:p14="http://schemas.microsoft.com/office/powerpoint/2010/main" val="2598894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63A3AB-E2B9-4711-B3C3-343C0AB793A3}" type="slidenum">
              <a:rPr lang="en-US"/>
              <a:pPr fontAlgn="base">
                <a:spcBef>
                  <a:spcPct val="0"/>
                </a:spcBef>
                <a:spcAft>
                  <a:spcPct val="0"/>
                </a:spcAft>
              </a:pPr>
              <a:t>71</a:t>
            </a:fld>
            <a:endParaRPr lang="en-US"/>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2DD7F-D438-4442-9395-9B09A843476D}" type="slidenum">
              <a:rPr lang="en-US"/>
              <a:pPr/>
              <a:t>10</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1C4BD8-5441-4A00-8AFB-05388881054E}" type="slidenum">
              <a:rPr lang="en-US"/>
              <a:pPr fontAlgn="base">
                <a:spcBef>
                  <a:spcPct val="0"/>
                </a:spcBef>
                <a:spcAft>
                  <a:spcPct val="0"/>
                </a:spcAft>
              </a:pPr>
              <a:t>18</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7613DA-2E0B-4D40-AE1F-92ED72F34822}" type="slidenum">
              <a:rPr lang="en-US"/>
              <a:pPr fontAlgn="base">
                <a:spcBef>
                  <a:spcPct val="0"/>
                </a:spcBef>
                <a:spcAft>
                  <a:spcPct val="0"/>
                </a:spcAft>
              </a:pPr>
              <a:t>23</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06D52E-6C3D-4546-8084-3DC92E5CB30B}" type="slidenum">
              <a:rPr lang="en-US"/>
              <a:pPr fontAlgn="base">
                <a:spcBef>
                  <a:spcPct val="0"/>
                </a:spcBef>
                <a:spcAft>
                  <a:spcPct val="0"/>
                </a:spcAft>
              </a:pPr>
              <a:t>24</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991193-837F-405F-BEE8-29089E50772C}" type="slidenum">
              <a:rPr lang="en-US"/>
              <a:pPr fontAlgn="base">
                <a:spcBef>
                  <a:spcPct val="0"/>
                </a:spcBef>
                <a:spcAft>
                  <a:spcPct val="0"/>
                </a:spcAft>
              </a:pPr>
              <a:t>25</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3EF15C-E5FE-498F-BBAF-7912119D7C07}" type="slidenum">
              <a:rPr lang="en-US"/>
              <a:pPr fontAlgn="base">
                <a:spcBef>
                  <a:spcPct val="0"/>
                </a:spcBef>
                <a:spcAft>
                  <a:spcPct val="0"/>
                </a:spcAft>
              </a:pPr>
              <a:t>31</a:t>
            </a:fld>
            <a:endParaRPr lang="en-US"/>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D4687-B94B-4783-8252-04640E091341}" type="slidenum">
              <a:rPr lang="en-US"/>
              <a:pPr fontAlgn="base">
                <a:spcBef>
                  <a:spcPct val="0"/>
                </a:spcBef>
                <a:spcAft>
                  <a:spcPct val="0"/>
                </a:spcAft>
              </a:pPr>
              <a:t>32</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36</a:t>
            </a:fld>
            <a:endParaRPr lang="en-US"/>
          </a:p>
        </p:txBody>
      </p:sp>
    </p:spTree>
    <p:extLst>
      <p:ext uri="{BB962C8B-B14F-4D97-AF65-F5344CB8AC3E}">
        <p14:creationId xmlns:p14="http://schemas.microsoft.com/office/powerpoint/2010/main" val="385741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5400" b="1"/>
            </a:lvl1pPr>
            <a:extLst/>
          </a:lstStyle>
          <a:p>
            <a:r>
              <a:rPr kumimoji="0" lang="en-US" dirty="0"/>
              <a:t>Click to edit Master title style</a:t>
            </a:r>
          </a:p>
        </p:txBody>
      </p:sp>
      <p:sp>
        <p:nvSpPr>
          <p:cNvPr id="3" name="Subtitle 2"/>
          <p:cNvSpPr>
            <a:spLocks noGrp="1"/>
          </p:cNvSpPr>
          <p:nvPr>
            <p:ph type="subTitle" idx="1"/>
          </p:nvPr>
        </p:nvSpPr>
        <p:spPr>
          <a:xfrm>
            <a:off x="685800" y="5257800"/>
            <a:ext cx="8077200" cy="1295400"/>
          </a:xfrm>
        </p:spPr>
        <p:txBody>
          <a:bodyPr lIns="118872" tIns="0" rIns="45720" bIns="0" anchor="t">
            <a:normAutofit/>
          </a:bodyPr>
          <a:lstStyle>
            <a:lvl1pPr marL="0" indent="0" algn="l">
              <a:buNone/>
              <a:defRPr sz="3200" b="1">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6" name="Slide Number Placeholder 5"/>
          <p:cNvSpPr>
            <a:spLocks noGrp="1"/>
          </p:cNvSpPr>
          <p:nvPr>
            <p:ph type="sldNum" sz="quarter" idx="12"/>
          </p:nvPr>
        </p:nvSpPr>
        <p:spPr/>
        <p:txBody>
          <a:bodyPr/>
          <a:lstStyle>
            <a:lvl1pPr>
              <a:defRPr sz="1200" baseline="0"/>
            </a:lvl1pPr>
          </a:lstStyle>
          <a:p>
            <a:fld id="{19B12225-5612-419B-A8D5-4B8EEE4C217E}"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lvl1pPr>
              <a:defRPr sz="1200" baseline="0"/>
            </a:lvl1pPr>
          </a:lstStyle>
          <a:p>
            <a:fld id="{19B12225-5612-419B-A8D5-4B8EEE4C217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a:t>Click to edit Master title style</a:t>
            </a:r>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Autofit/>
          </a:bodyPr>
          <a:lstStyle>
            <a:lvl1pPr>
              <a:defRPr lang="en-US" dirty="0"/>
            </a:lvl1pPr>
            <a:extLst/>
          </a:lstStyle>
          <a:p>
            <a:r>
              <a:rPr kumimoji="0" lang="en-US" dirty="0"/>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lvl1pPr>
              <a:defRPr sz="1200" baseline="0"/>
            </a:lvl1pPr>
          </a:lstStyle>
          <a:p>
            <a:fld id="{19B12225-5612-419B-A8D5-4B8EEE4C217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lvl1pPr>
              <a:defRPr baseline="0"/>
            </a:lvl1pPr>
          </a:lstStyle>
          <a:p>
            <a:fld id="{19B12225-5612-419B-A8D5-4B8EEE4C217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295400"/>
            <a:ext cx="4038600" cy="5257800"/>
          </a:xfrm>
        </p:spPr>
        <p:txBody>
          <a:bodyPr lIns="91440">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295400"/>
            <a:ext cx="4038600" cy="5257800"/>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lvl1pPr>
              <a:defRPr baseline="0"/>
            </a:lvl1pPr>
          </a:lstStyle>
          <a:p>
            <a:fld id="{19B12225-5612-419B-A8D5-4B8EEE4C217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dirty="0"/>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199" y="152400"/>
            <a:ext cx="8686799"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295400"/>
            <a:ext cx="8534400" cy="5257801"/>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1200" baseline="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p:txStyles>
    <p:titleStyle>
      <a:lvl1pPr algn="l" rtl="0" eaLnBrk="1" latinLnBrk="0" hangingPunct="1">
        <a:spcBef>
          <a:spcPct val="0"/>
        </a:spcBef>
        <a:buNone/>
        <a:defRPr kumimoji="0" sz="48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eb.stanford.edu/class/cs246/handout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joe-schmoe.com/" TargetMode="External"/><Relationship Id="rId2" Type="http://schemas.openxmlformats.org/officeDocument/2006/relationships/hyperlink" Target="http://www.temple.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w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7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image" Target="../media/image22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image" Target="../media/image22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2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joe-schmoe.com/"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stanford.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48000"/>
                <a:satMod val="300000"/>
              </a:schemeClr>
            </a:gs>
            <a:gs pos="12000">
              <a:schemeClr val="bg2">
                <a:tint val="48000"/>
                <a:satMod val="300000"/>
              </a:schemeClr>
            </a:gs>
            <a:gs pos="56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901248" y="1143000"/>
            <a:ext cx="6553200" cy="1143000"/>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5400" b="1" kern="1200">
                <a:solidFill>
                  <a:schemeClr val="accent1">
                    <a:satMod val="150000"/>
                  </a:schemeClr>
                </a:solidFill>
                <a:effectLst/>
                <a:latin typeface="+mj-lt"/>
                <a:ea typeface="+mj-ea"/>
                <a:cs typeface="+mj-cs"/>
              </a:defRPr>
            </a:lvl1pPr>
            <a:extLst/>
          </a:lstStyle>
          <a:p>
            <a:r>
              <a:rPr lang="en-US" dirty="0">
                <a:solidFill>
                  <a:srgbClr val="CC0000"/>
                </a:solidFill>
              </a:rPr>
              <a:t>PageRank</a:t>
            </a:r>
          </a:p>
        </p:txBody>
      </p:sp>
      <p:sp>
        <p:nvSpPr>
          <p:cNvPr id="9" name="Rectangle 3"/>
          <p:cNvSpPr>
            <a:spLocks noGrp="1" noChangeArrowheads="1"/>
          </p:cNvSpPr>
          <p:nvPr>
            <p:ph type="ctrTitle"/>
          </p:nvPr>
        </p:nvSpPr>
        <p:spPr>
          <a:xfrm>
            <a:off x="1066800" y="2590800"/>
            <a:ext cx="7924800" cy="2286000"/>
          </a:xfrm>
        </p:spPr>
        <p:txBody>
          <a:bodyPr>
            <a:noAutofit/>
          </a:bodyPr>
          <a:lstStyle/>
          <a:p>
            <a:r>
              <a:rPr lang="en-US" sz="3600" dirty="0">
                <a:solidFill>
                  <a:srgbClr val="FF9900"/>
                </a:solidFill>
              </a:rPr>
              <a:t>Random Surfers on the Web</a:t>
            </a:r>
            <a:br>
              <a:rPr lang="en-US" sz="3600" dirty="0">
                <a:solidFill>
                  <a:srgbClr val="FF9900"/>
                </a:solidFill>
              </a:rPr>
            </a:br>
            <a:r>
              <a:rPr lang="en-US" sz="3600" dirty="0">
                <a:solidFill>
                  <a:srgbClr val="FF9900"/>
                </a:solidFill>
              </a:rPr>
              <a:t>Transition Matrix of the Web</a:t>
            </a:r>
            <a:br>
              <a:rPr lang="en-US" sz="3600" dirty="0">
                <a:solidFill>
                  <a:srgbClr val="FF9900"/>
                </a:solidFill>
              </a:rPr>
            </a:br>
            <a:r>
              <a:rPr lang="en-US" sz="3600" dirty="0">
                <a:solidFill>
                  <a:srgbClr val="FF9900"/>
                </a:solidFill>
              </a:rPr>
              <a:t>Dead Ends and Spider Traps</a:t>
            </a:r>
            <a:br>
              <a:rPr lang="en-US" sz="3600" dirty="0">
                <a:solidFill>
                  <a:srgbClr val="FF9900"/>
                </a:solidFill>
              </a:rPr>
            </a:br>
            <a:r>
              <a:rPr lang="en-US" sz="3600" dirty="0">
                <a:solidFill>
                  <a:srgbClr val="FF9900"/>
                </a:solidFill>
              </a:rPr>
              <a:t>Topic-Specific PageRank</a:t>
            </a:r>
            <a:br>
              <a:rPr lang="en-US" sz="3600" dirty="0">
                <a:solidFill>
                  <a:srgbClr val="FF9900"/>
                </a:solidFill>
              </a:rPr>
            </a:br>
            <a:endParaRPr lang="en-US" sz="3600" dirty="0">
              <a:solidFill>
                <a:srgbClr val="FF9900"/>
              </a:solidFill>
            </a:endParaRPr>
          </a:p>
        </p:txBody>
      </p:sp>
      <p:sp>
        <p:nvSpPr>
          <p:cNvPr id="5" name="TextBox 4"/>
          <p:cNvSpPr txBox="1"/>
          <p:nvPr/>
        </p:nvSpPr>
        <p:spPr>
          <a:xfrm>
            <a:off x="228600" y="5135017"/>
            <a:ext cx="8839200" cy="1508105"/>
          </a:xfrm>
          <a:prstGeom prst="rect">
            <a:avLst/>
          </a:prstGeom>
          <a:noFill/>
        </p:spPr>
        <p:txBody>
          <a:bodyPr wrap="square" rtlCol="0">
            <a:spAutoFit/>
          </a:bodyPr>
          <a:lstStyle/>
          <a:p>
            <a:r>
              <a:rPr lang="en-US" sz="3600" dirty="0"/>
              <a:t>Information Retrieval in Practice</a:t>
            </a:r>
          </a:p>
          <a:p>
            <a:r>
              <a:rPr lang="en-US" sz="2800" dirty="0"/>
              <a:t>Slides from Mining Massive Data Sets at</a:t>
            </a:r>
          </a:p>
          <a:p>
            <a:r>
              <a:rPr lang="en-US" sz="2800" dirty="0">
                <a:hlinkClick r:id="rId3"/>
              </a:rPr>
              <a:t>http://web.stanford.edu/class/cs246/handouts.html</a:t>
            </a:r>
            <a:endParaRPr lang="en-US" sz="28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Link Analysis Algorithms</a:t>
            </a:r>
          </a:p>
        </p:txBody>
      </p:sp>
      <p:sp>
        <p:nvSpPr>
          <p:cNvPr id="64515" name="Rectangle 3"/>
          <p:cNvSpPr>
            <a:spLocks noGrp="1" noChangeArrowheads="1"/>
          </p:cNvSpPr>
          <p:nvPr>
            <p:ph type="body" idx="1"/>
          </p:nvPr>
        </p:nvSpPr>
        <p:spPr/>
        <p:txBody>
          <a:bodyPr/>
          <a:lstStyle/>
          <a:p>
            <a:r>
              <a:rPr lang="en-US" dirty="0">
                <a:solidFill>
                  <a:srgbClr val="D60093"/>
                </a:solidFill>
              </a:rPr>
              <a:t>We will cover the following</a:t>
            </a:r>
            <a:r>
              <a:rPr lang="en-US" b="1" dirty="0">
                <a:solidFill>
                  <a:srgbClr val="D60093"/>
                </a:solidFill>
              </a:rPr>
              <a:t> Link Analysis approaches </a:t>
            </a:r>
            <a:r>
              <a:rPr lang="en-US" dirty="0"/>
              <a:t>for computing </a:t>
            </a:r>
            <a:r>
              <a:rPr lang="en-US" b="1" dirty="0" err="1">
                <a:solidFill>
                  <a:srgbClr val="0000FF"/>
                </a:solidFill>
              </a:rPr>
              <a:t>importances</a:t>
            </a:r>
            <a:r>
              <a:rPr lang="en-US" dirty="0">
                <a:solidFill>
                  <a:srgbClr val="0000FF"/>
                </a:solidFill>
              </a:rPr>
              <a:t> </a:t>
            </a:r>
            <a:br>
              <a:rPr lang="en-US" dirty="0">
                <a:solidFill>
                  <a:srgbClr val="0000FF"/>
                </a:solidFill>
              </a:rPr>
            </a:br>
            <a:r>
              <a:rPr lang="en-US" dirty="0">
                <a:solidFill>
                  <a:srgbClr val="0000FF"/>
                </a:solidFill>
              </a:rPr>
              <a:t>of nodes in a graph</a:t>
            </a:r>
            <a:r>
              <a:rPr lang="en-US" dirty="0"/>
              <a:t>:</a:t>
            </a:r>
            <a:endParaRPr lang="en-US" dirty="0">
              <a:solidFill>
                <a:schemeClr val="accent3"/>
              </a:solidFill>
            </a:endParaRPr>
          </a:p>
          <a:p>
            <a:pPr lvl="1"/>
            <a:r>
              <a:rPr lang="en-US" dirty="0"/>
              <a:t>Page Rank</a:t>
            </a:r>
          </a:p>
          <a:p>
            <a:pPr lvl="1"/>
            <a:r>
              <a:rPr lang="en-US" dirty="0"/>
              <a:t>Web Spam Detection Algorithms</a:t>
            </a:r>
          </a:p>
          <a:p>
            <a:pPr lvl="2"/>
            <a:r>
              <a:rPr lang="en-US" dirty="0"/>
              <a:t>A brief intro next</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10</a:t>
            </a:fld>
            <a:endParaRPr lang="en-US"/>
          </a:p>
        </p:txBody>
      </p:sp>
      <p:sp>
        <p:nvSpPr>
          <p:cNvPr id="6" name="Footer Placeholder 5"/>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 Leskovec, A. Rajaraman, J. Ullman: Mining of Massive Datasets, http://www.mmds.org</a:t>
            </a:r>
          </a:p>
        </p:txBody>
      </p:sp>
    </p:spTree>
    <p:extLst>
      <p:ext uri="{BB962C8B-B14F-4D97-AF65-F5344CB8AC3E}">
        <p14:creationId xmlns:p14="http://schemas.microsoft.com/office/powerpoint/2010/main" val="3500112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What Is Web Spam?</a:t>
            </a:r>
          </a:p>
        </p:txBody>
      </p:sp>
      <p:sp>
        <p:nvSpPr>
          <p:cNvPr id="10243" name="Rectangle 3"/>
          <p:cNvSpPr>
            <a:spLocks noGrp="1" noChangeArrowheads="1"/>
          </p:cNvSpPr>
          <p:nvPr>
            <p:ph type="body" idx="1"/>
          </p:nvPr>
        </p:nvSpPr>
        <p:spPr/>
        <p:txBody>
          <a:bodyPr/>
          <a:lstStyle/>
          <a:p>
            <a:pPr>
              <a:lnSpc>
                <a:spcPct val="90000"/>
              </a:lnSpc>
            </a:pPr>
            <a:r>
              <a:rPr lang="en-US" altLang="en-US" i="1" dirty="0">
                <a:solidFill>
                  <a:srgbClr val="FF0000"/>
                </a:solidFill>
              </a:rPr>
              <a:t>Spamming</a:t>
            </a:r>
            <a:r>
              <a:rPr lang="en-US" altLang="en-US" dirty="0"/>
              <a:t> = any deliberate action solely in order to boost a Web page’s position in search-engine results.</a:t>
            </a:r>
          </a:p>
          <a:p>
            <a:pPr>
              <a:lnSpc>
                <a:spcPct val="90000"/>
              </a:lnSpc>
            </a:pPr>
            <a:r>
              <a:rPr lang="en-US" altLang="en-US" i="1" dirty="0">
                <a:solidFill>
                  <a:srgbClr val="FF0000"/>
                </a:solidFill>
              </a:rPr>
              <a:t>Spam</a:t>
            </a:r>
            <a:r>
              <a:rPr lang="en-US" altLang="en-US" dirty="0"/>
              <a:t> = Web pages that are the result of spamming.</a:t>
            </a:r>
          </a:p>
          <a:p>
            <a:pPr>
              <a:lnSpc>
                <a:spcPct val="90000"/>
              </a:lnSpc>
            </a:pPr>
            <a:r>
              <a:rPr lang="en-US" altLang="en-US" dirty="0"/>
              <a:t>SEO industry might disagree!</a:t>
            </a:r>
          </a:p>
          <a:p>
            <a:pPr lvl="1">
              <a:lnSpc>
                <a:spcPct val="90000"/>
              </a:lnSpc>
            </a:pPr>
            <a:r>
              <a:rPr lang="en-US" altLang="en-US" i="1" dirty="0">
                <a:solidFill>
                  <a:srgbClr val="FF0000"/>
                </a:solidFill>
              </a:rPr>
              <a:t>SEO</a:t>
            </a:r>
            <a:r>
              <a:rPr lang="en-US" altLang="en-US" dirty="0"/>
              <a:t> = search engine optimization</a:t>
            </a:r>
          </a:p>
        </p:txBody>
      </p:sp>
    </p:spTree>
    <p:extLst>
      <p:ext uri="{BB962C8B-B14F-4D97-AF65-F5344CB8AC3E}">
        <p14:creationId xmlns:p14="http://schemas.microsoft.com/office/powerpoint/2010/main" val="211211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Web Spam Taxonomy</a:t>
            </a:r>
          </a:p>
        </p:txBody>
      </p:sp>
      <p:sp>
        <p:nvSpPr>
          <p:cNvPr id="11267" name="Rectangle 3"/>
          <p:cNvSpPr>
            <a:spLocks noGrp="1" noChangeArrowheads="1"/>
          </p:cNvSpPr>
          <p:nvPr>
            <p:ph type="body" idx="1"/>
          </p:nvPr>
        </p:nvSpPr>
        <p:spPr/>
        <p:txBody>
          <a:bodyPr/>
          <a:lstStyle/>
          <a:p>
            <a:r>
              <a:rPr lang="en-US" altLang="en-US" i="1" dirty="0">
                <a:solidFill>
                  <a:srgbClr val="FF0000"/>
                </a:solidFill>
              </a:rPr>
              <a:t>Boosting</a:t>
            </a:r>
            <a:r>
              <a:rPr lang="en-US" altLang="en-US" dirty="0"/>
              <a:t> techniques.</a:t>
            </a:r>
          </a:p>
          <a:p>
            <a:pPr lvl="1"/>
            <a:r>
              <a:rPr lang="en-US" altLang="en-US" dirty="0"/>
              <a:t>Techniques for achieving high relevance/importance for a Web page.</a:t>
            </a:r>
          </a:p>
          <a:p>
            <a:r>
              <a:rPr lang="en-US" altLang="en-US" i="1" dirty="0">
                <a:solidFill>
                  <a:srgbClr val="FF0000"/>
                </a:solidFill>
              </a:rPr>
              <a:t>Hiding</a:t>
            </a:r>
            <a:r>
              <a:rPr lang="en-US" altLang="en-US" dirty="0"/>
              <a:t> techniques.</a:t>
            </a:r>
          </a:p>
          <a:p>
            <a:pPr lvl="1"/>
            <a:r>
              <a:rPr lang="en-US" altLang="en-US" dirty="0"/>
              <a:t>Techniques to hide the use of boosting from humans and Web crawlers.</a:t>
            </a:r>
          </a:p>
        </p:txBody>
      </p:sp>
    </p:spTree>
    <p:extLst>
      <p:ext uri="{BB962C8B-B14F-4D97-AF65-F5344CB8AC3E}">
        <p14:creationId xmlns:p14="http://schemas.microsoft.com/office/powerpoint/2010/main" val="355448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Boosting: Term Manipulation</a:t>
            </a:r>
          </a:p>
        </p:txBody>
      </p:sp>
      <p:sp>
        <p:nvSpPr>
          <p:cNvPr id="12291" name="Rectangle 3"/>
          <p:cNvSpPr>
            <a:spLocks noGrp="1" noChangeArrowheads="1"/>
          </p:cNvSpPr>
          <p:nvPr>
            <p:ph type="body" idx="1"/>
          </p:nvPr>
        </p:nvSpPr>
        <p:spPr/>
        <p:txBody>
          <a:bodyPr/>
          <a:lstStyle/>
          <a:p>
            <a:r>
              <a:rPr lang="en-US" altLang="en-US" i="1" dirty="0">
                <a:solidFill>
                  <a:srgbClr val="FF0000"/>
                </a:solidFill>
              </a:rPr>
              <a:t>Term spamming</a:t>
            </a:r>
            <a:r>
              <a:rPr lang="en-US" altLang="en-US" i="1" dirty="0"/>
              <a:t>.</a:t>
            </a:r>
          </a:p>
          <a:p>
            <a:pPr lvl="1"/>
            <a:r>
              <a:rPr lang="en-US" altLang="en-US" dirty="0"/>
              <a:t>Manipulating the text of web pages in order to appear relevant to queries.</a:t>
            </a:r>
          </a:p>
        </p:txBody>
      </p:sp>
    </p:spTree>
    <p:extLst>
      <p:ext uri="{BB962C8B-B14F-4D97-AF65-F5344CB8AC3E}">
        <p14:creationId xmlns:p14="http://schemas.microsoft.com/office/powerpoint/2010/main" val="4154582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Term-Spamming Techniques</a:t>
            </a:r>
          </a:p>
        </p:txBody>
      </p:sp>
      <p:sp>
        <p:nvSpPr>
          <p:cNvPr id="3" name="Content Placeholder 2"/>
          <p:cNvSpPr>
            <a:spLocks noGrp="1"/>
          </p:cNvSpPr>
          <p:nvPr>
            <p:ph idx="1"/>
          </p:nvPr>
        </p:nvSpPr>
        <p:spPr/>
        <p:txBody>
          <a:bodyPr/>
          <a:lstStyle/>
          <a:p>
            <a:r>
              <a:rPr lang="en-US" i="1" dirty="0">
                <a:solidFill>
                  <a:srgbClr val="FF0000"/>
                </a:solidFill>
              </a:rPr>
              <a:t>Repetition</a:t>
            </a:r>
            <a:r>
              <a:rPr lang="en-US" dirty="0"/>
              <a:t> of terms, e.g., “Viagra,” in order to subvert TF.IDF-based rankings.</a:t>
            </a:r>
          </a:p>
          <a:p>
            <a:r>
              <a:rPr lang="en-US" i="1" dirty="0">
                <a:solidFill>
                  <a:srgbClr val="FF0000"/>
                </a:solidFill>
              </a:rPr>
              <a:t>Dumping</a:t>
            </a:r>
            <a:r>
              <a:rPr lang="en-US" dirty="0"/>
              <a:t> = adding large numbers of words to your page.</a:t>
            </a:r>
          </a:p>
          <a:p>
            <a:pPr lvl="1"/>
            <a:r>
              <a:rPr lang="en-US" dirty="0">
                <a:solidFill>
                  <a:srgbClr val="00B050"/>
                </a:solidFill>
              </a:rPr>
              <a:t>Example</a:t>
            </a:r>
            <a:r>
              <a:rPr lang="en-US" dirty="0"/>
              <a:t>: run the search query you would like your page to match, and add copies of the top 10 pages.</a:t>
            </a:r>
          </a:p>
          <a:p>
            <a:pPr lvl="1"/>
            <a:r>
              <a:rPr lang="en-US" dirty="0">
                <a:solidFill>
                  <a:srgbClr val="00B050"/>
                </a:solidFill>
              </a:rPr>
              <a:t>Example</a:t>
            </a:r>
            <a:r>
              <a:rPr lang="en-US" dirty="0"/>
              <a:t>: add a dictionary, so you match every search query.</a:t>
            </a:r>
          </a:p>
          <a:p>
            <a:pPr lvl="1"/>
            <a:r>
              <a:rPr lang="en-US" dirty="0">
                <a:solidFill>
                  <a:srgbClr val="0070C0"/>
                </a:solidFill>
              </a:rPr>
              <a:t>Key hiding technique</a:t>
            </a:r>
            <a:r>
              <a:rPr lang="en-US" dirty="0"/>
              <a:t>: words are hidden by giving them the same color as the background.</a:t>
            </a:r>
          </a:p>
          <a:p>
            <a:endParaRPr lang="en-US" dirty="0"/>
          </a:p>
        </p:txBody>
      </p:sp>
      <p:sp>
        <p:nvSpPr>
          <p:cNvPr id="4" name="Slide Number Placeholder 3"/>
          <p:cNvSpPr>
            <a:spLocks noGrp="1"/>
          </p:cNvSpPr>
          <p:nvPr>
            <p:ph type="sldNum" sz="quarter" idx="12"/>
          </p:nvPr>
        </p:nvSpPr>
        <p:spPr/>
        <p:txBody>
          <a:bodyPr/>
          <a:lstStyle/>
          <a:p>
            <a:fld id="{19B12225-5612-419B-A8D5-4B8EEE4C217E}" type="slidenum">
              <a:rPr lang="en-US" smtClean="0"/>
              <a:pPr/>
              <a:t>14</a:t>
            </a:fld>
            <a:endParaRPr lang="en-US" dirty="0"/>
          </a:p>
        </p:txBody>
      </p:sp>
    </p:spTree>
    <p:extLst>
      <p:ext uri="{BB962C8B-B14F-4D97-AF65-F5344CB8AC3E}">
        <p14:creationId xmlns:p14="http://schemas.microsoft.com/office/powerpoint/2010/main" val="26227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9B12225-5612-419B-A8D5-4B8EEE4C217E}"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2362200" y="1905000"/>
            <a:ext cx="3667125" cy="2800350"/>
          </a:xfrm>
          <a:prstGeom prst="rect">
            <a:avLst/>
          </a:prstGeom>
        </p:spPr>
      </p:pic>
    </p:spTree>
    <p:extLst>
      <p:ext uri="{BB962C8B-B14F-4D97-AF65-F5344CB8AC3E}">
        <p14:creationId xmlns:p14="http://schemas.microsoft.com/office/powerpoint/2010/main" val="53707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Need a Different Paradigm</a:t>
            </a:r>
          </a:p>
        </p:txBody>
      </p:sp>
      <p:sp>
        <p:nvSpPr>
          <p:cNvPr id="4" name="Slide Number Placeholder 3"/>
          <p:cNvSpPr>
            <a:spLocks noGrp="1"/>
          </p:cNvSpPr>
          <p:nvPr>
            <p:ph type="sldNum" sz="quarter" idx="12"/>
          </p:nvPr>
        </p:nvSpPr>
        <p:spPr/>
        <p:txBody>
          <a:bodyPr/>
          <a:lstStyle/>
          <a:p>
            <a:fld id="{19B12225-5612-419B-A8D5-4B8EEE4C217E}" type="slidenum">
              <a:rPr lang="en-US" smtClean="0"/>
              <a:pPr/>
              <a:t>16</a:t>
            </a:fld>
            <a:endParaRPr lang="en-US" dirty="0"/>
          </a:p>
        </p:txBody>
      </p:sp>
      <p:pic>
        <p:nvPicPr>
          <p:cNvPr id="2050" name="Picture 2" descr="1280px-PageRank-hi-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43200"/>
            <a:ext cx="5143500" cy="3705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86050" y="1752600"/>
            <a:ext cx="3581400" cy="646331"/>
          </a:xfrm>
          <a:prstGeom prst="rect">
            <a:avLst/>
          </a:prstGeom>
          <a:noFill/>
        </p:spPr>
        <p:txBody>
          <a:bodyPr wrap="square" rtlCol="0">
            <a:spAutoFit/>
          </a:bodyPr>
          <a:lstStyle/>
          <a:p>
            <a:r>
              <a:rPr 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Page Importance</a:t>
            </a:r>
          </a:p>
        </p:txBody>
      </p:sp>
    </p:spTree>
    <p:extLst>
      <p:ext uri="{BB962C8B-B14F-4D97-AF65-F5344CB8AC3E}">
        <p14:creationId xmlns:p14="http://schemas.microsoft.com/office/powerpoint/2010/main" val="392686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Links as Votes</a:t>
            </a:r>
          </a:p>
        </p:txBody>
      </p:sp>
      <p:sp>
        <p:nvSpPr>
          <p:cNvPr id="37890" name="Content Placeholder 2"/>
          <p:cNvSpPr>
            <a:spLocks noGrp="1"/>
          </p:cNvSpPr>
          <p:nvPr>
            <p:ph idx="1"/>
          </p:nvPr>
        </p:nvSpPr>
        <p:spPr/>
        <p:txBody>
          <a:bodyPr/>
          <a:lstStyle/>
          <a:p>
            <a:pPr lvl="8"/>
            <a:endParaRPr lang="en-US" sz="400" dirty="0"/>
          </a:p>
          <a:p>
            <a:r>
              <a:rPr lang="en-US" b="1" dirty="0">
                <a:solidFill>
                  <a:srgbClr val="0000FF"/>
                </a:solidFill>
              </a:rPr>
              <a:t>Idea:</a:t>
            </a:r>
            <a:r>
              <a:rPr lang="en-US" dirty="0">
                <a:solidFill>
                  <a:srgbClr val="0000FF"/>
                </a:solidFill>
              </a:rPr>
              <a:t> </a:t>
            </a:r>
            <a:r>
              <a:rPr lang="en-US" b="1" dirty="0">
                <a:solidFill>
                  <a:srgbClr val="0000FF"/>
                </a:solidFill>
              </a:rPr>
              <a:t>Links as votes</a:t>
            </a:r>
          </a:p>
          <a:p>
            <a:pPr lvl="1"/>
            <a:r>
              <a:rPr lang="en-US" b="1" dirty="0"/>
              <a:t>Page is more important if it has more links</a:t>
            </a:r>
          </a:p>
          <a:p>
            <a:pPr lvl="2"/>
            <a:r>
              <a:rPr lang="en-US" dirty="0"/>
              <a:t>In-coming links? Out-going links?</a:t>
            </a:r>
          </a:p>
          <a:p>
            <a:r>
              <a:rPr lang="en-US" b="1" dirty="0">
                <a:solidFill>
                  <a:srgbClr val="008000"/>
                </a:solidFill>
              </a:rPr>
              <a:t>Think of in-links as votes:</a:t>
            </a:r>
          </a:p>
          <a:p>
            <a:pPr lvl="1"/>
            <a:r>
              <a:rPr lang="en-US" sz="2000" dirty="0">
                <a:hlinkClick r:id="rId2"/>
              </a:rPr>
              <a:t>www.temple.edu</a:t>
            </a:r>
            <a:r>
              <a:rPr lang="en-US" sz="2000" dirty="0"/>
              <a:t> has ? in-links </a:t>
            </a:r>
          </a:p>
          <a:p>
            <a:pPr lvl="1"/>
            <a:r>
              <a:rPr lang="en-US" sz="2000" dirty="0">
                <a:hlinkClick r:id="rId3"/>
              </a:rPr>
              <a:t>www.joe-schmoe.com</a:t>
            </a:r>
            <a:r>
              <a:rPr lang="en-US" sz="2000" dirty="0"/>
              <a:t> has 1 in-link</a:t>
            </a:r>
          </a:p>
          <a:p>
            <a:pPr lvl="8"/>
            <a:endParaRPr lang="en-US" sz="1000" dirty="0"/>
          </a:p>
          <a:p>
            <a:r>
              <a:rPr lang="en-US" b="1" dirty="0">
                <a:solidFill>
                  <a:srgbClr val="D60093"/>
                </a:solidFill>
              </a:rPr>
              <a:t>Are all in-links are equal?</a:t>
            </a:r>
          </a:p>
          <a:p>
            <a:pPr lvl="1"/>
            <a:r>
              <a:rPr lang="en-US" b="1" dirty="0"/>
              <a:t>Links from important pages count more</a:t>
            </a:r>
          </a:p>
          <a:p>
            <a:pPr lvl="1"/>
            <a:r>
              <a:rPr lang="en-US" dirty="0"/>
              <a:t>Recursive question! </a:t>
            </a:r>
          </a:p>
        </p:txBody>
      </p:sp>
      <p:sp>
        <p:nvSpPr>
          <p:cNvPr id="4" name="Slide Number Placeholder 3"/>
          <p:cNvSpPr>
            <a:spLocks noGrp="1"/>
          </p:cNvSpPr>
          <p:nvPr>
            <p:ph type="sldNum" sz="quarter" idx="12"/>
          </p:nvPr>
        </p:nvSpPr>
        <p:spPr/>
        <p:txBody>
          <a:bodyPr/>
          <a:lstStyle/>
          <a:p>
            <a:fld id="{19B12225-5612-419B-A8D5-4B8EEE4C217E}" type="slidenum">
              <a:rPr lang="en-US" smtClean="0"/>
              <a:pPr/>
              <a:t>17</a:t>
            </a:fld>
            <a:endParaRPr lang="en-US"/>
          </a:p>
        </p:txBody>
      </p:sp>
      <p:sp>
        <p:nvSpPr>
          <p:cNvPr id="5" name="Footer Placeholder 4"/>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 Leskovec, A. Rajaraman, J. Ullman: Mining of Massive Datasets, http://www.mmds.org</a:t>
            </a:r>
          </a:p>
        </p:txBody>
      </p:sp>
      <p:sp>
        <p:nvSpPr>
          <p:cNvPr id="3" name="Speech Bubble: Rectangle 2">
            <a:extLst>
              <a:ext uri="{FF2B5EF4-FFF2-40B4-BE49-F238E27FC236}">
                <a16:creationId xmlns:a16="http://schemas.microsoft.com/office/drawing/2014/main" id="{452C89DF-BF6B-1DAA-6F8E-B8E9F4FE3355}"/>
              </a:ext>
            </a:extLst>
          </p:cNvPr>
          <p:cNvSpPr/>
          <p:nvPr/>
        </p:nvSpPr>
        <p:spPr>
          <a:xfrm>
            <a:off x="5562600" y="3101340"/>
            <a:ext cx="2743200" cy="655320"/>
          </a:xfrm>
          <a:prstGeom prst="wedgeRectCallout">
            <a:avLst>
              <a:gd name="adj1" fmla="val -80357"/>
              <a:gd name="adj2" fmla="val 24057"/>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did you learn in your assignment?</a:t>
            </a:r>
          </a:p>
        </p:txBody>
      </p:sp>
    </p:spTree>
    <p:extLst>
      <p:ext uri="{BB962C8B-B14F-4D97-AF65-F5344CB8AC3E}">
        <p14:creationId xmlns:p14="http://schemas.microsoft.com/office/powerpoint/2010/main" val="245629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Simple Recursive Formulation</a:t>
            </a:r>
          </a:p>
        </p:txBody>
      </p:sp>
      <p:sp>
        <p:nvSpPr>
          <p:cNvPr id="9219" name="Rectangle 3"/>
          <p:cNvSpPr>
            <a:spLocks noGrp="1" noChangeArrowheads="1"/>
          </p:cNvSpPr>
          <p:nvPr>
            <p:ph type="body" idx="1"/>
          </p:nvPr>
        </p:nvSpPr>
        <p:spPr>
          <a:xfrm>
            <a:off x="457200" y="1295400"/>
            <a:ext cx="8229600" cy="3809999"/>
          </a:xfrm>
        </p:spPr>
        <p:txBody>
          <a:bodyPr/>
          <a:lstStyle/>
          <a:p>
            <a:r>
              <a:rPr lang="en-US" dirty="0"/>
              <a:t>Each link’s vote is proportional to the </a:t>
            </a:r>
            <a:r>
              <a:rPr lang="en-US" b="1" dirty="0">
                <a:solidFill>
                  <a:srgbClr val="008000"/>
                </a:solidFill>
              </a:rPr>
              <a:t>importance</a:t>
            </a:r>
            <a:r>
              <a:rPr lang="en-US" dirty="0">
                <a:solidFill>
                  <a:srgbClr val="008000"/>
                </a:solidFill>
              </a:rPr>
              <a:t> </a:t>
            </a:r>
            <a:r>
              <a:rPr lang="en-US" dirty="0"/>
              <a:t>of its source page</a:t>
            </a:r>
          </a:p>
          <a:p>
            <a:pPr lvl="8"/>
            <a:endParaRPr lang="en-US" dirty="0"/>
          </a:p>
          <a:p>
            <a:r>
              <a:rPr lang="en-US" dirty="0"/>
              <a:t>If page </a:t>
            </a:r>
            <a:r>
              <a:rPr lang="en-US" b="1" i="1" dirty="0">
                <a:solidFill>
                  <a:srgbClr val="FF0000"/>
                </a:solidFill>
              </a:rPr>
              <a:t>j</a:t>
            </a:r>
            <a:r>
              <a:rPr lang="en-US" dirty="0"/>
              <a:t> with importance </a:t>
            </a:r>
            <a:r>
              <a:rPr lang="en-US" b="1" i="1" dirty="0" err="1">
                <a:solidFill>
                  <a:srgbClr val="0000FF"/>
                </a:solidFill>
              </a:rPr>
              <a:t>r</a:t>
            </a:r>
            <a:r>
              <a:rPr lang="en-US" b="1" i="1" baseline="-25000" dirty="0" err="1">
                <a:solidFill>
                  <a:srgbClr val="0000FF"/>
                </a:solidFill>
              </a:rPr>
              <a:t>j</a:t>
            </a:r>
            <a:r>
              <a:rPr lang="en-US" dirty="0"/>
              <a:t> has </a:t>
            </a:r>
            <a:r>
              <a:rPr lang="en-US" b="1" i="1" dirty="0">
                <a:solidFill>
                  <a:srgbClr val="0000FF"/>
                </a:solidFill>
              </a:rPr>
              <a:t>n</a:t>
            </a:r>
            <a:r>
              <a:rPr lang="en-US" dirty="0"/>
              <a:t> out-links, each link gets </a:t>
            </a:r>
            <a:r>
              <a:rPr lang="en-US" b="1" i="1" dirty="0" err="1">
                <a:solidFill>
                  <a:srgbClr val="0000FF"/>
                </a:solidFill>
              </a:rPr>
              <a:t>r</a:t>
            </a:r>
            <a:r>
              <a:rPr lang="en-US" b="1" i="1" baseline="-25000" dirty="0" err="1">
                <a:solidFill>
                  <a:srgbClr val="0000FF"/>
                </a:solidFill>
              </a:rPr>
              <a:t>j</a:t>
            </a:r>
            <a:r>
              <a:rPr lang="en-US" b="1" i="1" baseline="-25000" dirty="0">
                <a:solidFill>
                  <a:srgbClr val="0000FF"/>
                </a:solidFill>
              </a:rPr>
              <a:t> </a:t>
            </a:r>
            <a:r>
              <a:rPr lang="en-US" b="1" i="1" dirty="0">
                <a:solidFill>
                  <a:srgbClr val="0000FF"/>
                </a:solidFill>
              </a:rPr>
              <a:t>/ n</a:t>
            </a:r>
            <a:r>
              <a:rPr lang="en-US" dirty="0"/>
              <a:t> votes</a:t>
            </a:r>
          </a:p>
          <a:p>
            <a:pPr lvl="8"/>
            <a:endParaRPr lang="en-US" dirty="0"/>
          </a:p>
          <a:p>
            <a:r>
              <a:rPr lang="en-US" dirty="0"/>
              <a:t>Page </a:t>
            </a:r>
            <a:r>
              <a:rPr lang="en-US" b="1" i="1" dirty="0">
                <a:solidFill>
                  <a:srgbClr val="FF0000"/>
                </a:solidFill>
              </a:rPr>
              <a:t>j</a:t>
            </a:r>
            <a:r>
              <a:rPr lang="en-US" dirty="0"/>
              <a:t>’s own importance is the sum of the votes on its in-links</a:t>
            </a:r>
          </a:p>
        </p:txBody>
      </p:sp>
      <p:sp>
        <p:nvSpPr>
          <p:cNvPr id="5" name="Slide Number Placeholder 4"/>
          <p:cNvSpPr>
            <a:spLocks noGrp="1"/>
          </p:cNvSpPr>
          <p:nvPr>
            <p:ph type="sldNum" sz="quarter" idx="12"/>
          </p:nvPr>
        </p:nvSpPr>
        <p:spPr/>
        <p:txBody>
          <a:bodyPr/>
          <a:lstStyle/>
          <a:p>
            <a:pPr>
              <a:defRPr/>
            </a:pPr>
            <a:fld id="{15EE5B40-118D-4084-B443-0CD2840CF31F}" type="slidenum">
              <a:rPr lang="en-US"/>
              <a:pPr>
                <a:defRPr/>
              </a:pPr>
              <a:t>18</a:t>
            </a:fld>
            <a:endParaRPr lang="en-US"/>
          </a:p>
        </p:txBody>
      </p:sp>
      <p:sp>
        <p:nvSpPr>
          <p:cNvPr id="6" name="Footer Placeholder 5"/>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J. Leskovec, A. Rajaraman, J. Ullman: Mining of Massive Datasets, http://www.mmds.org</a:t>
            </a:r>
          </a:p>
        </p:txBody>
      </p:sp>
      <p:sp>
        <p:nvSpPr>
          <p:cNvPr id="7" name="Line 32"/>
          <p:cNvSpPr>
            <a:spLocks noChangeShapeType="1"/>
          </p:cNvSpPr>
          <p:nvPr/>
        </p:nvSpPr>
        <p:spPr bwMode="auto">
          <a:xfrm rot="5400000">
            <a:off x="5165725" y="5697536"/>
            <a:ext cx="533399" cy="381000"/>
          </a:xfrm>
          <a:prstGeom prst="line">
            <a:avLst/>
          </a:prstGeom>
          <a:ln w="28575">
            <a:headEnd type="none"/>
            <a:tailEnd type="triangl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8" name="Line 5"/>
          <p:cNvSpPr>
            <a:spLocks noChangeShapeType="1"/>
          </p:cNvSpPr>
          <p:nvPr/>
        </p:nvSpPr>
        <p:spPr bwMode="auto">
          <a:xfrm rot="5400000" flipH="1">
            <a:off x="5840412" y="5457824"/>
            <a:ext cx="300038" cy="636587"/>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9" name="Line 6"/>
          <p:cNvSpPr>
            <a:spLocks noChangeShapeType="1"/>
          </p:cNvSpPr>
          <p:nvPr/>
        </p:nvSpPr>
        <p:spPr bwMode="auto">
          <a:xfrm rot="5400000" flipV="1">
            <a:off x="5469733" y="5849142"/>
            <a:ext cx="677864" cy="238126"/>
          </a:xfrm>
          <a:prstGeom prst="line">
            <a:avLst/>
          </a:prstGeom>
          <a:ln w="28575">
            <a:headEnd/>
            <a:tailEnd type="triangl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11" name="Oval 17"/>
          <p:cNvSpPr>
            <a:spLocks noChangeArrowheads="1"/>
          </p:cNvSpPr>
          <p:nvPr/>
        </p:nvSpPr>
        <p:spPr bwMode="auto">
          <a:xfrm rot="5400000">
            <a:off x="5534819" y="5506240"/>
            <a:ext cx="244475" cy="246062"/>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US" dirty="0"/>
          </a:p>
        </p:txBody>
      </p:sp>
      <p:sp>
        <p:nvSpPr>
          <p:cNvPr id="16" name="Line 5"/>
          <p:cNvSpPr>
            <a:spLocks noChangeShapeType="1"/>
          </p:cNvSpPr>
          <p:nvPr/>
        </p:nvSpPr>
        <p:spPr bwMode="auto">
          <a:xfrm rot="5400000" flipH="1">
            <a:off x="5314667" y="5207090"/>
            <a:ext cx="450533" cy="13882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17" name="Line 5"/>
          <p:cNvSpPr>
            <a:spLocks noChangeShapeType="1"/>
          </p:cNvSpPr>
          <p:nvPr/>
        </p:nvSpPr>
        <p:spPr bwMode="auto">
          <a:xfrm rot="5400000" flipH="1" flipV="1">
            <a:off x="5675319" y="5093853"/>
            <a:ext cx="518672" cy="38936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 name="TextBox 1"/>
          <p:cNvSpPr txBox="1"/>
          <p:nvPr/>
        </p:nvSpPr>
        <p:spPr>
          <a:xfrm>
            <a:off x="5297611" y="5334371"/>
            <a:ext cx="269626" cy="461665"/>
          </a:xfrm>
          <a:prstGeom prst="rect">
            <a:avLst/>
          </a:prstGeom>
          <a:noFill/>
        </p:spPr>
        <p:txBody>
          <a:bodyPr wrap="none" rtlCol="0">
            <a:spAutoFit/>
          </a:bodyPr>
          <a:lstStyle/>
          <a:p>
            <a:r>
              <a:rPr lang="en-US" sz="2400" b="1" i="1" dirty="0">
                <a:solidFill>
                  <a:srgbClr val="FF0000"/>
                </a:solidFill>
                <a:latin typeface="Arial" pitchFamily="34" charset="0"/>
                <a:cs typeface="Arial" pitchFamily="34" charset="0"/>
              </a:rPr>
              <a:t>j</a:t>
            </a:r>
          </a:p>
        </p:txBody>
      </p:sp>
      <p:sp>
        <p:nvSpPr>
          <p:cNvPr id="20" name="Line 5"/>
          <p:cNvSpPr>
            <a:spLocks noChangeShapeType="1"/>
          </p:cNvSpPr>
          <p:nvPr/>
        </p:nvSpPr>
        <p:spPr bwMode="auto">
          <a:xfrm rot="5400000" flipH="1">
            <a:off x="6271529" y="4854465"/>
            <a:ext cx="364903" cy="503237"/>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1" name="Line 5"/>
          <p:cNvSpPr>
            <a:spLocks noChangeShapeType="1"/>
          </p:cNvSpPr>
          <p:nvPr/>
        </p:nvSpPr>
        <p:spPr bwMode="auto">
          <a:xfrm rot="5400000">
            <a:off x="6392465" y="4610497"/>
            <a:ext cx="123032" cy="503238"/>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2" name="Line 5"/>
          <p:cNvSpPr>
            <a:spLocks noChangeShapeType="1"/>
          </p:cNvSpPr>
          <p:nvPr/>
        </p:nvSpPr>
        <p:spPr bwMode="auto">
          <a:xfrm rot="5400000" flipV="1">
            <a:off x="5912645" y="4663283"/>
            <a:ext cx="304800" cy="27463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b="1" dirty="0"/>
          </a:p>
        </p:txBody>
      </p:sp>
      <p:sp>
        <p:nvSpPr>
          <p:cNvPr id="24" name="Line 5"/>
          <p:cNvSpPr>
            <a:spLocks noChangeShapeType="1"/>
          </p:cNvSpPr>
          <p:nvPr/>
        </p:nvSpPr>
        <p:spPr bwMode="auto">
          <a:xfrm rot="5400000">
            <a:off x="5331221" y="4681141"/>
            <a:ext cx="351632" cy="133350"/>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5" name="Line 5"/>
          <p:cNvSpPr>
            <a:spLocks noChangeShapeType="1"/>
          </p:cNvSpPr>
          <p:nvPr/>
        </p:nvSpPr>
        <p:spPr bwMode="auto">
          <a:xfrm rot="5400000" flipV="1">
            <a:off x="5150645" y="4663283"/>
            <a:ext cx="304800" cy="27463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b="1" dirty="0"/>
          </a:p>
        </p:txBody>
      </p:sp>
      <p:sp>
        <p:nvSpPr>
          <p:cNvPr id="10" name="Oval 15"/>
          <p:cNvSpPr>
            <a:spLocks noChangeArrowheads="1"/>
          </p:cNvSpPr>
          <p:nvPr/>
        </p:nvSpPr>
        <p:spPr bwMode="auto">
          <a:xfrm>
            <a:off x="6079331" y="4800600"/>
            <a:ext cx="246062" cy="244475"/>
          </a:xfrm>
          <a:prstGeom prst="ellipse">
            <a:avLst/>
          </a:prstGeom>
          <a:solidFill>
            <a:srgbClr val="008000"/>
          </a:solidFill>
          <a:ln w="12700">
            <a:noFill/>
            <a:headEnd/>
            <a:tailEnd/>
          </a:ln>
        </p:spPr>
        <p:style>
          <a:lnRef idx="1">
            <a:schemeClr val="dk1"/>
          </a:lnRef>
          <a:fillRef idx="2">
            <a:schemeClr val="dk1"/>
          </a:fillRef>
          <a:effectRef idx="1">
            <a:schemeClr val="dk1"/>
          </a:effectRef>
          <a:fontRef idx="minor">
            <a:schemeClr val="dk1"/>
          </a:fontRef>
        </p:style>
        <p:txBody>
          <a:bodyPr wrap="none" lIns="0" rIns="0" anchor="ctr"/>
          <a:lstStyle/>
          <a:p>
            <a:pPr algn="ctr" fontAlgn="auto">
              <a:spcBef>
                <a:spcPts val="0"/>
              </a:spcBef>
              <a:spcAft>
                <a:spcPts val="0"/>
              </a:spcAft>
              <a:defRPr/>
            </a:pPr>
            <a:r>
              <a:rPr lang="en-US" b="1" i="1" dirty="0">
                <a:solidFill>
                  <a:schemeClr val="bg1"/>
                </a:solidFill>
              </a:rPr>
              <a:t>k</a:t>
            </a:r>
          </a:p>
        </p:txBody>
      </p:sp>
      <p:sp>
        <p:nvSpPr>
          <p:cNvPr id="12" name="Oval 19"/>
          <p:cNvSpPr>
            <a:spLocks noChangeArrowheads="1"/>
          </p:cNvSpPr>
          <p:nvPr/>
        </p:nvSpPr>
        <p:spPr bwMode="auto">
          <a:xfrm>
            <a:off x="5317330" y="4801395"/>
            <a:ext cx="246064" cy="244475"/>
          </a:xfrm>
          <a:prstGeom prst="ellipse">
            <a:avLst/>
          </a:prstGeom>
          <a:solidFill>
            <a:srgbClr val="008000"/>
          </a:solidFill>
          <a:ln w="12700">
            <a:noFill/>
            <a:headEnd/>
            <a:tailEnd/>
          </a:ln>
        </p:spPr>
        <p:style>
          <a:lnRef idx="1">
            <a:schemeClr val="dk1"/>
          </a:lnRef>
          <a:fillRef idx="2">
            <a:schemeClr val="dk1"/>
          </a:fillRef>
          <a:effectRef idx="1">
            <a:schemeClr val="dk1"/>
          </a:effectRef>
          <a:fontRef idx="minor">
            <a:schemeClr val="dk1"/>
          </a:fontRef>
        </p:style>
        <p:txBody>
          <a:bodyPr wrap="none" lIns="0" rIns="0" anchor="ctr"/>
          <a:lstStyle/>
          <a:p>
            <a:pPr algn="ctr" fontAlgn="auto">
              <a:spcBef>
                <a:spcPts val="0"/>
              </a:spcBef>
              <a:spcAft>
                <a:spcPts val="0"/>
              </a:spcAft>
              <a:defRPr/>
            </a:pPr>
            <a:r>
              <a:rPr lang="en-US" b="1" i="1" dirty="0" err="1">
                <a:solidFill>
                  <a:schemeClr val="bg1"/>
                </a:solidFill>
              </a:rPr>
              <a:t>i</a:t>
            </a:r>
            <a:endParaRPr lang="en-US" b="1" i="1" dirty="0">
              <a:solidFill>
                <a:schemeClr val="bg1"/>
              </a:solidFill>
            </a:endParaRPr>
          </a:p>
        </p:txBody>
      </p:sp>
      <p:sp>
        <p:nvSpPr>
          <p:cNvPr id="26" name="Line 5"/>
          <p:cNvSpPr>
            <a:spLocks noChangeShapeType="1"/>
          </p:cNvSpPr>
          <p:nvPr/>
        </p:nvSpPr>
        <p:spPr bwMode="auto">
          <a:xfrm rot="5400000" flipH="1">
            <a:off x="6301979" y="6088679"/>
            <a:ext cx="486568" cy="22860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7" name="Line 5"/>
          <p:cNvSpPr>
            <a:spLocks noChangeShapeType="1"/>
          </p:cNvSpPr>
          <p:nvPr/>
        </p:nvSpPr>
        <p:spPr bwMode="auto">
          <a:xfrm rot="5400000">
            <a:off x="6621065" y="5646561"/>
            <a:ext cx="123032" cy="503238"/>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9" name="Line 5"/>
          <p:cNvSpPr>
            <a:spLocks noChangeShapeType="1"/>
          </p:cNvSpPr>
          <p:nvPr/>
        </p:nvSpPr>
        <p:spPr bwMode="auto">
          <a:xfrm rot="5400000" flipH="1" flipV="1">
            <a:off x="4785629" y="6279466"/>
            <a:ext cx="441104" cy="411163"/>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0" name="Line 5"/>
          <p:cNvSpPr>
            <a:spLocks noChangeShapeType="1"/>
          </p:cNvSpPr>
          <p:nvPr/>
        </p:nvSpPr>
        <p:spPr bwMode="auto">
          <a:xfrm rot="5400000" flipH="1">
            <a:off x="5193396" y="6282862"/>
            <a:ext cx="364904" cy="32817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1" name="Line 5"/>
          <p:cNvSpPr>
            <a:spLocks noChangeShapeType="1"/>
          </p:cNvSpPr>
          <p:nvPr/>
        </p:nvSpPr>
        <p:spPr bwMode="auto">
          <a:xfrm rot="5400000" flipV="1">
            <a:off x="4922045" y="6004147"/>
            <a:ext cx="304800" cy="27463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b="1" dirty="0"/>
          </a:p>
        </p:txBody>
      </p:sp>
      <p:sp>
        <p:nvSpPr>
          <p:cNvPr id="13" name="Oval 20"/>
          <p:cNvSpPr>
            <a:spLocks noChangeArrowheads="1"/>
          </p:cNvSpPr>
          <p:nvPr/>
        </p:nvSpPr>
        <p:spPr bwMode="auto">
          <a:xfrm rot="5400000">
            <a:off x="5088731" y="6155529"/>
            <a:ext cx="246062" cy="244475"/>
          </a:xfrm>
          <a:prstGeom prst="ellipse">
            <a:avLst/>
          </a:prstGeom>
          <a:solidFill>
            <a:srgbClr val="00B0F0"/>
          </a:solidFill>
          <a:ln w="12700">
            <a:noFill/>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dirty="0"/>
          </a:p>
        </p:txBody>
      </p:sp>
      <p:sp>
        <p:nvSpPr>
          <p:cNvPr id="14" name="Oval 15"/>
          <p:cNvSpPr>
            <a:spLocks noChangeArrowheads="1"/>
          </p:cNvSpPr>
          <p:nvPr/>
        </p:nvSpPr>
        <p:spPr bwMode="auto">
          <a:xfrm rot="5400000">
            <a:off x="6307931" y="5850729"/>
            <a:ext cx="246062" cy="244475"/>
          </a:xfrm>
          <a:prstGeom prst="ellipse">
            <a:avLst/>
          </a:prstGeom>
          <a:solidFill>
            <a:srgbClr val="00B0F0"/>
          </a:solidFill>
          <a:ln w="12700">
            <a:noFill/>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dirty="0"/>
          </a:p>
        </p:txBody>
      </p:sp>
      <p:sp>
        <p:nvSpPr>
          <p:cNvPr id="15" name="Oval 19"/>
          <p:cNvSpPr>
            <a:spLocks noChangeArrowheads="1"/>
          </p:cNvSpPr>
          <p:nvPr/>
        </p:nvSpPr>
        <p:spPr bwMode="auto">
          <a:xfrm rot="5400000">
            <a:off x="5850730" y="6307930"/>
            <a:ext cx="246064" cy="244475"/>
          </a:xfrm>
          <a:prstGeom prst="ellipse">
            <a:avLst/>
          </a:prstGeom>
          <a:solidFill>
            <a:srgbClr val="00B0F0"/>
          </a:solidFill>
          <a:ln w="12700">
            <a:noFill/>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dirty="0"/>
          </a:p>
        </p:txBody>
      </p:sp>
      <p:sp>
        <p:nvSpPr>
          <p:cNvPr id="32" name="Line 5"/>
          <p:cNvSpPr>
            <a:spLocks noChangeShapeType="1"/>
          </p:cNvSpPr>
          <p:nvPr/>
        </p:nvSpPr>
        <p:spPr bwMode="auto">
          <a:xfrm rot="5400000" flipH="1" flipV="1">
            <a:off x="6445538" y="5652799"/>
            <a:ext cx="245492" cy="182565"/>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3" name="Line 5"/>
          <p:cNvSpPr>
            <a:spLocks noChangeShapeType="1"/>
          </p:cNvSpPr>
          <p:nvPr/>
        </p:nvSpPr>
        <p:spPr bwMode="auto">
          <a:xfrm rot="5400000" flipH="1" flipV="1">
            <a:off x="6140307" y="4630974"/>
            <a:ext cx="247968" cy="9128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4" name="Line 5"/>
          <p:cNvSpPr>
            <a:spLocks noChangeShapeType="1"/>
          </p:cNvSpPr>
          <p:nvPr/>
        </p:nvSpPr>
        <p:spPr bwMode="auto">
          <a:xfrm rot="5400000" flipH="1" flipV="1">
            <a:off x="6102661" y="6166730"/>
            <a:ext cx="169817" cy="242313"/>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5" name="Line 5"/>
          <p:cNvSpPr>
            <a:spLocks noChangeShapeType="1"/>
          </p:cNvSpPr>
          <p:nvPr/>
        </p:nvSpPr>
        <p:spPr bwMode="auto">
          <a:xfrm rot="5400000">
            <a:off x="4853777" y="6162322"/>
            <a:ext cx="104205" cy="367289"/>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6" name="Line 5"/>
          <p:cNvSpPr>
            <a:spLocks noChangeShapeType="1"/>
          </p:cNvSpPr>
          <p:nvPr/>
        </p:nvSpPr>
        <p:spPr bwMode="auto">
          <a:xfrm rot="5400000">
            <a:off x="5776875" y="6624020"/>
            <a:ext cx="232428" cy="8313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7" name="Line 5"/>
          <p:cNvSpPr>
            <a:spLocks noChangeShapeType="1"/>
          </p:cNvSpPr>
          <p:nvPr/>
        </p:nvSpPr>
        <p:spPr bwMode="auto">
          <a:xfrm rot="5400000">
            <a:off x="5116851" y="4949768"/>
            <a:ext cx="189819" cy="244476"/>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 name="Rectangle 2"/>
          <p:cNvSpPr/>
          <p:nvPr/>
        </p:nvSpPr>
        <p:spPr>
          <a:xfrm>
            <a:off x="5923530" y="5449824"/>
            <a:ext cx="481222" cy="369332"/>
          </a:xfrm>
          <a:prstGeom prst="rect">
            <a:avLst/>
          </a:prstGeom>
        </p:spPr>
        <p:txBody>
          <a:bodyPr wrap="none">
            <a:spAutoFit/>
          </a:bodyPr>
          <a:lstStyle/>
          <a:p>
            <a:r>
              <a:rPr lang="en-US" b="1" i="1" dirty="0" err="1">
                <a:solidFill>
                  <a:srgbClr val="0000FF"/>
                </a:solidFill>
              </a:rPr>
              <a:t>r</a:t>
            </a:r>
            <a:r>
              <a:rPr lang="en-US" b="1" i="1" baseline="-25000" dirty="0" err="1">
                <a:solidFill>
                  <a:srgbClr val="0000FF"/>
                </a:solidFill>
              </a:rPr>
              <a:t>j</a:t>
            </a:r>
            <a:r>
              <a:rPr lang="en-US" b="1" i="1" dirty="0">
                <a:solidFill>
                  <a:srgbClr val="0000FF"/>
                </a:solidFill>
              </a:rPr>
              <a:t>/3</a:t>
            </a:r>
            <a:endParaRPr lang="en-US" dirty="0"/>
          </a:p>
        </p:txBody>
      </p:sp>
      <p:sp>
        <p:nvSpPr>
          <p:cNvPr id="38" name="Rectangle 37"/>
          <p:cNvSpPr/>
          <p:nvPr/>
        </p:nvSpPr>
        <p:spPr>
          <a:xfrm>
            <a:off x="5818632" y="5888736"/>
            <a:ext cx="481222" cy="369332"/>
          </a:xfrm>
          <a:prstGeom prst="rect">
            <a:avLst/>
          </a:prstGeom>
        </p:spPr>
        <p:txBody>
          <a:bodyPr wrap="none">
            <a:spAutoFit/>
          </a:bodyPr>
          <a:lstStyle/>
          <a:p>
            <a:r>
              <a:rPr lang="en-US" b="1" i="1" dirty="0" err="1">
                <a:solidFill>
                  <a:srgbClr val="0000FF"/>
                </a:solidFill>
              </a:rPr>
              <a:t>r</a:t>
            </a:r>
            <a:r>
              <a:rPr lang="en-US" b="1" i="1" baseline="-25000" dirty="0" err="1">
                <a:solidFill>
                  <a:srgbClr val="0000FF"/>
                </a:solidFill>
              </a:rPr>
              <a:t>j</a:t>
            </a:r>
            <a:r>
              <a:rPr lang="en-US" b="1" i="1" dirty="0">
                <a:solidFill>
                  <a:srgbClr val="0000FF"/>
                </a:solidFill>
              </a:rPr>
              <a:t>/3</a:t>
            </a:r>
            <a:endParaRPr lang="en-US" dirty="0"/>
          </a:p>
        </p:txBody>
      </p:sp>
      <p:sp>
        <p:nvSpPr>
          <p:cNvPr id="39" name="Rectangle 38"/>
          <p:cNvSpPr/>
          <p:nvPr/>
        </p:nvSpPr>
        <p:spPr>
          <a:xfrm>
            <a:off x="5257800" y="5879068"/>
            <a:ext cx="481222" cy="369332"/>
          </a:xfrm>
          <a:prstGeom prst="rect">
            <a:avLst/>
          </a:prstGeom>
        </p:spPr>
        <p:txBody>
          <a:bodyPr wrap="none">
            <a:spAutoFit/>
          </a:bodyPr>
          <a:lstStyle/>
          <a:p>
            <a:r>
              <a:rPr lang="en-US" b="1" i="1" dirty="0" err="1">
                <a:solidFill>
                  <a:srgbClr val="0000FF"/>
                </a:solidFill>
              </a:rPr>
              <a:t>r</a:t>
            </a:r>
            <a:r>
              <a:rPr lang="en-US" b="1" i="1" baseline="-25000" dirty="0" err="1">
                <a:solidFill>
                  <a:srgbClr val="0000FF"/>
                </a:solidFill>
              </a:rPr>
              <a:t>j</a:t>
            </a:r>
            <a:r>
              <a:rPr lang="en-US" b="1" i="1" dirty="0">
                <a:solidFill>
                  <a:srgbClr val="0000FF"/>
                </a:solidFill>
              </a:rPr>
              <a:t>/3</a:t>
            </a:r>
            <a:endParaRPr lang="en-US" dirty="0"/>
          </a:p>
        </p:txBody>
      </p:sp>
      <p:sp>
        <p:nvSpPr>
          <p:cNvPr id="41" name="TextBox 40"/>
          <p:cNvSpPr txBox="1"/>
          <p:nvPr/>
        </p:nvSpPr>
        <p:spPr>
          <a:xfrm>
            <a:off x="2667000" y="5558135"/>
            <a:ext cx="1789272" cy="461665"/>
          </a:xfrm>
          <a:prstGeom prst="rect">
            <a:avLst/>
          </a:prstGeom>
          <a:noFill/>
        </p:spPr>
        <p:txBody>
          <a:bodyPr wrap="none" rtlCol="0">
            <a:spAutoFit/>
          </a:bodyPr>
          <a:lstStyle/>
          <a:p>
            <a:r>
              <a:rPr lang="en-US" sz="2400" b="1" i="1" dirty="0" err="1">
                <a:solidFill>
                  <a:srgbClr val="FF0000"/>
                </a:solidFill>
                <a:latin typeface="Arial" pitchFamily="34" charset="0"/>
                <a:cs typeface="Arial" pitchFamily="34" charset="0"/>
              </a:rPr>
              <a:t>r</a:t>
            </a:r>
            <a:r>
              <a:rPr lang="en-US" sz="2400" b="1" i="1" baseline="-25000" dirty="0" err="1">
                <a:solidFill>
                  <a:srgbClr val="FF0000"/>
                </a:solidFill>
                <a:latin typeface="Arial" pitchFamily="34" charset="0"/>
                <a:cs typeface="Arial" pitchFamily="34" charset="0"/>
              </a:rPr>
              <a:t>j</a:t>
            </a:r>
            <a:r>
              <a:rPr lang="en-US" sz="2400" b="1" i="1" baseline="-25000" dirty="0">
                <a:solidFill>
                  <a:srgbClr val="FF0000"/>
                </a:solidFill>
                <a:latin typeface="Arial" pitchFamily="34" charset="0"/>
                <a:cs typeface="Arial" pitchFamily="34" charset="0"/>
              </a:rPr>
              <a:t> </a:t>
            </a:r>
            <a:r>
              <a:rPr lang="en-US" sz="2400" b="1" i="1" dirty="0">
                <a:solidFill>
                  <a:srgbClr val="FF0000"/>
                </a:solidFill>
                <a:latin typeface="Arial" pitchFamily="34" charset="0"/>
                <a:cs typeface="Arial" pitchFamily="34" charset="0"/>
              </a:rPr>
              <a:t>= </a:t>
            </a:r>
            <a:r>
              <a:rPr lang="en-US" sz="2400" b="1" i="1" dirty="0" err="1">
                <a:solidFill>
                  <a:srgbClr val="008000"/>
                </a:solidFill>
                <a:latin typeface="Arial" pitchFamily="34" charset="0"/>
                <a:cs typeface="Arial" pitchFamily="34" charset="0"/>
              </a:rPr>
              <a:t>r</a:t>
            </a:r>
            <a:r>
              <a:rPr lang="en-US" sz="2400" b="1" i="1" baseline="-25000" dirty="0" err="1">
                <a:solidFill>
                  <a:srgbClr val="008000"/>
                </a:solidFill>
                <a:latin typeface="Arial" pitchFamily="34" charset="0"/>
                <a:cs typeface="Arial" pitchFamily="34" charset="0"/>
              </a:rPr>
              <a:t>i</a:t>
            </a:r>
            <a:r>
              <a:rPr lang="en-US" sz="2400" b="1" i="1" dirty="0">
                <a:solidFill>
                  <a:srgbClr val="008000"/>
                </a:solidFill>
                <a:latin typeface="Arial" pitchFamily="34" charset="0"/>
                <a:cs typeface="Arial" pitchFamily="34" charset="0"/>
              </a:rPr>
              <a:t>/3</a:t>
            </a:r>
            <a:r>
              <a:rPr lang="en-US" sz="2400" b="1" i="1" dirty="0">
                <a:latin typeface="Arial" pitchFamily="34" charset="0"/>
                <a:cs typeface="Arial" pitchFamily="34" charset="0"/>
              </a:rPr>
              <a:t>+</a:t>
            </a:r>
            <a:r>
              <a:rPr lang="en-US" sz="2400" b="1" i="1" dirty="0">
                <a:solidFill>
                  <a:srgbClr val="008000"/>
                </a:solidFill>
                <a:latin typeface="Arial" pitchFamily="34" charset="0"/>
                <a:cs typeface="Arial" pitchFamily="34" charset="0"/>
              </a:rPr>
              <a:t>r</a:t>
            </a:r>
            <a:r>
              <a:rPr lang="en-US" sz="2400" b="1" i="1" baseline="-25000" dirty="0">
                <a:solidFill>
                  <a:srgbClr val="008000"/>
                </a:solidFill>
                <a:latin typeface="Arial" pitchFamily="34" charset="0"/>
                <a:cs typeface="Arial" pitchFamily="34" charset="0"/>
              </a:rPr>
              <a:t>k</a:t>
            </a:r>
            <a:r>
              <a:rPr lang="en-US" sz="2400" b="1" i="1" dirty="0">
                <a:solidFill>
                  <a:srgbClr val="008000"/>
                </a:solidFill>
                <a:latin typeface="Arial" pitchFamily="34" charset="0"/>
                <a:cs typeface="Arial" pitchFamily="34" charset="0"/>
              </a:rPr>
              <a:t>/4</a:t>
            </a:r>
          </a:p>
        </p:txBody>
      </p:sp>
      <p:sp>
        <p:nvSpPr>
          <p:cNvPr id="18" name="Rectangle 17"/>
          <p:cNvSpPr/>
          <p:nvPr/>
        </p:nvSpPr>
        <p:spPr>
          <a:xfrm>
            <a:off x="5465186" y="4939546"/>
            <a:ext cx="510076" cy="369332"/>
          </a:xfrm>
          <a:prstGeom prst="rect">
            <a:avLst/>
          </a:prstGeom>
        </p:spPr>
        <p:txBody>
          <a:bodyPr wrap="none">
            <a:spAutoFit/>
          </a:bodyPr>
          <a:lstStyle/>
          <a:p>
            <a:r>
              <a:rPr lang="en-US" b="1" i="1" dirty="0" err="1">
                <a:solidFill>
                  <a:srgbClr val="008000"/>
                </a:solidFill>
                <a:latin typeface="Arial" pitchFamily="34" charset="0"/>
                <a:cs typeface="Arial" pitchFamily="34" charset="0"/>
              </a:rPr>
              <a:t>r</a:t>
            </a:r>
            <a:r>
              <a:rPr lang="en-US" b="1" i="1" baseline="-25000" dirty="0" err="1">
                <a:solidFill>
                  <a:srgbClr val="008000"/>
                </a:solidFill>
                <a:latin typeface="Arial" pitchFamily="34" charset="0"/>
                <a:cs typeface="Arial" pitchFamily="34" charset="0"/>
              </a:rPr>
              <a:t>i</a:t>
            </a:r>
            <a:r>
              <a:rPr lang="en-US" b="1" i="1" dirty="0">
                <a:solidFill>
                  <a:srgbClr val="008000"/>
                </a:solidFill>
                <a:latin typeface="Arial" pitchFamily="34" charset="0"/>
                <a:cs typeface="Arial" pitchFamily="34" charset="0"/>
              </a:rPr>
              <a:t>/3</a:t>
            </a:r>
          </a:p>
        </p:txBody>
      </p:sp>
      <p:sp>
        <p:nvSpPr>
          <p:cNvPr id="19" name="Rectangle 18"/>
          <p:cNvSpPr/>
          <p:nvPr/>
        </p:nvSpPr>
        <p:spPr>
          <a:xfrm>
            <a:off x="5943600" y="5029200"/>
            <a:ext cx="551754" cy="369332"/>
          </a:xfrm>
          <a:prstGeom prst="rect">
            <a:avLst/>
          </a:prstGeom>
        </p:spPr>
        <p:txBody>
          <a:bodyPr wrap="none">
            <a:spAutoFit/>
          </a:bodyPr>
          <a:lstStyle/>
          <a:p>
            <a:r>
              <a:rPr lang="en-US" b="1" i="1" dirty="0" err="1">
                <a:solidFill>
                  <a:srgbClr val="008000"/>
                </a:solidFill>
                <a:latin typeface="Arial" pitchFamily="34" charset="0"/>
                <a:cs typeface="Arial" pitchFamily="34" charset="0"/>
              </a:rPr>
              <a:t>r</a:t>
            </a:r>
            <a:r>
              <a:rPr lang="en-US" b="1" i="1" baseline="-25000" dirty="0" err="1">
                <a:solidFill>
                  <a:srgbClr val="008000"/>
                </a:solidFill>
                <a:latin typeface="Arial" pitchFamily="34" charset="0"/>
                <a:cs typeface="Arial" pitchFamily="34" charset="0"/>
              </a:rPr>
              <a:t>k</a:t>
            </a:r>
            <a:r>
              <a:rPr lang="en-US" b="1" i="1" dirty="0">
                <a:solidFill>
                  <a:srgbClr val="008000"/>
                </a:solidFill>
                <a:latin typeface="Arial" pitchFamily="34" charset="0"/>
                <a:cs typeface="Arial" pitchFamily="34" charset="0"/>
              </a:rPr>
              <a:t>/4</a:t>
            </a:r>
          </a:p>
        </p:txBody>
      </p:sp>
    </p:spTree>
    <p:extLst>
      <p:ext uri="{BB962C8B-B14F-4D97-AF65-F5344CB8AC3E}">
        <p14:creationId xmlns:p14="http://schemas.microsoft.com/office/powerpoint/2010/main" val="158021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B12225-5612-419B-A8D5-4B8EEE4C217E}" type="slidenum">
              <a:rPr lang="en-US" smtClean="0"/>
              <a:pPr/>
              <a:t>19</a:t>
            </a:fld>
            <a:endParaRPr lang="en-US" dirty="0"/>
          </a:p>
        </p:txBody>
      </p:sp>
      <p:pic>
        <p:nvPicPr>
          <p:cNvPr id="6" name="Picture 5"/>
          <p:cNvPicPr>
            <a:picLocks noChangeAspect="1"/>
          </p:cNvPicPr>
          <p:nvPr/>
        </p:nvPicPr>
        <p:blipFill>
          <a:blip r:embed="rId2"/>
          <a:stretch>
            <a:fillRect/>
          </a:stretch>
        </p:blipFill>
        <p:spPr>
          <a:xfrm>
            <a:off x="990600" y="1600200"/>
            <a:ext cx="2619375" cy="1743075"/>
          </a:xfrm>
          <a:prstGeom prst="rect">
            <a:avLst/>
          </a:prstGeom>
        </p:spPr>
      </p:pic>
      <p:pic>
        <p:nvPicPr>
          <p:cNvPr id="3076" name="Picture 4" descr="Image result for Sergey Br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81400"/>
            <a:ext cx="3057525"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4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Data: Social Networks</a:t>
            </a:r>
          </a:p>
        </p:txBody>
      </p:sp>
      <p:sp>
        <p:nvSpPr>
          <p:cNvPr id="5" name="Footer Placeholder 4"/>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pic>
        <p:nvPicPr>
          <p:cNvPr id="8" name="Picture 2" descr="http://24x7presence.files.wordpress.com/2010/12/white_noise_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45" y="1572520"/>
            <a:ext cx="8517710" cy="42186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6019800"/>
            <a:ext cx="7467600" cy="677108"/>
          </a:xfrm>
          <a:prstGeom prst="rect">
            <a:avLst/>
          </a:prstGeom>
        </p:spPr>
        <p:txBody>
          <a:bodyPr wrap="square">
            <a:spAutoFit/>
          </a:bodyPr>
          <a:lstStyle/>
          <a:p>
            <a:pPr algn="ctr"/>
            <a:r>
              <a:rPr lang="en-US" sz="2000" b="1" dirty="0"/>
              <a:t>Facebook social graph</a:t>
            </a:r>
          </a:p>
          <a:p>
            <a:pPr algn="ctr"/>
            <a:r>
              <a:rPr lang="en-US" b="1" dirty="0">
                <a:solidFill>
                  <a:schemeClr val="bg1">
                    <a:lumMod val="50000"/>
                  </a:schemeClr>
                </a:solidFill>
              </a:rPr>
              <a:t>4-degrees of separation [</a:t>
            </a:r>
            <a:r>
              <a:rPr lang="en-US" b="1" dirty="0" err="1">
                <a:solidFill>
                  <a:schemeClr val="bg1">
                    <a:lumMod val="50000"/>
                  </a:schemeClr>
                </a:solidFill>
              </a:rPr>
              <a:t>Backstrom</a:t>
            </a:r>
            <a:r>
              <a:rPr lang="en-US" b="1" dirty="0">
                <a:solidFill>
                  <a:schemeClr val="bg1">
                    <a:lumMod val="50000"/>
                  </a:schemeClr>
                </a:solidFill>
              </a:rPr>
              <a:t>-</a:t>
            </a:r>
            <a:r>
              <a:rPr lang="en-US" b="1" dirty="0" err="1">
                <a:solidFill>
                  <a:schemeClr val="bg1">
                    <a:lumMod val="50000"/>
                  </a:schemeClr>
                </a:solidFill>
              </a:rPr>
              <a:t>Boldi</a:t>
            </a:r>
            <a:r>
              <a:rPr lang="en-US" b="1" dirty="0">
                <a:solidFill>
                  <a:schemeClr val="bg1">
                    <a:lumMod val="50000"/>
                  </a:schemeClr>
                </a:solidFill>
              </a:rPr>
              <a:t>-Rosa-</a:t>
            </a:r>
            <a:r>
              <a:rPr lang="en-US" b="1" dirty="0" err="1">
                <a:solidFill>
                  <a:schemeClr val="bg1">
                    <a:lumMod val="50000"/>
                  </a:schemeClr>
                </a:solidFill>
              </a:rPr>
              <a:t>Ugander</a:t>
            </a:r>
            <a:r>
              <a:rPr lang="en-US" b="1" dirty="0">
                <a:solidFill>
                  <a:schemeClr val="bg1">
                    <a:lumMod val="50000"/>
                  </a:schemeClr>
                </a:solidFill>
              </a:rPr>
              <a:t>-</a:t>
            </a:r>
            <a:r>
              <a:rPr lang="en-US" b="1" dirty="0" err="1">
                <a:solidFill>
                  <a:schemeClr val="bg1">
                    <a:lumMod val="50000"/>
                  </a:schemeClr>
                </a:solidFill>
              </a:rPr>
              <a:t>Vigna</a:t>
            </a:r>
            <a:r>
              <a:rPr lang="en-US" b="1" dirty="0">
                <a:solidFill>
                  <a:schemeClr val="bg1">
                    <a:lumMod val="50000"/>
                  </a:schemeClr>
                </a:solidFill>
              </a:rPr>
              <a:t>, 2011]</a:t>
            </a:r>
          </a:p>
        </p:txBody>
      </p:sp>
    </p:spTree>
    <p:extLst>
      <p:ext uri="{BB962C8B-B14F-4D97-AF65-F5344CB8AC3E}">
        <p14:creationId xmlns:p14="http://schemas.microsoft.com/office/powerpoint/2010/main" val="3722372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 – (1)</a:t>
            </a:r>
          </a:p>
        </p:txBody>
      </p:sp>
      <p:sp>
        <p:nvSpPr>
          <p:cNvPr id="3" name="Content Placeholder 2"/>
          <p:cNvSpPr>
            <a:spLocks noGrp="1"/>
          </p:cNvSpPr>
          <p:nvPr>
            <p:ph idx="1"/>
          </p:nvPr>
        </p:nvSpPr>
        <p:spPr/>
        <p:txBody>
          <a:bodyPr/>
          <a:lstStyle/>
          <a:p>
            <a:r>
              <a:rPr lang="en-US" dirty="0"/>
              <a:t>Web pages are important if people visit them a lot.</a:t>
            </a:r>
          </a:p>
          <a:p>
            <a:r>
              <a:rPr lang="en-US" dirty="0"/>
              <a:t>But, can we watch everybody using the Web?</a:t>
            </a:r>
          </a:p>
          <a:p>
            <a:r>
              <a:rPr lang="en-US" dirty="0"/>
              <a:t>A good surrogate for visiting pages is to assume people follow links </a:t>
            </a:r>
            <a:r>
              <a:rPr lang="en-US" u="sng" dirty="0"/>
              <a:t>randomly</a:t>
            </a:r>
            <a:r>
              <a:rPr lang="en-US" dirty="0"/>
              <a:t>.</a:t>
            </a:r>
          </a:p>
          <a:p>
            <a:r>
              <a:rPr lang="en-US" dirty="0"/>
              <a:t>Leads to </a:t>
            </a:r>
            <a:r>
              <a:rPr lang="en-US" i="1" dirty="0">
                <a:solidFill>
                  <a:srgbClr val="FF0000"/>
                </a:solidFill>
              </a:rPr>
              <a:t>random surfer </a:t>
            </a:r>
            <a:r>
              <a:rPr lang="en-US" dirty="0"/>
              <a:t>model:</a:t>
            </a:r>
          </a:p>
          <a:p>
            <a:pPr lvl="1"/>
            <a:r>
              <a:rPr lang="en-US" dirty="0"/>
              <a:t>Start at a random page and follow random out-links repeatedly, from whatever page you are at.</a:t>
            </a:r>
          </a:p>
          <a:p>
            <a:pPr lvl="1"/>
            <a:r>
              <a:rPr lang="en-US" i="1" dirty="0">
                <a:solidFill>
                  <a:srgbClr val="FF0000"/>
                </a:solidFill>
              </a:rPr>
              <a:t>PageRank</a:t>
            </a:r>
            <a:r>
              <a:rPr lang="en-US" dirty="0"/>
              <a:t> = limiting probability of being at a page.</a:t>
            </a:r>
          </a:p>
        </p:txBody>
      </p:sp>
      <p:sp>
        <p:nvSpPr>
          <p:cNvPr id="4" name="Slide Number Placeholder 3"/>
          <p:cNvSpPr>
            <a:spLocks noGrp="1"/>
          </p:cNvSpPr>
          <p:nvPr>
            <p:ph type="sldNum" sz="quarter" idx="12"/>
          </p:nvPr>
        </p:nvSpPr>
        <p:spPr/>
        <p:txBody>
          <a:bodyPr/>
          <a:lstStyle/>
          <a:p>
            <a:fld id="{19B12225-5612-419B-A8D5-4B8EEE4C217E}" type="slidenum">
              <a:rPr lang="en-US" smtClean="0"/>
              <a:pPr/>
              <a:t>20</a:t>
            </a:fld>
            <a:endParaRPr lang="en-US" dirty="0"/>
          </a:p>
        </p:txBody>
      </p:sp>
    </p:spTree>
    <p:extLst>
      <p:ext uri="{BB962C8B-B14F-4D97-AF65-F5344CB8AC3E}">
        <p14:creationId xmlns:p14="http://schemas.microsoft.com/office/powerpoint/2010/main" val="308139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5FA97AE-9364-4D55-80A1-1CA7A6A9CD6F}" type="slidenum">
              <a:rPr lang="en-US" altLang="en-US"/>
              <a:pPr/>
              <a:t>21</a:t>
            </a:fld>
            <a:endParaRPr lang="en-US" altLang="en-US"/>
          </a:p>
        </p:txBody>
      </p:sp>
      <p:sp>
        <p:nvSpPr>
          <p:cNvPr id="10242" name="Rectangle 2"/>
          <p:cNvSpPr>
            <a:spLocks noGrp="1" noChangeArrowheads="1"/>
          </p:cNvSpPr>
          <p:nvPr>
            <p:ph type="title"/>
          </p:nvPr>
        </p:nvSpPr>
        <p:spPr/>
        <p:txBody>
          <a:bodyPr/>
          <a:lstStyle/>
          <a:p>
            <a:r>
              <a:rPr lang="en-US" altLang="en-US" dirty="0"/>
              <a:t>Intuition – (2)</a:t>
            </a:r>
          </a:p>
        </p:txBody>
      </p:sp>
      <p:sp>
        <p:nvSpPr>
          <p:cNvPr id="10243" name="Rectangle 3"/>
          <p:cNvSpPr>
            <a:spLocks noGrp="1" noChangeArrowheads="1"/>
          </p:cNvSpPr>
          <p:nvPr>
            <p:ph type="body" idx="1"/>
          </p:nvPr>
        </p:nvSpPr>
        <p:spPr/>
        <p:txBody>
          <a:bodyPr/>
          <a:lstStyle/>
          <a:p>
            <a:r>
              <a:rPr lang="en-US" altLang="en-US" dirty="0"/>
              <a:t>Solve the recursive equation: </a:t>
            </a:r>
          </a:p>
          <a:p>
            <a:pPr marL="118872" indent="0">
              <a:buNone/>
            </a:pPr>
            <a:r>
              <a:rPr lang="en-US" altLang="en-US" dirty="0">
                <a:solidFill>
                  <a:srgbClr val="00B050"/>
                </a:solidFill>
              </a:rPr>
              <a:t>	a page is important to the extent that 	important pages link to it</a:t>
            </a:r>
            <a:endParaRPr lang="en-US" altLang="en-US" dirty="0"/>
          </a:p>
          <a:p>
            <a:pPr lvl="1"/>
            <a:r>
              <a:rPr lang="en-US" altLang="en-US" dirty="0"/>
              <a:t>Equivalent to the random-surfer definition of PageRank.</a:t>
            </a:r>
          </a:p>
          <a:p>
            <a:r>
              <a:rPr lang="en-US" altLang="en-US" dirty="0"/>
              <a:t>Technically, </a:t>
            </a:r>
            <a:r>
              <a:rPr lang="en-US" altLang="en-US" i="1" dirty="0">
                <a:solidFill>
                  <a:srgbClr val="FF0066"/>
                </a:solidFill>
              </a:rPr>
              <a:t>importance</a:t>
            </a:r>
            <a:r>
              <a:rPr lang="en-US" altLang="en-US" dirty="0"/>
              <a:t> = the principal eigenvector of the transition matrix of the Web.</a:t>
            </a:r>
          </a:p>
          <a:p>
            <a:pPr lvl="1"/>
            <a:r>
              <a:rPr lang="en-US" altLang="en-US" dirty="0"/>
              <a:t>A few </a:t>
            </a:r>
            <a:r>
              <a:rPr lang="en-US" altLang="en-US" dirty="0" err="1"/>
              <a:t>fixups</a:t>
            </a:r>
            <a:r>
              <a:rPr lang="en-US" altLang="en-US" dirty="0"/>
              <a:t> needed.</a:t>
            </a:r>
          </a:p>
        </p:txBody>
      </p:sp>
    </p:spTree>
    <p:extLst>
      <p:ext uri="{BB962C8B-B14F-4D97-AF65-F5344CB8AC3E}">
        <p14:creationId xmlns:p14="http://schemas.microsoft.com/office/powerpoint/2010/main" val="418939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PageRank: The “Flow” Model</a:t>
            </a:r>
          </a:p>
        </p:txBody>
      </p:sp>
      <p:sp>
        <p:nvSpPr>
          <p:cNvPr id="3" name="Content Placeholder 2"/>
          <p:cNvSpPr>
            <a:spLocks noGrp="1"/>
          </p:cNvSpPr>
          <p:nvPr>
            <p:ph idx="1"/>
          </p:nvPr>
        </p:nvSpPr>
        <p:spPr>
          <a:xfrm>
            <a:off x="457200" y="1295400"/>
            <a:ext cx="5715000" cy="5257801"/>
          </a:xfrm>
        </p:spPr>
        <p:txBody>
          <a:bodyPr/>
          <a:lstStyle/>
          <a:p>
            <a:r>
              <a:rPr lang="en-US" b="1" dirty="0">
                <a:solidFill>
                  <a:srgbClr val="D60093"/>
                </a:solidFill>
              </a:rPr>
              <a:t>A “vote” from an important page is worth more</a:t>
            </a:r>
          </a:p>
          <a:p>
            <a:r>
              <a:rPr lang="en-US" b="1" dirty="0">
                <a:solidFill>
                  <a:srgbClr val="0000FF"/>
                </a:solidFill>
              </a:rPr>
              <a:t>A page is important if it is pointed to by other important pages</a:t>
            </a:r>
          </a:p>
          <a:p>
            <a:r>
              <a:rPr lang="en-US" b="1" dirty="0"/>
              <a:t>Define a “rank” </a:t>
            </a:r>
            <a:r>
              <a:rPr lang="en-US" b="1" i="1" dirty="0" err="1">
                <a:latin typeface="Times New Roman" pitchFamily="18" charset="0"/>
                <a:cs typeface="Times New Roman" pitchFamily="18" charset="0"/>
              </a:rPr>
              <a:t>r</a:t>
            </a:r>
            <a:r>
              <a:rPr lang="en-US" b="1" i="1" baseline="-25000" dirty="0" err="1">
                <a:latin typeface="Times New Roman" pitchFamily="18" charset="0"/>
                <a:cs typeface="Times New Roman" pitchFamily="18" charset="0"/>
              </a:rPr>
              <a:t>j</a:t>
            </a:r>
            <a:r>
              <a:rPr lang="en-US" b="1" dirty="0"/>
              <a:t> for page </a:t>
            </a:r>
            <a:r>
              <a:rPr lang="en-US" b="1" i="1" dirty="0">
                <a:latin typeface="Times New Roman" pitchFamily="18" charset="0"/>
                <a:cs typeface="Times New Roman" pitchFamily="18" charset="0"/>
              </a:rPr>
              <a:t>j</a:t>
            </a:r>
          </a:p>
        </p:txBody>
      </p:sp>
      <p:sp>
        <p:nvSpPr>
          <p:cNvPr id="5" name="Footer Placeholder 4"/>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 Leskovec, A. Rajaraman, J. Ullman: Mining of Massive Datasets, http://www.mmds.org</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22</a:t>
            </a:fld>
            <a:endParaRPr lang="en-US"/>
          </a:p>
        </p:txBody>
      </p:sp>
      <p:graphicFrame>
        <p:nvGraphicFramePr>
          <p:cNvPr id="31746" name="Object 2"/>
          <p:cNvGraphicFramePr>
            <a:graphicFrameLocks noChangeAspect="1"/>
          </p:cNvGraphicFramePr>
          <p:nvPr/>
        </p:nvGraphicFramePr>
        <p:xfrm>
          <a:off x="2154238" y="4484688"/>
          <a:ext cx="2111375" cy="1436687"/>
        </p:xfrm>
        <a:graphic>
          <a:graphicData uri="http://schemas.openxmlformats.org/presentationml/2006/ole">
            <mc:AlternateContent xmlns:mc="http://schemas.openxmlformats.org/markup-compatibility/2006">
              <mc:Choice xmlns:v="urn:schemas-microsoft-com:vml" Requires="v">
                <p:oleObj spid="_x0000_s1027" name="Equation" r:id="rId3" imgW="634680" imgH="431640" progId="Equation.3">
                  <p:embed/>
                </p:oleObj>
              </mc:Choice>
              <mc:Fallback>
                <p:oleObj name="Equation" r:id="rId3" imgW="634680" imgH="431640" progId="Equation.3">
                  <p:embed/>
                  <p:pic>
                    <p:nvPicPr>
                      <p:cNvPr id="31746" name="Object 2"/>
                      <p:cNvPicPr>
                        <a:picLocks noChangeAspect="1" noChangeArrowheads="1"/>
                      </p:cNvPicPr>
                      <p:nvPr/>
                    </p:nvPicPr>
                    <p:blipFill>
                      <a:blip r:embed="rId4"/>
                      <a:srcRect/>
                      <a:stretch>
                        <a:fillRect/>
                      </a:stretch>
                    </p:blipFill>
                    <p:spPr bwMode="auto">
                      <a:xfrm>
                        <a:off x="2154238" y="4484688"/>
                        <a:ext cx="2111375" cy="1436687"/>
                      </a:xfrm>
                      <a:prstGeom prst="rect">
                        <a:avLst/>
                      </a:prstGeom>
                      <a:noFill/>
                    </p:spPr>
                  </p:pic>
                </p:oleObj>
              </mc:Fallback>
            </mc:AlternateContent>
          </a:graphicData>
        </a:graphic>
      </p:graphicFrame>
      <p:grpSp>
        <p:nvGrpSpPr>
          <p:cNvPr id="49" name="Group 48"/>
          <p:cNvGrpSpPr/>
          <p:nvPr/>
        </p:nvGrpSpPr>
        <p:grpSpPr>
          <a:xfrm>
            <a:off x="6572250" y="1905000"/>
            <a:ext cx="2495550" cy="2900065"/>
            <a:chOff x="6572250" y="1905000"/>
            <a:chExt cx="2495550" cy="2900065"/>
          </a:xfrm>
        </p:grpSpPr>
        <p:sp>
          <p:nvSpPr>
            <p:cNvPr id="28" name="Oval 4"/>
            <p:cNvSpPr>
              <a:spLocks noChangeArrowheads="1"/>
            </p:cNvSpPr>
            <p:nvPr/>
          </p:nvSpPr>
          <p:spPr bwMode="auto">
            <a:xfrm>
              <a:off x="7486649" y="2590800"/>
              <a:ext cx="457200" cy="4572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2400" b="1" dirty="0">
                  <a:solidFill>
                    <a:schemeClr val="bg1"/>
                  </a:solidFill>
                  <a:latin typeface="Times New Roman" pitchFamily="18" charset="0"/>
                  <a:cs typeface="Times New Roman" pitchFamily="18" charset="0"/>
                </a:rPr>
                <a:t>y</a:t>
              </a:r>
            </a:p>
          </p:txBody>
        </p:sp>
        <p:sp>
          <p:nvSpPr>
            <p:cNvPr id="29" name="Oval 5"/>
            <p:cNvSpPr>
              <a:spLocks noChangeArrowheads="1"/>
            </p:cNvSpPr>
            <p:nvPr/>
          </p:nvSpPr>
          <p:spPr bwMode="auto">
            <a:xfrm>
              <a:off x="8610600" y="4114800"/>
              <a:ext cx="457200" cy="4572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2400" b="1" dirty="0">
                  <a:solidFill>
                    <a:schemeClr val="bg1"/>
                  </a:solidFill>
                  <a:latin typeface="Times New Roman" charset="0"/>
                </a:rPr>
                <a:t>m</a:t>
              </a:r>
            </a:p>
          </p:txBody>
        </p:sp>
        <p:sp>
          <p:nvSpPr>
            <p:cNvPr id="30" name="Oval 6"/>
            <p:cNvSpPr>
              <a:spLocks noChangeArrowheads="1"/>
            </p:cNvSpPr>
            <p:nvPr/>
          </p:nvSpPr>
          <p:spPr bwMode="auto">
            <a:xfrm>
              <a:off x="6572250" y="4114800"/>
              <a:ext cx="457200" cy="4572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2400" b="1" dirty="0">
                  <a:solidFill>
                    <a:schemeClr val="bg1"/>
                  </a:solidFill>
                  <a:latin typeface="Times New Roman" pitchFamily="18" charset="0"/>
                  <a:cs typeface="Times New Roman" pitchFamily="18" charset="0"/>
                </a:rPr>
                <a:t>a</a:t>
              </a:r>
            </a:p>
          </p:txBody>
        </p:sp>
        <p:sp>
          <p:nvSpPr>
            <p:cNvPr id="31" name="Line 7"/>
            <p:cNvSpPr>
              <a:spLocks noChangeShapeType="1"/>
            </p:cNvSpPr>
            <p:nvPr/>
          </p:nvSpPr>
          <p:spPr bwMode="auto">
            <a:xfrm flipV="1">
              <a:off x="6877050" y="2971800"/>
              <a:ext cx="685799" cy="114300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32" name="Line 8"/>
            <p:cNvSpPr>
              <a:spLocks noChangeShapeType="1"/>
            </p:cNvSpPr>
            <p:nvPr/>
          </p:nvSpPr>
          <p:spPr bwMode="auto">
            <a:xfrm flipH="1">
              <a:off x="6953250" y="3048000"/>
              <a:ext cx="685800" cy="114300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33" name="Line 9"/>
            <p:cNvSpPr>
              <a:spLocks noChangeShapeType="1"/>
            </p:cNvSpPr>
            <p:nvPr/>
          </p:nvSpPr>
          <p:spPr bwMode="auto">
            <a:xfrm flipH="1">
              <a:off x="7029450" y="4267200"/>
              <a:ext cx="1600200" cy="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34" name="Line 10"/>
            <p:cNvSpPr>
              <a:spLocks noChangeShapeType="1"/>
            </p:cNvSpPr>
            <p:nvPr/>
          </p:nvSpPr>
          <p:spPr bwMode="auto">
            <a:xfrm>
              <a:off x="7010399" y="4419600"/>
              <a:ext cx="1600200" cy="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cxnSp>
          <p:nvCxnSpPr>
            <p:cNvPr id="35" name="AutoShape 11"/>
            <p:cNvCxnSpPr>
              <a:cxnSpLocks noChangeShapeType="1"/>
              <a:stCxn id="28" idx="6"/>
              <a:endCxn id="28" idx="2"/>
            </p:cNvCxnSpPr>
            <p:nvPr/>
          </p:nvCxnSpPr>
          <p:spPr bwMode="auto">
            <a:xfrm flipH="1">
              <a:off x="7486649" y="2819400"/>
              <a:ext cx="457200" cy="1588"/>
            </a:xfrm>
            <a:prstGeom prst="curvedConnector5">
              <a:avLst>
                <a:gd name="adj1" fmla="val -50000"/>
                <a:gd name="adj2" fmla="val -30501269"/>
                <a:gd name="adj3" fmla="val 150000"/>
              </a:avLst>
            </a:prstGeom>
            <a:noFill/>
            <a:ln w="9525">
              <a:solidFill>
                <a:schemeClr val="tx1"/>
              </a:solidFill>
              <a:round/>
              <a:headEnd/>
              <a:tailEnd type="triangle" w="med" len="med"/>
            </a:ln>
          </p:spPr>
        </p:cxnSp>
        <p:sp>
          <p:nvSpPr>
            <p:cNvPr id="39" name="Text Box 16"/>
            <p:cNvSpPr txBox="1">
              <a:spLocks noChangeArrowheads="1"/>
            </p:cNvSpPr>
            <p:nvPr/>
          </p:nvSpPr>
          <p:spPr bwMode="auto">
            <a:xfrm>
              <a:off x="7165975" y="4343400"/>
              <a:ext cx="559769"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a/2</a:t>
              </a:r>
            </a:p>
          </p:txBody>
        </p:sp>
        <p:sp>
          <p:nvSpPr>
            <p:cNvPr id="40" name="Text Box 17"/>
            <p:cNvSpPr txBox="1">
              <a:spLocks noChangeArrowheads="1"/>
            </p:cNvSpPr>
            <p:nvPr/>
          </p:nvSpPr>
          <p:spPr bwMode="auto">
            <a:xfrm>
              <a:off x="7239000" y="3505200"/>
              <a:ext cx="577402"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y/2</a:t>
              </a:r>
            </a:p>
          </p:txBody>
        </p:sp>
        <p:sp>
          <p:nvSpPr>
            <p:cNvPr id="42" name="Text Box 19"/>
            <p:cNvSpPr txBox="1">
              <a:spLocks noChangeArrowheads="1"/>
            </p:cNvSpPr>
            <p:nvPr/>
          </p:nvSpPr>
          <p:spPr bwMode="auto">
            <a:xfrm>
              <a:off x="6705600" y="3200400"/>
              <a:ext cx="577402"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a/2</a:t>
              </a:r>
            </a:p>
          </p:txBody>
        </p:sp>
        <p:sp>
          <p:nvSpPr>
            <p:cNvPr id="43" name="Text Box 20"/>
            <p:cNvSpPr txBox="1">
              <a:spLocks noChangeArrowheads="1"/>
            </p:cNvSpPr>
            <p:nvPr/>
          </p:nvSpPr>
          <p:spPr bwMode="auto">
            <a:xfrm>
              <a:off x="7696200" y="3886200"/>
              <a:ext cx="423514"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m</a:t>
              </a:r>
            </a:p>
          </p:txBody>
        </p:sp>
        <p:sp>
          <p:nvSpPr>
            <p:cNvPr id="45" name="Text Box 17"/>
            <p:cNvSpPr txBox="1">
              <a:spLocks noChangeArrowheads="1"/>
            </p:cNvSpPr>
            <p:nvPr/>
          </p:nvSpPr>
          <p:spPr bwMode="auto">
            <a:xfrm>
              <a:off x="7391400" y="1905000"/>
              <a:ext cx="577402"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y/2</a:t>
              </a:r>
            </a:p>
          </p:txBody>
        </p:sp>
      </p:grpSp>
      <p:sp>
        <p:nvSpPr>
          <p:cNvPr id="48" name="TextBox 47"/>
          <p:cNvSpPr txBox="1"/>
          <p:nvPr/>
        </p:nvSpPr>
        <p:spPr>
          <a:xfrm>
            <a:off x="6400800" y="4953000"/>
            <a:ext cx="1965603" cy="369332"/>
          </a:xfrm>
          <a:prstGeom prst="rect">
            <a:avLst/>
          </a:prstGeom>
          <a:noFill/>
        </p:spPr>
        <p:txBody>
          <a:bodyPr wrap="none" rtlCol="0">
            <a:spAutoFit/>
          </a:bodyPr>
          <a:lstStyle/>
          <a:p>
            <a:r>
              <a:rPr lang="en-US" b="1" dirty="0">
                <a:solidFill>
                  <a:srgbClr val="008000"/>
                </a:solidFill>
              </a:rPr>
              <a:t>“Flow” equations:</a:t>
            </a:r>
          </a:p>
        </p:txBody>
      </p:sp>
      <p:sp>
        <p:nvSpPr>
          <p:cNvPr id="27" name="Rectangle 26"/>
          <p:cNvSpPr/>
          <p:nvPr/>
        </p:nvSpPr>
        <p:spPr>
          <a:xfrm>
            <a:off x="6324600" y="5257800"/>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m</a:t>
            </a:r>
            <a:endParaRPr lang="en-US" sz="2000" b="1" baseline="-25000" dirty="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m</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a:t>
            </a:r>
          </a:p>
        </p:txBody>
      </p:sp>
      <mc:AlternateContent xmlns:mc="http://schemas.openxmlformats.org/markup-compatibility/2006" xmlns:a14="http://schemas.microsoft.com/office/drawing/2010/main">
        <mc:Choice Requires="a14">
          <p:sp>
            <p:nvSpPr>
              <p:cNvPr id="8" name="TextBox 7"/>
              <p:cNvSpPr txBox="1"/>
              <p:nvPr/>
            </p:nvSpPr>
            <p:spPr>
              <a:xfrm>
                <a:off x="2057400" y="6248400"/>
                <a:ext cx="3004284" cy="369332"/>
              </a:xfrm>
              <a:prstGeom prst="rect">
                <a:avLst/>
              </a:prstGeom>
              <a:noFill/>
            </p:spPr>
            <p:txBody>
              <a:bodyPr wrap="none" rtlCol="0">
                <a:spAutoFit/>
              </a:bodyPr>
              <a:lstStyle/>
              <a:p>
                <a14:m>
                  <m:oMath xmlns:m="http://schemas.openxmlformats.org/officeDocument/2006/math">
                    <m:sSub>
                      <m:sSubPr>
                        <m:ctrlPr>
                          <a:rPr lang="en-US" b="1" i="1" dirty="0" smtClean="0">
                            <a:solidFill>
                              <a:srgbClr val="008000"/>
                            </a:solidFill>
                            <a:latin typeface="Cambria Math" panose="02040503050406030204" pitchFamily="18" charset="0"/>
                            <a:cs typeface="Arial" pitchFamily="34" charset="0"/>
                          </a:rPr>
                        </m:ctrlPr>
                      </m:sSubPr>
                      <m:e>
                        <m:r>
                          <a:rPr lang="en-US" b="1" i="1" dirty="0" smtClean="0">
                            <a:solidFill>
                              <a:srgbClr val="008000"/>
                            </a:solidFill>
                            <a:latin typeface="Cambria Math"/>
                            <a:cs typeface="Arial" pitchFamily="34" charset="0"/>
                          </a:rPr>
                          <m:t>𝒅</m:t>
                        </m:r>
                      </m:e>
                      <m:sub>
                        <m:r>
                          <a:rPr lang="en-US" b="1" i="1" dirty="0" smtClean="0">
                            <a:solidFill>
                              <a:srgbClr val="008000"/>
                            </a:solidFill>
                            <a:latin typeface="Cambria Math"/>
                            <a:cs typeface="Arial" pitchFamily="34" charset="0"/>
                          </a:rPr>
                          <m:t>𝒊</m:t>
                        </m:r>
                      </m:sub>
                    </m:sSub>
                  </m:oMath>
                </a14:m>
                <a:r>
                  <a:rPr lang="en-US" b="1" dirty="0">
                    <a:solidFill>
                      <a:srgbClr val="008000"/>
                    </a:solidFill>
                    <a:latin typeface="Arial" pitchFamily="34" charset="0"/>
                    <a:cs typeface="Arial" pitchFamily="34" charset="0"/>
                  </a:rPr>
                  <a:t> … out-degree of node </a:t>
                </a:r>
                <a14:m>
                  <m:oMath xmlns:m="http://schemas.openxmlformats.org/officeDocument/2006/math">
                    <m:r>
                      <a:rPr lang="en-US" b="1" i="1" dirty="0" smtClean="0">
                        <a:solidFill>
                          <a:srgbClr val="008000"/>
                        </a:solidFill>
                        <a:latin typeface="Cambria Math"/>
                        <a:cs typeface="Arial" pitchFamily="34" charset="0"/>
                      </a:rPr>
                      <m:t>𝒊</m:t>
                    </m:r>
                  </m:oMath>
                </a14:m>
                <a:endParaRPr lang="en-US" b="1" dirty="0">
                  <a:solidFill>
                    <a:srgbClr val="008000"/>
                  </a:solidFill>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57400" y="6248400"/>
                <a:ext cx="3004284" cy="369332"/>
              </a:xfrm>
              <a:prstGeom prst="rect">
                <a:avLst/>
              </a:prstGeom>
              <a:blipFill rotWithShape="1">
                <a:blip r:embed="rId5"/>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50732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Solving the Flow Equations</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a:xfrm>
                <a:off x="457200" y="1295400"/>
                <a:ext cx="8229600" cy="5410200"/>
              </a:xfrm>
            </p:spPr>
            <p:txBody>
              <a:bodyPr>
                <a:normAutofit lnSpcReduction="10000"/>
              </a:bodyPr>
              <a:lstStyle/>
              <a:p>
                <a:r>
                  <a:rPr lang="en-US" b="1" dirty="0">
                    <a:solidFill>
                      <a:srgbClr val="0000FF"/>
                    </a:solidFill>
                  </a:rPr>
                  <a:t>3 equations, 3 unknowns, </a:t>
                </a:r>
                <a:br>
                  <a:rPr lang="en-US" b="1" dirty="0">
                    <a:solidFill>
                      <a:srgbClr val="0000FF"/>
                    </a:solidFill>
                  </a:rPr>
                </a:br>
                <a:r>
                  <a:rPr lang="en-US" b="1" dirty="0">
                    <a:solidFill>
                      <a:srgbClr val="0000FF"/>
                    </a:solidFill>
                  </a:rPr>
                  <a:t>no constants</a:t>
                </a:r>
              </a:p>
              <a:p>
                <a:pPr lvl="1"/>
                <a:r>
                  <a:rPr lang="en-US" dirty="0"/>
                  <a:t>No unique solution</a:t>
                </a:r>
              </a:p>
              <a:p>
                <a:pPr lvl="1"/>
                <a:r>
                  <a:rPr lang="en-US" dirty="0"/>
                  <a:t>All solutions equivalent modulo the scale factor</a:t>
                </a:r>
              </a:p>
              <a:p>
                <a:r>
                  <a:rPr lang="en-US" b="1" dirty="0">
                    <a:solidFill>
                      <a:srgbClr val="008000"/>
                    </a:solidFill>
                  </a:rPr>
                  <a:t>Additional constraint forces uniqueness:</a:t>
                </a:r>
              </a:p>
              <a:p>
                <a:pPr lvl="1"/>
                <a14:m>
                  <m:oMath xmlns:m="http://schemas.openxmlformats.org/officeDocument/2006/math">
                    <m:sSub>
                      <m:sSubPr>
                        <m:ctrlPr>
                          <a:rPr lang="en-US" b="1" i="1" dirty="0" smtClean="0">
                            <a:latin typeface="Cambria Math" panose="02040503050406030204" pitchFamily="18" charset="0"/>
                            <a:cs typeface="Arial" pitchFamily="34" charset="0"/>
                          </a:rPr>
                        </m:ctrlPr>
                      </m:sSubPr>
                      <m:e>
                        <m:r>
                          <a:rPr lang="en-US" b="1" i="1" dirty="0" smtClean="0">
                            <a:latin typeface="Cambria Math"/>
                            <a:cs typeface="Arial" pitchFamily="34" charset="0"/>
                          </a:rPr>
                          <m:t>𝒓</m:t>
                        </m:r>
                      </m:e>
                      <m:sub>
                        <m:r>
                          <a:rPr lang="en-US" b="1" i="1" dirty="0" smtClean="0">
                            <a:latin typeface="Cambria Math"/>
                            <a:cs typeface="Arial" pitchFamily="34" charset="0"/>
                          </a:rPr>
                          <m:t>𝒚</m:t>
                        </m:r>
                      </m:sub>
                    </m:sSub>
                    <m:r>
                      <a:rPr lang="en-US" b="1" i="1" dirty="0" smtClean="0">
                        <a:latin typeface="Cambria Math"/>
                        <a:cs typeface="Arial" pitchFamily="34" charset="0"/>
                      </a:rPr>
                      <m:t> +</m:t>
                    </m:r>
                    <m:sSub>
                      <m:sSubPr>
                        <m:ctrlPr>
                          <a:rPr lang="en-US" b="1" i="1" dirty="0" smtClean="0">
                            <a:latin typeface="Cambria Math" panose="02040503050406030204" pitchFamily="18" charset="0"/>
                            <a:cs typeface="Arial" pitchFamily="34" charset="0"/>
                          </a:rPr>
                        </m:ctrlPr>
                      </m:sSubPr>
                      <m:e>
                        <m:r>
                          <a:rPr lang="en-US" b="1" i="1" dirty="0" smtClean="0">
                            <a:latin typeface="Cambria Math"/>
                            <a:cs typeface="Arial" pitchFamily="34" charset="0"/>
                          </a:rPr>
                          <m:t>𝒓</m:t>
                        </m:r>
                      </m:e>
                      <m:sub>
                        <m:r>
                          <a:rPr lang="en-US" b="1" i="1" dirty="0" smtClean="0">
                            <a:latin typeface="Cambria Math"/>
                            <a:cs typeface="Arial" pitchFamily="34" charset="0"/>
                          </a:rPr>
                          <m:t>𝒂</m:t>
                        </m:r>
                      </m:sub>
                    </m:sSub>
                    <m:r>
                      <a:rPr lang="en-US" b="1" i="1" dirty="0" smtClean="0">
                        <a:latin typeface="Cambria Math"/>
                        <a:cs typeface="Arial" pitchFamily="34" charset="0"/>
                      </a:rPr>
                      <m:t>+ </m:t>
                    </m:r>
                    <m:sSub>
                      <m:sSubPr>
                        <m:ctrlPr>
                          <a:rPr lang="en-US" b="1" i="1" dirty="0" smtClean="0">
                            <a:latin typeface="Cambria Math" panose="02040503050406030204" pitchFamily="18" charset="0"/>
                            <a:cs typeface="Arial" pitchFamily="34" charset="0"/>
                          </a:rPr>
                        </m:ctrlPr>
                      </m:sSubPr>
                      <m:e>
                        <m:r>
                          <a:rPr lang="en-US" b="1" i="1" dirty="0" err="1" smtClean="0">
                            <a:latin typeface="Cambria Math"/>
                            <a:cs typeface="Arial" pitchFamily="34" charset="0"/>
                          </a:rPr>
                          <m:t>𝒓</m:t>
                        </m:r>
                      </m:e>
                      <m:sub>
                        <m:r>
                          <a:rPr lang="en-US" b="1" i="1" dirty="0" smtClean="0">
                            <a:latin typeface="Cambria Math"/>
                            <a:cs typeface="Arial" pitchFamily="34" charset="0"/>
                          </a:rPr>
                          <m:t>𝒎</m:t>
                        </m:r>
                      </m:sub>
                    </m:sSub>
                    <m:r>
                      <a:rPr lang="en-US" b="1" i="1" dirty="0" smtClean="0">
                        <a:latin typeface="Cambria Math"/>
                        <a:cs typeface="Arial" pitchFamily="34" charset="0"/>
                      </a:rPr>
                      <m:t> = </m:t>
                    </m:r>
                    <m:r>
                      <a:rPr lang="en-US" b="1" i="1" dirty="0" smtClean="0">
                        <a:latin typeface="Cambria Math"/>
                        <a:cs typeface="Arial" pitchFamily="34" charset="0"/>
                      </a:rPr>
                      <m:t>𝟏</m:t>
                    </m:r>
                  </m:oMath>
                </a14:m>
                <a:endParaRPr lang="en-US" b="1" i="1" dirty="0">
                  <a:latin typeface="Arial" pitchFamily="34" charset="0"/>
                  <a:cs typeface="Arial" pitchFamily="34" charset="0"/>
                </a:endParaRPr>
              </a:p>
              <a:p>
                <a:pPr lvl="1"/>
                <a:r>
                  <a:rPr lang="en-US" b="1" dirty="0">
                    <a:solidFill>
                      <a:srgbClr val="008000"/>
                    </a:solidFill>
                    <a:cs typeface="Arial" pitchFamily="34" charset="0"/>
                  </a:rPr>
                  <a:t>Solution:</a:t>
                </a:r>
                <a:r>
                  <a:rPr lang="en-US" b="1" dirty="0">
                    <a:cs typeface="Arial" pitchFamily="34" charset="0"/>
                  </a:rPr>
                  <a:t> </a:t>
                </a:r>
                <a14:m>
                  <m:oMath xmlns:m="http://schemas.openxmlformats.org/officeDocument/2006/math">
                    <m:sSub>
                      <m:sSubPr>
                        <m:ctrlPr>
                          <a:rPr lang="en-US" b="1" i="1" dirty="0" smtClean="0">
                            <a:latin typeface="Cambria Math" panose="02040503050406030204" pitchFamily="18" charset="0"/>
                            <a:cs typeface="Arial" pitchFamily="34" charset="0"/>
                          </a:rPr>
                        </m:ctrlPr>
                      </m:sSubPr>
                      <m:e>
                        <m:r>
                          <a:rPr lang="en-US" b="1" i="1" dirty="0" smtClean="0">
                            <a:latin typeface="Cambria Math"/>
                            <a:cs typeface="Arial" pitchFamily="34" charset="0"/>
                          </a:rPr>
                          <m:t>𝒓</m:t>
                        </m:r>
                      </m:e>
                      <m:sub>
                        <m:r>
                          <a:rPr lang="en-US" b="1" i="1" dirty="0" smtClean="0">
                            <a:latin typeface="Cambria Math"/>
                            <a:cs typeface="Arial" pitchFamily="34" charset="0"/>
                          </a:rPr>
                          <m:t>𝒚</m:t>
                        </m:r>
                      </m:sub>
                    </m:sSub>
                    <m:r>
                      <a:rPr lang="en-US" b="1" i="1" dirty="0" smtClean="0">
                        <a:latin typeface="Cambria Math"/>
                        <a:cs typeface="Arial" pitchFamily="34" charset="0"/>
                      </a:rPr>
                      <m:t> =</m:t>
                    </m:r>
                    <m:f>
                      <m:fPr>
                        <m:ctrlPr>
                          <a:rPr lang="en-US" b="1" i="1" dirty="0" smtClean="0">
                            <a:latin typeface="Cambria Math" panose="02040503050406030204" pitchFamily="18" charset="0"/>
                            <a:cs typeface="Arial" pitchFamily="34" charset="0"/>
                          </a:rPr>
                        </m:ctrlPr>
                      </m:fPr>
                      <m:num>
                        <m:r>
                          <a:rPr lang="en-US" b="1" i="1" dirty="0" smtClean="0">
                            <a:latin typeface="Cambria Math"/>
                            <a:cs typeface="Arial" pitchFamily="34" charset="0"/>
                          </a:rPr>
                          <m:t>𝟐</m:t>
                        </m:r>
                      </m:num>
                      <m:den>
                        <m:r>
                          <a:rPr lang="en-US" b="1" i="1" dirty="0" smtClean="0">
                            <a:latin typeface="Cambria Math"/>
                            <a:cs typeface="Arial" pitchFamily="34" charset="0"/>
                          </a:rPr>
                          <m:t>𝟓</m:t>
                        </m:r>
                      </m:den>
                    </m:f>
                    <m:r>
                      <a:rPr lang="en-US" b="1" i="1" dirty="0" smtClean="0">
                        <a:latin typeface="Cambria Math"/>
                        <a:cs typeface="Arial" pitchFamily="34" charset="0"/>
                      </a:rPr>
                      <m:t>,  </m:t>
                    </m:r>
                    <m:sSub>
                      <m:sSubPr>
                        <m:ctrlPr>
                          <a:rPr lang="en-US" b="1" i="1" dirty="0" smtClean="0">
                            <a:latin typeface="Cambria Math" panose="02040503050406030204" pitchFamily="18" charset="0"/>
                            <a:cs typeface="Arial" pitchFamily="34" charset="0"/>
                          </a:rPr>
                        </m:ctrlPr>
                      </m:sSubPr>
                      <m:e>
                        <m:r>
                          <a:rPr lang="en-US" b="1" i="1" dirty="0" err="1" smtClean="0">
                            <a:latin typeface="Cambria Math"/>
                            <a:cs typeface="Arial" pitchFamily="34" charset="0"/>
                          </a:rPr>
                          <m:t>𝒓</m:t>
                        </m:r>
                      </m:e>
                      <m:sub>
                        <m:r>
                          <a:rPr lang="en-US" b="1" i="1" dirty="0" smtClean="0">
                            <a:latin typeface="Cambria Math"/>
                            <a:cs typeface="Arial" pitchFamily="34" charset="0"/>
                          </a:rPr>
                          <m:t>𝒂</m:t>
                        </m:r>
                      </m:sub>
                    </m:sSub>
                    <m:r>
                      <a:rPr lang="en-US" b="1" i="1" dirty="0" smtClean="0">
                        <a:latin typeface="Cambria Math"/>
                        <a:cs typeface="Arial" pitchFamily="34" charset="0"/>
                      </a:rPr>
                      <m:t> =</m:t>
                    </m:r>
                    <m:f>
                      <m:fPr>
                        <m:ctrlPr>
                          <a:rPr lang="en-US" b="1" i="1" dirty="0" smtClean="0">
                            <a:latin typeface="Cambria Math" panose="02040503050406030204" pitchFamily="18" charset="0"/>
                            <a:cs typeface="Arial" pitchFamily="34" charset="0"/>
                          </a:rPr>
                        </m:ctrlPr>
                      </m:fPr>
                      <m:num>
                        <m:r>
                          <a:rPr lang="en-US" b="1" i="1" dirty="0" smtClean="0">
                            <a:latin typeface="Cambria Math"/>
                            <a:cs typeface="Arial" pitchFamily="34" charset="0"/>
                          </a:rPr>
                          <m:t>𝟐</m:t>
                        </m:r>
                      </m:num>
                      <m:den>
                        <m:r>
                          <a:rPr lang="en-US" b="1" i="1" dirty="0" smtClean="0">
                            <a:latin typeface="Cambria Math"/>
                            <a:cs typeface="Arial" pitchFamily="34" charset="0"/>
                          </a:rPr>
                          <m:t>𝟓</m:t>
                        </m:r>
                      </m:den>
                    </m:f>
                    <m:r>
                      <a:rPr lang="en-US" b="1" i="1" dirty="0" smtClean="0">
                        <a:latin typeface="Cambria Math"/>
                        <a:cs typeface="Arial" pitchFamily="34" charset="0"/>
                      </a:rPr>
                      <m:t>,  </m:t>
                    </m:r>
                    <m:sSub>
                      <m:sSubPr>
                        <m:ctrlPr>
                          <a:rPr lang="en-US" b="1" i="1" dirty="0" smtClean="0">
                            <a:latin typeface="Cambria Math" panose="02040503050406030204" pitchFamily="18" charset="0"/>
                            <a:cs typeface="Arial" pitchFamily="34" charset="0"/>
                          </a:rPr>
                        </m:ctrlPr>
                      </m:sSubPr>
                      <m:e>
                        <m:r>
                          <a:rPr lang="en-US" b="1" i="1" dirty="0" err="1" smtClean="0">
                            <a:latin typeface="Cambria Math"/>
                            <a:cs typeface="Arial" pitchFamily="34" charset="0"/>
                          </a:rPr>
                          <m:t>𝒓</m:t>
                        </m:r>
                      </m:e>
                      <m:sub>
                        <m:r>
                          <a:rPr lang="en-US" b="1" i="1" dirty="0" smtClean="0">
                            <a:latin typeface="Cambria Math"/>
                            <a:cs typeface="Arial" pitchFamily="34" charset="0"/>
                          </a:rPr>
                          <m:t>𝒎</m:t>
                        </m:r>
                      </m:sub>
                    </m:sSub>
                    <m:r>
                      <a:rPr lang="en-US" b="1" i="1" dirty="0" smtClean="0">
                        <a:latin typeface="Cambria Math"/>
                        <a:cs typeface="Arial" pitchFamily="34" charset="0"/>
                      </a:rPr>
                      <m:t> =</m:t>
                    </m:r>
                    <m:f>
                      <m:fPr>
                        <m:ctrlPr>
                          <a:rPr lang="en-US" b="1" i="1" dirty="0" smtClean="0">
                            <a:latin typeface="Cambria Math" panose="02040503050406030204" pitchFamily="18" charset="0"/>
                            <a:cs typeface="Arial" pitchFamily="34" charset="0"/>
                          </a:rPr>
                        </m:ctrlPr>
                      </m:fPr>
                      <m:num>
                        <m:r>
                          <a:rPr lang="en-US" b="1" i="1" dirty="0" smtClean="0">
                            <a:latin typeface="Cambria Math"/>
                            <a:cs typeface="Arial" pitchFamily="34" charset="0"/>
                          </a:rPr>
                          <m:t>𝟏</m:t>
                        </m:r>
                      </m:num>
                      <m:den>
                        <m:r>
                          <a:rPr lang="en-US" b="1" i="1" dirty="0" smtClean="0">
                            <a:latin typeface="Cambria Math"/>
                            <a:cs typeface="Arial" pitchFamily="34" charset="0"/>
                          </a:rPr>
                          <m:t>𝟓</m:t>
                        </m:r>
                      </m:den>
                    </m:f>
                  </m:oMath>
                </a14:m>
                <a:endParaRPr lang="en-US" b="1" dirty="0">
                  <a:latin typeface="Arial" pitchFamily="34" charset="0"/>
                  <a:cs typeface="Arial" pitchFamily="34" charset="0"/>
                </a:endParaRPr>
              </a:p>
              <a:p>
                <a:r>
                  <a:rPr lang="en-US" b="1" dirty="0">
                    <a:solidFill>
                      <a:srgbClr val="D60093"/>
                    </a:solidFill>
                  </a:rPr>
                  <a:t>Gaussian elimination method works for </a:t>
                </a:r>
                <a:br>
                  <a:rPr lang="en-US" b="1" dirty="0">
                    <a:solidFill>
                      <a:srgbClr val="D60093"/>
                    </a:solidFill>
                  </a:rPr>
                </a:br>
                <a:r>
                  <a:rPr lang="en-US" b="1" dirty="0">
                    <a:solidFill>
                      <a:srgbClr val="D60093"/>
                    </a:solidFill>
                  </a:rPr>
                  <a:t>small examples, but we need a better method for large web-size graphs</a:t>
                </a:r>
              </a:p>
              <a:p>
                <a:r>
                  <a:rPr lang="en-US" b="1" dirty="0">
                    <a:solidFill>
                      <a:srgbClr val="0000FF"/>
                    </a:solidFill>
                  </a:rPr>
                  <a:t>We need a new formulation!</a:t>
                </a:r>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xfrm>
                <a:off x="457200" y="1295400"/>
                <a:ext cx="8229600" cy="5410200"/>
              </a:xfrm>
              <a:blipFill rotWithShape="1">
                <a:blip r:embed="rId3"/>
                <a:stretch>
                  <a:fillRect t="-1578" b="-326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F320F6BC-1E80-4BCD-AF38-6A3CC78FD118}" type="slidenum">
              <a:rPr lang="en-US"/>
              <a:pPr>
                <a:defRPr/>
              </a:pPr>
              <a:t>23</a:t>
            </a:fld>
            <a:endParaRPr lang="en-US"/>
          </a:p>
        </p:txBody>
      </p:sp>
      <p:sp>
        <p:nvSpPr>
          <p:cNvPr id="6" name="Footer Placeholder 5"/>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J. Leskovec, A. Rajaraman, J. Ullman: Mining of Massive Datasets, http://www.mmds.org</a:t>
            </a:r>
          </a:p>
        </p:txBody>
      </p:sp>
      <p:sp>
        <p:nvSpPr>
          <p:cNvPr id="7" name="Rectangle 6"/>
          <p:cNvSpPr/>
          <p:nvPr/>
        </p:nvSpPr>
        <p:spPr>
          <a:xfrm>
            <a:off x="6629400" y="1447800"/>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m</a:t>
            </a:r>
            <a:endParaRPr lang="en-US" sz="2000" b="1" baseline="-25000" dirty="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m</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a:t>
            </a:r>
          </a:p>
        </p:txBody>
      </p:sp>
      <p:sp>
        <p:nvSpPr>
          <p:cNvPr id="8" name="TextBox 7"/>
          <p:cNvSpPr txBox="1"/>
          <p:nvPr/>
        </p:nvSpPr>
        <p:spPr>
          <a:xfrm>
            <a:off x="6613567" y="1230868"/>
            <a:ext cx="1768433" cy="369332"/>
          </a:xfrm>
          <a:prstGeom prst="rect">
            <a:avLst/>
          </a:prstGeom>
          <a:noFill/>
        </p:spPr>
        <p:txBody>
          <a:bodyPr wrap="none" rtlCol="0">
            <a:spAutoFit/>
          </a:bodyPr>
          <a:lstStyle/>
          <a:p>
            <a:r>
              <a:rPr lang="en-US" b="1" dirty="0">
                <a:solidFill>
                  <a:srgbClr val="008000"/>
                </a:solidFill>
              </a:rPr>
              <a:t>Flow equations:</a:t>
            </a:r>
          </a:p>
        </p:txBody>
      </p:sp>
    </p:spTree>
    <p:extLst>
      <p:ext uri="{BB962C8B-B14F-4D97-AF65-F5344CB8AC3E}">
        <p14:creationId xmlns:p14="http://schemas.microsoft.com/office/powerpoint/2010/main" val="5372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PageRank: Matrix Formulation</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idx="1"/>
              </p:nvPr>
            </p:nvSpPr>
            <p:spPr/>
            <p:txBody>
              <a:bodyPr>
                <a:normAutofit/>
              </a:bodyPr>
              <a:lstStyle/>
              <a:p>
                <a:pPr>
                  <a:lnSpc>
                    <a:spcPct val="80000"/>
                  </a:lnSpc>
                </a:pPr>
                <a:r>
                  <a:rPr lang="en-US" b="1" dirty="0">
                    <a:solidFill>
                      <a:srgbClr val="0000FF"/>
                    </a:solidFill>
                  </a:rPr>
                  <a:t>Stochastic adjacency matrix </a:t>
                </a:r>
                <a14:m>
                  <m:oMath xmlns:m="http://schemas.openxmlformats.org/officeDocument/2006/math">
                    <m:r>
                      <a:rPr lang="en-US" b="1" i="1" dirty="0" smtClean="0">
                        <a:solidFill>
                          <a:srgbClr val="0000FF"/>
                        </a:solidFill>
                        <a:latin typeface="Cambria Math"/>
                        <a:cs typeface="Times New Roman" pitchFamily="18" charset="0"/>
                      </a:rPr>
                      <m:t>𝑴</m:t>
                    </m:r>
                  </m:oMath>
                </a14:m>
                <a:endParaRPr lang="en-US" b="1" i="1" dirty="0">
                  <a:solidFill>
                    <a:srgbClr val="0000FF"/>
                  </a:solidFill>
                  <a:latin typeface="Times New Roman" pitchFamily="18" charset="0"/>
                  <a:cs typeface="Times New Roman" pitchFamily="18" charset="0"/>
                </a:endParaRPr>
              </a:p>
              <a:p>
                <a:pPr lvl="1">
                  <a:lnSpc>
                    <a:spcPct val="80000"/>
                  </a:lnSpc>
                </a:pPr>
                <a:r>
                  <a:rPr lang="en-US" dirty="0"/>
                  <a:t>Let page </a:t>
                </a:r>
                <a14:m>
                  <m:oMath xmlns:m="http://schemas.openxmlformats.org/officeDocument/2006/math">
                    <m:r>
                      <a:rPr lang="en-US" b="0" i="1" dirty="0" smtClean="0">
                        <a:latin typeface="Cambria Math"/>
                      </a:rPr>
                      <m:t>𝑖</m:t>
                    </m:r>
                  </m:oMath>
                </a14:m>
                <a:r>
                  <a:rPr lang="en-US" dirty="0"/>
                  <a:t> has </a:t>
                </a:r>
                <a14:m>
                  <m:oMath xmlns:m="http://schemas.openxmlformats.org/officeDocument/2006/math">
                    <m:r>
                      <a:rPr lang="en-US" i="1" dirty="0" smtClean="0">
                        <a:latin typeface="Cambria Math"/>
                        <a:cs typeface="Times New Roman" pitchFamily="18" charset="0"/>
                      </a:rPr>
                      <m:t>𝑑</m:t>
                    </m:r>
                    <m:r>
                      <a:rPr lang="en-US" b="0" i="1" baseline="-25000" dirty="0" smtClean="0">
                        <a:latin typeface="Cambria Math"/>
                        <a:cs typeface="Times New Roman" pitchFamily="18" charset="0"/>
                      </a:rPr>
                      <m:t>𝑖</m:t>
                    </m:r>
                  </m:oMath>
                </a14:m>
                <a:r>
                  <a:rPr lang="en-US" i="1" dirty="0">
                    <a:latin typeface="Times New Roman" pitchFamily="18" charset="0"/>
                    <a:cs typeface="Times New Roman" pitchFamily="18" charset="0"/>
                  </a:rPr>
                  <a:t> </a:t>
                </a:r>
                <a:r>
                  <a:rPr lang="en-US" dirty="0"/>
                  <a:t>out-links</a:t>
                </a:r>
              </a:p>
              <a:p>
                <a:pPr lvl="1">
                  <a:lnSpc>
                    <a:spcPct val="80000"/>
                  </a:lnSpc>
                </a:pPr>
                <a:r>
                  <a:rPr lang="en-US" dirty="0"/>
                  <a:t>If </a:t>
                </a:r>
                <a14:m>
                  <m:oMath xmlns:m="http://schemas.openxmlformats.org/officeDocument/2006/math">
                    <m:r>
                      <a:rPr lang="en-US" b="0" i="1" dirty="0" smtClean="0">
                        <a:latin typeface="Cambria Math"/>
                        <a:cs typeface="Times New Roman" pitchFamily="18" charset="0"/>
                      </a:rPr>
                      <m:t>𝑖</m:t>
                    </m:r>
                    <m:r>
                      <a:rPr lang="en-US" i="1" dirty="0" smtClean="0">
                        <a:latin typeface="Cambria Math"/>
                        <a:cs typeface="Times New Roman" pitchFamily="18" charset="0"/>
                      </a:rPr>
                      <m:t> →</m:t>
                    </m:r>
                    <m:r>
                      <a:rPr lang="en-US" b="0" i="1" dirty="0" smtClean="0">
                        <a:latin typeface="Cambria Math"/>
                        <a:cs typeface="Times New Roman" pitchFamily="18" charset="0"/>
                      </a:rPr>
                      <m:t>𝑗</m:t>
                    </m:r>
                  </m:oMath>
                </a14:m>
                <a:r>
                  <a:rPr lang="en-US" dirty="0"/>
                  <a:t>, then  </a:t>
                </a:r>
                <a14:m>
                  <m:oMath xmlns:m="http://schemas.openxmlformats.org/officeDocument/2006/math">
                    <m:r>
                      <a:rPr lang="en-US" sz="3200" i="1" dirty="0" smtClean="0">
                        <a:latin typeface="Cambria Math"/>
                        <a:cs typeface="Times New Roman" pitchFamily="18" charset="0"/>
                      </a:rPr>
                      <m:t>𝑀</m:t>
                    </m:r>
                    <m:r>
                      <a:rPr lang="en-US" sz="3200" i="1" baseline="-25000" dirty="0" err="1" smtClean="0">
                        <a:latin typeface="Cambria Math"/>
                        <a:cs typeface="Times New Roman" pitchFamily="18" charset="0"/>
                      </a:rPr>
                      <m:t>𝑗</m:t>
                    </m:r>
                    <m:r>
                      <a:rPr lang="en-US" sz="3200" b="0" i="1" baseline="-25000" dirty="0" smtClean="0">
                        <a:latin typeface="Cambria Math"/>
                        <a:cs typeface="Times New Roman" pitchFamily="18" charset="0"/>
                      </a:rPr>
                      <m:t>𝑖</m:t>
                    </m:r>
                    <m:r>
                      <a:rPr lang="en-US" sz="3200" i="1" dirty="0" smtClean="0">
                        <a:latin typeface="Cambria Math"/>
                      </a:rPr>
                      <m:t> </m:t>
                    </m:r>
                    <m:r>
                      <a:rPr lang="en-US" sz="3200" i="1" dirty="0" smtClean="0">
                        <a:latin typeface="Cambria Math"/>
                        <a:cs typeface="Times New Roman" pitchFamily="18" charset="0"/>
                      </a:rPr>
                      <m:t>=</m:t>
                    </m:r>
                    <m:f>
                      <m:fPr>
                        <m:ctrlPr>
                          <a:rPr lang="en-US" sz="3200" i="1" dirty="0" smtClean="0">
                            <a:latin typeface="Cambria Math" panose="02040503050406030204" pitchFamily="18" charset="0"/>
                            <a:cs typeface="Times New Roman" pitchFamily="18" charset="0"/>
                          </a:rPr>
                        </m:ctrlPr>
                      </m:fPr>
                      <m:num>
                        <m:r>
                          <a:rPr lang="en-US" sz="3200" i="1" dirty="0" smtClean="0">
                            <a:latin typeface="Cambria Math"/>
                            <a:cs typeface="Times New Roman" pitchFamily="18" charset="0"/>
                          </a:rPr>
                          <m:t>1</m:t>
                        </m:r>
                      </m:num>
                      <m:den>
                        <m:r>
                          <a:rPr lang="en-US" sz="3200" i="1" dirty="0" err="1" smtClean="0">
                            <a:latin typeface="Cambria Math"/>
                            <a:cs typeface="Times New Roman" pitchFamily="18" charset="0"/>
                          </a:rPr>
                          <m:t>𝑑</m:t>
                        </m:r>
                        <m:r>
                          <a:rPr lang="en-US" sz="3200" b="0" i="1" baseline="-25000" dirty="0" smtClean="0">
                            <a:latin typeface="Cambria Math"/>
                            <a:cs typeface="Times New Roman" pitchFamily="18" charset="0"/>
                          </a:rPr>
                          <m:t>𝑖</m:t>
                        </m:r>
                      </m:den>
                    </m:f>
                  </m:oMath>
                </a14:m>
                <a:r>
                  <a:rPr lang="en-US" i="1" dirty="0">
                    <a:latin typeface="Times New Roman" pitchFamily="18" charset="0"/>
                    <a:cs typeface="Times New Roman" pitchFamily="18" charset="0"/>
                  </a:rPr>
                  <a:t>    </a:t>
                </a:r>
                <a:r>
                  <a:rPr lang="en-US" dirty="0"/>
                  <a:t>else   </a:t>
                </a:r>
                <a14:m>
                  <m:oMath xmlns:m="http://schemas.openxmlformats.org/officeDocument/2006/math">
                    <m:r>
                      <a:rPr lang="en-US" sz="3200" i="1" dirty="0" smtClean="0">
                        <a:latin typeface="Cambria Math"/>
                        <a:cs typeface="Times New Roman" pitchFamily="18" charset="0"/>
                      </a:rPr>
                      <m:t>𝑀</m:t>
                    </m:r>
                    <m:r>
                      <a:rPr lang="en-US" sz="3200" i="1" baseline="-25000" dirty="0" err="1" smtClean="0">
                        <a:latin typeface="Cambria Math"/>
                        <a:cs typeface="Times New Roman" pitchFamily="18" charset="0"/>
                      </a:rPr>
                      <m:t>𝑗</m:t>
                    </m:r>
                    <m:r>
                      <a:rPr lang="en-US" sz="3200" b="0" i="1" baseline="-25000" dirty="0" smtClean="0">
                        <a:latin typeface="Cambria Math"/>
                        <a:cs typeface="Times New Roman" pitchFamily="18" charset="0"/>
                      </a:rPr>
                      <m:t>𝑖</m:t>
                    </m:r>
                    <m:r>
                      <a:rPr lang="en-US" sz="3200" i="1" dirty="0" smtClean="0">
                        <a:latin typeface="Cambria Math"/>
                        <a:cs typeface="Times New Roman" pitchFamily="18" charset="0"/>
                      </a:rPr>
                      <m:t> = 0</m:t>
                    </m:r>
                  </m:oMath>
                </a14:m>
                <a:endParaRPr lang="en-US" i="1" dirty="0">
                  <a:latin typeface="Times New Roman" pitchFamily="18" charset="0"/>
                  <a:cs typeface="Times New Roman" pitchFamily="18" charset="0"/>
                </a:endParaRPr>
              </a:p>
              <a:p>
                <a:pPr lvl="2">
                  <a:lnSpc>
                    <a:spcPct val="80000"/>
                  </a:lnSpc>
                </a:pPr>
                <a14:m>
                  <m:oMath xmlns:m="http://schemas.openxmlformats.org/officeDocument/2006/math">
                    <m:r>
                      <a:rPr lang="en-US" b="1" i="1" dirty="0" smtClean="0">
                        <a:latin typeface="Cambria Math"/>
                      </a:rPr>
                      <m:t>𝑴</m:t>
                    </m:r>
                  </m:oMath>
                </a14:m>
                <a:r>
                  <a:rPr lang="en-US" dirty="0"/>
                  <a:t> is a </a:t>
                </a:r>
                <a:r>
                  <a:rPr lang="en-US" b="1" dirty="0"/>
                  <a:t>column stochastic matrix</a:t>
                </a:r>
              </a:p>
              <a:p>
                <a:pPr lvl="3">
                  <a:lnSpc>
                    <a:spcPct val="80000"/>
                  </a:lnSpc>
                </a:pPr>
                <a:r>
                  <a:rPr lang="en-US" dirty="0"/>
                  <a:t>Columns sum to 1</a:t>
                </a:r>
              </a:p>
              <a:p>
                <a:pPr>
                  <a:lnSpc>
                    <a:spcPct val="80000"/>
                  </a:lnSpc>
                </a:pPr>
                <a:r>
                  <a:rPr lang="en-US" b="1" dirty="0">
                    <a:solidFill>
                      <a:srgbClr val="008000"/>
                    </a:solidFill>
                  </a:rPr>
                  <a:t>Rank vector </a:t>
                </a:r>
                <a14:m>
                  <m:oMath xmlns:m="http://schemas.openxmlformats.org/officeDocument/2006/math">
                    <m:r>
                      <a:rPr lang="en-US" b="1" i="1" dirty="0" smtClean="0">
                        <a:solidFill>
                          <a:srgbClr val="008000"/>
                        </a:solidFill>
                        <a:latin typeface="Cambria Math"/>
                        <a:cs typeface="Times New Roman" pitchFamily="18" charset="0"/>
                      </a:rPr>
                      <m:t>𝒓</m:t>
                    </m:r>
                  </m:oMath>
                </a14:m>
                <a:r>
                  <a:rPr lang="en-US" b="1" dirty="0">
                    <a:solidFill>
                      <a:srgbClr val="008000"/>
                    </a:solidFill>
                  </a:rPr>
                  <a:t>:</a:t>
                </a:r>
                <a:r>
                  <a:rPr lang="en-US" dirty="0">
                    <a:solidFill>
                      <a:srgbClr val="008000"/>
                    </a:solidFill>
                  </a:rPr>
                  <a:t> </a:t>
                </a:r>
                <a:r>
                  <a:rPr lang="en-US" dirty="0"/>
                  <a:t>vector with an entry per page</a:t>
                </a:r>
              </a:p>
              <a:p>
                <a:pPr lvl="1">
                  <a:lnSpc>
                    <a:spcPct val="80000"/>
                  </a:lnSpc>
                </a:pPr>
                <a14:m>
                  <m:oMath xmlns:m="http://schemas.openxmlformats.org/officeDocument/2006/math">
                    <m:r>
                      <a:rPr lang="en-US" i="1" dirty="0" smtClean="0">
                        <a:latin typeface="Cambria Math"/>
                        <a:cs typeface="Times New Roman" pitchFamily="18" charset="0"/>
                      </a:rPr>
                      <m:t>𝑟</m:t>
                    </m:r>
                    <m:r>
                      <a:rPr lang="en-US" i="1" baseline="-25000" dirty="0" err="1" smtClean="0">
                        <a:latin typeface="Cambria Math"/>
                        <a:cs typeface="Times New Roman" pitchFamily="18" charset="0"/>
                      </a:rPr>
                      <m:t>𝑖</m:t>
                    </m:r>
                  </m:oMath>
                </a14:m>
                <a:r>
                  <a:rPr lang="en-US" dirty="0"/>
                  <a:t> is the importance score of page </a:t>
                </a:r>
                <a14:m>
                  <m:oMath xmlns:m="http://schemas.openxmlformats.org/officeDocument/2006/math">
                    <m:r>
                      <a:rPr lang="en-US" i="1" dirty="0" smtClean="0">
                        <a:latin typeface="Cambria Math"/>
                        <a:cs typeface="Times New Roman" pitchFamily="18" charset="0"/>
                      </a:rPr>
                      <m:t>𝑖</m:t>
                    </m:r>
                  </m:oMath>
                </a14:m>
                <a:endParaRPr lang="en-US" dirty="0"/>
              </a:p>
              <a:p>
                <a:pPr lvl="1">
                  <a:lnSpc>
                    <a:spcPct val="80000"/>
                  </a:lnSpc>
                </a:pPr>
                <a14:m>
                  <m:oMath xmlns:m="http://schemas.openxmlformats.org/officeDocument/2006/math">
                    <m:nary>
                      <m:naryPr>
                        <m:chr m:val="∑"/>
                        <m:supHide m:val="on"/>
                        <m:ctrlPr>
                          <a:rPr lang="en-US" b="0" i="1" dirty="0" smtClean="0">
                            <a:latin typeface="Cambria Math" panose="02040503050406030204" pitchFamily="18" charset="0"/>
                          </a:rPr>
                        </m:ctrlPr>
                      </m:naryPr>
                      <m:sub>
                        <m:r>
                          <a:rPr lang="en-US" b="0" i="1" dirty="0" smtClean="0">
                            <a:latin typeface="Cambria Math"/>
                          </a:rPr>
                          <m:t>𝑖</m:t>
                        </m:r>
                      </m:sub>
                      <m:sup/>
                      <m:e>
                        <m:sSubSup>
                          <m:sSubSupPr>
                            <m:ctrlPr>
                              <a:rPr lang="en-US" b="0" i="1" dirty="0" smtClean="0">
                                <a:latin typeface="Cambria Math" panose="02040503050406030204" pitchFamily="18" charset="0"/>
                              </a:rPr>
                            </m:ctrlPr>
                          </m:sSubSupPr>
                          <m:e>
                            <m:r>
                              <a:rPr lang="en-US" b="0" i="1" dirty="0" smtClean="0">
                                <a:latin typeface="Cambria Math"/>
                              </a:rPr>
                              <m:t>𝑟</m:t>
                            </m:r>
                          </m:e>
                          <m:sub>
                            <m:r>
                              <a:rPr lang="en-US" b="0" i="1" dirty="0" smtClean="0">
                                <a:latin typeface="Cambria Math"/>
                              </a:rPr>
                              <m:t>𝑖</m:t>
                            </m:r>
                          </m:sub>
                          <m:sup/>
                        </m:sSubSup>
                        <m:r>
                          <a:rPr lang="en-US" b="0" i="1" dirty="0" smtClean="0">
                            <a:latin typeface="Cambria Math"/>
                          </a:rPr>
                          <m:t>=1</m:t>
                        </m:r>
                      </m:e>
                    </m:nary>
                  </m:oMath>
                </a14:m>
                <a:endParaRPr lang="en-US" sz="1000" i="1" dirty="0">
                  <a:latin typeface="Times New Roman" pitchFamily="18" charset="0"/>
                  <a:cs typeface="Times New Roman" pitchFamily="18" charset="0"/>
                </a:endParaRPr>
              </a:p>
              <a:p>
                <a:r>
                  <a:rPr lang="en-US" b="1" dirty="0">
                    <a:solidFill>
                      <a:srgbClr val="D60093"/>
                    </a:solidFill>
                  </a:rPr>
                  <a:t>The flow equations can be written </a:t>
                </a:r>
                <a:br>
                  <a:rPr lang="en-US" b="1" dirty="0">
                    <a:solidFill>
                      <a:schemeClr val="accent3"/>
                    </a:solidFill>
                  </a:rPr>
                </a:br>
                <a:r>
                  <a:rPr lang="en-US" dirty="0">
                    <a:solidFill>
                      <a:schemeClr val="accent3"/>
                    </a:solidFill>
                  </a:rPr>
                  <a:t>			</a:t>
                </a:r>
                <a14:m>
                  <m:oMath xmlns:m="http://schemas.openxmlformats.org/officeDocument/2006/math">
                    <m:r>
                      <a:rPr lang="en-US" sz="4000" b="1" i="1" dirty="0" smtClean="0">
                        <a:solidFill>
                          <a:srgbClr val="0000FF"/>
                        </a:solidFill>
                        <a:latin typeface="Cambria Math"/>
                        <a:cs typeface="Times New Roman" pitchFamily="18" charset="0"/>
                      </a:rPr>
                      <m:t>𝒓</m:t>
                    </m:r>
                    <m:r>
                      <a:rPr lang="en-US" sz="4000" b="1" i="1" dirty="0" smtClean="0">
                        <a:solidFill>
                          <a:srgbClr val="0000FF"/>
                        </a:solidFill>
                        <a:latin typeface="Cambria Math"/>
                        <a:cs typeface="Times New Roman" pitchFamily="18" charset="0"/>
                      </a:rPr>
                      <m:t> </m:t>
                    </m:r>
                    <m:r>
                      <a:rPr lang="en-US" sz="4000" i="1" dirty="0" smtClean="0">
                        <a:solidFill>
                          <a:srgbClr val="0000FF"/>
                        </a:solidFill>
                        <a:latin typeface="Cambria Math"/>
                        <a:cs typeface="Times New Roman" pitchFamily="18" charset="0"/>
                      </a:rPr>
                      <m:t>=</m:t>
                    </m:r>
                    <m:r>
                      <a:rPr lang="en-US" sz="4000" b="1" i="1" dirty="0" smtClean="0">
                        <a:solidFill>
                          <a:srgbClr val="0000FF"/>
                        </a:solidFill>
                        <a:latin typeface="Cambria Math"/>
                        <a:cs typeface="Times New Roman" pitchFamily="18" charset="0"/>
                      </a:rPr>
                      <m:t> </m:t>
                    </m:r>
                    <m:r>
                      <a:rPr lang="en-US" sz="4000" b="1" i="1" dirty="0" smtClean="0">
                        <a:solidFill>
                          <a:srgbClr val="0000FF"/>
                        </a:solidFill>
                        <a:latin typeface="Cambria Math"/>
                        <a:cs typeface="Times New Roman" pitchFamily="18" charset="0"/>
                      </a:rPr>
                      <m:t>𝑴</m:t>
                    </m:r>
                    <m:r>
                      <a:rPr lang="en-US" sz="4000" b="1" i="1" dirty="0" smtClean="0">
                        <a:solidFill>
                          <a:srgbClr val="0000FF"/>
                        </a:solidFill>
                        <a:latin typeface="Cambria Math"/>
                        <a:cs typeface="Times New Roman" pitchFamily="18" charset="0"/>
                      </a:rPr>
                      <m:t>⋅ </m:t>
                    </m:r>
                    <m:r>
                      <a:rPr lang="en-US" sz="4000" b="1" i="1" dirty="0" smtClean="0">
                        <a:solidFill>
                          <a:srgbClr val="0000FF"/>
                        </a:solidFill>
                        <a:latin typeface="Cambria Math"/>
                        <a:cs typeface="Times New Roman" pitchFamily="18" charset="0"/>
                      </a:rPr>
                      <m:t>𝒓</m:t>
                    </m:r>
                  </m:oMath>
                </a14:m>
                <a:endParaRPr lang="en-US" sz="4000" b="1" i="1" dirty="0">
                  <a:solidFill>
                    <a:srgbClr val="0000FF"/>
                  </a:solidFill>
                  <a:latin typeface="Times New Roman" pitchFamily="18" charset="0"/>
                  <a:cs typeface="Times New Roman" pitchFamily="18" charset="0"/>
                </a:endParaRPr>
              </a:p>
              <a:p>
                <a:pPr>
                  <a:lnSpc>
                    <a:spcPct val="80000"/>
                  </a:lnSpc>
                  <a:buNone/>
                </a:pPr>
                <a:endParaRPr lang="en-US" i="1" dirty="0">
                  <a:latin typeface="Times New Roman" pitchFamily="18" charset="0"/>
                  <a:cs typeface="Times New Roman" pitchFamily="18" charset="0"/>
                </a:endParaRPr>
              </a:p>
              <a:p>
                <a:pPr>
                  <a:lnSpc>
                    <a:spcPct val="80000"/>
                  </a:lnSpc>
                </a:pPr>
                <a:endParaRPr lang="en-US" dirty="0"/>
              </a:p>
            </p:txBody>
          </p:sp>
        </mc:Choice>
        <mc:Fallback xmlns="">
          <p:sp>
            <p:nvSpPr>
              <p:cNvPr id="12291" name="Rectangle 3"/>
              <p:cNvSpPr>
                <a:spLocks noGrp="1" noRot="1" noChangeAspect="1" noMove="1" noResize="1" noEditPoints="1" noAdjustHandles="1" noChangeArrowheads="1" noChangeShapeType="1" noTextEdit="1"/>
              </p:cNvSpPr>
              <p:nvPr>
                <p:ph idx="1"/>
              </p:nvPr>
            </p:nvSpPr>
            <p:spPr>
              <a:blipFill rotWithShape="1">
                <a:blip r:embed="rId4"/>
                <a:stretch>
                  <a:fillRect t="-2320"/>
                </a:stretch>
              </a:blipFill>
            </p:spPr>
            <p:txBody>
              <a:bodyPr/>
              <a:lstStyle/>
              <a:p>
                <a:r>
                  <a:rPr lang="en-US">
                    <a:noFill/>
                  </a:rPr>
                  <a:t> </a:t>
                </a:r>
              </a:p>
            </p:txBody>
          </p:sp>
        </mc:Fallback>
      </mc:AlternateContent>
      <p:sp>
        <p:nvSpPr>
          <p:cNvPr id="6" name="Footer Placeholder 5"/>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pPr>
              <a:defRPr/>
            </a:pPr>
            <a:fld id="{5BE82754-D6A7-4E99-8E05-39BC9FF0DCF3}" type="slidenum">
              <a:rPr lang="en-US"/>
              <a:pPr>
                <a:defRPr/>
              </a:pPr>
              <a:t>24</a:t>
            </a:fld>
            <a:endParaRPr lang="en-US"/>
          </a:p>
        </p:txBody>
      </p:sp>
      <p:graphicFrame>
        <p:nvGraphicFramePr>
          <p:cNvPr id="2" name="Object 1"/>
          <p:cNvGraphicFramePr>
            <a:graphicFrameLocks noChangeAspect="1"/>
          </p:cNvGraphicFramePr>
          <p:nvPr/>
        </p:nvGraphicFramePr>
        <p:xfrm>
          <a:off x="7315200" y="4572000"/>
          <a:ext cx="1791753" cy="1219200"/>
        </p:xfrm>
        <a:graphic>
          <a:graphicData uri="http://schemas.openxmlformats.org/presentationml/2006/ole">
            <mc:AlternateContent xmlns:mc="http://schemas.openxmlformats.org/markup-compatibility/2006">
              <mc:Choice xmlns:v="urn:schemas-microsoft-com:vml" Requires="v">
                <p:oleObj spid="_x0000_s2051" name="Equation" r:id="rId5" imgW="634680" imgH="431640" progId="Equation.3">
                  <p:embed/>
                </p:oleObj>
              </mc:Choice>
              <mc:Fallback>
                <p:oleObj name="Equation" r:id="rId5" imgW="634680" imgH="431640" progId="Equation.3">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572000"/>
                        <a:ext cx="1791753" cy="1219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3091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Example</a:t>
            </a:r>
          </a:p>
        </p:txBody>
      </p:sp>
      <mc:AlternateContent xmlns:mc="http://schemas.openxmlformats.org/markup-compatibility/2006" xmlns:a14="http://schemas.microsoft.com/office/drawing/2010/main">
        <mc:Choice Requires="a14">
          <p:sp>
            <p:nvSpPr>
              <p:cNvPr id="27" name="Content Placeholder 26"/>
              <p:cNvSpPr>
                <a:spLocks noGrp="1"/>
              </p:cNvSpPr>
              <p:nvPr>
                <p:ph idx="1"/>
              </p:nvPr>
            </p:nvSpPr>
            <p:spPr>
              <a:xfrm>
                <a:off x="457200" y="1295401"/>
                <a:ext cx="8229600" cy="1981200"/>
              </a:xfrm>
            </p:spPr>
            <p:txBody>
              <a:bodyPr>
                <a:normAutofit fontScale="92500" lnSpcReduction="10000"/>
              </a:bodyPr>
              <a:lstStyle/>
              <a:p>
                <a:r>
                  <a:rPr lang="en-US" b="1" dirty="0"/>
                  <a:t>Remember the flow equation:</a:t>
                </a:r>
              </a:p>
              <a:p>
                <a:r>
                  <a:rPr lang="en-US" b="1" dirty="0">
                    <a:solidFill>
                      <a:srgbClr val="008000"/>
                    </a:solidFill>
                  </a:rPr>
                  <a:t>Flow equation in the matrix form</a:t>
                </a:r>
              </a:p>
              <a:p>
                <a:pPr marL="118872" indent="0">
                  <a:buNone/>
                </a:pPr>
                <a14:m>
                  <m:oMathPara xmlns:m="http://schemas.openxmlformats.org/officeDocument/2006/math">
                    <m:oMathParaPr>
                      <m:jc m:val="centerGroup"/>
                    </m:oMathParaPr>
                    <m:oMath xmlns:m="http://schemas.openxmlformats.org/officeDocument/2006/math">
                      <m:r>
                        <a:rPr lang="en-US" b="1" i="1" dirty="0">
                          <a:solidFill>
                            <a:srgbClr val="0000FF"/>
                          </a:solidFill>
                          <a:latin typeface="Cambria Math"/>
                          <a:cs typeface="Times New Roman" pitchFamily="18" charset="0"/>
                        </a:rPr>
                        <m:t>𝑴</m:t>
                      </m:r>
                      <m:r>
                        <a:rPr lang="en-US" b="1" i="1" dirty="0">
                          <a:solidFill>
                            <a:srgbClr val="0000FF"/>
                          </a:solidFill>
                          <a:latin typeface="Cambria Math"/>
                          <a:cs typeface="Times New Roman" pitchFamily="18" charset="0"/>
                        </a:rPr>
                        <m:t>⋅ </m:t>
                      </m:r>
                      <m:r>
                        <a:rPr lang="en-US" b="1" i="1" dirty="0">
                          <a:solidFill>
                            <a:srgbClr val="0000FF"/>
                          </a:solidFill>
                          <a:latin typeface="Cambria Math"/>
                          <a:cs typeface="Times New Roman" pitchFamily="18" charset="0"/>
                        </a:rPr>
                        <m:t>𝒓</m:t>
                      </m:r>
                      <m:r>
                        <a:rPr lang="en-US" b="1" i="1" dirty="0" smtClean="0">
                          <a:solidFill>
                            <a:srgbClr val="0000FF"/>
                          </a:solidFill>
                          <a:latin typeface="Cambria Math"/>
                          <a:cs typeface="Times New Roman" pitchFamily="18" charset="0"/>
                        </a:rPr>
                        <m:t>=</m:t>
                      </m:r>
                      <m:r>
                        <a:rPr lang="en-US" b="1" i="1" dirty="0" smtClean="0">
                          <a:solidFill>
                            <a:srgbClr val="0000FF"/>
                          </a:solidFill>
                          <a:latin typeface="Cambria Math"/>
                          <a:cs typeface="Times New Roman" pitchFamily="18" charset="0"/>
                        </a:rPr>
                        <m:t>𝒓</m:t>
                      </m:r>
                    </m:oMath>
                  </m:oMathPara>
                </a14:m>
                <a:endParaRPr lang="en-US" b="1" i="1" dirty="0">
                  <a:solidFill>
                    <a:srgbClr val="0000FF"/>
                  </a:solidFill>
                  <a:latin typeface="Times New Roman" pitchFamily="18" charset="0"/>
                  <a:cs typeface="Times New Roman" pitchFamily="18" charset="0"/>
                </a:endParaRPr>
              </a:p>
              <a:p>
                <a:pPr lvl="1"/>
                <a:r>
                  <a:rPr lang="en-US" b="1" dirty="0">
                    <a:solidFill>
                      <a:srgbClr val="0000FF"/>
                    </a:solidFill>
                  </a:rPr>
                  <a:t>Suppose page </a:t>
                </a:r>
                <a:r>
                  <a:rPr lang="en-US" b="1" i="1" dirty="0" err="1">
                    <a:solidFill>
                      <a:srgbClr val="0000FF"/>
                    </a:solidFill>
                  </a:rPr>
                  <a:t>i</a:t>
                </a:r>
                <a:r>
                  <a:rPr lang="en-US" b="1" dirty="0">
                    <a:solidFill>
                      <a:srgbClr val="0000FF"/>
                    </a:solidFill>
                  </a:rPr>
                  <a:t> links to 3 pages, including </a:t>
                </a:r>
                <a:r>
                  <a:rPr lang="en-US" b="1" i="1" dirty="0">
                    <a:solidFill>
                      <a:srgbClr val="0000FF"/>
                    </a:solidFill>
                  </a:rPr>
                  <a:t>j</a:t>
                </a:r>
              </a:p>
              <a:p>
                <a:pPr marL="118872" indent="0">
                  <a:buNone/>
                </a:pPr>
                <a:endParaRPr lang="en-US" b="1" dirty="0">
                  <a:solidFill>
                    <a:srgbClr val="008000"/>
                  </a:solidFill>
                </a:endParaRPr>
              </a:p>
              <a:p>
                <a:pPr>
                  <a:buNone/>
                </a:pPr>
                <a:endParaRPr lang="en-US" dirty="0"/>
              </a:p>
            </p:txBody>
          </p:sp>
        </mc:Choice>
        <mc:Fallback xmlns="">
          <p:sp>
            <p:nvSpPr>
              <p:cNvPr id="27" name="Content Placeholder 26"/>
              <p:cNvSpPr>
                <a:spLocks noGrp="1" noRot="1" noChangeAspect="1" noMove="1" noResize="1" noEditPoints="1" noAdjustHandles="1" noChangeArrowheads="1" noChangeShapeType="1" noTextEdit="1"/>
              </p:cNvSpPr>
              <p:nvPr>
                <p:ph idx="1"/>
              </p:nvPr>
            </p:nvSpPr>
            <p:spPr>
              <a:xfrm>
                <a:off x="457200" y="1295401"/>
                <a:ext cx="8229600" cy="1981200"/>
              </a:xfrm>
              <a:blipFill rotWithShape="1">
                <a:blip r:embed="rId4"/>
                <a:stretch>
                  <a:fillRect t="-4000" b="-1231"/>
                </a:stretch>
              </a:blipFill>
            </p:spPr>
            <p:txBody>
              <a:bodyPr/>
              <a:lstStyle/>
              <a:p>
                <a:r>
                  <a:rPr lang="en-US">
                    <a:noFill/>
                  </a:rPr>
                  <a:t> </a:t>
                </a:r>
              </a:p>
            </p:txBody>
          </p:sp>
        </mc:Fallback>
      </mc:AlternateContent>
      <p:sp>
        <p:nvSpPr>
          <p:cNvPr id="26" name="Footer Placeholder 25"/>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J. Leskovec, A. Rajaraman, J. Ullman: Mining of Massive Datasets, http://www.mmds.org</a:t>
            </a:r>
          </a:p>
        </p:txBody>
      </p:sp>
      <p:sp>
        <p:nvSpPr>
          <p:cNvPr id="25" name="Slide Number Placeholder 24"/>
          <p:cNvSpPr>
            <a:spLocks noGrp="1"/>
          </p:cNvSpPr>
          <p:nvPr>
            <p:ph type="sldNum" sz="quarter" idx="12"/>
          </p:nvPr>
        </p:nvSpPr>
        <p:spPr/>
        <p:txBody>
          <a:bodyPr/>
          <a:lstStyle/>
          <a:p>
            <a:pPr>
              <a:defRPr/>
            </a:pPr>
            <a:fld id="{7B356C98-9078-459C-96C5-C05D5164B2ED}" type="slidenum">
              <a:rPr lang="en-US"/>
              <a:pPr>
                <a:defRPr/>
              </a:pPr>
              <a:t>25</a:t>
            </a:fld>
            <a:endParaRPr lang="en-US"/>
          </a:p>
        </p:txBody>
      </p:sp>
      <p:grpSp>
        <p:nvGrpSpPr>
          <p:cNvPr id="2" name="Group 19"/>
          <p:cNvGrpSpPr>
            <a:grpSpLocks/>
          </p:cNvGrpSpPr>
          <p:nvPr/>
        </p:nvGrpSpPr>
        <p:grpSpPr bwMode="auto">
          <a:xfrm>
            <a:off x="1347788" y="3107392"/>
            <a:ext cx="2325688" cy="3330577"/>
            <a:chOff x="1243" y="1152"/>
            <a:chExt cx="1465" cy="2098"/>
          </a:xfrm>
        </p:grpSpPr>
        <p:sp>
          <p:nvSpPr>
            <p:cNvPr id="47124" name="Rectangle 3"/>
            <p:cNvSpPr>
              <a:spLocks noChangeArrowheads="1"/>
            </p:cNvSpPr>
            <p:nvPr/>
          </p:nvSpPr>
          <p:spPr bwMode="auto">
            <a:xfrm>
              <a:off x="1412" y="1462"/>
              <a:ext cx="1296" cy="1248"/>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47125" name="Text Box 4"/>
            <p:cNvSpPr txBox="1">
              <a:spLocks noChangeArrowheads="1"/>
            </p:cNvSpPr>
            <p:nvPr/>
          </p:nvSpPr>
          <p:spPr bwMode="auto">
            <a:xfrm>
              <a:off x="1243" y="1680"/>
              <a:ext cx="169" cy="288"/>
            </a:xfrm>
            <a:prstGeom prst="rect">
              <a:avLst/>
            </a:prstGeom>
            <a:noFill/>
            <a:ln w="9525">
              <a:noFill/>
              <a:miter lim="800000"/>
              <a:headEnd/>
              <a:tailEnd/>
            </a:ln>
          </p:spPr>
          <p:txBody>
            <a:bodyPr wrap="none">
              <a:spAutoFit/>
            </a:bodyPr>
            <a:lstStyle/>
            <a:p>
              <a:r>
                <a:rPr lang="en-US" sz="2400" b="1" i="1" dirty="0">
                  <a:latin typeface="Times New Roman" pitchFamily="18" charset="0"/>
                </a:rPr>
                <a:t>j</a:t>
              </a:r>
            </a:p>
          </p:txBody>
        </p:sp>
        <p:sp>
          <p:nvSpPr>
            <p:cNvPr id="47126" name="Text Box 5"/>
            <p:cNvSpPr txBox="1">
              <a:spLocks noChangeArrowheads="1"/>
            </p:cNvSpPr>
            <p:nvPr/>
          </p:nvSpPr>
          <p:spPr bwMode="auto">
            <a:xfrm>
              <a:off x="2095" y="1152"/>
              <a:ext cx="169" cy="288"/>
            </a:xfrm>
            <a:prstGeom prst="rect">
              <a:avLst/>
            </a:prstGeom>
            <a:noFill/>
            <a:ln w="9525">
              <a:noFill/>
              <a:miter lim="800000"/>
              <a:headEnd/>
              <a:tailEnd/>
            </a:ln>
          </p:spPr>
          <p:txBody>
            <a:bodyPr wrap="none">
              <a:spAutoFit/>
            </a:bodyPr>
            <a:lstStyle/>
            <a:p>
              <a:r>
                <a:rPr lang="en-US" sz="2400" b="1" i="1" dirty="0" err="1">
                  <a:latin typeface="Times New Roman" pitchFamily="18" charset="0"/>
                </a:rPr>
                <a:t>i</a:t>
              </a:r>
              <a:endParaRPr lang="en-US" sz="2400" b="1" dirty="0">
                <a:latin typeface="Times New Roman" pitchFamily="18" charset="0"/>
              </a:endParaRPr>
            </a:p>
          </p:txBody>
        </p:sp>
        <p:sp>
          <p:nvSpPr>
            <p:cNvPr id="47127" name="Line 6"/>
            <p:cNvSpPr>
              <a:spLocks noChangeShapeType="1"/>
            </p:cNvSpPr>
            <p:nvPr/>
          </p:nvSpPr>
          <p:spPr bwMode="auto">
            <a:xfrm>
              <a:off x="1412" y="1846"/>
              <a:ext cx="1296" cy="0"/>
            </a:xfrm>
            <a:prstGeom prst="line">
              <a:avLst/>
            </a:prstGeom>
            <a:noFill/>
            <a:ln w="9525">
              <a:solidFill>
                <a:schemeClr val="tx1"/>
              </a:solidFill>
              <a:round/>
              <a:headEnd/>
              <a:tailEnd/>
            </a:ln>
          </p:spPr>
          <p:txBody>
            <a:bodyPr wrap="none" anchor="ctr"/>
            <a:lstStyle/>
            <a:p>
              <a:endParaRPr lang="en-US" b="1" dirty="0"/>
            </a:p>
          </p:txBody>
        </p:sp>
        <p:sp>
          <p:nvSpPr>
            <p:cNvPr id="47128" name="Line 7"/>
            <p:cNvSpPr>
              <a:spLocks noChangeShapeType="1"/>
            </p:cNvSpPr>
            <p:nvPr/>
          </p:nvSpPr>
          <p:spPr bwMode="auto">
            <a:xfrm>
              <a:off x="2180" y="1462"/>
              <a:ext cx="0" cy="1248"/>
            </a:xfrm>
            <a:prstGeom prst="line">
              <a:avLst/>
            </a:prstGeom>
            <a:noFill/>
            <a:ln w="9525">
              <a:solidFill>
                <a:schemeClr val="tx1"/>
              </a:solidFill>
              <a:round/>
              <a:headEnd/>
              <a:tailEnd/>
            </a:ln>
          </p:spPr>
          <p:txBody>
            <a:bodyPr wrap="none" anchor="ctr"/>
            <a:lstStyle/>
            <a:p>
              <a:endParaRPr lang="en-US"/>
            </a:p>
          </p:txBody>
        </p:sp>
        <p:sp>
          <p:nvSpPr>
            <p:cNvPr id="47129" name="Text Box 16"/>
            <p:cNvSpPr txBox="1">
              <a:spLocks noChangeArrowheads="1"/>
            </p:cNvSpPr>
            <p:nvPr/>
          </p:nvSpPr>
          <p:spPr bwMode="auto">
            <a:xfrm>
              <a:off x="1910" y="2843"/>
              <a:ext cx="349" cy="407"/>
            </a:xfrm>
            <a:prstGeom prst="rect">
              <a:avLst/>
            </a:prstGeom>
            <a:noFill/>
            <a:ln w="9525">
              <a:noFill/>
              <a:miter lim="800000"/>
              <a:headEnd/>
              <a:tailEnd/>
            </a:ln>
          </p:spPr>
          <p:txBody>
            <a:bodyPr wrap="none">
              <a:spAutoFit/>
            </a:bodyPr>
            <a:lstStyle/>
            <a:p>
              <a:r>
                <a:rPr lang="en-US" sz="3600" b="1" i="1" dirty="0">
                  <a:solidFill>
                    <a:srgbClr val="008000"/>
                  </a:solidFill>
                  <a:latin typeface="Corbel" pitchFamily="34" charset="0"/>
                </a:rPr>
                <a:t>M</a:t>
              </a:r>
            </a:p>
          </p:txBody>
        </p:sp>
      </p:grpSp>
      <p:grpSp>
        <p:nvGrpSpPr>
          <p:cNvPr id="3" name="Group 20"/>
          <p:cNvGrpSpPr>
            <a:grpSpLocks/>
          </p:cNvGrpSpPr>
          <p:nvPr/>
        </p:nvGrpSpPr>
        <p:grpSpPr bwMode="auto">
          <a:xfrm>
            <a:off x="5073667" y="3564592"/>
            <a:ext cx="349251" cy="2882902"/>
            <a:chOff x="3590" y="1440"/>
            <a:chExt cx="220" cy="1816"/>
          </a:xfrm>
        </p:grpSpPr>
        <p:sp>
          <p:nvSpPr>
            <p:cNvPr id="47122" name="Rectangle 11"/>
            <p:cNvSpPr>
              <a:spLocks noChangeArrowheads="1"/>
            </p:cNvSpPr>
            <p:nvPr/>
          </p:nvSpPr>
          <p:spPr bwMode="auto">
            <a:xfrm>
              <a:off x="3600" y="1440"/>
              <a:ext cx="192" cy="1344"/>
            </a:xfrm>
            <a:prstGeom prst="rect">
              <a:avLst/>
            </a:prstGeom>
            <a:solidFill>
              <a:srgbClr val="00FF00"/>
            </a:solidFill>
            <a:ln w="9525">
              <a:solidFill>
                <a:schemeClr val="tx1"/>
              </a:solidFill>
              <a:miter lim="800000"/>
              <a:headEnd/>
              <a:tailEnd/>
            </a:ln>
          </p:spPr>
          <p:txBody>
            <a:bodyPr wrap="none" anchor="ctr"/>
            <a:lstStyle/>
            <a:p>
              <a:endParaRPr lang="en-US">
                <a:latin typeface="Corbel" pitchFamily="34" charset="0"/>
              </a:endParaRPr>
            </a:p>
          </p:txBody>
        </p:sp>
        <p:sp>
          <p:nvSpPr>
            <p:cNvPr id="47123" name="Text Box 17"/>
            <p:cNvSpPr txBox="1">
              <a:spLocks noChangeArrowheads="1"/>
            </p:cNvSpPr>
            <p:nvPr/>
          </p:nvSpPr>
          <p:spPr bwMode="auto">
            <a:xfrm>
              <a:off x="3590" y="2849"/>
              <a:ext cx="220" cy="407"/>
            </a:xfrm>
            <a:prstGeom prst="rect">
              <a:avLst/>
            </a:prstGeom>
            <a:noFill/>
            <a:ln w="9525">
              <a:noFill/>
              <a:miter lim="800000"/>
              <a:headEnd/>
              <a:tailEnd/>
            </a:ln>
          </p:spPr>
          <p:txBody>
            <a:bodyPr wrap="none">
              <a:spAutoFit/>
            </a:bodyPr>
            <a:lstStyle/>
            <a:p>
              <a:r>
                <a:rPr lang="en-US" sz="3600" b="1" i="1" dirty="0">
                  <a:solidFill>
                    <a:srgbClr val="008000"/>
                  </a:solidFill>
                  <a:latin typeface="Corbel" pitchFamily="34" charset="0"/>
                </a:rPr>
                <a:t>r</a:t>
              </a:r>
            </a:p>
          </p:txBody>
        </p:sp>
      </p:grpSp>
      <p:sp>
        <p:nvSpPr>
          <p:cNvPr id="19474" name="Text Box 18"/>
          <p:cNvSpPr txBox="1">
            <a:spLocks noChangeArrowheads="1"/>
          </p:cNvSpPr>
          <p:nvPr/>
        </p:nvSpPr>
        <p:spPr bwMode="auto">
          <a:xfrm>
            <a:off x="6902450" y="5791200"/>
            <a:ext cx="349776" cy="646331"/>
          </a:xfrm>
          <a:prstGeom prst="rect">
            <a:avLst/>
          </a:prstGeom>
          <a:noFill/>
          <a:ln w="9525">
            <a:noFill/>
            <a:miter lim="800000"/>
            <a:headEnd/>
            <a:tailEnd/>
          </a:ln>
        </p:spPr>
        <p:txBody>
          <a:bodyPr wrap="none">
            <a:spAutoFit/>
          </a:bodyPr>
          <a:lstStyle/>
          <a:p>
            <a:r>
              <a:rPr lang="en-US" sz="3600" b="1" i="1" dirty="0">
                <a:solidFill>
                  <a:srgbClr val="008000"/>
                </a:solidFill>
                <a:latin typeface="Corbel" pitchFamily="34" charset="0"/>
              </a:rPr>
              <a:t>r</a:t>
            </a:r>
          </a:p>
        </p:txBody>
      </p:sp>
      <p:grpSp>
        <p:nvGrpSpPr>
          <p:cNvPr id="4" name="Group 25"/>
          <p:cNvGrpSpPr>
            <a:grpSpLocks/>
          </p:cNvGrpSpPr>
          <p:nvPr/>
        </p:nvGrpSpPr>
        <p:grpSpPr bwMode="auto">
          <a:xfrm>
            <a:off x="5988058" y="3564592"/>
            <a:ext cx="1555752" cy="2133600"/>
            <a:chOff x="4166" y="1440"/>
            <a:chExt cx="980" cy="1344"/>
          </a:xfrm>
        </p:grpSpPr>
        <p:grpSp>
          <p:nvGrpSpPr>
            <p:cNvPr id="5" name="Group 22"/>
            <p:cNvGrpSpPr>
              <a:grpSpLocks/>
            </p:cNvGrpSpPr>
            <p:nvPr/>
          </p:nvGrpSpPr>
          <p:grpSpPr bwMode="auto">
            <a:xfrm>
              <a:off x="4166" y="1440"/>
              <a:ext cx="778" cy="1344"/>
              <a:chOff x="4166" y="1440"/>
              <a:chExt cx="778" cy="1344"/>
            </a:xfrm>
          </p:grpSpPr>
          <p:sp>
            <p:nvSpPr>
              <p:cNvPr id="47120" name="Rectangle 13"/>
              <p:cNvSpPr>
                <a:spLocks noChangeArrowheads="1"/>
              </p:cNvSpPr>
              <p:nvPr/>
            </p:nvSpPr>
            <p:spPr bwMode="auto">
              <a:xfrm>
                <a:off x="4752" y="1440"/>
                <a:ext cx="192" cy="1344"/>
              </a:xfrm>
              <a:prstGeom prst="rect">
                <a:avLst/>
              </a:prstGeom>
              <a:solidFill>
                <a:srgbClr val="00FF00"/>
              </a:solidFill>
              <a:ln w="9525">
                <a:solidFill>
                  <a:schemeClr val="tx1"/>
                </a:solidFill>
                <a:miter lim="800000"/>
                <a:headEnd/>
                <a:tailEnd/>
              </a:ln>
            </p:spPr>
            <p:txBody>
              <a:bodyPr wrap="none" anchor="ctr"/>
              <a:lstStyle/>
              <a:p>
                <a:endParaRPr lang="en-US">
                  <a:latin typeface="Corbel" pitchFamily="34" charset="0"/>
                </a:endParaRPr>
              </a:p>
            </p:txBody>
          </p:sp>
          <p:sp>
            <p:nvSpPr>
              <p:cNvPr id="47121" name="Text Box 15"/>
              <p:cNvSpPr txBox="1">
                <a:spLocks noChangeArrowheads="1"/>
              </p:cNvSpPr>
              <p:nvPr/>
            </p:nvSpPr>
            <p:spPr bwMode="auto">
              <a:xfrm>
                <a:off x="4166" y="1927"/>
                <a:ext cx="270" cy="407"/>
              </a:xfrm>
              <a:prstGeom prst="rect">
                <a:avLst/>
              </a:prstGeom>
              <a:noFill/>
              <a:ln w="9525">
                <a:noFill/>
                <a:miter lim="800000"/>
                <a:headEnd/>
                <a:tailEnd/>
              </a:ln>
            </p:spPr>
            <p:txBody>
              <a:bodyPr wrap="none">
                <a:spAutoFit/>
              </a:bodyPr>
              <a:lstStyle/>
              <a:p>
                <a:r>
                  <a:rPr lang="en-US" sz="3600" b="1" dirty="0">
                    <a:solidFill>
                      <a:srgbClr val="008000"/>
                    </a:solidFill>
                    <a:latin typeface="Corbel" pitchFamily="34" charset="0"/>
                  </a:rPr>
                  <a:t>=</a:t>
                </a:r>
              </a:p>
            </p:txBody>
          </p:sp>
        </p:grpSp>
        <p:sp>
          <p:nvSpPr>
            <p:cNvPr id="47118" name="Line 23"/>
            <p:cNvSpPr>
              <a:spLocks noChangeShapeType="1"/>
            </p:cNvSpPr>
            <p:nvPr/>
          </p:nvSpPr>
          <p:spPr bwMode="auto">
            <a:xfrm>
              <a:off x="4752" y="1835"/>
              <a:ext cx="192" cy="0"/>
            </a:xfrm>
            <a:prstGeom prst="line">
              <a:avLst/>
            </a:prstGeom>
            <a:noFill/>
            <a:ln w="9525">
              <a:solidFill>
                <a:schemeClr val="tx1"/>
              </a:solidFill>
              <a:round/>
              <a:headEnd/>
              <a:tailEnd/>
            </a:ln>
          </p:spPr>
          <p:txBody>
            <a:bodyPr/>
            <a:lstStyle/>
            <a:p>
              <a:endParaRPr lang="en-US"/>
            </a:p>
          </p:txBody>
        </p:sp>
        <p:sp>
          <p:nvSpPr>
            <p:cNvPr id="47119" name="Rectangle 24"/>
            <p:cNvSpPr>
              <a:spLocks noChangeArrowheads="1"/>
            </p:cNvSpPr>
            <p:nvPr/>
          </p:nvSpPr>
          <p:spPr bwMode="auto">
            <a:xfrm>
              <a:off x="4927" y="1688"/>
              <a:ext cx="219" cy="291"/>
            </a:xfrm>
            <a:prstGeom prst="rect">
              <a:avLst/>
            </a:prstGeom>
            <a:noFill/>
            <a:ln w="9525">
              <a:noFill/>
              <a:miter lim="800000"/>
              <a:headEnd/>
              <a:tailEnd/>
            </a:ln>
          </p:spPr>
          <p:txBody>
            <a:bodyPr wrap="none">
              <a:spAutoFit/>
            </a:bodyPr>
            <a:lstStyle/>
            <a:p>
              <a:r>
                <a:rPr lang="en-US" sz="2400" b="1" i="1" dirty="0" err="1">
                  <a:latin typeface="Corbel" pitchFamily="34" charset="0"/>
                </a:rPr>
                <a:t>r</a:t>
              </a:r>
              <a:r>
                <a:rPr lang="en-US" sz="2400" b="1" i="1" baseline="-25000" dirty="0" err="1">
                  <a:latin typeface="Corbel" pitchFamily="34" charset="0"/>
                </a:rPr>
                <a:t>j</a:t>
              </a:r>
              <a:endParaRPr lang="en-US" sz="2400" b="1" i="1" baseline="-25000" dirty="0">
                <a:latin typeface="Corbel" pitchFamily="34" charset="0"/>
              </a:endParaRPr>
            </a:p>
          </p:txBody>
        </p:sp>
      </p:grpSp>
      <p:grpSp>
        <p:nvGrpSpPr>
          <p:cNvPr id="6" name="Group 14"/>
          <p:cNvGrpSpPr>
            <a:grpSpLocks/>
          </p:cNvGrpSpPr>
          <p:nvPr/>
        </p:nvGrpSpPr>
        <p:grpSpPr bwMode="auto">
          <a:xfrm>
            <a:off x="820493" y="4286977"/>
            <a:ext cx="1927225" cy="1312863"/>
            <a:chOff x="933" y="1872"/>
            <a:chExt cx="1214" cy="827"/>
          </a:xfrm>
        </p:grpSpPr>
        <p:sp>
          <p:nvSpPr>
            <p:cNvPr id="47115" name="Text Box 9"/>
            <p:cNvSpPr txBox="1">
              <a:spLocks noChangeArrowheads="1"/>
            </p:cNvSpPr>
            <p:nvPr/>
          </p:nvSpPr>
          <p:spPr bwMode="auto">
            <a:xfrm>
              <a:off x="933" y="2411"/>
              <a:ext cx="361" cy="288"/>
            </a:xfrm>
            <a:prstGeom prst="rect">
              <a:avLst/>
            </a:prstGeom>
            <a:noFill/>
            <a:ln w="9525">
              <a:noFill/>
              <a:miter lim="800000"/>
              <a:headEnd/>
              <a:tailEnd/>
            </a:ln>
          </p:spPr>
          <p:txBody>
            <a:bodyPr wrap="none">
              <a:spAutoFit/>
            </a:bodyPr>
            <a:lstStyle/>
            <a:p>
              <a:r>
                <a:rPr lang="en-US" sz="2400" b="1" dirty="0">
                  <a:solidFill>
                    <a:srgbClr val="008000"/>
                  </a:solidFill>
                  <a:latin typeface="Times New Roman" pitchFamily="18" charset="0"/>
                </a:rPr>
                <a:t>1/3</a:t>
              </a:r>
            </a:p>
          </p:txBody>
        </p:sp>
        <p:sp>
          <p:nvSpPr>
            <p:cNvPr id="47116" name="Line 10"/>
            <p:cNvSpPr>
              <a:spLocks noChangeShapeType="1"/>
            </p:cNvSpPr>
            <p:nvPr/>
          </p:nvSpPr>
          <p:spPr bwMode="auto">
            <a:xfrm flipV="1">
              <a:off x="1114" y="1872"/>
              <a:ext cx="1033" cy="550"/>
            </a:xfrm>
            <a:prstGeom prst="line">
              <a:avLst/>
            </a:prstGeom>
            <a:noFill/>
            <a:ln w="9525">
              <a:solidFill>
                <a:schemeClr val="tx1"/>
              </a:solidFill>
              <a:round/>
              <a:headEnd/>
              <a:tailEnd type="triangle" w="med" len="med"/>
            </a:ln>
          </p:spPr>
          <p:txBody>
            <a:bodyPr wrap="none" anchor="ctr"/>
            <a:lstStyle/>
            <a:p>
              <a:endParaRPr lang="en-US"/>
            </a:p>
          </p:txBody>
        </p:sp>
      </p:grpSp>
      <p:graphicFrame>
        <p:nvGraphicFramePr>
          <p:cNvPr id="7" name="Object 6"/>
          <p:cNvGraphicFramePr>
            <a:graphicFrameLocks noChangeAspect="1"/>
          </p:cNvGraphicFramePr>
          <p:nvPr/>
        </p:nvGraphicFramePr>
        <p:xfrm>
          <a:off x="5899348" y="1066800"/>
          <a:ext cx="1568252" cy="1066800"/>
        </p:xfrm>
        <a:graphic>
          <a:graphicData uri="http://schemas.openxmlformats.org/presentationml/2006/ole">
            <mc:AlternateContent xmlns:mc="http://schemas.openxmlformats.org/markup-compatibility/2006">
              <mc:Choice xmlns:v="urn:schemas-microsoft-com:vml" Requires="v">
                <p:oleObj spid="_x0000_s3075" name="Equation" r:id="rId5" imgW="634725" imgH="431613" progId="Equation.3">
                  <p:embed/>
                </p:oleObj>
              </mc:Choice>
              <mc:Fallback>
                <p:oleObj name="Equation" r:id="rId5" imgW="634725" imgH="431613"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348" y="1066800"/>
                        <a:ext cx="1568252" cy="1066800"/>
                      </a:xfrm>
                      <a:prstGeom prst="rect">
                        <a:avLst/>
                      </a:prstGeom>
                      <a:noFill/>
                      <a:ln>
                        <a:noFill/>
                      </a:ln>
                    </p:spPr>
                  </p:pic>
                </p:oleObj>
              </mc:Fallback>
            </mc:AlternateContent>
          </a:graphicData>
        </a:graphic>
      </p:graphicFrame>
      <p:sp>
        <p:nvSpPr>
          <p:cNvPr id="28" name="Line 6"/>
          <p:cNvSpPr>
            <a:spLocks noChangeShapeType="1"/>
          </p:cNvSpPr>
          <p:nvPr/>
        </p:nvSpPr>
        <p:spPr bwMode="auto">
          <a:xfrm>
            <a:off x="5089524" y="5029200"/>
            <a:ext cx="296863" cy="0"/>
          </a:xfrm>
          <a:prstGeom prst="line">
            <a:avLst/>
          </a:prstGeom>
          <a:noFill/>
          <a:ln w="9525">
            <a:solidFill>
              <a:schemeClr val="tx1"/>
            </a:solidFill>
            <a:round/>
            <a:headEnd/>
            <a:tailEnd/>
          </a:ln>
        </p:spPr>
        <p:txBody>
          <a:bodyPr wrap="none" anchor="ctr"/>
          <a:lstStyle/>
          <a:p>
            <a:endParaRPr lang="en-US"/>
          </a:p>
        </p:txBody>
      </p:sp>
      <p:sp>
        <p:nvSpPr>
          <p:cNvPr id="29" name="Rectangle 24"/>
          <p:cNvSpPr>
            <a:spLocks noChangeArrowheads="1"/>
          </p:cNvSpPr>
          <p:nvPr/>
        </p:nvSpPr>
        <p:spPr bwMode="auto">
          <a:xfrm>
            <a:off x="5334000" y="4719935"/>
            <a:ext cx="344966" cy="461665"/>
          </a:xfrm>
          <a:prstGeom prst="rect">
            <a:avLst/>
          </a:prstGeom>
          <a:noFill/>
          <a:ln w="9525">
            <a:noFill/>
            <a:miter lim="800000"/>
            <a:headEnd/>
            <a:tailEnd/>
          </a:ln>
        </p:spPr>
        <p:txBody>
          <a:bodyPr wrap="none">
            <a:spAutoFit/>
          </a:bodyPr>
          <a:lstStyle/>
          <a:p>
            <a:r>
              <a:rPr lang="en-US" sz="2400" b="1" i="1" dirty="0" err="1">
                <a:latin typeface="Corbel" pitchFamily="34" charset="0"/>
              </a:rPr>
              <a:t>r</a:t>
            </a:r>
            <a:r>
              <a:rPr lang="en-US" sz="2400" b="1" i="1" baseline="-25000" dirty="0" err="1">
                <a:latin typeface="Corbel" pitchFamily="34" charset="0"/>
              </a:rPr>
              <a:t>i</a:t>
            </a:r>
            <a:endParaRPr lang="en-US" sz="2400" b="1" i="1" baseline="-25000" dirty="0">
              <a:latin typeface="Corbel" pitchFamily="34" charset="0"/>
            </a:endParaRPr>
          </a:p>
        </p:txBody>
      </p:sp>
      <p:sp>
        <p:nvSpPr>
          <p:cNvPr id="32" name="Rectangle 3"/>
          <p:cNvSpPr>
            <a:spLocks noChangeArrowheads="1"/>
          </p:cNvSpPr>
          <p:nvPr/>
        </p:nvSpPr>
        <p:spPr bwMode="auto">
          <a:xfrm>
            <a:off x="2762792" y="4134577"/>
            <a:ext cx="152400" cy="152400"/>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33" name="Text Box 16"/>
          <p:cNvSpPr txBox="1">
            <a:spLocks noChangeArrowheads="1"/>
          </p:cNvSpPr>
          <p:nvPr/>
        </p:nvSpPr>
        <p:spPr bwMode="auto">
          <a:xfrm>
            <a:off x="4114800" y="4230469"/>
            <a:ext cx="322524" cy="646331"/>
          </a:xfrm>
          <a:prstGeom prst="rect">
            <a:avLst/>
          </a:prstGeom>
          <a:noFill/>
          <a:ln w="9525">
            <a:noFill/>
            <a:miter lim="800000"/>
            <a:headEnd/>
            <a:tailEnd/>
          </a:ln>
        </p:spPr>
        <p:txBody>
          <a:bodyPr wrap="none">
            <a:spAutoFit/>
          </a:bodyPr>
          <a:lstStyle/>
          <a:p>
            <a:r>
              <a:rPr lang="en-US" sz="3600" b="1" i="1" dirty="0">
                <a:solidFill>
                  <a:srgbClr val="008000"/>
                </a:solidFill>
                <a:latin typeface="Corbel" pitchFamily="34" charset="0"/>
              </a:rPr>
              <a:t>.</a:t>
            </a:r>
          </a:p>
        </p:txBody>
      </p:sp>
      <p:sp>
        <p:nvSpPr>
          <p:cNvPr id="34" name="Text Box 16"/>
          <p:cNvSpPr txBox="1">
            <a:spLocks noChangeArrowheads="1"/>
          </p:cNvSpPr>
          <p:nvPr/>
        </p:nvSpPr>
        <p:spPr bwMode="auto">
          <a:xfrm>
            <a:off x="4191000" y="5715000"/>
            <a:ext cx="322524" cy="646331"/>
          </a:xfrm>
          <a:prstGeom prst="rect">
            <a:avLst/>
          </a:prstGeom>
          <a:noFill/>
          <a:ln w="9525">
            <a:noFill/>
            <a:miter lim="800000"/>
            <a:headEnd/>
            <a:tailEnd/>
          </a:ln>
        </p:spPr>
        <p:txBody>
          <a:bodyPr wrap="none">
            <a:spAutoFit/>
          </a:bodyPr>
          <a:lstStyle/>
          <a:p>
            <a:r>
              <a:rPr lang="en-US" sz="3600" b="1" i="1" dirty="0">
                <a:solidFill>
                  <a:srgbClr val="008000"/>
                </a:solidFill>
                <a:latin typeface="Corbel" pitchFamily="34" charset="0"/>
              </a:rPr>
              <a:t>.</a:t>
            </a:r>
          </a:p>
        </p:txBody>
      </p:sp>
      <p:sp>
        <p:nvSpPr>
          <p:cNvPr id="35" name="Text Box 15"/>
          <p:cNvSpPr txBox="1">
            <a:spLocks noChangeArrowheads="1"/>
          </p:cNvSpPr>
          <p:nvPr/>
        </p:nvSpPr>
        <p:spPr bwMode="auto">
          <a:xfrm>
            <a:off x="6019800" y="5830887"/>
            <a:ext cx="428625" cy="646113"/>
          </a:xfrm>
          <a:prstGeom prst="rect">
            <a:avLst/>
          </a:prstGeom>
          <a:noFill/>
          <a:ln w="9525">
            <a:noFill/>
            <a:miter lim="800000"/>
            <a:headEnd/>
            <a:tailEnd/>
          </a:ln>
        </p:spPr>
        <p:txBody>
          <a:bodyPr wrap="none">
            <a:spAutoFit/>
          </a:bodyPr>
          <a:lstStyle/>
          <a:p>
            <a:r>
              <a:rPr lang="en-US" sz="3600" b="1" dirty="0">
                <a:solidFill>
                  <a:srgbClr val="008000"/>
                </a:solidFill>
                <a:latin typeface="Corbel" pitchFamily="34" charset="0"/>
              </a:rPr>
              <a:t>=</a:t>
            </a:r>
          </a:p>
        </p:txBody>
      </p:sp>
      <p:sp>
        <p:nvSpPr>
          <p:cNvPr id="36" name="Rectangle 3"/>
          <p:cNvSpPr>
            <a:spLocks noChangeArrowheads="1"/>
          </p:cNvSpPr>
          <p:nvPr/>
        </p:nvSpPr>
        <p:spPr bwMode="auto">
          <a:xfrm>
            <a:off x="2763296" y="4648200"/>
            <a:ext cx="152400" cy="152400"/>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37" name="Rectangle 3"/>
          <p:cNvSpPr>
            <a:spLocks noChangeArrowheads="1"/>
          </p:cNvSpPr>
          <p:nvPr/>
        </p:nvSpPr>
        <p:spPr bwMode="auto">
          <a:xfrm>
            <a:off x="2754928" y="5257800"/>
            <a:ext cx="152400" cy="152400"/>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38" name="Line 10"/>
          <p:cNvSpPr>
            <a:spLocks noChangeShapeType="1"/>
          </p:cNvSpPr>
          <p:nvPr/>
        </p:nvSpPr>
        <p:spPr bwMode="auto">
          <a:xfrm flipV="1">
            <a:off x="1320801" y="4724399"/>
            <a:ext cx="1434127" cy="558490"/>
          </a:xfrm>
          <a:prstGeom prst="line">
            <a:avLst/>
          </a:prstGeom>
          <a:noFill/>
          <a:ln w="9525">
            <a:solidFill>
              <a:schemeClr val="tx1"/>
            </a:solidFill>
            <a:round/>
            <a:headEnd/>
            <a:tailEnd type="triangle" w="med" len="med"/>
          </a:ln>
        </p:spPr>
        <p:txBody>
          <a:bodyPr wrap="none" anchor="ctr"/>
          <a:lstStyle/>
          <a:p>
            <a:endParaRPr lang="en-US"/>
          </a:p>
        </p:txBody>
      </p:sp>
      <p:sp>
        <p:nvSpPr>
          <p:cNvPr id="39" name="Line 10"/>
          <p:cNvSpPr>
            <a:spLocks noChangeShapeType="1"/>
          </p:cNvSpPr>
          <p:nvPr/>
        </p:nvSpPr>
        <p:spPr bwMode="auto">
          <a:xfrm flipV="1">
            <a:off x="1347788" y="5333999"/>
            <a:ext cx="1399931" cy="76201"/>
          </a:xfrm>
          <a:prstGeom prst="line">
            <a:avLst/>
          </a:prstGeom>
          <a:noFill/>
          <a:ln w="9525">
            <a:solidFill>
              <a:schemeClr val="tx1"/>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74470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9474"/>
                                        </p:tgtEl>
                                        <p:attrNameLst>
                                          <p:attrName>style.visibility</p:attrName>
                                        </p:attrNameLst>
                                      </p:cBhvr>
                                      <p:to>
                                        <p:strVal val="visible"/>
                                      </p:to>
                                    </p:set>
                                    <p:animEffect transition="in" filter="dissolve">
                                      <p:cBhvr>
                                        <p:cTn id="14"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5311557-D652-4856-8E9F-18B2743EC1A3}" type="slidenum">
              <a:rPr lang="en-US" altLang="en-US"/>
              <a:pPr/>
              <a:t>26</a:t>
            </a:fld>
            <a:endParaRPr lang="en-US" altLang="en-US"/>
          </a:p>
        </p:txBody>
      </p:sp>
      <p:sp>
        <p:nvSpPr>
          <p:cNvPr id="11266" name="Rectangle 2"/>
          <p:cNvSpPr>
            <a:spLocks noGrp="1" noChangeArrowheads="1"/>
          </p:cNvSpPr>
          <p:nvPr>
            <p:ph type="title"/>
          </p:nvPr>
        </p:nvSpPr>
        <p:spPr/>
        <p:txBody>
          <a:bodyPr/>
          <a:lstStyle/>
          <a:p>
            <a:r>
              <a:rPr lang="en-US" altLang="en-US"/>
              <a:t>Transition Matrix of the Web</a:t>
            </a:r>
          </a:p>
        </p:txBody>
      </p:sp>
      <p:sp>
        <p:nvSpPr>
          <p:cNvPr id="11267" name="Rectangle 3"/>
          <p:cNvSpPr>
            <a:spLocks noGrp="1" noChangeArrowheads="1"/>
          </p:cNvSpPr>
          <p:nvPr>
            <p:ph type="body" idx="1"/>
          </p:nvPr>
        </p:nvSpPr>
        <p:spPr>
          <a:xfrm>
            <a:off x="457200" y="1295400"/>
            <a:ext cx="8458200" cy="4191000"/>
          </a:xfrm>
        </p:spPr>
        <p:txBody>
          <a:bodyPr/>
          <a:lstStyle/>
          <a:p>
            <a:pPr marL="609600" indent="-609600"/>
            <a:r>
              <a:rPr lang="en-US" altLang="en-US" dirty="0"/>
              <a:t>Number the pages 1, 2,… .</a:t>
            </a:r>
          </a:p>
          <a:p>
            <a:pPr marL="902208" lvl="1" indent="-609600"/>
            <a:r>
              <a:rPr lang="en-US" altLang="en-US" dirty="0"/>
              <a:t>Page </a:t>
            </a:r>
            <a:r>
              <a:rPr lang="en-US" altLang="en-US" i="1" dirty="0" err="1"/>
              <a:t>i</a:t>
            </a:r>
            <a:r>
              <a:rPr lang="en-US" altLang="en-US" i="1" dirty="0"/>
              <a:t> </a:t>
            </a:r>
            <a:r>
              <a:rPr lang="en-US" altLang="en-US" dirty="0"/>
              <a:t>corresponds to row and column </a:t>
            </a:r>
            <a:r>
              <a:rPr lang="en-US" altLang="en-US" i="1" dirty="0" err="1"/>
              <a:t>i</a:t>
            </a:r>
            <a:r>
              <a:rPr lang="en-US" altLang="en-US" dirty="0"/>
              <a:t>.</a:t>
            </a:r>
          </a:p>
          <a:p>
            <a:pPr marL="609600" indent="-609600"/>
            <a:r>
              <a:rPr lang="en-US" altLang="en-US" i="1" dirty="0"/>
              <a:t>M </a:t>
            </a:r>
            <a:r>
              <a:rPr lang="en-US" altLang="en-US" dirty="0"/>
              <a:t>[</a:t>
            </a:r>
            <a:r>
              <a:rPr lang="en-US" altLang="en-US" i="1" dirty="0" err="1"/>
              <a:t>i</a:t>
            </a:r>
            <a:r>
              <a:rPr lang="en-US" altLang="en-US" dirty="0"/>
              <a:t>, </a:t>
            </a:r>
            <a:r>
              <a:rPr lang="en-US" altLang="en-US" i="1" dirty="0"/>
              <a:t>j</a:t>
            </a:r>
            <a:r>
              <a:rPr lang="en-US" altLang="en-US" dirty="0"/>
              <a:t>] = 1/</a:t>
            </a:r>
            <a:r>
              <a:rPr lang="en-US" altLang="en-US" i="1" dirty="0"/>
              <a:t>n</a:t>
            </a:r>
            <a:r>
              <a:rPr lang="en-US" altLang="en-US" dirty="0"/>
              <a:t> if page </a:t>
            </a:r>
            <a:r>
              <a:rPr lang="en-US" altLang="en-US" i="1" dirty="0"/>
              <a:t>j</a:t>
            </a:r>
            <a:r>
              <a:rPr lang="en-US" altLang="en-US" dirty="0"/>
              <a:t> links to </a:t>
            </a:r>
            <a:r>
              <a:rPr lang="en-US" altLang="en-US" i="1" dirty="0"/>
              <a:t>n </a:t>
            </a:r>
            <a:r>
              <a:rPr lang="en-US" altLang="en-US" dirty="0"/>
              <a:t>pages, including page </a:t>
            </a:r>
            <a:r>
              <a:rPr lang="en-US" altLang="en-US" i="1" dirty="0" err="1"/>
              <a:t>i</a:t>
            </a:r>
            <a:r>
              <a:rPr lang="en-US" altLang="en-US" i="1" dirty="0"/>
              <a:t> </a:t>
            </a:r>
            <a:r>
              <a:rPr lang="en-US" altLang="en-US" dirty="0"/>
              <a:t>; 0 if </a:t>
            </a:r>
            <a:r>
              <a:rPr lang="en-US" altLang="en-US" i="1" dirty="0"/>
              <a:t>j</a:t>
            </a:r>
            <a:r>
              <a:rPr lang="en-US" altLang="en-US" dirty="0"/>
              <a:t> does not link to </a:t>
            </a:r>
            <a:r>
              <a:rPr lang="en-US" altLang="en-US" i="1" dirty="0" err="1"/>
              <a:t>i</a:t>
            </a:r>
            <a:r>
              <a:rPr lang="en-US" altLang="en-US" dirty="0"/>
              <a:t>.</a:t>
            </a:r>
          </a:p>
          <a:p>
            <a:pPr marL="990600" lvl="1" indent="-533400"/>
            <a:r>
              <a:rPr lang="en-US" altLang="en-US" i="1" dirty="0"/>
              <a:t>M </a:t>
            </a:r>
            <a:r>
              <a:rPr lang="en-US" altLang="en-US" dirty="0"/>
              <a:t>[</a:t>
            </a:r>
            <a:r>
              <a:rPr lang="en-US" altLang="en-US" i="1" dirty="0" err="1"/>
              <a:t>i</a:t>
            </a:r>
            <a:r>
              <a:rPr lang="en-US" altLang="en-US" i="1" dirty="0"/>
              <a:t>, j</a:t>
            </a:r>
            <a:r>
              <a:rPr lang="en-US" altLang="en-US" dirty="0"/>
              <a:t>] is the probability we’ll next be at page </a:t>
            </a:r>
            <a:r>
              <a:rPr lang="en-US" altLang="en-US" i="1" dirty="0" err="1"/>
              <a:t>i</a:t>
            </a:r>
            <a:r>
              <a:rPr lang="en-US" altLang="en-US" dirty="0"/>
              <a:t> if we are now at page </a:t>
            </a:r>
            <a:r>
              <a:rPr lang="en-US" altLang="en-US" i="1" dirty="0"/>
              <a:t>j</a:t>
            </a:r>
            <a:r>
              <a:rPr lang="en-US" altLang="en-US" dirty="0"/>
              <a:t>.</a:t>
            </a:r>
          </a:p>
        </p:txBody>
      </p:sp>
    </p:spTree>
    <p:extLst>
      <p:ext uri="{BB962C8B-B14F-4D97-AF65-F5344CB8AC3E}">
        <p14:creationId xmlns:p14="http://schemas.microsoft.com/office/powerpoint/2010/main" val="170760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fld id="{B653C17B-55D1-4CB7-A471-998EDB29AF08}" type="slidenum">
              <a:rPr lang="en-US" altLang="en-US"/>
              <a:pPr/>
              <a:t>27</a:t>
            </a:fld>
            <a:endParaRPr lang="en-US" altLang="en-US"/>
          </a:p>
        </p:txBody>
      </p:sp>
      <p:sp>
        <p:nvSpPr>
          <p:cNvPr id="12290" name="Rectangle 2"/>
          <p:cNvSpPr>
            <a:spLocks noGrp="1" noChangeArrowheads="1"/>
          </p:cNvSpPr>
          <p:nvPr>
            <p:ph type="title"/>
          </p:nvPr>
        </p:nvSpPr>
        <p:spPr/>
        <p:txBody>
          <a:bodyPr/>
          <a:lstStyle/>
          <a:p>
            <a:r>
              <a:rPr lang="en-US" altLang="en-US" dirty="0">
                <a:solidFill>
                  <a:srgbClr val="92D050"/>
                </a:solidFill>
              </a:rPr>
              <a:t>Example</a:t>
            </a:r>
            <a:r>
              <a:rPr lang="en-US" altLang="en-US" dirty="0"/>
              <a:t>: Transition Matrix</a:t>
            </a:r>
          </a:p>
        </p:txBody>
      </p:sp>
      <p:sp>
        <p:nvSpPr>
          <p:cNvPr id="12291" name="Rectangle 3"/>
          <p:cNvSpPr>
            <a:spLocks noChangeArrowheads="1"/>
          </p:cNvSpPr>
          <p:nvPr/>
        </p:nvSpPr>
        <p:spPr bwMode="auto">
          <a:xfrm>
            <a:off x="3352800" y="2819400"/>
            <a:ext cx="2057400" cy="19812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Text Box 4"/>
          <p:cNvSpPr txBox="1">
            <a:spLocks noChangeArrowheads="1"/>
          </p:cNvSpPr>
          <p:nvPr/>
        </p:nvSpPr>
        <p:spPr bwMode="auto">
          <a:xfrm>
            <a:off x="2727325" y="3081338"/>
            <a:ext cx="25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i</a:t>
            </a:r>
          </a:p>
        </p:txBody>
      </p:sp>
      <p:sp>
        <p:nvSpPr>
          <p:cNvPr id="12293" name="Text Box 5"/>
          <p:cNvSpPr txBox="1">
            <a:spLocks noChangeArrowheads="1"/>
          </p:cNvSpPr>
          <p:nvPr/>
        </p:nvSpPr>
        <p:spPr bwMode="auto">
          <a:xfrm>
            <a:off x="4479925" y="2243138"/>
            <a:ext cx="26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j</a:t>
            </a:r>
          </a:p>
        </p:txBody>
      </p:sp>
      <p:sp>
        <p:nvSpPr>
          <p:cNvPr id="12294" name="Line 6"/>
          <p:cNvSpPr>
            <a:spLocks noChangeShapeType="1"/>
          </p:cNvSpPr>
          <p:nvPr/>
        </p:nvSpPr>
        <p:spPr bwMode="auto">
          <a:xfrm>
            <a:off x="3352800" y="34290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Line 7"/>
          <p:cNvSpPr>
            <a:spLocks noChangeShapeType="1"/>
          </p:cNvSpPr>
          <p:nvPr/>
        </p:nvSpPr>
        <p:spPr bwMode="auto">
          <a:xfrm>
            <a:off x="4572000" y="2819400"/>
            <a:ext cx="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Text Box 8"/>
          <p:cNvSpPr txBox="1">
            <a:spLocks noChangeArrowheads="1"/>
          </p:cNvSpPr>
          <p:nvPr/>
        </p:nvSpPr>
        <p:spPr bwMode="auto">
          <a:xfrm>
            <a:off x="609600" y="1828800"/>
            <a:ext cx="760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Suppose page </a:t>
            </a:r>
            <a:r>
              <a:rPr lang="en-US" altLang="en-US" i="1" dirty="0"/>
              <a:t>j </a:t>
            </a:r>
            <a:r>
              <a:rPr lang="en-US" altLang="en-US" dirty="0"/>
              <a:t> links to 3 pages, including </a:t>
            </a:r>
            <a:r>
              <a:rPr lang="en-US" altLang="en-US" i="1" dirty="0" err="1"/>
              <a:t>i</a:t>
            </a:r>
            <a:r>
              <a:rPr lang="en-US" altLang="en-US" i="1" dirty="0"/>
              <a:t>  </a:t>
            </a:r>
            <a:r>
              <a:rPr lang="en-US" altLang="en-US" dirty="0"/>
              <a:t>but not</a:t>
            </a:r>
            <a:r>
              <a:rPr lang="en-US" altLang="en-US" i="1" dirty="0"/>
              <a:t> x.</a:t>
            </a:r>
            <a:endParaRPr lang="en-US" altLang="en-US" dirty="0"/>
          </a:p>
        </p:txBody>
      </p:sp>
      <p:sp>
        <p:nvSpPr>
          <p:cNvPr id="12297" name="Text Box 9"/>
          <p:cNvSpPr txBox="1">
            <a:spLocks noChangeArrowheads="1"/>
          </p:cNvSpPr>
          <p:nvPr/>
        </p:nvSpPr>
        <p:spPr bwMode="auto">
          <a:xfrm>
            <a:off x="6019800" y="3878263"/>
            <a:ext cx="633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1/3</a:t>
            </a:r>
          </a:p>
        </p:txBody>
      </p:sp>
      <p:sp>
        <p:nvSpPr>
          <p:cNvPr id="12301" name="Line 13"/>
          <p:cNvSpPr>
            <a:spLocks noChangeShapeType="1"/>
          </p:cNvSpPr>
          <p:nvPr/>
        </p:nvSpPr>
        <p:spPr bwMode="auto">
          <a:xfrm flipH="1" flipV="1">
            <a:off x="4572000" y="3429000"/>
            <a:ext cx="1447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Line 14"/>
          <p:cNvSpPr>
            <a:spLocks noChangeShapeType="1"/>
          </p:cNvSpPr>
          <p:nvPr/>
        </p:nvSpPr>
        <p:spPr bwMode="auto">
          <a:xfrm flipH="1">
            <a:off x="3352800" y="42672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Text Box 15"/>
          <p:cNvSpPr txBox="1">
            <a:spLocks noChangeArrowheads="1"/>
          </p:cNvSpPr>
          <p:nvPr/>
        </p:nvSpPr>
        <p:spPr bwMode="auto">
          <a:xfrm>
            <a:off x="2743200" y="4038600"/>
            <a:ext cx="33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x</a:t>
            </a:r>
          </a:p>
        </p:txBody>
      </p:sp>
      <p:sp>
        <p:nvSpPr>
          <p:cNvPr id="12305" name="Line 17"/>
          <p:cNvSpPr>
            <a:spLocks noChangeShapeType="1"/>
          </p:cNvSpPr>
          <p:nvPr/>
        </p:nvSpPr>
        <p:spPr bwMode="auto">
          <a:xfrm flipH="1" flipV="1">
            <a:off x="4572000" y="4267200"/>
            <a:ext cx="838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Text Box 18"/>
          <p:cNvSpPr txBox="1">
            <a:spLocks noChangeArrowheads="1"/>
          </p:cNvSpPr>
          <p:nvPr/>
        </p:nvSpPr>
        <p:spPr bwMode="auto">
          <a:xfrm>
            <a:off x="5470525" y="5138738"/>
            <a:ext cx="350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p>
        </p:txBody>
      </p:sp>
      <mc:AlternateContent xmlns:mc="http://schemas.openxmlformats.org/markup-compatibility/2006" xmlns:a14="http://schemas.microsoft.com/office/drawing/2010/main">
        <mc:Choice Requires="a14">
          <p:sp>
            <p:nvSpPr>
              <p:cNvPr id="16" name="Rectangle 15"/>
              <p:cNvSpPr/>
              <p:nvPr/>
            </p:nvSpPr>
            <p:spPr>
              <a:xfrm>
                <a:off x="2697162" y="3796597"/>
                <a:ext cx="1951038" cy="1533368"/>
              </a:xfrm>
              <a:prstGeom prst="rect">
                <a:avLst/>
              </a:prstGeom>
            </p:spPr>
            <p:txBody>
              <a:bodyPr wrap="square">
                <a:spAutoFit/>
              </a:bodyPr>
              <a:lstStyle/>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𝑦</m:t>
                      </m:r>
                      <m:r>
                        <a:rPr lang="en-US" altLang="en-US" sz="1600" b="0" i="1" smtClean="0">
                          <a:latin typeface="Cambria Math" panose="02040503050406030204" pitchFamily="18" charset="0"/>
                        </a:rPr>
                        <m:t>= </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1</m:t>
                          </m:r>
                        </m:num>
                        <m:den>
                          <m:r>
                            <a:rPr lang="en-US" altLang="en-US" sz="1600" b="0" i="1" smtClean="0">
                              <a:latin typeface="Cambria Math" panose="02040503050406030204" pitchFamily="18" charset="0"/>
                            </a:rPr>
                            <m:t>2 </m:t>
                          </m:r>
                        </m:den>
                      </m:f>
                      <m:r>
                        <a:rPr lang="en-US" altLang="en-US" sz="1600" b="0" i="1" smtClean="0">
                          <a:latin typeface="Cambria Math" panose="02040503050406030204" pitchFamily="18" charset="0"/>
                        </a:rPr>
                        <m:t>+</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num>
                        <m:den>
                          <m:r>
                            <a:rPr lang="en-US" altLang="en-US" sz="1600" i="1">
                              <a:latin typeface="Cambria Math" panose="02040503050406030204" pitchFamily="18" charset="0"/>
                            </a:rPr>
                            <m:t>2 </m:t>
                          </m:r>
                        </m:den>
                      </m:f>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𝑎</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num>
                        <m:den>
                          <m:r>
                            <a:rPr lang="en-US" altLang="en-US" sz="1600" i="1">
                              <a:latin typeface="Cambria Math" panose="02040503050406030204" pitchFamily="18" charset="0"/>
                            </a:rPr>
                            <m:t>2 </m:t>
                          </m:r>
                        </m:den>
                      </m:f>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𝑚</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num>
                        <m:den>
                          <m:r>
                            <a:rPr lang="en-US" altLang="en-US" sz="1600" i="1">
                              <a:latin typeface="Cambria Math" panose="02040503050406030204" pitchFamily="18" charset="0"/>
                            </a:rPr>
                            <m:t>2 </m:t>
                          </m:r>
                        </m:den>
                      </m:f>
                    </m:oMath>
                  </m:oMathPara>
                </a14:m>
                <a:endParaRPr lang="en-US" alt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2697162" y="3796597"/>
                <a:ext cx="1951038" cy="153336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871880" y="3742081"/>
                <a:ext cx="1951038" cy="1533368"/>
              </a:xfrm>
              <a:prstGeom prst="rect">
                <a:avLst/>
              </a:prstGeom>
            </p:spPr>
            <p:txBody>
              <a:bodyPr wrap="square">
                <a:spAutoFit/>
              </a:bodyPr>
              <a:lstStyle/>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𝑦</m:t>
                      </m:r>
                      <m:r>
                        <a:rPr lang="en-US" altLang="en-US" sz="1600" b="0" i="1" smtClean="0">
                          <a:latin typeface="Cambria Math" panose="02040503050406030204" pitchFamily="18" charset="0"/>
                        </a:rPr>
                        <m:t>= </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1</m:t>
                          </m:r>
                        </m:num>
                        <m:den>
                          <m:r>
                            <a:rPr lang="en-US" altLang="en-US" sz="1600" b="0" i="1" smtClean="0">
                              <a:latin typeface="Cambria Math" panose="02040503050406030204" pitchFamily="18" charset="0"/>
                            </a:rPr>
                            <m:t>2 </m:t>
                          </m:r>
                        </m:den>
                      </m:f>
                      <m:r>
                        <a:rPr lang="en-US" altLang="en-US" sz="1600" b="0" i="1" smtClean="0">
                          <a:latin typeface="Cambria Math" panose="02040503050406030204" pitchFamily="18" charset="0"/>
                        </a:rPr>
                        <m:t>+</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r>
                            <a:rPr lang="en-US" altLang="en-US" sz="1600" b="0" i="1" smtClean="0">
                              <a:latin typeface="Cambria Math" panose="02040503050406030204" pitchFamily="18" charset="0"/>
                            </a:rPr>
                            <m:t>/2</m:t>
                          </m:r>
                        </m:num>
                        <m:den>
                          <m:r>
                            <a:rPr lang="en-US" altLang="en-US" sz="1600" i="1">
                              <a:latin typeface="Cambria Math" panose="02040503050406030204" pitchFamily="18" charset="0"/>
                            </a:rPr>
                            <m:t>2 </m:t>
                          </m:r>
                        </m:den>
                      </m:f>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𝑎</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r>
                            <a:rPr lang="en-US" altLang="en-US" sz="1600" b="0" i="1" smtClean="0">
                              <a:latin typeface="Cambria Math" panose="02040503050406030204" pitchFamily="18" charset="0"/>
                            </a:rPr>
                            <m:t>/2</m:t>
                          </m:r>
                        </m:num>
                        <m:den>
                          <m:r>
                            <a:rPr lang="en-US" altLang="en-US" sz="1600" i="1">
                              <a:latin typeface="Cambria Math" panose="02040503050406030204" pitchFamily="18" charset="0"/>
                            </a:rPr>
                            <m:t>2 </m:t>
                          </m:r>
                        </m:den>
                      </m:f>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𝑚</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r>
                            <a:rPr lang="en-US" altLang="en-US" sz="1600" b="0" i="1" smtClean="0">
                              <a:latin typeface="Cambria Math" panose="02040503050406030204" pitchFamily="18" charset="0"/>
                            </a:rPr>
                            <m:t>/2</m:t>
                          </m:r>
                        </m:num>
                        <m:den>
                          <m:r>
                            <a:rPr lang="en-US" altLang="en-US" sz="1600" i="1">
                              <a:latin typeface="Cambria Math" panose="02040503050406030204" pitchFamily="18" charset="0"/>
                            </a:rPr>
                            <m:t>2 </m:t>
                          </m:r>
                        </m:den>
                      </m:f>
                    </m:oMath>
                  </m:oMathPara>
                </a14:m>
                <a:endParaRPr lang="en-US" alt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3871880" y="3742081"/>
                <a:ext cx="1951038" cy="153336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58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42" presetClass="exit" presetSubtype="0" fill="hold" grpId="1" nodeType="afterEffect">
                                  <p:stCondLst>
                                    <p:cond delay="0"/>
                                  </p:stCondLst>
                                  <p:childTnLst>
                                    <p:animEffect transition="out" filter="fade">
                                      <p:cBhvr>
                                        <p:cTn id="10" dur="1000"/>
                                        <p:tgtEl>
                                          <p:spTgt spid="16"/>
                                        </p:tgtEl>
                                      </p:cBhvr>
                                    </p:animEffect>
                                    <p:anim calcmode="lin" valueType="num">
                                      <p:cBhvr>
                                        <p:cTn id="11" dur="1000"/>
                                        <p:tgtEl>
                                          <p:spTgt spid="16"/>
                                        </p:tgtEl>
                                        <p:attrNameLst>
                                          <p:attrName>ppt_x</p:attrName>
                                        </p:attrNameLst>
                                      </p:cBhvr>
                                      <p:tavLst>
                                        <p:tav tm="0">
                                          <p:val>
                                            <p:strVal val="ppt_x"/>
                                          </p:val>
                                        </p:tav>
                                        <p:tav tm="100000">
                                          <p:val>
                                            <p:strVal val="ppt_x"/>
                                          </p:val>
                                        </p:tav>
                                      </p:tavLst>
                                    </p:anim>
                                    <p:anim calcmode="lin" valueType="num">
                                      <p:cBhvr>
                                        <p:cTn id="12" dur="1000"/>
                                        <p:tgtEl>
                                          <p:spTgt spid="16"/>
                                        </p:tgtEl>
                                        <p:attrNameLst>
                                          <p:attrName>ppt_y</p:attrName>
                                        </p:attrNameLst>
                                      </p:cBhvr>
                                      <p:tavLst>
                                        <p:tav tm="0">
                                          <p:val>
                                            <p:strVal val="ppt_y"/>
                                          </p:val>
                                        </p:tav>
                                        <p:tav tm="100000">
                                          <p:val>
                                            <p:strVal val="ppt_y+.1"/>
                                          </p:val>
                                        </p:tav>
                                      </p:tavLst>
                                    </p:anim>
                                    <p:set>
                                      <p:cBhvr>
                                        <p:cTn id="13" dur="1" fill="hold">
                                          <p:stCondLst>
                                            <p:cond delay="9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fld id="{01DCED67-C337-4098-8CE4-D6C1310C767C}" type="slidenum">
              <a:rPr lang="en-US" altLang="en-US"/>
              <a:pPr/>
              <a:t>28</a:t>
            </a:fld>
            <a:endParaRPr lang="en-US" altLang="en-US"/>
          </a:p>
        </p:txBody>
      </p:sp>
      <p:sp>
        <p:nvSpPr>
          <p:cNvPr id="15362" name="Rectangle 2"/>
          <p:cNvSpPr>
            <a:spLocks noGrp="1" noChangeArrowheads="1"/>
          </p:cNvSpPr>
          <p:nvPr>
            <p:ph type="title"/>
          </p:nvPr>
        </p:nvSpPr>
        <p:spPr/>
        <p:txBody>
          <a:bodyPr/>
          <a:lstStyle/>
          <a:p>
            <a:r>
              <a:rPr lang="en-US" altLang="en-US" dirty="0">
                <a:solidFill>
                  <a:srgbClr val="33CC33"/>
                </a:solidFill>
              </a:rPr>
              <a:t>Another Example</a:t>
            </a:r>
            <a:endParaRPr lang="en-US" altLang="en-US" dirty="0"/>
          </a:p>
        </p:txBody>
      </p:sp>
      <p:pic>
        <p:nvPicPr>
          <p:cNvPr id="6146" name="Picture 2" descr="http://www.math.cornell.edu/%7Emec/Winter2009/RalucaRemus/Lecture3/Images/gra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523" y="1219200"/>
            <a:ext cx="336441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math.cornell.edu/%7Emec/Winter2009/RalucaRemus/Lecture3/Images/graf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3467862"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math.cornell.edu/%7Emec/Winter2009/RalucaRemus/Lecture3/Images/matri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648200"/>
            <a:ext cx="2107949"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855" y="6507480"/>
            <a:ext cx="8190541" cy="338554"/>
          </a:xfrm>
          <a:prstGeom prst="rect">
            <a:avLst/>
          </a:prstGeom>
          <a:noFill/>
        </p:spPr>
        <p:txBody>
          <a:bodyPr wrap="square" rtlCol="0">
            <a:spAutoFit/>
          </a:bodyPr>
          <a:lstStyle/>
          <a:p>
            <a:r>
              <a:rPr lang="en-US" sz="1600" dirty="0">
                <a:solidFill>
                  <a:schemeClr val="tx1">
                    <a:lumMod val="50000"/>
                    <a:lumOff val="50000"/>
                  </a:schemeClr>
                </a:solidFill>
              </a:rPr>
              <a:t>Source: http://www.math.cornell.edu/~mec/Winter2009/RalucaRemus/Lecture3/lecture3.html</a:t>
            </a:r>
          </a:p>
        </p:txBody>
      </p:sp>
    </p:spTree>
    <p:extLst>
      <p:ext uri="{BB962C8B-B14F-4D97-AF65-F5344CB8AC3E}">
        <p14:creationId xmlns:p14="http://schemas.microsoft.com/office/powerpoint/2010/main" val="231515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arn(inVertical)">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C4CC389-C375-439D-B64B-E6BA0825FB27}" type="slidenum">
              <a:rPr lang="en-US" altLang="en-US"/>
              <a:pPr/>
              <a:t>29</a:t>
            </a:fld>
            <a:endParaRPr lang="en-US" altLang="en-US"/>
          </a:p>
        </p:txBody>
      </p:sp>
      <p:sp>
        <p:nvSpPr>
          <p:cNvPr id="13314" name="Rectangle 2"/>
          <p:cNvSpPr>
            <a:spLocks noGrp="1" noChangeArrowheads="1"/>
          </p:cNvSpPr>
          <p:nvPr>
            <p:ph type="title"/>
          </p:nvPr>
        </p:nvSpPr>
        <p:spPr/>
        <p:txBody>
          <a:bodyPr/>
          <a:lstStyle/>
          <a:p>
            <a:r>
              <a:rPr lang="en-US" altLang="en-US"/>
              <a:t>Random Walks on the Web</a:t>
            </a:r>
          </a:p>
        </p:txBody>
      </p:sp>
      <p:sp>
        <p:nvSpPr>
          <p:cNvPr id="13315" name="Rectangle 3"/>
          <p:cNvSpPr>
            <a:spLocks noGrp="1" noChangeArrowheads="1"/>
          </p:cNvSpPr>
          <p:nvPr>
            <p:ph type="body" idx="1"/>
          </p:nvPr>
        </p:nvSpPr>
        <p:spPr>
          <a:xfrm>
            <a:off x="0" y="1063752"/>
            <a:ext cx="9067800" cy="4114800"/>
          </a:xfrm>
        </p:spPr>
        <p:txBody>
          <a:bodyPr/>
          <a:lstStyle/>
          <a:p>
            <a:r>
              <a:rPr lang="en-US" altLang="en-US" dirty="0"/>
              <a:t>Suppose </a:t>
            </a:r>
            <a:r>
              <a:rPr lang="en-US" altLang="en-US" b="1" dirty="0"/>
              <a:t>v</a:t>
            </a:r>
            <a:r>
              <a:rPr lang="en-US" altLang="en-US" dirty="0"/>
              <a:t> is a vector whose </a:t>
            </a:r>
            <a:r>
              <a:rPr lang="en-US" altLang="en-US" i="1" dirty="0" err="1"/>
              <a:t>i</a:t>
            </a:r>
            <a:r>
              <a:rPr lang="en-US" altLang="en-US" dirty="0"/>
              <a:t> </a:t>
            </a:r>
            <a:r>
              <a:rPr lang="en-US" altLang="en-US" baseline="30000" dirty="0" err="1"/>
              <a:t>th</a:t>
            </a:r>
            <a:r>
              <a:rPr lang="en-US" altLang="en-US" dirty="0"/>
              <a:t> component is the probability that a random walker is at page </a:t>
            </a:r>
            <a:r>
              <a:rPr lang="en-US" altLang="en-US" i="1" dirty="0" err="1"/>
              <a:t>i</a:t>
            </a:r>
            <a:r>
              <a:rPr lang="en-US" altLang="en-US" dirty="0"/>
              <a:t> at a certain time.</a:t>
            </a:r>
          </a:p>
          <a:p>
            <a:r>
              <a:rPr lang="en-US" altLang="en-US" dirty="0"/>
              <a:t>If a walker follows a link from </a:t>
            </a:r>
            <a:r>
              <a:rPr lang="en-US" altLang="en-US" i="1" dirty="0" err="1"/>
              <a:t>i</a:t>
            </a:r>
            <a:r>
              <a:rPr lang="en-US" altLang="en-US" dirty="0"/>
              <a:t> at random, the probability distribution for walkers is then given by the vector </a:t>
            </a:r>
            <a:r>
              <a:rPr lang="en-US" altLang="en-US" i="1" dirty="0" err="1"/>
              <a:t>M</a:t>
            </a:r>
            <a:r>
              <a:rPr lang="en-US" altLang="en-US" b="1" dirty="0" err="1"/>
              <a:t>v</a:t>
            </a:r>
            <a:r>
              <a:rPr lang="en-US" altLang="en-US" dirty="0"/>
              <a:t>.</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047792"/>
            <a:ext cx="4803775" cy="281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1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Data: Media Networks</a:t>
            </a:r>
          </a:p>
        </p:txBody>
      </p:sp>
      <p:sp>
        <p:nvSpPr>
          <p:cNvPr id="4" name="Footer Placeholder 3"/>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970" y="1219200"/>
            <a:ext cx="6410060" cy="480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5603" y="6019800"/>
            <a:ext cx="5132798" cy="677108"/>
          </a:xfrm>
          <a:prstGeom prst="rect">
            <a:avLst/>
          </a:prstGeom>
          <a:noFill/>
        </p:spPr>
        <p:txBody>
          <a:bodyPr wrap="none" rtlCol="0">
            <a:spAutoFit/>
          </a:bodyPr>
          <a:lstStyle/>
          <a:p>
            <a:pPr algn="ctr"/>
            <a:r>
              <a:rPr lang="en-US" sz="2000" b="1" dirty="0"/>
              <a:t>Connections between political blogs</a:t>
            </a:r>
          </a:p>
          <a:p>
            <a:pPr algn="ctr"/>
            <a:r>
              <a:rPr lang="en-US" b="1" dirty="0">
                <a:solidFill>
                  <a:srgbClr val="7F7F7F"/>
                </a:solidFill>
              </a:rPr>
              <a:t>Polarization of the network [</a:t>
            </a:r>
            <a:r>
              <a:rPr lang="en-US" b="1" dirty="0" err="1">
                <a:solidFill>
                  <a:srgbClr val="7F7F7F"/>
                </a:solidFill>
              </a:rPr>
              <a:t>Adamic</a:t>
            </a:r>
            <a:r>
              <a:rPr lang="en-US" b="1" dirty="0">
                <a:solidFill>
                  <a:srgbClr val="7F7F7F"/>
                </a:solidFill>
              </a:rPr>
              <a:t>-Glance, 2005]</a:t>
            </a:r>
          </a:p>
        </p:txBody>
      </p:sp>
    </p:spTree>
    <p:extLst>
      <p:ext uri="{BB962C8B-B14F-4D97-AF65-F5344CB8AC3E}">
        <p14:creationId xmlns:p14="http://schemas.microsoft.com/office/powerpoint/2010/main" val="2985474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5B16FE2-72C7-422F-90AC-5F8B15090B1E}" type="slidenum">
              <a:rPr lang="en-US" altLang="en-US"/>
              <a:pPr/>
              <a:t>30</a:t>
            </a:fld>
            <a:endParaRPr lang="en-US" altLang="en-US"/>
          </a:p>
        </p:txBody>
      </p:sp>
      <p:sp>
        <p:nvSpPr>
          <p:cNvPr id="14338" name="Rectangle 2"/>
          <p:cNvSpPr>
            <a:spLocks noGrp="1" noChangeArrowheads="1"/>
          </p:cNvSpPr>
          <p:nvPr>
            <p:ph type="title"/>
          </p:nvPr>
        </p:nvSpPr>
        <p:spPr/>
        <p:txBody>
          <a:bodyPr/>
          <a:lstStyle/>
          <a:p>
            <a:r>
              <a:rPr lang="en-US" altLang="en-US"/>
              <a:t>Random Walks – (2)</a:t>
            </a:r>
          </a:p>
        </p:txBody>
      </p:sp>
      <p:sp>
        <p:nvSpPr>
          <p:cNvPr id="14339" name="Rectangle 3"/>
          <p:cNvSpPr>
            <a:spLocks noGrp="1" noChangeArrowheads="1"/>
          </p:cNvSpPr>
          <p:nvPr>
            <p:ph type="body" idx="1"/>
          </p:nvPr>
        </p:nvSpPr>
        <p:spPr>
          <a:xfrm>
            <a:off x="533400" y="1295400"/>
            <a:ext cx="8305800" cy="5334000"/>
          </a:xfrm>
        </p:spPr>
        <p:txBody>
          <a:bodyPr/>
          <a:lstStyle/>
          <a:p>
            <a:r>
              <a:rPr lang="en-US" altLang="en-US" dirty="0"/>
              <a:t>Starting from any vector </a:t>
            </a:r>
            <a:r>
              <a:rPr lang="en-US" altLang="en-US" b="1" dirty="0"/>
              <a:t>u</a:t>
            </a:r>
            <a:r>
              <a:rPr lang="en-US" altLang="en-US" dirty="0"/>
              <a:t>, the limit                 </a:t>
            </a:r>
            <a:r>
              <a:rPr lang="en-US" altLang="en-US" i="1" dirty="0"/>
              <a:t>M </a:t>
            </a:r>
            <a:r>
              <a:rPr lang="en-US" altLang="en-US" dirty="0"/>
              <a:t>(</a:t>
            </a:r>
            <a:r>
              <a:rPr lang="en-US" altLang="en-US" i="1" dirty="0"/>
              <a:t>M </a:t>
            </a:r>
            <a:r>
              <a:rPr lang="en-US" altLang="en-US" dirty="0"/>
              <a:t>(…</a:t>
            </a:r>
            <a:r>
              <a:rPr lang="en-US" altLang="en-US" i="1" dirty="0"/>
              <a:t>M </a:t>
            </a:r>
            <a:r>
              <a:rPr lang="en-US" altLang="en-US" dirty="0"/>
              <a:t>(</a:t>
            </a:r>
            <a:r>
              <a:rPr lang="en-US" altLang="en-US" i="1" dirty="0"/>
              <a:t>M </a:t>
            </a:r>
            <a:r>
              <a:rPr lang="en-US" altLang="en-US" b="1" dirty="0"/>
              <a:t>u</a:t>
            </a:r>
            <a:r>
              <a:rPr lang="en-US" altLang="en-US" i="1" dirty="0"/>
              <a:t> </a:t>
            </a:r>
            <a:r>
              <a:rPr lang="en-US" altLang="en-US" dirty="0"/>
              <a:t>) …)) is the long-term distribution of walkers.</a:t>
            </a:r>
          </a:p>
          <a:p>
            <a:r>
              <a:rPr lang="en-US" altLang="en-US" dirty="0">
                <a:solidFill>
                  <a:srgbClr val="00B050"/>
                </a:solidFill>
              </a:rPr>
              <a:t>Intuition</a:t>
            </a:r>
            <a:r>
              <a:rPr lang="en-US" altLang="en-US" dirty="0"/>
              <a:t>: pages are important in proportion to how likely a walker is to be there.</a:t>
            </a:r>
          </a:p>
          <a:p>
            <a:r>
              <a:rPr lang="en-US" altLang="en-US" dirty="0">
                <a:solidFill>
                  <a:srgbClr val="00B050"/>
                </a:solidFill>
              </a:rPr>
              <a:t>The math</a:t>
            </a:r>
            <a:r>
              <a:rPr lang="en-US" altLang="en-US" dirty="0"/>
              <a:t>: limiting distribution = principal eigenvector of </a:t>
            </a:r>
            <a:r>
              <a:rPr lang="en-US" altLang="en-US" i="1" dirty="0"/>
              <a:t>M</a:t>
            </a:r>
            <a:r>
              <a:rPr lang="en-US" altLang="en-US" dirty="0"/>
              <a:t> = </a:t>
            </a:r>
            <a:r>
              <a:rPr lang="en-US" altLang="en-US" dirty="0">
                <a:solidFill>
                  <a:srgbClr val="FF0066"/>
                </a:solidFill>
              </a:rPr>
              <a:t>PageRank</a:t>
            </a:r>
            <a:r>
              <a:rPr lang="en-US" altLang="en-US" dirty="0"/>
              <a:t>.</a:t>
            </a:r>
          </a:p>
        </p:txBody>
      </p:sp>
    </p:spTree>
    <p:extLst>
      <p:ext uri="{BB962C8B-B14F-4D97-AF65-F5344CB8AC3E}">
        <p14:creationId xmlns:p14="http://schemas.microsoft.com/office/powerpoint/2010/main" val="167793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Eigenvector Formulation</a:t>
            </a:r>
          </a:p>
        </p:txBody>
      </p:sp>
      <mc:AlternateContent xmlns:mc="http://schemas.openxmlformats.org/markup-compatibility/2006" xmlns:a14="http://schemas.microsoft.com/office/drawing/2010/main">
        <mc:Choice Requires="a14">
          <p:sp>
            <p:nvSpPr>
              <p:cNvPr id="49154" name="Rectangle 3"/>
              <p:cNvSpPr>
                <a:spLocks noGrp="1" noChangeArrowheads="1"/>
              </p:cNvSpPr>
              <p:nvPr>
                <p:ph type="body" idx="1"/>
              </p:nvPr>
            </p:nvSpPr>
            <p:spPr>
              <a:xfrm>
                <a:off x="457200" y="1295400"/>
                <a:ext cx="8229600" cy="5332749"/>
              </a:xfrm>
            </p:spPr>
            <p:txBody>
              <a:bodyPr>
                <a:normAutofit lnSpcReduction="10000"/>
              </a:bodyPr>
              <a:lstStyle/>
              <a:p>
                <a:r>
                  <a:rPr lang="en-US" b="1" dirty="0">
                    <a:solidFill>
                      <a:srgbClr val="D60093"/>
                    </a:solidFill>
                  </a:rPr>
                  <a:t>The flow equations can be written</a:t>
                </a:r>
                <a:r>
                  <a:rPr lang="en-US" dirty="0">
                    <a:solidFill>
                      <a:srgbClr val="D60093"/>
                    </a:solidFill>
                  </a:rPr>
                  <a:t> </a:t>
                </a:r>
                <a:br>
                  <a:rPr lang="en-US" dirty="0">
                    <a:solidFill>
                      <a:srgbClr val="D60093"/>
                    </a:solidFill>
                  </a:rPr>
                </a:br>
                <a:r>
                  <a:rPr lang="en-US" dirty="0">
                    <a:solidFill>
                      <a:schemeClr val="accent3"/>
                    </a:solidFill>
                  </a:rPr>
                  <a:t>		</a:t>
                </a:r>
                <a14:m>
                  <m:oMath xmlns:m="http://schemas.openxmlformats.org/officeDocument/2006/math">
                    <m:r>
                      <a:rPr lang="en-US" sz="3600" b="1" i="1" dirty="0" smtClean="0">
                        <a:solidFill>
                          <a:srgbClr val="0000FF"/>
                        </a:solidFill>
                        <a:latin typeface="Cambria Math"/>
                      </a:rPr>
                      <m:t>𝒓</m:t>
                    </m:r>
                    <m:r>
                      <a:rPr lang="en-US" sz="3600" b="1" i="1" dirty="0" smtClean="0">
                        <a:solidFill>
                          <a:srgbClr val="0000FF"/>
                        </a:solidFill>
                        <a:latin typeface="Cambria Math"/>
                      </a:rPr>
                      <m:t> </m:t>
                    </m:r>
                    <m:r>
                      <a:rPr lang="en-US" sz="3600" i="1" dirty="0" smtClean="0">
                        <a:solidFill>
                          <a:srgbClr val="0000FF"/>
                        </a:solidFill>
                        <a:latin typeface="Cambria Math"/>
                      </a:rPr>
                      <m:t>=</m:t>
                    </m:r>
                    <m:r>
                      <a:rPr lang="en-US" sz="3600" b="1" i="1" dirty="0" smtClean="0">
                        <a:solidFill>
                          <a:srgbClr val="0000FF"/>
                        </a:solidFill>
                        <a:latin typeface="Cambria Math"/>
                      </a:rPr>
                      <m:t> </m:t>
                    </m:r>
                    <m:r>
                      <a:rPr lang="en-US" sz="3600" b="1" i="1" dirty="0" smtClean="0">
                        <a:solidFill>
                          <a:srgbClr val="0000FF"/>
                        </a:solidFill>
                        <a:latin typeface="Cambria Math"/>
                      </a:rPr>
                      <m:t>𝑴</m:t>
                    </m:r>
                    <m:r>
                      <a:rPr lang="en-US" sz="3600" b="1" i="1" dirty="0" smtClean="0">
                        <a:solidFill>
                          <a:srgbClr val="0000FF"/>
                        </a:solidFill>
                        <a:latin typeface="Cambria Math"/>
                      </a:rPr>
                      <m:t> </m:t>
                    </m:r>
                    <m:r>
                      <a:rPr lang="en-US" sz="3600" i="1" dirty="0" smtClean="0">
                        <a:solidFill>
                          <a:srgbClr val="0000FF"/>
                        </a:solidFill>
                        <a:latin typeface="Cambria Math"/>
                      </a:rPr>
                      <m:t>∙ </m:t>
                    </m:r>
                    <m:r>
                      <a:rPr lang="en-US" sz="3600" b="1" i="1" dirty="0" smtClean="0">
                        <a:solidFill>
                          <a:srgbClr val="0000FF"/>
                        </a:solidFill>
                        <a:latin typeface="Cambria Math"/>
                      </a:rPr>
                      <m:t>𝒓</m:t>
                    </m:r>
                  </m:oMath>
                </a14:m>
                <a:endParaRPr lang="en-US" sz="3600" b="1" i="1" dirty="0">
                  <a:solidFill>
                    <a:srgbClr val="0000FF"/>
                  </a:solidFill>
                </a:endParaRPr>
              </a:p>
              <a:p>
                <a:r>
                  <a:rPr lang="en-US" dirty="0"/>
                  <a:t>So the </a:t>
                </a:r>
                <a:r>
                  <a:rPr lang="en-US" b="1" dirty="0"/>
                  <a:t>rank vector</a:t>
                </a:r>
                <a:r>
                  <a:rPr lang="en-US" dirty="0"/>
                  <a:t> </a:t>
                </a:r>
                <a:r>
                  <a:rPr lang="en-US" b="1" i="1" dirty="0">
                    <a:solidFill>
                      <a:srgbClr val="0000FF"/>
                    </a:solidFill>
                  </a:rPr>
                  <a:t>r</a:t>
                </a:r>
                <a:r>
                  <a:rPr lang="en-US" dirty="0"/>
                  <a:t> is an </a:t>
                </a:r>
                <a:r>
                  <a:rPr lang="en-US" b="1" dirty="0"/>
                  <a:t>eigenvector</a:t>
                </a:r>
                <a:r>
                  <a:rPr lang="en-US" dirty="0"/>
                  <a:t> of the stochastic web matrix </a:t>
                </a:r>
                <a:r>
                  <a:rPr lang="en-US" b="1" i="1" dirty="0">
                    <a:solidFill>
                      <a:srgbClr val="0000FF"/>
                    </a:solidFill>
                  </a:rPr>
                  <a:t>M</a:t>
                </a:r>
              </a:p>
              <a:p>
                <a:pPr lvl="1"/>
                <a:r>
                  <a:rPr lang="en-US" dirty="0"/>
                  <a:t>In fact, its first or principal eigenvector, </a:t>
                </a:r>
                <a:br>
                  <a:rPr lang="en-US" dirty="0"/>
                </a:br>
                <a:r>
                  <a:rPr lang="en-US" dirty="0"/>
                  <a:t>with corresponding eigenvalue </a:t>
                </a:r>
                <a:r>
                  <a:rPr lang="en-US" b="1" i="1" dirty="0"/>
                  <a:t>1</a:t>
                </a:r>
              </a:p>
              <a:p>
                <a:pPr lvl="2"/>
                <a:r>
                  <a:rPr lang="en-US" dirty="0"/>
                  <a:t>Largest eigenvalue of </a:t>
                </a:r>
                <a:r>
                  <a:rPr lang="en-US" b="1" i="1" dirty="0"/>
                  <a:t>M</a:t>
                </a:r>
                <a:r>
                  <a:rPr lang="en-US" dirty="0"/>
                  <a:t> is </a:t>
                </a:r>
                <a:r>
                  <a:rPr lang="en-US" b="1" dirty="0"/>
                  <a:t>1</a:t>
                </a:r>
                <a:r>
                  <a:rPr lang="en-US" dirty="0"/>
                  <a:t> since </a:t>
                </a:r>
                <a:r>
                  <a:rPr lang="en-US" b="1" i="1" dirty="0"/>
                  <a:t>M</a:t>
                </a:r>
                <a:r>
                  <a:rPr lang="en-US" dirty="0"/>
                  <a:t> is</a:t>
                </a:r>
                <a:br>
                  <a:rPr lang="en-US" dirty="0"/>
                </a:br>
                <a:r>
                  <a:rPr lang="en-US" dirty="0"/>
                  <a:t>column stochastic (with non-negative entries)</a:t>
                </a:r>
              </a:p>
              <a:p>
                <a:pPr lvl="3"/>
                <a:r>
                  <a:rPr lang="en-US" i="1" dirty="0"/>
                  <a:t>We know </a:t>
                </a:r>
                <a:r>
                  <a:rPr lang="en-US" b="1" i="1" dirty="0"/>
                  <a:t>r</a:t>
                </a:r>
                <a:r>
                  <a:rPr lang="en-US" i="1" dirty="0"/>
                  <a:t> is unit length and each column of </a:t>
                </a:r>
                <a:r>
                  <a:rPr lang="en-US" b="1" i="1" dirty="0"/>
                  <a:t>M</a:t>
                </a:r>
                <a:br>
                  <a:rPr lang="en-US" i="1" dirty="0"/>
                </a:br>
                <a:r>
                  <a:rPr lang="en-US" i="1" dirty="0"/>
                  <a:t>sums to one, so </a:t>
                </a:r>
                <a14:m>
                  <m:oMath xmlns:m="http://schemas.openxmlformats.org/officeDocument/2006/math">
                    <m:r>
                      <a:rPr lang="en-US" b="1" i="1" dirty="0" smtClean="0">
                        <a:latin typeface="Cambria Math"/>
                      </a:rPr>
                      <m:t>𝑴𝒓</m:t>
                    </m:r>
                    <m:r>
                      <a:rPr lang="en-US" b="1" i="1" dirty="0" smtClean="0">
                        <a:latin typeface="Cambria Math"/>
                      </a:rPr>
                      <m:t>≤</m:t>
                    </m:r>
                    <m:r>
                      <a:rPr lang="en-US" b="1" i="1" dirty="0" smtClean="0">
                        <a:latin typeface="Cambria Math"/>
                      </a:rPr>
                      <m:t>𝟏</m:t>
                    </m:r>
                  </m:oMath>
                </a14:m>
                <a:r>
                  <a:rPr lang="en-US" b="1" i="1" dirty="0"/>
                  <a:t> </a:t>
                </a:r>
              </a:p>
              <a:p>
                <a:pPr lvl="8"/>
                <a:endParaRPr lang="en-US" b="1" i="1" dirty="0"/>
              </a:p>
              <a:p>
                <a:r>
                  <a:rPr lang="en-US" b="1" dirty="0">
                    <a:solidFill>
                      <a:srgbClr val="0000FF"/>
                    </a:solidFill>
                  </a:rPr>
                  <a:t>We can now efficiently solve for </a:t>
                </a:r>
                <a:r>
                  <a:rPr lang="en-US" b="1" i="1" dirty="0">
                    <a:solidFill>
                      <a:srgbClr val="0000FF"/>
                    </a:solidFill>
                  </a:rPr>
                  <a:t>r</a:t>
                </a:r>
                <a:r>
                  <a:rPr lang="en-US" b="1" dirty="0">
                    <a:solidFill>
                      <a:srgbClr val="0000FF"/>
                    </a:solidFill>
                  </a:rPr>
                  <a:t>!</a:t>
                </a:r>
                <a:br>
                  <a:rPr lang="en-US" b="1" dirty="0">
                    <a:solidFill>
                      <a:srgbClr val="0000FF"/>
                    </a:solidFill>
                  </a:rPr>
                </a:br>
                <a:r>
                  <a:rPr lang="en-US" b="1" dirty="0"/>
                  <a:t>The method is called Power iteration</a:t>
                </a:r>
                <a:endParaRPr lang="en-US" b="1" dirty="0">
                  <a:solidFill>
                    <a:srgbClr val="008000"/>
                  </a:solidFill>
                </a:endParaRPr>
              </a:p>
            </p:txBody>
          </p:sp>
        </mc:Choice>
        <mc:Fallback xmlns="">
          <p:sp>
            <p:nvSpPr>
              <p:cNvPr id="49154" name="Rectangle 3"/>
              <p:cNvSpPr>
                <a:spLocks noGrp="1" noRot="1" noChangeAspect="1" noMove="1" noResize="1" noEditPoints="1" noAdjustHandles="1" noChangeArrowheads="1" noChangeShapeType="1" noTextEdit="1"/>
              </p:cNvSpPr>
              <p:nvPr>
                <p:ph type="body" idx="1"/>
              </p:nvPr>
            </p:nvSpPr>
            <p:spPr>
              <a:xfrm>
                <a:off x="457200" y="1295400"/>
                <a:ext cx="8229600" cy="5332749"/>
              </a:xfrm>
              <a:blipFill rotWithShape="1">
                <a:blip r:embed="rId3"/>
                <a:stretch>
                  <a:fillRect t="-1602" b="-366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D3EDE4FB-B398-4150-9D47-B0DE2AF6C811}" type="slidenum">
              <a:rPr lang="en-US"/>
              <a:pPr>
                <a:defRPr/>
              </a:pPr>
              <a:t>31</a:t>
            </a:fld>
            <a:endParaRPr lang="en-US"/>
          </a:p>
        </p:txBody>
      </p:sp>
      <p:sp>
        <p:nvSpPr>
          <p:cNvPr id="6" name="Footer Placeholder 5"/>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J. Leskovec, A. Rajaraman, J. Ullman: Mining of Massive Datasets, http://www.mmds.org</a:t>
            </a:r>
          </a:p>
        </p:txBody>
      </p:sp>
      <mc:AlternateContent xmlns:mc="http://schemas.openxmlformats.org/markup-compatibility/2006" xmlns:a14="http://schemas.microsoft.com/office/drawing/2010/main">
        <mc:Choice Requires="a14">
          <p:sp>
            <p:nvSpPr>
              <p:cNvPr id="2" name="TextBox 1"/>
              <p:cNvSpPr txBox="1"/>
              <p:nvPr/>
            </p:nvSpPr>
            <p:spPr>
              <a:xfrm>
                <a:off x="7467600" y="3614916"/>
                <a:ext cx="1676400" cy="1261884"/>
              </a:xfrm>
              <a:prstGeom prst="rect">
                <a:avLst/>
              </a:prstGeom>
              <a:noFill/>
            </p:spPr>
            <p:txBody>
              <a:bodyPr wrap="square" rtlCol="0">
                <a:spAutoFit/>
              </a:bodyPr>
              <a:lstStyle/>
              <a:p>
                <a:pPr/>
                <a:r>
                  <a:rPr lang="en-US" sz="1400" b="1" dirty="0">
                    <a:solidFill>
                      <a:srgbClr val="008000"/>
                    </a:solidFill>
                    <a:latin typeface="Arial" pitchFamily="34" charset="0"/>
                    <a:cs typeface="Arial" pitchFamily="34" charset="0"/>
                  </a:rPr>
                  <a:t>NOTE:</a:t>
                </a:r>
                <a:r>
                  <a:rPr lang="en-US" sz="1400" b="1" i="1" dirty="0">
                    <a:solidFill>
                      <a:srgbClr val="008000"/>
                    </a:solidFill>
                    <a:latin typeface="Arial" pitchFamily="34" charset="0"/>
                    <a:cs typeface="Arial" pitchFamily="34" charset="0"/>
                  </a:rPr>
                  <a:t> x</a:t>
                </a:r>
                <a:r>
                  <a:rPr lang="en-US" sz="1400" dirty="0">
                    <a:solidFill>
                      <a:srgbClr val="008000"/>
                    </a:solidFill>
                    <a:latin typeface="Arial" pitchFamily="34" charset="0"/>
                    <a:cs typeface="Arial" pitchFamily="34" charset="0"/>
                  </a:rPr>
                  <a:t> is an eigenvector with the corresponding eigenvalue </a:t>
                </a:r>
                <a:r>
                  <a:rPr lang="el-GR" sz="1400" b="1" dirty="0">
                    <a:solidFill>
                      <a:srgbClr val="008000"/>
                    </a:solidFill>
                    <a:latin typeface="Arial" pitchFamily="34" charset="0"/>
                    <a:cs typeface="Arial" pitchFamily="34" charset="0"/>
                  </a:rPr>
                  <a:t>λ</a:t>
                </a:r>
                <a:r>
                  <a:rPr lang="en-US" sz="1400" dirty="0">
                    <a:solidFill>
                      <a:srgbClr val="008000"/>
                    </a:solidFill>
                    <a:latin typeface="Arial" pitchFamily="34" charset="0"/>
                    <a:cs typeface="Arial" pitchFamily="34" charset="0"/>
                  </a:rPr>
                  <a:t> if:</a:t>
                </a:r>
                <a:br>
                  <a:rPr lang="en-US" sz="1400" dirty="0">
                    <a:solidFill>
                      <a:srgbClr val="008000"/>
                    </a:solidFill>
                    <a:latin typeface="Arial" pitchFamily="34" charset="0"/>
                    <a:cs typeface="Arial" pitchFamily="34" charset="0"/>
                  </a:rPr>
                </a:br>
                <a14:m>
                  <m:oMathPara xmlns:m="http://schemas.openxmlformats.org/officeDocument/2006/math">
                    <m:oMathParaPr>
                      <m:jc m:val="centerGroup"/>
                    </m:oMathParaPr>
                    <m:oMath xmlns:m="http://schemas.openxmlformats.org/officeDocument/2006/math">
                      <m:r>
                        <a:rPr lang="en-US" b="1" i="1" smtClean="0">
                          <a:solidFill>
                            <a:srgbClr val="008000"/>
                          </a:solidFill>
                          <a:latin typeface="Cambria Math"/>
                          <a:cs typeface="Arial" pitchFamily="34" charset="0"/>
                        </a:rPr>
                        <m:t>𝑨𝒙</m:t>
                      </m:r>
                      <m:r>
                        <a:rPr lang="en-US" b="1" i="1" smtClean="0">
                          <a:solidFill>
                            <a:srgbClr val="008000"/>
                          </a:solidFill>
                          <a:latin typeface="Cambria Math"/>
                          <a:cs typeface="Arial" pitchFamily="34" charset="0"/>
                        </a:rPr>
                        <m:t>=</m:t>
                      </m:r>
                      <m:r>
                        <a:rPr lang="en-US" b="1" i="1" smtClean="0">
                          <a:solidFill>
                            <a:srgbClr val="008000"/>
                          </a:solidFill>
                          <a:latin typeface="Cambria Math"/>
                          <a:cs typeface="Arial" pitchFamily="34" charset="0"/>
                        </a:rPr>
                        <m:t>𝝀</m:t>
                      </m:r>
                      <m:r>
                        <a:rPr lang="en-US" b="1" i="1" smtClean="0">
                          <a:solidFill>
                            <a:srgbClr val="008000"/>
                          </a:solidFill>
                          <a:latin typeface="Cambria Math"/>
                          <a:cs typeface="Arial" pitchFamily="34" charset="0"/>
                        </a:rPr>
                        <m:t>𝒙</m:t>
                      </m:r>
                    </m:oMath>
                  </m:oMathPara>
                </a14:m>
                <a:endParaRPr lang="en-US" b="1" dirty="0">
                  <a:solidFill>
                    <a:srgbClr val="008000"/>
                  </a:solidFill>
                  <a:latin typeface="Arial" pitchFamily="34" charset="0"/>
                  <a:cs typeface="Arial"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467600" y="3614916"/>
                <a:ext cx="1676400" cy="1261884"/>
              </a:xfrm>
              <a:prstGeom prst="rect">
                <a:avLst/>
              </a:prstGeom>
              <a:blipFill rotWithShape="1">
                <a:blip r:embed="rId4"/>
                <a:stretch>
                  <a:fillRect l="-727" t="-483"/>
                </a:stretch>
              </a:blipFill>
            </p:spPr>
            <p:txBody>
              <a:bodyPr/>
              <a:lstStyle/>
              <a:p>
                <a:r>
                  <a:rPr lang="en-US">
                    <a:noFill/>
                  </a:rPr>
                  <a:t> </a:t>
                </a:r>
              </a:p>
            </p:txBody>
          </p:sp>
        </mc:Fallback>
      </mc:AlternateContent>
    </p:spTree>
    <p:extLst>
      <p:ext uri="{BB962C8B-B14F-4D97-AF65-F5344CB8AC3E}">
        <p14:creationId xmlns:p14="http://schemas.microsoft.com/office/powerpoint/2010/main" val="2372159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Power Iteration Method</a:t>
            </a:r>
          </a:p>
        </p:txBody>
      </p:sp>
      <p:sp>
        <p:nvSpPr>
          <p:cNvPr id="21507" name="Rectangle 3"/>
          <p:cNvSpPr>
            <a:spLocks noGrp="1" noChangeArrowheads="1"/>
          </p:cNvSpPr>
          <p:nvPr>
            <p:ph type="body" idx="1"/>
          </p:nvPr>
        </p:nvSpPr>
        <p:spPr/>
        <p:txBody>
          <a:bodyPr/>
          <a:lstStyle/>
          <a:p>
            <a:r>
              <a:rPr lang="en-US" b="1" dirty="0">
                <a:solidFill>
                  <a:srgbClr val="0000FF"/>
                </a:solidFill>
              </a:rPr>
              <a:t>Given a web graph with </a:t>
            </a:r>
            <a:r>
              <a:rPr lang="en-US" b="1" i="1" dirty="0">
                <a:solidFill>
                  <a:srgbClr val="0000FF"/>
                </a:solidFill>
              </a:rPr>
              <a:t>n</a:t>
            </a:r>
            <a:r>
              <a:rPr lang="en-US" b="1" dirty="0">
                <a:solidFill>
                  <a:srgbClr val="0000FF"/>
                </a:solidFill>
              </a:rPr>
              <a:t> nodes, where the nodes are pages and edges are hyperlinks</a:t>
            </a:r>
          </a:p>
          <a:p>
            <a:r>
              <a:rPr lang="en-US" b="1" dirty="0">
                <a:solidFill>
                  <a:srgbClr val="008000"/>
                </a:solidFill>
              </a:rPr>
              <a:t>Power iteration: </a:t>
            </a:r>
            <a:r>
              <a:rPr lang="en-US" dirty="0"/>
              <a:t>a simple iterative scheme</a:t>
            </a:r>
          </a:p>
          <a:p>
            <a:pPr lvl="1"/>
            <a:r>
              <a:rPr lang="en-US" dirty="0"/>
              <a:t>Suppose there are </a:t>
            </a:r>
            <a:r>
              <a:rPr lang="en-US" i="1" dirty="0"/>
              <a:t>N</a:t>
            </a:r>
            <a:r>
              <a:rPr lang="en-US" dirty="0"/>
              <a:t> web pages</a:t>
            </a:r>
            <a:endParaRPr lang="en-US" dirty="0">
              <a:latin typeface="Times New Roman" pitchFamily="18" charset="0"/>
              <a:cs typeface="Times New Roman" pitchFamily="18" charset="0"/>
            </a:endParaRPr>
          </a:p>
          <a:p>
            <a:pPr lvl="1"/>
            <a:r>
              <a:rPr lang="en-US" dirty="0"/>
              <a:t>Initialize: </a:t>
            </a:r>
            <a:r>
              <a:rPr lang="en-US" b="1" dirty="0"/>
              <a:t>r</a:t>
            </a:r>
            <a:r>
              <a:rPr lang="en-US" baseline="30000" dirty="0"/>
              <a:t>(0)</a:t>
            </a:r>
            <a:r>
              <a:rPr lang="en-US" dirty="0"/>
              <a:t> = [1/N,….,1/N]</a:t>
            </a:r>
            <a:r>
              <a:rPr lang="en-US" baseline="30000" dirty="0"/>
              <a:t>T</a:t>
            </a:r>
            <a:endParaRPr lang="en-US" dirty="0"/>
          </a:p>
          <a:p>
            <a:pPr lvl="1"/>
            <a:r>
              <a:rPr lang="en-US" dirty="0"/>
              <a:t>Iterate: </a:t>
            </a:r>
            <a:r>
              <a:rPr lang="en-US" b="1" dirty="0"/>
              <a:t>r</a:t>
            </a:r>
            <a:r>
              <a:rPr lang="en-US" baseline="30000" dirty="0"/>
              <a:t>(t+1)</a:t>
            </a:r>
            <a:r>
              <a:rPr lang="en-US" dirty="0"/>
              <a:t> = </a:t>
            </a:r>
            <a:r>
              <a:rPr lang="en-US" b="1" dirty="0"/>
              <a:t>M </a:t>
            </a:r>
            <a:r>
              <a:rPr lang="en-US" dirty="0"/>
              <a:t>∙ </a:t>
            </a:r>
            <a:r>
              <a:rPr lang="en-US" b="1" dirty="0"/>
              <a:t>r</a:t>
            </a:r>
            <a:r>
              <a:rPr lang="en-US" baseline="30000" dirty="0"/>
              <a:t>(t)</a:t>
            </a:r>
          </a:p>
          <a:p>
            <a:pPr lvl="1"/>
            <a:r>
              <a:rPr lang="en-US" dirty="0"/>
              <a:t>Stop when |</a:t>
            </a:r>
            <a:r>
              <a:rPr lang="en-US" b="1" dirty="0"/>
              <a:t>r</a:t>
            </a:r>
            <a:r>
              <a:rPr lang="en-US" baseline="30000" dirty="0"/>
              <a:t>(t+1) </a:t>
            </a:r>
            <a:r>
              <a:rPr lang="en-US" dirty="0"/>
              <a:t>– </a:t>
            </a:r>
            <a:r>
              <a:rPr lang="en-US" b="1" dirty="0"/>
              <a:t>r</a:t>
            </a:r>
            <a:r>
              <a:rPr lang="en-US" baseline="30000" dirty="0"/>
              <a:t>(t)</a:t>
            </a:r>
            <a:r>
              <a:rPr lang="en-US" dirty="0"/>
              <a:t>|</a:t>
            </a:r>
            <a:r>
              <a:rPr lang="en-US" baseline="-25000" dirty="0"/>
              <a:t>1</a:t>
            </a:r>
            <a:r>
              <a:rPr lang="en-US" dirty="0"/>
              <a:t> &lt; </a:t>
            </a:r>
            <a:r>
              <a:rPr lang="en-US" dirty="0">
                <a:latin typeface="Symbol" pitchFamily="18" charset="2"/>
                <a:sym typeface="Symbol" pitchFamily="18" charset="2"/>
              </a:rPr>
              <a:t></a:t>
            </a:r>
          </a:p>
          <a:p>
            <a:pPr marL="768096" lvl="2" indent="0">
              <a:buNone/>
            </a:pPr>
            <a:endParaRPr lang="en-US" baseline="30000" dirty="0"/>
          </a:p>
        </p:txBody>
      </p:sp>
      <p:sp>
        <p:nvSpPr>
          <p:cNvPr id="5" name="Slide Number Placeholder 4"/>
          <p:cNvSpPr>
            <a:spLocks noGrp="1"/>
          </p:cNvSpPr>
          <p:nvPr>
            <p:ph type="sldNum" sz="quarter" idx="12"/>
          </p:nvPr>
        </p:nvSpPr>
        <p:spPr/>
        <p:txBody>
          <a:bodyPr/>
          <a:lstStyle/>
          <a:p>
            <a:pPr>
              <a:defRPr/>
            </a:pPr>
            <a:fld id="{F5311F5F-9F01-4FB0-97C4-F008FC58AFD4}" type="slidenum">
              <a:rPr lang="en-US"/>
              <a:pPr>
                <a:defRPr/>
              </a:pPr>
              <a:t>32</a:t>
            </a:fld>
            <a:endParaRPr lang="en-US"/>
          </a:p>
        </p:txBody>
      </p:sp>
      <p:sp>
        <p:nvSpPr>
          <p:cNvPr id="6" name="Footer Placeholder 5"/>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J. Leskovec, A. Rajaraman, J. Ullman: Mining of Massive Datasets, http://www.mmds.org</a:t>
            </a:r>
          </a:p>
        </p:txBody>
      </p:sp>
      <p:graphicFrame>
        <p:nvGraphicFramePr>
          <p:cNvPr id="7" name="Object 6"/>
          <p:cNvGraphicFramePr>
            <a:graphicFrameLocks noChangeAspect="1"/>
          </p:cNvGraphicFramePr>
          <p:nvPr/>
        </p:nvGraphicFramePr>
        <p:xfrm>
          <a:off x="6934200" y="3200400"/>
          <a:ext cx="1943216" cy="1027412"/>
        </p:xfrm>
        <a:graphic>
          <a:graphicData uri="http://schemas.openxmlformats.org/presentationml/2006/ole">
            <mc:AlternateContent xmlns:mc="http://schemas.openxmlformats.org/markup-compatibility/2006">
              <mc:Choice xmlns:v="urn:schemas-microsoft-com:vml" Requires="v">
                <p:oleObj spid="_x0000_s4099" name="Equation" r:id="rId4" imgW="888840" imgH="469800" progId="Equation.3">
                  <p:embed/>
                </p:oleObj>
              </mc:Choice>
              <mc:Fallback>
                <p:oleObj name="Equation" r:id="rId4" imgW="888840" imgH="469800" progId="Equation.3">
                  <p:embed/>
                  <p:pic>
                    <p:nvPicPr>
                      <p:cNvPr id="7" name="Object 6"/>
                      <p:cNvPicPr>
                        <a:picLocks noChangeAspect="1" noChangeArrowheads="1"/>
                      </p:cNvPicPr>
                      <p:nvPr/>
                    </p:nvPicPr>
                    <p:blipFill>
                      <a:blip r:embed="rId5"/>
                      <a:srcRect/>
                      <a:stretch>
                        <a:fillRect/>
                      </a:stretch>
                    </p:blipFill>
                    <p:spPr bwMode="auto">
                      <a:xfrm>
                        <a:off x="6934200" y="3200400"/>
                        <a:ext cx="1943216" cy="1027412"/>
                      </a:xfrm>
                      <a:prstGeom prst="rect">
                        <a:avLst/>
                      </a:prstGeom>
                      <a:noFill/>
                      <a:ln>
                        <a:noFill/>
                      </a:ln>
                    </p:spPr>
                  </p:pic>
                </p:oleObj>
              </mc:Fallback>
            </mc:AlternateContent>
          </a:graphicData>
        </a:graphic>
      </p:graphicFrame>
      <p:sp>
        <p:nvSpPr>
          <p:cNvPr id="8" name="TextBox 7"/>
          <p:cNvSpPr txBox="1"/>
          <p:nvPr/>
        </p:nvSpPr>
        <p:spPr>
          <a:xfrm>
            <a:off x="6309570" y="4191000"/>
            <a:ext cx="2834430"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d</a:t>
            </a:r>
            <a:r>
              <a:rPr lang="en-US" baseline="-25000" dirty="0">
                <a:solidFill>
                  <a:srgbClr val="008000"/>
                </a:solidFill>
                <a:latin typeface="Arial" pitchFamily="34" charset="0"/>
                <a:cs typeface="Arial" pitchFamily="34" charset="0"/>
              </a:rPr>
              <a:t>i</a:t>
            </a:r>
            <a:r>
              <a:rPr lang="en-US" dirty="0">
                <a:solidFill>
                  <a:srgbClr val="008000"/>
                </a:solidFill>
                <a:latin typeface="Arial" pitchFamily="34" charset="0"/>
                <a:cs typeface="Arial" pitchFamily="34" charset="0"/>
              </a:rPr>
              <a:t> …. out-degree of node i</a:t>
            </a:r>
          </a:p>
        </p:txBody>
      </p:sp>
      <p:sp>
        <p:nvSpPr>
          <p:cNvPr id="9" name="Rectangle 8"/>
          <p:cNvSpPr/>
          <p:nvPr/>
        </p:nvSpPr>
        <p:spPr>
          <a:xfrm>
            <a:off x="533400" y="4953000"/>
            <a:ext cx="7010400" cy="707886"/>
          </a:xfrm>
          <a:prstGeom prst="rect">
            <a:avLst/>
          </a:prstGeom>
        </p:spPr>
        <p:txBody>
          <a:bodyPr wrap="square">
            <a:spAutoFit/>
          </a:bodyPr>
          <a:lstStyle/>
          <a:p>
            <a:pPr lvl="2"/>
            <a:r>
              <a:rPr lang="en-US" sz="2000" dirty="0">
                <a:solidFill>
                  <a:srgbClr val="008000"/>
                </a:solidFill>
                <a:latin typeface="Arial" pitchFamily="34" charset="0"/>
                <a:cs typeface="Arial" pitchFamily="34" charset="0"/>
              </a:rPr>
              <a:t>|</a:t>
            </a:r>
            <a:r>
              <a:rPr lang="en-US" sz="2000" b="1" dirty="0">
                <a:solidFill>
                  <a:srgbClr val="008000"/>
                </a:solidFill>
                <a:latin typeface="Arial" pitchFamily="34" charset="0"/>
                <a:cs typeface="Arial" pitchFamily="34" charset="0"/>
              </a:rPr>
              <a:t>x</a:t>
            </a:r>
            <a:r>
              <a:rPr lang="en-US" sz="2000" dirty="0">
                <a:solidFill>
                  <a:srgbClr val="008000"/>
                </a:solidFill>
                <a:latin typeface="Arial" pitchFamily="34" charset="0"/>
                <a:cs typeface="Arial" pitchFamily="34" charset="0"/>
              </a:rPr>
              <a:t>|</a:t>
            </a:r>
            <a:r>
              <a:rPr lang="en-US" sz="2000" baseline="-25000" dirty="0">
                <a:solidFill>
                  <a:srgbClr val="008000"/>
                </a:solidFill>
                <a:latin typeface="Arial" pitchFamily="34" charset="0"/>
                <a:cs typeface="Arial" pitchFamily="34" charset="0"/>
              </a:rPr>
              <a:t>1</a:t>
            </a:r>
            <a:r>
              <a:rPr lang="en-US" sz="2000" dirty="0">
                <a:solidFill>
                  <a:srgbClr val="008000"/>
                </a:solidFill>
                <a:latin typeface="Arial" pitchFamily="34" charset="0"/>
                <a:cs typeface="Arial" pitchFamily="34" charset="0"/>
              </a:rPr>
              <a:t> = </a:t>
            </a:r>
            <a:r>
              <a:rPr lang="en-US" sz="2000" dirty="0">
                <a:solidFill>
                  <a:srgbClr val="008000"/>
                </a:solidFill>
                <a:latin typeface="Arial" pitchFamily="34" charset="0"/>
                <a:cs typeface="Arial" pitchFamily="34" charset="0"/>
                <a:sym typeface="Symbol" pitchFamily="18" charset="2"/>
              </a:rPr>
              <a:t></a:t>
            </a:r>
            <a:r>
              <a:rPr lang="en-US" sz="2000" baseline="-25000" dirty="0">
                <a:solidFill>
                  <a:srgbClr val="008000"/>
                </a:solidFill>
                <a:latin typeface="Arial" pitchFamily="34" charset="0"/>
                <a:cs typeface="Arial" pitchFamily="34" charset="0"/>
              </a:rPr>
              <a:t>1≤i≤N</a:t>
            </a:r>
            <a:r>
              <a:rPr lang="en-US" sz="2000" dirty="0">
                <a:solidFill>
                  <a:srgbClr val="008000"/>
                </a:solidFill>
                <a:latin typeface="Arial" pitchFamily="34" charset="0"/>
                <a:cs typeface="Arial" pitchFamily="34" charset="0"/>
              </a:rPr>
              <a:t>|x</a:t>
            </a:r>
            <a:r>
              <a:rPr lang="en-US" sz="2000" baseline="-25000" dirty="0">
                <a:solidFill>
                  <a:srgbClr val="008000"/>
                </a:solidFill>
                <a:latin typeface="Arial" pitchFamily="34" charset="0"/>
                <a:cs typeface="Arial" pitchFamily="34" charset="0"/>
              </a:rPr>
              <a:t>i</a:t>
            </a:r>
            <a:r>
              <a:rPr lang="en-US" sz="2000" dirty="0">
                <a:solidFill>
                  <a:srgbClr val="008000"/>
                </a:solidFill>
                <a:latin typeface="Arial" pitchFamily="34" charset="0"/>
                <a:cs typeface="Arial" pitchFamily="34" charset="0"/>
              </a:rPr>
              <a:t>| is the </a:t>
            </a:r>
            <a:r>
              <a:rPr lang="en-US" sz="2000" b="1" dirty="0">
                <a:solidFill>
                  <a:srgbClr val="008000"/>
                </a:solidFill>
                <a:latin typeface="Arial" pitchFamily="34" charset="0"/>
                <a:cs typeface="Arial" pitchFamily="34" charset="0"/>
              </a:rPr>
              <a:t>L</a:t>
            </a:r>
            <a:r>
              <a:rPr lang="en-US" sz="2000" b="1" baseline="-5000" dirty="0">
                <a:solidFill>
                  <a:srgbClr val="008000"/>
                </a:solidFill>
                <a:latin typeface="Arial" pitchFamily="34" charset="0"/>
                <a:cs typeface="Arial" pitchFamily="34" charset="0"/>
              </a:rPr>
              <a:t>1</a:t>
            </a:r>
            <a:r>
              <a:rPr lang="en-US" sz="2000" dirty="0">
                <a:solidFill>
                  <a:srgbClr val="008000"/>
                </a:solidFill>
                <a:latin typeface="Arial" pitchFamily="34" charset="0"/>
                <a:cs typeface="Arial" pitchFamily="34" charset="0"/>
              </a:rPr>
              <a:t> norm </a:t>
            </a:r>
          </a:p>
          <a:p>
            <a:pPr lvl="2"/>
            <a:r>
              <a:rPr lang="en-US" sz="2000" dirty="0">
                <a:solidFill>
                  <a:srgbClr val="008000"/>
                </a:solidFill>
                <a:latin typeface="Arial" pitchFamily="34" charset="0"/>
                <a:cs typeface="Arial" pitchFamily="34" charset="0"/>
              </a:rPr>
              <a:t>Can use any other vector norm, e.g., Euclidean</a:t>
            </a:r>
          </a:p>
        </p:txBody>
      </p:sp>
      <p:sp>
        <p:nvSpPr>
          <p:cNvPr id="3" name="TextBox 2">
            <a:extLst>
              <a:ext uri="{FF2B5EF4-FFF2-40B4-BE49-F238E27FC236}">
                <a16:creationId xmlns:a16="http://schemas.microsoft.com/office/drawing/2014/main" id="{146D3683-7A70-EA5B-0C08-3B47A1190C9E}"/>
              </a:ext>
            </a:extLst>
          </p:cNvPr>
          <p:cNvSpPr txBox="1"/>
          <p:nvPr/>
        </p:nvSpPr>
        <p:spPr>
          <a:xfrm>
            <a:off x="1017037" y="5922377"/>
            <a:ext cx="6553200" cy="369332"/>
          </a:xfrm>
          <a:prstGeom prst="rect">
            <a:avLst/>
          </a:prstGeom>
          <a:noFill/>
        </p:spPr>
        <p:txBody>
          <a:bodyPr wrap="square">
            <a:spAutoFit/>
          </a:bodyPr>
          <a:lstStyle/>
          <a:p>
            <a:r>
              <a:rPr lang="en-US" altLang="en-US" dirty="0"/>
              <a:t>About 50 iterations is sufficient to estimate the limiting solution. </a:t>
            </a:r>
          </a:p>
        </p:txBody>
      </p:sp>
    </p:spTree>
    <p:extLst>
      <p:ext uri="{BB962C8B-B14F-4D97-AF65-F5344CB8AC3E}">
        <p14:creationId xmlns:p14="http://schemas.microsoft.com/office/powerpoint/2010/main" val="3962121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fld id="{01DCED67-C337-4098-8CE4-D6C1310C767C}" type="slidenum">
              <a:rPr lang="en-US" altLang="en-US"/>
              <a:pPr/>
              <a:t>33</a:t>
            </a:fld>
            <a:endParaRPr lang="en-US" altLang="en-US"/>
          </a:p>
        </p:txBody>
      </p:sp>
      <p:sp>
        <p:nvSpPr>
          <p:cNvPr id="15362" name="Rectangle 2"/>
          <p:cNvSpPr>
            <a:spLocks noGrp="1" noChangeArrowheads="1"/>
          </p:cNvSpPr>
          <p:nvPr>
            <p:ph type="title"/>
          </p:nvPr>
        </p:nvSpPr>
        <p:spPr/>
        <p:txBody>
          <a:bodyPr/>
          <a:lstStyle/>
          <a:p>
            <a:r>
              <a:rPr lang="en-US" altLang="en-US" dirty="0">
                <a:solidFill>
                  <a:srgbClr val="33CC33"/>
                </a:solidFill>
              </a:rPr>
              <a:t>Running Example</a:t>
            </a:r>
            <a:endParaRPr lang="en-US" altLang="en-US" dirty="0"/>
          </a:p>
        </p:txBody>
      </p:sp>
      <p:sp>
        <p:nvSpPr>
          <p:cNvPr id="15363" name="Oval 3"/>
          <p:cNvSpPr>
            <a:spLocks noChangeArrowheads="1"/>
          </p:cNvSpPr>
          <p:nvPr/>
        </p:nvSpPr>
        <p:spPr bwMode="auto">
          <a:xfrm>
            <a:off x="1981200" y="15240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Yahoo</a:t>
            </a:r>
          </a:p>
        </p:txBody>
      </p:sp>
      <p:sp>
        <p:nvSpPr>
          <p:cNvPr id="15365" name="Oval 5"/>
          <p:cNvSpPr>
            <a:spLocks noChangeArrowheads="1"/>
          </p:cNvSpPr>
          <p:nvPr/>
        </p:nvSpPr>
        <p:spPr bwMode="auto">
          <a:xfrm>
            <a:off x="3352800" y="3886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M’soft</a:t>
            </a:r>
          </a:p>
        </p:txBody>
      </p:sp>
      <p:sp>
        <p:nvSpPr>
          <p:cNvPr id="15366" name="Oval 6"/>
          <p:cNvSpPr>
            <a:spLocks noChangeArrowheads="1"/>
          </p:cNvSpPr>
          <p:nvPr/>
        </p:nvSpPr>
        <p:spPr bwMode="auto">
          <a:xfrm>
            <a:off x="533400" y="3886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Amazon</a:t>
            </a:r>
          </a:p>
        </p:txBody>
      </p:sp>
      <p:sp>
        <p:nvSpPr>
          <p:cNvPr id="15371" name="Line 11"/>
          <p:cNvSpPr>
            <a:spLocks noChangeShapeType="1"/>
          </p:cNvSpPr>
          <p:nvPr/>
        </p:nvSpPr>
        <p:spPr bwMode="auto">
          <a:xfrm flipV="1">
            <a:off x="990600" y="21336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Line 12"/>
          <p:cNvSpPr>
            <a:spLocks noChangeShapeType="1"/>
          </p:cNvSpPr>
          <p:nvPr/>
        </p:nvSpPr>
        <p:spPr bwMode="auto">
          <a:xfrm flipH="1">
            <a:off x="1600200" y="22860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Line 13"/>
          <p:cNvSpPr>
            <a:spLocks noChangeShapeType="1"/>
          </p:cNvSpPr>
          <p:nvPr/>
        </p:nvSpPr>
        <p:spPr bwMode="auto">
          <a:xfrm flipH="1">
            <a:off x="1752600" y="4114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Line 14"/>
          <p:cNvSpPr>
            <a:spLocks noChangeShapeType="1"/>
          </p:cNvSpPr>
          <p:nvPr/>
        </p:nvSpPr>
        <p:spPr bwMode="auto">
          <a:xfrm>
            <a:off x="1752600" y="44196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5375" name="AutoShape 15"/>
          <p:cNvCxnSpPr>
            <a:cxnSpLocks noChangeShapeType="1"/>
            <a:stCxn id="15363" idx="6"/>
            <a:endCxn id="15363" idx="2"/>
          </p:cNvCxnSpPr>
          <p:nvPr/>
        </p:nvCxnSpPr>
        <p:spPr bwMode="auto">
          <a:xfrm flipH="1">
            <a:off x="1981200" y="19050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oup 26">
            <a:extLst>
              <a:ext uri="{FF2B5EF4-FFF2-40B4-BE49-F238E27FC236}">
                <a16:creationId xmlns:a16="http://schemas.microsoft.com/office/drawing/2014/main" id="{E9A31C6F-93FF-55FC-3A66-3466EBE68DD5}"/>
              </a:ext>
            </a:extLst>
          </p:cNvPr>
          <p:cNvGrpSpPr>
            <a:grpSpLocks/>
          </p:cNvGrpSpPr>
          <p:nvPr/>
        </p:nvGrpSpPr>
        <p:grpSpPr bwMode="auto">
          <a:xfrm>
            <a:off x="6064250" y="3505200"/>
            <a:ext cx="2774950" cy="2209800"/>
            <a:chOff x="3628" y="2256"/>
            <a:chExt cx="1748" cy="1392"/>
          </a:xfrm>
        </p:grpSpPr>
        <p:sp>
          <p:nvSpPr>
            <p:cNvPr id="4" name="Text Box 16">
              <a:extLst>
                <a:ext uri="{FF2B5EF4-FFF2-40B4-BE49-F238E27FC236}">
                  <a16:creationId xmlns:a16="http://schemas.microsoft.com/office/drawing/2014/main" id="{0D33FF2A-6C69-6057-C62A-4B3759702443}"/>
                </a:ext>
              </a:extLst>
            </p:cNvPr>
            <p:cNvSpPr txBox="1">
              <a:spLocks noChangeArrowheads="1"/>
            </p:cNvSpPr>
            <p:nvPr/>
          </p:nvSpPr>
          <p:spPr bwMode="auto">
            <a:xfrm>
              <a:off x="4036" y="2256"/>
              <a:ext cx="737" cy="330"/>
            </a:xfrm>
            <a:prstGeom prst="rect">
              <a:avLst/>
            </a:prstGeom>
            <a:noFill/>
            <a:ln w="9525">
              <a:noFill/>
              <a:miter lim="800000"/>
              <a:headEnd/>
              <a:tailEnd/>
            </a:ln>
          </p:spPr>
          <p:txBody>
            <a:bodyPr wrap="none">
              <a:spAutoFit/>
            </a:bodyPr>
            <a:lstStyle/>
            <a:p>
              <a:r>
                <a:rPr lang="en-US" sz="2800" b="1" i="1" dirty="0">
                  <a:solidFill>
                    <a:srgbClr val="008000"/>
                  </a:solidFill>
                  <a:latin typeface="Corbel" pitchFamily="34" charset="0"/>
                </a:rPr>
                <a:t>r = </a:t>
              </a:r>
              <a:r>
                <a:rPr lang="en-US" sz="2800" b="1" i="1" dirty="0" err="1">
                  <a:solidFill>
                    <a:srgbClr val="008000"/>
                  </a:solidFill>
                  <a:latin typeface="Corbel" pitchFamily="34" charset="0"/>
                </a:rPr>
                <a:t>M∙r</a:t>
              </a:r>
              <a:endParaRPr lang="en-US" sz="2800" b="1" i="1" dirty="0">
                <a:solidFill>
                  <a:srgbClr val="008000"/>
                </a:solidFill>
                <a:latin typeface="Corbel" pitchFamily="34" charset="0"/>
              </a:endParaRPr>
            </a:p>
          </p:txBody>
        </p:sp>
        <p:sp>
          <p:nvSpPr>
            <p:cNvPr id="5" name="Rectangle 22">
              <a:extLst>
                <a:ext uri="{FF2B5EF4-FFF2-40B4-BE49-F238E27FC236}">
                  <a16:creationId xmlns:a16="http://schemas.microsoft.com/office/drawing/2014/main" id="{9C600DE6-957E-569D-9138-68FDD971EF6B}"/>
                </a:ext>
              </a:extLst>
            </p:cNvPr>
            <p:cNvSpPr>
              <a:spLocks noChangeArrowheads="1"/>
            </p:cNvSpPr>
            <p:nvPr/>
          </p:nvSpPr>
          <p:spPr bwMode="auto">
            <a:xfrm>
              <a:off x="4128" y="2854"/>
              <a:ext cx="912" cy="768"/>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6" name="Text Box 23">
              <a:extLst>
                <a:ext uri="{FF2B5EF4-FFF2-40B4-BE49-F238E27FC236}">
                  <a16:creationId xmlns:a16="http://schemas.microsoft.com/office/drawing/2014/main" id="{6DC3D6F2-2B1F-5357-A9E9-C4BE6D3F654F}"/>
                </a:ext>
              </a:extLst>
            </p:cNvPr>
            <p:cNvSpPr txBox="1">
              <a:spLocks noChangeArrowheads="1"/>
            </p:cNvSpPr>
            <p:nvPr/>
          </p:nvSpPr>
          <p:spPr bwMode="auto">
            <a:xfrm>
              <a:off x="3628" y="2832"/>
              <a:ext cx="1748" cy="756"/>
            </a:xfrm>
            <a:prstGeom prst="rect">
              <a:avLst/>
            </a:prstGeom>
            <a:noFill/>
            <a:ln w="9525">
              <a:noFill/>
              <a:miter lim="800000"/>
              <a:headEnd/>
              <a:tailEnd/>
            </a:ln>
          </p:spPr>
          <p:txBody>
            <a:bodyPr>
              <a:spAutoFit/>
            </a:bodyPr>
            <a:lstStyle/>
            <a:p>
              <a:r>
                <a:rPr lang="en-US" sz="2400" dirty="0">
                  <a:latin typeface="Times New Roman" pitchFamily="18" charset="0"/>
                </a:rPr>
                <a:t> y       ½    ½    0     y</a:t>
              </a:r>
            </a:p>
            <a:p>
              <a:r>
                <a:rPr lang="en-US" sz="2400" dirty="0">
                  <a:latin typeface="Times New Roman" pitchFamily="18" charset="0"/>
                </a:rPr>
                <a:t> a   =  ½     0    1     a</a:t>
              </a:r>
            </a:p>
            <a:p>
              <a:r>
                <a:rPr lang="en-US" sz="2400" dirty="0">
                  <a:latin typeface="Times New Roman" pitchFamily="18" charset="0"/>
                </a:rPr>
                <a:t> m       0    ½    0    m</a:t>
              </a:r>
            </a:p>
          </p:txBody>
        </p:sp>
        <p:sp>
          <p:nvSpPr>
            <p:cNvPr id="7" name="Rectangle 24">
              <a:extLst>
                <a:ext uri="{FF2B5EF4-FFF2-40B4-BE49-F238E27FC236}">
                  <a16:creationId xmlns:a16="http://schemas.microsoft.com/office/drawing/2014/main" id="{1FBEF73A-4A8F-A8C2-8449-F594EBBE1566}"/>
                </a:ext>
              </a:extLst>
            </p:cNvPr>
            <p:cNvSpPr>
              <a:spLocks noChangeArrowheads="1"/>
            </p:cNvSpPr>
            <p:nvPr/>
          </p:nvSpPr>
          <p:spPr bwMode="auto">
            <a:xfrm>
              <a:off x="3648" y="2832"/>
              <a:ext cx="288" cy="768"/>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8" name="Rectangle 25">
              <a:extLst>
                <a:ext uri="{FF2B5EF4-FFF2-40B4-BE49-F238E27FC236}">
                  <a16:creationId xmlns:a16="http://schemas.microsoft.com/office/drawing/2014/main" id="{A629D78A-2953-A58E-6576-629699912E5E}"/>
                </a:ext>
              </a:extLst>
            </p:cNvPr>
            <p:cNvSpPr>
              <a:spLocks noChangeArrowheads="1"/>
            </p:cNvSpPr>
            <p:nvPr/>
          </p:nvSpPr>
          <p:spPr bwMode="auto">
            <a:xfrm>
              <a:off x="5088" y="2832"/>
              <a:ext cx="288" cy="816"/>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grpSp>
      <p:graphicFrame>
        <p:nvGraphicFramePr>
          <p:cNvPr id="9" name="Table 8">
            <a:extLst>
              <a:ext uri="{FF2B5EF4-FFF2-40B4-BE49-F238E27FC236}">
                <a16:creationId xmlns:a16="http://schemas.microsoft.com/office/drawing/2014/main" id="{CFFA29D8-C295-95CB-8272-1E22AEB012BA}"/>
              </a:ext>
            </a:extLst>
          </p:cNvPr>
          <p:cNvGraphicFramePr>
            <a:graphicFrameLocks noGrp="1"/>
          </p:cNvGraphicFramePr>
          <p:nvPr>
            <p:extLst>
              <p:ext uri="{D42A27DB-BD31-4B8C-83A1-F6EECF244321}">
                <p14:modId xmlns:p14="http://schemas.microsoft.com/office/powerpoint/2010/main" val="3775536161"/>
              </p:ext>
            </p:extLst>
          </p:nvPr>
        </p:nvGraphicFramePr>
        <p:xfrm>
          <a:off x="5638800" y="1524000"/>
          <a:ext cx="2438400" cy="18288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sz="2400" dirty="0">
                        <a:latin typeface="Times New Roman" pitchFamily="18" charset="0"/>
                        <a:cs typeface="Times New Roman" pitchFamily="18" charset="0"/>
                      </a:endParaRPr>
                    </a:p>
                  </a:txBody>
                  <a:tcPr/>
                </a:tc>
                <a:tc>
                  <a:txBody>
                    <a:bodyPr/>
                    <a:lstStyle/>
                    <a:p>
                      <a:pPr algn="ctr"/>
                      <a:r>
                        <a:rPr lang="en-US" sz="2400" b="1" dirty="0">
                          <a:solidFill>
                            <a:srgbClr val="008000"/>
                          </a:solidFill>
                          <a:latin typeface="Times New Roman" pitchFamily="18" charset="0"/>
                          <a:cs typeface="Times New Roman" pitchFamily="18" charset="0"/>
                        </a:rPr>
                        <a:t>y</a:t>
                      </a:r>
                    </a:p>
                  </a:txBody>
                  <a:tcPr>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8000"/>
                          </a:solidFill>
                          <a:latin typeface="Times New Roman" pitchFamily="18" charset="0"/>
                          <a:cs typeface="Times New Roman" pitchFamily="18" charset="0"/>
                        </a:rPr>
                        <a:t>a</a:t>
                      </a:r>
                    </a:p>
                  </a:txBody>
                  <a:tcPr>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8000"/>
                          </a:solidFill>
                          <a:latin typeface="Times New Roman" pitchFamily="18" charset="0"/>
                          <a:cs typeface="Times New Roman" pitchFamily="18" charset="0"/>
                        </a:rPr>
                        <a:t>m</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sz="2400" b="1" i="0" dirty="0">
                          <a:solidFill>
                            <a:srgbClr val="008000"/>
                          </a:solidFill>
                          <a:latin typeface="Times New Roman" pitchFamily="18" charset="0"/>
                          <a:cs typeface="Times New Roman" pitchFamily="18" charset="0"/>
                        </a:rPr>
                        <a:t>y</a:t>
                      </a:r>
                    </a:p>
                  </a:txBody>
                  <a:tcPr>
                    <a:lnR w="12700" cap="flat" cmpd="sng" algn="ctr">
                      <a:solidFill>
                        <a:schemeClr val="tx1"/>
                      </a:solidFill>
                      <a:prstDash val="solid"/>
                      <a:round/>
                      <a:headEnd type="none" w="med" len="med"/>
                      <a:tailEnd type="none" w="med" len="med"/>
                    </a:lnR>
                  </a:tcPr>
                </a:tc>
                <a:tc>
                  <a:txBody>
                    <a:bodyPr/>
                    <a:lstStyle/>
                    <a:p>
                      <a:pPr algn="ctr"/>
                      <a:r>
                        <a:rPr lang="en-US" sz="2400"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sz="2400" b="1" i="0" dirty="0">
                          <a:solidFill>
                            <a:srgbClr val="008000"/>
                          </a:solidFill>
                          <a:latin typeface="Times New Roman" pitchFamily="18" charset="0"/>
                          <a:cs typeface="Times New Roman" pitchFamily="18" charset="0"/>
                        </a:rPr>
                        <a:t>a</a:t>
                      </a:r>
                    </a:p>
                  </a:txBody>
                  <a:tcPr>
                    <a:lnR w="12700" cap="flat" cmpd="sng" algn="ctr">
                      <a:solidFill>
                        <a:schemeClr val="tx1"/>
                      </a:solidFill>
                      <a:prstDash val="solid"/>
                      <a:round/>
                      <a:headEnd type="none" w="med" len="med"/>
                      <a:tailEnd type="none" w="med" len="med"/>
                    </a:lnR>
                  </a:tcPr>
                </a:tc>
                <a:tc>
                  <a:txBody>
                    <a:bodyPr/>
                    <a:lstStyle/>
                    <a:p>
                      <a:pPr algn="ctr"/>
                      <a:r>
                        <a:rPr lang="en-US" sz="2400"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sz="2400" b="1" i="0" dirty="0">
                          <a:solidFill>
                            <a:srgbClr val="008000"/>
                          </a:solidFill>
                          <a:latin typeface="Times New Roman" pitchFamily="18" charset="0"/>
                          <a:cs typeface="Times New Roman" pitchFamily="18" charset="0"/>
                        </a:rPr>
                        <a:t>m</a:t>
                      </a:r>
                    </a:p>
                  </a:txBody>
                  <a:tcPr>
                    <a:lnR w="12700" cap="flat" cmpd="sng" algn="ctr">
                      <a:solidFill>
                        <a:schemeClr val="tx1"/>
                      </a:solidFill>
                      <a:prstDash val="solid"/>
                      <a:round/>
                      <a:headEnd type="none" w="med" len="med"/>
                      <a:tailEnd type="none" w="med" len="med"/>
                    </a:lnR>
                  </a:tcPr>
                </a:tc>
                <a:tc>
                  <a:txBody>
                    <a:bodyPr/>
                    <a:lstStyle/>
                    <a:p>
                      <a:pPr algn="ctr"/>
                      <a:r>
                        <a:rPr lang="en-US" sz="2400"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Rectangle 9">
            <a:extLst>
              <a:ext uri="{FF2B5EF4-FFF2-40B4-BE49-F238E27FC236}">
                <a16:creationId xmlns:a16="http://schemas.microsoft.com/office/drawing/2014/main" id="{C6BF8205-0D48-EC7F-0FB1-7B8F9B49349E}"/>
              </a:ext>
            </a:extLst>
          </p:cNvPr>
          <p:cNvSpPr/>
          <p:nvPr/>
        </p:nvSpPr>
        <p:spPr>
          <a:xfrm>
            <a:off x="838200" y="5037901"/>
            <a:ext cx="2828636" cy="1348061"/>
          </a:xfrm>
          <a:prstGeom prst="rect">
            <a:avLst/>
          </a:prstGeom>
          <a:noFill/>
        </p:spPr>
        <p:txBody>
          <a:bodyPr wrap="square">
            <a:spAutoFit/>
          </a:bodyPr>
          <a:lstStyle/>
          <a:p>
            <a:pPr lvl="1">
              <a:spcBef>
                <a:spcPct val="20000"/>
              </a:spcBef>
              <a:buClr>
                <a:srgbClr val="CC00CC"/>
              </a:buClr>
              <a:buFont typeface="Monotype Sorts" pitchFamily="-32" charset="2"/>
              <a:buNone/>
            </a:pPr>
            <a:r>
              <a:rPr lang="en-US" sz="2400" b="1" dirty="0" err="1">
                <a:solidFill>
                  <a:srgbClr val="008000"/>
                </a:solidFill>
                <a:latin typeface="Times New Roman" pitchFamily="18" charset="0"/>
                <a:cs typeface="Times New Roman" pitchFamily="18" charset="0"/>
              </a:rPr>
              <a:t>r</a:t>
            </a:r>
            <a:r>
              <a:rPr lang="en-US" sz="2400" b="1" baseline="-25000" dirty="0" err="1">
                <a:solidFill>
                  <a:srgbClr val="008000"/>
                </a:solidFill>
                <a:latin typeface="Times New Roman" pitchFamily="18" charset="0"/>
                <a:cs typeface="Times New Roman" pitchFamily="18" charset="0"/>
              </a:rPr>
              <a:t>y</a:t>
            </a:r>
            <a:r>
              <a:rPr lang="en-US" sz="2400" b="1" dirty="0">
                <a:solidFill>
                  <a:srgbClr val="008000"/>
                </a:solidFill>
                <a:latin typeface="Times New Roman" pitchFamily="18" charset="0"/>
                <a:cs typeface="Times New Roman" pitchFamily="18" charset="0"/>
              </a:rPr>
              <a:t>  = </a:t>
            </a:r>
            <a:r>
              <a:rPr lang="en-US" sz="2400" b="1" dirty="0" err="1">
                <a:solidFill>
                  <a:srgbClr val="008000"/>
                </a:solidFill>
                <a:latin typeface="Times New Roman" pitchFamily="18" charset="0"/>
                <a:cs typeface="Times New Roman" pitchFamily="18" charset="0"/>
              </a:rPr>
              <a:t>r</a:t>
            </a:r>
            <a:r>
              <a:rPr lang="en-US" sz="2400" b="1" baseline="-25000" dirty="0" err="1">
                <a:solidFill>
                  <a:srgbClr val="008000"/>
                </a:solidFill>
                <a:latin typeface="Times New Roman" pitchFamily="18" charset="0"/>
                <a:cs typeface="Times New Roman" pitchFamily="18" charset="0"/>
              </a:rPr>
              <a:t>y</a:t>
            </a:r>
            <a:r>
              <a:rPr lang="en-US" sz="2400" b="1" baseline="-25000" dirty="0">
                <a:solidFill>
                  <a:srgbClr val="008000"/>
                </a:solidFill>
                <a:latin typeface="Times New Roman" pitchFamily="18" charset="0"/>
                <a:cs typeface="Times New Roman" pitchFamily="18" charset="0"/>
              </a:rPr>
              <a:t> </a:t>
            </a:r>
            <a:r>
              <a:rPr lang="en-US" sz="2400" b="1" dirty="0">
                <a:solidFill>
                  <a:srgbClr val="008000"/>
                </a:solidFill>
                <a:latin typeface="Times New Roman" pitchFamily="18" charset="0"/>
                <a:cs typeface="Times New Roman" pitchFamily="18" charset="0"/>
              </a:rPr>
              <a:t>/2 + </a:t>
            </a:r>
            <a:r>
              <a:rPr lang="en-US" sz="2400" b="1" dirty="0" err="1">
                <a:solidFill>
                  <a:srgbClr val="008000"/>
                </a:solidFill>
                <a:latin typeface="Times New Roman" pitchFamily="18" charset="0"/>
                <a:cs typeface="Times New Roman" pitchFamily="18" charset="0"/>
              </a:rPr>
              <a:t>r</a:t>
            </a:r>
            <a:r>
              <a:rPr lang="en-US" sz="2400" b="1" baseline="-25000" dirty="0" err="1">
                <a:solidFill>
                  <a:srgbClr val="008000"/>
                </a:solidFill>
                <a:latin typeface="Times New Roman" pitchFamily="18" charset="0"/>
                <a:cs typeface="Times New Roman" pitchFamily="18" charset="0"/>
              </a:rPr>
              <a:t>a</a:t>
            </a:r>
            <a:r>
              <a:rPr lang="en-US" sz="2400" b="1" dirty="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400" b="1" dirty="0" err="1">
                <a:solidFill>
                  <a:srgbClr val="008000"/>
                </a:solidFill>
                <a:latin typeface="Times New Roman" pitchFamily="18" charset="0"/>
                <a:cs typeface="Times New Roman" pitchFamily="18" charset="0"/>
              </a:rPr>
              <a:t>r</a:t>
            </a:r>
            <a:r>
              <a:rPr lang="en-US" sz="2400" b="1" baseline="-25000" dirty="0" err="1">
                <a:solidFill>
                  <a:srgbClr val="008000"/>
                </a:solidFill>
                <a:latin typeface="Times New Roman" pitchFamily="18" charset="0"/>
                <a:cs typeface="Times New Roman" pitchFamily="18" charset="0"/>
              </a:rPr>
              <a:t>a</a:t>
            </a:r>
            <a:r>
              <a:rPr lang="en-US" sz="2400" b="1" dirty="0">
                <a:solidFill>
                  <a:srgbClr val="008000"/>
                </a:solidFill>
                <a:latin typeface="Times New Roman" pitchFamily="18" charset="0"/>
                <a:cs typeface="Times New Roman" pitchFamily="18" charset="0"/>
              </a:rPr>
              <a:t>  = </a:t>
            </a:r>
            <a:r>
              <a:rPr lang="en-US" sz="2400" b="1" dirty="0" err="1">
                <a:solidFill>
                  <a:srgbClr val="008000"/>
                </a:solidFill>
                <a:latin typeface="Times New Roman" pitchFamily="18" charset="0"/>
                <a:cs typeface="Times New Roman" pitchFamily="18" charset="0"/>
              </a:rPr>
              <a:t>r</a:t>
            </a:r>
            <a:r>
              <a:rPr lang="en-US" sz="2400" b="1" baseline="-25000" dirty="0" err="1">
                <a:solidFill>
                  <a:srgbClr val="008000"/>
                </a:solidFill>
                <a:latin typeface="Times New Roman" pitchFamily="18" charset="0"/>
                <a:cs typeface="Times New Roman" pitchFamily="18" charset="0"/>
              </a:rPr>
              <a:t>y</a:t>
            </a:r>
            <a:r>
              <a:rPr lang="en-US" sz="2400" b="1" baseline="-25000" dirty="0">
                <a:solidFill>
                  <a:srgbClr val="008000"/>
                </a:solidFill>
                <a:latin typeface="Times New Roman" pitchFamily="18" charset="0"/>
                <a:cs typeface="Times New Roman" pitchFamily="18" charset="0"/>
              </a:rPr>
              <a:t> </a:t>
            </a:r>
            <a:r>
              <a:rPr lang="en-US" sz="2400" b="1" dirty="0">
                <a:solidFill>
                  <a:srgbClr val="008000"/>
                </a:solidFill>
                <a:latin typeface="Times New Roman" pitchFamily="18" charset="0"/>
                <a:cs typeface="Times New Roman" pitchFamily="18" charset="0"/>
              </a:rPr>
              <a:t>/2 + </a:t>
            </a:r>
            <a:r>
              <a:rPr lang="en-US" sz="2400" b="1" dirty="0" err="1">
                <a:solidFill>
                  <a:srgbClr val="008000"/>
                </a:solidFill>
                <a:latin typeface="Times New Roman" pitchFamily="18" charset="0"/>
                <a:cs typeface="Times New Roman" pitchFamily="18" charset="0"/>
              </a:rPr>
              <a:t>r</a:t>
            </a:r>
            <a:r>
              <a:rPr lang="en-US" sz="2400" b="1" baseline="-25000" dirty="0" err="1">
                <a:solidFill>
                  <a:srgbClr val="008000"/>
                </a:solidFill>
                <a:latin typeface="Times New Roman" pitchFamily="18" charset="0"/>
                <a:cs typeface="Times New Roman" pitchFamily="18" charset="0"/>
              </a:rPr>
              <a:t>m</a:t>
            </a:r>
            <a:endParaRPr lang="en-US" sz="2400" b="1" baseline="-25000" dirty="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400" b="1" dirty="0" err="1">
                <a:solidFill>
                  <a:srgbClr val="008000"/>
                </a:solidFill>
                <a:latin typeface="Times New Roman" pitchFamily="18" charset="0"/>
                <a:cs typeface="Times New Roman" pitchFamily="18" charset="0"/>
              </a:rPr>
              <a:t>r</a:t>
            </a:r>
            <a:r>
              <a:rPr lang="en-US" sz="2400" b="1" baseline="-25000" dirty="0" err="1">
                <a:solidFill>
                  <a:srgbClr val="008000"/>
                </a:solidFill>
                <a:latin typeface="Times New Roman" pitchFamily="18" charset="0"/>
                <a:cs typeface="Times New Roman" pitchFamily="18" charset="0"/>
              </a:rPr>
              <a:t>m</a:t>
            </a:r>
            <a:r>
              <a:rPr lang="en-US" sz="2400" b="1" dirty="0">
                <a:solidFill>
                  <a:srgbClr val="008000"/>
                </a:solidFill>
                <a:latin typeface="Times New Roman" pitchFamily="18" charset="0"/>
                <a:cs typeface="Times New Roman" pitchFamily="18" charset="0"/>
              </a:rPr>
              <a:t> = </a:t>
            </a:r>
            <a:r>
              <a:rPr lang="en-US" sz="2400" b="1" dirty="0" err="1">
                <a:solidFill>
                  <a:srgbClr val="008000"/>
                </a:solidFill>
                <a:latin typeface="Times New Roman" pitchFamily="18" charset="0"/>
                <a:cs typeface="Times New Roman" pitchFamily="18" charset="0"/>
              </a:rPr>
              <a:t>r</a:t>
            </a:r>
            <a:r>
              <a:rPr lang="en-US" sz="2400" b="1" baseline="-25000" dirty="0" err="1">
                <a:solidFill>
                  <a:srgbClr val="008000"/>
                </a:solidFill>
                <a:latin typeface="Times New Roman" pitchFamily="18" charset="0"/>
                <a:cs typeface="Times New Roman" pitchFamily="18" charset="0"/>
              </a:rPr>
              <a:t>a</a:t>
            </a:r>
            <a:r>
              <a:rPr lang="en-US" sz="2400" b="1" dirty="0">
                <a:solidFill>
                  <a:srgbClr val="008000"/>
                </a:solidFill>
                <a:latin typeface="Times New Roman" pitchFamily="18" charset="0"/>
                <a:cs typeface="Times New Roman" pitchFamily="18" charset="0"/>
              </a:rPr>
              <a:t> /2</a:t>
            </a:r>
          </a:p>
        </p:txBody>
      </p:sp>
    </p:spTree>
    <p:extLst>
      <p:ext uri="{BB962C8B-B14F-4D97-AF65-F5344CB8AC3E}">
        <p14:creationId xmlns:p14="http://schemas.microsoft.com/office/powerpoint/2010/main" val="39373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9F6F2C2-A301-4BDF-AEAA-1C2D12C11602}" type="slidenum">
              <a:rPr lang="en-US" altLang="en-US"/>
              <a:pPr/>
              <a:t>34</a:t>
            </a:fld>
            <a:endParaRPr lang="en-US" altLang="en-US"/>
          </a:p>
        </p:txBody>
      </p:sp>
      <p:sp>
        <p:nvSpPr>
          <p:cNvPr id="84994" name="Rectangle 2"/>
          <p:cNvSpPr>
            <a:spLocks noGrp="1" noChangeArrowheads="1"/>
          </p:cNvSpPr>
          <p:nvPr>
            <p:ph type="title"/>
          </p:nvPr>
        </p:nvSpPr>
        <p:spPr/>
        <p:txBody>
          <a:bodyPr/>
          <a:lstStyle/>
          <a:p>
            <a:r>
              <a:rPr lang="en-US" altLang="en-US"/>
              <a:t>Solving The Equations</a:t>
            </a:r>
          </a:p>
        </p:txBody>
      </p:sp>
      <p:sp>
        <p:nvSpPr>
          <p:cNvPr id="84995" name="Rectangle 3"/>
          <p:cNvSpPr>
            <a:spLocks noGrp="1" noChangeArrowheads="1"/>
          </p:cNvSpPr>
          <p:nvPr>
            <p:ph type="body" idx="1"/>
          </p:nvPr>
        </p:nvSpPr>
        <p:spPr>
          <a:xfrm>
            <a:off x="533400" y="1295400"/>
            <a:ext cx="8458200" cy="4419600"/>
          </a:xfrm>
        </p:spPr>
        <p:txBody>
          <a:bodyPr/>
          <a:lstStyle/>
          <a:p>
            <a:r>
              <a:rPr lang="en-US" altLang="en-US" dirty="0"/>
              <a:t>Because there are no constant terms, the equations </a:t>
            </a:r>
            <a:r>
              <a:rPr lang="en-US" altLang="en-US" b="1" dirty="0"/>
              <a:t>v</a:t>
            </a:r>
            <a:r>
              <a:rPr lang="en-US" altLang="en-US" dirty="0"/>
              <a:t> = </a:t>
            </a:r>
            <a:r>
              <a:rPr lang="en-US" altLang="en-US" i="1" dirty="0" err="1"/>
              <a:t>M</a:t>
            </a:r>
            <a:r>
              <a:rPr lang="en-US" altLang="en-US" b="1" dirty="0" err="1"/>
              <a:t>v</a:t>
            </a:r>
            <a:r>
              <a:rPr lang="en-US" altLang="en-US" dirty="0"/>
              <a:t> do not have a unique solution.</a:t>
            </a:r>
          </a:p>
          <a:p>
            <a:r>
              <a:rPr lang="en-US" altLang="en-US" dirty="0"/>
              <a:t>In Web-sized examples, we cannot solve by Gaussian elimination anyway; we need to use </a:t>
            </a:r>
            <a:r>
              <a:rPr lang="en-US" altLang="en-US" i="1" dirty="0">
                <a:solidFill>
                  <a:srgbClr val="FF0000"/>
                </a:solidFill>
              </a:rPr>
              <a:t>relaxation</a:t>
            </a:r>
            <a:r>
              <a:rPr lang="en-US" altLang="en-US" dirty="0"/>
              <a:t> (= iterative solution).</a:t>
            </a:r>
          </a:p>
          <a:p>
            <a:r>
              <a:rPr lang="en-US" altLang="en-US" dirty="0"/>
              <a:t>Works if you start with any nonzero </a:t>
            </a:r>
            <a:r>
              <a:rPr lang="en-US" altLang="en-US" b="1" dirty="0"/>
              <a:t>u</a:t>
            </a:r>
            <a:r>
              <a:rPr lang="en-US" altLang="en-US" dirty="0"/>
              <a:t>.</a:t>
            </a:r>
          </a:p>
        </p:txBody>
      </p:sp>
    </p:spTree>
    <p:extLst>
      <p:ext uri="{BB962C8B-B14F-4D97-AF65-F5344CB8AC3E}">
        <p14:creationId xmlns:p14="http://schemas.microsoft.com/office/powerpoint/2010/main" val="3432798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EA85D3F-2C81-45FE-B6D5-D62FD07D0CB0}" type="slidenum">
              <a:rPr lang="en-US" altLang="en-US"/>
              <a:pPr/>
              <a:t>35</a:t>
            </a:fld>
            <a:endParaRPr lang="en-US" altLang="en-US"/>
          </a:p>
        </p:txBody>
      </p:sp>
      <p:sp>
        <p:nvSpPr>
          <p:cNvPr id="16386" name="Rectangle 2"/>
          <p:cNvSpPr>
            <a:spLocks noGrp="1" noChangeArrowheads="1"/>
          </p:cNvSpPr>
          <p:nvPr>
            <p:ph type="title"/>
          </p:nvPr>
        </p:nvSpPr>
        <p:spPr/>
        <p:txBody>
          <a:bodyPr/>
          <a:lstStyle/>
          <a:p>
            <a:r>
              <a:rPr lang="en-US" altLang="en-US"/>
              <a:t>Simulating a Random Walk</a:t>
            </a:r>
          </a:p>
        </p:txBody>
      </p:sp>
      <p:sp>
        <p:nvSpPr>
          <p:cNvPr id="16387" name="Rectangle 3"/>
          <p:cNvSpPr>
            <a:spLocks noGrp="1" noChangeArrowheads="1"/>
          </p:cNvSpPr>
          <p:nvPr>
            <p:ph type="body" idx="1"/>
          </p:nvPr>
        </p:nvSpPr>
        <p:spPr>
          <a:xfrm>
            <a:off x="533400" y="1295400"/>
            <a:ext cx="8305800" cy="5257800"/>
          </a:xfrm>
        </p:spPr>
        <p:txBody>
          <a:bodyPr>
            <a:normAutofit/>
          </a:bodyPr>
          <a:lstStyle/>
          <a:p>
            <a:r>
              <a:rPr lang="en-US" altLang="en-US" dirty="0"/>
              <a:t>Start with the vector </a:t>
            </a:r>
            <a:r>
              <a:rPr lang="en-US" altLang="en-US" b="1" dirty="0"/>
              <a:t>u</a:t>
            </a:r>
            <a:r>
              <a:rPr lang="en-US" altLang="en-US" dirty="0"/>
              <a:t>  = [1, 1,…, 1] representing the idea that each Web page is given one unit of </a:t>
            </a:r>
            <a:r>
              <a:rPr lang="en-US" altLang="en-US" i="1" dirty="0">
                <a:solidFill>
                  <a:srgbClr val="FF0066"/>
                </a:solidFill>
              </a:rPr>
              <a:t>importance</a:t>
            </a:r>
            <a:r>
              <a:rPr lang="en-US" altLang="en-US" dirty="0"/>
              <a:t>.</a:t>
            </a:r>
          </a:p>
          <a:p>
            <a:pPr lvl="1"/>
            <a:r>
              <a:rPr lang="en-US" altLang="en-US" dirty="0"/>
              <a:t>Note: it is more common to start with each vector element = 1/n, where n is the number of Web pages.</a:t>
            </a:r>
          </a:p>
          <a:p>
            <a:r>
              <a:rPr lang="en-US" altLang="en-US" dirty="0"/>
              <a:t>Repeatedly apply the matrix </a:t>
            </a:r>
            <a:r>
              <a:rPr lang="en-US" altLang="en-US" i="1" dirty="0"/>
              <a:t>M</a:t>
            </a:r>
            <a:r>
              <a:rPr lang="en-US" altLang="en-US" dirty="0"/>
              <a:t> to </a:t>
            </a:r>
            <a:r>
              <a:rPr lang="en-US" altLang="en-US" b="1" dirty="0"/>
              <a:t>u</a:t>
            </a:r>
            <a:r>
              <a:rPr lang="en-US" altLang="en-US" dirty="0"/>
              <a:t>, allowing the importance to flow like a random walk.</a:t>
            </a:r>
          </a:p>
          <a:p>
            <a:r>
              <a:rPr lang="en-US" altLang="en-US" dirty="0"/>
              <a:t>About 50 iterations is sufficient to estimate the limiting solution. </a:t>
            </a:r>
          </a:p>
        </p:txBody>
      </p:sp>
    </p:spTree>
    <p:extLst>
      <p:ext uri="{BB962C8B-B14F-4D97-AF65-F5344CB8AC3E}">
        <p14:creationId xmlns:p14="http://schemas.microsoft.com/office/powerpoint/2010/main" val="16111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PageRank</a:t>
            </a:r>
            <a:r>
              <a:rPr lang="en-US" dirty="0"/>
              <a:t>: How to solve?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solidFill>
                      <a:srgbClr val="008000"/>
                    </a:solidFill>
                  </a:rPr>
                  <a:t>Power Iteration:</a:t>
                </a:r>
              </a:p>
              <a:p>
                <a:pPr lvl="1"/>
                <a:r>
                  <a:rPr lang="en-US" dirty="0"/>
                  <a:t>Set </a:t>
                </a:r>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r>
                      <a:rPr lang="en-US" b="0" i="1" smtClean="0">
                        <a:latin typeface="Cambria Math"/>
                        <a:cs typeface="Times New Roman" pitchFamily="18" charset="0"/>
                      </a:rPr>
                      <m:t>1</m:t>
                    </m:r>
                  </m:oMath>
                </a14:m>
                <a:r>
                  <a:rPr lang="en-US" i="1" dirty="0">
                    <a:latin typeface="Times New Roman" pitchFamily="18" charset="0"/>
                    <a:cs typeface="Times New Roman" pitchFamily="18" charset="0"/>
                  </a:rPr>
                  <a:t>/N</a:t>
                </a:r>
              </a:p>
              <a:p>
                <a:pPr lvl="1"/>
                <a:r>
                  <a:rPr lang="en-US" b="1" dirty="0">
                    <a:cs typeface="Times New Roman" pitchFamily="18" charset="0"/>
                  </a:rPr>
                  <a:t>1:</a:t>
                </a:r>
                <a:r>
                  <a:rPr lang="en-US" b="0" dirty="0">
                    <a:cs typeface="Times New Roman" pitchFamily="18" charset="0"/>
                  </a:rPr>
                  <a:t> </a:t>
                </a:r>
                <a14:m>
                  <m:oMath xmlns:m="http://schemas.openxmlformats.org/officeDocument/2006/math">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𝑟</m:t>
                        </m:r>
                        <m:r>
                          <a:rPr lang="en-US" b="0" i="1" smtClean="0">
                            <a:latin typeface="Cambria Math"/>
                            <a:cs typeface="Times New Roman" pitchFamily="18" charset="0"/>
                          </a:rPr>
                          <m:t>′</m:t>
                        </m:r>
                      </m:e>
                      <m:sub>
                        <m:r>
                          <a:rPr lang="en-US" b="0" i="1" smtClean="0">
                            <a:latin typeface="Cambria Math"/>
                            <a:cs typeface="Times New Roman" pitchFamily="18" charset="0"/>
                          </a:rPr>
                          <m:t>𝑗</m:t>
                        </m:r>
                      </m:sub>
                    </m:sSub>
                    <m:r>
                      <a:rPr lang="en-US" b="0" i="1" smtClean="0">
                        <a:latin typeface="Cambria Math"/>
                        <a:cs typeface="Times New Roman" pitchFamily="18" charset="0"/>
                      </a:rPr>
                      <m:t>=</m:t>
                    </m:r>
                    <m:nary>
                      <m:naryPr>
                        <m:chr m:val="∑"/>
                        <m:supHide m:val="on"/>
                        <m:ctrlPr>
                          <a:rPr lang="en-US" b="0" i="1" smtClean="0">
                            <a:latin typeface="Cambria Math" panose="02040503050406030204" pitchFamily="18" charset="0"/>
                            <a:cs typeface="Times New Roman" pitchFamily="18" charset="0"/>
                          </a:rPr>
                        </m:ctrlPr>
                      </m:naryPr>
                      <m:sub>
                        <m:r>
                          <m:rPr>
                            <m:brk m:alnAt="7"/>
                          </m:rPr>
                          <a:rPr lang="en-US" b="0" i="1" smtClean="0">
                            <a:latin typeface="Cambria Math"/>
                            <a:cs typeface="Times New Roman" pitchFamily="18" charset="0"/>
                          </a:rPr>
                          <m:t>𝑖</m:t>
                        </m:r>
                        <m:r>
                          <a:rPr lang="en-US" b="0" i="1" smtClean="0">
                            <a:latin typeface="Cambria Math"/>
                            <a:cs typeface="Times New Roman" pitchFamily="18" charset="0"/>
                          </a:rPr>
                          <m:t>→</m:t>
                        </m:r>
                        <m:r>
                          <a:rPr lang="en-US" b="0" i="1" smtClean="0">
                            <a:latin typeface="Cambria Math"/>
                            <a:cs typeface="Times New Roman" pitchFamily="18" charset="0"/>
                          </a:rPr>
                          <m:t>𝑗</m:t>
                        </m:r>
                      </m:sub>
                      <m:sup/>
                      <m:e>
                        <m:f>
                          <m:fPr>
                            <m:ctrlPr>
                              <a:rPr lang="en-US" b="0" i="1" smtClean="0">
                                <a:latin typeface="Cambria Math" panose="02040503050406030204" pitchFamily="18" charset="0"/>
                                <a:cs typeface="Times New Roman" pitchFamily="18" charset="0"/>
                              </a:rPr>
                            </m:ctrlPr>
                          </m:fPr>
                          <m:num>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𝑟</m:t>
                                </m:r>
                              </m:e>
                              <m:sub>
                                <m:r>
                                  <a:rPr lang="en-US" b="0" i="1" smtClean="0">
                                    <a:latin typeface="Cambria Math"/>
                                    <a:cs typeface="Times New Roman" pitchFamily="18" charset="0"/>
                                  </a:rPr>
                                  <m:t>𝑖</m:t>
                                </m:r>
                              </m:sub>
                            </m:sSub>
                          </m:num>
                          <m:den>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𝑑</m:t>
                                </m:r>
                              </m:e>
                              <m:sub>
                                <m:r>
                                  <a:rPr lang="en-US" b="0" i="1" smtClean="0">
                                    <a:latin typeface="Cambria Math"/>
                                    <a:cs typeface="Times New Roman" pitchFamily="18" charset="0"/>
                                  </a:rPr>
                                  <m:t>𝑖</m:t>
                                </m:r>
                              </m:sub>
                            </m:sSub>
                          </m:den>
                        </m:f>
                      </m:e>
                    </m:nary>
                  </m:oMath>
                </a14:m>
                <a:endParaRPr lang="en-US" i="1" dirty="0">
                  <a:latin typeface="Times New Roman" pitchFamily="18" charset="0"/>
                  <a:cs typeface="Times New Roman" pitchFamily="18" charset="0"/>
                </a:endParaRPr>
              </a:p>
              <a:p>
                <a:pPr lvl="1"/>
                <a:r>
                  <a:rPr lang="en-US" b="1" dirty="0"/>
                  <a:t>2:</a:t>
                </a:r>
                <a14:m>
                  <m:oMath xmlns:m="http://schemas.openxmlformats.org/officeDocument/2006/math">
                    <m:r>
                      <a:rPr lang="en-US" b="0" i="1" smtClean="0">
                        <a:latin typeface="Cambria Math"/>
                      </a:rPr>
                      <m:t> </m:t>
                    </m:r>
                    <m:r>
                      <a:rPr lang="en-US" b="0" i="1" smtClean="0">
                        <a:latin typeface="Cambria Math"/>
                      </a:rPr>
                      <m:t>𝑟</m:t>
                    </m:r>
                    <m:r>
                      <a:rPr lang="en-US" b="0" i="1" smtClean="0">
                        <a:latin typeface="Cambria Math"/>
                      </a:rPr>
                      <m:t>=</m:t>
                    </m:r>
                    <m:r>
                      <a:rPr lang="en-US" b="0" i="1" smtClean="0">
                        <a:latin typeface="Cambria Math"/>
                      </a:rPr>
                      <m:t>𝑟</m:t>
                    </m:r>
                    <m:r>
                      <a:rPr lang="en-US" b="0" i="1" smtClean="0">
                        <a:latin typeface="Cambria Math"/>
                      </a:rPr>
                      <m:t>′</m:t>
                    </m:r>
                  </m:oMath>
                </a14:m>
                <a:endParaRPr lang="en-US" dirty="0"/>
              </a:p>
              <a:p>
                <a:pPr lvl="1"/>
                <a:r>
                  <a:rPr lang="en-US" dirty="0" err="1"/>
                  <a:t>Goto</a:t>
                </a:r>
                <a:r>
                  <a:rPr lang="en-US" dirty="0"/>
                  <a:t> </a:t>
                </a:r>
                <a:r>
                  <a:rPr lang="en-US" b="1" dirty="0"/>
                  <a:t>1</a:t>
                </a:r>
              </a:p>
              <a:p>
                <a:r>
                  <a:rPr lang="en-US" b="1" dirty="0">
                    <a:solidFill>
                      <a:srgbClr val="0000FF"/>
                    </a:solidFill>
                  </a:rPr>
                  <a:t>Example:</a:t>
                </a:r>
              </a:p>
              <a:p>
                <a:pPr>
                  <a:buNone/>
                </a:pPr>
                <a:r>
                  <a:rPr lang="en-US" dirty="0"/>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y</a:t>
                </a:r>
                <a:r>
                  <a:rPr lang="en-US" sz="2400" dirty="0">
                    <a:latin typeface="Times New Roman" pitchFamily="18" charset="0"/>
                    <a:cs typeface="Times New Roman" pitchFamily="18" charset="0"/>
                  </a:rPr>
                  <a:t>		1/3	1/3	5/12	9/24		6/15</a:t>
                </a: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a</a:t>
                </a:r>
                <a:r>
                  <a:rPr lang="en-US" sz="2400" dirty="0">
                    <a:latin typeface="Times New Roman" pitchFamily="18" charset="0"/>
                    <a:cs typeface="Times New Roman" pitchFamily="18" charset="0"/>
                  </a:rPr>
                  <a:t>	=	1/3	3/6	1/3	11/24	…	6/15</a:t>
                </a: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m</a:t>
                </a:r>
                <a:r>
                  <a:rPr lang="en-US" sz="2400" dirty="0">
                    <a:latin typeface="Times New Roman" pitchFamily="18" charset="0"/>
                    <a:cs typeface="Times New Roman" pitchFamily="18" charset="0"/>
                  </a:rPr>
                  <a:t>		1/3	1/6	3/12	1/6		3/15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 Leskovec, A. Rajaraman, J. Ullman: Mining of Massive Datasets, http://www.mmds.org</a:t>
            </a:r>
          </a:p>
        </p:txBody>
      </p:sp>
      <p:grpSp>
        <p:nvGrpSpPr>
          <p:cNvPr id="9" name="Group 20"/>
          <p:cNvGrpSpPr/>
          <p:nvPr/>
        </p:nvGrpSpPr>
        <p:grpSpPr>
          <a:xfrm>
            <a:off x="4884680" y="1434834"/>
            <a:ext cx="1752600" cy="1371600"/>
            <a:chOff x="5715000" y="1828800"/>
            <a:chExt cx="1752600" cy="1371600"/>
          </a:xfrm>
        </p:grpSpPr>
        <p:cxnSp>
          <p:nvCxnSpPr>
            <p:cNvPr id="10" name="Straight Arrow Connector 9"/>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037509" y="2801691"/>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6139113" y="2981042"/>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Curved Connector 17"/>
            <p:cNvCxnSpPr>
              <a:stCxn id="6" idx="6"/>
              <a:endCxn id="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6" name="Oval 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y</a:t>
              </a:r>
            </a:p>
          </p:txBody>
        </p:sp>
        <p:sp>
          <p:nvSpPr>
            <p:cNvPr id="7" name="Oval 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a</a:t>
              </a:r>
            </a:p>
          </p:txBody>
        </p:sp>
        <p:sp>
          <p:nvSpPr>
            <p:cNvPr id="8" name="Oval 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m</a:t>
              </a:r>
            </a:p>
          </p:txBody>
        </p:sp>
      </p:grpSp>
      <p:graphicFrame>
        <p:nvGraphicFramePr>
          <p:cNvPr id="20" name="Table 19"/>
          <p:cNvGraphicFramePr>
            <a:graphicFrameLocks noGrp="1"/>
          </p:cNvGraphicFramePr>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y</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a</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m</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Times New Roman" pitchFamily="18" charset="0"/>
                          <a:cs typeface="Times New Roman" pitchFamily="18" charset="0"/>
                        </a:rPr>
                        <a:t>y</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Times New Roman" pitchFamily="18" charset="0"/>
                          <a:cs typeface="Times New Roman" pitchFamily="18" charset="0"/>
                        </a:rPr>
                        <a:t>a</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a:latin typeface="Times New Roman" pitchFamily="18" charset="0"/>
                          <a:cs typeface="Times New Roman" pitchFamily="18" charset="0"/>
                        </a:rPr>
                        <a:t>m</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2" name="Slide Number Placeholder 21"/>
          <p:cNvSpPr>
            <a:spLocks noGrp="1"/>
          </p:cNvSpPr>
          <p:nvPr>
            <p:ph type="sldNum" sz="quarter" idx="12"/>
          </p:nvPr>
        </p:nvSpPr>
        <p:spPr/>
        <p:txBody>
          <a:bodyPr/>
          <a:lstStyle/>
          <a:p>
            <a:fld id="{19B12225-5612-419B-A8D5-4B8EEE4C217E}" type="slidenum">
              <a:rPr lang="en-US" smtClean="0"/>
              <a:pPr/>
              <a:t>36</a:t>
            </a:fld>
            <a:endParaRPr lang="en-US"/>
          </a:p>
        </p:txBody>
      </p:sp>
      <p:sp>
        <p:nvSpPr>
          <p:cNvPr id="11" name="Double Bracket 10"/>
          <p:cNvSpPr/>
          <p:nvPr/>
        </p:nvSpPr>
        <p:spPr>
          <a:xfrm>
            <a:off x="829733" y="4825140"/>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p:cNvSpPr txBox="1"/>
          <p:nvPr/>
        </p:nvSpPr>
        <p:spPr>
          <a:xfrm>
            <a:off x="2286000" y="5976604"/>
            <a:ext cx="2082621"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Iteration 0, 1, 2, …</a:t>
            </a:r>
          </a:p>
        </p:txBody>
      </p:sp>
      <p:sp>
        <p:nvSpPr>
          <p:cNvPr id="23" name="Rectangle 22"/>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m</a:t>
            </a:r>
            <a:endParaRPr lang="en-US" sz="2000" b="1" baseline="-25000" dirty="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m</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a:t>
            </a:r>
          </a:p>
        </p:txBody>
      </p:sp>
      <p:sp>
        <p:nvSpPr>
          <p:cNvPr id="15" name="Rectangle 14"/>
          <p:cNvSpPr/>
          <p:nvPr/>
        </p:nvSpPr>
        <p:spPr>
          <a:xfrm>
            <a:off x="3200400" y="4800600"/>
            <a:ext cx="53340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Rectangle 23"/>
          <p:cNvSpPr/>
          <p:nvPr/>
        </p:nvSpPr>
        <p:spPr>
          <a:xfrm>
            <a:off x="4038600" y="4800600"/>
            <a:ext cx="84608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Rectangle 24"/>
          <p:cNvSpPr/>
          <p:nvPr/>
        </p:nvSpPr>
        <p:spPr>
          <a:xfrm>
            <a:off x="4974400" y="4812870"/>
            <a:ext cx="84608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ectangle 25"/>
          <p:cNvSpPr/>
          <p:nvPr/>
        </p:nvSpPr>
        <p:spPr>
          <a:xfrm>
            <a:off x="6019800" y="4729050"/>
            <a:ext cx="160808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927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PageRank</a:t>
            </a:r>
            <a:r>
              <a:rPr lang="en-US" dirty="0"/>
              <a:t>: How to solve?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solidFill>
                      <a:srgbClr val="008000"/>
                    </a:solidFill>
                  </a:rPr>
                  <a:t>Power Iteration:</a:t>
                </a:r>
              </a:p>
              <a:p>
                <a:pPr lvl="1"/>
                <a:r>
                  <a:rPr lang="en-US" dirty="0"/>
                  <a:t>Set </a:t>
                </a:r>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r>
                      <a:rPr lang="en-US" b="0" i="1" smtClean="0">
                        <a:latin typeface="Cambria Math"/>
                        <a:cs typeface="Times New Roman" pitchFamily="18" charset="0"/>
                      </a:rPr>
                      <m:t>1</m:t>
                    </m:r>
                  </m:oMath>
                </a14:m>
                <a:r>
                  <a:rPr lang="en-US" i="1" dirty="0">
                    <a:latin typeface="Times New Roman" pitchFamily="18" charset="0"/>
                    <a:cs typeface="Times New Roman" pitchFamily="18" charset="0"/>
                  </a:rPr>
                  <a:t>/N</a:t>
                </a:r>
              </a:p>
              <a:p>
                <a:pPr lvl="1"/>
                <a:r>
                  <a:rPr lang="en-US" b="1" dirty="0">
                    <a:cs typeface="Times New Roman" pitchFamily="18" charset="0"/>
                  </a:rPr>
                  <a:t>1:</a:t>
                </a:r>
                <a:r>
                  <a:rPr lang="en-US" b="0" dirty="0">
                    <a:cs typeface="Times New Roman" pitchFamily="18" charset="0"/>
                  </a:rPr>
                  <a:t> </a:t>
                </a:r>
                <a14:m>
                  <m:oMath xmlns:m="http://schemas.openxmlformats.org/officeDocument/2006/math">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𝑟</m:t>
                        </m:r>
                        <m:r>
                          <a:rPr lang="en-US" b="0" i="1" smtClean="0">
                            <a:latin typeface="Cambria Math"/>
                            <a:cs typeface="Times New Roman" pitchFamily="18" charset="0"/>
                          </a:rPr>
                          <m:t>′</m:t>
                        </m:r>
                      </m:e>
                      <m:sub>
                        <m:r>
                          <a:rPr lang="en-US" b="0" i="1" smtClean="0">
                            <a:latin typeface="Cambria Math"/>
                            <a:cs typeface="Times New Roman" pitchFamily="18" charset="0"/>
                          </a:rPr>
                          <m:t>𝑗</m:t>
                        </m:r>
                      </m:sub>
                    </m:sSub>
                    <m:r>
                      <a:rPr lang="en-US" b="0" i="1" smtClean="0">
                        <a:latin typeface="Cambria Math"/>
                        <a:cs typeface="Times New Roman" pitchFamily="18" charset="0"/>
                      </a:rPr>
                      <m:t>=</m:t>
                    </m:r>
                    <m:nary>
                      <m:naryPr>
                        <m:chr m:val="∑"/>
                        <m:supHide m:val="on"/>
                        <m:ctrlPr>
                          <a:rPr lang="en-US" b="0" i="1" smtClean="0">
                            <a:latin typeface="Cambria Math" panose="02040503050406030204" pitchFamily="18" charset="0"/>
                            <a:cs typeface="Times New Roman" pitchFamily="18" charset="0"/>
                          </a:rPr>
                        </m:ctrlPr>
                      </m:naryPr>
                      <m:sub>
                        <m:r>
                          <m:rPr>
                            <m:brk m:alnAt="7"/>
                          </m:rPr>
                          <a:rPr lang="en-US" b="0" i="1" smtClean="0">
                            <a:latin typeface="Cambria Math"/>
                            <a:cs typeface="Times New Roman" pitchFamily="18" charset="0"/>
                          </a:rPr>
                          <m:t>𝑖</m:t>
                        </m:r>
                        <m:r>
                          <a:rPr lang="en-US" b="0" i="1" smtClean="0">
                            <a:latin typeface="Cambria Math"/>
                            <a:cs typeface="Times New Roman" pitchFamily="18" charset="0"/>
                          </a:rPr>
                          <m:t>→</m:t>
                        </m:r>
                        <m:r>
                          <a:rPr lang="en-US" b="0" i="1" smtClean="0">
                            <a:latin typeface="Cambria Math"/>
                            <a:cs typeface="Times New Roman" pitchFamily="18" charset="0"/>
                          </a:rPr>
                          <m:t>𝑗</m:t>
                        </m:r>
                      </m:sub>
                      <m:sup/>
                      <m:e>
                        <m:f>
                          <m:fPr>
                            <m:ctrlPr>
                              <a:rPr lang="en-US" b="0" i="1" smtClean="0">
                                <a:latin typeface="Cambria Math" panose="02040503050406030204" pitchFamily="18" charset="0"/>
                                <a:cs typeface="Times New Roman" pitchFamily="18" charset="0"/>
                              </a:rPr>
                            </m:ctrlPr>
                          </m:fPr>
                          <m:num>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𝑟</m:t>
                                </m:r>
                              </m:e>
                              <m:sub>
                                <m:r>
                                  <a:rPr lang="en-US" b="0" i="1" smtClean="0">
                                    <a:latin typeface="Cambria Math"/>
                                    <a:cs typeface="Times New Roman" pitchFamily="18" charset="0"/>
                                  </a:rPr>
                                  <m:t>𝑖</m:t>
                                </m:r>
                              </m:sub>
                            </m:sSub>
                          </m:num>
                          <m:den>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𝑑</m:t>
                                </m:r>
                              </m:e>
                              <m:sub>
                                <m:r>
                                  <a:rPr lang="en-US" b="0" i="1" smtClean="0">
                                    <a:latin typeface="Cambria Math"/>
                                    <a:cs typeface="Times New Roman" pitchFamily="18" charset="0"/>
                                  </a:rPr>
                                  <m:t>𝑖</m:t>
                                </m:r>
                              </m:sub>
                            </m:sSub>
                          </m:den>
                        </m:f>
                      </m:e>
                    </m:nary>
                  </m:oMath>
                </a14:m>
                <a:endParaRPr lang="en-US" i="1" dirty="0">
                  <a:latin typeface="Times New Roman" pitchFamily="18" charset="0"/>
                  <a:cs typeface="Times New Roman" pitchFamily="18" charset="0"/>
                </a:endParaRPr>
              </a:p>
              <a:p>
                <a:pPr lvl="1"/>
                <a:r>
                  <a:rPr lang="en-US" b="1" dirty="0"/>
                  <a:t>2:</a:t>
                </a:r>
                <a14:m>
                  <m:oMath xmlns:m="http://schemas.openxmlformats.org/officeDocument/2006/math">
                    <m:r>
                      <a:rPr lang="en-US" b="0" i="1" smtClean="0">
                        <a:latin typeface="Cambria Math"/>
                      </a:rPr>
                      <m:t> </m:t>
                    </m:r>
                    <m:r>
                      <a:rPr lang="en-US" b="0" i="1" smtClean="0">
                        <a:latin typeface="Cambria Math"/>
                      </a:rPr>
                      <m:t>𝑟</m:t>
                    </m:r>
                    <m:r>
                      <a:rPr lang="en-US" b="0" i="1" smtClean="0">
                        <a:latin typeface="Cambria Math"/>
                      </a:rPr>
                      <m:t>=</m:t>
                    </m:r>
                    <m:r>
                      <a:rPr lang="en-US" b="0" i="1" smtClean="0">
                        <a:latin typeface="Cambria Math"/>
                      </a:rPr>
                      <m:t>𝑟</m:t>
                    </m:r>
                    <m:r>
                      <a:rPr lang="en-US" b="0" i="1" smtClean="0">
                        <a:latin typeface="Cambria Math"/>
                      </a:rPr>
                      <m:t>′</m:t>
                    </m:r>
                  </m:oMath>
                </a14:m>
                <a:endParaRPr lang="en-US" dirty="0"/>
              </a:p>
              <a:p>
                <a:pPr lvl="1"/>
                <a:r>
                  <a:rPr lang="en-US" dirty="0" err="1"/>
                  <a:t>Goto</a:t>
                </a:r>
                <a:r>
                  <a:rPr lang="en-US" dirty="0"/>
                  <a:t> </a:t>
                </a:r>
                <a:r>
                  <a:rPr lang="en-US" b="1" dirty="0"/>
                  <a:t>1</a:t>
                </a:r>
              </a:p>
              <a:p>
                <a:r>
                  <a:rPr lang="en-US" b="1" dirty="0">
                    <a:solidFill>
                      <a:srgbClr val="0000FF"/>
                    </a:solidFill>
                  </a:rPr>
                  <a:t>Example:</a:t>
                </a:r>
              </a:p>
              <a:p>
                <a:pPr>
                  <a:buNone/>
                </a:pPr>
                <a:r>
                  <a:rPr lang="en-US" dirty="0"/>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y</a:t>
                </a:r>
                <a:r>
                  <a:rPr lang="en-US" sz="2400" dirty="0">
                    <a:latin typeface="Times New Roman" pitchFamily="18" charset="0"/>
                    <a:cs typeface="Times New Roman" pitchFamily="18" charset="0"/>
                  </a:rPr>
                  <a:t>		1/3	1/3	5/12	9/24		6/15</a:t>
                </a: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a</a:t>
                </a:r>
                <a:r>
                  <a:rPr lang="en-US" sz="2400" dirty="0">
                    <a:latin typeface="Times New Roman" pitchFamily="18" charset="0"/>
                    <a:cs typeface="Times New Roman" pitchFamily="18" charset="0"/>
                  </a:rPr>
                  <a:t>	=	1/3	3/6	1/3	11/24	…	6/15</a:t>
                </a: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m</a:t>
                </a:r>
                <a:r>
                  <a:rPr lang="en-US" sz="2400" dirty="0">
                    <a:latin typeface="Times New Roman" pitchFamily="18" charset="0"/>
                    <a:cs typeface="Times New Roman" pitchFamily="18" charset="0"/>
                  </a:rPr>
                  <a:t>		1/3	1/6	3/12	1/6		3/15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 Leskovec, A. Rajaraman, J. Ullman: Mining of Massive Datasets, http://www.mmds.org</a:t>
            </a:r>
          </a:p>
        </p:txBody>
      </p:sp>
      <p:grpSp>
        <p:nvGrpSpPr>
          <p:cNvPr id="9" name="Group 20"/>
          <p:cNvGrpSpPr/>
          <p:nvPr/>
        </p:nvGrpSpPr>
        <p:grpSpPr>
          <a:xfrm>
            <a:off x="4884680" y="1434834"/>
            <a:ext cx="1752600" cy="1371600"/>
            <a:chOff x="5715000" y="1828800"/>
            <a:chExt cx="1752600" cy="1371600"/>
          </a:xfrm>
        </p:grpSpPr>
        <p:cxnSp>
          <p:nvCxnSpPr>
            <p:cNvPr id="10" name="Straight Arrow Connector 9"/>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037509" y="2801691"/>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6139113" y="2981042"/>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Curved Connector 17"/>
            <p:cNvCxnSpPr>
              <a:stCxn id="6" idx="6"/>
              <a:endCxn id="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6" name="Oval 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y</a:t>
              </a:r>
            </a:p>
          </p:txBody>
        </p:sp>
        <p:sp>
          <p:nvSpPr>
            <p:cNvPr id="7" name="Oval 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a</a:t>
              </a:r>
            </a:p>
          </p:txBody>
        </p:sp>
        <p:sp>
          <p:nvSpPr>
            <p:cNvPr id="8" name="Oval 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m</a:t>
              </a:r>
            </a:p>
          </p:txBody>
        </p:sp>
      </p:grpSp>
      <p:graphicFrame>
        <p:nvGraphicFramePr>
          <p:cNvPr id="20" name="Table 19"/>
          <p:cNvGraphicFramePr>
            <a:graphicFrameLocks noGrp="1"/>
          </p:cNvGraphicFramePr>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y</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a</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m</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Times New Roman" pitchFamily="18" charset="0"/>
                          <a:cs typeface="Times New Roman" pitchFamily="18" charset="0"/>
                        </a:rPr>
                        <a:t>y</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Times New Roman" pitchFamily="18" charset="0"/>
                          <a:cs typeface="Times New Roman" pitchFamily="18" charset="0"/>
                        </a:rPr>
                        <a:t>a</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a:latin typeface="Times New Roman" pitchFamily="18" charset="0"/>
                          <a:cs typeface="Times New Roman" pitchFamily="18" charset="0"/>
                        </a:rPr>
                        <a:t>m</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2" name="Slide Number Placeholder 21"/>
          <p:cNvSpPr>
            <a:spLocks noGrp="1"/>
          </p:cNvSpPr>
          <p:nvPr>
            <p:ph type="sldNum" sz="quarter" idx="12"/>
          </p:nvPr>
        </p:nvSpPr>
        <p:spPr/>
        <p:txBody>
          <a:bodyPr/>
          <a:lstStyle/>
          <a:p>
            <a:fld id="{19B12225-5612-419B-A8D5-4B8EEE4C217E}" type="slidenum">
              <a:rPr lang="en-US" smtClean="0"/>
              <a:pPr/>
              <a:t>37</a:t>
            </a:fld>
            <a:endParaRPr lang="en-US"/>
          </a:p>
        </p:txBody>
      </p:sp>
      <p:sp>
        <p:nvSpPr>
          <p:cNvPr id="11" name="Double Bracket 10"/>
          <p:cNvSpPr/>
          <p:nvPr/>
        </p:nvSpPr>
        <p:spPr>
          <a:xfrm>
            <a:off x="829733" y="4825140"/>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p:cNvSpPr txBox="1"/>
          <p:nvPr/>
        </p:nvSpPr>
        <p:spPr>
          <a:xfrm>
            <a:off x="2286000" y="5976604"/>
            <a:ext cx="2082621"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Iteration 0, 1, 2, …</a:t>
            </a:r>
          </a:p>
        </p:txBody>
      </p:sp>
      <p:sp>
        <p:nvSpPr>
          <p:cNvPr id="23" name="Rectangle 22"/>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m</a:t>
            </a:r>
            <a:endParaRPr lang="en-US" sz="2000" b="1" baseline="-25000" dirty="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m</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a:t>
            </a:r>
          </a:p>
        </p:txBody>
      </p:sp>
    </p:spTree>
    <p:extLst>
      <p:ext uri="{BB962C8B-B14F-4D97-AF65-F5344CB8AC3E}">
        <p14:creationId xmlns:p14="http://schemas.microsoft.com/office/powerpoint/2010/main" val="1588808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DEFA583-09E1-433A-ADEA-9EF863DBD38F}" type="slidenum">
              <a:rPr lang="en-US" altLang="en-US"/>
              <a:pPr/>
              <a:t>38</a:t>
            </a:fld>
            <a:endParaRPr lang="en-US" altLang="en-US"/>
          </a:p>
        </p:txBody>
      </p:sp>
      <p:sp>
        <p:nvSpPr>
          <p:cNvPr id="17410" name="Rectangle 2"/>
          <p:cNvSpPr>
            <a:spLocks noGrp="1" noChangeArrowheads="1"/>
          </p:cNvSpPr>
          <p:nvPr>
            <p:ph type="title"/>
          </p:nvPr>
        </p:nvSpPr>
        <p:spPr/>
        <p:txBody>
          <a:bodyPr/>
          <a:lstStyle/>
          <a:p>
            <a:r>
              <a:rPr lang="en-US" altLang="en-US" dirty="0">
                <a:solidFill>
                  <a:srgbClr val="92D050"/>
                </a:solidFill>
              </a:rPr>
              <a:t>Example</a:t>
            </a:r>
            <a:r>
              <a:rPr lang="en-US" altLang="en-US" dirty="0"/>
              <a:t>: Iterating Equations</a:t>
            </a:r>
          </a:p>
        </p:txBody>
      </p:sp>
      <p:sp>
        <p:nvSpPr>
          <p:cNvPr id="17411" name="Rectangle 3"/>
          <p:cNvSpPr>
            <a:spLocks noGrp="1" noChangeArrowheads="1"/>
          </p:cNvSpPr>
          <p:nvPr>
            <p:ph type="body" idx="1"/>
          </p:nvPr>
        </p:nvSpPr>
        <p:spPr/>
        <p:txBody>
          <a:bodyPr/>
          <a:lstStyle/>
          <a:p>
            <a:r>
              <a:rPr lang="en-US" altLang="en-US" dirty="0"/>
              <a:t>Equations </a:t>
            </a:r>
            <a:r>
              <a:rPr lang="en-US" altLang="en-US" b="1" dirty="0"/>
              <a:t>v</a:t>
            </a:r>
            <a:r>
              <a:rPr lang="en-US" altLang="en-US" i="1" dirty="0"/>
              <a:t> </a:t>
            </a:r>
            <a:r>
              <a:rPr lang="en-US" altLang="en-US" dirty="0"/>
              <a:t> = </a:t>
            </a:r>
            <a:r>
              <a:rPr lang="en-US" altLang="en-US" i="1" dirty="0" err="1"/>
              <a:t>M</a:t>
            </a:r>
            <a:r>
              <a:rPr lang="en-US" altLang="en-US" b="1" dirty="0" err="1"/>
              <a:t>v</a:t>
            </a:r>
            <a:r>
              <a:rPr lang="en-US" altLang="en-US" dirty="0"/>
              <a:t>:</a:t>
            </a:r>
          </a:p>
          <a:p>
            <a:pPr lvl="1">
              <a:buFont typeface="Monotype Sorts" pitchFamily="2" charset="2"/>
              <a:buNone/>
            </a:pPr>
            <a:r>
              <a:rPr lang="en-US" altLang="en-US" i="1" dirty="0"/>
              <a:t>y</a:t>
            </a:r>
            <a:r>
              <a:rPr lang="en-US" altLang="en-US" dirty="0"/>
              <a:t>  = </a:t>
            </a:r>
            <a:r>
              <a:rPr lang="en-US" altLang="en-US" i="1" dirty="0"/>
              <a:t>y </a:t>
            </a:r>
            <a:r>
              <a:rPr lang="en-US" altLang="en-US" dirty="0"/>
              <a:t>/2 + </a:t>
            </a:r>
            <a:r>
              <a:rPr lang="en-US" altLang="en-US" i="1" dirty="0"/>
              <a:t>a </a:t>
            </a:r>
            <a:r>
              <a:rPr lang="en-US" altLang="en-US" dirty="0"/>
              <a:t>/2</a:t>
            </a:r>
          </a:p>
          <a:p>
            <a:pPr lvl="1">
              <a:buFont typeface="Monotype Sorts" pitchFamily="2" charset="2"/>
              <a:buNone/>
            </a:pPr>
            <a:r>
              <a:rPr lang="en-US" altLang="en-US" i="1" dirty="0"/>
              <a:t>a</a:t>
            </a:r>
            <a:r>
              <a:rPr lang="en-US" altLang="en-US" dirty="0"/>
              <a:t>  = </a:t>
            </a:r>
            <a:r>
              <a:rPr lang="en-US" altLang="en-US" i="1" dirty="0"/>
              <a:t>y </a:t>
            </a:r>
            <a:r>
              <a:rPr lang="en-US" altLang="en-US" dirty="0"/>
              <a:t>/2 + </a:t>
            </a:r>
            <a:r>
              <a:rPr lang="en-US" altLang="en-US" i="1" dirty="0"/>
              <a:t>m</a:t>
            </a:r>
            <a:endParaRPr lang="en-US" altLang="en-US" dirty="0"/>
          </a:p>
          <a:p>
            <a:pPr lvl="1">
              <a:buFont typeface="Monotype Sorts" pitchFamily="2" charset="2"/>
              <a:buNone/>
            </a:pPr>
            <a:r>
              <a:rPr lang="en-US" altLang="en-US" i="1" dirty="0"/>
              <a:t>m</a:t>
            </a:r>
            <a:r>
              <a:rPr lang="en-US" altLang="en-US" dirty="0"/>
              <a:t> = </a:t>
            </a:r>
            <a:r>
              <a:rPr lang="en-US" altLang="en-US" i="1" dirty="0"/>
              <a:t>a </a:t>
            </a:r>
            <a:r>
              <a:rPr lang="en-US" altLang="en-US" dirty="0"/>
              <a:t>/2</a:t>
            </a:r>
          </a:p>
          <a:p>
            <a:pPr lvl="1"/>
            <a:endParaRPr lang="en-US" altLang="en-US" dirty="0"/>
          </a:p>
        </p:txBody>
      </p:sp>
      <p:sp>
        <p:nvSpPr>
          <p:cNvPr id="17412" name="Text Box 4"/>
          <p:cNvSpPr txBox="1">
            <a:spLocks noChangeArrowheads="1"/>
          </p:cNvSpPr>
          <p:nvPr/>
        </p:nvSpPr>
        <p:spPr bwMode="auto">
          <a:xfrm>
            <a:off x="1376602" y="5365750"/>
            <a:ext cx="9477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y</a:t>
            </a:r>
          </a:p>
          <a:p>
            <a:r>
              <a:rPr lang="en-US" altLang="en-US" dirty="0"/>
              <a:t>a    =</a:t>
            </a:r>
          </a:p>
          <a:p>
            <a:r>
              <a:rPr lang="en-US" altLang="en-US" dirty="0"/>
              <a:t>m</a:t>
            </a:r>
          </a:p>
        </p:txBody>
      </p:sp>
      <p:sp>
        <p:nvSpPr>
          <p:cNvPr id="17413" name="Text Box 5"/>
          <p:cNvSpPr txBox="1">
            <a:spLocks noChangeArrowheads="1"/>
          </p:cNvSpPr>
          <p:nvPr/>
        </p:nvSpPr>
        <p:spPr bwMode="auto">
          <a:xfrm>
            <a:off x="2743200" y="5365750"/>
            <a:ext cx="350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a:p>
            <a:r>
              <a:rPr lang="en-US" altLang="en-US"/>
              <a:t>1</a:t>
            </a:r>
          </a:p>
          <a:p>
            <a:r>
              <a:rPr lang="en-US" altLang="en-US"/>
              <a:t>1</a:t>
            </a:r>
          </a:p>
        </p:txBody>
      </p:sp>
      <p:sp>
        <p:nvSpPr>
          <p:cNvPr id="17415" name="Text Box 7"/>
          <p:cNvSpPr txBox="1">
            <a:spLocks noChangeArrowheads="1"/>
          </p:cNvSpPr>
          <p:nvPr/>
        </p:nvSpPr>
        <p:spPr bwMode="auto">
          <a:xfrm>
            <a:off x="3505200" y="5365750"/>
            <a:ext cx="633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1</a:t>
            </a:r>
          </a:p>
          <a:p>
            <a:r>
              <a:rPr lang="en-US" altLang="en-US" dirty="0"/>
              <a:t>3/2</a:t>
            </a:r>
          </a:p>
          <a:p>
            <a:r>
              <a:rPr lang="en-US" altLang="en-US" dirty="0"/>
              <a:t>1/2</a:t>
            </a:r>
          </a:p>
        </p:txBody>
      </p:sp>
      <p:sp>
        <p:nvSpPr>
          <p:cNvPr id="17416" name="Text Box 8"/>
          <p:cNvSpPr txBox="1">
            <a:spLocks noChangeArrowheads="1"/>
          </p:cNvSpPr>
          <p:nvPr/>
        </p:nvSpPr>
        <p:spPr bwMode="auto">
          <a:xfrm>
            <a:off x="4343400" y="5365750"/>
            <a:ext cx="633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5/4</a:t>
            </a:r>
          </a:p>
          <a:p>
            <a:r>
              <a:rPr lang="en-US" altLang="en-US" dirty="0"/>
              <a:t> 1</a:t>
            </a:r>
          </a:p>
          <a:p>
            <a:r>
              <a:rPr lang="en-US" altLang="en-US" dirty="0"/>
              <a:t>3/4</a:t>
            </a:r>
          </a:p>
        </p:txBody>
      </p:sp>
      <p:sp>
        <p:nvSpPr>
          <p:cNvPr id="17417" name="Text Box 9"/>
          <p:cNvSpPr txBox="1">
            <a:spLocks noChangeArrowheads="1"/>
          </p:cNvSpPr>
          <p:nvPr/>
        </p:nvSpPr>
        <p:spPr bwMode="auto">
          <a:xfrm>
            <a:off x="5257800" y="5365750"/>
            <a:ext cx="800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9/8</a:t>
            </a:r>
          </a:p>
          <a:p>
            <a:r>
              <a:rPr lang="en-US" altLang="en-US"/>
              <a:t>11/8</a:t>
            </a:r>
          </a:p>
          <a:p>
            <a:r>
              <a:rPr lang="en-US" altLang="en-US"/>
              <a:t>1/2</a:t>
            </a:r>
          </a:p>
        </p:txBody>
      </p:sp>
      <p:sp>
        <p:nvSpPr>
          <p:cNvPr id="17418" name="Text Box 10"/>
          <p:cNvSpPr txBox="1">
            <a:spLocks noChangeArrowheads="1"/>
          </p:cNvSpPr>
          <p:nvPr/>
        </p:nvSpPr>
        <p:spPr bwMode="auto">
          <a:xfrm>
            <a:off x="7162800" y="5365750"/>
            <a:ext cx="633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6/5</a:t>
            </a:r>
          </a:p>
          <a:p>
            <a:r>
              <a:rPr lang="en-US" altLang="en-US"/>
              <a:t>6/5</a:t>
            </a:r>
          </a:p>
          <a:p>
            <a:r>
              <a:rPr lang="en-US" altLang="en-US"/>
              <a:t>3/5</a:t>
            </a:r>
          </a:p>
        </p:txBody>
      </p:sp>
      <p:sp>
        <p:nvSpPr>
          <p:cNvPr id="17419" name="Text Box 11"/>
          <p:cNvSpPr txBox="1">
            <a:spLocks noChangeArrowheads="1"/>
          </p:cNvSpPr>
          <p:nvPr/>
        </p:nvSpPr>
        <p:spPr bwMode="auto">
          <a:xfrm>
            <a:off x="6232525" y="5711825"/>
            <a:ext cx="65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 .</a:t>
            </a:r>
          </a:p>
        </p:txBody>
      </p:sp>
      <p:sp>
        <p:nvSpPr>
          <p:cNvPr id="17420" name="Text Box 12"/>
          <p:cNvSpPr txBox="1">
            <a:spLocks noChangeArrowheads="1"/>
          </p:cNvSpPr>
          <p:nvPr/>
        </p:nvSpPr>
        <p:spPr bwMode="auto">
          <a:xfrm>
            <a:off x="3448732" y="2037080"/>
            <a:ext cx="22091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rgbClr val="00B0F0"/>
                </a:solidFill>
              </a:rPr>
              <a:t>Note</a:t>
            </a:r>
            <a:r>
              <a:rPr lang="en-US" altLang="en-US" dirty="0"/>
              <a:t>: “=” is</a:t>
            </a:r>
          </a:p>
          <a:p>
            <a:r>
              <a:rPr lang="en-US" altLang="en-US" dirty="0"/>
              <a:t>really “assignment.”</a:t>
            </a:r>
          </a:p>
        </p:txBody>
      </p:sp>
      <p:grpSp>
        <p:nvGrpSpPr>
          <p:cNvPr id="13" name="Group 12"/>
          <p:cNvGrpSpPr/>
          <p:nvPr/>
        </p:nvGrpSpPr>
        <p:grpSpPr>
          <a:xfrm>
            <a:off x="6943274" y="1806248"/>
            <a:ext cx="1994986" cy="1762669"/>
            <a:chOff x="6842125" y="1789254"/>
            <a:chExt cx="1994986" cy="1762669"/>
          </a:xfrm>
        </p:grpSpPr>
        <p:sp>
          <p:nvSpPr>
            <p:cNvPr id="14" name="Rectangle 16"/>
            <p:cNvSpPr>
              <a:spLocks noChangeArrowheads="1"/>
            </p:cNvSpPr>
            <p:nvPr/>
          </p:nvSpPr>
          <p:spPr bwMode="auto">
            <a:xfrm>
              <a:off x="7315200" y="2332723"/>
              <a:ext cx="1293312"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7"/>
            <p:cNvSpPr txBox="1">
              <a:spLocks noChangeArrowheads="1"/>
            </p:cNvSpPr>
            <p:nvPr/>
          </p:nvSpPr>
          <p:spPr bwMode="auto">
            <a:xfrm>
              <a:off x="6932112" y="2269790"/>
              <a:ext cx="19049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y   1/2  1/2   0</a:t>
              </a:r>
            </a:p>
            <a:p>
              <a:r>
                <a:rPr lang="en-US" altLang="en-US" sz="2400" dirty="0"/>
                <a:t>a   1/2   0      1</a:t>
              </a:r>
            </a:p>
            <a:p>
              <a:r>
                <a:rPr lang="en-US" altLang="en-US" sz="2400" dirty="0"/>
                <a:t>m   0    1/2   0</a:t>
              </a:r>
            </a:p>
          </p:txBody>
        </p:sp>
        <p:sp>
          <p:nvSpPr>
            <p:cNvPr id="16" name="Text Box 18"/>
            <p:cNvSpPr txBox="1">
              <a:spLocks noChangeArrowheads="1"/>
            </p:cNvSpPr>
            <p:nvPr/>
          </p:nvSpPr>
          <p:spPr bwMode="auto">
            <a:xfrm>
              <a:off x="6842125" y="1789254"/>
              <a:ext cx="1712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         y    a   m</a:t>
              </a:r>
            </a:p>
          </p:txBody>
        </p:sp>
      </p:grpSp>
      <mc:AlternateContent xmlns:mc="http://schemas.openxmlformats.org/markup-compatibility/2006" xmlns:a14="http://schemas.microsoft.com/office/drawing/2010/main">
        <mc:Choice Requires="a14">
          <p:sp>
            <p:nvSpPr>
              <p:cNvPr id="17" name="Rectangle 16"/>
              <p:cNvSpPr/>
              <p:nvPr/>
            </p:nvSpPr>
            <p:spPr>
              <a:xfrm>
                <a:off x="2697162" y="3796597"/>
                <a:ext cx="1951038" cy="1533368"/>
              </a:xfrm>
              <a:prstGeom prst="rect">
                <a:avLst/>
              </a:prstGeom>
            </p:spPr>
            <p:txBody>
              <a:bodyPr wrap="square">
                <a:spAutoFit/>
              </a:bodyPr>
              <a:lstStyle/>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𝑦</m:t>
                      </m:r>
                      <m:r>
                        <a:rPr lang="en-US" altLang="en-US" sz="1600" b="0" i="1" smtClean="0">
                          <a:latin typeface="Cambria Math" panose="02040503050406030204" pitchFamily="18" charset="0"/>
                        </a:rPr>
                        <m:t>= </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1</m:t>
                          </m:r>
                        </m:num>
                        <m:den>
                          <m:r>
                            <a:rPr lang="en-US" altLang="en-US" sz="1600" b="0" i="1" smtClean="0">
                              <a:latin typeface="Cambria Math" panose="02040503050406030204" pitchFamily="18" charset="0"/>
                            </a:rPr>
                            <m:t>2 </m:t>
                          </m:r>
                        </m:den>
                      </m:f>
                      <m:r>
                        <a:rPr lang="en-US" altLang="en-US" sz="1600" b="0" i="1" smtClean="0">
                          <a:latin typeface="Cambria Math" panose="02040503050406030204" pitchFamily="18" charset="0"/>
                        </a:rPr>
                        <m:t>+</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num>
                        <m:den>
                          <m:r>
                            <a:rPr lang="en-US" altLang="en-US" sz="1600" i="1">
                              <a:latin typeface="Cambria Math" panose="02040503050406030204" pitchFamily="18" charset="0"/>
                            </a:rPr>
                            <m:t>2 </m:t>
                          </m:r>
                        </m:den>
                      </m:f>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𝑎</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num>
                        <m:den>
                          <m:r>
                            <a:rPr lang="en-US" altLang="en-US" sz="1600" i="1">
                              <a:latin typeface="Cambria Math" panose="02040503050406030204" pitchFamily="18" charset="0"/>
                            </a:rPr>
                            <m:t>2 </m:t>
                          </m:r>
                        </m:den>
                      </m:f>
                      <m:r>
                        <a:rPr lang="en-US" altLang="en-US" sz="1600" b="0" i="1" smtClean="0">
                          <a:latin typeface="Cambria Math" panose="02040503050406030204" pitchFamily="18" charset="0"/>
                        </a:rPr>
                        <m:t>+1</m:t>
                      </m:r>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𝑚</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num>
                        <m:den>
                          <m:r>
                            <a:rPr lang="en-US" altLang="en-US" sz="1600" i="1">
                              <a:latin typeface="Cambria Math" panose="02040503050406030204" pitchFamily="18" charset="0"/>
                            </a:rPr>
                            <m:t>2 </m:t>
                          </m:r>
                        </m:den>
                      </m:f>
                    </m:oMath>
                  </m:oMathPara>
                </a14:m>
                <a:endParaRPr lang="en-US" alt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2697162" y="3796597"/>
                <a:ext cx="1951038" cy="153336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267491" y="3760812"/>
                <a:ext cx="1951038" cy="1533368"/>
              </a:xfrm>
              <a:prstGeom prst="rect">
                <a:avLst/>
              </a:prstGeom>
            </p:spPr>
            <p:txBody>
              <a:bodyPr wrap="square">
                <a:spAutoFit/>
              </a:bodyPr>
              <a:lstStyle/>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𝑦</m:t>
                      </m:r>
                      <m:r>
                        <a:rPr lang="en-US" altLang="en-US" sz="1600" b="0" i="1" smtClean="0">
                          <a:latin typeface="Cambria Math" panose="02040503050406030204" pitchFamily="18" charset="0"/>
                        </a:rPr>
                        <m:t>= </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1</m:t>
                          </m:r>
                        </m:num>
                        <m:den>
                          <m:r>
                            <a:rPr lang="en-US" altLang="en-US" sz="1600" b="0" i="1" smtClean="0">
                              <a:latin typeface="Cambria Math" panose="02040503050406030204" pitchFamily="18" charset="0"/>
                            </a:rPr>
                            <m:t>2 </m:t>
                          </m:r>
                        </m:den>
                      </m:f>
                      <m:r>
                        <a:rPr lang="en-US" altLang="en-US" sz="1600" b="0" i="1" smtClean="0">
                          <a:latin typeface="Cambria Math" panose="02040503050406030204" pitchFamily="18" charset="0"/>
                        </a:rPr>
                        <m:t>+</m:t>
                      </m:r>
                      <m:f>
                        <m:fPr>
                          <m:ctrlPr>
                            <a:rPr lang="en-US" altLang="en-US" sz="1600" i="1">
                              <a:latin typeface="Cambria Math" panose="02040503050406030204" pitchFamily="18" charset="0"/>
                            </a:rPr>
                          </m:ctrlPr>
                        </m:fPr>
                        <m:num>
                          <m:r>
                            <a:rPr lang="en-US" altLang="en-US" sz="1600" b="0" i="1" smtClean="0">
                              <a:latin typeface="Cambria Math" panose="02040503050406030204" pitchFamily="18" charset="0"/>
                            </a:rPr>
                            <m:t>3/2</m:t>
                          </m:r>
                        </m:num>
                        <m:den>
                          <m:r>
                            <a:rPr lang="en-US" altLang="en-US" sz="1600" i="1">
                              <a:latin typeface="Cambria Math" panose="02040503050406030204" pitchFamily="18" charset="0"/>
                            </a:rPr>
                            <m:t>2 </m:t>
                          </m:r>
                        </m:den>
                      </m:f>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𝑎</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num>
                        <m:den>
                          <m:r>
                            <a:rPr lang="en-US" altLang="en-US" sz="1600" i="1">
                              <a:latin typeface="Cambria Math" panose="02040503050406030204" pitchFamily="18" charset="0"/>
                            </a:rPr>
                            <m:t>2 </m:t>
                          </m:r>
                        </m:den>
                      </m:f>
                      <m:r>
                        <a:rPr lang="en-US" altLang="en-US" sz="1600" b="0" i="1" smtClean="0">
                          <a:latin typeface="Cambria Math" panose="02040503050406030204" pitchFamily="18" charset="0"/>
                        </a:rPr>
                        <m:t>+</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1</m:t>
                          </m:r>
                        </m:num>
                        <m:den>
                          <m:r>
                            <a:rPr lang="en-US" altLang="en-US" sz="1600" b="0" i="1" smtClean="0">
                              <a:latin typeface="Cambria Math" panose="02040503050406030204" pitchFamily="18" charset="0"/>
                            </a:rPr>
                            <m:t>2</m:t>
                          </m:r>
                        </m:den>
                      </m:f>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𝑚</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b="0" i="1" smtClean="0">
                              <a:latin typeface="Cambria Math" panose="02040503050406030204" pitchFamily="18" charset="0"/>
                            </a:rPr>
                            <m:t>3/2</m:t>
                          </m:r>
                        </m:num>
                        <m:den>
                          <m:r>
                            <a:rPr lang="en-US" altLang="en-US" sz="1600" i="1">
                              <a:latin typeface="Cambria Math" panose="02040503050406030204" pitchFamily="18" charset="0"/>
                            </a:rPr>
                            <m:t>2 </m:t>
                          </m:r>
                        </m:den>
                      </m:f>
                    </m:oMath>
                  </m:oMathPara>
                </a14:m>
                <a:endParaRPr lang="en-US" alt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4267491" y="3760812"/>
                <a:ext cx="1951038" cy="153336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032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7415"/>
                                        </p:tgtEl>
                                        <p:attrNameLst>
                                          <p:attrName>style.visibility</p:attrName>
                                        </p:attrNameLst>
                                      </p:cBhvr>
                                      <p:to>
                                        <p:strVal val="visible"/>
                                      </p:to>
                                    </p:set>
                                    <p:anim calcmode="lin" valueType="num">
                                      <p:cBhvr additive="base">
                                        <p:cTn id="12" dur="500" fill="hold"/>
                                        <p:tgtEl>
                                          <p:spTgt spid="17415"/>
                                        </p:tgtEl>
                                        <p:attrNameLst>
                                          <p:attrName>ppt_x</p:attrName>
                                        </p:attrNameLst>
                                      </p:cBhvr>
                                      <p:tavLst>
                                        <p:tav tm="0">
                                          <p:val>
                                            <p:strVal val="1+#ppt_w/2"/>
                                          </p:val>
                                        </p:tav>
                                        <p:tav tm="100000">
                                          <p:val>
                                            <p:strVal val="#ppt_x"/>
                                          </p:val>
                                        </p:tav>
                                      </p:tavLst>
                                    </p:anim>
                                    <p:anim calcmode="lin" valueType="num">
                                      <p:cBhvr additive="base">
                                        <p:cTn id="13" dur="500" fill="hold"/>
                                        <p:tgtEl>
                                          <p:spTgt spid="1741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2" presetClass="exit" presetSubtype="0" fill="hold" grpId="1" nodeType="afterEffect">
                                  <p:stCondLst>
                                    <p:cond delay="3000"/>
                                  </p:stCondLst>
                                  <p:childTnLst>
                                    <p:animEffect transition="out" filter="fade">
                                      <p:cBhvr>
                                        <p:cTn id="16" dur="1000"/>
                                        <p:tgtEl>
                                          <p:spTgt spid="17"/>
                                        </p:tgtEl>
                                      </p:cBhvr>
                                    </p:animEffect>
                                    <p:anim calcmode="lin" valueType="num">
                                      <p:cBhvr>
                                        <p:cTn id="17" dur="1000"/>
                                        <p:tgtEl>
                                          <p:spTgt spid="17"/>
                                        </p:tgtEl>
                                        <p:attrNameLst>
                                          <p:attrName>ppt_x</p:attrName>
                                        </p:attrNameLst>
                                      </p:cBhvr>
                                      <p:tavLst>
                                        <p:tav tm="0">
                                          <p:val>
                                            <p:strVal val="ppt_x"/>
                                          </p:val>
                                        </p:tav>
                                        <p:tav tm="100000">
                                          <p:val>
                                            <p:strVal val="ppt_x"/>
                                          </p:val>
                                        </p:tav>
                                      </p:tavLst>
                                    </p:anim>
                                    <p:anim calcmode="lin" valueType="num">
                                      <p:cBhvr>
                                        <p:cTn id="18" dur="1000"/>
                                        <p:tgtEl>
                                          <p:spTgt spid="17"/>
                                        </p:tgtEl>
                                        <p:attrNameLst>
                                          <p:attrName>ppt_y</p:attrName>
                                        </p:attrNameLst>
                                      </p:cBhvr>
                                      <p:tavLst>
                                        <p:tav tm="0">
                                          <p:val>
                                            <p:strVal val="ppt_y"/>
                                          </p:val>
                                        </p:tav>
                                        <p:tav tm="100000">
                                          <p:val>
                                            <p:strVal val="ppt_y+.1"/>
                                          </p:val>
                                        </p:tav>
                                      </p:tavLst>
                                    </p:anim>
                                    <p:set>
                                      <p:cBhvr>
                                        <p:cTn id="19" dur="1" fill="hold">
                                          <p:stCondLst>
                                            <p:cond delay="999"/>
                                          </p:stCondLst>
                                        </p:cTn>
                                        <p:tgtEl>
                                          <p:spTgt spid="17"/>
                                        </p:tgtEl>
                                        <p:attrNameLst>
                                          <p:attrName>style.visibility</p:attrName>
                                        </p:attrNameLst>
                                      </p:cBhvr>
                                      <p:to>
                                        <p:strVal val="hidden"/>
                                      </p:to>
                                    </p:set>
                                  </p:childTnLst>
                                </p:cTn>
                              </p:par>
                            </p:childTnLst>
                          </p:cTn>
                        </p:par>
                        <p:par>
                          <p:cTn id="20" fill="hold" nodeType="withGroup">
                            <p:stCondLst>
                              <p:cond delay="4500"/>
                            </p:stCondLst>
                            <p:childTnLst>
                              <p:par>
                                <p:cTn id="21" presetID="14" presetClass="entr" presetSubtype="10" fill="hold" grpId="0" nodeType="afterEffect">
                                  <p:stCondLst>
                                    <p:cond delay="300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7416"/>
                                        </p:tgtEl>
                                        <p:attrNameLst>
                                          <p:attrName>style.visibility</p:attrName>
                                        </p:attrNameLst>
                                      </p:cBhvr>
                                      <p:to>
                                        <p:strVal val="visible"/>
                                      </p:to>
                                    </p:set>
                                    <p:anim calcmode="lin" valueType="num">
                                      <p:cBhvr additive="base">
                                        <p:cTn id="28" dur="500" fill="hold"/>
                                        <p:tgtEl>
                                          <p:spTgt spid="17416"/>
                                        </p:tgtEl>
                                        <p:attrNameLst>
                                          <p:attrName>ppt_x</p:attrName>
                                        </p:attrNameLst>
                                      </p:cBhvr>
                                      <p:tavLst>
                                        <p:tav tm="0">
                                          <p:val>
                                            <p:strVal val="1+#ppt_w/2"/>
                                          </p:val>
                                        </p:tav>
                                        <p:tav tm="100000">
                                          <p:val>
                                            <p:strVal val="#ppt_x"/>
                                          </p:val>
                                        </p:tav>
                                      </p:tavLst>
                                    </p:anim>
                                    <p:anim calcmode="lin" valueType="num">
                                      <p:cBhvr additive="base">
                                        <p:cTn id="29" dur="500" fill="hold"/>
                                        <p:tgtEl>
                                          <p:spTgt spid="17416"/>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42" presetClass="exit" presetSubtype="0" fill="hold" grpId="1" nodeType="after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7417"/>
                                        </p:tgtEl>
                                        <p:attrNameLst>
                                          <p:attrName>style.visibility</p:attrName>
                                        </p:attrNameLst>
                                      </p:cBhvr>
                                      <p:to>
                                        <p:strVal val="visible"/>
                                      </p:to>
                                    </p:set>
                                    <p:anim calcmode="lin" valueType="num">
                                      <p:cBhvr additive="base">
                                        <p:cTn id="40" dur="500" fill="hold"/>
                                        <p:tgtEl>
                                          <p:spTgt spid="17417"/>
                                        </p:tgtEl>
                                        <p:attrNameLst>
                                          <p:attrName>ppt_x</p:attrName>
                                        </p:attrNameLst>
                                      </p:cBhvr>
                                      <p:tavLst>
                                        <p:tav tm="0">
                                          <p:val>
                                            <p:strVal val="1+#ppt_w/2"/>
                                          </p:val>
                                        </p:tav>
                                        <p:tav tm="100000">
                                          <p:val>
                                            <p:strVal val="#ppt_x"/>
                                          </p:val>
                                        </p:tav>
                                      </p:tavLst>
                                    </p:anim>
                                    <p:anim calcmode="lin" valueType="num">
                                      <p:cBhvr additive="base">
                                        <p:cTn id="41"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7419"/>
                                        </p:tgtEl>
                                        <p:attrNameLst>
                                          <p:attrName>style.visibility</p:attrName>
                                        </p:attrNameLst>
                                      </p:cBhvr>
                                      <p:to>
                                        <p:strVal val="visible"/>
                                      </p:to>
                                    </p:set>
                                    <p:anim calcmode="lin" valueType="num">
                                      <p:cBhvr additive="base">
                                        <p:cTn id="46" dur="500" fill="hold"/>
                                        <p:tgtEl>
                                          <p:spTgt spid="17419"/>
                                        </p:tgtEl>
                                        <p:attrNameLst>
                                          <p:attrName>ppt_x</p:attrName>
                                        </p:attrNameLst>
                                      </p:cBhvr>
                                      <p:tavLst>
                                        <p:tav tm="0">
                                          <p:val>
                                            <p:strVal val="1+#ppt_w/2"/>
                                          </p:val>
                                        </p:tav>
                                        <p:tav tm="100000">
                                          <p:val>
                                            <p:strVal val="#ppt_x"/>
                                          </p:val>
                                        </p:tav>
                                      </p:tavLst>
                                    </p:anim>
                                    <p:anim calcmode="lin" valueType="num">
                                      <p:cBhvr additive="base">
                                        <p:cTn id="47"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7418"/>
                                        </p:tgtEl>
                                        <p:attrNameLst>
                                          <p:attrName>style.visibility</p:attrName>
                                        </p:attrNameLst>
                                      </p:cBhvr>
                                      <p:to>
                                        <p:strVal val="visible"/>
                                      </p:to>
                                    </p:set>
                                    <p:anim calcmode="lin" valueType="num">
                                      <p:cBhvr additive="base">
                                        <p:cTn id="52" dur="500" fill="hold"/>
                                        <p:tgtEl>
                                          <p:spTgt spid="17418"/>
                                        </p:tgtEl>
                                        <p:attrNameLst>
                                          <p:attrName>ppt_x</p:attrName>
                                        </p:attrNameLst>
                                      </p:cBhvr>
                                      <p:tavLst>
                                        <p:tav tm="0">
                                          <p:val>
                                            <p:strVal val="1+#ppt_w/2"/>
                                          </p:val>
                                        </p:tav>
                                        <p:tav tm="100000">
                                          <p:val>
                                            <p:strVal val="#ppt_x"/>
                                          </p:val>
                                        </p:tav>
                                      </p:tavLst>
                                    </p:anim>
                                    <p:anim calcmode="lin" valueType="num">
                                      <p:cBhvr additive="base">
                                        <p:cTn id="53"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utoUpdateAnimBg="0"/>
      <p:bldP spid="17416" grpId="0" autoUpdateAnimBg="0"/>
      <p:bldP spid="17417" grpId="0" autoUpdateAnimBg="0"/>
      <p:bldP spid="17418" grpId="0" autoUpdateAnimBg="0"/>
      <p:bldP spid="17419" grpId="0" autoUpdateAnimBg="0"/>
      <p:bldP spid="17" grpId="0"/>
      <p:bldP spid="17" grpId="1"/>
      <p:bldP spid="18" grpId="0"/>
      <p:bldP spid="18"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2"/>
          </p:nvPr>
        </p:nvSpPr>
        <p:spPr/>
        <p:txBody>
          <a:bodyPr/>
          <a:lstStyle/>
          <a:p>
            <a:fld id="{EAA19CE3-1784-4043-8898-1B80856E4FF5}" type="slidenum">
              <a:rPr lang="en-US" altLang="en-US"/>
              <a:pPr/>
              <a:t>39</a:t>
            </a:fld>
            <a:endParaRPr lang="en-US" altLang="en-US"/>
          </a:p>
        </p:txBody>
      </p:sp>
      <p:sp>
        <p:nvSpPr>
          <p:cNvPr id="59394" name="Rectangle 2"/>
          <p:cNvSpPr>
            <a:spLocks noGrp="1" noChangeArrowheads="1"/>
          </p:cNvSpPr>
          <p:nvPr>
            <p:ph type="title"/>
          </p:nvPr>
        </p:nvSpPr>
        <p:spPr/>
        <p:txBody>
          <a:bodyPr/>
          <a:lstStyle/>
          <a:p>
            <a:r>
              <a:rPr lang="en-US" altLang="en-US"/>
              <a:t>The Walkers</a:t>
            </a:r>
          </a:p>
        </p:txBody>
      </p:sp>
      <p:sp>
        <p:nvSpPr>
          <p:cNvPr id="59395"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59396"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59397"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59398"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9"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0" name="Line 8"/>
          <p:cNvSpPr>
            <a:spLocks noChangeShapeType="1"/>
          </p:cNvSpPr>
          <p:nvPr/>
        </p:nvSpPr>
        <p:spPr bwMode="auto">
          <a:xfrm flipH="1">
            <a:off x="3733800" y="4572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Line 9"/>
          <p:cNvSpPr>
            <a:spLocks noChangeShapeType="1"/>
          </p:cNvSpPr>
          <p:nvPr/>
        </p:nvSpPr>
        <p:spPr bwMode="auto">
          <a:xfrm>
            <a:off x="3733800" y="4876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59402" name="AutoShape 10"/>
          <p:cNvCxnSpPr>
            <a:cxnSpLocks noChangeShapeType="1"/>
            <a:stCxn id="59395" idx="6"/>
            <a:endCxn id="59395"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403" name="Oval 11"/>
          <p:cNvSpPr>
            <a:spLocks noChangeArrowheads="1"/>
          </p:cNvSpPr>
          <p:nvPr/>
        </p:nvSpPr>
        <p:spPr bwMode="auto">
          <a:xfrm>
            <a:off x="68580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4" name="Oval 12"/>
          <p:cNvSpPr>
            <a:spLocks noChangeArrowheads="1"/>
          </p:cNvSpPr>
          <p:nvPr/>
        </p:nvSpPr>
        <p:spPr bwMode="auto">
          <a:xfrm>
            <a:off x="25146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5" name="Oval 13"/>
          <p:cNvSpPr>
            <a:spLocks noChangeArrowheads="1"/>
          </p:cNvSpPr>
          <p:nvPr/>
        </p:nvSpPr>
        <p:spPr bwMode="auto">
          <a:xfrm>
            <a:off x="27432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6" name="Oval 14"/>
          <p:cNvSpPr>
            <a:spLocks noChangeArrowheads="1"/>
          </p:cNvSpPr>
          <p:nvPr/>
        </p:nvSpPr>
        <p:spPr bwMode="auto">
          <a:xfrm>
            <a:off x="29718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7" name="Oval 15"/>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8" name="Oval 16"/>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9" name="Oval 17"/>
          <p:cNvSpPr>
            <a:spLocks noChangeArrowheads="1"/>
          </p:cNvSpPr>
          <p:nvPr/>
        </p:nvSpPr>
        <p:spPr bwMode="auto">
          <a:xfrm>
            <a:off x="25146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0" name="Oval 18"/>
          <p:cNvSpPr>
            <a:spLocks noChangeArrowheads="1"/>
          </p:cNvSpPr>
          <p:nvPr/>
        </p:nvSpPr>
        <p:spPr bwMode="auto">
          <a:xfrm>
            <a:off x="34290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1" name="Oval 19"/>
          <p:cNvSpPr>
            <a:spLocks noChangeArrowheads="1"/>
          </p:cNvSpPr>
          <p:nvPr/>
        </p:nvSpPr>
        <p:spPr bwMode="auto">
          <a:xfrm>
            <a:off x="32004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2" name="Oval 20"/>
          <p:cNvSpPr>
            <a:spLocks noChangeArrowheads="1"/>
          </p:cNvSpPr>
          <p:nvPr/>
        </p:nvSpPr>
        <p:spPr bwMode="auto">
          <a:xfrm>
            <a:off x="29718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3" name="Oval 21"/>
          <p:cNvSpPr>
            <a:spLocks noChangeArrowheads="1"/>
          </p:cNvSpPr>
          <p:nvPr/>
        </p:nvSpPr>
        <p:spPr bwMode="auto">
          <a:xfrm>
            <a:off x="27432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4" name="Oval 22"/>
          <p:cNvSpPr>
            <a:spLocks noChangeArrowheads="1"/>
          </p:cNvSpPr>
          <p:nvPr/>
        </p:nvSpPr>
        <p:spPr bwMode="auto">
          <a:xfrm>
            <a:off x="22098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5" name="Oval 23"/>
          <p:cNvSpPr>
            <a:spLocks noChangeArrowheads="1"/>
          </p:cNvSpPr>
          <p:nvPr/>
        </p:nvSpPr>
        <p:spPr bwMode="auto">
          <a:xfrm>
            <a:off x="19812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6" name="Oval 24"/>
          <p:cNvSpPr>
            <a:spLocks noChangeArrowheads="1"/>
          </p:cNvSpPr>
          <p:nvPr/>
        </p:nvSpPr>
        <p:spPr bwMode="auto">
          <a:xfrm>
            <a:off x="17526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7" name="Oval 25"/>
          <p:cNvSpPr>
            <a:spLocks noChangeArrowheads="1"/>
          </p:cNvSpPr>
          <p:nvPr/>
        </p:nvSpPr>
        <p:spPr bwMode="auto">
          <a:xfrm>
            <a:off x="15240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8" name="Oval 26"/>
          <p:cNvSpPr>
            <a:spLocks noChangeArrowheads="1"/>
          </p:cNvSpPr>
          <p:nvPr/>
        </p:nvSpPr>
        <p:spPr bwMode="auto">
          <a:xfrm>
            <a:off x="15240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9" name="Oval 27"/>
          <p:cNvSpPr>
            <a:spLocks noChangeArrowheads="1"/>
          </p:cNvSpPr>
          <p:nvPr/>
        </p:nvSpPr>
        <p:spPr bwMode="auto">
          <a:xfrm>
            <a:off x="17526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0" name="Oval 28"/>
          <p:cNvSpPr>
            <a:spLocks noChangeArrowheads="1"/>
          </p:cNvSpPr>
          <p:nvPr/>
        </p:nvSpPr>
        <p:spPr bwMode="auto">
          <a:xfrm>
            <a:off x="19812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1" name="Oval 29"/>
          <p:cNvSpPr>
            <a:spLocks noChangeArrowheads="1"/>
          </p:cNvSpPr>
          <p:nvPr/>
        </p:nvSpPr>
        <p:spPr bwMode="auto">
          <a:xfrm>
            <a:off x="22098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2" name="Oval 30"/>
          <p:cNvSpPr>
            <a:spLocks noChangeArrowheads="1"/>
          </p:cNvSpPr>
          <p:nvPr/>
        </p:nvSpPr>
        <p:spPr bwMode="auto">
          <a:xfrm>
            <a:off x="12954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3" name="Oval 31"/>
          <p:cNvSpPr>
            <a:spLocks noChangeArrowheads="1"/>
          </p:cNvSpPr>
          <p:nvPr/>
        </p:nvSpPr>
        <p:spPr bwMode="auto">
          <a:xfrm>
            <a:off x="12954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4" name="Oval 32"/>
          <p:cNvSpPr>
            <a:spLocks noChangeArrowheads="1"/>
          </p:cNvSpPr>
          <p:nvPr/>
        </p:nvSpPr>
        <p:spPr bwMode="auto">
          <a:xfrm>
            <a:off x="70866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5" name="Oval 33"/>
          <p:cNvSpPr>
            <a:spLocks noChangeArrowheads="1"/>
          </p:cNvSpPr>
          <p:nvPr/>
        </p:nvSpPr>
        <p:spPr bwMode="auto">
          <a:xfrm>
            <a:off x="73152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6" name="Oval 34"/>
          <p:cNvSpPr>
            <a:spLocks noChangeArrowheads="1"/>
          </p:cNvSpPr>
          <p:nvPr/>
        </p:nvSpPr>
        <p:spPr bwMode="auto">
          <a:xfrm>
            <a:off x="75438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7" name="Oval 35"/>
          <p:cNvSpPr>
            <a:spLocks noChangeArrowheads="1"/>
          </p:cNvSpPr>
          <p:nvPr/>
        </p:nvSpPr>
        <p:spPr bwMode="auto">
          <a:xfrm>
            <a:off x="77724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8" name="Oval 36"/>
          <p:cNvSpPr>
            <a:spLocks noChangeArrowheads="1"/>
          </p:cNvSpPr>
          <p:nvPr/>
        </p:nvSpPr>
        <p:spPr bwMode="auto">
          <a:xfrm>
            <a:off x="68580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9" name="Oval 37"/>
          <p:cNvSpPr>
            <a:spLocks noChangeArrowheads="1"/>
          </p:cNvSpPr>
          <p:nvPr/>
        </p:nvSpPr>
        <p:spPr bwMode="auto">
          <a:xfrm>
            <a:off x="70866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0" name="Oval 38"/>
          <p:cNvSpPr>
            <a:spLocks noChangeArrowheads="1"/>
          </p:cNvSpPr>
          <p:nvPr/>
        </p:nvSpPr>
        <p:spPr bwMode="auto">
          <a:xfrm>
            <a:off x="73152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1" name="Oval 39"/>
          <p:cNvSpPr>
            <a:spLocks noChangeArrowheads="1"/>
          </p:cNvSpPr>
          <p:nvPr/>
        </p:nvSpPr>
        <p:spPr bwMode="auto">
          <a:xfrm>
            <a:off x="75438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2" name="Oval 40"/>
          <p:cNvSpPr>
            <a:spLocks noChangeArrowheads="1"/>
          </p:cNvSpPr>
          <p:nvPr/>
        </p:nvSpPr>
        <p:spPr bwMode="auto">
          <a:xfrm>
            <a:off x="77724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37213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t="26159"/>
          <a:stretch/>
        </p:blipFill>
        <p:spPr>
          <a:xfrm>
            <a:off x="228601" y="1676400"/>
            <a:ext cx="8686800" cy="4810800"/>
          </a:xfrm>
          <a:prstGeom prst="rect">
            <a:avLst/>
          </a:prstGeom>
        </p:spPr>
      </p:pic>
      <p:sp>
        <p:nvSpPr>
          <p:cNvPr id="2" name="Title 1"/>
          <p:cNvSpPr>
            <a:spLocks noGrp="1"/>
          </p:cNvSpPr>
          <p:nvPr>
            <p:ph type="title"/>
          </p:nvPr>
        </p:nvSpPr>
        <p:spPr/>
        <p:txBody>
          <a:bodyPr/>
          <a:lstStyle/>
          <a:p>
            <a:r>
              <a:rPr lang="en-US" dirty="0"/>
              <a:t>Graph Data: Information Nets</a:t>
            </a:r>
          </a:p>
        </p:txBody>
      </p:sp>
      <p:sp>
        <p:nvSpPr>
          <p:cNvPr id="5" name="Footer Placeholder 4"/>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4</a:t>
            </a:fld>
            <a:endParaRPr lang="en-US"/>
          </a:p>
        </p:txBody>
      </p:sp>
      <p:sp>
        <p:nvSpPr>
          <p:cNvPr id="12" name="TextBox 11"/>
          <p:cNvSpPr txBox="1"/>
          <p:nvPr/>
        </p:nvSpPr>
        <p:spPr>
          <a:xfrm>
            <a:off x="2364970" y="5943600"/>
            <a:ext cx="4414089" cy="677108"/>
          </a:xfrm>
          <a:prstGeom prst="rect">
            <a:avLst/>
          </a:prstGeom>
          <a:noFill/>
        </p:spPr>
        <p:txBody>
          <a:bodyPr wrap="none" rtlCol="0">
            <a:spAutoFit/>
          </a:bodyPr>
          <a:lstStyle/>
          <a:p>
            <a:pPr algn="ctr"/>
            <a:r>
              <a:rPr lang="en-US" sz="2000" b="1" dirty="0"/>
              <a:t>Citation networks and Maps of science</a:t>
            </a:r>
          </a:p>
          <a:p>
            <a:pPr algn="ctr"/>
            <a:r>
              <a:rPr lang="en-US" b="1" dirty="0">
                <a:solidFill>
                  <a:srgbClr val="7F7F7F"/>
                </a:solidFill>
              </a:rPr>
              <a:t>[</a:t>
            </a:r>
            <a:r>
              <a:rPr lang="en-US" b="1" dirty="0" err="1">
                <a:solidFill>
                  <a:srgbClr val="7F7F7F"/>
                </a:solidFill>
              </a:rPr>
              <a:t>Börner</a:t>
            </a:r>
            <a:r>
              <a:rPr lang="en-US" b="1" dirty="0">
                <a:solidFill>
                  <a:srgbClr val="7F7F7F"/>
                </a:solidFill>
              </a:rPr>
              <a:t> et al., 2012]</a:t>
            </a:r>
          </a:p>
        </p:txBody>
      </p:sp>
    </p:spTree>
    <p:extLst>
      <p:ext uri="{BB962C8B-B14F-4D97-AF65-F5344CB8AC3E}">
        <p14:creationId xmlns:p14="http://schemas.microsoft.com/office/powerpoint/2010/main" val="4254829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
          <p:cNvSpPr>
            <a:spLocks noGrp="1"/>
          </p:cNvSpPr>
          <p:nvPr>
            <p:ph type="sldNum" sz="quarter" idx="12"/>
          </p:nvPr>
        </p:nvSpPr>
        <p:spPr/>
        <p:txBody>
          <a:bodyPr/>
          <a:lstStyle/>
          <a:p>
            <a:fld id="{1AADD2A0-1342-423C-A757-234F10FDB9FE}" type="slidenum">
              <a:rPr lang="en-US" altLang="en-US"/>
              <a:pPr/>
              <a:t>40</a:t>
            </a:fld>
            <a:endParaRPr lang="en-US" altLang="en-US"/>
          </a:p>
        </p:txBody>
      </p:sp>
      <p:sp>
        <p:nvSpPr>
          <p:cNvPr id="60418" name="Rectangle 2"/>
          <p:cNvSpPr>
            <a:spLocks noGrp="1" noChangeArrowheads="1"/>
          </p:cNvSpPr>
          <p:nvPr>
            <p:ph type="title"/>
          </p:nvPr>
        </p:nvSpPr>
        <p:spPr/>
        <p:txBody>
          <a:bodyPr/>
          <a:lstStyle/>
          <a:p>
            <a:r>
              <a:rPr lang="en-US" altLang="en-US"/>
              <a:t>The Walkers</a:t>
            </a:r>
          </a:p>
        </p:txBody>
      </p:sp>
      <p:sp>
        <p:nvSpPr>
          <p:cNvPr id="60419"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60420"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60421"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60422"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3"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4" name="Line 8"/>
          <p:cNvSpPr>
            <a:spLocks noChangeShapeType="1"/>
          </p:cNvSpPr>
          <p:nvPr/>
        </p:nvSpPr>
        <p:spPr bwMode="auto">
          <a:xfrm flipH="1">
            <a:off x="3733800" y="4572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5" name="Line 9"/>
          <p:cNvSpPr>
            <a:spLocks noChangeShapeType="1"/>
          </p:cNvSpPr>
          <p:nvPr/>
        </p:nvSpPr>
        <p:spPr bwMode="auto">
          <a:xfrm>
            <a:off x="3733800" y="4876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0426" name="AutoShape 10"/>
          <p:cNvCxnSpPr>
            <a:cxnSpLocks noChangeShapeType="1"/>
            <a:stCxn id="60419" idx="6"/>
            <a:endCxn id="60419"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27" name="Oval 11"/>
          <p:cNvSpPr>
            <a:spLocks noChangeArrowheads="1"/>
          </p:cNvSpPr>
          <p:nvPr/>
        </p:nvSpPr>
        <p:spPr bwMode="auto">
          <a:xfrm>
            <a:off x="25146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8" name="Oval 12"/>
          <p:cNvSpPr>
            <a:spLocks noChangeArrowheads="1"/>
          </p:cNvSpPr>
          <p:nvPr/>
        </p:nvSpPr>
        <p:spPr bwMode="auto">
          <a:xfrm>
            <a:off x="27432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9" name="Oval 13"/>
          <p:cNvSpPr>
            <a:spLocks noChangeArrowheads="1"/>
          </p:cNvSpPr>
          <p:nvPr/>
        </p:nvSpPr>
        <p:spPr bwMode="auto">
          <a:xfrm>
            <a:off x="29718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0" name="Oval 14"/>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1" name="Oval 15"/>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432" name="Group 16"/>
          <p:cNvGrpSpPr>
            <a:grpSpLocks/>
          </p:cNvGrpSpPr>
          <p:nvPr/>
        </p:nvGrpSpPr>
        <p:grpSpPr bwMode="auto">
          <a:xfrm>
            <a:off x="1295400" y="4343400"/>
            <a:ext cx="990600" cy="76200"/>
            <a:chOff x="1584" y="1152"/>
            <a:chExt cx="624" cy="48"/>
          </a:xfrm>
        </p:grpSpPr>
        <p:sp>
          <p:nvSpPr>
            <p:cNvPr id="60433" name="Oval 17"/>
            <p:cNvSpPr>
              <a:spLocks noChangeArrowheads="1"/>
            </p:cNvSpPr>
            <p:nvPr/>
          </p:nvSpPr>
          <p:spPr bwMode="auto">
            <a:xfrm>
              <a:off x="1584"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4" name="Oval 18"/>
            <p:cNvSpPr>
              <a:spLocks noChangeArrowheads="1"/>
            </p:cNvSpPr>
            <p:nvPr/>
          </p:nvSpPr>
          <p:spPr bwMode="auto">
            <a:xfrm>
              <a:off x="2160"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5" name="Oval 19"/>
            <p:cNvSpPr>
              <a:spLocks noChangeArrowheads="1"/>
            </p:cNvSpPr>
            <p:nvPr/>
          </p:nvSpPr>
          <p:spPr bwMode="auto">
            <a:xfrm>
              <a:off x="2016"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6" name="Oval 20"/>
            <p:cNvSpPr>
              <a:spLocks noChangeArrowheads="1"/>
            </p:cNvSpPr>
            <p:nvPr/>
          </p:nvSpPr>
          <p:spPr bwMode="auto">
            <a:xfrm>
              <a:off x="1872"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7" name="Oval 21"/>
            <p:cNvSpPr>
              <a:spLocks noChangeArrowheads="1"/>
            </p:cNvSpPr>
            <p:nvPr/>
          </p:nvSpPr>
          <p:spPr bwMode="auto">
            <a:xfrm>
              <a:off x="1728"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438" name="Group 22"/>
          <p:cNvGrpSpPr>
            <a:grpSpLocks/>
          </p:cNvGrpSpPr>
          <p:nvPr/>
        </p:nvGrpSpPr>
        <p:grpSpPr bwMode="auto">
          <a:xfrm>
            <a:off x="2514600" y="2286000"/>
            <a:ext cx="990600" cy="76200"/>
            <a:chOff x="816" y="2880"/>
            <a:chExt cx="624" cy="48"/>
          </a:xfrm>
        </p:grpSpPr>
        <p:sp>
          <p:nvSpPr>
            <p:cNvPr id="60439" name="Oval 23"/>
            <p:cNvSpPr>
              <a:spLocks noChangeArrowheads="1"/>
            </p:cNvSpPr>
            <p:nvPr/>
          </p:nvSpPr>
          <p:spPr bwMode="auto">
            <a:xfrm>
              <a:off x="960"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0" name="Oval 24"/>
            <p:cNvSpPr>
              <a:spLocks noChangeArrowheads="1"/>
            </p:cNvSpPr>
            <p:nvPr/>
          </p:nvSpPr>
          <p:spPr bwMode="auto">
            <a:xfrm>
              <a:off x="1104"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1" name="Oval 25"/>
            <p:cNvSpPr>
              <a:spLocks noChangeArrowheads="1"/>
            </p:cNvSpPr>
            <p:nvPr/>
          </p:nvSpPr>
          <p:spPr bwMode="auto">
            <a:xfrm>
              <a:off x="1248"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2" name="Oval 26"/>
            <p:cNvSpPr>
              <a:spLocks noChangeArrowheads="1"/>
            </p:cNvSpPr>
            <p:nvPr/>
          </p:nvSpPr>
          <p:spPr bwMode="auto">
            <a:xfrm>
              <a:off x="1392"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3" name="Oval 27"/>
            <p:cNvSpPr>
              <a:spLocks noChangeArrowheads="1"/>
            </p:cNvSpPr>
            <p:nvPr/>
          </p:nvSpPr>
          <p:spPr bwMode="auto">
            <a:xfrm>
              <a:off x="816"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444" name="Group 28"/>
          <p:cNvGrpSpPr>
            <a:grpSpLocks/>
          </p:cNvGrpSpPr>
          <p:nvPr/>
        </p:nvGrpSpPr>
        <p:grpSpPr bwMode="auto">
          <a:xfrm>
            <a:off x="6858000" y="4724400"/>
            <a:ext cx="990600" cy="76200"/>
            <a:chOff x="816" y="3024"/>
            <a:chExt cx="624" cy="48"/>
          </a:xfrm>
        </p:grpSpPr>
        <p:sp>
          <p:nvSpPr>
            <p:cNvPr id="60445" name="Oval 29"/>
            <p:cNvSpPr>
              <a:spLocks noChangeArrowheads="1"/>
            </p:cNvSpPr>
            <p:nvPr/>
          </p:nvSpPr>
          <p:spPr bwMode="auto">
            <a:xfrm>
              <a:off x="1392"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6" name="Oval 30"/>
            <p:cNvSpPr>
              <a:spLocks noChangeArrowheads="1"/>
            </p:cNvSpPr>
            <p:nvPr/>
          </p:nvSpPr>
          <p:spPr bwMode="auto">
            <a:xfrm>
              <a:off x="1248"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7" name="Oval 31"/>
            <p:cNvSpPr>
              <a:spLocks noChangeArrowheads="1"/>
            </p:cNvSpPr>
            <p:nvPr/>
          </p:nvSpPr>
          <p:spPr bwMode="auto">
            <a:xfrm>
              <a:off x="1104"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8" name="Oval 32"/>
            <p:cNvSpPr>
              <a:spLocks noChangeArrowheads="1"/>
            </p:cNvSpPr>
            <p:nvPr/>
          </p:nvSpPr>
          <p:spPr bwMode="auto">
            <a:xfrm>
              <a:off x="960"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9" name="Oval 33"/>
            <p:cNvSpPr>
              <a:spLocks noChangeArrowheads="1"/>
            </p:cNvSpPr>
            <p:nvPr/>
          </p:nvSpPr>
          <p:spPr bwMode="auto">
            <a:xfrm>
              <a:off x="816"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450" name="Group 34"/>
          <p:cNvGrpSpPr>
            <a:grpSpLocks/>
          </p:cNvGrpSpPr>
          <p:nvPr/>
        </p:nvGrpSpPr>
        <p:grpSpPr bwMode="auto">
          <a:xfrm>
            <a:off x="1295400" y="4572000"/>
            <a:ext cx="990600" cy="304800"/>
            <a:chOff x="4320" y="2832"/>
            <a:chExt cx="624" cy="192"/>
          </a:xfrm>
        </p:grpSpPr>
        <p:sp>
          <p:nvSpPr>
            <p:cNvPr id="60451" name="Oval 35"/>
            <p:cNvSpPr>
              <a:spLocks noChangeArrowheads="1"/>
            </p:cNvSpPr>
            <p:nvPr/>
          </p:nvSpPr>
          <p:spPr bwMode="auto">
            <a:xfrm>
              <a:off x="4320" y="2832"/>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2" name="Oval 36"/>
            <p:cNvSpPr>
              <a:spLocks noChangeArrowheads="1"/>
            </p:cNvSpPr>
            <p:nvPr/>
          </p:nvSpPr>
          <p:spPr bwMode="auto">
            <a:xfrm>
              <a:off x="4464" y="2832"/>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3" name="Oval 37"/>
            <p:cNvSpPr>
              <a:spLocks noChangeArrowheads="1"/>
            </p:cNvSpPr>
            <p:nvPr/>
          </p:nvSpPr>
          <p:spPr bwMode="auto">
            <a:xfrm>
              <a:off x="4608" y="2832"/>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4" name="Oval 38"/>
            <p:cNvSpPr>
              <a:spLocks noChangeArrowheads="1"/>
            </p:cNvSpPr>
            <p:nvPr/>
          </p:nvSpPr>
          <p:spPr bwMode="auto">
            <a:xfrm>
              <a:off x="4752" y="2832"/>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5" name="Oval 39"/>
            <p:cNvSpPr>
              <a:spLocks noChangeArrowheads="1"/>
            </p:cNvSpPr>
            <p:nvPr/>
          </p:nvSpPr>
          <p:spPr bwMode="auto">
            <a:xfrm>
              <a:off x="4896" y="2832"/>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6" name="Oval 40"/>
            <p:cNvSpPr>
              <a:spLocks noChangeArrowheads="1"/>
            </p:cNvSpPr>
            <p:nvPr/>
          </p:nvSpPr>
          <p:spPr bwMode="auto">
            <a:xfrm>
              <a:off x="4320" y="2976"/>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7" name="Oval 41"/>
            <p:cNvSpPr>
              <a:spLocks noChangeArrowheads="1"/>
            </p:cNvSpPr>
            <p:nvPr/>
          </p:nvSpPr>
          <p:spPr bwMode="auto">
            <a:xfrm>
              <a:off x="4464" y="2976"/>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8" name="Oval 42"/>
            <p:cNvSpPr>
              <a:spLocks noChangeArrowheads="1"/>
            </p:cNvSpPr>
            <p:nvPr/>
          </p:nvSpPr>
          <p:spPr bwMode="auto">
            <a:xfrm>
              <a:off x="4608" y="2976"/>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9" name="Oval 43"/>
            <p:cNvSpPr>
              <a:spLocks noChangeArrowheads="1"/>
            </p:cNvSpPr>
            <p:nvPr/>
          </p:nvSpPr>
          <p:spPr bwMode="auto">
            <a:xfrm>
              <a:off x="4752" y="2976"/>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0" name="Oval 44"/>
            <p:cNvSpPr>
              <a:spLocks noChangeArrowheads="1"/>
            </p:cNvSpPr>
            <p:nvPr/>
          </p:nvSpPr>
          <p:spPr bwMode="auto">
            <a:xfrm>
              <a:off x="4896" y="2976"/>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653586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
          <p:cNvSpPr>
            <a:spLocks noGrp="1"/>
          </p:cNvSpPr>
          <p:nvPr>
            <p:ph type="sldNum" sz="quarter" idx="12"/>
          </p:nvPr>
        </p:nvSpPr>
        <p:spPr/>
        <p:txBody>
          <a:bodyPr/>
          <a:lstStyle/>
          <a:p>
            <a:fld id="{3C17A2C5-8648-42F7-89E0-A1EE22EFC7B7}" type="slidenum">
              <a:rPr lang="en-US" altLang="en-US"/>
              <a:pPr/>
              <a:t>41</a:t>
            </a:fld>
            <a:endParaRPr lang="en-US" altLang="en-US"/>
          </a:p>
        </p:txBody>
      </p:sp>
      <p:sp>
        <p:nvSpPr>
          <p:cNvPr id="61442" name="Rectangle 2"/>
          <p:cNvSpPr>
            <a:spLocks noGrp="1" noChangeArrowheads="1"/>
          </p:cNvSpPr>
          <p:nvPr>
            <p:ph type="title"/>
          </p:nvPr>
        </p:nvSpPr>
        <p:spPr/>
        <p:txBody>
          <a:bodyPr/>
          <a:lstStyle/>
          <a:p>
            <a:r>
              <a:rPr lang="en-US" altLang="en-US"/>
              <a:t>The Walkers</a:t>
            </a:r>
          </a:p>
        </p:txBody>
      </p:sp>
      <p:sp>
        <p:nvSpPr>
          <p:cNvPr id="61443"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61444"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61445"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61446"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7"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8" name="Line 8"/>
          <p:cNvSpPr>
            <a:spLocks noChangeShapeType="1"/>
          </p:cNvSpPr>
          <p:nvPr/>
        </p:nvSpPr>
        <p:spPr bwMode="auto">
          <a:xfrm flipH="1">
            <a:off x="3733800" y="4572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9" name="Line 9"/>
          <p:cNvSpPr>
            <a:spLocks noChangeShapeType="1"/>
          </p:cNvSpPr>
          <p:nvPr/>
        </p:nvSpPr>
        <p:spPr bwMode="auto">
          <a:xfrm>
            <a:off x="3733800" y="4876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1450" name="AutoShape 10"/>
          <p:cNvCxnSpPr>
            <a:cxnSpLocks noChangeShapeType="1"/>
            <a:stCxn id="61443" idx="6"/>
            <a:endCxn id="61443"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51" name="Oval 11"/>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2" name="Oval 12"/>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3" name="Oval 13"/>
          <p:cNvSpPr>
            <a:spLocks noChangeArrowheads="1"/>
          </p:cNvSpPr>
          <p:nvPr/>
        </p:nvSpPr>
        <p:spPr bwMode="auto">
          <a:xfrm>
            <a:off x="29718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4" name="Oval 14"/>
          <p:cNvSpPr>
            <a:spLocks noChangeArrowheads="1"/>
          </p:cNvSpPr>
          <p:nvPr/>
        </p:nvSpPr>
        <p:spPr bwMode="auto">
          <a:xfrm>
            <a:off x="32004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5" name="Oval 15"/>
          <p:cNvSpPr>
            <a:spLocks noChangeArrowheads="1"/>
          </p:cNvSpPr>
          <p:nvPr/>
        </p:nvSpPr>
        <p:spPr bwMode="auto">
          <a:xfrm>
            <a:off x="34290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6" name="Oval 16"/>
          <p:cNvSpPr>
            <a:spLocks noChangeArrowheads="1"/>
          </p:cNvSpPr>
          <p:nvPr/>
        </p:nvSpPr>
        <p:spPr bwMode="auto">
          <a:xfrm>
            <a:off x="12954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7" name="Oval 17"/>
          <p:cNvSpPr>
            <a:spLocks noChangeArrowheads="1"/>
          </p:cNvSpPr>
          <p:nvPr/>
        </p:nvSpPr>
        <p:spPr bwMode="auto">
          <a:xfrm>
            <a:off x="15240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8" name="Oval 18"/>
          <p:cNvSpPr>
            <a:spLocks noChangeArrowheads="1"/>
          </p:cNvSpPr>
          <p:nvPr/>
        </p:nvSpPr>
        <p:spPr bwMode="auto">
          <a:xfrm>
            <a:off x="17526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9" name="Oval 19"/>
          <p:cNvSpPr>
            <a:spLocks noChangeArrowheads="1"/>
          </p:cNvSpPr>
          <p:nvPr/>
        </p:nvSpPr>
        <p:spPr bwMode="auto">
          <a:xfrm>
            <a:off x="19812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0" name="Oval 20"/>
          <p:cNvSpPr>
            <a:spLocks noChangeArrowheads="1"/>
          </p:cNvSpPr>
          <p:nvPr/>
        </p:nvSpPr>
        <p:spPr bwMode="auto">
          <a:xfrm>
            <a:off x="22098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461" name="Group 21"/>
          <p:cNvGrpSpPr>
            <a:grpSpLocks/>
          </p:cNvGrpSpPr>
          <p:nvPr/>
        </p:nvGrpSpPr>
        <p:grpSpPr bwMode="auto">
          <a:xfrm>
            <a:off x="1295400" y="4495800"/>
            <a:ext cx="990600" cy="76200"/>
            <a:chOff x="4320" y="2976"/>
            <a:chExt cx="624" cy="48"/>
          </a:xfrm>
        </p:grpSpPr>
        <p:sp>
          <p:nvSpPr>
            <p:cNvPr id="61462" name="Oval 22"/>
            <p:cNvSpPr>
              <a:spLocks noChangeArrowheads="1"/>
            </p:cNvSpPr>
            <p:nvPr/>
          </p:nvSpPr>
          <p:spPr bwMode="auto">
            <a:xfrm>
              <a:off x="4896" y="2976"/>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3" name="Oval 23"/>
            <p:cNvSpPr>
              <a:spLocks noChangeArrowheads="1"/>
            </p:cNvSpPr>
            <p:nvPr/>
          </p:nvSpPr>
          <p:spPr bwMode="auto">
            <a:xfrm>
              <a:off x="4752" y="2976"/>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4" name="Oval 24"/>
            <p:cNvSpPr>
              <a:spLocks noChangeArrowheads="1"/>
            </p:cNvSpPr>
            <p:nvPr/>
          </p:nvSpPr>
          <p:spPr bwMode="auto">
            <a:xfrm>
              <a:off x="4608" y="2976"/>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5" name="Oval 25"/>
            <p:cNvSpPr>
              <a:spLocks noChangeArrowheads="1"/>
            </p:cNvSpPr>
            <p:nvPr/>
          </p:nvSpPr>
          <p:spPr bwMode="auto">
            <a:xfrm>
              <a:off x="4464" y="2976"/>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6" name="Oval 26"/>
            <p:cNvSpPr>
              <a:spLocks noChangeArrowheads="1"/>
            </p:cNvSpPr>
            <p:nvPr/>
          </p:nvSpPr>
          <p:spPr bwMode="auto">
            <a:xfrm>
              <a:off x="4320" y="2976"/>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467" name="Group 27"/>
          <p:cNvGrpSpPr>
            <a:grpSpLocks/>
          </p:cNvGrpSpPr>
          <p:nvPr/>
        </p:nvGrpSpPr>
        <p:grpSpPr bwMode="auto">
          <a:xfrm>
            <a:off x="2514600" y="2057400"/>
            <a:ext cx="533400" cy="533400"/>
            <a:chOff x="816" y="2736"/>
            <a:chExt cx="336" cy="336"/>
          </a:xfrm>
        </p:grpSpPr>
        <p:sp>
          <p:nvSpPr>
            <p:cNvPr id="61468" name="Oval 28"/>
            <p:cNvSpPr>
              <a:spLocks noChangeArrowheads="1"/>
            </p:cNvSpPr>
            <p:nvPr/>
          </p:nvSpPr>
          <p:spPr bwMode="auto">
            <a:xfrm>
              <a:off x="816" y="2736"/>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9" name="Oval 29"/>
            <p:cNvSpPr>
              <a:spLocks noChangeArrowheads="1"/>
            </p:cNvSpPr>
            <p:nvPr/>
          </p:nvSpPr>
          <p:spPr bwMode="auto">
            <a:xfrm>
              <a:off x="1104" y="2736"/>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0" name="Oval 30"/>
            <p:cNvSpPr>
              <a:spLocks noChangeArrowheads="1"/>
            </p:cNvSpPr>
            <p:nvPr/>
          </p:nvSpPr>
          <p:spPr bwMode="auto">
            <a:xfrm>
              <a:off x="960" y="2736"/>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1" name="Oval 31"/>
            <p:cNvSpPr>
              <a:spLocks noChangeArrowheads="1"/>
            </p:cNvSpPr>
            <p:nvPr/>
          </p:nvSpPr>
          <p:spPr bwMode="auto">
            <a:xfrm>
              <a:off x="816" y="2880"/>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2" name="Oval 32"/>
            <p:cNvSpPr>
              <a:spLocks noChangeArrowheads="1"/>
            </p:cNvSpPr>
            <p:nvPr/>
          </p:nvSpPr>
          <p:spPr bwMode="auto">
            <a:xfrm>
              <a:off x="960" y="2880"/>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3" name="Oval 33"/>
            <p:cNvSpPr>
              <a:spLocks noChangeArrowheads="1"/>
            </p:cNvSpPr>
            <p:nvPr/>
          </p:nvSpPr>
          <p:spPr bwMode="auto">
            <a:xfrm>
              <a:off x="816" y="3024"/>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4" name="Oval 34"/>
            <p:cNvSpPr>
              <a:spLocks noChangeArrowheads="1"/>
            </p:cNvSpPr>
            <p:nvPr/>
          </p:nvSpPr>
          <p:spPr bwMode="auto">
            <a:xfrm>
              <a:off x="960" y="3024"/>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475" name="Group 35"/>
          <p:cNvGrpSpPr>
            <a:grpSpLocks/>
          </p:cNvGrpSpPr>
          <p:nvPr/>
        </p:nvGrpSpPr>
        <p:grpSpPr bwMode="auto">
          <a:xfrm>
            <a:off x="6858000" y="4419600"/>
            <a:ext cx="533400" cy="533400"/>
            <a:chOff x="1104" y="2736"/>
            <a:chExt cx="336" cy="336"/>
          </a:xfrm>
        </p:grpSpPr>
        <p:sp>
          <p:nvSpPr>
            <p:cNvPr id="61476" name="Oval 36"/>
            <p:cNvSpPr>
              <a:spLocks noChangeArrowheads="1"/>
            </p:cNvSpPr>
            <p:nvPr/>
          </p:nvSpPr>
          <p:spPr bwMode="auto">
            <a:xfrm>
              <a:off x="1392" y="2736"/>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7" name="Oval 37"/>
            <p:cNvSpPr>
              <a:spLocks noChangeArrowheads="1"/>
            </p:cNvSpPr>
            <p:nvPr/>
          </p:nvSpPr>
          <p:spPr bwMode="auto">
            <a:xfrm>
              <a:off x="1248" y="2736"/>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8" name="Oval 38"/>
            <p:cNvSpPr>
              <a:spLocks noChangeArrowheads="1"/>
            </p:cNvSpPr>
            <p:nvPr/>
          </p:nvSpPr>
          <p:spPr bwMode="auto">
            <a:xfrm>
              <a:off x="1104" y="2880"/>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9" name="Oval 39"/>
            <p:cNvSpPr>
              <a:spLocks noChangeArrowheads="1"/>
            </p:cNvSpPr>
            <p:nvPr/>
          </p:nvSpPr>
          <p:spPr bwMode="auto">
            <a:xfrm>
              <a:off x="1248" y="2880"/>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0" name="Oval 40"/>
            <p:cNvSpPr>
              <a:spLocks noChangeArrowheads="1"/>
            </p:cNvSpPr>
            <p:nvPr/>
          </p:nvSpPr>
          <p:spPr bwMode="auto">
            <a:xfrm>
              <a:off x="1392" y="2880"/>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1" name="Oval 41"/>
            <p:cNvSpPr>
              <a:spLocks noChangeArrowheads="1"/>
            </p:cNvSpPr>
            <p:nvPr/>
          </p:nvSpPr>
          <p:spPr bwMode="auto">
            <a:xfrm>
              <a:off x="1104" y="3024"/>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2" name="Oval 42"/>
            <p:cNvSpPr>
              <a:spLocks noChangeArrowheads="1"/>
            </p:cNvSpPr>
            <p:nvPr/>
          </p:nvSpPr>
          <p:spPr bwMode="auto">
            <a:xfrm>
              <a:off x="1248" y="3024"/>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3" name="Oval 43"/>
            <p:cNvSpPr>
              <a:spLocks noChangeArrowheads="1"/>
            </p:cNvSpPr>
            <p:nvPr/>
          </p:nvSpPr>
          <p:spPr bwMode="auto">
            <a:xfrm>
              <a:off x="1392" y="3024"/>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509725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12"/>
          </p:nvPr>
        </p:nvSpPr>
        <p:spPr/>
        <p:txBody>
          <a:bodyPr/>
          <a:lstStyle/>
          <a:p>
            <a:fld id="{B20CA3C2-2F45-4534-838B-3813DC1E5063}" type="slidenum">
              <a:rPr lang="en-US" altLang="en-US"/>
              <a:pPr/>
              <a:t>42</a:t>
            </a:fld>
            <a:endParaRPr lang="en-US" altLang="en-US"/>
          </a:p>
        </p:txBody>
      </p:sp>
      <p:sp>
        <p:nvSpPr>
          <p:cNvPr id="62466" name="Rectangle 2"/>
          <p:cNvSpPr>
            <a:spLocks noGrp="1" noChangeArrowheads="1"/>
          </p:cNvSpPr>
          <p:nvPr>
            <p:ph type="title"/>
          </p:nvPr>
        </p:nvSpPr>
        <p:spPr/>
        <p:txBody>
          <a:bodyPr/>
          <a:lstStyle/>
          <a:p>
            <a:r>
              <a:rPr lang="en-US" altLang="en-US"/>
              <a:t>The Walkers</a:t>
            </a:r>
          </a:p>
        </p:txBody>
      </p:sp>
      <p:sp>
        <p:nvSpPr>
          <p:cNvPr id="62467"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62468"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62469"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62470"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1"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2" name="Line 8"/>
          <p:cNvSpPr>
            <a:spLocks noChangeShapeType="1"/>
          </p:cNvSpPr>
          <p:nvPr/>
        </p:nvSpPr>
        <p:spPr bwMode="auto">
          <a:xfrm flipH="1">
            <a:off x="3733800" y="4572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3" name="Line 9"/>
          <p:cNvSpPr>
            <a:spLocks noChangeShapeType="1"/>
          </p:cNvSpPr>
          <p:nvPr/>
        </p:nvSpPr>
        <p:spPr bwMode="auto">
          <a:xfrm>
            <a:off x="3733800" y="4876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2474" name="AutoShape 10"/>
          <p:cNvCxnSpPr>
            <a:cxnSpLocks noChangeShapeType="1"/>
            <a:stCxn id="62467" idx="6"/>
            <a:endCxn id="62467"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75" name="Oval 11"/>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6" name="Oval 12"/>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7" name="Oval 13"/>
          <p:cNvSpPr>
            <a:spLocks noChangeArrowheads="1"/>
          </p:cNvSpPr>
          <p:nvPr/>
        </p:nvSpPr>
        <p:spPr bwMode="auto">
          <a:xfrm>
            <a:off x="1295400" y="4876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8" name="Oval 14"/>
          <p:cNvSpPr>
            <a:spLocks noChangeArrowheads="1"/>
          </p:cNvSpPr>
          <p:nvPr/>
        </p:nvSpPr>
        <p:spPr bwMode="auto">
          <a:xfrm>
            <a:off x="32004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9" name="Oval 15"/>
          <p:cNvSpPr>
            <a:spLocks noChangeArrowheads="1"/>
          </p:cNvSpPr>
          <p:nvPr/>
        </p:nvSpPr>
        <p:spPr bwMode="auto">
          <a:xfrm>
            <a:off x="34290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0" name="Oval 16"/>
          <p:cNvSpPr>
            <a:spLocks noChangeArrowheads="1"/>
          </p:cNvSpPr>
          <p:nvPr/>
        </p:nvSpPr>
        <p:spPr bwMode="auto">
          <a:xfrm>
            <a:off x="6934200" y="48006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1" name="Oval 17"/>
          <p:cNvSpPr>
            <a:spLocks noChangeArrowheads="1"/>
          </p:cNvSpPr>
          <p:nvPr/>
        </p:nvSpPr>
        <p:spPr bwMode="auto">
          <a:xfrm>
            <a:off x="7162800" y="48006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2" name="Oval 18"/>
          <p:cNvSpPr>
            <a:spLocks noChangeArrowheads="1"/>
          </p:cNvSpPr>
          <p:nvPr/>
        </p:nvSpPr>
        <p:spPr bwMode="auto">
          <a:xfrm>
            <a:off x="27432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3" name="Oval 19"/>
          <p:cNvSpPr>
            <a:spLocks noChangeArrowheads="1"/>
          </p:cNvSpPr>
          <p:nvPr/>
        </p:nvSpPr>
        <p:spPr bwMode="auto">
          <a:xfrm>
            <a:off x="27432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4" name="Oval 20"/>
          <p:cNvSpPr>
            <a:spLocks noChangeArrowheads="1"/>
          </p:cNvSpPr>
          <p:nvPr/>
        </p:nvSpPr>
        <p:spPr bwMode="auto">
          <a:xfrm>
            <a:off x="25146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5" name="Oval 21"/>
          <p:cNvSpPr>
            <a:spLocks noChangeArrowheads="1"/>
          </p:cNvSpPr>
          <p:nvPr/>
        </p:nvSpPr>
        <p:spPr bwMode="auto">
          <a:xfrm>
            <a:off x="29718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6" name="Oval 22"/>
          <p:cNvSpPr>
            <a:spLocks noChangeArrowheads="1"/>
          </p:cNvSpPr>
          <p:nvPr/>
        </p:nvSpPr>
        <p:spPr bwMode="auto">
          <a:xfrm>
            <a:off x="1295400" y="4648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7" name="Oval 23"/>
          <p:cNvSpPr>
            <a:spLocks noChangeArrowheads="1"/>
          </p:cNvSpPr>
          <p:nvPr/>
        </p:nvSpPr>
        <p:spPr bwMode="auto">
          <a:xfrm>
            <a:off x="73914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8" name="Oval 24"/>
          <p:cNvSpPr>
            <a:spLocks noChangeArrowheads="1"/>
          </p:cNvSpPr>
          <p:nvPr/>
        </p:nvSpPr>
        <p:spPr bwMode="auto">
          <a:xfrm>
            <a:off x="71628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9" name="Oval 25"/>
          <p:cNvSpPr>
            <a:spLocks noChangeArrowheads="1"/>
          </p:cNvSpPr>
          <p:nvPr/>
        </p:nvSpPr>
        <p:spPr bwMode="auto">
          <a:xfrm>
            <a:off x="69342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0" name="Oval 26"/>
          <p:cNvSpPr>
            <a:spLocks noChangeArrowheads="1"/>
          </p:cNvSpPr>
          <p:nvPr/>
        </p:nvSpPr>
        <p:spPr bwMode="auto">
          <a:xfrm>
            <a:off x="1752600" y="44196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1" name="Oval 27"/>
          <p:cNvSpPr>
            <a:spLocks noChangeArrowheads="1"/>
          </p:cNvSpPr>
          <p:nvPr/>
        </p:nvSpPr>
        <p:spPr bwMode="auto">
          <a:xfrm>
            <a:off x="29718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2" name="Oval 28"/>
          <p:cNvSpPr>
            <a:spLocks noChangeArrowheads="1"/>
          </p:cNvSpPr>
          <p:nvPr/>
        </p:nvSpPr>
        <p:spPr bwMode="auto">
          <a:xfrm>
            <a:off x="1524000" y="44196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3" name="Oval 29"/>
          <p:cNvSpPr>
            <a:spLocks noChangeArrowheads="1"/>
          </p:cNvSpPr>
          <p:nvPr/>
        </p:nvSpPr>
        <p:spPr bwMode="auto">
          <a:xfrm>
            <a:off x="1524000" y="4876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4" name="Oval 30"/>
          <p:cNvSpPr>
            <a:spLocks noChangeArrowheads="1"/>
          </p:cNvSpPr>
          <p:nvPr/>
        </p:nvSpPr>
        <p:spPr bwMode="auto">
          <a:xfrm>
            <a:off x="2514600" y="2057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5" name="Oval 31"/>
          <p:cNvSpPr>
            <a:spLocks noChangeArrowheads="1"/>
          </p:cNvSpPr>
          <p:nvPr/>
        </p:nvSpPr>
        <p:spPr bwMode="auto">
          <a:xfrm>
            <a:off x="1524000" y="46482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6" name="Oval 32"/>
          <p:cNvSpPr>
            <a:spLocks noChangeArrowheads="1"/>
          </p:cNvSpPr>
          <p:nvPr/>
        </p:nvSpPr>
        <p:spPr bwMode="auto">
          <a:xfrm>
            <a:off x="2286000" y="2057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497" name="Group 33"/>
          <p:cNvGrpSpPr>
            <a:grpSpLocks/>
          </p:cNvGrpSpPr>
          <p:nvPr/>
        </p:nvGrpSpPr>
        <p:grpSpPr bwMode="auto">
          <a:xfrm>
            <a:off x="1752600" y="4419600"/>
            <a:ext cx="533400" cy="533400"/>
            <a:chOff x="1104" y="2736"/>
            <a:chExt cx="336" cy="336"/>
          </a:xfrm>
        </p:grpSpPr>
        <p:sp>
          <p:nvSpPr>
            <p:cNvPr id="62498" name="Oval 34"/>
            <p:cNvSpPr>
              <a:spLocks noChangeArrowheads="1"/>
            </p:cNvSpPr>
            <p:nvPr/>
          </p:nvSpPr>
          <p:spPr bwMode="auto">
            <a:xfrm>
              <a:off x="1392" y="2736"/>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9" name="Oval 35"/>
            <p:cNvSpPr>
              <a:spLocks noChangeArrowheads="1"/>
            </p:cNvSpPr>
            <p:nvPr/>
          </p:nvSpPr>
          <p:spPr bwMode="auto">
            <a:xfrm>
              <a:off x="1248" y="2736"/>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0" name="Oval 36"/>
            <p:cNvSpPr>
              <a:spLocks noChangeArrowheads="1"/>
            </p:cNvSpPr>
            <p:nvPr/>
          </p:nvSpPr>
          <p:spPr bwMode="auto">
            <a:xfrm>
              <a:off x="1104" y="2880"/>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1" name="Oval 37"/>
            <p:cNvSpPr>
              <a:spLocks noChangeArrowheads="1"/>
            </p:cNvSpPr>
            <p:nvPr/>
          </p:nvSpPr>
          <p:spPr bwMode="auto">
            <a:xfrm>
              <a:off x="1248" y="2880"/>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2" name="Oval 38"/>
            <p:cNvSpPr>
              <a:spLocks noChangeArrowheads="1"/>
            </p:cNvSpPr>
            <p:nvPr/>
          </p:nvSpPr>
          <p:spPr bwMode="auto">
            <a:xfrm>
              <a:off x="1392" y="2880"/>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3" name="Oval 39"/>
            <p:cNvSpPr>
              <a:spLocks noChangeArrowheads="1"/>
            </p:cNvSpPr>
            <p:nvPr/>
          </p:nvSpPr>
          <p:spPr bwMode="auto">
            <a:xfrm>
              <a:off x="1104" y="3024"/>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4" name="Oval 40"/>
            <p:cNvSpPr>
              <a:spLocks noChangeArrowheads="1"/>
            </p:cNvSpPr>
            <p:nvPr/>
          </p:nvSpPr>
          <p:spPr bwMode="auto">
            <a:xfrm>
              <a:off x="1248" y="3024"/>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5" name="Oval 41"/>
            <p:cNvSpPr>
              <a:spLocks noChangeArrowheads="1"/>
            </p:cNvSpPr>
            <p:nvPr/>
          </p:nvSpPr>
          <p:spPr bwMode="auto">
            <a:xfrm>
              <a:off x="1392" y="3024"/>
              <a:ext cx="48" cy="48"/>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17969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2"/>
          </p:nvPr>
        </p:nvSpPr>
        <p:spPr/>
        <p:txBody>
          <a:bodyPr/>
          <a:lstStyle/>
          <a:p>
            <a:fld id="{E1F603AD-A4DB-484D-AB3E-CE2A9C306428}" type="slidenum">
              <a:rPr lang="en-US" altLang="en-US"/>
              <a:pPr/>
              <a:t>43</a:t>
            </a:fld>
            <a:endParaRPr lang="en-US" altLang="en-US"/>
          </a:p>
        </p:txBody>
      </p:sp>
      <p:sp>
        <p:nvSpPr>
          <p:cNvPr id="63490" name="Rectangle 2"/>
          <p:cNvSpPr>
            <a:spLocks noGrp="1" noChangeArrowheads="1"/>
          </p:cNvSpPr>
          <p:nvPr>
            <p:ph type="title"/>
          </p:nvPr>
        </p:nvSpPr>
        <p:spPr/>
        <p:txBody>
          <a:bodyPr/>
          <a:lstStyle/>
          <a:p>
            <a:r>
              <a:rPr lang="en-US" altLang="en-US"/>
              <a:t>In the Limit …</a:t>
            </a:r>
          </a:p>
        </p:txBody>
      </p:sp>
      <p:sp>
        <p:nvSpPr>
          <p:cNvPr id="63491"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63492"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63493"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63494"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5"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Line 8"/>
          <p:cNvSpPr>
            <a:spLocks noChangeShapeType="1"/>
          </p:cNvSpPr>
          <p:nvPr/>
        </p:nvSpPr>
        <p:spPr bwMode="auto">
          <a:xfrm flipH="1">
            <a:off x="3733800" y="4572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7" name="Line 9"/>
          <p:cNvSpPr>
            <a:spLocks noChangeShapeType="1"/>
          </p:cNvSpPr>
          <p:nvPr/>
        </p:nvSpPr>
        <p:spPr bwMode="auto">
          <a:xfrm>
            <a:off x="3733800" y="4876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3498" name="AutoShape 10"/>
          <p:cNvCxnSpPr>
            <a:cxnSpLocks noChangeShapeType="1"/>
            <a:stCxn id="63491" idx="6"/>
            <a:endCxn id="63491"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499" name="Oval 11"/>
          <p:cNvSpPr>
            <a:spLocks noChangeArrowheads="1"/>
          </p:cNvSpPr>
          <p:nvPr/>
        </p:nvSpPr>
        <p:spPr bwMode="auto">
          <a:xfrm>
            <a:off x="68580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0" name="Oval 12"/>
          <p:cNvSpPr>
            <a:spLocks noChangeArrowheads="1"/>
          </p:cNvSpPr>
          <p:nvPr/>
        </p:nvSpPr>
        <p:spPr bwMode="auto">
          <a:xfrm>
            <a:off x="2209800" y="45720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1" name="Oval 13"/>
          <p:cNvSpPr>
            <a:spLocks noChangeArrowheads="1"/>
          </p:cNvSpPr>
          <p:nvPr/>
        </p:nvSpPr>
        <p:spPr bwMode="auto">
          <a:xfrm>
            <a:off x="1981200" y="45720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2" name="Oval 14"/>
          <p:cNvSpPr>
            <a:spLocks noChangeArrowheads="1"/>
          </p:cNvSpPr>
          <p:nvPr/>
        </p:nvSpPr>
        <p:spPr bwMode="auto">
          <a:xfrm>
            <a:off x="1981200" y="48006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3" name="Oval 15"/>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Oval 16"/>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5" name="Oval 17"/>
          <p:cNvSpPr>
            <a:spLocks noChangeArrowheads="1"/>
          </p:cNvSpPr>
          <p:nvPr/>
        </p:nvSpPr>
        <p:spPr bwMode="auto">
          <a:xfrm>
            <a:off x="7315200" y="4495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6" name="Oval 18"/>
          <p:cNvSpPr>
            <a:spLocks noChangeArrowheads="1"/>
          </p:cNvSpPr>
          <p:nvPr/>
        </p:nvSpPr>
        <p:spPr bwMode="auto">
          <a:xfrm>
            <a:off x="34290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7" name="Oval 19"/>
          <p:cNvSpPr>
            <a:spLocks noChangeArrowheads="1"/>
          </p:cNvSpPr>
          <p:nvPr/>
        </p:nvSpPr>
        <p:spPr bwMode="auto">
          <a:xfrm>
            <a:off x="32004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8" name="Oval 20"/>
          <p:cNvSpPr>
            <a:spLocks noChangeArrowheads="1"/>
          </p:cNvSpPr>
          <p:nvPr/>
        </p:nvSpPr>
        <p:spPr bwMode="auto">
          <a:xfrm>
            <a:off x="2209800" y="48006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9" name="Oval 21"/>
          <p:cNvSpPr>
            <a:spLocks noChangeArrowheads="1"/>
          </p:cNvSpPr>
          <p:nvPr/>
        </p:nvSpPr>
        <p:spPr bwMode="auto">
          <a:xfrm>
            <a:off x="73152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0" name="Oval 22"/>
          <p:cNvSpPr>
            <a:spLocks noChangeArrowheads="1"/>
          </p:cNvSpPr>
          <p:nvPr/>
        </p:nvSpPr>
        <p:spPr bwMode="auto">
          <a:xfrm>
            <a:off x="2743200" y="2057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1" name="Oval 23"/>
          <p:cNvSpPr>
            <a:spLocks noChangeArrowheads="1"/>
          </p:cNvSpPr>
          <p:nvPr/>
        </p:nvSpPr>
        <p:spPr bwMode="auto">
          <a:xfrm>
            <a:off x="2743200" y="1828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Oval 24"/>
          <p:cNvSpPr>
            <a:spLocks noChangeArrowheads="1"/>
          </p:cNvSpPr>
          <p:nvPr/>
        </p:nvSpPr>
        <p:spPr bwMode="auto">
          <a:xfrm>
            <a:off x="17526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Oval 25"/>
          <p:cNvSpPr>
            <a:spLocks noChangeArrowheads="1"/>
          </p:cNvSpPr>
          <p:nvPr/>
        </p:nvSpPr>
        <p:spPr bwMode="auto">
          <a:xfrm>
            <a:off x="15240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4" name="Oval 26"/>
          <p:cNvSpPr>
            <a:spLocks noChangeArrowheads="1"/>
          </p:cNvSpPr>
          <p:nvPr/>
        </p:nvSpPr>
        <p:spPr bwMode="auto">
          <a:xfrm>
            <a:off x="15240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5" name="Oval 27"/>
          <p:cNvSpPr>
            <a:spLocks noChangeArrowheads="1"/>
          </p:cNvSpPr>
          <p:nvPr/>
        </p:nvSpPr>
        <p:spPr bwMode="auto">
          <a:xfrm>
            <a:off x="17526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6" name="Oval 28"/>
          <p:cNvSpPr>
            <a:spLocks noChangeArrowheads="1"/>
          </p:cNvSpPr>
          <p:nvPr/>
        </p:nvSpPr>
        <p:spPr bwMode="auto">
          <a:xfrm>
            <a:off x="2971800" y="2057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7" name="Oval 29"/>
          <p:cNvSpPr>
            <a:spLocks noChangeArrowheads="1"/>
          </p:cNvSpPr>
          <p:nvPr/>
        </p:nvSpPr>
        <p:spPr bwMode="auto">
          <a:xfrm>
            <a:off x="2971800" y="1828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8" name="Oval 30"/>
          <p:cNvSpPr>
            <a:spLocks noChangeArrowheads="1"/>
          </p:cNvSpPr>
          <p:nvPr/>
        </p:nvSpPr>
        <p:spPr bwMode="auto">
          <a:xfrm>
            <a:off x="7086600" y="4495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9" name="Oval 31"/>
          <p:cNvSpPr>
            <a:spLocks noChangeArrowheads="1"/>
          </p:cNvSpPr>
          <p:nvPr/>
        </p:nvSpPr>
        <p:spPr bwMode="auto">
          <a:xfrm>
            <a:off x="70866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Oval 32"/>
          <p:cNvSpPr>
            <a:spLocks noChangeArrowheads="1"/>
          </p:cNvSpPr>
          <p:nvPr/>
        </p:nvSpPr>
        <p:spPr bwMode="auto">
          <a:xfrm>
            <a:off x="1066800" y="45720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1" name="Oval 33"/>
          <p:cNvSpPr>
            <a:spLocks noChangeArrowheads="1"/>
          </p:cNvSpPr>
          <p:nvPr/>
        </p:nvSpPr>
        <p:spPr bwMode="auto">
          <a:xfrm>
            <a:off x="1295400" y="45720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2" name="Oval 34"/>
          <p:cNvSpPr>
            <a:spLocks noChangeArrowheads="1"/>
          </p:cNvSpPr>
          <p:nvPr/>
        </p:nvSpPr>
        <p:spPr bwMode="auto">
          <a:xfrm>
            <a:off x="2286000" y="1828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3" name="Oval 35"/>
          <p:cNvSpPr>
            <a:spLocks noChangeArrowheads="1"/>
          </p:cNvSpPr>
          <p:nvPr/>
        </p:nvSpPr>
        <p:spPr bwMode="auto">
          <a:xfrm>
            <a:off x="2514600" y="1828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4" name="Oval 36"/>
          <p:cNvSpPr>
            <a:spLocks noChangeArrowheads="1"/>
          </p:cNvSpPr>
          <p:nvPr/>
        </p:nvSpPr>
        <p:spPr bwMode="auto">
          <a:xfrm>
            <a:off x="68580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5" name="Oval 37"/>
          <p:cNvSpPr>
            <a:spLocks noChangeArrowheads="1"/>
          </p:cNvSpPr>
          <p:nvPr/>
        </p:nvSpPr>
        <p:spPr bwMode="auto">
          <a:xfrm>
            <a:off x="1066800" y="48006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6" name="Oval 38"/>
          <p:cNvSpPr>
            <a:spLocks noChangeArrowheads="1"/>
          </p:cNvSpPr>
          <p:nvPr/>
        </p:nvSpPr>
        <p:spPr bwMode="auto">
          <a:xfrm>
            <a:off x="1295400" y="48006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7" name="Oval 39"/>
          <p:cNvSpPr>
            <a:spLocks noChangeArrowheads="1"/>
          </p:cNvSpPr>
          <p:nvPr/>
        </p:nvSpPr>
        <p:spPr bwMode="auto">
          <a:xfrm>
            <a:off x="2286000" y="2057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8" name="Oval 40"/>
          <p:cNvSpPr>
            <a:spLocks noChangeArrowheads="1"/>
          </p:cNvSpPr>
          <p:nvPr/>
        </p:nvSpPr>
        <p:spPr bwMode="auto">
          <a:xfrm>
            <a:off x="2514600" y="2057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15917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Power Iteration works?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257801"/>
              </a:xfrm>
            </p:spPr>
            <p:txBody>
              <a:bodyPr/>
              <a:lstStyle/>
              <a:p>
                <a:r>
                  <a:rPr lang="en-US" b="1" dirty="0">
                    <a:solidFill>
                      <a:srgbClr val="0000FF"/>
                    </a:solidFill>
                  </a:rPr>
                  <a:t>Power iteration: </a:t>
                </a:r>
                <a:br>
                  <a:rPr lang="en-US" b="1" dirty="0">
                    <a:solidFill>
                      <a:srgbClr val="0000FF"/>
                    </a:solidFill>
                  </a:rPr>
                </a:br>
                <a:r>
                  <a:rPr lang="en-US" dirty="0"/>
                  <a:t>A method for finding dominant eigenvector (the vector corresponding to the largest eigenvalue)</a:t>
                </a:r>
              </a:p>
              <a:p>
                <a:pPr lvl="1"/>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a:rPr>
                          <m:t>𝒓</m:t>
                        </m:r>
                      </m:e>
                      <m:sup>
                        <m:r>
                          <a:rPr lang="en-US" b="1" i="1" smtClean="0">
                            <a:latin typeface="Cambria Math"/>
                          </a:rPr>
                          <m:t>(</m:t>
                        </m:r>
                        <m:r>
                          <a:rPr lang="en-US" b="1" i="1" smtClean="0">
                            <a:latin typeface="Cambria Math"/>
                          </a:rPr>
                          <m:t>𝟏</m:t>
                        </m:r>
                        <m:r>
                          <a:rPr lang="en-US" b="1" i="1" smtClean="0">
                            <a:latin typeface="Cambria Math"/>
                          </a:rPr>
                          <m:t>)</m:t>
                        </m:r>
                      </m:sup>
                    </m:sSup>
                    <m:r>
                      <a:rPr lang="en-US" b="1" i="1" smtClean="0">
                        <a:latin typeface="Cambria Math"/>
                      </a:rPr>
                      <m:t>=</m:t>
                    </m:r>
                    <m:r>
                      <a:rPr lang="en-US" b="1" i="1" smtClean="0">
                        <a:latin typeface="Cambria Math"/>
                      </a:rPr>
                      <m:t>𝑴</m:t>
                    </m:r>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𝒓</m:t>
                        </m:r>
                      </m:e>
                      <m:sup>
                        <m:r>
                          <a:rPr lang="en-US" b="1" i="1" smtClean="0">
                            <a:latin typeface="Cambria Math"/>
                          </a:rPr>
                          <m:t>(</m:t>
                        </m:r>
                        <m:r>
                          <a:rPr lang="en-US" b="1" i="1" smtClean="0">
                            <a:latin typeface="Cambria Math"/>
                          </a:rPr>
                          <m:t>𝟎</m:t>
                        </m:r>
                        <m:r>
                          <a:rPr lang="en-US" b="1" i="1" smtClean="0">
                            <a:latin typeface="Cambria Math"/>
                          </a:rPr>
                          <m:t>)</m:t>
                        </m:r>
                      </m:sup>
                    </m:sSup>
                  </m:oMath>
                </a14:m>
                <a:endParaRPr lang="en-US" b="1" dirty="0"/>
              </a:p>
              <a:p>
                <a:pPr lvl="1"/>
                <a14:m>
                  <m:oMath xmlns:m="http://schemas.openxmlformats.org/officeDocument/2006/math">
                    <m:sSup>
                      <m:sSupPr>
                        <m:ctrlPr>
                          <a:rPr lang="en-US" b="1" i="1">
                            <a:latin typeface="Cambria Math" panose="02040503050406030204" pitchFamily="18" charset="0"/>
                          </a:rPr>
                        </m:ctrlPr>
                      </m:sSupPr>
                      <m:e>
                        <m:r>
                          <a:rPr lang="en-US" b="1" i="1">
                            <a:latin typeface="Cambria Math"/>
                          </a:rPr>
                          <m:t>𝒓</m:t>
                        </m:r>
                      </m:e>
                      <m:sup>
                        <m:r>
                          <a:rPr lang="en-US" b="1" i="1">
                            <a:latin typeface="Cambria Math"/>
                          </a:rPr>
                          <m:t>(</m:t>
                        </m:r>
                        <m:r>
                          <a:rPr lang="en-US" b="1" i="1" smtClean="0">
                            <a:latin typeface="Cambria Math"/>
                          </a:rPr>
                          <m:t>𝟐</m:t>
                        </m:r>
                        <m:r>
                          <a:rPr lang="en-US" b="1" i="1">
                            <a:latin typeface="Cambria Math"/>
                          </a:rPr>
                          <m:t>)</m:t>
                        </m:r>
                      </m:sup>
                    </m:sSup>
                    <m:r>
                      <a:rPr lang="en-US" b="1" i="1">
                        <a:latin typeface="Cambria Math"/>
                      </a:rPr>
                      <m:t>=</m:t>
                    </m:r>
                    <m:r>
                      <a:rPr lang="en-US" b="1" i="1">
                        <a:latin typeface="Cambria Math"/>
                      </a:rPr>
                      <m:t>𝑴</m:t>
                    </m:r>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smtClean="0">
                                <a:latin typeface="Cambria Math" panose="02040503050406030204" pitchFamily="18" charset="0"/>
                              </a:rPr>
                            </m:ctrlPr>
                          </m:dPr>
                          <m:e>
                            <m:r>
                              <a:rPr lang="en-US" b="1" i="1" smtClean="0">
                                <a:latin typeface="Cambria Math"/>
                              </a:rPr>
                              <m:t>𝟏</m:t>
                            </m:r>
                          </m:e>
                        </m:d>
                      </m:sup>
                    </m:sSup>
                    <m:r>
                      <a:rPr lang="en-US" b="1" i="1" smtClean="0">
                        <a:latin typeface="Cambria Math"/>
                      </a:rPr>
                      <m:t>=</m:t>
                    </m:r>
                    <m:r>
                      <a:rPr lang="en-US" b="1" i="1" smtClean="0">
                        <a:latin typeface="Cambria Math"/>
                      </a:rPr>
                      <m:t>𝑴</m:t>
                    </m:r>
                    <m:d>
                      <m:dPr>
                        <m:ctrlPr>
                          <a:rPr lang="en-US" b="1" i="1" smtClean="0">
                            <a:latin typeface="Cambria Math" panose="02040503050406030204" pitchFamily="18" charset="0"/>
                          </a:rPr>
                        </m:ctrlPr>
                      </m:dPr>
                      <m:e>
                        <m:r>
                          <a:rPr lang="en-US" b="1" i="1">
                            <a:latin typeface="Cambria Math"/>
                          </a:rPr>
                          <m:t>𝑴</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𝟏</m:t>
                                </m:r>
                              </m:e>
                            </m:d>
                          </m:sup>
                        </m:sSup>
                      </m:e>
                    </m:d>
                    <m:r>
                      <a:rPr lang="en-US" b="1" i="1" smtClean="0">
                        <a:latin typeface="Cambria Math"/>
                      </a:rPr>
                      <m:t>=</m:t>
                    </m:r>
                    <m:sSup>
                      <m:sSupPr>
                        <m:ctrlPr>
                          <a:rPr lang="en-US" b="1" i="1" smtClean="0">
                            <a:latin typeface="Cambria Math" panose="02040503050406030204" pitchFamily="18" charset="0"/>
                          </a:rPr>
                        </m:ctrlPr>
                      </m:sSupPr>
                      <m:e>
                        <m:r>
                          <a:rPr lang="en-US" b="1" i="1">
                            <a:latin typeface="Cambria Math"/>
                          </a:rPr>
                          <m:t>𝑴</m:t>
                        </m:r>
                      </m:e>
                      <m:sup>
                        <m:r>
                          <a:rPr lang="en-US" b="1" i="1" smtClean="0">
                            <a:latin typeface="Cambria Math"/>
                          </a:rPr>
                          <m:t>𝟐</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smtClean="0">
                                <a:latin typeface="Cambria Math"/>
                              </a:rPr>
                              <m:t>𝟎</m:t>
                            </m:r>
                          </m:e>
                        </m:d>
                      </m:sup>
                    </m:sSup>
                  </m:oMath>
                </a14:m>
                <a:endParaRPr lang="en-US" b="1" dirty="0"/>
              </a:p>
              <a:p>
                <a:pPr lvl="1"/>
                <a14:m>
                  <m:oMath xmlns:m="http://schemas.openxmlformats.org/officeDocument/2006/math">
                    <m:sSup>
                      <m:sSupPr>
                        <m:ctrlPr>
                          <a:rPr lang="en-US" b="1" i="1">
                            <a:latin typeface="Cambria Math" panose="02040503050406030204" pitchFamily="18" charset="0"/>
                          </a:rPr>
                        </m:ctrlPr>
                      </m:sSupPr>
                      <m:e>
                        <m:r>
                          <a:rPr lang="en-US" b="1" i="1">
                            <a:latin typeface="Cambria Math"/>
                          </a:rPr>
                          <m:t>𝒓</m:t>
                        </m:r>
                      </m:e>
                      <m:sup>
                        <m:r>
                          <a:rPr lang="en-US" b="1" i="1">
                            <a:latin typeface="Cambria Math"/>
                          </a:rPr>
                          <m:t>(</m:t>
                        </m:r>
                        <m:r>
                          <a:rPr lang="en-US" b="1" i="1" smtClean="0">
                            <a:latin typeface="Cambria Math"/>
                          </a:rPr>
                          <m:t>𝟑</m:t>
                        </m:r>
                        <m:r>
                          <a:rPr lang="en-US" b="1" i="1">
                            <a:latin typeface="Cambria Math"/>
                          </a:rPr>
                          <m:t>)</m:t>
                        </m:r>
                      </m:sup>
                    </m:sSup>
                    <m:r>
                      <a:rPr lang="en-US" b="1" i="1">
                        <a:latin typeface="Cambria Math"/>
                      </a:rPr>
                      <m:t>=</m:t>
                    </m:r>
                    <m:r>
                      <a:rPr lang="en-US" b="1" i="1">
                        <a:latin typeface="Cambria Math"/>
                      </a:rPr>
                      <m:t>𝑴</m:t>
                    </m:r>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smtClean="0">
                                <a:latin typeface="Cambria Math"/>
                              </a:rPr>
                              <m:t>𝟐</m:t>
                            </m:r>
                          </m:e>
                        </m:d>
                      </m:sup>
                    </m:sSup>
                    <m:r>
                      <a:rPr lang="en-US" b="1" i="1">
                        <a:latin typeface="Cambria Math"/>
                      </a:rPr>
                      <m:t>=</m:t>
                    </m:r>
                    <m:r>
                      <a:rPr lang="en-US" b="1" i="1">
                        <a:latin typeface="Cambria Math"/>
                      </a:rPr>
                      <m:t>𝑴</m:t>
                    </m:r>
                    <m:d>
                      <m:dPr>
                        <m:ctrlPr>
                          <a:rPr lang="en-US" b="1" i="1">
                            <a:latin typeface="Cambria Math" panose="02040503050406030204" pitchFamily="18" charset="0"/>
                          </a:rPr>
                        </m:ctrlPr>
                      </m:dPr>
                      <m:e>
                        <m:sSup>
                          <m:sSupPr>
                            <m:ctrlPr>
                              <a:rPr lang="en-US" b="1" i="1" smtClean="0">
                                <a:latin typeface="Cambria Math" panose="02040503050406030204" pitchFamily="18" charset="0"/>
                              </a:rPr>
                            </m:ctrlPr>
                          </m:sSupPr>
                          <m:e>
                            <m:r>
                              <a:rPr lang="en-US" b="1" i="1">
                                <a:latin typeface="Cambria Math"/>
                              </a:rPr>
                              <m:t>𝑴</m:t>
                            </m:r>
                          </m:e>
                          <m:sup>
                            <m:r>
                              <a:rPr lang="en-US" b="1" i="1" smtClean="0">
                                <a:latin typeface="Cambria Math"/>
                              </a:rPr>
                              <m:t>𝟐</m:t>
                            </m:r>
                          </m:sup>
                        </m:sSup>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smtClean="0">
                                    <a:latin typeface="Cambria Math"/>
                                  </a:rPr>
                                  <m:t>𝟎</m:t>
                                </m:r>
                              </m:e>
                            </m:d>
                          </m:sup>
                        </m:sSup>
                      </m:e>
                    </m:d>
                    <m:r>
                      <a:rPr lang="en-US" b="1" i="1">
                        <a:latin typeface="Cambria Math"/>
                      </a:rPr>
                      <m:t>=</m:t>
                    </m:r>
                    <m:sSup>
                      <m:sSupPr>
                        <m:ctrlPr>
                          <a:rPr lang="en-US" b="1" i="1">
                            <a:latin typeface="Cambria Math" panose="02040503050406030204" pitchFamily="18" charset="0"/>
                          </a:rPr>
                        </m:ctrlPr>
                      </m:sSupPr>
                      <m:e>
                        <m:r>
                          <a:rPr lang="en-US" b="1" i="1">
                            <a:latin typeface="Cambria Math"/>
                          </a:rPr>
                          <m:t>𝑴</m:t>
                        </m:r>
                      </m:e>
                      <m:sup>
                        <m:r>
                          <a:rPr lang="en-US" b="1" i="1" smtClean="0">
                            <a:latin typeface="Cambria Math"/>
                          </a:rPr>
                          <m:t>𝟑</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smtClean="0">
                                <a:latin typeface="Cambria Math"/>
                              </a:rPr>
                              <m:t>𝟎</m:t>
                            </m:r>
                          </m:e>
                        </m:d>
                      </m:sup>
                    </m:sSup>
                  </m:oMath>
                </a14:m>
                <a:endParaRPr lang="en-US" b="1" dirty="0"/>
              </a:p>
              <a:p>
                <a:r>
                  <a:rPr lang="en-US" b="1" dirty="0">
                    <a:solidFill>
                      <a:srgbClr val="D60093"/>
                    </a:solidFill>
                  </a:rPr>
                  <a:t>Claim:</a:t>
                </a:r>
                <a:r>
                  <a:rPr lang="en-US" dirty="0">
                    <a:solidFill>
                      <a:srgbClr val="D60093"/>
                    </a:solidFill>
                  </a:rPr>
                  <a:t> </a:t>
                </a:r>
                <a:br>
                  <a:rPr lang="en-US" dirty="0">
                    <a:solidFill>
                      <a:srgbClr val="D60093"/>
                    </a:solidFill>
                  </a:rPr>
                </a:br>
                <a:r>
                  <a:rPr lang="en-US" dirty="0"/>
                  <a:t>Sequence </a:t>
                </a:r>
                <a14:m>
                  <m:oMath xmlns:m="http://schemas.openxmlformats.org/officeDocument/2006/math">
                    <m:r>
                      <a:rPr lang="en-US" b="1" i="1">
                        <a:latin typeface="Cambria Math"/>
                      </a:rPr>
                      <m:t>𝑴</m:t>
                    </m:r>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smtClean="0">
                                <a:latin typeface="Cambria Math"/>
                              </a:rPr>
                              <m:t>𝟎</m:t>
                            </m:r>
                          </m:e>
                        </m:d>
                      </m:sup>
                    </m:sSup>
                    <m:r>
                      <a:rPr lang="en-US" b="1" i="1" smtClean="0">
                        <a:latin typeface="Cambria Math"/>
                      </a:rPr>
                      <m:t>,</m:t>
                    </m:r>
                    <m:sSup>
                      <m:sSupPr>
                        <m:ctrlPr>
                          <a:rPr lang="en-US" b="1" i="1">
                            <a:latin typeface="Cambria Math" panose="02040503050406030204" pitchFamily="18" charset="0"/>
                          </a:rPr>
                        </m:ctrlPr>
                      </m:sSupPr>
                      <m:e>
                        <m:r>
                          <a:rPr lang="en-US" b="1" i="1">
                            <a:latin typeface="Cambria Math"/>
                          </a:rPr>
                          <m:t>𝑴</m:t>
                        </m:r>
                      </m:e>
                      <m:sup>
                        <m:r>
                          <a:rPr lang="en-US" b="1" i="1" smtClean="0">
                            <a:latin typeface="Cambria Math"/>
                          </a:rPr>
                          <m:t>𝟐</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𝟎</m:t>
                            </m:r>
                          </m:e>
                        </m:d>
                      </m:sup>
                    </m:sSup>
                    <m:r>
                      <a:rPr lang="en-US" b="1" i="1" smtClean="0">
                        <a:latin typeface="Cambria Math"/>
                      </a:rPr>
                      <m:t>,…</m:t>
                    </m:r>
                    <m:sSup>
                      <m:sSupPr>
                        <m:ctrlPr>
                          <a:rPr lang="en-US" b="1" i="1">
                            <a:latin typeface="Cambria Math" panose="02040503050406030204" pitchFamily="18" charset="0"/>
                          </a:rPr>
                        </m:ctrlPr>
                      </m:sSupPr>
                      <m:e>
                        <m:r>
                          <a:rPr lang="en-US" b="1" i="1">
                            <a:latin typeface="Cambria Math"/>
                          </a:rPr>
                          <m:t>𝑴</m:t>
                        </m:r>
                      </m:e>
                      <m:sup>
                        <m:r>
                          <a:rPr lang="en-US" b="1" i="1" smtClean="0">
                            <a:latin typeface="Cambria Math"/>
                          </a:rPr>
                          <m:t>𝒌</m:t>
                        </m:r>
                      </m:sup>
                    </m:sSup>
                    <m:r>
                      <a:rPr lang="en-US" b="1" i="1">
                        <a:latin typeface="Cambria Math"/>
                      </a:rPr>
                      <m:t>⋅</m:t>
                    </m:r>
                    <m:sSup>
                      <m:sSupPr>
                        <m:ctrlPr>
                          <a:rPr lang="en-US" b="1" i="1">
                            <a:latin typeface="Cambria Math" panose="02040503050406030204" pitchFamily="18" charset="0"/>
                          </a:rPr>
                        </m:ctrlPr>
                      </m:sSupPr>
                      <m:e>
                        <m:r>
                          <a:rPr lang="en-US" b="1" i="1">
                            <a:latin typeface="Cambria Math"/>
                          </a:rPr>
                          <m:t>𝒓</m:t>
                        </m:r>
                      </m:e>
                      <m:sup>
                        <m:d>
                          <m:dPr>
                            <m:ctrlPr>
                              <a:rPr lang="en-US" b="1" i="1">
                                <a:latin typeface="Cambria Math" panose="02040503050406030204" pitchFamily="18" charset="0"/>
                              </a:rPr>
                            </m:ctrlPr>
                          </m:dPr>
                          <m:e>
                            <m:r>
                              <a:rPr lang="en-US" b="1" i="1">
                                <a:latin typeface="Cambria Math"/>
                              </a:rPr>
                              <m:t>𝟎</m:t>
                            </m:r>
                          </m:e>
                        </m:d>
                      </m:sup>
                    </m:sSup>
                    <m:r>
                      <a:rPr lang="en-US" b="1" i="1" smtClean="0">
                        <a:latin typeface="Cambria Math"/>
                      </a:rPr>
                      <m:t>,…</m:t>
                    </m:r>
                  </m:oMath>
                </a14:m>
                <a:r>
                  <a:rPr lang="en-US" dirty="0"/>
                  <a:t> approaches the dominant eigenvector of </a:t>
                </a:r>
                <a14:m>
                  <m:oMath xmlns:m="http://schemas.openxmlformats.org/officeDocument/2006/math">
                    <m:r>
                      <a:rPr lang="en-US" b="1" i="1" dirty="0" smtClean="0">
                        <a:latin typeface="Cambria Math"/>
                      </a:rPr>
                      <m:t>𝑴</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257801"/>
              </a:xfrm>
              <a:blipFill rotWithShape="1">
                <a:blip r:embed="rId2"/>
                <a:stretch>
                  <a:fillRect t="-696" r="-772"/>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44</a:t>
            </a:fld>
            <a:endParaRPr lang="en-US"/>
          </a:p>
        </p:txBody>
      </p:sp>
      <p:grpSp>
        <p:nvGrpSpPr>
          <p:cNvPr id="7" name="Group 6"/>
          <p:cNvGrpSpPr/>
          <p:nvPr/>
        </p:nvGrpSpPr>
        <p:grpSpPr>
          <a:xfrm>
            <a:off x="7696200" y="0"/>
            <a:ext cx="1447800" cy="685800"/>
            <a:chOff x="7696200" y="0"/>
            <a:chExt cx="1447800" cy="685800"/>
          </a:xfrm>
        </p:grpSpPr>
        <p:sp>
          <p:nvSpPr>
            <p:cNvPr id="8" name="Teardrop 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9" name="Rectangle 8"/>
            <p:cNvSpPr/>
            <p:nvPr/>
          </p:nvSpPr>
          <p:spPr>
            <a:xfrm>
              <a:off x="7768302" y="76200"/>
              <a:ext cx="1375698" cy="523220"/>
            </a:xfrm>
            <a:prstGeom prst="rect">
              <a:avLst/>
            </a:prstGeom>
          </p:spPr>
          <p:txBody>
            <a:bodyPr wrap="none">
              <a:spAutoFit/>
            </a:bodyPr>
            <a:lstStyle/>
            <a:p>
              <a:pPr algn="ctr"/>
              <a:r>
                <a:rPr lang="en-US" sz="2800" b="1" dirty="0">
                  <a:solidFill>
                    <a:schemeClr val="bg1"/>
                  </a:solidFill>
                </a:rPr>
                <a:t>Details!</a:t>
              </a:r>
            </a:p>
          </p:txBody>
        </p:sp>
      </p:grpSp>
    </p:spTree>
    <p:extLst>
      <p:ext uri="{BB962C8B-B14F-4D97-AF65-F5344CB8AC3E}">
        <p14:creationId xmlns:p14="http://schemas.microsoft.com/office/powerpoint/2010/main" val="181785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6626" name="Rectangle 2"/>
          <p:cNvSpPr>
            <a:spLocks noGrp="1" noChangeArrowheads="1"/>
          </p:cNvSpPr>
          <p:nvPr>
            <p:ph type="title"/>
          </p:nvPr>
        </p:nvSpPr>
        <p:spPr/>
        <p:txBody>
          <a:bodyPr/>
          <a:lstStyle/>
          <a:p>
            <a:pPr fontAlgn="auto">
              <a:spcAft>
                <a:spcPts val="0"/>
              </a:spcAft>
              <a:defRPr/>
            </a:pPr>
            <a:r>
              <a:rPr lang="en-US">
                <a:solidFill>
                  <a:schemeClr val="accent1">
                    <a:satMod val="150000"/>
                  </a:schemeClr>
                </a:solidFill>
              </a:rPr>
              <a:t>Random Walk Interpretation</a:t>
            </a:r>
          </a:p>
        </p:txBody>
      </p:sp>
      <mc:AlternateContent xmlns:mc="http://schemas.openxmlformats.org/markup-compatibility/2006" xmlns:a14="http://schemas.microsoft.com/office/drawing/2010/main">
        <mc:Choice Requires="a14">
          <p:sp>
            <p:nvSpPr>
              <p:cNvPr id="26627" name="Rectangle 3"/>
              <p:cNvSpPr>
                <a:spLocks noGrp="1" noChangeArrowheads="1"/>
              </p:cNvSpPr>
              <p:nvPr>
                <p:ph idx="1"/>
              </p:nvPr>
            </p:nvSpPr>
            <p:spPr/>
            <p:txBody>
              <a:bodyPr rtlCol="0">
                <a:normAutofit/>
              </a:bodyPr>
              <a:lstStyle/>
              <a:p>
                <a:pPr marL="438912" indent="-320040" fontAlgn="auto">
                  <a:spcBef>
                    <a:spcPts val="0"/>
                  </a:spcBef>
                  <a:spcAft>
                    <a:spcPts val="0"/>
                  </a:spcAft>
                  <a:buFont typeface="Wingdings 2"/>
                  <a:buChar char=""/>
                  <a:defRPr/>
                </a:pPr>
                <a:r>
                  <a:rPr lang="en-US" b="1" dirty="0">
                    <a:solidFill>
                      <a:srgbClr val="0000FF"/>
                    </a:solidFill>
                    <a:ea typeface="+mn-ea"/>
                  </a:rPr>
                  <a:t>Imagine a random web surfer:</a:t>
                </a:r>
              </a:p>
              <a:p>
                <a:pPr lvl="1">
                  <a:defRPr/>
                </a:pPr>
                <a:r>
                  <a:rPr lang="en-US" dirty="0">
                    <a:ea typeface="+mn-ea"/>
                  </a:rPr>
                  <a:t>At any time </a:t>
                </a:r>
                <a14:m>
                  <m:oMath xmlns:m="http://schemas.openxmlformats.org/officeDocument/2006/math">
                    <m:r>
                      <a:rPr lang="en-US" b="1" i="1" dirty="0" smtClean="0">
                        <a:latin typeface="Cambria Math"/>
                        <a:cs typeface="Times New Roman" pitchFamily="18" charset="0"/>
                      </a:rPr>
                      <m:t>𝒕</m:t>
                    </m:r>
                  </m:oMath>
                </a14:m>
                <a:r>
                  <a:rPr lang="en-US" dirty="0">
                    <a:ea typeface="+mn-ea"/>
                  </a:rPr>
                  <a:t>, surfer is on some page</a:t>
                </a:r>
                <a:r>
                  <a:rPr lang="en-US" b="1" dirty="0"/>
                  <a:t> </a:t>
                </a:r>
                <a14:m>
                  <m:oMath xmlns:m="http://schemas.openxmlformats.org/officeDocument/2006/math">
                    <m:r>
                      <a:rPr lang="en-US" b="1" i="1" dirty="0" smtClean="0">
                        <a:latin typeface="Cambria Math"/>
                        <a:cs typeface="Times New Roman" pitchFamily="18" charset="0"/>
                      </a:rPr>
                      <m:t>𝒊</m:t>
                    </m:r>
                  </m:oMath>
                </a14:m>
                <a:endParaRPr lang="en-US" b="1" dirty="0"/>
              </a:p>
              <a:p>
                <a:pPr lvl="1">
                  <a:defRPr/>
                </a:pPr>
                <a:r>
                  <a:rPr lang="en-US" dirty="0">
                    <a:ea typeface="+mn-ea"/>
                  </a:rPr>
                  <a:t>At time </a:t>
                </a:r>
                <a14:m>
                  <m:oMath xmlns:m="http://schemas.openxmlformats.org/officeDocument/2006/math">
                    <m:r>
                      <a:rPr lang="en-US" b="1" i="1" dirty="0" smtClean="0">
                        <a:latin typeface="Cambria Math"/>
                        <a:cs typeface="Times New Roman" pitchFamily="18" charset="0"/>
                      </a:rPr>
                      <m:t>𝒕</m:t>
                    </m:r>
                    <m:r>
                      <a:rPr lang="en-US" b="1" i="1" dirty="0" smtClean="0">
                        <a:latin typeface="Cambria Math"/>
                        <a:cs typeface="Times New Roman" pitchFamily="18" charset="0"/>
                      </a:rPr>
                      <m:t>+</m:t>
                    </m:r>
                    <m:r>
                      <a:rPr lang="en-US" b="1" i="1" dirty="0" smtClean="0">
                        <a:latin typeface="Cambria Math"/>
                        <a:cs typeface="Times New Roman" pitchFamily="18" charset="0"/>
                      </a:rPr>
                      <m:t>𝟏</m:t>
                    </m:r>
                  </m:oMath>
                </a14:m>
                <a:r>
                  <a:rPr lang="en-US" dirty="0">
                    <a:ea typeface="+mn-ea"/>
                  </a:rPr>
                  <a:t>, the surfer follows an </a:t>
                </a:r>
                <a:br>
                  <a:rPr lang="en-US" dirty="0">
                    <a:ea typeface="+mn-ea"/>
                  </a:rPr>
                </a:br>
                <a:r>
                  <a:rPr lang="en-US" dirty="0">
                    <a:ea typeface="+mn-ea"/>
                  </a:rPr>
                  <a:t>out-link from </a:t>
                </a:r>
                <a14:m>
                  <m:oMath xmlns:m="http://schemas.openxmlformats.org/officeDocument/2006/math">
                    <m:r>
                      <a:rPr lang="en-US" b="1" i="1" dirty="0" smtClean="0">
                        <a:latin typeface="Cambria Math"/>
                        <a:cs typeface="Times New Roman" pitchFamily="18" charset="0"/>
                      </a:rPr>
                      <m:t>𝒊</m:t>
                    </m:r>
                  </m:oMath>
                </a14:m>
                <a:r>
                  <a:rPr lang="en-US" dirty="0">
                    <a:ea typeface="+mn-ea"/>
                  </a:rPr>
                  <a:t> uniformly at random</a:t>
                </a:r>
              </a:p>
              <a:p>
                <a:pPr lvl="1">
                  <a:defRPr/>
                </a:pPr>
                <a:r>
                  <a:rPr lang="en-US" dirty="0">
                    <a:ea typeface="+mn-ea"/>
                  </a:rPr>
                  <a:t>Ends up on some page </a:t>
                </a:r>
                <a14:m>
                  <m:oMath xmlns:m="http://schemas.openxmlformats.org/officeDocument/2006/math">
                    <m:r>
                      <a:rPr lang="en-US" b="1" i="1" dirty="0" smtClean="0">
                        <a:latin typeface="Cambria Math"/>
                        <a:cs typeface="Times New Roman" pitchFamily="18" charset="0"/>
                      </a:rPr>
                      <m:t>𝒋</m:t>
                    </m:r>
                  </m:oMath>
                </a14:m>
                <a:r>
                  <a:rPr lang="en-US" dirty="0">
                    <a:ea typeface="+mn-ea"/>
                  </a:rPr>
                  <a:t> linked from </a:t>
                </a:r>
                <a14:m>
                  <m:oMath xmlns:m="http://schemas.openxmlformats.org/officeDocument/2006/math">
                    <m:r>
                      <a:rPr lang="en-US" b="1" i="1" dirty="0" smtClean="0">
                        <a:latin typeface="Cambria Math"/>
                        <a:cs typeface="Times New Roman" pitchFamily="18" charset="0"/>
                      </a:rPr>
                      <m:t>𝒊</m:t>
                    </m:r>
                  </m:oMath>
                </a14:m>
                <a:endParaRPr lang="en-US" b="1" dirty="0"/>
              </a:p>
              <a:p>
                <a:pPr marL="731520" lvl="1" indent="-274320" fontAlgn="auto">
                  <a:spcAft>
                    <a:spcPts val="0"/>
                  </a:spcAft>
                  <a:defRPr/>
                </a:pPr>
                <a:r>
                  <a:rPr lang="en-US" dirty="0">
                    <a:ea typeface="+mn-ea"/>
                  </a:rPr>
                  <a:t>Process repeats indefinitely</a:t>
                </a:r>
              </a:p>
              <a:p>
                <a:pPr marL="438912" indent="-320040" fontAlgn="auto">
                  <a:spcBef>
                    <a:spcPts val="0"/>
                  </a:spcBef>
                  <a:spcAft>
                    <a:spcPts val="0"/>
                  </a:spcAft>
                  <a:buFont typeface="Wingdings 2"/>
                  <a:buChar char=""/>
                  <a:defRPr/>
                </a:pPr>
                <a:r>
                  <a:rPr lang="en-US" b="1" dirty="0">
                    <a:solidFill>
                      <a:srgbClr val="D60093"/>
                    </a:solidFill>
                    <a:ea typeface="+mn-ea"/>
                  </a:rPr>
                  <a:t>Let:</a:t>
                </a:r>
              </a:p>
              <a:p>
                <a:pPr lvl="1" indent="-320040">
                  <a:spcBef>
                    <a:spcPts val="0"/>
                  </a:spcBef>
                  <a:buFont typeface="Wingdings 2"/>
                  <a:buChar char=""/>
                  <a:defRPr/>
                </a:pPr>
                <a14:m>
                  <m:oMath xmlns:m="http://schemas.openxmlformats.org/officeDocument/2006/math">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a:latin typeface="Cambria Math"/>
                        <a:cs typeface="Times New Roman" pitchFamily="18" charset="0"/>
                      </a:rPr>
                      <m:t>)</m:t>
                    </m:r>
                  </m:oMath>
                </a14:m>
                <a:r>
                  <a:rPr lang="en-US" dirty="0">
                    <a:ea typeface="+mn-ea"/>
                  </a:rPr>
                  <a:t> … vector whose </a:t>
                </a:r>
                <a14:m>
                  <m:oMath xmlns:m="http://schemas.openxmlformats.org/officeDocument/2006/math">
                    <m:r>
                      <a:rPr lang="en-US" b="1" i="1" dirty="0" smtClean="0">
                        <a:latin typeface="Cambria Math"/>
                        <a:cs typeface="Times New Roman" pitchFamily="18" charset="0"/>
                      </a:rPr>
                      <m:t>𝒊</m:t>
                    </m:r>
                  </m:oMath>
                </a14:m>
                <a:r>
                  <a:rPr lang="en-US" baseline="30000" dirty="0" err="1">
                    <a:ea typeface="+mn-ea"/>
                  </a:rPr>
                  <a:t>th</a:t>
                </a:r>
                <a:r>
                  <a:rPr lang="en-US" dirty="0">
                    <a:ea typeface="+mn-ea"/>
                  </a:rPr>
                  <a:t> coordinate is the </a:t>
                </a:r>
                <a:br>
                  <a:rPr lang="en-US" dirty="0">
                    <a:ea typeface="+mn-ea"/>
                  </a:rPr>
                </a:br>
                <a:r>
                  <a:rPr lang="en-US" dirty="0">
                    <a:ea typeface="+mn-ea"/>
                  </a:rPr>
                  <a:t>prob. that the surfer is at page </a:t>
                </a:r>
                <a14:m>
                  <m:oMath xmlns:m="http://schemas.openxmlformats.org/officeDocument/2006/math">
                    <m:r>
                      <a:rPr lang="en-US" b="1" i="1" dirty="0" smtClean="0">
                        <a:latin typeface="Cambria Math"/>
                        <a:cs typeface="Times New Roman" pitchFamily="18" charset="0"/>
                      </a:rPr>
                      <m:t>𝒊</m:t>
                    </m:r>
                  </m:oMath>
                </a14:m>
                <a:r>
                  <a:rPr lang="en-US" dirty="0">
                    <a:ea typeface="+mn-ea"/>
                  </a:rPr>
                  <a:t> at time</a:t>
                </a:r>
                <a:r>
                  <a:rPr lang="en-US" b="1" dirty="0"/>
                  <a:t> </a:t>
                </a:r>
                <a14:m>
                  <m:oMath xmlns:m="http://schemas.openxmlformats.org/officeDocument/2006/math">
                    <m:r>
                      <a:rPr lang="en-US" b="1" i="1" dirty="0" smtClean="0">
                        <a:latin typeface="Cambria Math"/>
                        <a:cs typeface="Times New Roman" pitchFamily="18" charset="0"/>
                      </a:rPr>
                      <m:t>𝒕</m:t>
                    </m:r>
                  </m:oMath>
                </a14:m>
                <a:endParaRPr lang="en-US" b="1" dirty="0"/>
              </a:p>
              <a:p>
                <a:pPr lvl="1">
                  <a:defRPr/>
                </a:pPr>
                <a:r>
                  <a:rPr lang="en-US" dirty="0">
                    <a:cs typeface="Times New Roman" pitchFamily="18" charset="0"/>
                  </a:rPr>
                  <a:t>So,</a:t>
                </a:r>
                <a:r>
                  <a:rPr lang="en-US" b="1" dirty="0">
                    <a:cs typeface="Times New Roman" pitchFamily="18" charset="0"/>
                  </a:rPr>
                  <a:t> </a:t>
                </a:r>
                <a14:m>
                  <m:oMath xmlns:m="http://schemas.openxmlformats.org/officeDocument/2006/math">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smtClean="0">
                        <a:latin typeface="Cambria Math"/>
                        <a:cs typeface="Times New Roman" pitchFamily="18" charset="0"/>
                      </a:rPr>
                      <m:t>)</m:t>
                    </m:r>
                  </m:oMath>
                </a14:m>
                <a:r>
                  <a:rPr lang="en-US" dirty="0">
                    <a:ea typeface="+mn-ea"/>
                  </a:rPr>
                  <a:t> is a probability distribution over pages</a:t>
                </a:r>
              </a:p>
            </p:txBody>
          </p:sp>
        </mc:Choice>
        <mc:Fallback xmlns="">
          <p:sp>
            <p:nvSpPr>
              <p:cNvPr id="26627" name="Rectangle 3"/>
              <p:cNvSpPr>
                <a:spLocks noGrp="1" noRot="1" noChangeAspect="1" noMove="1" noResize="1" noEditPoints="1" noAdjustHandles="1" noChangeArrowheads="1" noChangeShapeType="1" noTextEdit="1"/>
              </p:cNvSpPr>
              <p:nvPr>
                <p:ph idx="1"/>
              </p:nvPr>
            </p:nvSpPr>
            <p:spPr>
              <a:blipFill rotWithShape="1">
                <a:blip r:embed="rId4"/>
                <a:stretch>
                  <a:fillRect t="-696"/>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pPr>
              <a:defRPr/>
            </a:pPr>
            <a:r>
              <a:rPr lang="nn-NO"/>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pPr>
              <a:defRPr/>
            </a:pPr>
            <a:fld id="{12AA374B-8330-4BF2-88A5-5A2633069F38}" type="slidenum">
              <a:rPr lang="en-US"/>
              <a:pPr>
                <a:defRPr/>
              </a:pPr>
              <a:t>45</a:t>
            </a:fld>
            <a:endParaRPr lang="en-US"/>
          </a:p>
        </p:txBody>
      </p:sp>
      <p:graphicFrame>
        <p:nvGraphicFramePr>
          <p:cNvPr id="15" name="Object 14"/>
          <p:cNvGraphicFramePr>
            <a:graphicFrameLocks noChangeAspect="1"/>
          </p:cNvGraphicFramePr>
          <p:nvPr>
            <p:extLst/>
          </p:nvPr>
        </p:nvGraphicFramePr>
        <p:xfrm>
          <a:off x="7067550" y="2743200"/>
          <a:ext cx="2000250" cy="985962"/>
        </p:xfrm>
        <a:graphic>
          <a:graphicData uri="http://schemas.openxmlformats.org/presentationml/2006/ole">
            <mc:AlternateContent xmlns:mc="http://schemas.openxmlformats.org/markup-compatibility/2006">
              <mc:Choice xmlns:v="urn:schemas-microsoft-com:vml" Requires="v">
                <p:oleObj spid="_x0000_s5123" name="Equation" r:id="rId5" imgW="876240" imgH="431640" progId="Equation.3">
                  <p:embed/>
                </p:oleObj>
              </mc:Choice>
              <mc:Fallback>
                <p:oleObj name="Equation" r:id="rId5" imgW="876240" imgH="431640" progId="Equation.3">
                  <p:embed/>
                  <p:pic>
                    <p:nvPicPr>
                      <p:cNvPr id="15"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7550" y="2743200"/>
                        <a:ext cx="2000250" cy="985962"/>
                      </a:xfrm>
                      <a:prstGeom prst="rect">
                        <a:avLst/>
                      </a:prstGeom>
                      <a:noFill/>
                      <a:ln>
                        <a:noFill/>
                      </a:ln>
                    </p:spPr>
                  </p:pic>
                </p:oleObj>
              </mc:Fallback>
            </mc:AlternateContent>
          </a:graphicData>
        </a:graphic>
      </p:graphicFrame>
      <p:sp>
        <p:nvSpPr>
          <p:cNvPr id="17" name="Oval 16"/>
          <p:cNvSpPr/>
          <p:nvPr/>
        </p:nvSpPr>
        <p:spPr>
          <a:xfrm>
            <a:off x="7719096" y="2438225"/>
            <a:ext cx="419358" cy="416891"/>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latin typeface="Arial" pitchFamily="34" charset="0"/>
                <a:cs typeface="Arial" pitchFamily="34" charset="0"/>
              </a:rPr>
              <a:t>j</a:t>
            </a:r>
          </a:p>
        </p:txBody>
      </p:sp>
      <p:cxnSp>
        <p:nvCxnSpPr>
          <p:cNvPr id="19" name="Straight Arrow Connector 18"/>
          <p:cNvCxnSpPr/>
          <p:nvPr/>
        </p:nvCxnSpPr>
        <p:spPr>
          <a:xfrm>
            <a:off x="7435721" y="1503845"/>
            <a:ext cx="410375" cy="9446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7973096" y="1503845"/>
            <a:ext cx="165358" cy="9446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17" idx="7"/>
          </p:cNvCxnSpPr>
          <p:nvPr/>
        </p:nvCxnSpPr>
        <p:spPr>
          <a:xfrm flipH="1">
            <a:off x="8077040" y="1493592"/>
            <a:ext cx="781081" cy="10056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3" name="Oval 22"/>
          <p:cNvSpPr/>
          <p:nvPr/>
        </p:nvSpPr>
        <p:spPr>
          <a:xfrm>
            <a:off x="7226042" y="12954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a:latin typeface="Arial" pitchFamily="34" charset="0"/>
                <a:cs typeface="Arial" pitchFamily="34" charset="0"/>
              </a:rPr>
              <a:t>i</a:t>
            </a:r>
            <a:r>
              <a:rPr lang="en-US" sz="2000" b="1" baseline="-25000" dirty="0">
                <a:latin typeface="Arial" pitchFamily="34" charset="0"/>
                <a:cs typeface="Arial" pitchFamily="34" charset="0"/>
              </a:rPr>
              <a:t>1</a:t>
            </a:r>
          </a:p>
        </p:txBody>
      </p:sp>
      <p:sp>
        <p:nvSpPr>
          <p:cNvPr id="24" name="Oval 23"/>
          <p:cNvSpPr/>
          <p:nvPr/>
        </p:nvSpPr>
        <p:spPr>
          <a:xfrm>
            <a:off x="7937242" y="12954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a:latin typeface="Arial" pitchFamily="34" charset="0"/>
                <a:cs typeface="Arial" pitchFamily="34" charset="0"/>
              </a:rPr>
              <a:t>i</a:t>
            </a:r>
            <a:r>
              <a:rPr lang="en-US" sz="2000" b="1" baseline="-25000" dirty="0">
                <a:latin typeface="Arial" pitchFamily="34" charset="0"/>
                <a:cs typeface="Arial" pitchFamily="34" charset="0"/>
              </a:rPr>
              <a:t>2</a:t>
            </a:r>
          </a:p>
        </p:txBody>
      </p:sp>
      <p:sp>
        <p:nvSpPr>
          <p:cNvPr id="25" name="Oval 24"/>
          <p:cNvSpPr/>
          <p:nvPr/>
        </p:nvSpPr>
        <p:spPr>
          <a:xfrm>
            <a:off x="8648442" y="12954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a:latin typeface="Arial" pitchFamily="34" charset="0"/>
                <a:cs typeface="Arial" pitchFamily="34" charset="0"/>
              </a:rPr>
              <a:t>i</a:t>
            </a:r>
            <a:r>
              <a:rPr lang="en-US" sz="2000" b="1" baseline="-25000" dirty="0">
                <a:latin typeface="Arial" pitchFamily="34" charset="0"/>
                <a:cs typeface="Arial" pitchFamily="34" charset="0"/>
              </a:rPr>
              <a:t>3</a:t>
            </a:r>
          </a:p>
        </p:txBody>
      </p:sp>
    </p:spTree>
    <p:extLst>
      <p:ext uri="{BB962C8B-B14F-4D97-AF65-F5344CB8AC3E}">
        <p14:creationId xmlns:p14="http://schemas.microsoft.com/office/powerpoint/2010/main" val="29390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The Stationary Distribution</a:t>
            </a:r>
          </a:p>
        </p:txBody>
      </p:sp>
      <mc:AlternateContent xmlns:mc="http://schemas.openxmlformats.org/markup-compatibility/2006" xmlns:a14="http://schemas.microsoft.com/office/drawing/2010/main">
        <mc:Choice Requires="a14">
          <p:sp>
            <p:nvSpPr>
              <p:cNvPr id="27651" name="Rectangle 3"/>
              <p:cNvSpPr>
                <a:spLocks noGrp="1" noChangeArrowheads="1"/>
              </p:cNvSpPr>
              <p:nvPr>
                <p:ph idx="1"/>
              </p:nvPr>
            </p:nvSpPr>
            <p:spPr>
              <a:xfrm>
                <a:off x="457200" y="1295400"/>
                <a:ext cx="8534400" cy="5257801"/>
              </a:xfrm>
            </p:spPr>
            <p:txBody>
              <a:bodyPr rtlCol="0">
                <a:normAutofit/>
              </a:bodyPr>
              <a:lstStyle/>
              <a:p>
                <a:pPr>
                  <a:defRPr/>
                </a:pPr>
                <a:r>
                  <a:rPr lang="en-US" b="1" dirty="0">
                    <a:solidFill>
                      <a:srgbClr val="D60093"/>
                    </a:solidFill>
                  </a:rPr>
                  <a:t>Where is the surfer at time </a:t>
                </a:r>
                <a:r>
                  <a:rPr lang="en-US" b="1" i="1" dirty="0">
                    <a:solidFill>
                      <a:srgbClr val="D60093"/>
                    </a:solidFill>
                    <a:latin typeface="Times New Roman" pitchFamily="18" charset="0"/>
                    <a:cs typeface="Times New Roman" pitchFamily="18" charset="0"/>
                  </a:rPr>
                  <a:t>t+1</a:t>
                </a:r>
                <a:r>
                  <a:rPr lang="en-US" b="1" dirty="0">
                    <a:solidFill>
                      <a:srgbClr val="D60093"/>
                    </a:solidFill>
                  </a:rPr>
                  <a:t>?</a:t>
                </a:r>
              </a:p>
              <a:p>
                <a:pPr marL="731520" lvl="1" indent="-274320" fontAlgn="auto">
                  <a:spcAft>
                    <a:spcPts val="0"/>
                  </a:spcAft>
                  <a:defRPr/>
                </a:pPr>
                <a:r>
                  <a:rPr lang="en-US" dirty="0">
                    <a:ea typeface="+mn-ea"/>
                  </a:rPr>
                  <a:t>Follows a link uniformly at random</a:t>
                </a:r>
              </a:p>
              <a:p>
                <a:pPr indent="-274320">
                  <a:buNone/>
                  <a:defRPr/>
                </a:pPr>
                <a:r>
                  <a:rPr lang="en-US" b="1" i="1" dirty="0">
                    <a:latin typeface="Times New Roman" pitchFamily="18" charset="0"/>
                    <a:cs typeface="Times New Roman" pitchFamily="18" charset="0"/>
                  </a:rPr>
                  <a:t>		</a:t>
                </a:r>
                <a14:m>
                  <m:oMath xmlns:m="http://schemas.openxmlformats.org/officeDocument/2006/math">
                    <m:r>
                      <a:rPr lang="en-US" b="1" i="1" dirty="0" smtClean="0">
                        <a:latin typeface="Cambria Math"/>
                        <a:cs typeface="Times New Roman" pitchFamily="18" charset="0"/>
                      </a:rPr>
                      <m:t>𝒑</m:t>
                    </m:r>
                    <m:d>
                      <m:dPr>
                        <m:ctrlPr>
                          <a:rPr lang="en-US" b="1" i="1" dirty="0" smtClean="0">
                            <a:latin typeface="Cambria Math" panose="02040503050406030204" pitchFamily="18" charset="0"/>
                            <a:cs typeface="Times New Roman" pitchFamily="18" charset="0"/>
                          </a:rPr>
                        </m:ctrlPr>
                      </m:dPr>
                      <m:e>
                        <m:r>
                          <a:rPr lang="en-US" b="1" i="1" dirty="0" smtClean="0">
                            <a:latin typeface="Cambria Math"/>
                            <a:cs typeface="Times New Roman" pitchFamily="18" charset="0"/>
                          </a:rPr>
                          <m:t>𝒕</m:t>
                        </m:r>
                        <m:r>
                          <a:rPr lang="en-US" b="1" i="1" dirty="0" smtClean="0">
                            <a:latin typeface="Cambria Math"/>
                            <a:cs typeface="Times New Roman" pitchFamily="18" charset="0"/>
                          </a:rPr>
                          <m:t>+</m:t>
                        </m:r>
                        <m:r>
                          <a:rPr lang="en-US" b="1" i="1" dirty="0" smtClean="0">
                            <a:latin typeface="Cambria Math"/>
                            <a:cs typeface="Times New Roman" pitchFamily="18" charset="0"/>
                          </a:rPr>
                          <m:t>𝟏</m:t>
                        </m:r>
                      </m:e>
                    </m:d>
                    <m:r>
                      <a:rPr lang="en-US" b="1" i="1" dirty="0">
                        <a:latin typeface="Cambria Math"/>
                        <a:cs typeface="Times New Roman" pitchFamily="18" charset="0"/>
                      </a:rPr>
                      <m:t>= </m:t>
                    </m:r>
                    <m:r>
                      <a:rPr lang="en-US" b="1" i="1" dirty="0" smtClean="0">
                        <a:latin typeface="Cambria Math"/>
                        <a:cs typeface="Times New Roman" pitchFamily="18" charset="0"/>
                      </a:rPr>
                      <m:t>𝑴</m:t>
                    </m:r>
                    <m:r>
                      <a:rPr lang="en-US" b="1" i="1" dirty="0" smtClean="0">
                        <a:latin typeface="Cambria Math"/>
                        <a:cs typeface="Times New Roman" pitchFamily="18" charset="0"/>
                      </a:rPr>
                      <m:t>⋅</m:t>
                    </m:r>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smtClean="0">
                        <a:latin typeface="Cambria Math"/>
                        <a:cs typeface="Times New Roman" pitchFamily="18" charset="0"/>
                      </a:rPr>
                      <m:t>)</m:t>
                    </m:r>
                  </m:oMath>
                </a14:m>
                <a:endParaRPr lang="en-US" b="1" i="1" dirty="0">
                  <a:latin typeface="Times New Roman" pitchFamily="18" charset="0"/>
                  <a:cs typeface="Times New Roman" pitchFamily="18" charset="0"/>
                </a:endParaRPr>
              </a:p>
              <a:p>
                <a:pPr marL="731520" lvl="1" indent="-274320" fontAlgn="auto">
                  <a:spcAft>
                    <a:spcPts val="0"/>
                  </a:spcAft>
                  <a:buNone/>
                  <a:defRPr/>
                </a:pPr>
                <a:endParaRPr lang="en-US" sz="500" i="1" dirty="0">
                  <a:latin typeface="Times New Roman" pitchFamily="18" charset="0"/>
                  <a:cs typeface="Times New Roman" pitchFamily="18" charset="0"/>
                </a:endParaRPr>
              </a:p>
              <a:p>
                <a:pPr marL="438912" indent="-320040" fontAlgn="auto">
                  <a:spcBef>
                    <a:spcPts val="0"/>
                  </a:spcBef>
                  <a:spcAft>
                    <a:spcPts val="0"/>
                  </a:spcAft>
                  <a:buFont typeface="Wingdings 2"/>
                  <a:buChar char=""/>
                  <a:defRPr/>
                </a:pPr>
                <a:r>
                  <a:rPr lang="en-US" dirty="0">
                    <a:ea typeface="+mn-ea"/>
                  </a:rPr>
                  <a:t>Suppose the random walk reaches a state </a:t>
                </a:r>
                <a14:m>
                  <m:oMath xmlns:m="http://schemas.openxmlformats.org/officeDocument/2006/math">
                    <m:r>
                      <a:rPr lang="en-US" b="1" i="1" dirty="0" smtClean="0">
                        <a:latin typeface="Cambria Math"/>
                      </a:rPr>
                      <m:t>	</m:t>
                    </m:r>
                    <m:r>
                      <a:rPr lang="en-US" b="1" i="1" dirty="0" smtClean="0">
                        <a:latin typeface="Cambria Math"/>
                        <a:cs typeface="Times New Roman" pitchFamily="18" charset="0"/>
                      </a:rPr>
                      <m:t>𝒑</m:t>
                    </m:r>
                    <m:d>
                      <m:dPr>
                        <m:ctrlPr>
                          <a:rPr lang="en-US" b="1" i="1" dirty="0" smtClean="0">
                            <a:latin typeface="Cambria Math" panose="02040503050406030204" pitchFamily="18" charset="0"/>
                            <a:cs typeface="Times New Roman" pitchFamily="18" charset="0"/>
                          </a:rPr>
                        </m:ctrlPr>
                      </m:dPr>
                      <m:e>
                        <m:r>
                          <a:rPr lang="en-US" b="1" i="1" dirty="0" smtClean="0">
                            <a:latin typeface="Cambria Math"/>
                            <a:cs typeface="Times New Roman" pitchFamily="18" charset="0"/>
                          </a:rPr>
                          <m:t>𝒕</m:t>
                        </m:r>
                        <m:r>
                          <a:rPr lang="en-US" b="1" i="1" dirty="0" smtClean="0">
                            <a:latin typeface="Cambria Math"/>
                            <a:cs typeface="Times New Roman" pitchFamily="18" charset="0"/>
                          </a:rPr>
                          <m:t>+</m:t>
                        </m:r>
                        <m:r>
                          <a:rPr lang="en-US" b="1" i="1" dirty="0" smtClean="0">
                            <a:latin typeface="Cambria Math"/>
                            <a:cs typeface="Times New Roman" pitchFamily="18" charset="0"/>
                          </a:rPr>
                          <m:t>𝟏</m:t>
                        </m:r>
                      </m:e>
                    </m:d>
                    <m:r>
                      <a:rPr lang="en-US" b="1" i="1" dirty="0">
                        <a:latin typeface="Cambria Math"/>
                        <a:cs typeface="Times New Roman" pitchFamily="18" charset="0"/>
                      </a:rPr>
                      <m:t>= </m:t>
                    </m:r>
                    <m:r>
                      <a:rPr lang="en-US" b="1" i="1" dirty="0">
                        <a:latin typeface="Cambria Math"/>
                        <a:cs typeface="Times New Roman" pitchFamily="18" charset="0"/>
                      </a:rPr>
                      <m:t>𝑴</m:t>
                    </m:r>
                    <m:r>
                      <a:rPr lang="en-US" b="1" i="1" dirty="0" smtClean="0">
                        <a:latin typeface="Cambria Math"/>
                        <a:cs typeface="Times New Roman" pitchFamily="18" charset="0"/>
                      </a:rPr>
                      <m:t>⋅</m:t>
                    </m:r>
                    <m:r>
                      <a:rPr lang="en-US" b="1" i="1" dirty="0">
                        <a:latin typeface="Cambria Math"/>
                        <a:cs typeface="Times New Roman" pitchFamily="18" charset="0"/>
                      </a:rPr>
                      <m:t>𝒑</m:t>
                    </m:r>
                    <m:r>
                      <a:rPr lang="en-US" b="1" i="1" dirty="0">
                        <a:latin typeface="Cambria Math"/>
                        <a:cs typeface="Times New Roman" pitchFamily="18" charset="0"/>
                      </a:rPr>
                      <m:t>(</m:t>
                    </m:r>
                    <m:r>
                      <a:rPr lang="en-US" b="1" i="1" dirty="0">
                        <a:latin typeface="Cambria Math"/>
                        <a:cs typeface="Times New Roman" pitchFamily="18" charset="0"/>
                      </a:rPr>
                      <m:t>𝒕</m:t>
                    </m:r>
                    <m:r>
                      <a:rPr lang="en-US" b="1" i="1" dirty="0">
                        <a:latin typeface="Cambria Math"/>
                        <a:cs typeface="Times New Roman" pitchFamily="18" charset="0"/>
                      </a:rPr>
                      <m:t>) = </m:t>
                    </m:r>
                    <m:r>
                      <a:rPr lang="en-US" b="1" i="1" dirty="0">
                        <a:latin typeface="Cambria Math"/>
                        <a:cs typeface="Times New Roman" pitchFamily="18" charset="0"/>
                      </a:rPr>
                      <m:t>𝒑</m:t>
                    </m:r>
                    <m:r>
                      <a:rPr lang="en-US" b="1" i="1" dirty="0">
                        <a:latin typeface="Cambria Math"/>
                        <a:cs typeface="Times New Roman" pitchFamily="18" charset="0"/>
                      </a:rPr>
                      <m:t>(</m:t>
                    </m:r>
                    <m:r>
                      <a:rPr lang="en-US" b="1" i="1" dirty="0">
                        <a:latin typeface="Cambria Math"/>
                        <a:cs typeface="Times New Roman" pitchFamily="18" charset="0"/>
                      </a:rPr>
                      <m:t>𝒕</m:t>
                    </m:r>
                    <m:r>
                      <a:rPr lang="en-US" b="1" i="1" dirty="0">
                        <a:latin typeface="Cambria Math"/>
                        <a:cs typeface="Times New Roman" pitchFamily="18" charset="0"/>
                      </a:rPr>
                      <m:t>)</m:t>
                    </m:r>
                  </m:oMath>
                </a14:m>
                <a:endParaRPr lang="en-US" b="1" i="1" dirty="0">
                  <a:latin typeface="Times New Roman" pitchFamily="18" charset="0"/>
                  <a:cs typeface="Times New Roman" pitchFamily="18" charset="0"/>
                </a:endParaRPr>
              </a:p>
              <a:p>
                <a:pPr marL="457200" lvl="1" indent="0" fontAlgn="auto">
                  <a:spcAft>
                    <a:spcPts val="0"/>
                  </a:spcAft>
                  <a:buNone/>
                  <a:defRPr/>
                </a:pPr>
                <a:r>
                  <a:rPr lang="en-US" dirty="0">
                    <a:ea typeface="+mn-ea"/>
                  </a:rPr>
                  <a:t>then </a:t>
                </a:r>
                <a14:m>
                  <m:oMath xmlns:m="http://schemas.openxmlformats.org/officeDocument/2006/math">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a:latin typeface="Cambria Math"/>
                        <a:cs typeface="Times New Roman" pitchFamily="18" charset="0"/>
                      </a:rPr>
                      <m:t>)</m:t>
                    </m:r>
                  </m:oMath>
                </a14:m>
                <a:r>
                  <a:rPr lang="en-US" b="1" dirty="0"/>
                  <a:t> </a:t>
                </a:r>
                <a:r>
                  <a:rPr lang="en-US" dirty="0"/>
                  <a:t>is </a:t>
                </a:r>
                <a:r>
                  <a:rPr lang="en-US" b="1" dirty="0">
                    <a:solidFill>
                      <a:srgbClr val="0000FF"/>
                    </a:solidFill>
                    <a:ea typeface="+mn-ea"/>
                  </a:rPr>
                  <a:t>stationary distribution </a:t>
                </a:r>
                <a:r>
                  <a:rPr lang="en-US" dirty="0">
                    <a:ea typeface="+mn-ea"/>
                  </a:rPr>
                  <a:t>of a random walk</a:t>
                </a:r>
              </a:p>
              <a:p>
                <a:pPr marL="438912" indent="-320040" fontAlgn="auto">
                  <a:spcBef>
                    <a:spcPts val="0"/>
                  </a:spcBef>
                  <a:spcAft>
                    <a:spcPts val="0"/>
                  </a:spcAft>
                  <a:buFont typeface="Wingdings 2"/>
                  <a:buChar char=""/>
                  <a:defRPr/>
                </a:pPr>
                <a:r>
                  <a:rPr lang="en-US" b="1" dirty="0">
                    <a:solidFill>
                      <a:srgbClr val="0000FF"/>
                    </a:solidFill>
                    <a:ea typeface="+mn-ea"/>
                  </a:rPr>
                  <a:t>Our original rank vector</a:t>
                </a:r>
                <a:r>
                  <a:rPr lang="en-US" dirty="0">
                    <a:ea typeface="+mn-ea"/>
                  </a:rPr>
                  <a:t> </a:t>
                </a:r>
                <a14:m>
                  <m:oMath xmlns:m="http://schemas.openxmlformats.org/officeDocument/2006/math">
                    <m:r>
                      <a:rPr lang="en-US" b="1" i="1" dirty="0" smtClean="0">
                        <a:latin typeface="Cambria Math"/>
                        <a:cs typeface="Times New Roman" pitchFamily="18" charset="0"/>
                      </a:rPr>
                      <m:t>𝒓</m:t>
                    </m:r>
                  </m:oMath>
                </a14:m>
                <a:r>
                  <a:rPr lang="en-US" dirty="0">
                    <a:ea typeface="+mn-ea"/>
                  </a:rPr>
                  <a:t> satisfies  </a:t>
                </a:r>
                <a14:m>
                  <m:oMath xmlns:m="http://schemas.openxmlformats.org/officeDocument/2006/math">
                    <m:r>
                      <a:rPr lang="en-US" b="1" i="1" dirty="0" smtClean="0">
                        <a:latin typeface="Cambria Math"/>
                        <a:cs typeface="Times New Roman" pitchFamily="18" charset="0"/>
                      </a:rPr>
                      <m:t>𝒓</m:t>
                    </m:r>
                    <m:r>
                      <a:rPr lang="en-US" b="1" i="1" dirty="0" smtClean="0">
                        <a:latin typeface="Cambria Math"/>
                        <a:cs typeface="Times New Roman" pitchFamily="18" charset="0"/>
                      </a:rPr>
                      <m:t> </m:t>
                    </m:r>
                    <m:r>
                      <a:rPr lang="en-US" i="1" dirty="0" smtClean="0">
                        <a:latin typeface="Cambria Math"/>
                        <a:cs typeface="Times New Roman" pitchFamily="18" charset="0"/>
                      </a:rPr>
                      <m:t>= </m:t>
                    </m:r>
                    <m:r>
                      <a:rPr lang="en-US" b="1" i="1" dirty="0" err="1" smtClean="0">
                        <a:latin typeface="Cambria Math"/>
                        <a:cs typeface="Times New Roman" pitchFamily="18" charset="0"/>
                      </a:rPr>
                      <m:t>𝑴</m:t>
                    </m:r>
                    <m:r>
                      <a:rPr lang="en-US" b="1" i="1" dirty="0" smtClean="0">
                        <a:latin typeface="Cambria Math"/>
                        <a:cs typeface="Times New Roman" pitchFamily="18" charset="0"/>
                      </a:rPr>
                      <m:t>⋅</m:t>
                    </m:r>
                    <m:r>
                      <a:rPr lang="en-US" b="1" i="1" dirty="0" err="1" smtClean="0">
                        <a:latin typeface="Cambria Math"/>
                        <a:cs typeface="Times New Roman" pitchFamily="18" charset="0"/>
                      </a:rPr>
                      <m:t>𝒓</m:t>
                    </m:r>
                  </m:oMath>
                </a14:m>
                <a:endParaRPr lang="en-US" b="1" i="1" dirty="0">
                  <a:latin typeface="Times New Roman" pitchFamily="18" charset="0"/>
                  <a:cs typeface="Times New Roman" pitchFamily="18" charset="0"/>
                </a:endParaRPr>
              </a:p>
              <a:p>
                <a:pPr marL="731520" lvl="1" indent="-274320" fontAlgn="auto">
                  <a:spcAft>
                    <a:spcPts val="0"/>
                  </a:spcAft>
                  <a:defRPr/>
                </a:pPr>
                <a:r>
                  <a:rPr lang="en-US" b="1" dirty="0">
                    <a:solidFill>
                      <a:srgbClr val="D60093"/>
                    </a:solidFill>
                    <a:ea typeface="+mn-ea"/>
                  </a:rPr>
                  <a:t>So, </a:t>
                </a:r>
                <a14:m>
                  <m:oMath xmlns:m="http://schemas.openxmlformats.org/officeDocument/2006/math">
                    <m:r>
                      <a:rPr lang="en-US" b="1" i="1" dirty="0" smtClean="0">
                        <a:solidFill>
                          <a:srgbClr val="D60093"/>
                        </a:solidFill>
                        <a:latin typeface="Cambria Math"/>
                        <a:ea typeface="+mn-ea"/>
                      </a:rPr>
                      <m:t>𝒓</m:t>
                    </m:r>
                  </m:oMath>
                </a14:m>
                <a:r>
                  <a:rPr lang="en-US" b="1" dirty="0">
                    <a:solidFill>
                      <a:srgbClr val="D60093"/>
                    </a:solidFill>
                    <a:ea typeface="+mn-ea"/>
                  </a:rPr>
                  <a:t> is a stationary distribution for </a:t>
                </a:r>
                <a:br>
                  <a:rPr lang="en-US" b="1" dirty="0">
                    <a:solidFill>
                      <a:srgbClr val="D60093"/>
                    </a:solidFill>
                    <a:ea typeface="+mn-ea"/>
                  </a:rPr>
                </a:br>
                <a:r>
                  <a:rPr lang="en-US" b="1" dirty="0">
                    <a:solidFill>
                      <a:srgbClr val="D60093"/>
                    </a:solidFill>
                    <a:ea typeface="+mn-ea"/>
                  </a:rPr>
                  <a:t>the random walk</a:t>
                </a:r>
              </a:p>
              <a:p>
                <a:pPr marL="438912" indent="-320040" fontAlgn="auto">
                  <a:spcBef>
                    <a:spcPts val="0"/>
                  </a:spcBef>
                  <a:spcAft>
                    <a:spcPts val="0"/>
                  </a:spcAft>
                  <a:buFont typeface="Wingdings" pitchFamily="2" charset="2"/>
                  <a:buNone/>
                  <a:defRPr/>
                </a:pPr>
                <a:endParaRPr lang="en-US" dirty="0">
                  <a:ea typeface="+mn-ea"/>
                </a:endParaRPr>
              </a:p>
              <a:p>
                <a:pPr marL="438912" indent="-320040" fontAlgn="auto">
                  <a:spcBef>
                    <a:spcPts val="0"/>
                  </a:spcBef>
                  <a:spcAft>
                    <a:spcPts val="0"/>
                  </a:spcAft>
                  <a:buFont typeface="Wingdings" pitchFamily="2" charset="2"/>
                  <a:buNone/>
                  <a:defRPr/>
                </a:pPr>
                <a:endParaRPr lang="en-US" dirty="0">
                  <a:ea typeface="+mn-ea"/>
                </a:endParaRPr>
              </a:p>
            </p:txBody>
          </p:sp>
        </mc:Choice>
        <mc:Fallback xmlns="">
          <p:sp>
            <p:nvSpPr>
              <p:cNvPr id="27651" name="Rectangle 3"/>
              <p:cNvSpPr>
                <a:spLocks noGrp="1" noRot="1" noChangeAspect="1" noMove="1" noResize="1" noEditPoints="1" noAdjustHandles="1" noChangeArrowheads="1" noChangeShapeType="1" noTextEdit="1"/>
              </p:cNvSpPr>
              <p:nvPr>
                <p:ph idx="1"/>
              </p:nvPr>
            </p:nvSpPr>
            <p:spPr>
              <a:xfrm>
                <a:off x="457200" y="1295400"/>
                <a:ext cx="8534400" cy="5257801"/>
              </a:xfrm>
              <a:blipFill rotWithShape="1">
                <a:blip r:embed="rId4"/>
                <a:stretch>
                  <a:fillRect t="-928"/>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nvPr>
        </p:nvGraphicFramePr>
        <p:xfrm>
          <a:off x="6809710" y="2584450"/>
          <a:ext cx="2344738" cy="463550"/>
        </p:xfrm>
        <a:graphic>
          <a:graphicData uri="http://schemas.openxmlformats.org/presentationml/2006/ole">
            <mc:AlternateContent xmlns:mc="http://schemas.openxmlformats.org/markup-compatibility/2006">
              <mc:Choice xmlns:v="urn:schemas-microsoft-com:vml" Requires="v">
                <p:oleObj spid="_x0000_s6147" name="Equation" r:id="rId5" imgW="1104840" imgH="203040" progId="Equation.3">
                  <p:embed/>
                </p:oleObj>
              </mc:Choice>
              <mc:Fallback>
                <p:oleObj name="Equation" r:id="rId5" imgW="1104840" imgH="203040" progId="Equation.3">
                  <p:embed/>
                  <p:pic>
                    <p:nvPicPr>
                      <p:cNvPr id="26" name="Object 25"/>
                      <p:cNvPicPr>
                        <a:picLocks noChangeAspect="1" noChangeArrowheads="1"/>
                      </p:cNvPicPr>
                      <p:nvPr/>
                    </p:nvPicPr>
                    <p:blipFill>
                      <a:blip r:embed="rId6"/>
                      <a:srcRect/>
                      <a:stretch>
                        <a:fillRect/>
                      </a:stretch>
                    </p:blipFill>
                    <p:spPr bwMode="auto">
                      <a:xfrm>
                        <a:off x="6809710" y="2584450"/>
                        <a:ext cx="2344738" cy="463550"/>
                      </a:xfrm>
                      <a:prstGeom prst="rect">
                        <a:avLst/>
                      </a:prstGeom>
                      <a:noFill/>
                      <a:ln>
                        <a:noFill/>
                      </a:ln>
                    </p:spPr>
                  </p:pic>
                </p:oleObj>
              </mc:Fallback>
            </mc:AlternateContent>
          </a:graphicData>
        </a:graphic>
      </p:graphicFrame>
      <p:sp>
        <p:nvSpPr>
          <p:cNvPr id="27" name="Oval 26"/>
          <p:cNvSpPr/>
          <p:nvPr/>
        </p:nvSpPr>
        <p:spPr>
          <a:xfrm>
            <a:off x="7772400" y="2173909"/>
            <a:ext cx="419358" cy="416891"/>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latin typeface="Arial" pitchFamily="34" charset="0"/>
                <a:cs typeface="Arial" pitchFamily="34" charset="0"/>
              </a:rPr>
              <a:t>j</a:t>
            </a:r>
          </a:p>
        </p:txBody>
      </p:sp>
      <p:cxnSp>
        <p:nvCxnSpPr>
          <p:cNvPr id="28" name="Straight Arrow Connector 27"/>
          <p:cNvCxnSpPr>
            <a:endCxn id="27" idx="1"/>
          </p:cNvCxnSpPr>
          <p:nvPr/>
        </p:nvCxnSpPr>
        <p:spPr>
          <a:xfrm>
            <a:off x="7489025" y="1391754"/>
            <a:ext cx="344789" cy="84320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27" idx="0"/>
          </p:cNvCxnSpPr>
          <p:nvPr/>
        </p:nvCxnSpPr>
        <p:spPr>
          <a:xfrm flipH="1">
            <a:off x="7982079" y="1391754"/>
            <a:ext cx="209679" cy="78215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endCxn id="27" idx="7"/>
          </p:cNvCxnSpPr>
          <p:nvPr/>
        </p:nvCxnSpPr>
        <p:spPr>
          <a:xfrm flipH="1">
            <a:off x="8130344" y="1391754"/>
            <a:ext cx="727777" cy="84320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1" name="Oval 30"/>
          <p:cNvSpPr/>
          <p:nvPr/>
        </p:nvSpPr>
        <p:spPr>
          <a:xfrm>
            <a:off x="7226042" y="12192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a:latin typeface="Arial" pitchFamily="34" charset="0"/>
                <a:cs typeface="Arial" pitchFamily="34" charset="0"/>
              </a:rPr>
              <a:t>i</a:t>
            </a:r>
            <a:r>
              <a:rPr lang="en-US" sz="2000" b="1" baseline="-25000" dirty="0">
                <a:latin typeface="Arial" pitchFamily="34" charset="0"/>
                <a:cs typeface="Arial" pitchFamily="34" charset="0"/>
              </a:rPr>
              <a:t>1</a:t>
            </a:r>
          </a:p>
        </p:txBody>
      </p:sp>
      <p:sp>
        <p:nvSpPr>
          <p:cNvPr id="32" name="Oval 31"/>
          <p:cNvSpPr/>
          <p:nvPr/>
        </p:nvSpPr>
        <p:spPr>
          <a:xfrm>
            <a:off x="7937242" y="12192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a:latin typeface="Arial" pitchFamily="34" charset="0"/>
                <a:cs typeface="Arial" pitchFamily="34" charset="0"/>
              </a:rPr>
              <a:t>i</a:t>
            </a:r>
            <a:r>
              <a:rPr lang="en-US" sz="2000" b="1" baseline="-25000" dirty="0">
                <a:latin typeface="Arial" pitchFamily="34" charset="0"/>
                <a:cs typeface="Arial" pitchFamily="34" charset="0"/>
              </a:rPr>
              <a:t>2</a:t>
            </a:r>
          </a:p>
        </p:txBody>
      </p:sp>
      <p:sp>
        <p:nvSpPr>
          <p:cNvPr id="33" name="Oval 32"/>
          <p:cNvSpPr/>
          <p:nvPr/>
        </p:nvSpPr>
        <p:spPr>
          <a:xfrm>
            <a:off x="8648442" y="12192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a:latin typeface="Arial" pitchFamily="34" charset="0"/>
                <a:cs typeface="Arial" pitchFamily="34" charset="0"/>
              </a:rPr>
              <a:t>i</a:t>
            </a:r>
            <a:r>
              <a:rPr lang="en-US" sz="2000" b="1" baseline="-25000" dirty="0">
                <a:latin typeface="Arial" pitchFamily="34" charset="0"/>
                <a:cs typeface="Arial" pitchFamily="34" charset="0"/>
              </a:rPr>
              <a:t>3</a:t>
            </a:r>
          </a:p>
        </p:txBody>
      </p:sp>
      <p:sp>
        <p:nvSpPr>
          <p:cNvPr id="4" name="Slide Number Placeholder 3"/>
          <p:cNvSpPr>
            <a:spLocks noGrp="1"/>
          </p:cNvSpPr>
          <p:nvPr>
            <p:ph type="sldNum" sz="quarter" idx="12"/>
          </p:nvPr>
        </p:nvSpPr>
        <p:spPr/>
        <p:txBody>
          <a:bodyPr/>
          <a:lstStyle/>
          <a:p>
            <a:fld id="{19B12225-5612-419B-A8D5-4B8EEE4C217E}" type="slidenum">
              <a:rPr lang="en-US" smtClean="0"/>
              <a:pPr/>
              <a:t>46</a:t>
            </a:fld>
            <a:endParaRPr lang="en-US"/>
          </a:p>
        </p:txBody>
      </p:sp>
      <p:sp>
        <p:nvSpPr>
          <p:cNvPr id="3" name="Footer Placeholder 2"/>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30426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Existence and Uniqueness</a:t>
            </a:r>
          </a:p>
        </p:txBody>
      </p:sp>
      <p:sp>
        <p:nvSpPr>
          <p:cNvPr id="61442" name="Rectangle 3"/>
          <p:cNvSpPr>
            <a:spLocks noGrp="1" noChangeArrowheads="1"/>
          </p:cNvSpPr>
          <p:nvPr>
            <p:ph idx="1"/>
          </p:nvPr>
        </p:nvSpPr>
        <p:spPr>
          <a:xfrm>
            <a:off x="457200" y="1295401"/>
            <a:ext cx="8229600" cy="1295400"/>
          </a:xfrm>
        </p:spPr>
        <p:txBody>
          <a:bodyPr/>
          <a:lstStyle/>
          <a:p>
            <a:r>
              <a:rPr lang="en-US" b="1" dirty="0">
                <a:solidFill>
                  <a:srgbClr val="0000FF"/>
                </a:solidFill>
              </a:rPr>
              <a:t>A central result from the theory of random walks (a.k.a. Markov processes):</a:t>
            </a:r>
          </a:p>
          <a:p>
            <a:endParaRPr lang="en-US" dirty="0"/>
          </a:p>
        </p:txBody>
      </p:sp>
      <p:sp>
        <p:nvSpPr>
          <p:cNvPr id="10" name="Rounded Rectangle 9"/>
          <p:cNvSpPr/>
          <p:nvPr/>
        </p:nvSpPr>
        <p:spPr>
          <a:xfrm>
            <a:off x="533400" y="2743200"/>
            <a:ext cx="8229600" cy="30480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latin typeface="Calibri" pitchFamily="34" charset="0"/>
              </a:rPr>
              <a:t>For graphs that satisfy </a:t>
            </a:r>
            <a:r>
              <a:rPr lang="en-US" sz="3200" b="1" dirty="0">
                <a:latin typeface="Calibri" pitchFamily="34" charset="0"/>
              </a:rPr>
              <a:t>certain conditions</a:t>
            </a:r>
            <a:r>
              <a:rPr lang="en-US" sz="3200" dirty="0">
                <a:latin typeface="Calibri" pitchFamily="34" charset="0"/>
              </a:rPr>
              <a:t>, </a:t>
            </a:r>
            <a:br>
              <a:rPr lang="en-US" sz="3200" dirty="0">
                <a:latin typeface="Calibri" pitchFamily="34" charset="0"/>
              </a:rPr>
            </a:br>
            <a:r>
              <a:rPr lang="en-US" sz="3200" dirty="0">
                <a:latin typeface="Calibri" pitchFamily="34" charset="0"/>
              </a:rPr>
              <a:t>the </a:t>
            </a:r>
            <a:r>
              <a:rPr lang="en-US" sz="3200" b="1" dirty="0">
                <a:latin typeface="Calibri" pitchFamily="34" charset="0"/>
              </a:rPr>
              <a:t>stationary distribution is unique</a:t>
            </a:r>
            <a:r>
              <a:rPr lang="en-US" sz="3200" dirty="0">
                <a:latin typeface="Calibri" pitchFamily="34" charset="0"/>
              </a:rPr>
              <a:t> and eventually will be reached no matter what the initial probability distribution at time </a:t>
            </a:r>
            <a:r>
              <a:rPr lang="en-US" sz="3200" b="1" dirty="0">
                <a:latin typeface="Calibri" pitchFamily="34" charset="0"/>
              </a:rPr>
              <a:t>t = 0</a:t>
            </a:r>
          </a:p>
        </p:txBody>
      </p:sp>
      <p:sp>
        <p:nvSpPr>
          <p:cNvPr id="11" name="Slide Number Placeholder 10"/>
          <p:cNvSpPr>
            <a:spLocks noGrp="1"/>
          </p:cNvSpPr>
          <p:nvPr>
            <p:ph type="sldNum" sz="quarter" idx="12"/>
          </p:nvPr>
        </p:nvSpPr>
        <p:spPr/>
        <p:txBody>
          <a:bodyPr/>
          <a:lstStyle/>
          <a:p>
            <a:fld id="{19B12225-5612-419B-A8D5-4B8EEE4C217E}" type="slidenum">
              <a:rPr lang="en-US" smtClean="0"/>
              <a:pPr/>
              <a:t>47</a:t>
            </a:fld>
            <a:endParaRPr lang="en-US"/>
          </a:p>
        </p:txBody>
      </p:sp>
      <p:sp>
        <p:nvSpPr>
          <p:cNvPr id="3" name="Footer Placeholder 2"/>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3712048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838200"/>
            <a:ext cx="7772400" cy="1524000"/>
          </a:xfrm>
          <a:prstGeom prst="rect">
            <a:avLst/>
          </a:prstGeom>
        </p:spPr>
        <p:txBody>
          <a:bodyPr vert="horz" lIns="91440" tIns="0" rIns="45720" bIns="0" rtlCol="0" anchor="t">
            <a:normAutofit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5400" b="1" kern="1200">
                <a:solidFill>
                  <a:schemeClr val="accent1">
                    <a:satMod val="150000"/>
                  </a:schemeClr>
                </a:solidFill>
                <a:effectLst/>
                <a:latin typeface="+mj-lt"/>
                <a:ea typeface="+mj-ea"/>
                <a:cs typeface="+mj-cs"/>
              </a:defRPr>
            </a:lvl1pPr>
            <a:extLst/>
          </a:lstStyle>
          <a:p>
            <a:r>
              <a:rPr lang="en-US" dirty="0">
                <a:solidFill>
                  <a:srgbClr val="CC0000"/>
                </a:solidFill>
              </a:rPr>
              <a:t>The Web Is More Complex</a:t>
            </a:r>
          </a:p>
          <a:p>
            <a:r>
              <a:rPr lang="en-US" dirty="0">
                <a:solidFill>
                  <a:srgbClr val="CC0000"/>
                </a:solidFill>
              </a:rPr>
              <a:t>Than That</a:t>
            </a:r>
          </a:p>
        </p:txBody>
      </p:sp>
      <p:sp>
        <p:nvSpPr>
          <p:cNvPr id="9" name="Rectangle 3"/>
          <p:cNvSpPr>
            <a:spLocks noGrp="1" noChangeArrowheads="1"/>
          </p:cNvSpPr>
          <p:nvPr>
            <p:ph type="ctrTitle"/>
          </p:nvPr>
        </p:nvSpPr>
        <p:spPr>
          <a:xfrm>
            <a:off x="1371600" y="2895600"/>
            <a:ext cx="7239000" cy="1981200"/>
          </a:xfrm>
        </p:spPr>
        <p:txBody>
          <a:bodyPr>
            <a:noAutofit/>
          </a:bodyPr>
          <a:lstStyle/>
          <a:p>
            <a:pPr lvl="0">
              <a:spcBef>
                <a:spcPts val="0"/>
              </a:spcBef>
            </a:pPr>
            <a:r>
              <a:rPr lang="en-US" sz="3600" dirty="0">
                <a:solidFill>
                  <a:srgbClr val="FF9900"/>
                </a:solidFill>
              </a:rPr>
              <a:t>Dead Ends</a:t>
            </a:r>
            <a:br>
              <a:rPr lang="en-US" sz="3600" dirty="0">
                <a:solidFill>
                  <a:srgbClr val="FF9900"/>
                </a:solidFill>
              </a:rPr>
            </a:br>
            <a:r>
              <a:rPr lang="en-US" sz="3600" dirty="0">
                <a:solidFill>
                  <a:srgbClr val="FF9900"/>
                </a:solidFill>
              </a:rPr>
              <a:t>Spider Traps</a:t>
            </a:r>
            <a:br>
              <a:rPr lang="en-US" sz="3600" dirty="0">
                <a:solidFill>
                  <a:srgbClr val="FF9900"/>
                </a:solidFill>
              </a:rPr>
            </a:br>
            <a:r>
              <a:rPr lang="en-US" sz="3600" dirty="0">
                <a:solidFill>
                  <a:srgbClr val="FF9900"/>
                </a:solidFill>
              </a:rPr>
              <a:t>Taxation Policies</a:t>
            </a:r>
            <a:br>
              <a:rPr lang="en-US" sz="3600" dirty="0"/>
            </a:br>
            <a:endParaRPr lang="en-US" sz="3600" dirty="0">
              <a:solidFill>
                <a:srgbClr val="FF9900"/>
              </a:solidFill>
            </a:endParaRPr>
          </a:p>
        </p:txBody>
      </p:sp>
    </p:spTree>
    <p:extLst>
      <p:ext uri="{BB962C8B-B14F-4D97-AF65-F5344CB8AC3E}">
        <p14:creationId xmlns:p14="http://schemas.microsoft.com/office/powerpoint/2010/main" val="4358251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PageRank: Three Questions</a:t>
            </a:r>
          </a:p>
        </p:txBody>
      </p:sp>
      <p:sp>
        <p:nvSpPr>
          <p:cNvPr id="3" name="Content Placeholder 2"/>
          <p:cNvSpPr>
            <a:spLocks noGrp="1"/>
          </p:cNvSpPr>
          <p:nvPr>
            <p:ph idx="1"/>
          </p:nvPr>
        </p:nvSpPr>
        <p:spPr/>
        <p:txBody>
          <a:bodyPr/>
          <a:lstStyle/>
          <a:p>
            <a:endParaRPr lang="en-US" b="1" dirty="0"/>
          </a:p>
          <a:p>
            <a:endParaRPr lang="en-US" b="1" dirty="0"/>
          </a:p>
          <a:p>
            <a:endParaRPr lang="en-US" b="1" dirty="0"/>
          </a:p>
          <a:p>
            <a:endParaRPr lang="en-US" b="1" dirty="0"/>
          </a:p>
          <a:p>
            <a:r>
              <a:rPr lang="en-US" sz="3600" b="1" dirty="0">
                <a:solidFill>
                  <a:srgbClr val="D60093"/>
                </a:solidFill>
              </a:rPr>
              <a:t>Does this converge?</a:t>
            </a:r>
          </a:p>
          <a:p>
            <a:pPr lvl="8"/>
            <a:endParaRPr lang="en-US" sz="2000" b="1" dirty="0">
              <a:solidFill>
                <a:srgbClr val="D60093"/>
              </a:solidFill>
            </a:endParaRPr>
          </a:p>
          <a:p>
            <a:r>
              <a:rPr lang="en-US" sz="3600" b="1" dirty="0">
                <a:solidFill>
                  <a:srgbClr val="D60093"/>
                </a:solidFill>
              </a:rPr>
              <a:t>Does it converge to what we want?</a:t>
            </a:r>
          </a:p>
          <a:p>
            <a:pPr lvl="8"/>
            <a:endParaRPr lang="en-US" sz="2000" b="1" dirty="0">
              <a:solidFill>
                <a:srgbClr val="D60093"/>
              </a:solidFill>
            </a:endParaRPr>
          </a:p>
          <a:p>
            <a:r>
              <a:rPr lang="en-US" sz="3600" b="1" dirty="0">
                <a:solidFill>
                  <a:srgbClr val="D60093"/>
                </a:solidFill>
              </a:rPr>
              <a:t>Are results reasonable?</a:t>
            </a:r>
          </a:p>
        </p:txBody>
      </p:sp>
      <p:graphicFrame>
        <p:nvGraphicFramePr>
          <p:cNvPr id="7" name="Object 6"/>
          <p:cNvGraphicFramePr>
            <a:graphicFrameLocks noChangeAspect="1"/>
          </p:cNvGraphicFramePr>
          <p:nvPr>
            <p:extLst/>
          </p:nvPr>
        </p:nvGraphicFramePr>
        <p:xfrm>
          <a:off x="762000" y="1371600"/>
          <a:ext cx="3314700" cy="1752600"/>
        </p:xfrm>
        <a:graphic>
          <a:graphicData uri="http://schemas.openxmlformats.org/presentationml/2006/ole">
            <mc:AlternateContent xmlns:mc="http://schemas.openxmlformats.org/markup-compatibility/2006">
              <mc:Choice xmlns:v="urn:schemas-microsoft-com:vml" Requires="v">
                <p:oleObj spid="_x0000_s7172" name="Equation" r:id="rId3" imgW="888840" imgH="469800" progId="Equation.3">
                  <p:embed/>
                </p:oleObj>
              </mc:Choice>
              <mc:Fallback>
                <p:oleObj name="Equation" r:id="rId3" imgW="888840" imgH="469800" progId="Equation.3">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3314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nvPr>
        </p:nvGraphicFramePr>
        <p:xfrm>
          <a:off x="6096000" y="1905000"/>
          <a:ext cx="2337749" cy="844550"/>
        </p:xfrm>
        <a:graphic>
          <a:graphicData uri="http://schemas.openxmlformats.org/presentationml/2006/ole">
            <mc:AlternateContent xmlns:mc="http://schemas.openxmlformats.org/markup-compatibility/2006">
              <mc:Choice xmlns:v="urn:schemas-microsoft-com:vml" Requires="v">
                <p:oleObj spid="_x0000_s7173" name="Equation" r:id="rId5" imgW="457200" imgH="164880" progId="Equation.3">
                  <p:embed/>
                </p:oleObj>
              </mc:Choice>
              <mc:Fallback>
                <p:oleObj name="Equation" r:id="rId5" imgW="457200" imgH="164880" progId="Equation.3">
                  <p:embed/>
                  <p:pic>
                    <p:nvPicPr>
                      <p:cNvPr id="8" name="Object 7"/>
                      <p:cNvPicPr>
                        <a:picLocks noChangeAspect="1" noChangeArrowheads="1"/>
                      </p:cNvPicPr>
                      <p:nvPr/>
                    </p:nvPicPr>
                    <p:blipFill>
                      <a:blip r:embed="rId6"/>
                      <a:srcRect/>
                      <a:stretch>
                        <a:fillRect/>
                      </a:stretch>
                    </p:blipFill>
                    <p:spPr bwMode="auto">
                      <a:xfrm>
                        <a:off x="6096000" y="1905000"/>
                        <a:ext cx="2337749" cy="844550"/>
                      </a:xfrm>
                      <a:prstGeom prst="rect">
                        <a:avLst/>
                      </a:prstGeom>
                      <a:noFill/>
                      <a:ln>
                        <a:noFill/>
                      </a:ln>
                    </p:spPr>
                  </p:pic>
                </p:oleObj>
              </mc:Fallback>
            </mc:AlternateContent>
          </a:graphicData>
        </a:graphic>
      </p:graphicFrame>
      <p:sp>
        <p:nvSpPr>
          <p:cNvPr id="9" name="TextBox 8"/>
          <p:cNvSpPr txBox="1"/>
          <p:nvPr/>
        </p:nvSpPr>
        <p:spPr>
          <a:xfrm>
            <a:off x="4285692" y="2057400"/>
            <a:ext cx="1582484" cy="646331"/>
          </a:xfrm>
          <a:prstGeom prst="rect">
            <a:avLst/>
          </a:prstGeom>
          <a:noFill/>
        </p:spPr>
        <p:txBody>
          <a:bodyPr wrap="none" rtlCol="0">
            <a:spAutoFit/>
          </a:bodyPr>
          <a:lstStyle/>
          <a:p>
            <a:pPr algn="ctr"/>
            <a:r>
              <a:rPr lang="en-US" b="1" dirty="0">
                <a:solidFill>
                  <a:srgbClr val="008000"/>
                </a:solidFill>
                <a:latin typeface="Arial" pitchFamily="34" charset="0"/>
                <a:cs typeface="Arial" pitchFamily="34" charset="0"/>
              </a:rPr>
              <a:t>or</a:t>
            </a:r>
          </a:p>
          <a:p>
            <a:pPr algn="ctr"/>
            <a:r>
              <a:rPr lang="en-US" b="1" dirty="0">
                <a:solidFill>
                  <a:srgbClr val="008000"/>
                </a:solidFill>
                <a:latin typeface="Arial" pitchFamily="34" charset="0"/>
                <a:cs typeface="Arial" pitchFamily="34" charset="0"/>
              </a:rPr>
              <a:t> equivalently</a:t>
            </a:r>
          </a:p>
        </p:txBody>
      </p:sp>
      <p:sp>
        <p:nvSpPr>
          <p:cNvPr id="14" name="Slide Number Placeholder 13"/>
          <p:cNvSpPr>
            <a:spLocks noGrp="1"/>
          </p:cNvSpPr>
          <p:nvPr>
            <p:ph type="sldNum" sz="quarter" idx="12"/>
          </p:nvPr>
        </p:nvSpPr>
        <p:spPr/>
        <p:txBody>
          <a:bodyPr/>
          <a:lstStyle/>
          <a:p>
            <a:fld id="{19B12225-5612-419B-A8D5-4B8EEE4C217E}" type="slidenum">
              <a:rPr lang="en-US" smtClean="0"/>
              <a:pPr/>
              <a:t>49</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54913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Web as a Graph</a:t>
            </a:r>
          </a:p>
        </p:txBody>
      </p:sp>
      <p:sp>
        <p:nvSpPr>
          <p:cNvPr id="36866" name="Content Placeholder 2"/>
          <p:cNvSpPr>
            <a:spLocks noGrp="1"/>
          </p:cNvSpPr>
          <p:nvPr>
            <p:ph idx="1"/>
          </p:nvPr>
        </p:nvSpPr>
        <p:spPr/>
        <p:txBody>
          <a:bodyPr/>
          <a:lstStyle/>
          <a:p>
            <a:r>
              <a:rPr lang="en-US" b="1" dirty="0">
                <a:solidFill>
                  <a:srgbClr val="D60093"/>
                </a:solidFill>
              </a:rPr>
              <a:t>Web as a directed graph:</a:t>
            </a:r>
          </a:p>
          <a:p>
            <a:pPr lvl="1"/>
            <a:r>
              <a:rPr lang="en-US" b="1" dirty="0">
                <a:solidFill>
                  <a:srgbClr val="0000FF"/>
                </a:solidFill>
              </a:rPr>
              <a:t>Nodes: Webpages</a:t>
            </a:r>
          </a:p>
          <a:p>
            <a:pPr lvl="1"/>
            <a:r>
              <a:rPr lang="en-US" b="1" dirty="0">
                <a:solidFill>
                  <a:srgbClr val="0000FF"/>
                </a:solidFill>
              </a:rPr>
              <a:t>Edges: Hyperlinks</a:t>
            </a:r>
            <a:endParaRPr lang="en-US" dirty="0">
              <a:solidFill>
                <a:srgbClr val="0000FF"/>
              </a:solidFill>
            </a:endParaRPr>
          </a:p>
        </p:txBody>
      </p:sp>
      <p:sp>
        <p:nvSpPr>
          <p:cNvPr id="5" name="Footer Placeholder 4"/>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pPr>
              <a:defRPr/>
            </a:pPr>
            <a:fld id="{BB18E5CE-EB7F-44C1-BA9D-EB986C4F3572}" type="slidenum">
              <a:rPr lang="en-US"/>
              <a:pPr>
                <a:defRPr/>
              </a:pPr>
              <a:t>5</a:t>
            </a:fld>
            <a:endParaRPr lang="en-US"/>
          </a:p>
        </p:txBody>
      </p:sp>
      <p:sp>
        <p:nvSpPr>
          <p:cNvPr id="18" name="Flowchart: Document 17"/>
          <p:cNvSpPr/>
          <p:nvPr/>
        </p:nvSpPr>
        <p:spPr>
          <a:xfrm>
            <a:off x="1066800" y="2967162"/>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solidFill>
                  <a:schemeClr val="tx1"/>
                </a:solidFill>
              </a:rPr>
              <a:t>I teach a class on </a:t>
            </a:r>
            <a:r>
              <a:rPr lang="en-US" sz="1600" dirty="0" err="1">
                <a:solidFill>
                  <a:schemeClr val="tx1"/>
                </a:solidFill>
              </a:rPr>
              <a:t>InformationRetrieval</a:t>
            </a:r>
            <a:r>
              <a:rPr lang="en-US" sz="1600" dirty="0">
                <a:solidFill>
                  <a:schemeClr val="tx1"/>
                </a:solidFill>
              </a:rPr>
              <a:t>.</a:t>
            </a:r>
          </a:p>
        </p:txBody>
      </p:sp>
      <p:sp>
        <p:nvSpPr>
          <p:cNvPr id="19" name="Flowchart: Document 18"/>
          <p:cNvSpPr/>
          <p:nvPr/>
        </p:nvSpPr>
        <p:spPr>
          <a:xfrm>
            <a:off x="3098800" y="3576762"/>
            <a:ext cx="1219200" cy="185729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solidFill>
                  <a:schemeClr val="tx1"/>
                </a:solidFill>
              </a:rPr>
              <a:t>CS224W: Classes are in the </a:t>
            </a:r>
            <a:br>
              <a:rPr lang="en-US" sz="1600" dirty="0">
                <a:solidFill>
                  <a:schemeClr val="tx1"/>
                </a:solidFill>
              </a:rPr>
            </a:br>
            <a:r>
              <a:rPr lang="en-US" sz="1600" dirty="0" err="1">
                <a:solidFill>
                  <a:schemeClr val="tx1"/>
                </a:solidFill>
              </a:rPr>
              <a:t>Tutelman</a:t>
            </a:r>
            <a:r>
              <a:rPr lang="en-US" sz="1600" dirty="0">
                <a:solidFill>
                  <a:schemeClr val="tx1"/>
                </a:solidFill>
              </a:rPr>
              <a:t> building</a:t>
            </a:r>
            <a:endParaRPr lang="en-US" sz="1600" b="1" dirty="0">
              <a:solidFill>
                <a:schemeClr val="tx1"/>
              </a:solidFill>
            </a:endParaRPr>
          </a:p>
        </p:txBody>
      </p:sp>
      <p:sp>
        <p:nvSpPr>
          <p:cNvPr id="20" name="Flowchart: Document 19"/>
          <p:cNvSpPr/>
          <p:nvPr/>
        </p:nvSpPr>
        <p:spPr>
          <a:xfrm>
            <a:off x="5130800" y="4443454"/>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solidFill>
                  <a:schemeClr val="tx1"/>
                </a:solidFill>
              </a:rPr>
              <a:t>Computer  Science Department at Temple</a:t>
            </a:r>
          </a:p>
        </p:txBody>
      </p:sp>
      <p:sp>
        <p:nvSpPr>
          <p:cNvPr id="21" name="Flowchart: Document 20"/>
          <p:cNvSpPr/>
          <p:nvPr/>
        </p:nvSpPr>
        <p:spPr>
          <a:xfrm>
            <a:off x="7162800" y="5181600"/>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Temple University</a:t>
            </a:r>
          </a:p>
        </p:txBody>
      </p:sp>
    </p:spTree>
    <p:extLst>
      <p:ext uri="{BB962C8B-B14F-4D97-AF65-F5344CB8AC3E}">
        <p14:creationId xmlns:p14="http://schemas.microsoft.com/office/powerpoint/2010/main" val="703021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Does this converge?</a:t>
            </a:r>
          </a:p>
        </p:txBody>
      </p:sp>
      <p:sp>
        <p:nvSpPr>
          <p:cNvPr id="3" name="Content Placeholder 2"/>
          <p:cNvSpPr>
            <a:spLocks noGrp="1"/>
          </p:cNvSpPr>
          <p:nvPr>
            <p:ph idx="1"/>
          </p:nvPr>
        </p:nvSpPr>
        <p:spPr/>
        <p:txBody>
          <a:bodyPr/>
          <a:lstStyle/>
          <a:p>
            <a:endParaRPr lang="en-US" b="1" dirty="0">
              <a:solidFill>
                <a:schemeClr val="accent3"/>
              </a:solidFill>
            </a:endParaRPr>
          </a:p>
          <a:p>
            <a:endParaRPr lang="en-US" b="1" dirty="0">
              <a:solidFill>
                <a:schemeClr val="accent3"/>
              </a:solidFill>
            </a:endParaRPr>
          </a:p>
          <a:p>
            <a:endParaRPr lang="en-US" b="1" dirty="0">
              <a:solidFill>
                <a:schemeClr val="accent3"/>
              </a:solidFill>
            </a:endParaRPr>
          </a:p>
          <a:p>
            <a:endParaRPr lang="en-US" b="1" dirty="0">
              <a:solidFill>
                <a:schemeClr val="accent3"/>
              </a:solidFill>
            </a:endParaRPr>
          </a:p>
          <a:p>
            <a:r>
              <a:rPr lang="en-US" b="1" dirty="0">
                <a:solidFill>
                  <a:srgbClr val="D60093"/>
                </a:solidFill>
              </a:rPr>
              <a:t>Example:</a:t>
            </a:r>
          </a:p>
          <a:p>
            <a:pPr>
              <a:buNone/>
            </a:pPr>
            <a:r>
              <a:rPr lang="en-US" dirty="0"/>
              <a:t>		</a:t>
            </a:r>
            <a:r>
              <a:rPr lang="en-US" dirty="0" err="1">
                <a:latin typeface="Times New Roman" pitchFamily="18" charset="0"/>
                <a:cs typeface="Times New Roman" pitchFamily="18" charset="0"/>
              </a:rPr>
              <a:t>r</a:t>
            </a:r>
            <a:r>
              <a:rPr lang="en-US" baseline="-25000" dirty="0" err="1">
                <a:latin typeface="Times New Roman" pitchFamily="18" charset="0"/>
                <a:cs typeface="Times New Roman" pitchFamily="18" charset="0"/>
              </a:rPr>
              <a:t>a</a:t>
            </a:r>
            <a:r>
              <a:rPr lang="en-US" dirty="0">
                <a:latin typeface="Times New Roman" pitchFamily="18" charset="0"/>
                <a:cs typeface="Times New Roman" pitchFamily="18" charset="0"/>
              </a:rPr>
              <a:t>		1	0	1	0	</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t>
            </a:r>
            <a:r>
              <a:rPr lang="en-US" baseline="-25000" dirty="0" err="1">
                <a:latin typeface="Times New Roman" pitchFamily="18" charset="0"/>
                <a:cs typeface="Times New Roman" pitchFamily="18" charset="0"/>
              </a:rPr>
              <a:t>b</a:t>
            </a:r>
            <a:r>
              <a:rPr lang="en-US" dirty="0">
                <a:latin typeface="Times New Roman" pitchFamily="18" charset="0"/>
                <a:cs typeface="Times New Roman" pitchFamily="18" charset="0"/>
              </a:rPr>
              <a:t>		0	1	0	1</a:t>
            </a:r>
            <a:endParaRPr lang="en-US" dirty="0"/>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50</a:t>
            </a:fld>
            <a:endParaRPr lang="en-US"/>
          </a:p>
        </p:txBody>
      </p:sp>
      <p:sp>
        <p:nvSpPr>
          <p:cNvPr id="8" name="TextBox 7"/>
          <p:cNvSpPr txBox="1"/>
          <p:nvPr/>
        </p:nvSpPr>
        <p:spPr>
          <a:xfrm>
            <a:off x="2133600" y="4038600"/>
            <a:ext cx="394660" cy="523220"/>
          </a:xfrm>
          <a:prstGeom prst="rect">
            <a:avLst/>
          </a:prstGeom>
          <a:noFill/>
        </p:spPr>
        <p:txBody>
          <a:bodyPr wrap="none" rtlCol="0">
            <a:spAutoFit/>
          </a:bodyPr>
          <a:lstStyle/>
          <a:p>
            <a:r>
              <a:rPr lang="en-US" sz="2800" dirty="0">
                <a:latin typeface="Arial" pitchFamily="34" charset="0"/>
                <a:cs typeface="Arial" pitchFamily="34" charset="0"/>
              </a:rPr>
              <a:t>=</a:t>
            </a:r>
          </a:p>
        </p:txBody>
      </p:sp>
      <p:cxnSp>
        <p:nvCxnSpPr>
          <p:cNvPr id="9" name="Straight Arrow Connector 8"/>
          <p:cNvCxnSpPr/>
          <p:nvPr/>
        </p:nvCxnSpPr>
        <p:spPr>
          <a:xfrm>
            <a:off x="3432387" y="2450037"/>
            <a:ext cx="157092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3584787" y="2678637"/>
            <a:ext cx="157092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Oval 10"/>
          <p:cNvSpPr/>
          <p:nvPr/>
        </p:nvSpPr>
        <p:spPr>
          <a:xfrm>
            <a:off x="4998720"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a:solidFill>
                  <a:schemeClr val="bg1"/>
                </a:solidFill>
                <a:latin typeface="Arial" pitchFamily="34" charset="0"/>
                <a:cs typeface="Arial" pitchFamily="34" charset="0"/>
              </a:rPr>
              <a:t>b</a:t>
            </a:r>
          </a:p>
        </p:txBody>
      </p:sp>
      <p:sp>
        <p:nvSpPr>
          <p:cNvPr id="12" name="Oval 11"/>
          <p:cNvSpPr/>
          <p:nvPr/>
        </p:nvSpPr>
        <p:spPr>
          <a:xfrm>
            <a:off x="2975187"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a:solidFill>
                  <a:schemeClr val="bg1"/>
                </a:solidFill>
                <a:latin typeface="Arial" pitchFamily="34" charset="0"/>
                <a:cs typeface="Arial" pitchFamily="34" charset="0"/>
              </a:rPr>
              <a:t>a</a:t>
            </a:r>
          </a:p>
        </p:txBody>
      </p:sp>
      <p:sp>
        <p:nvSpPr>
          <p:cNvPr id="17" name="TextBox 16"/>
          <p:cNvSpPr txBox="1"/>
          <p:nvPr/>
        </p:nvSpPr>
        <p:spPr>
          <a:xfrm>
            <a:off x="3124200" y="4800600"/>
            <a:ext cx="2082621"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Iteration 0, 1, 2, …</a:t>
            </a:r>
          </a:p>
        </p:txBody>
      </p:sp>
      <p:graphicFrame>
        <p:nvGraphicFramePr>
          <p:cNvPr id="7" name="Object 6"/>
          <p:cNvGraphicFramePr>
            <a:graphicFrameLocks noChangeAspect="1"/>
          </p:cNvGraphicFramePr>
          <p:nvPr>
            <p:extLst/>
          </p:nvPr>
        </p:nvGraphicFramePr>
        <p:xfrm>
          <a:off x="6438900" y="1881188"/>
          <a:ext cx="2628900" cy="1389062"/>
        </p:xfrm>
        <a:graphic>
          <a:graphicData uri="http://schemas.openxmlformats.org/presentationml/2006/ole">
            <mc:AlternateContent xmlns:mc="http://schemas.openxmlformats.org/markup-compatibility/2006">
              <mc:Choice xmlns:v="urn:schemas-microsoft-com:vml" Requires="v">
                <p:oleObj spid="_x0000_s8195" name="Equation" r:id="rId3" imgW="888840" imgH="469800" progId="Equation.3">
                  <p:embed/>
                </p:oleObj>
              </mc:Choice>
              <mc:Fallback>
                <p:oleObj name="Equation" r:id="rId3" imgW="888840" imgH="469800" progId="Equation.3">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881188"/>
                        <a:ext cx="26289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6274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87552"/>
          </a:xfrm>
        </p:spPr>
        <p:txBody>
          <a:bodyPr>
            <a:normAutofit fontScale="90000"/>
          </a:bodyPr>
          <a:lstStyle/>
          <a:p>
            <a:r>
              <a:rPr lang="en-US" dirty="0"/>
              <a:t>Does it converge to what we want?</a:t>
            </a:r>
          </a:p>
        </p:txBody>
      </p:sp>
      <p:sp>
        <p:nvSpPr>
          <p:cNvPr id="3" name="Content Placeholder 2"/>
          <p:cNvSpPr>
            <a:spLocks noGrp="1"/>
          </p:cNvSpPr>
          <p:nvPr>
            <p:ph idx="1"/>
          </p:nvPr>
        </p:nvSpPr>
        <p:spPr/>
        <p:txBody>
          <a:bodyPr/>
          <a:lstStyle/>
          <a:p>
            <a:endParaRPr lang="en-US" b="1" dirty="0">
              <a:solidFill>
                <a:schemeClr val="accent3"/>
              </a:solidFill>
            </a:endParaRPr>
          </a:p>
          <a:p>
            <a:endParaRPr lang="en-US" b="1" dirty="0">
              <a:solidFill>
                <a:schemeClr val="accent3"/>
              </a:solidFill>
            </a:endParaRPr>
          </a:p>
          <a:p>
            <a:endParaRPr lang="en-US" b="1" dirty="0">
              <a:solidFill>
                <a:schemeClr val="accent3"/>
              </a:solidFill>
            </a:endParaRPr>
          </a:p>
          <a:p>
            <a:endParaRPr lang="en-US" b="1" dirty="0">
              <a:solidFill>
                <a:schemeClr val="accent3"/>
              </a:solidFill>
            </a:endParaRPr>
          </a:p>
          <a:p>
            <a:r>
              <a:rPr lang="en-US" b="1" dirty="0">
                <a:solidFill>
                  <a:srgbClr val="D60093"/>
                </a:solidFill>
              </a:rPr>
              <a:t>Example:</a:t>
            </a:r>
          </a:p>
          <a:p>
            <a:pPr>
              <a:buNone/>
            </a:pPr>
            <a:r>
              <a:rPr lang="en-US" dirty="0"/>
              <a:t>		</a:t>
            </a:r>
            <a:r>
              <a:rPr lang="en-US" dirty="0" err="1">
                <a:latin typeface="Times New Roman" pitchFamily="18" charset="0"/>
                <a:cs typeface="Times New Roman" pitchFamily="18" charset="0"/>
              </a:rPr>
              <a:t>r</a:t>
            </a:r>
            <a:r>
              <a:rPr lang="en-US" baseline="-25000" dirty="0" err="1">
                <a:latin typeface="Times New Roman" pitchFamily="18" charset="0"/>
                <a:cs typeface="Times New Roman" pitchFamily="18" charset="0"/>
              </a:rPr>
              <a:t>a</a:t>
            </a:r>
            <a:r>
              <a:rPr lang="en-US" dirty="0">
                <a:latin typeface="Times New Roman" pitchFamily="18" charset="0"/>
                <a:cs typeface="Times New Roman" pitchFamily="18" charset="0"/>
              </a:rPr>
              <a:t>		1	0	0	0	</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t>
            </a:r>
            <a:r>
              <a:rPr lang="en-US" baseline="-25000" dirty="0" err="1">
                <a:latin typeface="Times New Roman" pitchFamily="18" charset="0"/>
                <a:cs typeface="Times New Roman" pitchFamily="18" charset="0"/>
              </a:rPr>
              <a:t>b</a:t>
            </a:r>
            <a:r>
              <a:rPr lang="en-US" dirty="0">
                <a:latin typeface="Times New Roman" pitchFamily="18" charset="0"/>
                <a:cs typeface="Times New Roman" pitchFamily="18" charset="0"/>
              </a:rPr>
              <a:t>		0	1	0	0</a:t>
            </a:r>
            <a:endParaRPr lang="en-US" dirty="0"/>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51</a:t>
            </a:fld>
            <a:endParaRPr lang="en-US"/>
          </a:p>
        </p:txBody>
      </p:sp>
      <p:sp>
        <p:nvSpPr>
          <p:cNvPr id="8" name="TextBox 7"/>
          <p:cNvSpPr txBox="1"/>
          <p:nvPr/>
        </p:nvSpPr>
        <p:spPr>
          <a:xfrm>
            <a:off x="2133600" y="4038600"/>
            <a:ext cx="394660" cy="523220"/>
          </a:xfrm>
          <a:prstGeom prst="rect">
            <a:avLst/>
          </a:prstGeom>
          <a:noFill/>
        </p:spPr>
        <p:txBody>
          <a:bodyPr wrap="none" rtlCol="0">
            <a:spAutoFit/>
          </a:bodyPr>
          <a:lstStyle/>
          <a:p>
            <a:r>
              <a:rPr lang="en-US" sz="2800" dirty="0">
                <a:latin typeface="Arial" pitchFamily="34" charset="0"/>
                <a:cs typeface="Arial" pitchFamily="34" charset="0"/>
              </a:rPr>
              <a:t>=</a:t>
            </a:r>
          </a:p>
        </p:txBody>
      </p:sp>
      <p:cxnSp>
        <p:nvCxnSpPr>
          <p:cNvPr id="9" name="Straight Arrow Connector 8"/>
          <p:cNvCxnSpPr/>
          <p:nvPr/>
        </p:nvCxnSpPr>
        <p:spPr>
          <a:xfrm>
            <a:off x="3432387" y="2612597"/>
            <a:ext cx="157092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Oval 10"/>
          <p:cNvSpPr/>
          <p:nvPr/>
        </p:nvSpPr>
        <p:spPr>
          <a:xfrm>
            <a:off x="4998720"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a:solidFill>
                  <a:schemeClr val="bg1"/>
                </a:solidFill>
                <a:latin typeface="Arial" pitchFamily="34" charset="0"/>
                <a:cs typeface="Arial" pitchFamily="34" charset="0"/>
              </a:rPr>
              <a:t>b</a:t>
            </a:r>
          </a:p>
        </p:txBody>
      </p:sp>
      <p:sp>
        <p:nvSpPr>
          <p:cNvPr id="12" name="Oval 11"/>
          <p:cNvSpPr/>
          <p:nvPr/>
        </p:nvSpPr>
        <p:spPr>
          <a:xfrm>
            <a:off x="2975187"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a:solidFill>
                  <a:schemeClr val="bg1"/>
                </a:solidFill>
                <a:latin typeface="Arial" pitchFamily="34" charset="0"/>
                <a:cs typeface="Arial" pitchFamily="34" charset="0"/>
              </a:rPr>
              <a:t>a</a:t>
            </a:r>
          </a:p>
        </p:txBody>
      </p:sp>
      <p:sp>
        <p:nvSpPr>
          <p:cNvPr id="13" name="TextBox 12"/>
          <p:cNvSpPr txBox="1"/>
          <p:nvPr/>
        </p:nvSpPr>
        <p:spPr>
          <a:xfrm>
            <a:off x="3200400" y="4812268"/>
            <a:ext cx="2082621"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Iteration 0, 1, 2, …</a:t>
            </a:r>
          </a:p>
        </p:txBody>
      </p:sp>
      <p:graphicFrame>
        <p:nvGraphicFramePr>
          <p:cNvPr id="10" name="Object 9"/>
          <p:cNvGraphicFramePr>
            <a:graphicFrameLocks noChangeAspect="1"/>
          </p:cNvGraphicFramePr>
          <p:nvPr>
            <p:extLst/>
          </p:nvPr>
        </p:nvGraphicFramePr>
        <p:xfrm>
          <a:off x="6438900" y="1881188"/>
          <a:ext cx="2628900" cy="1389062"/>
        </p:xfrm>
        <a:graphic>
          <a:graphicData uri="http://schemas.openxmlformats.org/presentationml/2006/ole">
            <mc:AlternateContent xmlns:mc="http://schemas.openxmlformats.org/markup-compatibility/2006">
              <mc:Choice xmlns:v="urn:schemas-microsoft-com:vml" Requires="v">
                <p:oleObj spid="_x0000_s9219" name="Equation" r:id="rId3" imgW="888840" imgH="469800" progId="Equation.3">
                  <p:embed/>
                </p:oleObj>
              </mc:Choice>
              <mc:Fallback>
                <p:oleObj name="Equation" r:id="rId3" imgW="888840" imgH="469800" progId="Equation.3">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881188"/>
                        <a:ext cx="26289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72447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PageRank</a:t>
            </a:r>
            <a:r>
              <a:rPr lang="en-US" dirty="0"/>
              <a:t>: Problems</a:t>
            </a:r>
          </a:p>
        </p:txBody>
      </p:sp>
      <p:sp>
        <p:nvSpPr>
          <p:cNvPr id="3" name="Content Placeholder 2"/>
          <p:cNvSpPr>
            <a:spLocks noGrp="1"/>
          </p:cNvSpPr>
          <p:nvPr>
            <p:ph idx="1"/>
          </p:nvPr>
        </p:nvSpPr>
        <p:spPr>
          <a:xfrm>
            <a:off x="457199" y="1295400"/>
            <a:ext cx="8244336" cy="5257801"/>
          </a:xfrm>
        </p:spPr>
        <p:txBody>
          <a:bodyPr>
            <a:normAutofit/>
          </a:bodyPr>
          <a:lstStyle/>
          <a:p>
            <a:pPr marL="118872" indent="0">
              <a:buNone/>
            </a:pPr>
            <a:r>
              <a:rPr lang="en-US" b="1" u="sng" dirty="0">
                <a:solidFill>
                  <a:srgbClr val="D60093"/>
                </a:solidFill>
              </a:rPr>
              <a:t>2 problems:</a:t>
            </a:r>
          </a:p>
          <a:p>
            <a:r>
              <a:rPr lang="en-US" b="1" dirty="0"/>
              <a:t>(1)</a:t>
            </a:r>
            <a:r>
              <a:rPr lang="en-US" dirty="0"/>
              <a:t> Some pages are </a:t>
            </a:r>
            <a:br>
              <a:rPr lang="en-US" dirty="0"/>
            </a:br>
            <a:r>
              <a:rPr lang="en-US" b="1" dirty="0">
                <a:solidFill>
                  <a:srgbClr val="0000FF"/>
                </a:solidFill>
              </a:rPr>
              <a:t>dead ends</a:t>
            </a:r>
            <a:r>
              <a:rPr lang="en-US" dirty="0"/>
              <a:t> (have no out-links)</a:t>
            </a:r>
          </a:p>
          <a:p>
            <a:pPr lvl="1"/>
            <a:r>
              <a:rPr lang="en-US" dirty="0"/>
              <a:t>Random walk has “nowhere” to go to</a:t>
            </a:r>
          </a:p>
          <a:p>
            <a:pPr lvl="1"/>
            <a:r>
              <a:rPr lang="en-US" dirty="0"/>
              <a:t>Such pages cause importance to “leak out”</a:t>
            </a:r>
          </a:p>
          <a:p>
            <a:endParaRPr lang="en-US" dirty="0"/>
          </a:p>
          <a:p>
            <a:r>
              <a:rPr lang="en-US" b="1" dirty="0"/>
              <a:t>(2)</a:t>
            </a:r>
            <a:r>
              <a:rPr lang="en-US" b="1" dirty="0">
                <a:solidFill>
                  <a:srgbClr val="0000FF"/>
                </a:solidFill>
              </a:rPr>
              <a:t> </a:t>
            </a:r>
            <a:r>
              <a:rPr lang="en-US" b="1" dirty="0">
                <a:solidFill>
                  <a:srgbClr val="008000"/>
                </a:solidFill>
              </a:rPr>
              <a:t>Spider traps:</a:t>
            </a:r>
            <a:r>
              <a:rPr lang="en-US" dirty="0">
                <a:solidFill>
                  <a:srgbClr val="008000"/>
                </a:solidFill>
              </a:rPr>
              <a:t> </a:t>
            </a:r>
            <a:br>
              <a:rPr lang="en-US" dirty="0">
                <a:solidFill>
                  <a:srgbClr val="008000"/>
                </a:solidFill>
              </a:rPr>
            </a:br>
            <a:r>
              <a:rPr lang="en-US" dirty="0"/>
              <a:t>(all out-links are within the group)</a:t>
            </a:r>
          </a:p>
          <a:p>
            <a:pPr lvl="1"/>
            <a:r>
              <a:rPr lang="en-US" dirty="0"/>
              <a:t>Random walked gets “stuck” in a trap</a:t>
            </a:r>
          </a:p>
          <a:p>
            <a:pPr lvl="1"/>
            <a:r>
              <a:rPr lang="en-US" dirty="0"/>
              <a:t>And eventually spider traps absorb all importance</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17" name="Slide Number Placeholder 16"/>
          <p:cNvSpPr>
            <a:spLocks noGrp="1"/>
          </p:cNvSpPr>
          <p:nvPr>
            <p:ph type="sldNum" sz="quarter" idx="12"/>
          </p:nvPr>
        </p:nvSpPr>
        <p:spPr/>
        <p:txBody>
          <a:bodyPr/>
          <a:lstStyle/>
          <a:p>
            <a:fld id="{19B12225-5612-419B-A8D5-4B8EEE4C217E}" type="slidenum">
              <a:rPr lang="en-US" smtClean="0"/>
              <a:pPr/>
              <a:t>52</a:t>
            </a:fld>
            <a:endParaRPr lang="en-US"/>
          </a:p>
        </p:txBody>
      </p:sp>
      <p:cxnSp>
        <p:nvCxnSpPr>
          <p:cNvPr id="9" name="Straight Arrow Connector 8"/>
          <p:cNvCxnSpPr>
            <a:endCxn id="24" idx="1"/>
          </p:cNvCxnSpPr>
          <p:nvPr/>
        </p:nvCxnSpPr>
        <p:spPr>
          <a:xfrm flipH="1">
            <a:off x="7091842" y="1679845"/>
            <a:ext cx="156098" cy="33206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7246210" y="1737857"/>
            <a:ext cx="754657" cy="33206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6" idx="4"/>
            <a:endCxn id="27" idx="0"/>
          </p:cNvCxnSpPr>
          <p:nvPr/>
        </p:nvCxnSpPr>
        <p:spPr>
          <a:xfrm flipH="1">
            <a:off x="8065774" y="1771285"/>
            <a:ext cx="1481" cy="4952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27" idx="2"/>
            <a:endCxn id="24" idx="5"/>
          </p:cNvCxnSpPr>
          <p:nvPr/>
        </p:nvCxnSpPr>
        <p:spPr>
          <a:xfrm flipH="1" flipV="1">
            <a:off x="7221158" y="2141230"/>
            <a:ext cx="753176" cy="21678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26" idx="6"/>
            <a:endCxn id="29" idx="2"/>
          </p:cNvCxnSpPr>
          <p:nvPr/>
        </p:nvCxnSpPr>
        <p:spPr>
          <a:xfrm flipV="1">
            <a:off x="8158695" y="1508760"/>
            <a:ext cx="481880" cy="1710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4" name="Oval 23"/>
          <p:cNvSpPr/>
          <p:nvPr/>
        </p:nvSpPr>
        <p:spPr>
          <a:xfrm>
            <a:off x="7065060" y="1985132"/>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5" name="Oval 24"/>
          <p:cNvSpPr/>
          <p:nvPr/>
        </p:nvSpPr>
        <p:spPr>
          <a:xfrm>
            <a:off x="7156500" y="1483097"/>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6" name="Oval 25"/>
          <p:cNvSpPr/>
          <p:nvPr/>
        </p:nvSpPr>
        <p:spPr>
          <a:xfrm>
            <a:off x="7975815" y="1588405"/>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7" name="Oval 26"/>
          <p:cNvSpPr/>
          <p:nvPr/>
        </p:nvSpPr>
        <p:spPr>
          <a:xfrm>
            <a:off x="7974334" y="226657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9" name="Oval 28"/>
          <p:cNvSpPr/>
          <p:nvPr/>
        </p:nvSpPr>
        <p:spPr>
          <a:xfrm>
            <a:off x="8640575" y="1417320"/>
            <a:ext cx="182880" cy="182880"/>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31" name="Straight Arrow Connector 30"/>
          <p:cNvCxnSpPr>
            <a:stCxn id="27" idx="4"/>
            <a:endCxn id="32" idx="0"/>
          </p:cNvCxnSpPr>
          <p:nvPr/>
        </p:nvCxnSpPr>
        <p:spPr>
          <a:xfrm>
            <a:off x="8065774" y="2449453"/>
            <a:ext cx="209041" cy="49186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2" name="Oval 31"/>
          <p:cNvSpPr/>
          <p:nvPr/>
        </p:nvSpPr>
        <p:spPr>
          <a:xfrm>
            <a:off x="8183375" y="2941320"/>
            <a:ext cx="182880" cy="18288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33" name="Straight Arrow Connector 32"/>
          <p:cNvCxnSpPr>
            <a:stCxn id="26" idx="1"/>
            <a:endCxn id="25" idx="7"/>
          </p:cNvCxnSpPr>
          <p:nvPr/>
        </p:nvCxnSpPr>
        <p:spPr>
          <a:xfrm flipH="1" flipV="1">
            <a:off x="7312598" y="1509879"/>
            <a:ext cx="689999" cy="10530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4" name="Oval 33"/>
          <p:cNvSpPr/>
          <p:nvPr/>
        </p:nvSpPr>
        <p:spPr>
          <a:xfrm>
            <a:off x="7884375" y="3352800"/>
            <a:ext cx="182880" cy="18288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45" name="Straight Arrow Connector 44"/>
          <p:cNvCxnSpPr>
            <a:stCxn id="34" idx="6"/>
          </p:cNvCxnSpPr>
          <p:nvPr/>
        </p:nvCxnSpPr>
        <p:spPr>
          <a:xfrm>
            <a:off x="8067255" y="3444240"/>
            <a:ext cx="484780" cy="9144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32" idx="3"/>
            <a:endCxn id="34" idx="7"/>
          </p:cNvCxnSpPr>
          <p:nvPr/>
        </p:nvCxnSpPr>
        <p:spPr>
          <a:xfrm flipH="1">
            <a:off x="8040473" y="3097418"/>
            <a:ext cx="169684" cy="2821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51" name="Oval 50"/>
          <p:cNvSpPr/>
          <p:nvPr/>
        </p:nvSpPr>
        <p:spPr>
          <a:xfrm>
            <a:off x="8518655" y="3474720"/>
            <a:ext cx="182880" cy="18288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52" name="Straight Arrow Connector 51"/>
          <p:cNvCxnSpPr>
            <a:stCxn id="51" idx="0"/>
            <a:endCxn id="32" idx="5"/>
          </p:cNvCxnSpPr>
          <p:nvPr/>
        </p:nvCxnSpPr>
        <p:spPr>
          <a:xfrm flipH="1" flipV="1">
            <a:off x="8339473" y="3097418"/>
            <a:ext cx="270622" cy="37730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7924800" y="1130224"/>
            <a:ext cx="1184940" cy="369332"/>
          </a:xfrm>
          <a:prstGeom prst="rect">
            <a:avLst/>
          </a:prstGeom>
          <a:noFill/>
        </p:spPr>
        <p:txBody>
          <a:bodyPr wrap="none" rtlCol="0">
            <a:spAutoFit/>
          </a:bodyPr>
          <a:lstStyle/>
          <a:p>
            <a:r>
              <a:rPr lang="en-US" dirty="0">
                <a:solidFill>
                  <a:srgbClr val="0000FF"/>
                </a:solidFill>
                <a:latin typeface="Arial" pitchFamily="34" charset="0"/>
                <a:cs typeface="Arial" pitchFamily="34" charset="0"/>
              </a:rPr>
              <a:t>Dead end</a:t>
            </a:r>
          </a:p>
        </p:txBody>
      </p:sp>
      <p:sp>
        <p:nvSpPr>
          <p:cNvPr id="7" name="TextBox 6"/>
          <p:cNvSpPr txBox="1"/>
          <p:nvPr/>
        </p:nvSpPr>
        <p:spPr>
          <a:xfrm rot="622290">
            <a:off x="7636816" y="3523230"/>
            <a:ext cx="1313180"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Spider trap</a:t>
            </a:r>
          </a:p>
        </p:txBody>
      </p:sp>
    </p:spTree>
    <p:extLst>
      <p:ext uri="{BB962C8B-B14F-4D97-AF65-F5344CB8AC3E}">
        <p14:creationId xmlns:p14="http://schemas.microsoft.com/office/powerpoint/2010/main" val="174697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879E4B-FBB3-49F6-BC65-42270715C98D}" type="slidenum">
              <a:rPr lang="en-US" altLang="en-US"/>
              <a:pPr/>
              <a:t>53</a:t>
            </a:fld>
            <a:endParaRPr lang="en-US" altLang="en-US"/>
          </a:p>
        </p:txBody>
      </p:sp>
      <p:sp>
        <p:nvSpPr>
          <p:cNvPr id="18434" name="Rectangle 2"/>
          <p:cNvSpPr>
            <a:spLocks noGrp="1" noChangeArrowheads="1"/>
          </p:cNvSpPr>
          <p:nvPr>
            <p:ph type="title"/>
          </p:nvPr>
        </p:nvSpPr>
        <p:spPr/>
        <p:txBody>
          <a:bodyPr/>
          <a:lstStyle/>
          <a:p>
            <a:r>
              <a:rPr lang="en-US" altLang="en-US"/>
              <a:t>Real-World Problems</a:t>
            </a:r>
          </a:p>
        </p:txBody>
      </p:sp>
      <p:sp>
        <p:nvSpPr>
          <p:cNvPr id="18435" name="Rectangle 3"/>
          <p:cNvSpPr>
            <a:spLocks noGrp="1" noChangeArrowheads="1"/>
          </p:cNvSpPr>
          <p:nvPr>
            <p:ph type="body" idx="1"/>
          </p:nvPr>
        </p:nvSpPr>
        <p:spPr>
          <a:xfrm>
            <a:off x="457200" y="1295400"/>
            <a:ext cx="8305800" cy="4038600"/>
          </a:xfrm>
        </p:spPr>
        <p:txBody>
          <a:bodyPr/>
          <a:lstStyle/>
          <a:p>
            <a:r>
              <a:rPr lang="en-US" altLang="en-US" dirty="0"/>
              <a:t>Some pages are </a:t>
            </a:r>
            <a:r>
              <a:rPr lang="en-US" altLang="en-US" i="1" dirty="0">
                <a:solidFill>
                  <a:srgbClr val="FF0000"/>
                </a:solidFill>
              </a:rPr>
              <a:t>dead ends </a:t>
            </a:r>
            <a:r>
              <a:rPr lang="en-US" altLang="en-US" dirty="0"/>
              <a:t>(have no links out).</a:t>
            </a:r>
          </a:p>
          <a:p>
            <a:pPr lvl="1"/>
            <a:r>
              <a:rPr lang="en-US" altLang="en-US" dirty="0"/>
              <a:t>Such a page causes importance to leak out.</a:t>
            </a:r>
          </a:p>
          <a:p>
            <a:r>
              <a:rPr lang="en-US" altLang="en-US" dirty="0"/>
              <a:t>Other groups of pages are </a:t>
            </a:r>
            <a:r>
              <a:rPr lang="en-US" altLang="en-US" i="1" dirty="0">
                <a:solidFill>
                  <a:srgbClr val="FF0000"/>
                </a:solidFill>
              </a:rPr>
              <a:t>spider traps</a:t>
            </a:r>
            <a:r>
              <a:rPr lang="en-US" altLang="en-US" dirty="0">
                <a:solidFill>
                  <a:srgbClr val="FF0000"/>
                </a:solidFill>
              </a:rPr>
              <a:t> </a:t>
            </a:r>
            <a:r>
              <a:rPr lang="en-US" altLang="en-US" dirty="0"/>
              <a:t>(all out-links are within the group).</a:t>
            </a:r>
          </a:p>
          <a:p>
            <a:pPr lvl="1"/>
            <a:r>
              <a:rPr lang="en-US" altLang="en-US" dirty="0"/>
              <a:t>Eventually spider traps absorb all importance.</a:t>
            </a:r>
          </a:p>
        </p:txBody>
      </p:sp>
    </p:spTree>
    <p:extLst>
      <p:ext uri="{BB962C8B-B14F-4D97-AF65-F5344CB8AC3E}">
        <p14:creationId xmlns:p14="http://schemas.microsoft.com/office/powerpoint/2010/main" val="340999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Dead Ends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solidFill>
                      <a:srgbClr val="008000"/>
                    </a:solidFill>
                  </a:rPr>
                  <a:t>Power Iteration:</a:t>
                </a:r>
              </a:p>
              <a:p>
                <a:pPr lvl="1"/>
                <a:r>
                  <a:rPr lang="en-US" dirty="0"/>
                  <a:t>Set </a:t>
                </a:r>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=1</m:t>
                    </m:r>
                  </m:oMath>
                </a14:m>
                <a:endParaRPr lang="en-US" i="1" dirty="0">
                  <a:latin typeface="Times New Roman" pitchFamily="18" charset="0"/>
                  <a:cs typeface="Times New Roman" pitchFamily="18" charset="0"/>
                </a:endParaRPr>
              </a:p>
              <a:p>
                <a:pPr lvl="1"/>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nary>
                      <m:naryPr>
                        <m:chr m:val="∑"/>
                        <m:supHide m:val="on"/>
                        <m:ctrlPr>
                          <a:rPr lang="en-US" i="1">
                            <a:latin typeface="Cambria Math" panose="02040503050406030204" pitchFamily="18" charset="0"/>
                            <a:cs typeface="Times New Roman" pitchFamily="18" charset="0"/>
                          </a:rPr>
                        </m:ctrlPr>
                      </m:naryPr>
                      <m:sub>
                        <m:r>
                          <m:rPr>
                            <m:brk m:alnAt="7"/>
                          </m:rPr>
                          <a:rPr lang="en-US" i="1">
                            <a:latin typeface="Cambria Math"/>
                            <a:cs typeface="Times New Roman" pitchFamily="18" charset="0"/>
                          </a:rPr>
                          <m:t>𝑖</m:t>
                        </m:r>
                        <m:r>
                          <a:rPr lang="en-US" i="1">
                            <a:latin typeface="Cambria Math"/>
                            <a:cs typeface="Times New Roman" pitchFamily="18" charset="0"/>
                          </a:rPr>
                          <m:t>→</m:t>
                        </m:r>
                        <m:r>
                          <a:rPr lang="en-US" i="1">
                            <a:latin typeface="Cambria Math"/>
                            <a:cs typeface="Times New Roman" pitchFamily="18" charset="0"/>
                          </a:rPr>
                          <m:t>𝑗</m:t>
                        </m:r>
                      </m:sub>
                      <m:sup/>
                      <m:e>
                        <m:f>
                          <m:fPr>
                            <m:ctrlPr>
                              <a:rPr lang="en-US" i="1">
                                <a:latin typeface="Cambria Math" panose="02040503050406030204" pitchFamily="18" charset="0"/>
                                <a:cs typeface="Times New Roman" pitchFamily="18" charset="0"/>
                              </a:rPr>
                            </m:ctrlPr>
                          </m:fPr>
                          <m:num>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𝑖</m:t>
                                </m:r>
                              </m:sub>
                            </m:sSub>
                          </m:num>
                          <m:den>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𝑑</m:t>
                                </m:r>
                              </m:e>
                              <m:sub>
                                <m:r>
                                  <a:rPr lang="en-US" i="1">
                                    <a:latin typeface="Cambria Math"/>
                                    <a:cs typeface="Times New Roman" pitchFamily="18" charset="0"/>
                                  </a:rPr>
                                  <m:t>𝑖</m:t>
                                </m:r>
                              </m:sub>
                            </m:sSub>
                          </m:den>
                        </m:f>
                      </m:e>
                    </m:nary>
                  </m:oMath>
                </a14:m>
                <a:endParaRPr lang="en-US" i="1" dirty="0">
                  <a:latin typeface="Times New Roman" pitchFamily="18" charset="0"/>
                  <a:cs typeface="Times New Roman" pitchFamily="18" charset="0"/>
                </a:endParaRPr>
              </a:p>
              <a:p>
                <a:pPr lvl="2"/>
                <a:r>
                  <a:rPr lang="en-US" dirty="0"/>
                  <a:t>And iterate</a:t>
                </a:r>
              </a:p>
              <a:p>
                <a:endParaRPr lang="en-US" dirty="0"/>
              </a:p>
              <a:p>
                <a:r>
                  <a:rPr lang="en-US" b="1" dirty="0">
                    <a:solidFill>
                      <a:srgbClr val="D60093"/>
                    </a:solidFill>
                  </a:rPr>
                  <a:t>Example:</a:t>
                </a:r>
              </a:p>
              <a:p>
                <a:pPr>
                  <a:buNone/>
                </a:pPr>
                <a:r>
                  <a:rPr lang="en-US" dirty="0"/>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y</a:t>
                </a:r>
                <a:r>
                  <a:rPr lang="en-US" sz="2400" dirty="0">
                    <a:latin typeface="Times New Roman" pitchFamily="18" charset="0"/>
                    <a:cs typeface="Times New Roman" pitchFamily="18" charset="0"/>
                  </a:rPr>
                  <a:t>		1/3	2/6	3/12	5/24		0</a:t>
                </a: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a</a:t>
                </a:r>
                <a:r>
                  <a:rPr lang="en-US" sz="2400" dirty="0">
                    <a:latin typeface="Times New Roman" pitchFamily="18" charset="0"/>
                    <a:cs typeface="Times New Roman" pitchFamily="18" charset="0"/>
                  </a:rPr>
                  <a:t>	=	1/3	1/6	2/12	3/24	…	0</a:t>
                </a: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m</a:t>
                </a:r>
                <a:r>
                  <a:rPr lang="en-US" sz="2400" dirty="0">
                    <a:latin typeface="Times New Roman" pitchFamily="18" charset="0"/>
                    <a:cs typeface="Times New Roman" pitchFamily="18" charset="0"/>
                  </a:rPr>
                  <a:t>		1/3	1/6	1/12	2/24		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17" name="Slide Number Placeholder 16"/>
          <p:cNvSpPr>
            <a:spLocks noGrp="1"/>
          </p:cNvSpPr>
          <p:nvPr>
            <p:ph type="sldNum" sz="quarter" idx="12"/>
          </p:nvPr>
        </p:nvSpPr>
        <p:spPr/>
        <p:txBody>
          <a:bodyPr/>
          <a:lstStyle/>
          <a:p>
            <a:fld id="{19B12225-5612-419B-A8D5-4B8EEE4C217E}" type="slidenum">
              <a:rPr lang="en-US" smtClean="0"/>
              <a:pPr/>
              <a:t>54</a:t>
            </a:fld>
            <a:endParaRPr lang="en-US"/>
          </a:p>
        </p:txBody>
      </p:sp>
      <p:sp>
        <p:nvSpPr>
          <p:cNvPr id="28" name="Double Bracket 27"/>
          <p:cNvSpPr/>
          <p:nvPr/>
        </p:nvSpPr>
        <p:spPr>
          <a:xfrm>
            <a:off x="829733" y="4715936"/>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TextBox 28"/>
          <p:cNvSpPr txBox="1"/>
          <p:nvPr/>
        </p:nvSpPr>
        <p:spPr>
          <a:xfrm>
            <a:off x="2286000" y="5867400"/>
            <a:ext cx="2082621"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Iteration 0, 1, 2, …</a:t>
            </a:r>
          </a:p>
        </p:txBody>
      </p:sp>
      <p:grpSp>
        <p:nvGrpSpPr>
          <p:cNvPr id="30" name="Group 20"/>
          <p:cNvGrpSpPr/>
          <p:nvPr/>
        </p:nvGrpSpPr>
        <p:grpSpPr>
          <a:xfrm>
            <a:off x="4884680" y="1434834"/>
            <a:ext cx="1752600" cy="1371600"/>
            <a:chOff x="5715000" y="1828800"/>
            <a:chExt cx="1752600" cy="1371600"/>
          </a:xfrm>
        </p:grpSpPr>
        <p:cxnSp>
          <p:nvCxnSpPr>
            <p:cNvPr id="31" name="Straight Arrow Connector 30"/>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5" name="Curved Connector 34"/>
            <p:cNvCxnSpPr>
              <a:stCxn id="36" idx="6"/>
              <a:endCxn id="3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36" name="Oval 3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y</a:t>
              </a:r>
            </a:p>
          </p:txBody>
        </p:sp>
        <p:sp>
          <p:nvSpPr>
            <p:cNvPr id="37" name="Oval 3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a</a:t>
              </a:r>
            </a:p>
          </p:txBody>
        </p:sp>
        <p:sp>
          <p:nvSpPr>
            <p:cNvPr id="38" name="Oval 3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m</a:t>
              </a:r>
            </a:p>
          </p:txBody>
        </p:sp>
      </p:grpSp>
      <p:graphicFrame>
        <p:nvGraphicFramePr>
          <p:cNvPr id="39" name="Table 38"/>
          <p:cNvGraphicFramePr>
            <a:graphicFrameLocks noGrp="1"/>
          </p:cNvGraphicFramePr>
          <p:nvPr>
            <p:extLst/>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y</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a</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m</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Times New Roman" pitchFamily="18" charset="0"/>
                          <a:cs typeface="Times New Roman" pitchFamily="18" charset="0"/>
                        </a:rPr>
                        <a:t>y</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Times New Roman" pitchFamily="18" charset="0"/>
                          <a:cs typeface="Times New Roman" pitchFamily="18" charset="0"/>
                        </a:rPr>
                        <a:t>a</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a:latin typeface="Times New Roman" pitchFamily="18" charset="0"/>
                          <a:cs typeface="Times New Roman" pitchFamily="18" charset="0"/>
                        </a:rPr>
                        <a:t>m</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0" name="Rectangle 39"/>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a:t>
            </a:r>
            <a:endParaRPr lang="en-US" sz="2000" b="1" baseline="-25000" dirty="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m</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a:t>
            </a:r>
          </a:p>
        </p:txBody>
      </p:sp>
      <p:sp>
        <p:nvSpPr>
          <p:cNvPr id="7" name="Rectangle 6"/>
          <p:cNvSpPr/>
          <p:nvPr/>
        </p:nvSpPr>
        <p:spPr>
          <a:xfrm>
            <a:off x="707200" y="6305490"/>
            <a:ext cx="7370000" cy="400110"/>
          </a:xfrm>
          <a:prstGeom prst="rect">
            <a:avLst/>
          </a:prstGeom>
        </p:spPr>
        <p:txBody>
          <a:bodyPr wrap="square">
            <a:spAutoFit/>
          </a:bodyPr>
          <a:lstStyle/>
          <a:p>
            <a:r>
              <a:rPr lang="en-US" sz="2000" dirty="0"/>
              <a:t>Here the PageRank “leaks” out since the matrix is not stochastic.</a:t>
            </a:r>
          </a:p>
        </p:txBody>
      </p:sp>
    </p:spTree>
    <p:extLst>
      <p:ext uri="{BB962C8B-B14F-4D97-AF65-F5344CB8AC3E}">
        <p14:creationId xmlns:p14="http://schemas.microsoft.com/office/powerpoint/2010/main" val="265592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5076A6C7-65D0-4C80-9FA0-8418F9354331}" type="slidenum">
              <a:rPr lang="en-US" altLang="en-US"/>
              <a:pPr/>
              <a:t>55</a:t>
            </a:fld>
            <a:endParaRPr lang="en-US" altLang="en-US"/>
          </a:p>
        </p:txBody>
      </p:sp>
      <p:sp>
        <p:nvSpPr>
          <p:cNvPr id="19458" name="Rectangle 2"/>
          <p:cNvSpPr>
            <a:spLocks noGrp="1" noChangeArrowheads="1"/>
          </p:cNvSpPr>
          <p:nvPr>
            <p:ph type="title"/>
          </p:nvPr>
        </p:nvSpPr>
        <p:spPr/>
        <p:txBody>
          <a:bodyPr/>
          <a:lstStyle/>
          <a:p>
            <a:r>
              <a:rPr lang="en-US" altLang="en-US"/>
              <a:t>Microsoft Becomes Dead End</a:t>
            </a:r>
          </a:p>
        </p:txBody>
      </p:sp>
      <p:sp>
        <p:nvSpPr>
          <p:cNvPr id="19459"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Yahoo</a:t>
            </a:r>
          </a:p>
        </p:txBody>
      </p:sp>
      <p:sp>
        <p:nvSpPr>
          <p:cNvPr id="19460"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M’soft</a:t>
            </a:r>
          </a:p>
        </p:txBody>
      </p:sp>
      <p:sp>
        <p:nvSpPr>
          <p:cNvPr id="19461"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Amazon</a:t>
            </a:r>
          </a:p>
        </p:txBody>
      </p:sp>
      <p:sp>
        <p:nvSpPr>
          <p:cNvPr id="19462"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Line 7"/>
          <p:cNvSpPr>
            <a:spLocks noChangeShapeType="1"/>
          </p:cNvSpPr>
          <p:nvPr/>
        </p:nvSpPr>
        <p:spPr bwMode="auto">
          <a:xfrm flipH="1">
            <a:off x="3505200" y="27432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 name="Line 9"/>
          <p:cNvSpPr>
            <a:spLocks noChangeShapeType="1"/>
          </p:cNvSpPr>
          <p:nvPr/>
        </p:nvSpPr>
        <p:spPr bwMode="auto">
          <a:xfrm>
            <a:off x="3733800" y="47244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9466" name="AutoShape 10"/>
          <p:cNvCxnSpPr>
            <a:cxnSpLocks noChangeShapeType="1"/>
            <a:stCxn id="19459" idx="6"/>
            <a:endCxn id="19459"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Group 13"/>
          <p:cNvGrpSpPr/>
          <p:nvPr/>
        </p:nvGrpSpPr>
        <p:grpSpPr>
          <a:xfrm>
            <a:off x="6842125" y="1789254"/>
            <a:ext cx="1994986" cy="1762669"/>
            <a:chOff x="6842125" y="1789254"/>
            <a:chExt cx="1994986" cy="1762669"/>
          </a:xfrm>
        </p:grpSpPr>
        <p:sp>
          <p:nvSpPr>
            <p:cNvPr id="15" name="Rectangle 16"/>
            <p:cNvSpPr>
              <a:spLocks noChangeArrowheads="1"/>
            </p:cNvSpPr>
            <p:nvPr/>
          </p:nvSpPr>
          <p:spPr bwMode="auto">
            <a:xfrm>
              <a:off x="7315200" y="2332723"/>
              <a:ext cx="1293312"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7"/>
            <p:cNvSpPr txBox="1">
              <a:spLocks noChangeArrowheads="1"/>
            </p:cNvSpPr>
            <p:nvPr/>
          </p:nvSpPr>
          <p:spPr bwMode="auto">
            <a:xfrm>
              <a:off x="6932112" y="2269790"/>
              <a:ext cx="19049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y   1/2  1/2   0</a:t>
              </a:r>
            </a:p>
            <a:p>
              <a:r>
                <a:rPr lang="en-US" altLang="en-US" sz="2400" dirty="0"/>
                <a:t>a   1/2   0      0</a:t>
              </a:r>
            </a:p>
            <a:p>
              <a:r>
                <a:rPr lang="en-US" altLang="en-US" sz="2400" dirty="0"/>
                <a:t>m   0    1/2   0</a:t>
              </a:r>
            </a:p>
          </p:txBody>
        </p:sp>
        <p:sp>
          <p:nvSpPr>
            <p:cNvPr id="17" name="Text Box 18"/>
            <p:cNvSpPr txBox="1">
              <a:spLocks noChangeArrowheads="1"/>
            </p:cNvSpPr>
            <p:nvPr/>
          </p:nvSpPr>
          <p:spPr bwMode="auto">
            <a:xfrm>
              <a:off x="6842125" y="1789254"/>
              <a:ext cx="1712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         y    a   m</a:t>
              </a:r>
            </a:p>
          </p:txBody>
        </p:sp>
      </p:grpSp>
    </p:spTree>
    <p:extLst>
      <p:ext uri="{BB962C8B-B14F-4D97-AF65-F5344CB8AC3E}">
        <p14:creationId xmlns:p14="http://schemas.microsoft.com/office/powerpoint/2010/main" val="3087879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3293151-AC0B-400D-A9E3-4B14C7384759}" type="slidenum">
              <a:rPr lang="en-US" altLang="en-US"/>
              <a:pPr/>
              <a:t>56</a:t>
            </a:fld>
            <a:endParaRPr lang="en-US" altLang="en-US"/>
          </a:p>
        </p:txBody>
      </p:sp>
      <p:sp>
        <p:nvSpPr>
          <p:cNvPr id="21506" name="Rectangle 2"/>
          <p:cNvSpPr>
            <a:spLocks noGrp="1" noChangeArrowheads="1"/>
          </p:cNvSpPr>
          <p:nvPr>
            <p:ph type="title"/>
          </p:nvPr>
        </p:nvSpPr>
        <p:spPr/>
        <p:txBody>
          <a:bodyPr/>
          <a:lstStyle/>
          <a:p>
            <a:r>
              <a:rPr lang="en-US" altLang="en-US" dirty="0">
                <a:solidFill>
                  <a:srgbClr val="92D050"/>
                </a:solidFill>
              </a:rPr>
              <a:t>Example</a:t>
            </a:r>
            <a:r>
              <a:rPr lang="en-US" altLang="en-US" dirty="0"/>
              <a:t>: Effect of Dead Ends</a:t>
            </a:r>
          </a:p>
        </p:txBody>
      </p:sp>
      <p:sp>
        <p:nvSpPr>
          <p:cNvPr id="21507" name="Rectangle 3"/>
          <p:cNvSpPr>
            <a:spLocks noGrp="1" noChangeArrowheads="1"/>
          </p:cNvSpPr>
          <p:nvPr>
            <p:ph type="body" idx="1"/>
          </p:nvPr>
        </p:nvSpPr>
        <p:spPr/>
        <p:txBody>
          <a:bodyPr/>
          <a:lstStyle/>
          <a:p>
            <a:r>
              <a:rPr lang="en-US" altLang="en-US" dirty="0"/>
              <a:t>Equations </a:t>
            </a:r>
            <a:r>
              <a:rPr lang="en-US" altLang="en-US" b="1" dirty="0"/>
              <a:t>v</a:t>
            </a:r>
            <a:r>
              <a:rPr lang="en-US" altLang="en-US" i="1" dirty="0"/>
              <a:t> </a:t>
            </a:r>
            <a:r>
              <a:rPr lang="en-US" altLang="en-US" dirty="0"/>
              <a:t>=</a:t>
            </a:r>
            <a:r>
              <a:rPr lang="en-US" altLang="en-US" i="1" dirty="0"/>
              <a:t> </a:t>
            </a:r>
            <a:r>
              <a:rPr lang="en-US" altLang="en-US" i="1" dirty="0" err="1"/>
              <a:t>M</a:t>
            </a:r>
            <a:r>
              <a:rPr lang="en-US" altLang="en-US" b="1" dirty="0" err="1"/>
              <a:t>v</a:t>
            </a:r>
            <a:r>
              <a:rPr lang="en-US" altLang="en-US" dirty="0"/>
              <a:t>:</a:t>
            </a:r>
          </a:p>
          <a:p>
            <a:pPr lvl="1">
              <a:buFont typeface="Monotype Sorts" pitchFamily="2" charset="2"/>
              <a:buNone/>
            </a:pPr>
            <a:r>
              <a:rPr lang="en-US" altLang="en-US" i="1" dirty="0"/>
              <a:t>y</a:t>
            </a:r>
            <a:r>
              <a:rPr lang="en-US" altLang="en-US" dirty="0"/>
              <a:t>  = </a:t>
            </a:r>
            <a:r>
              <a:rPr lang="en-US" altLang="en-US" i="1" dirty="0"/>
              <a:t>y </a:t>
            </a:r>
            <a:r>
              <a:rPr lang="en-US" altLang="en-US" dirty="0"/>
              <a:t>/2 + </a:t>
            </a:r>
            <a:r>
              <a:rPr lang="en-US" altLang="en-US" i="1" dirty="0"/>
              <a:t>a </a:t>
            </a:r>
            <a:r>
              <a:rPr lang="en-US" altLang="en-US" dirty="0"/>
              <a:t>/2</a:t>
            </a:r>
          </a:p>
          <a:p>
            <a:pPr lvl="1">
              <a:buFont typeface="Monotype Sorts" pitchFamily="2" charset="2"/>
              <a:buNone/>
            </a:pPr>
            <a:r>
              <a:rPr lang="en-US" altLang="en-US" i="1" dirty="0"/>
              <a:t>a</a:t>
            </a:r>
            <a:r>
              <a:rPr lang="en-US" altLang="en-US" dirty="0"/>
              <a:t>  = </a:t>
            </a:r>
            <a:r>
              <a:rPr lang="en-US" altLang="en-US" i="1" dirty="0"/>
              <a:t>y </a:t>
            </a:r>
            <a:r>
              <a:rPr lang="en-US" altLang="en-US" dirty="0"/>
              <a:t>/2</a:t>
            </a:r>
          </a:p>
          <a:p>
            <a:pPr lvl="1">
              <a:buFont typeface="Monotype Sorts" pitchFamily="2" charset="2"/>
              <a:buNone/>
            </a:pPr>
            <a:r>
              <a:rPr lang="en-US" altLang="en-US" i="1" dirty="0"/>
              <a:t>m</a:t>
            </a:r>
            <a:r>
              <a:rPr lang="en-US" altLang="en-US" dirty="0"/>
              <a:t> = </a:t>
            </a:r>
            <a:r>
              <a:rPr lang="en-US" altLang="en-US" i="1" dirty="0"/>
              <a:t>a </a:t>
            </a:r>
            <a:r>
              <a:rPr lang="en-US" altLang="en-US" dirty="0"/>
              <a:t>/2</a:t>
            </a:r>
          </a:p>
          <a:p>
            <a:pPr lvl="1"/>
            <a:endParaRPr lang="en-US" altLang="en-US" dirty="0"/>
          </a:p>
        </p:txBody>
      </p:sp>
      <p:sp>
        <p:nvSpPr>
          <p:cNvPr id="21508" name="Text Box 4"/>
          <p:cNvSpPr txBox="1">
            <a:spLocks noChangeArrowheads="1"/>
          </p:cNvSpPr>
          <p:nvPr/>
        </p:nvSpPr>
        <p:spPr bwMode="auto">
          <a:xfrm>
            <a:off x="1355725" y="5410200"/>
            <a:ext cx="9477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y</a:t>
            </a:r>
          </a:p>
          <a:p>
            <a:r>
              <a:rPr lang="en-US" altLang="en-US"/>
              <a:t>a    =</a:t>
            </a:r>
          </a:p>
          <a:p>
            <a:r>
              <a:rPr lang="en-US" altLang="en-US"/>
              <a:t>m</a:t>
            </a:r>
          </a:p>
        </p:txBody>
      </p:sp>
      <p:sp>
        <p:nvSpPr>
          <p:cNvPr id="21509" name="Text Box 5"/>
          <p:cNvSpPr txBox="1">
            <a:spLocks noChangeArrowheads="1"/>
          </p:cNvSpPr>
          <p:nvPr/>
        </p:nvSpPr>
        <p:spPr bwMode="auto">
          <a:xfrm>
            <a:off x="2743200" y="5445125"/>
            <a:ext cx="350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a:p>
            <a:r>
              <a:rPr lang="en-US" altLang="en-US"/>
              <a:t>1</a:t>
            </a:r>
          </a:p>
          <a:p>
            <a:r>
              <a:rPr lang="en-US" altLang="en-US"/>
              <a:t>1</a:t>
            </a:r>
          </a:p>
        </p:txBody>
      </p:sp>
      <p:sp>
        <p:nvSpPr>
          <p:cNvPr id="21510" name="Text Box 6"/>
          <p:cNvSpPr txBox="1">
            <a:spLocks noChangeArrowheads="1"/>
          </p:cNvSpPr>
          <p:nvPr/>
        </p:nvSpPr>
        <p:spPr bwMode="auto">
          <a:xfrm>
            <a:off x="3505200" y="5445125"/>
            <a:ext cx="633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1</a:t>
            </a:r>
          </a:p>
          <a:p>
            <a:r>
              <a:rPr lang="en-US" altLang="en-US" dirty="0"/>
              <a:t>1/2</a:t>
            </a:r>
          </a:p>
          <a:p>
            <a:r>
              <a:rPr lang="en-US" altLang="en-US" dirty="0"/>
              <a:t>1/2</a:t>
            </a:r>
          </a:p>
        </p:txBody>
      </p:sp>
      <p:sp>
        <p:nvSpPr>
          <p:cNvPr id="21511" name="Text Box 7"/>
          <p:cNvSpPr txBox="1">
            <a:spLocks noChangeArrowheads="1"/>
          </p:cNvSpPr>
          <p:nvPr/>
        </p:nvSpPr>
        <p:spPr bwMode="auto">
          <a:xfrm>
            <a:off x="4343400" y="5445125"/>
            <a:ext cx="633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3/4</a:t>
            </a:r>
          </a:p>
          <a:p>
            <a:r>
              <a:rPr lang="en-US" altLang="en-US" dirty="0"/>
              <a:t>1/2</a:t>
            </a:r>
          </a:p>
          <a:p>
            <a:r>
              <a:rPr lang="en-US" altLang="en-US" dirty="0"/>
              <a:t>1/4</a:t>
            </a:r>
          </a:p>
        </p:txBody>
      </p:sp>
      <p:sp>
        <p:nvSpPr>
          <p:cNvPr id="21512" name="Text Box 8"/>
          <p:cNvSpPr txBox="1">
            <a:spLocks noChangeArrowheads="1"/>
          </p:cNvSpPr>
          <p:nvPr/>
        </p:nvSpPr>
        <p:spPr bwMode="auto">
          <a:xfrm>
            <a:off x="5257800" y="5445125"/>
            <a:ext cx="633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5/8</a:t>
            </a:r>
          </a:p>
          <a:p>
            <a:r>
              <a:rPr lang="en-US" altLang="en-US"/>
              <a:t>3/8</a:t>
            </a:r>
          </a:p>
          <a:p>
            <a:r>
              <a:rPr lang="en-US" altLang="en-US"/>
              <a:t>1/4</a:t>
            </a:r>
          </a:p>
        </p:txBody>
      </p:sp>
      <p:sp>
        <p:nvSpPr>
          <p:cNvPr id="21513" name="Text Box 9"/>
          <p:cNvSpPr txBox="1">
            <a:spLocks noChangeArrowheads="1"/>
          </p:cNvSpPr>
          <p:nvPr/>
        </p:nvSpPr>
        <p:spPr bwMode="auto">
          <a:xfrm>
            <a:off x="7162800" y="5445125"/>
            <a:ext cx="350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p>
          <a:p>
            <a:r>
              <a:rPr lang="en-US" altLang="en-US"/>
              <a:t>0</a:t>
            </a:r>
          </a:p>
          <a:p>
            <a:r>
              <a:rPr lang="en-US" altLang="en-US"/>
              <a:t>0</a:t>
            </a:r>
          </a:p>
        </p:txBody>
      </p:sp>
      <p:sp>
        <p:nvSpPr>
          <p:cNvPr id="21514" name="Text Box 10"/>
          <p:cNvSpPr txBox="1">
            <a:spLocks noChangeArrowheads="1"/>
          </p:cNvSpPr>
          <p:nvPr/>
        </p:nvSpPr>
        <p:spPr bwMode="auto">
          <a:xfrm>
            <a:off x="6232525" y="5791200"/>
            <a:ext cx="65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 .</a:t>
            </a:r>
          </a:p>
        </p:txBody>
      </p:sp>
      <mc:AlternateContent xmlns:mc="http://schemas.openxmlformats.org/markup-compatibility/2006" xmlns:a14="http://schemas.microsoft.com/office/drawing/2010/main">
        <mc:Choice Requires="a14">
          <p:sp>
            <p:nvSpPr>
              <p:cNvPr id="2" name="Rectangle 1"/>
              <p:cNvSpPr/>
              <p:nvPr/>
            </p:nvSpPr>
            <p:spPr>
              <a:xfrm>
                <a:off x="2697162" y="3796597"/>
                <a:ext cx="1951038" cy="1533368"/>
              </a:xfrm>
              <a:prstGeom prst="rect">
                <a:avLst/>
              </a:prstGeom>
            </p:spPr>
            <p:txBody>
              <a:bodyPr wrap="square">
                <a:spAutoFit/>
              </a:bodyPr>
              <a:lstStyle/>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𝑦</m:t>
                      </m:r>
                      <m:r>
                        <a:rPr lang="en-US" altLang="en-US" sz="1600" b="0" i="1" smtClean="0">
                          <a:latin typeface="Cambria Math" panose="02040503050406030204" pitchFamily="18" charset="0"/>
                        </a:rPr>
                        <m:t>= </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1</m:t>
                          </m:r>
                        </m:num>
                        <m:den>
                          <m:r>
                            <a:rPr lang="en-US" altLang="en-US" sz="1600" b="0" i="1" smtClean="0">
                              <a:latin typeface="Cambria Math" panose="02040503050406030204" pitchFamily="18" charset="0"/>
                            </a:rPr>
                            <m:t>2 </m:t>
                          </m:r>
                        </m:den>
                      </m:f>
                      <m:r>
                        <a:rPr lang="en-US" altLang="en-US" sz="1600" b="0" i="1" smtClean="0">
                          <a:latin typeface="Cambria Math" panose="02040503050406030204" pitchFamily="18" charset="0"/>
                        </a:rPr>
                        <m:t>+</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num>
                        <m:den>
                          <m:r>
                            <a:rPr lang="en-US" altLang="en-US" sz="1600" i="1">
                              <a:latin typeface="Cambria Math" panose="02040503050406030204" pitchFamily="18" charset="0"/>
                            </a:rPr>
                            <m:t>2 </m:t>
                          </m:r>
                        </m:den>
                      </m:f>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𝑎</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num>
                        <m:den>
                          <m:r>
                            <a:rPr lang="en-US" altLang="en-US" sz="1600" i="1">
                              <a:latin typeface="Cambria Math" panose="02040503050406030204" pitchFamily="18" charset="0"/>
                            </a:rPr>
                            <m:t>2 </m:t>
                          </m:r>
                        </m:den>
                      </m:f>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𝑚</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num>
                        <m:den>
                          <m:r>
                            <a:rPr lang="en-US" altLang="en-US" sz="1600" i="1">
                              <a:latin typeface="Cambria Math" panose="02040503050406030204" pitchFamily="18" charset="0"/>
                            </a:rPr>
                            <m:t>2 </m:t>
                          </m:r>
                        </m:den>
                      </m:f>
                    </m:oMath>
                  </m:oMathPara>
                </a14:m>
                <a:endParaRPr lang="en-US" altLang="en-US" sz="1600" dirty="0"/>
              </a:p>
            </p:txBody>
          </p:sp>
        </mc:Choice>
        <mc:Fallback xmlns="">
          <p:sp>
            <p:nvSpPr>
              <p:cNvPr id="2" name="Rectangle 1"/>
              <p:cNvSpPr>
                <a:spLocks noRot="1" noChangeAspect="1" noMove="1" noResize="1" noEditPoints="1" noAdjustHandles="1" noChangeArrowheads="1" noChangeShapeType="1" noTextEdit="1"/>
              </p:cNvSpPr>
              <p:nvPr/>
            </p:nvSpPr>
            <p:spPr>
              <a:xfrm>
                <a:off x="2697162" y="3796597"/>
                <a:ext cx="1951038" cy="153336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581400" y="3741757"/>
                <a:ext cx="1951038" cy="1533368"/>
              </a:xfrm>
              <a:prstGeom prst="rect">
                <a:avLst/>
              </a:prstGeom>
            </p:spPr>
            <p:txBody>
              <a:bodyPr wrap="square">
                <a:spAutoFit/>
              </a:bodyPr>
              <a:lstStyle/>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𝑦</m:t>
                      </m:r>
                      <m:r>
                        <a:rPr lang="en-US" altLang="en-US" sz="1600" b="0" i="1" smtClean="0">
                          <a:latin typeface="Cambria Math" panose="02040503050406030204" pitchFamily="18" charset="0"/>
                        </a:rPr>
                        <m:t>= </m:t>
                      </m:r>
                      <m:f>
                        <m:fPr>
                          <m:ctrlPr>
                            <a:rPr lang="en-US" altLang="en-US" sz="1600" b="0" i="1" smtClean="0">
                              <a:latin typeface="Cambria Math" panose="02040503050406030204" pitchFamily="18" charset="0"/>
                            </a:rPr>
                          </m:ctrlPr>
                        </m:fPr>
                        <m:num>
                          <m:r>
                            <a:rPr lang="en-US" altLang="en-US" sz="1600" b="0" i="1" smtClean="0">
                              <a:latin typeface="Cambria Math" panose="02040503050406030204" pitchFamily="18" charset="0"/>
                            </a:rPr>
                            <m:t>1</m:t>
                          </m:r>
                        </m:num>
                        <m:den>
                          <m:r>
                            <a:rPr lang="en-US" altLang="en-US" sz="1600" b="0" i="1" smtClean="0">
                              <a:latin typeface="Cambria Math" panose="02040503050406030204" pitchFamily="18" charset="0"/>
                            </a:rPr>
                            <m:t>2 </m:t>
                          </m:r>
                        </m:den>
                      </m:f>
                      <m:r>
                        <a:rPr lang="en-US" altLang="en-US" sz="1600" b="0" i="1" smtClean="0">
                          <a:latin typeface="Cambria Math" panose="02040503050406030204" pitchFamily="18" charset="0"/>
                        </a:rPr>
                        <m:t>+</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r>
                            <a:rPr lang="en-US" altLang="en-US" sz="1600" b="0" i="1" smtClean="0">
                              <a:latin typeface="Cambria Math" panose="02040503050406030204" pitchFamily="18" charset="0"/>
                            </a:rPr>
                            <m:t>/2</m:t>
                          </m:r>
                        </m:num>
                        <m:den>
                          <m:r>
                            <a:rPr lang="en-US" altLang="en-US" sz="1600" i="1">
                              <a:latin typeface="Cambria Math" panose="02040503050406030204" pitchFamily="18" charset="0"/>
                            </a:rPr>
                            <m:t>2 </m:t>
                          </m:r>
                        </m:den>
                      </m:f>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𝑎</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r>
                            <a:rPr lang="en-US" altLang="en-US" sz="1600" b="0" i="1" smtClean="0">
                              <a:latin typeface="Cambria Math" panose="02040503050406030204" pitchFamily="18" charset="0"/>
                            </a:rPr>
                            <m:t>/2</m:t>
                          </m:r>
                        </m:num>
                        <m:den>
                          <m:r>
                            <a:rPr lang="en-US" altLang="en-US" sz="1600" i="1">
                              <a:latin typeface="Cambria Math" panose="02040503050406030204" pitchFamily="18" charset="0"/>
                            </a:rPr>
                            <m:t>2 </m:t>
                          </m:r>
                        </m:den>
                      </m:f>
                    </m:oMath>
                  </m:oMathPara>
                </a14:m>
                <a:endParaRPr lang="en-US" altLang="en-US" sz="1600" dirty="0"/>
              </a:p>
              <a:p>
                <a:pPr lvl="1">
                  <a:buFont typeface="Monotype Sorts" pitchFamily="2" charset="2"/>
                  <a:buNone/>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𝑚</m:t>
                      </m:r>
                      <m:r>
                        <a:rPr lang="en-US" altLang="en-US" sz="1600" i="1">
                          <a:latin typeface="Cambria Math" panose="02040503050406030204" pitchFamily="18" charset="0"/>
                        </a:rPr>
                        <m:t>= </m:t>
                      </m:r>
                      <m:f>
                        <m:fPr>
                          <m:ctrlPr>
                            <a:rPr lang="en-US" altLang="en-US" sz="1600" i="1">
                              <a:latin typeface="Cambria Math" panose="02040503050406030204" pitchFamily="18" charset="0"/>
                            </a:rPr>
                          </m:ctrlPr>
                        </m:fPr>
                        <m:num>
                          <m:r>
                            <a:rPr lang="en-US" altLang="en-US" sz="1600" i="1">
                              <a:latin typeface="Cambria Math" panose="02040503050406030204" pitchFamily="18" charset="0"/>
                            </a:rPr>
                            <m:t>1</m:t>
                          </m:r>
                          <m:r>
                            <a:rPr lang="en-US" altLang="en-US" sz="1600" b="0" i="1" smtClean="0">
                              <a:latin typeface="Cambria Math" panose="02040503050406030204" pitchFamily="18" charset="0"/>
                            </a:rPr>
                            <m:t>/2</m:t>
                          </m:r>
                        </m:num>
                        <m:den>
                          <m:r>
                            <a:rPr lang="en-US" altLang="en-US" sz="1600" i="1">
                              <a:latin typeface="Cambria Math" panose="02040503050406030204" pitchFamily="18" charset="0"/>
                            </a:rPr>
                            <m:t>2 </m:t>
                          </m:r>
                        </m:den>
                      </m:f>
                    </m:oMath>
                  </m:oMathPara>
                </a14:m>
                <a:endParaRPr lang="en-US" alt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3581400" y="3741757"/>
                <a:ext cx="1951038" cy="1533368"/>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822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 calcmode="lin" valueType="num">
                                      <p:cBhvr additive="base">
                                        <p:cTn id="12" dur="500" fill="hold"/>
                                        <p:tgtEl>
                                          <p:spTgt spid="21510"/>
                                        </p:tgtEl>
                                        <p:attrNameLst>
                                          <p:attrName>ppt_x</p:attrName>
                                        </p:attrNameLst>
                                      </p:cBhvr>
                                      <p:tavLst>
                                        <p:tav tm="0">
                                          <p:val>
                                            <p:strVal val="1+#ppt_w/2"/>
                                          </p:val>
                                        </p:tav>
                                        <p:tav tm="100000">
                                          <p:val>
                                            <p:strVal val="#ppt_x"/>
                                          </p:val>
                                        </p:tav>
                                      </p:tavLst>
                                    </p:anim>
                                    <p:anim calcmode="lin" valueType="num">
                                      <p:cBhvr additive="base">
                                        <p:cTn id="13"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1511"/>
                                        </p:tgtEl>
                                        <p:attrNameLst>
                                          <p:attrName>style.visibility</p:attrName>
                                        </p:attrNameLst>
                                      </p:cBhvr>
                                      <p:to>
                                        <p:strVal val="visible"/>
                                      </p:to>
                                    </p:set>
                                    <p:anim calcmode="lin" valueType="num">
                                      <p:cBhvr additive="base">
                                        <p:cTn id="18" dur="500" fill="hold"/>
                                        <p:tgtEl>
                                          <p:spTgt spid="21511"/>
                                        </p:tgtEl>
                                        <p:attrNameLst>
                                          <p:attrName>ppt_x</p:attrName>
                                        </p:attrNameLst>
                                      </p:cBhvr>
                                      <p:tavLst>
                                        <p:tav tm="0">
                                          <p:val>
                                            <p:strVal val="1+#ppt_w/2"/>
                                          </p:val>
                                        </p:tav>
                                        <p:tav tm="100000">
                                          <p:val>
                                            <p:strVal val="#ppt_x"/>
                                          </p:val>
                                        </p:tav>
                                      </p:tavLst>
                                    </p:anim>
                                    <p:anim calcmode="lin" valueType="num">
                                      <p:cBhvr additive="base">
                                        <p:cTn id="19" dur="500" fill="hold"/>
                                        <p:tgtEl>
                                          <p:spTgt spid="21511"/>
                                        </p:tgtEl>
                                        <p:attrNameLst>
                                          <p:attrName>ppt_y</p:attrName>
                                        </p:attrNameLst>
                                      </p:cBhvr>
                                      <p:tavLst>
                                        <p:tav tm="0">
                                          <p:val>
                                            <p:strVal val="#ppt_y"/>
                                          </p:val>
                                        </p:tav>
                                        <p:tav tm="100000">
                                          <p:val>
                                            <p:strVal val="#ppt_y"/>
                                          </p:val>
                                        </p:tav>
                                      </p:tavLst>
                                    </p:anim>
                                  </p:childTnLst>
                                </p:cTn>
                              </p:par>
                            </p:childTnLst>
                          </p:cTn>
                        </p:par>
                        <p:par>
                          <p:cTn id="20" fill="hold" nodeType="withGroup">
                            <p:stCondLst>
                              <p:cond delay="500"/>
                            </p:stCondLst>
                            <p:childTnLst>
                              <p:par>
                                <p:cTn id="21" presetID="42" presetClass="exit" presetSubtype="0" fill="hold" grpId="1" nodeType="afterEffect">
                                  <p:stCondLst>
                                    <p:cond delay="0"/>
                                  </p:stCondLst>
                                  <p:childTnLst>
                                    <p:animEffect transition="out" filter="fade">
                                      <p:cBhvr>
                                        <p:cTn id="22" dur="1000"/>
                                        <p:tgtEl>
                                          <p:spTgt spid="2"/>
                                        </p:tgtEl>
                                      </p:cBhvr>
                                    </p:animEffect>
                                    <p:anim calcmode="lin" valueType="num">
                                      <p:cBhvr>
                                        <p:cTn id="23" dur="1000"/>
                                        <p:tgtEl>
                                          <p:spTgt spid="2"/>
                                        </p:tgtEl>
                                        <p:attrNameLst>
                                          <p:attrName>ppt_x</p:attrName>
                                        </p:attrNameLst>
                                      </p:cBhvr>
                                      <p:tavLst>
                                        <p:tav tm="0">
                                          <p:val>
                                            <p:strVal val="ppt_x"/>
                                          </p:val>
                                        </p:tav>
                                        <p:tav tm="100000">
                                          <p:val>
                                            <p:strVal val="ppt_x"/>
                                          </p:val>
                                        </p:tav>
                                      </p:tavLst>
                                    </p:anim>
                                    <p:anim calcmode="lin" valueType="num">
                                      <p:cBhvr>
                                        <p:cTn id="24" dur="1000"/>
                                        <p:tgtEl>
                                          <p:spTgt spid="2"/>
                                        </p:tgtEl>
                                        <p:attrNameLst>
                                          <p:attrName>ppt_y</p:attrName>
                                        </p:attrNameLst>
                                      </p:cBhvr>
                                      <p:tavLst>
                                        <p:tav tm="0">
                                          <p:val>
                                            <p:strVal val="ppt_y"/>
                                          </p:val>
                                        </p:tav>
                                        <p:tav tm="100000">
                                          <p:val>
                                            <p:strVal val="ppt_y+.1"/>
                                          </p:val>
                                        </p:tav>
                                      </p:tavLst>
                                    </p:anim>
                                    <p:set>
                                      <p:cBhvr>
                                        <p:cTn id="25" dur="1" fill="hold">
                                          <p:stCondLst>
                                            <p:cond delay="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1512"/>
                                        </p:tgtEl>
                                        <p:attrNameLst>
                                          <p:attrName>style.visibility</p:attrName>
                                        </p:attrNameLst>
                                      </p:cBhvr>
                                      <p:to>
                                        <p:strVal val="visible"/>
                                      </p:to>
                                    </p:set>
                                    <p:anim calcmode="lin" valueType="num">
                                      <p:cBhvr additive="base">
                                        <p:cTn id="35" dur="500" fill="hold"/>
                                        <p:tgtEl>
                                          <p:spTgt spid="21512"/>
                                        </p:tgtEl>
                                        <p:attrNameLst>
                                          <p:attrName>ppt_x</p:attrName>
                                        </p:attrNameLst>
                                      </p:cBhvr>
                                      <p:tavLst>
                                        <p:tav tm="0">
                                          <p:val>
                                            <p:strVal val="1+#ppt_w/2"/>
                                          </p:val>
                                        </p:tav>
                                        <p:tav tm="100000">
                                          <p:val>
                                            <p:strVal val="#ppt_x"/>
                                          </p:val>
                                        </p:tav>
                                      </p:tavLst>
                                    </p:anim>
                                    <p:anim calcmode="lin" valueType="num">
                                      <p:cBhvr additive="base">
                                        <p:cTn id="36"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1514"/>
                                        </p:tgtEl>
                                        <p:attrNameLst>
                                          <p:attrName>style.visibility</p:attrName>
                                        </p:attrNameLst>
                                      </p:cBhvr>
                                      <p:to>
                                        <p:strVal val="visible"/>
                                      </p:to>
                                    </p:set>
                                    <p:anim calcmode="lin" valueType="num">
                                      <p:cBhvr additive="base">
                                        <p:cTn id="41" dur="500" fill="hold"/>
                                        <p:tgtEl>
                                          <p:spTgt spid="21514"/>
                                        </p:tgtEl>
                                        <p:attrNameLst>
                                          <p:attrName>ppt_x</p:attrName>
                                        </p:attrNameLst>
                                      </p:cBhvr>
                                      <p:tavLst>
                                        <p:tav tm="0">
                                          <p:val>
                                            <p:strVal val="1+#ppt_w/2"/>
                                          </p:val>
                                        </p:tav>
                                        <p:tav tm="100000">
                                          <p:val>
                                            <p:strVal val="#ppt_x"/>
                                          </p:val>
                                        </p:tav>
                                      </p:tavLst>
                                    </p:anim>
                                    <p:anim calcmode="lin" valueType="num">
                                      <p:cBhvr additive="base">
                                        <p:cTn id="42" dur="5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1513"/>
                                        </p:tgtEl>
                                        <p:attrNameLst>
                                          <p:attrName>style.visibility</p:attrName>
                                        </p:attrNameLst>
                                      </p:cBhvr>
                                      <p:to>
                                        <p:strVal val="visible"/>
                                      </p:to>
                                    </p:set>
                                    <p:anim calcmode="lin" valueType="num">
                                      <p:cBhvr additive="base">
                                        <p:cTn id="47" dur="500" fill="hold"/>
                                        <p:tgtEl>
                                          <p:spTgt spid="21513"/>
                                        </p:tgtEl>
                                        <p:attrNameLst>
                                          <p:attrName>ppt_x</p:attrName>
                                        </p:attrNameLst>
                                      </p:cBhvr>
                                      <p:tavLst>
                                        <p:tav tm="0">
                                          <p:val>
                                            <p:strVal val="1+#ppt_w/2"/>
                                          </p:val>
                                        </p:tav>
                                        <p:tav tm="100000">
                                          <p:val>
                                            <p:strVal val="#ppt_x"/>
                                          </p:val>
                                        </p:tav>
                                      </p:tavLst>
                                    </p:anim>
                                    <p:anim calcmode="lin" valueType="num">
                                      <p:cBhvr additive="base">
                                        <p:cTn id="48"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P spid="21511" grpId="0" autoUpdateAnimBg="0"/>
      <p:bldP spid="21512" grpId="0" autoUpdateAnimBg="0"/>
      <p:bldP spid="21513" grpId="0" autoUpdateAnimBg="0"/>
      <p:bldP spid="21514" grpId="0" autoUpdateAnimBg="0"/>
      <p:bldP spid="2" grpId="0"/>
      <p:bldP spid="2" grpId="1"/>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4"/>
          <p:cNvSpPr>
            <a:spLocks noGrp="1"/>
          </p:cNvSpPr>
          <p:nvPr>
            <p:ph type="sldNum" sz="quarter" idx="12"/>
          </p:nvPr>
        </p:nvSpPr>
        <p:spPr/>
        <p:txBody>
          <a:bodyPr/>
          <a:lstStyle/>
          <a:p>
            <a:fld id="{ADCAEF4C-93FC-4445-8BBD-63468DA381F4}" type="slidenum">
              <a:rPr lang="en-US" altLang="en-US"/>
              <a:pPr/>
              <a:t>57</a:t>
            </a:fld>
            <a:endParaRPr lang="en-US" altLang="en-US"/>
          </a:p>
        </p:txBody>
      </p:sp>
      <p:sp>
        <p:nvSpPr>
          <p:cNvPr id="64514" name="Rectangle 2"/>
          <p:cNvSpPr>
            <a:spLocks noGrp="1" noChangeArrowheads="1"/>
          </p:cNvSpPr>
          <p:nvPr>
            <p:ph type="title"/>
          </p:nvPr>
        </p:nvSpPr>
        <p:spPr>
          <a:xfrm>
            <a:off x="0" y="0"/>
            <a:ext cx="9144000" cy="1143000"/>
          </a:xfrm>
        </p:spPr>
        <p:txBody>
          <a:bodyPr/>
          <a:lstStyle/>
          <a:p>
            <a:r>
              <a:rPr lang="en-US" altLang="en-US" dirty="0"/>
              <a:t>Microsoft Becomes a Dead End</a:t>
            </a:r>
          </a:p>
        </p:txBody>
      </p:sp>
      <p:sp>
        <p:nvSpPr>
          <p:cNvPr id="64515"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64516"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64517"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64518"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9"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0" name="Line 8"/>
          <p:cNvSpPr>
            <a:spLocks noChangeShapeType="1"/>
          </p:cNvSpPr>
          <p:nvPr/>
        </p:nvSpPr>
        <p:spPr bwMode="auto">
          <a:xfrm>
            <a:off x="3733800" y="4876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521" name="AutoShape 9"/>
          <p:cNvCxnSpPr>
            <a:cxnSpLocks noChangeShapeType="1"/>
            <a:stCxn id="64515" idx="6"/>
            <a:endCxn id="64515"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22" name="Oval 10"/>
          <p:cNvSpPr>
            <a:spLocks noChangeArrowheads="1"/>
          </p:cNvSpPr>
          <p:nvPr/>
        </p:nvSpPr>
        <p:spPr bwMode="auto">
          <a:xfrm>
            <a:off x="68580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3" name="Oval 11"/>
          <p:cNvSpPr>
            <a:spLocks noChangeArrowheads="1"/>
          </p:cNvSpPr>
          <p:nvPr/>
        </p:nvSpPr>
        <p:spPr bwMode="auto">
          <a:xfrm>
            <a:off x="25146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4" name="Oval 12"/>
          <p:cNvSpPr>
            <a:spLocks noChangeArrowheads="1"/>
          </p:cNvSpPr>
          <p:nvPr/>
        </p:nvSpPr>
        <p:spPr bwMode="auto">
          <a:xfrm>
            <a:off x="27432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5" name="Oval 13"/>
          <p:cNvSpPr>
            <a:spLocks noChangeArrowheads="1"/>
          </p:cNvSpPr>
          <p:nvPr/>
        </p:nvSpPr>
        <p:spPr bwMode="auto">
          <a:xfrm>
            <a:off x="29718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6" name="Oval 14"/>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7" name="Oval 15"/>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8" name="Oval 16"/>
          <p:cNvSpPr>
            <a:spLocks noChangeArrowheads="1"/>
          </p:cNvSpPr>
          <p:nvPr/>
        </p:nvSpPr>
        <p:spPr bwMode="auto">
          <a:xfrm>
            <a:off x="25146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9" name="Oval 17"/>
          <p:cNvSpPr>
            <a:spLocks noChangeArrowheads="1"/>
          </p:cNvSpPr>
          <p:nvPr/>
        </p:nvSpPr>
        <p:spPr bwMode="auto">
          <a:xfrm>
            <a:off x="34290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0" name="Oval 18"/>
          <p:cNvSpPr>
            <a:spLocks noChangeArrowheads="1"/>
          </p:cNvSpPr>
          <p:nvPr/>
        </p:nvSpPr>
        <p:spPr bwMode="auto">
          <a:xfrm>
            <a:off x="32004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1" name="Oval 19"/>
          <p:cNvSpPr>
            <a:spLocks noChangeArrowheads="1"/>
          </p:cNvSpPr>
          <p:nvPr/>
        </p:nvSpPr>
        <p:spPr bwMode="auto">
          <a:xfrm>
            <a:off x="29718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2" name="Oval 20"/>
          <p:cNvSpPr>
            <a:spLocks noChangeArrowheads="1"/>
          </p:cNvSpPr>
          <p:nvPr/>
        </p:nvSpPr>
        <p:spPr bwMode="auto">
          <a:xfrm>
            <a:off x="27432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3" name="Oval 21"/>
          <p:cNvSpPr>
            <a:spLocks noChangeArrowheads="1"/>
          </p:cNvSpPr>
          <p:nvPr/>
        </p:nvSpPr>
        <p:spPr bwMode="auto">
          <a:xfrm>
            <a:off x="22098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4" name="Oval 22"/>
          <p:cNvSpPr>
            <a:spLocks noChangeArrowheads="1"/>
          </p:cNvSpPr>
          <p:nvPr/>
        </p:nvSpPr>
        <p:spPr bwMode="auto">
          <a:xfrm>
            <a:off x="19812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5" name="Oval 23"/>
          <p:cNvSpPr>
            <a:spLocks noChangeArrowheads="1"/>
          </p:cNvSpPr>
          <p:nvPr/>
        </p:nvSpPr>
        <p:spPr bwMode="auto">
          <a:xfrm>
            <a:off x="17526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6" name="Oval 24"/>
          <p:cNvSpPr>
            <a:spLocks noChangeArrowheads="1"/>
          </p:cNvSpPr>
          <p:nvPr/>
        </p:nvSpPr>
        <p:spPr bwMode="auto">
          <a:xfrm>
            <a:off x="15240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7" name="Oval 25"/>
          <p:cNvSpPr>
            <a:spLocks noChangeArrowheads="1"/>
          </p:cNvSpPr>
          <p:nvPr/>
        </p:nvSpPr>
        <p:spPr bwMode="auto">
          <a:xfrm>
            <a:off x="15240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8" name="Oval 26"/>
          <p:cNvSpPr>
            <a:spLocks noChangeArrowheads="1"/>
          </p:cNvSpPr>
          <p:nvPr/>
        </p:nvSpPr>
        <p:spPr bwMode="auto">
          <a:xfrm>
            <a:off x="17526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9" name="Oval 27"/>
          <p:cNvSpPr>
            <a:spLocks noChangeArrowheads="1"/>
          </p:cNvSpPr>
          <p:nvPr/>
        </p:nvSpPr>
        <p:spPr bwMode="auto">
          <a:xfrm>
            <a:off x="19812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0" name="Oval 28"/>
          <p:cNvSpPr>
            <a:spLocks noChangeArrowheads="1"/>
          </p:cNvSpPr>
          <p:nvPr/>
        </p:nvSpPr>
        <p:spPr bwMode="auto">
          <a:xfrm>
            <a:off x="22098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1" name="Oval 29"/>
          <p:cNvSpPr>
            <a:spLocks noChangeArrowheads="1"/>
          </p:cNvSpPr>
          <p:nvPr/>
        </p:nvSpPr>
        <p:spPr bwMode="auto">
          <a:xfrm>
            <a:off x="12954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2" name="Oval 30"/>
          <p:cNvSpPr>
            <a:spLocks noChangeArrowheads="1"/>
          </p:cNvSpPr>
          <p:nvPr/>
        </p:nvSpPr>
        <p:spPr bwMode="auto">
          <a:xfrm>
            <a:off x="12954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3" name="Oval 31"/>
          <p:cNvSpPr>
            <a:spLocks noChangeArrowheads="1"/>
          </p:cNvSpPr>
          <p:nvPr/>
        </p:nvSpPr>
        <p:spPr bwMode="auto">
          <a:xfrm>
            <a:off x="70866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4" name="Oval 32"/>
          <p:cNvSpPr>
            <a:spLocks noChangeArrowheads="1"/>
          </p:cNvSpPr>
          <p:nvPr/>
        </p:nvSpPr>
        <p:spPr bwMode="auto">
          <a:xfrm>
            <a:off x="73152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5" name="Oval 33"/>
          <p:cNvSpPr>
            <a:spLocks noChangeArrowheads="1"/>
          </p:cNvSpPr>
          <p:nvPr/>
        </p:nvSpPr>
        <p:spPr bwMode="auto">
          <a:xfrm>
            <a:off x="75438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6" name="Oval 34"/>
          <p:cNvSpPr>
            <a:spLocks noChangeArrowheads="1"/>
          </p:cNvSpPr>
          <p:nvPr/>
        </p:nvSpPr>
        <p:spPr bwMode="auto">
          <a:xfrm>
            <a:off x="77724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7" name="Oval 35"/>
          <p:cNvSpPr>
            <a:spLocks noChangeArrowheads="1"/>
          </p:cNvSpPr>
          <p:nvPr/>
        </p:nvSpPr>
        <p:spPr bwMode="auto">
          <a:xfrm>
            <a:off x="68580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8" name="Oval 36"/>
          <p:cNvSpPr>
            <a:spLocks noChangeArrowheads="1"/>
          </p:cNvSpPr>
          <p:nvPr/>
        </p:nvSpPr>
        <p:spPr bwMode="auto">
          <a:xfrm>
            <a:off x="70866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9" name="Oval 37"/>
          <p:cNvSpPr>
            <a:spLocks noChangeArrowheads="1"/>
          </p:cNvSpPr>
          <p:nvPr/>
        </p:nvSpPr>
        <p:spPr bwMode="auto">
          <a:xfrm>
            <a:off x="73152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0" name="Oval 38"/>
          <p:cNvSpPr>
            <a:spLocks noChangeArrowheads="1"/>
          </p:cNvSpPr>
          <p:nvPr/>
        </p:nvSpPr>
        <p:spPr bwMode="auto">
          <a:xfrm>
            <a:off x="75438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1" name="Oval 39"/>
          <p:cNvSpPr>
            <a:spLocks noChangeArrowheads="1"/>
          </p:cNvSpPr>
          <p:nvPr/>
        </p:nvSpPr>
        <p:spPr bwMode="auto">
          <a:xfrm>
            <a:off x="77724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52863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p:cNvSpPr>
            <a:spLocks noGrp="1"/>
          </p:cNvSpPr>
          <p:nvPr>
            <p:ph type="sldNum" sz="quarter" idx="12"/>
          </p:nvPr>
        </p:nvSpPr>
        <p:spPr/>
        <p:txBody>
          <a:bodyPr/>
          <a:lstStyle/>
          <a:p>
            <a:fld id="{FA0774CB-8452-4673-8778-4F22D602BCCC}" type="slidenum">
              <a:rPr lang="en-US" altLang="en-US"/>
              <a:pPr/>
              <a:t>58</a:t>
            </a:fld>
            <a:endParaRPr lang="en-US" altLang="en-US"/>
          </a:p>
        </p:txBody>
      </p:sp>
      <p:sp>
        <p:nvSpPr>
          <p:cNvPr id="65538" name="Rectangle 2"/>
          <p:cNvSpPr>
            <a:spLocks noGrp="1" noChangeArrowheads="1"/>
          </p:cNvSpPr>
          <p:nvPr>
            <p:ph type="title"/>
          </p:nvPr>
        </p:nvSpPr>
        <p:spPr>
          <a:xfrm>
            <a:off x="0" y="0"/>
            <a:ext cx="9144000" cy="1143000"/>
          </a:xfrm>
        </p:spPr>
        <p:txBody>
          <a:bodyPr/>
          <a:lstStyle/>
          <a:p>
            <a:r>
              <a:rPr lang="en-US" altLang="en-US" dirty="0"/>
              <a:t>Microsoft Becomes a Dead End</a:t>
            </a:r>
          </a:p>
        </p:txBody>
      </p:sp>
      <p:sp>
        <p:nvSpPr>
          <p:cNvPr id="65539"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65540"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65541"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65542"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3"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Line 8"/>
          <p:cNvSpPr>
            <a:spLocks noChangeShapeType="1"/>
          </p:cNvSpPr>
          <p:nvPr/>
        </p:nvSpPr>
        <p:spPr bwMode="auto">
          <a:xfrm>
            <a:off x="3733800" y="48006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545" name="AutoShape 9"/>
          <p:cNvCxnSpPr>
            <a:cxnSpLocks noChangeShapeType="1"/>
            <a:stCxn id="65539" idx="6"/>
            <a:endCxn id="65539"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546" name="Oval 10"/>
          <p:cNvSpPr>
            <a:spLocks noChangeArrowheads="1"/>
          </p:cNvSpPr>
          <p:nvPr/>
        </p:nvSpPr>
        <p:spPr bwMode="auto">
          <a:xfrm>
            <a:off x="25146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Oval 11"/>
          <p:cNvSpPr>
            <a:spLocks noChangeArrowheads="1"/>
          </p:cNvSpPr>
          <p:nvPr/>
        </p:nvSpPr>
        <p:spPr bwMode="auto">
          <a:xfrm>
            <a:off x="27432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8" name="Oval 12"/>
          <p:cNvSpPr>
            <a:spLocks noChangeArrowheads="1"/>
          </p:cNvSpPr>
          <p:nvPr/>
        </p:nvSpPr>
        <p:spPr bwMode="auto">
          <a:xfrm>
            <a:off x="29718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9" name="Oval 13"/>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0" name="Oval 14"/>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5551" name="Group 15"/>
          <p:cNvGrpSpPr>
            <a:grpSpLocks/>
          </p:cNvGrpSpPr>
          <p:nvPr/>
        </p:nvGrpSpPr>
        <p:grpSpPr bwMode="auto">
          <a:xfrm>
            <a:off x="1295400" y="4724400"/>
            <a:ext cx="990600" cy="76200"/>
            <a:chOff x="1584" y="1152"/>
            <a:chExt cx="624" cy="48"/>
          </a:xfrm>
        </p:grpSpPr>
        <p:sp>
          <p:nvSpPr>
            <p:cNvPr id="65552" name="Oval 16"/>
            <p:cNvSpPr>
              <a:spLocks noChangeArrowheads="1"/>
            </p:cNvSpPr>
            <p:nvPr/>
          </p:nvSpPr>
          <p:spPr bwMode="auto">
            <a:xfrm>
              <a:off x="1584"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3" name="Oval 17"/>
            <p:cNvSpPr>
              <a:spLocks noChangeArrowheads="1"/>
            </p:cNvSpPr>
            <p:nvPr/>
          </p:nvSpPr>
          <p:spPr bwMode="auto">
            <a:xfrm>
              <a:off x="2160"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4" name="Oval 18"/>
            <p:cNvSpPr>
              <a:spLocks noChangeArrowheads="1"/>
            </p:cNvSpPr>
            <p:nvPr/>
          </p:nvSpPr>
          <p:spPr bwMode="auto">
            <a:xfrm>
              <a:off x="2016"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5" name="Oval 19"/>
            <p:cNvSpPr>
              <a:spLocks noChangeArrowheads="1"/>
            </p:cNvSpPr>
            <p:nvPr/>
          </p:nvSpPr>
          <p:spPr bwMode="auto">
            <a:xfrm>
              <a:off x="1872"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6" name="Oval 20"/>
            <p:cNvSpPr>
              <a:spLocks noChangeArrowheads="1"/>
            </p:cNvSpPr>
            <p:nvPr/>
          </p:nvSpPr>
          <p:spPr bwMode="auto">
            <a:xfrm>
              <a:off x="1728"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557" name="Group 21"/>
          <p:cNvGrpSpPr>
            <a:grpSpLocks/>
          </p:cNvGrpSpPr>
          <p:nvPr/>
        </p:nvGrpSpPr>
        <p:grpSpPr bwMode="auto">
          <a:xfrm>
            <a:off x="2514600" y="2286000"/>
            <a:ext cx="990600" cy="76200"/>
            <a:chOff x="816" y="2880"/>
            <a:chExt cx="624" cy="48"/>
          </a:xfrm>
        </p:grpSpPr>
        <p:sp>
          <p:nvSpPr>
            <p:cNvPr id="65558" name="Oval 22"/>
            <p:cNvSpPr>
              <a:spLocks noChangeArrowheads="1"/>
            </p:cNvSpPr>
            <p:nvPr/>
          </p:nvSpPr>
          <p:spPr bwMode="auto">
            <a:xfrm>
              <a:off x="960"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9" name="Oval 23"/>
            <p:cNvSpPr>
              <a:spLocks noChangeArrowheads="1"/>
            </p:cNvSpPr>
            <p:nvPr/>
          </p:nvSpPr>
          <p:spPr bwMode="auto">
            <a:xfrm>
              <a:off x="1104"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0" name="Oval 24"/>
            <p:cNvSpPr>
              <a:spLocks noChangeArrowheads="1"/>
            </p:cNvSpPr>
            <p:nvPr/>
          </p:nvSpPr>
          <p:spPr bwMode="auto">
            <a:xfrm>
              <a:off x="1248"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1" name="Oval 25"/>
            <p:cNvSpPr>
              <a:spLocks noChangeArrowheads="1"/>
            </p:cNvSpPr>
            <p:nvPr/>
          </p:nvSpPr>
          <p:spPr bwMode="auto">
            <a:xfrm>
              <a:off x="1392"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2" name="Oval 26"/>
            <p:cNvSpPr>
              <a:spLocks noChangeArrowheads="1"/>
            </p:cNvSpPr>
            <p:nvPr/>
          </p:nvSpPr>
          <p:spPr bwMode="auto">
            <a:xfrm>
              <a:off x="816"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563" name="Group 27"/>
          <p:cNvGrpSpPr>
            <a:grpSpLocks/>
          </p:cNvGrpSpPr>
          <p:nvPr/>
        </p:nvGrpSpPr>
        <p:grpSpPr bwMode="auto">
          <a:xfrm>
            <a:off x="6781800" y="4724400"/>
            <a:ext cx="990600" cy="76200"/>
            <a:chOff x="816" y="3024"/>
            <a:chExt cx="624" cy="48"/>
          </a:xfrm>
        </p:grpSpPr>
        <p:sp>
          <p:nvSpPr>
            <p:cNvPr id="65564" name="Oval 28"/>
            <p:cNvSpPr>
              <a:spLocks noChangeArrowheads="1"/>
            </p:cNvSpPr>
            <p:nvPr/>
          </p:nvSpPr>
          <p:spPr bwMode="auto">
            <a:xfrm>
              <a:off x="1392"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5" name="Oval 29"/>
            <p:cNvSpPr>
              <a:spLocks noChangeArrowheads="1"/>
            </p:cNvSpPr>
            <p:nvPr/>
          </p:nvSpPr>
          <p:spPr bwMode="auto">
            <a:xfrm>
              <a:off x="1248"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6" name="Oval 30"/>
            <p:cNvSpPr>
              <a:spLocks noChangeArrowheads="1"/>
            </p:cNvSpPr>
            <p:nvPr/>
          </p:nvSpPr>
          <p:spPr bwMode="auto">
            <a:xfrm>
              <a:off x="1104"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7" name="Oval 31"/>
            <p:cNvSpPr>
              <a:spLocks noChangeArrowheads="1"/>
            </p:cNvSpPr>
            <p:nvPr/>
          </p:nvSpPr>
          <p:spPr bwMode="auto">
            <a:xfrm>
              <a:off x="960"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8" name="Oval 32"/>
            <p:cNvSpPr>
              <a:spLocks noChangeArrowheads="1"/>
            </p:cNvSpPr>
            <p:nvPr/>
          </p:nvSpPr>
          <p:spPr bwMode="auto">
            <a:xfrm>
              <a:off x="816"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820382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2"/>
          </p:nvPr>
        </p:nvSpPr>
        <p:spPr/>
        <p:txBody>
          <a:bodyPr/>
          <a:lstStyle/>
          <a:p>
            <a:fld id="{E30BD46B-2506-42F7-8663-963C97E80140}" type="slidenum">
              <a:rPr lang="en-US" altLang="en-US"/>
              <a:pPr/>
              <a:t>59</a:t>
            </a:fld>
            <a:endParaRPr lang="en-US" altLang="en-US"/>
          </a:p>
        </p:txBody>
      </p:sp>
      <p:sp>
        <p:nvSpPr>
          <p:cNvPr id="66562" name="Rectangle 2"/>
          <p:cNvSpPr>
            <a:spLocks noGrp="1" noChangeArrowheads="1"/>
          </p:cNvSpPr>
          <p:nvPr>
            <p:ph type="title"/>
          </p:nvPr>
        </p:nvSpPr>
        <p:spPr>
          <a:xfrm>
            <a:off x="25052" y="0"/>
            <a:ext cx="9144000" cy="1143000"/>
          </a:xfrm>
        </p:spPr>
        <p:txBody>
          <a:bodyPr/>
          <a:lstStyle/>
          <a:p>
            <a:r>
              <a:rPr lang="en-US" altLang="en-US" dirty="0"/>
              <a:t>Microsoft Becomes a Dead End</a:t>
            </a:r>
          </a:p>
        </p:txBody>
      </p:sp>
      <p:sp>
        <p:nvSpPr>
          <p:cNvPr id="66563"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66564"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66565"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66566"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7"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8" name="Line 8"/>
          <p:cNvSpPr>
            <a:spLocks noChangeShapeType="1"/>
          </p:cNvSpPr>
          <p:nvPr/>
        </p:nvSpPr>
        <p:spPr bwMode="auto">
          <a:xfrm>
            <a:off x="3733800" y="48006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6569" name="AutoShape 9"/>
          <p:cNvCxnSpPr>
            <a:cxnSpLocks noChangeShapeType="1"/>
            <a:stCxn id="66563" idx="6"/>
            <a:endCxn id="66563"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0" name="Oval 10"/>
          <p:cNvSpPr>
            <a:spLocks noChangeArrowheads="1"/>
          </p:cNvSpPr>
          <p:nvPr/>
        </p:nvSpPr>
        <p:spPr bwMode="auto">
          <a:xfrm>
            <a:off x="25146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1" name="Oval 11"/>
          <p:cNvSpPr>
            <a:spLocks noChangeArrowheads="1"/>
          </p:cNvSpPr>
          <p:nvPr/>
        </p:nvSpPr>
        <p:spPr bwMode="auto">
          <a:xfrm>
            <a:off x="27432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2" name="Oval 12"/>
          <p:cNvSpPr>
            <a:spLocks noChangeArrowheads="1"/>
          </p:cNvSpPr>
          <p:nvPr/>
        </p:nvSpPr>
        <p:spPr bwMode="auto">
          <a:xfrm>
            <a:off x="29718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3" name="Oval 13"/>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4" name="Oval 14"/>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5" name="Oval 15"/>
          <p:cNvSpPr>
            <a:spLocks noChangeArrowheads="1"/>
          </p:cNvSpPr>
          <p:nvPr/>
        </p:nvSpPr>
        <p:spPr bwMode="auto">
          <a:xfrm>
            <a:off x="68580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6" name="Oval 16"/>
          <p:cNvSpPr>
            <a:spLocks noChangeArrowheads="1"/>
          </p:cNvSpPr>
          <p:nvPr/>
        </p:nvSpPr>
        <p:spPr bwMode="auto">
          <a:xfrm>
            <a:off x="22098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7" name="Oval 17"/>
          <p:cNvSpPr>
            <a:spLocks noChangeArrowheads="1"/>
          </p:cNvSpPr>
          <p:nvPr/>
        </p:nvSpPr>
        <p:spPr bwMode="auto">
          <a:xfrm>
            <a:off x="19812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8" name="Oval 18"/>
          <p:cNvSpPr>
            <a:spLocks noChangeArrowheads="1"/>
          </p:cNvSpPr>
          <p:nvPr/>
        </p:nvSpPr>
        <p:spPr bwMode="auto">
          <a:xfrm>
            <a:off x="73152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9" name="Oval 19"/>
          <p:cNvSpPr>
            <a:spLocks noChangeArrowheads="1"/>
          </p:cNvSpPr>
          <p:nvPr/>
        </p:nvSpPr>
        <p:spPr bwMode="auto">
          <a:xfrm>
            <a:off x="70866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0" name="Oval 20"/>
          <p:cNvSpPr>
            <a:spLocks noChangeArrowheads="1"/>
          </p:cNvSpPr>
          <p:nvPr/>
        </p:nvSpPr>
        <p:spPr bwMode="auto">
          <a:xfrm>
            <a:off x="15240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1" name="Oval 21"/>
          <p:cNvSpPr>
            <a:spLocks noChangeArrowheads="1"/>
          </p:cNvSpPr>
          <p:nvPr/>
        </p:nvSpPr>
        <p:spPr bwMode="auto">
          <a:xfrm>
            <a:off x="12954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2" name="Oval 22"/>
          <p:cNvSpPr>
            <a:spLocks noChangeArrowheads="1"/>
          </p:cNvSpPr>
          <p:nvPr/>
        </p:nvSpPr>
        <p:spPr bwMode="auto">
          <a:xfrm>
            <a:off x="32004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3" name="Oval 23"/>
          <p:cNvSpPr>
            <a:spLocks noChangeArrowheads="1"/>
          </p:cNvSpPr>
          <p:nvPr/>
        </p:nvSpPr>
        <p:spPr bwMode="auto">
          <a:xfrm>
            <a:off x="34290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4" name="Oval 24"/>
          <p:cNvSpPr>
            <a:spLocks noChangeArrowheads="1"/>
          </p:cNvSpPr>
          <p:nvPr/>
        </p:nvSpPr>
        <p:spPr bwMode="auto">
          <a:xfrm>
            <a:off x="17526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4502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Web as a Graph</a:t>
            </a:r>
          </a:p>
        </p:txBody>
      </p:sp>
      <p:sp>
        <p:nvSpPr>
          <p:cNvPr id="36866" name="Content Placeholder 2"/>
          <p:cNvSpPr>
            <a:spLocks noGrp="1"/>
          </p:cNvSpPr>
          <p:nvPr>
            <p:ph idx="1"/>
          </p:nvPr>
        </p:nvSpPr>
        <p:spPr/>
        <p:txBody>
          <a:bodyPr/>
          <a:lstStyle/>
          <a:p>
            <a:r>
              <a:rPr lang="en-US" b="1" dirty="0">
                <a:solidFill>
                  <a:srgbClr val="D60093"/>
                </a:solidFill>
              </a:rPr>
              <a:t>Web as a directed graph:</a:t>
            </a:r>
          </a:p>
          <a:p>
            <a:pPr lvl="1"/>
            <a:r>
              <a:rPr lang="en-US" b="1" dirty="0">
                <a:solidFill>
                  <a:srgbClr val="0000FF"/>
                </a:solidFill>
              </a:rPr>
              <a:t>Nodes: Webpages</a:t>
            </a:r>
          </a:p>
          <a:p>
            <a:pPr lvl="1"/>
            <a:r>
              <a:rPr lang="en-US" b="1" dirty="0">
                <a:solidFill>
                  <a:srgbClr val="0000FF"/>
                </a:solidFill>
              </a:rPr>
              <a:t>Edges: Hyperlinks</a:t>
            </a:r>
            <a:endParaRPr lang="en-US" dirty="0">
              <a:solidFill>
                <a:srgbClr val="0000FF"/>
              </a:solidFill>
            </a:endParaRPr>
          </a:p>
        </p:txBody>
      </p:sp>
      <p:sp>
        <p:nvSpPr>
          <p:cNvPr id="5" name="Footer Placeholder 4"/>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pPr>
              <a:defRPr/>
            </a:pPr>
            <a:fld id="{BB18E5CE-EB7F-44C1-BA9D-EB986C4F3572}" type="slidenum">
              <a:rPr lang="en-US"/>
              <a:pPr>
                <a:defRPr/>
              </a:pPr>
              <a:t>6</a:t>
            </a:fld>
            <a:endParaRPr lang="en-US"/>
          </a:p>
        </p:txBody>
      </p:sp>
      <p:sp>
        <p:nvSpPr>
          <p:cNvPr id="24" name="Flowchart: Document 23"/>
          <p:cNvSpPr/>
          <p:nvPr/>
        </p:nvSpPr>
        <p:spPr>
          <a:xfrm>
            <a:off x="1066800" y="2967162"/>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I teach a class on </a:t>
            </a:r>
            <a:r>
              <a:rPr lang="en-US" sz="1600" u="sng" dirty="0">
                <a:solidFill>
                  <a:srgbClr val="0000FF"/>
                </a:solidFill>
              </a:rPr>
              <a:t>IR</a:t>
            </a:r>
            <a:r>
              <a:rPr lang="en-US" sz="1600" dirty="0"/>
              <a:t>.</a:t>
            </a:r>
          </a:p>
        </p:txBody>
      </p:sp>
      <p:sp>
        <p:nvSpPr>
          <p:cNvPr id="25" name="Flowchart: Document 24"/>
          <p:cNvSpPr/>
          <p:nvPr/>
        </p:nvSpPr>
        <p:spPr>
          <a:xfrm>
            <a:off x="3098800" y="3576762"/>
            <a:ext cx="1219200" cy="185729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CIS5590: Classes are in the </a:t>
            </a:r>
            <a:br>
              <a:rPr lang="en-US" sz="1600" dirty="0"/>
            </a:br>
            <a:r>
              <a:rPr lang="en-US" sz="1600" u="sng" dirty="0" err="1">
                <a:solidFill>
                  <a:srgbClr val="0000FF"/>
                </a:solidFill>
              </a:rPr>
              <a:t>Tutelman</a:t>
            </a:r>
            <a:r>
              <a:rPr lang="en-US" sz="1600" dirty="0"/>
              <a:t> building</a:t>
            </a:r>
            <a:endParaRPr lang="en-US" sz="1600" b="1" u="sng" dirty="0">
              <a:solidFill>
                <a:srgbClr val="0000FF"/>
              </a:solidFill>
            </a:endParaRPr>
          </a:p>
        </p:txBody>
      </p:sp>
      <p:sp>
        <p:nvSpPr>
          <p:cNvPr id="26" name="Flowchart: Document 25"/>
          <p:cNvSpPr/>
          <p:nvPr/>
        </p:nvSpPr>
        <p:spPr>
          <a:xfrm>
            <a:off x="5130800" y="4443454"/>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Computer  Science Department at </a:t>
            </a:r>
            <a:r>
              <a:rPr lang="en-US" sz="1600" u="sng" dirty="0">
                <a:solidFill>
                  <a:srgbClr val="0000FF"/>
                </a:solidFill>
              </a:rPr>
              <a:t>Temple</a:t>
            </a:r>
          </a:p>
        </p:txBody>
      </p:sp>
      <p:sp>
        <p:nvSpPr>
          <p:cNvPr id="27" name="Flowchart: Document 26"/>
          <p:cNvSpPr/>
          <p:nvPr/>
        </p:nvSpPr>
        <p:spPr>
          <a:xfrm>
            <a:off x="7162800" y="5181600"/>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Temple University</a:t>
            </a:r>
          </a:p>
        </p:txBody>
      </p:sp>
      <p:cxnSp>
        <p:nvCxnSpPr>
          <p:cNvPr id="28" name="Straight Arrow Connector 27"/>
          <p:cNvCxnSpPr>
            <a:endCxn id="25" idx="1"/>
          </p:cNvCxnSpPr>
          <p:nvPr/>
        </p:nvCxnSpPr>
        <p:spPr>
          <a:xfrm>
            <a:off x="1676400" y="3957762"/>
            <a:ext cx="1422400" cy="54764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26" idx="1"/>
          </p:cNvCxnSpPr>
          <p:nvPr/>
        </p:nvCxnSpPr>
        <p:spPr>
          <a:xfrm>
            <a:off x="3886200" y="4719762"/>
            <a:ext cx="1244600" cy="52379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endCxn id="27" idx="1"/>
          </p:cNvCxnSpPr>
          <p:nvPr/>
        </p:nvCxnSpPr>
        <p:spPr>
          <a:xfrm>
            <a:off x="5740400" y="5557962"/>
            <a:ext cx="1422400" cy="42373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105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fld id="{55C9FB77-D0FE-4633-B8F2-BEE4ADF69D31}" type="slidenum">
              <a:rPr lang="en-US" altLang="en-US"/>
              <a:pPr/>
              <a:t>60</a:t>
            </a:fld>
            <a:endParaRPr lang="en-US" altLang="en-US"/>
          </a:p>
        </p:txBody>
      </p:sp>
      <p:sp>
        <p:nvSpPr>
          <p:cNvPr id="67586" name="Rectangle 2"/>
          <p:cNvSpPr>
            <a:spLocks noGrp="1" noChangeArrowheads="1"/>
          </p:cNvSpPr>
          <p:nvPr>
            <p:ph type="title"/>
          </p:nvPr>
        </p:nvSpPr>
        <p:spPr>
          <a:xfrm>
            <a:off x="0" y="0"/>
            <a:ext cx="9144000" cy="1143000"/>
          </a:xfrm>
        </p:spPr>
        <p:txBody>
          <a:bodyPr/>
          <a:lstStyle/>
          <a:p>
            <a:r>
              <a:rPr lang="en-US" altLang="en-US" dirty="0"/>
              <a:t>Microsoft Becomes a Dead End</a:t>
            </a:r>
          </a:p>
        </p:txBody>
      </p:sp>
      <p:sp>
        <p:nvSpPr>
          <p:cNvPr id="67587"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67588"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67589"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67590"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1"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2" name="Line 8"/>
          <p:cNvSpPr>
            <a:spLocks noChangeShapeType="1"/>
          </p:cNvSpPr>
          <p:nvPr/>
        </p:nvSpPr>
        <p:spPr bwMode="auto">
          <a:xfrm>
            <a:off x="3733800" y="48006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7593" name="AutoShape 9"/>
          <p:cNvCxnSpPr>
            <a:cxnSpLocks noChangeShapeType="1"/>
            <a:stCxn id="67587" idx="6"/>
            <a:endCxn id="67587"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594" name="Oval 10"/>
          <p:cNvSpPr>
            <a:spLocks noChangeArrowheads="1"/>
          </p:cNvSpPr>
          <p:nvPr/>
        </p:nvSpPr>
        <p:spPr bwMode="auto">
          <a:xfrm>
            <a:off x="19812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5" name="Oval 11"/>
          <p:cNvSpPr>
            <a:spLocks noChangeArrowheads="1"/>
          </p:cNvSpPr>
          <p:nvPr/>
        </p:nvSpPr>
        <p:spPr bwMode="auto">
          <a:xfrm>
            <a:off x="27432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6" name="Oval 12"/>
          <p:cNvSpPr>
            <a:spLocks noChangeArrowheads="1"/>
          </p:cNvSpPr>
          <p:nvPr/>
        </p:nvSpPr>
        <p:spPr bwMode="auto">
          <a:xfrm>
            <a:off x="29718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7" name="Oval 13"/>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8" name="Oval 14"/>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9" name="Oval 15"/>
          <p:cNvSpPr>
            <a:spLocks noChangeArrowheads="1"/>
          </p:cNvSpPr>
          <p:nvPr/>
        </p:nvSpPr>
        <p:spPr bwMode="auto">
          <a:xfrm>
            <a:off x="22098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0" name="Oval 16"/>
          <p:cNvSpPr>
            <a:spLocks noChangeArrowheads="1"/>
          </p:cNvSpPr>
          <p:nvPr/>
        </p:nvSpPr>
        <p:spPr bwMode="auto">
          <a:xfrm>
            <a:off x="6781800" y="4724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1" name="Oval 17"/>
          <p:cNvSpPr>
            <a:spLocks noChangeArrowheads="1"/>
          </p:cNvSpPr>
          <p:nvPr/>
        </p:nvSpPr>
        <p:spPr bwMode="auto">
          <a:xfrm>
            <a:off x="17526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2" name="Oval 18"/>
          <p:cNvSpPr>
            <a:spLocks noChangeArrowheads="1"/>
          </p:cNvSpPr>
          <p:nvPr/>
        </p:nvSpPr>
        <p:spPr bwMode="auto">
          <a:xfrm>
            <a:off x="29718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3" name="Oval 19"/>
          <p:cNvSpPr>
            <a:spLocks noChangeArrowheads="1"/>
          </p:cNvSpPr>
          <p:nvPr/>
        </p:nvSpPr>
        <p:spPr bwMode="auto">
          <a:xfrm>
            <a:off x="32004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4" name="Oval 20"/>
          <p:cNvSpPr>
            <a:spLocks noChangeArrowheads="1"/>
          </p:cNvSpPr>
          <p:nvPr/>
        </p:nvSpPr>
        <p:spPr bwMode="auto">
          <a:xfrm>
            <a:off x="34290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5" name="Oval 21"/>
          <p:cNvSpPr>
            <a:spLocks noChangeArrowheads="1"/>
          </p:cNvSpPr>
          <p:nvPr/>
        </p:nvSpPr>
        <p:spPr bwMode="auto">
          <a:xfrm>
            <a:off x="7010400" y="4724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34546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72D8E4A0-A602-40FC-842F-F29685604707}" type="slidenum">
              <a:rPr lang="en-US" altLang="en-US"/>
              <a:pPr/>
              <a:t>61</a:t>
            </a:fld>
            <a:endParaRPr lang="en-US" altLang="en-US"/>
          </a:p>
        </p:txBody>
      </p:sp>
      <p:sp>
        <p:nvSpPr>
          <p:cNvPr id="68610" name="Rectangle 2"/>
          <p:cNvSpPr>
            <a:spLocks noGrp="1" noChangeArrowheads="1"/>
          </p:cNvSpPr>
          <p:nvPr>
            <p:ph type="title"/>
          </p:nvPr>
        </p:nvSpPr>
        <p:spPr>
          <a:xfrm>
            <a:off x="0" y="8351"/>
            <a:ext cx="9144000" cy="1143000"/>
          </a:xfrm>
        </p:spPr>
        <p:txBody>
          <a:bodyPr/>
          <a:lstStyle/>
          <a:p>
            <a:r>
              <a:rPr lang="en-US" altLang="en-US" dirty="0"/>
              <a:t>In the Limit …</a:t>
            </a:r>
          </a:p>
        </p:txBody>
      </p:sp>
      <p:sp>
        <p:nvSpPr>
          <p:cNvPr id="68611"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68612"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68613"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68614"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5"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6" name="Line 8"/>
          <p:cNvSpPr>
            <a:spLocks noChangeShapeType="1"/>
          </p:cNvSpPr>
          <p:nvPr/>
        </p:nvSpPr>
        <p:spPr bwMode="auto">
          <a:xfrm>
            <a:off x="3733800" y="48006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8617" name="AutoShape 9"/>
          <p:cNvCxnSpPr>
            <a:cxnSpLocks noChangeShapeType="1"/>
            <a:stCxn id="68611" idx="6"/>
            <a:endCxn id="68611"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30357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a:t>Solution: Always Teleport!</a:t>
            </a:r>
          </a:p>
        </p:txBody>
      </p:sp>
      <p:sp>
        <p:nvSpPr>
          <p:cNvPr id="86019" name="Rectangle 3"/>
          <p:cNvSpPr>
            <a:spLocks noGrp="1"/>
          </p:cNvSpPr>
          <p:nvPr>
            <p:ph idx="1"/>
          </p:nvPr>
        </p:nvSpPr>
        <p:spPr>
          <a:xfrm>
            <a:off x="457200" y="1295400"/>
            <a:ext cx="8229600" cy="2514600"/>
          </a:xfrm>
        </p:spPr>
        <p:txBody>
          <a:bodyPr/>
          <a:lstStyle/>
          <a:p>
            <a:r>
              <a:rPr lang="en-US" b="1" dirty="0">
                <a:solidFill>
                  <a:srgbClr val="D60093"/>
                </a:solidFill>
              </a:rPr>
              <a:t>Teleports: </a:t>
            </a:r>
            <a:r>
              <a:rPr lang="en-US" dirty="0"/>
              <a:t>Follow random teleport links with probability 1.0 from dead-ends</a:t>
            </a:r>
          </a:p>
          <a:p>
            <a:pPr lvl="1"/>
            <a:r>
              <a:rPr lang="en-US" dirty="0"/>
              <a:t>Adjust matrix accordingly</a:t>
            </a:r>
          </a:p>
          <a:p>
            <a:pPr>
              <a:buFont typeface="Wingdings 2" pitchFamily="18" charset="2"/>
              <a:buNone/>
            </a:pPr>
            <a:endParaRPr lang="en-US" dirty="0"/>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62</a:t>
            </a:fld>
            <a:endParaRPr lang="en-US"/>
          </a:p>
        </p:txBody>
      </p:sp>
      <p:grpSp>
        <p:nvGrpSpPr>
          <p:cNvPr id="7" name="Group 20"/>
          <p:cNvGrpSpPr/>
          <p:nvPr/>
        </p:nvGrpSpPr>
        <p:grpSpPr>
          <a:xfrm>
            <a:off x="1676400" y="3321086"/>
            <a:ext cx="1752600" cy="1371600"/>
            <a:chOff x="5715000" y="1828800"/>
            <a:chExt cx="1752600" cy="1371600"/>
          </a:xfrm>
        </p:grpSpPr>
        <p:cxnSp>
          <p:nvCxnSpPr>
            <p:cNvPr id="8" name="Straight Arrow Connector 7"/>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Curved Connector 10"/>
            <p:cNvCxnSpPr>
              <a:stCxn id="12" idx="6"/>
              <a:endCxn id="12"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12" name="Oval 11"/>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y</a:t>
              </a:r>
            </a:p>
          </p:txBody>
        </p:sp>
        <p:sp>
          <p:nvSpPr>
            <p:cNvPr id="13" name="Oval 12"/>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a</a:t>
              </a:r>
            </a:p>
          </p:txBody>
        </p:sp>
        <p:sp>
          <p:nvSpPr>
            <p:cNvPr id="14" name="Oval 13"/>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m</a:t>
              </a:r>
            </a:p>
          </p:txBody>
        </p:sp>
      </p:grpSp>
      <p:graphicFrame>
        <p:nvGraphicFramePr>
          <p:cNvPr id="15" name="Table 14"/>
          <p:cNvGraphicFramePr>
            <a:graphicFrameLocks noGrp="1"/>
          </p:cNvGraphicFramePr>
          <p:nvPr>
            <p:extLst/>
          </p:nvPr>
        </p:nvGraphicFramePr>
        <p:xfrm>
          <a:off x="4953000" y="4814606"/>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y</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a</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m</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Times New Roman" pitchFamily="18" charset="0"/>
                          <a:cs typeface="Times New Roman" pitchFamily="18" charset="0"/>
                        </a:rPr>
                        <a:t>y</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Times New Roman" pitchFamily="18" charset="0"/>
                          <a:cs typeface="Times New Roman" pitchFamily="18" charset="0"/>
                        </a:rPr>
                        <a:t>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Times New Roman" pitchFamily="18" charset="0"/>
                          <a:cs typeface="Times New Roman" pitchFamily="18" charset="0"/>
                        </a:rPr>
                        <a:t>a</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Times New Roman" pitchFamily="18" charset="0"/>
                          <a:cs typeface="Times New Roman" pitchFamily="18" charset="0"/>
                        </a:rPr>
                        <a:t>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a:latin typeface="Times New Roman" pitchFamily="18" charset="0"/>
                          <a:cs typeface="Times New Roman" pitchFamily="18" charset="0"/>
                        </a:rPr>
                        <a:t>m</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Times New Roman" pitchFamily="18" charset="0"/>
                          <a:cs typeface="Times New Roman" pitchFamily="18" charset="0"/>
                        </a:rPr>
                        <a:t>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6" name="Table 15"/>
          <p:cNvGraphicFramePr>
            <a:graphicFrameLocks noGrp="1"/>
          </p:cNvGraphicFramePr>
          <p:nvPr>
            <p:extLst/>
          </p:nvPr>
        </p:nvGraphicFramePr>
        <p:xfrm>
          <a:off x="914400" y="4814606"/>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y</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a</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m</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Times New Roman" pitchFamily="18" charset="0"/>
                          <a:cs typeface="Times New Roman" pitchFamily="18" charset="0"/>
                        </a:rPr>
                        <a:t>y</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Times New Roman" pitchFamily="18" charset="0"/>
                          <a:cs typeface="Times New Roman" pitchFamily="18" charset="0"/>
                        </a:rPr>
                        <a:t>a</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a:latin typeface="Times New Roman" pitchFamily="18" charset="0"/>
                          <a:cs typeface="Times New Roman" pitchFamily="18" charset="0"/>
                        </a:rPr>
                        <a:t>m</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Right Arrow 1"/>
          <p:cNvSpPr/>
          <p:nvPr/>
        </p:nvSpPr>
        <p:spPr>
          <a:xfrm>
            <a:off x="3810000" y="3464790"/>
            <a:ext cx="1373906" cy="869914"/>
          </a:xfrm>
          <a:prstGeom prst="rightArrow">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Freeform 28"/>
          <p:cNvSpPr/>
          <p:nvPr/>
        </p:nvSpPr>
        <p:spPr>
          <a:xfrm rot="1803983">
            <a:off x="6774708" y="3887146"/>
            <a:ext cx="314036" cy="360219"/>
          </a:xfrm>
          <a:custGeom>
            <a:avLst/>
            <a:gdLst>
              <a:gd name="connsiteX0" fmla="*/ 314036 w 314036"/>
              <a:gd name="connsiteY0" fmla="*/ 360219 h 360219"/>
              <a:gd name="connsiteX1" fmla="*/ 101600 w 314036"/>
              <a:gd name="connsiteY1" fmla="*/ 295564 h 360219"/>
              <a:gd name="connsiteX2" fmla="*/ 110836 w 314036"/>
              <a:gd name="connsiteY2" fmla="*/ 92364 h 360219"/>
              <a:gd name="connsiteX3" fmla="*/ 0 w 314036"/>
              <a:gd name="connsiteY3" fmla="*/ 0 h 360219"/>
            </a:gdLst>
            <a:ahLst/>
            <a:cxnLst>
              <a:cxn ang="0">
                <a:pos x="connsiteX0" y="connsiteY0"/>
              </a:cxn>
              <a:cxn ang="0">
                <a:pos x="connsiteX1" y="connsiteY1"/>
              </a:cxn>
              <a:cxn ang="0">
                <a:pos x="connsiteX2" y="connsiteY2"/>
              </a:cxn>
              <a:cxn ang="0">
                <a:pos x="connsiteX3" y="connsiteY3"/>
              </a:cxn>
            </a:cxnLst>
            <a:rect l="l" t="t" r="r" b="b"/>
            <a:pathLst>
              <a:path w="314036" h="360219">
                <a:moveTo>
                  <a:pt x="314036" y="360219"/>
                </a:moveTo>
                <a:cubicBezTo>
                  <a:pt x="224751" y="350212"/>
                  <a:pt x="135467" y="340206"/>
                  <a:pt x="101600" y="295564"/>
                </a:cubicBezTo>
                <a:cubicBezTo>
                  <a:pt x="67733" y="250922"/>
                  <a:pt x="127769" y="141625"/>
                  <a:pt x="110836" y="92364"/>
                </a:cubicBezTo>
                <a:cubicBezTo>
                  <a:pt x="93903" y="43103"/>
                  <a:pt x="46951" y="21551"/>
                  <a:pt x="0" y="0"/>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8" name="Group 20"/>
          <p:cNvGrpSpPr/>
          <p:nvPr/>
        </p:nvGrpSpPr>
        <p:grpSpPr>
          <a:xfrm>
            <a:off x="5486400" y="3276600"/>
            <a:ext cx="1752600" cy="1371600"/>
            <a:chOff x="5715000" y="1828800"/>
            <a:chExt cx="1752600" cy="1371600"/>
          </a:xfrm>
        </p:grpSpPr>
        <p:cxnSp>
          <p:nvCxnSpPr>
            <p:cNvPr id="19" name="Straight Arrow Connector 18"/>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2" name="Curved Connector 21"/>
            <p:cNvCxnSpPr>
              <a:stCxn id="23" idx="6"/>
              <a:endCxn id="23"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3" name="Oval 22"/>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y</a:t>
              </a:r>
            </a:p>
          </p:txBody>
        </p:sp>
        <p:sp>
          <p:nvSpPr>
            <p:cNvPr id="24" name="Oval 23"/>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a</a:t>
              </a:r>
            </a:p>
          </p:txBody>
        </p:sp>
        <p:sp>
          <p:nvSpPr>
            <p:cNvPr id="25" name="Oval 24"/>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m</a:t>
              </a:r>
            </a:p>
          </p:txBody>
        </p:sp>
      </p:grpSp>
    </p:spTree>
    <p:extLst>
      <p:ext uri="{BB962C8B-B14F-4D97-AF65-F5344CB8AC3E}">
        <p14:creationId xmlns:p14="http://schemas.microsoft.com/office/powerpoint/2010/main" val="34381217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Spider Traps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solidFill>
                      <a:srgbClr val="008000"/>
                    </a:solidFill>
                  </a:rPr>
                  <a:t>Power Iteration:</a:t>
                </a:r>
              </a:p>
              <a:p>
                <a:pPr lvl="1"/>
                <a:r>
                  <a:rPr lang="en-US" dirty="0"/>
                  <a:t>Set </a:t>
                </a:r>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=1</m:t>
                    </m:r>
                  </m:oMath>
                </a14:m>
                <a:endParaRPr lang="en-US" i="1" dirty="0">
                  <a:latin typeface="Times New Roman" pitchFamily="18" charset="0"/>
                  <a:cs typeface="Times New Roman" pitchFamily="18" charset="0"/>
                </a:endParaRPr>
              </a:p>
              <a:p>
                <a:pPr lvl="1"/>
                <a14:m>
                  <m:oMath xmlns:m="http://schemas.openxmlformats.org/officeDocument/2006/math">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nary>
                      <m:naryPr>
                        <m:chr m:val="∑"/>
                        <m:supHide m:val="on"/>
                        <m:ctrlPr>
                          <a:rPr lang="en-US" i="1">
                            <a:latin typeface="Cambria Math" panose="02040503050406030204" pitchFamily="18" charset="0"/>
                            <a:cs typeface="Times New Roman" pitchFamily="18" charset="0"/>
                          </a:rPr>
                        </m:ctrlPr>
                      </m:naryPr>
                      <m:sub>
                        <m:r>
                          <m:rPr>
                            <m:brk m:alnAt="7"/>
                          </m:rPr>
                          <a:rPr lang="en-US" i="1">
                            <a:latin typeface="Cambria Math"/>
                            <a:cs typeface="Times New Roman" pitchFamily="18" charset="0"/>
                          </a:rPr>
                          <m:t>𝑖</m:t>
                        </m:r>
                        <m:r>
                          <a:rPr lang="en-US" i="1">
                            <a:latin typeface="Cambria Math"/>
                            <a:cs typeface="Times New Roman" pitchFamily="18" charset="0"/>
                          </a:rPr>
                          <m:t>→</m:t>
                        </m:r>
                        <m:r>
                          <a:rPr lang="en-US" i="1">
                            <a:latin typeface="Cambria Math"/>
                            <a:cs typeface="Times New Roman" pitchFamily="18" charset="0"/>
                          </a:rPr>
                          <m:t>𝑗</m:t>
                        </m:r>
                      </m:sub>
                      <m:sup/>
                      <m:e>
                        <m:f>
                          <m:fPr>
                            <m:ctrlPr>
                              <a:rPr lang="en-US" i="1">
                                <a:latin typeface="Cambria Math" panose="02040503050406030204" pitchFamily="18" charset="0"/>
                                <a:cs typeface="Times New Roman" pitchFamily="18" charset="0"/>
                              </a:rPr>
                            </m:ctrlPr>
                          </m:fPr>
                          <m:num>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𝑖</m:t>
                                </m:r>
                              </m:sub>
                            </m:sSub>
                          </m:num>
                          <m:den>
                            <m:sSub>
                              <m:sSubPr>
                                <m:ctrlPr>
                                  <a:rPr lang="en-US" i="1">
                                    <a:latin typeface="Cambria Math" panose="02040503050406030204" pitchFamily="18" charset="0"/>
                                    <a:cs typeface="Times New Roman" pitchFamily="18" charset="0"/>
                                  </a:rPr>
                                </m:ctrlPr>
                              </m:sSubPr>
                              <m:e>
                                <m:r>
                                  <a:rPr lang="en-US" i="1">
                                    <a:latin typeface="Cambria Math"/>
                                    <a:cs typeface="Times New Roman" pitchFamily="18" charset="0"/>
                                  </a:rPr>
                                  <m:t>𝑑</m:t>
                                </m:r>
                              </m:e>
                              <m:sub>
                                <m:r>
                                  <a:rPr lang="en-US" i="1">
                                    <a:latin typeface="Cambria Math"/>
                                    <a:cs typeface="Times New Roman" pitchFamily="18" charset="0"/>
                                  </a:rPr>
                                  <m:t>𝑖</m:t>
                                </m:r>
                              </m:sub>
                            </m:sSub>
                          </m:den>
                        </m:f>
                      </m:e>
                    </m:nary>
                  </m:oMath>
                </a14:m>
                <a:endParaRPr lang="en-US" i="1" dirty="0">
                  <a:latin typeface="Times New Roman" pitchFamily="18" charset="0"/>
                  <a:cs typeface="Times New Roman" pitchFamily="18" charset="0"/>
                </a:endParaRPr>
              </a:p>
              <a:p>
                <a:pPr lvl="2"/>
                <a:r>
                  <a:rPr lang="en-US" dirty="0"/>
                  <a:t>And iterate</a:t>
                </a:r>
              </a:p>
              <a:p>
                <a:endParaRPr lang="en-US" dirty="0"/>
              </a:p>
              <a:p>
                <a:r>
                  <a:rPr lang="en-US" b="1" dirty="0">
                    <a:solidFill>
                      <a:srgbClr val="D60093"/>
                    </a:solidFill>
                  </a:rPr>
                  <a:t>Example:</a:t>
                </a:r>
              </a:p>
              <a:p>
                <a:pPr>
                  <a:buNone/>
                </a:pPr>
                <a:r>
                  <a:rPr lang="en-US" dirty="0"/>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y</a:t>
                </a:r>
                <a:r>
                  <a:rPr lang="en-US" sz="2400" dirty="0">
                    <a:latin typeface="Times New Roman" pitchFamily="18" charset="0"/>
                    <a:cs typeface="Times New Roman" pitchFamily="18" charset="0"/>
                  </a:rPr>
                  <a:t>		1/3	2/6	3/12	5/24		0</a:t>
                </a: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a</a:t>
                </a:r>
                <a:r>
                  <a:rPr lang="en-US" sz="2400" dirty="0">
                    <a:latin typeface="Times New Roman" pitchFamily="18" charset="0"/>
                    <a:cs typeface="Times New Roman" pitchFamily="18" charset="0"/>
                  </a:rPr>
                  <a:t>	=	1/3	1/6	2/12	3/24	…	0</a:t>
                </a: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m</a:t>
                </a:r>
                <a:r>
                  <a:rPr lang="en-US" sz="2400" dirty="0">
                    <a:latin typeface="Times New Roman" pitchFamily="18" charset="0"/>
                    <a:cs typeface="Times New Roman" pitchFamily="18" charset="0"/>
                  </a:rPr>
                  <a:t>		1/3	3/6	7/12	16/24		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17" name="Slide Number Placeholder 16"/>
          <p:cNvSpPr>
            <a:spLocks noGrp="1"/>
          </p:cNvSpPr>
          <p:nvPr>
            <p:ph type="sldNum" sz="quarter" idx="12"/>
          </p:nvPr>
        </p:nvSpPr>
        <p:spPr/>
        <p:txBody>
          <a:bodyPr/>
          <a:lstStyle/>
          <a:p>
            <a:fld id="{19B12225-5612-419B-A8D5-4B8EEE4C217E}" type="slidenum">
              <a:rPr lang="en-US" smtClean="0"/>
              <a:pPr/>
              <a:t>63</a:t>
            </a:fld>
            <a:endParaRPr lang="en-US"/>
          </a:p>
        </p:txBody>
      </p:sp>
      <p:sp>
        <p:nvSpPr>
          <p:cNvPr id="28" name="Double Bracket 27"/>
          <p:cNvSpPr/>
          <p:nvPr/>
        </p:nvSpPr>
        <p:spPr>
          <a:xfrm>
            <a:off x="829733" y="4715936"/>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TextBox 28"/>
          <p:cNvSpPr txBox="1"/>
          <p:nvPr/>
        </p:nvSpPr>
        <p:spPr>
          <a:xfrm>
            <a:off x="2286000" y="5867400"/>
            <a:ext cx="2082621"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Iteration 0, 1, 2, …</a:t>
            </a:r>
          </a:p>
        </p:txBody>
      </p:sp>
      <p:grpSp>
        <p:nvGrpSpPr>
          <p:cNvPr id="30" name="Group 20"/>
          <p:cNvGrpSpPr/>
          <p:nvPr/>
        </p:nvGrpSpPr>
        <p:grpSpPr>
          <a:xfrm>
            <a:off x="4884680" y="1434834"/>
            <a:ext cx="1752600" cy="1371600"/>
            <a:chOff x="5715000" y="1828800"/>
            <a:chExt cx="1752600" cy="1371600"/>
          </a:xfrm>
        </p:grpSpPr>
        <p:cxnSp>
          <p:nvCxnSpPr>
            <p:cNvPr id="31" name="Straight Arrow Connector 30"/>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5" name="Curved Connector 34"/>
            <p:cNvCxnSpPr>
              <a:stCxn id="36" idx="6"/>
              <a:endCxn id="3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36" name="Oval 3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y</a:t>
              </a:r>
            </a:p>
          </p:txBody>
        </p:sp>
        <p:sp>
          <p:nvSpPr>
            <p:cNvPr id="37" name="Oval 3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a</a:t>
              </a:r>
            </a:p>
          </p:txBody>
        </p:sp>
        <p:sp>
          <p:nvSpPr>
            <p:cNvPr id="38" name="Oval 3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m</a:t>
              </a:r>
            </a:p>
          </p:txBody>
        </p:sp>
      </p:grpSp>
      <p:graphicFrame>
        <p:nvGraphicFramePr>
          <p:cNvPr id="39" name="Table 38"/>
          <p:cNvGraphicFramePr>
            <a:graphicFrameLocks noGrp="1"/>
          </p:cNvGraphicFramePr>
          <p:nvPr>
            <p:extLst/>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y</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a</a:t>
                      </a:r>
                    </a:p>
                  </a:txBody>
                  <a:tcPr>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m</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Times New Roman" pitchFamily="18" charset="0"/>
                          <a:cs typeface="Times New Roman" pitchFamily="18" charset="0"/>
                        </a:rPr>
                        <a:t>y</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Times New Roman" pitchFamily="18" charset="0"/>
                          <a:cs typeface="Times New Roman" pitchFamily="18" charset="0"/>
                        </a:rPr>
                        <a:t>a</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dirty="0">
                          <a:latin typeface="Times New Roman" pitchFamily="18" charset="0"/>
                          <a:cs typeface="Times New Roman" pitchFamily="18" charset="0"/>
                        </a:rPr>
                        <a:t>m</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0" name="Rectangle 39"/>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y</a:t>
            </a:r>
            <a:r>
              <a:rPr lang="en-US" sz="2000" b="1" baseline="-25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/2</a:t>
            </a:r>
            <a:endParaRPr lang="en-US" sz="2000" b="1" baseline="-25000" dirty="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m</a:t>
            </a:r>
            <a:r>
              <a:rPr lang="en-US" sz="2000" b="1" dirty="0">
                <a:solidFill>
                  <a:srgbClr val="008000"/>
                </a:solidFill>
                <a:latin typeface="Times New Roman" pitchFamily="18" charset="0"/>
                <a:cs typeface="Times New Roman" pitchFamily="18" charset="0"/>
              </a:rPr>
              <a:t>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a</a:t>
            </a:r>
            <a:r>
              <a:rPr lang="en-US" sz="2000" b="1" dirty="0">
                <a:solidFill>
                  <a:srgbClr val="008000"/>
                </a:solidFill>
                <a:latin typeface="Times New Roman" pitchFamily="18" charset="0"/>
                <a:cs typeface="Times New Roman" pitchFamily="18" charset="0"/>
              </a:rPr>
              <a:t> /2 + </a:t>
            </a:r>
            <a:r>
              <a:rPr lang="en-US" sz="2000" b="1" dirty="0" err="1">
                <a:solidFill>
                  <a:srgbClr val="008000"/>
                </a:solidFill>
                <a:latin typeface="Times New Roman" pitchFamily="18" charset="0"/>
                <a:cs typeface="Times New Roman" pitchFamily="18" charset="0"/>
              </a:rPr>
              <a:t>r</a:t>
            </a:r>
            <a:r>
              <a:rPr lang="en-US" sz="2000" b="1" baseline="-25000" dirty="0" err="1">
                <a:solidFill>
                  <a:srgbClr val="008000"/>
                </a:solidFill>
                <a:latin typeface="Times New Roman" pitchFamily="18" charset="0"/>
                <a:cs typeface="Times New Roman" pitchFamily="18" charset="0"/>
              </a:rPr>
              <a:t>m</a:t>
            </a:r>
            <a:endParaRPr lang="en-US" sz="2000" b="1" baseline="-25000" dirty="0">
              <a:solidFill>
                <a:srgbClr val="008000"/>
              </a:solidFill>
              <a:latin typeface="Times New Roman" pitchFamily="18" charset="0"/>
              <a:cs typeface="Times New Roman" pitchFamily="18" charset="0"/>
            </a:endParaRPr>
          </a:p>
        </p:txBody>
      </p:sp>
      <p:cxnSp>
        <p:nvCxnSpPr>
          <p:cNvPr id="19" name="Curved Connector 18"/>
          <p:cNvCxnSpPr/>
          <p:nvPr/>
        </p:nvCxnSpPr>
        <p:spPr>
          <a:xfrm flipH="1" flipV="1">
            <a:off x="6408680" y="2349234"/>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827419" y="2983468"/>
            <a:ext cx="1954381" cy="369332"/>
          </a:xfrm>
          <a:prstGeom prst="rect">
            <a:avLst/>
          </a:prstGeom>
          <a:noFill/>
        </p:spPr>
        <p:txBody>
          <a:bodyPr wrap="none" rtlCol="0">
            <a:spAutoFit/>
          </a:bodyPr>
          <a:lstStyle/>
          <a:p>
            <a:r>
              <a:rPr lang="en-US" dirty="0">
                <a:latin typeface="Arial" pitchFamily="34" charset="0"/>
                <a:cs typeface="Arial" pitchFamily="34" charset="0"/>
              </a:rPr>
              <a:t>m is a spider trap</a:t>
            </a:r>
          </a:p>
        </p:txBody>
      </p:sp>
      <p:sp>
        <p:nvSpPr>
          <p:cNvPr id="9" name="Rectangle 8"/>
          <p:cNvSpPr/>
          <p:nvPr/>
        </p:nvSpPr>
        <p:spPr>
          <a:xfrm>
            <a:off x="762000" y="6272977"/>
            <a:ext cx="5638800" cy="400110"/>
          </a:xfrm>
          <a:prstGeom prst="rect">
            <a:avLst/>
          </a:prstGeom>
        </p:spPr>
        <p:txBody>
          <a:bodyPr wrap="square">
            <a:spAutoFit/>
          </a:bodyPr>
          <a:lstStyle/>
          <a:p>
            <a:r>
              <a:rPr lang="en-US" sz="2000" dirty="0"/>
              <a:t>All the PageRank score gets “trapped” in node m.</a:t>
            </a:r>
          </a:p>
        </p:txBody>
      </p:sp>
    </p:spTree>
    <p:extLst>
      <p:ext uri="{BB962C8B-B14F-4D97-AF65-F5344CB8AC3E}">
        <p14:creationId xmlns:p14="http://schemas.microsoft.com/office/powerpoint/2010/main" val="7668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fld id="{ECBF981D-75E0-4885-B54B-E836493B89C6}" type="slidenum">
              <a:rPr lang="en-US" altLang="en-US"/>
              <a:pPr/>
              <a:t>64</a:t>
            </a:fld>
            <a:endParaRPr lang="en-US" altLang="en-US"/>
          </a:p>
        </p:txBody>
      </p:sp>
      <p:sp>
        <p:nvSpPr>
          <p:cNvPr id="20482" name="Rectangle 2"/>
          <p:cNvSpPr>
            <a:spLocks noGrp="1" noChangeArrowheads="1"/>
          </p:cNvSpPr>
          <p:nvPr>
            <p:ph type="title"/>
          </p:nvPr>
        </p:nvSpPr>
        <p:spPr/>
        <p:txBody>
          <a:bodyPr/>
          <a:lstStyle/>
          <a:p>
            <a:r>
              <a:rPr lang="en-US" altLang="en-US"/>
              <a:t>M’soft Becomes Spider Trap</a:t>
            </a:r>
          </a:p>
        </p:txBody>
      </p:sp>
      <p:sp>
        <p:nvSpPr>
          <p:cNvPr id="20483"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Yahoo</a:t>
            </a:r>
          </a:p>
        </p:txBody>
      </p:sp>
      <p:sp>
        <p:nvSpPr>
          <p:cNvPr id="20484"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M’soft</a:t>
            </a:r>
          </a:p>
        </p:txBody>
      </p:sp>
      <p:sp>
        <p:nvSpPr>
          <p:cNvPr id="20485"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Amazon</a:t>
            </a:r>
          </a:p>
        </p:txBody>
      </p:sp>
      <p:sp>
        <p:nvSpPr>
          <p:cNvPr id="20486"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Line 9"/>
          <p:cNvSpPr>
            <a:spLocks noChangeShapeType="1"/>
          </p:cNvSpPr>
          <p:nvPr/>
        </p:nvSpPr>
        <p:spPr bwMode="auto">
          <a:xfrm>
            <a:off x="3733800" y="4876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0490" name="AutoShape 10"/>
          <p:cNvCxnSpPr>
            <a:cxnSpLocks noChangeShapeType="1"/>
            <a:stCxn id="20483" idx="6"/>
            <a:endCxn id="20483"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4" name="AutoShape 14"/>
          <p:cNvCxnSpPr>
            <a:cxnSpLocks noChangeShapeType="1"/>
            <a:stCxn id="20484" idx="6"/>
            <a:endCxn id="20484" idx="2"/>
          </p:cNvCxnSpPr>
          <p:nvPr/>
        </p:nvCxnSpPr>
        <p:spPr bwMode="auto">
          <a:xfrm flipH="1">
            <a:off x="5334000" y="47244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oup 14"/>
          <p:cNvGrpSpPr/>
          <p:nvPr/>
        </p:nvGrpSpPr>
        <p:grpSpPr>
          <a:xfrm>
            <a:off x="6842125" y="1789254"/>
            <a:ext cx="1994986" cy="1762669"/>
            <a:chOff x="6842125" y="1789254"/>
            <a:chExt cx="1994986" cy="1762669"/>
          </a:xfrm>
        </p:grpSpPr>
        <p:sp>
          <p:nvSpPr>
            <p:cNvPr id="16" name="Rectangle 16"/>
            <p:cNvSpPr>
              <a:spLocks noChangeArrowheads="1"/>
            </p:cNvSpPr>
            <p:nvPr/>
          </p:nvSpPr>
          <p:spPr bwMode="auto">
            <a:xfrm>
              <a:off x="7315200" y="2332723"/>
              <a:ext cx="1293312"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7"/>
            <p:cNvSpPr txBox="1">
              <a:spLocks noChangeArrowheads="1"/>
            </p:cNvSpPr>
            <p:nvPr/>
          </p:nvSpPr>
          <p:spPr bwMode="auto">
            <a:xfrm>
              <a:off x="6932112" y="2269790"/>
              <a:ext cx="19049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y   1/2  1/2   0</a:t>
              </a:r>
            </a:p>
            <a:p>
              <a:r>
                <a:rPr lang="en-US" altLang="en-US" sz="2400" dirty="0"/>
                <a:t>a   1/2   0      0</a:t>
              </a:r>
            </a:p>
            <a:p>
              <a:r>
                <a:rPr lang="en-US" altLang="en-US" sz="2400" dirty="0"/>
                <a:t>m   0    1/2   1</a:t>
              </a:r>
            </a:p>
          </p:txBody>
        </p:sp>
        <p:sp>
          <p:nvSpPr>
            <p:cNvPr id="18" name="Text Box 18"/>
            <p:cNvSpPr txBox="1">
              <a:spLocks noChangeArrowheads="1"/>
            </p:cNvSpPr>
            <p:nvPr/>
          </p:nvSpPr>
          <p:spPr bwMode="auto">
            <a:xfrm>
              <a:off x="6842125" y="1789254"/>
              <a:ext cx="1712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         y    a   m</a:t>
              </a:r>
            </a:p>
          </p:txBody>
        </p:sp>
      </p:grpSp>
    </p:spTree>
    <p:extLst>
      <p:ext uri="{BB962C8B-B14F-4D97-AF65-F5344CB8AC3E}">
        <p14:creationId xmlns:p14="http://schemas.microsoft.com/office/powerpoint/2010/main" val="584210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1A7698FE-6DE4-4EF8-9A79-A016F5F592A2}" type="slidenum">
              <a:rPr lang="en-US" altLang="en-US"/>
              <a:pPr/>
              <a:t>65</a:t>
            </a:fld>
            <a:endParaRPr lang="en-US" altLang="en-US"/>
          </a:p>
        </p:txBody>
      </p:sp>
      <p:sp>
        <p:nvSpPr>
          <p:cNvPr id="22530" name="Rectangle 2"/>
          <p:cNvSpPr>
            <a:spLocks noGrp="1" noChangeArrowheads="1"/>
          </p:cNvSpPr>
          <p:nvPr>
            <p:ph type="title"/>
          </p:nvPr>
        </p:nvSpPr>
        <p:spPr/>
        <p:txBody>
          <a:bodyPr/>
          <a:lstStyle/>
          <a:p>
            <a:r>
              <a:rPr lang="en-US" altLang="en-US" dirty="0">
                <a:solidFill>
                  <a:srgbClr val="92D050"/>
                </a:solidFill>
              </a:rPr>
              <a:t>Example</a:t>
            </a:r>
            <a:r>
              <a:rPr lang="en-US" altLang="en-US" dirty="0"/>
              <a:t>: Effect of Spider Trap</a:t>
            </a:r>
          </a:p>
        </p:txBody>
      </p:sp>
      <p:sp>
        <p:nvSpPr>
          <p:cNvPr id="22531" name="Rectangle 3"/>
          <p:cNvSpPr>
            <a:spLocks noGrp="1" noChangeArrowheads="1"/>
          </p:cNvSpPr>
          <p:nvPr>
            <p:ph type="body" idx="1"/>
          </p:nvPr>
        </p:nvSpPr>
        <p:spPr/>
        <p:txBody>
          <a:bodyPr/>
          <a:lstStyle/>
          <a:p>
            <a:r>
              <a:rPr lang="en-US" altLang="en-US" dirty="0"/>
              <a:t>Equations </a:t>
            </a:r>
            <a:r>
              <a:rPr lang="en-US" altLang="en-US" b="1" dirty="0"/>
              <a:t>v</a:t>
            </a:r>
            <a:r>
              <a:rPr lang="en-US" altLang="en-US" i="1" dirty="0"/>
              <a:t> </a:t>
            </a:r>
            <a:r>
              <a:rPr lang="en-US" altLang="en-US" dirty="0"/>
              <a:t>=</a:t>
            </a:r>
            <a:r>
              <a:rPr lang="en-US" altLang="en-US" i="1" dirty="0"/>
              <a:t> </a:t>
            </a:r>
            <a:r>
              <a:rPr lang="en-US" altLang="en-US" i="1" dirty="0" err="1"/>
              <a:t>M</a:t>
            </a:r>
            <a:r>
              <a:rPr lang="en-US" altLang="en-US" b="1" dirty="0" err="1"/>
              <a:t>v</a:t>
            </a:r>
            <a:r>
              <a:rPr lang="en-US" altLang="en-US" dirty="0"/>
              <a:t>:</a:t>
            </a:r>
          </a:p>
          <a:p>
            <a:pPr lvl="1">
              <a:buFont typeface="Monotype Sorts" pitchFamily="2" charset="2"/>
              <a:buNone/>
            </a:pPr>
            <a:r>
              <a:rPr lang="en-US" altLang="en-US" i="1" dirty="0"/>
              <a:t>y</a:t>
            </a:r>
            <a:r>
              <a:rPr lang="en-US" altLang="en-US" dirty="0"/>
              <a:t>  = </a:t>
            </a:r>
            <a:r>
              <a:rPr lang="en-US" altLang="en-US" i="1" dirty="0"/>
              <a:t>y </a:t>
            </a:r>
            <a:r>
              <a:rPr lang="en-US" altLang="en-US" dirty="0"/>
              <a:t>/2 + </a:t>
            </a:r>
            <a:r>
              <a:rPr lang="en-US" altLang="en-US" i="1" dirty="0"/>
              <a:t>a </a:t>
            </a:r>
            <a:r>
              <a:rPr lang="en-US" altLang="en-US" dirty="0"/>
              <a:t>/2</a:t>
            </a:r>
          </a:p>
          <a:p>
            <a:pPr lvl="1">
              <a:buFont typeface="Monotype Sorts" pitchFamily="2" charset="2"/>
              <a:buNone/>
            </a:pPr>
            <a:r>
              <a:rPr lang="en-US" altLang="en-US" i="1" dirty="0"/>
              <a:t>a</a:t>
            </a:r>
            <a:r>
              <a:rPr lang="en-US" altLang="en-US" dirty="0"/>
              <a:t>  = y /2</a:t>
            </a:r>
          </a:p>
          <a:p>
            <a:pPr lvl="1">
              <a:buFont typeface="Monotype Sorts" pitchFamily="2" charset="2"/>
              <a:buNone/>
            </a:pPr>
            <a:r>
              <a:rPr lang="en-US" altLang="en-US" i="1" dirty="0"/>
              <a:t>m</a:t>
            </a:r>
            <a:r>
              <a:rPr lang="en-US" altLang="en-US" dirty="0"/>
              <a:t> = </a:t>
            </a:r>
            <a:r>
              <a:rPr lang="en-US" altLang="en-US" i="1" dirty="0"/>
              <a:t>a </a:t>
            </a:r>
            <a:r>
              <a:rPr lang="en-US" altLang="en-US" dirty="0"/>
              <a:t>/2 + </a:t>
            </a:r>
            <a:r>
              <a:rPr lang="en-US" altLang="en-US" i="1" dirty="0"/>
              <a:t>m</a:t>
            </a:r>
            <a:endParaRPr lang="en-US" altLang="en-US" dirty="0"/>
          </a:p>
          <a:p>
            <a:pPr lvl="1"/>
            <a:endParaRPr lang="en-US" altLang="en-US" dirty="0"/>
          </a:p>
        </p:txBody>
      </p:sp>
      <p:sp>
        <p:nvSpPr>
          <p:cNvPr id="22532" name="Text Box 4"/>
          <p:cNvSpPr txBox="1">
            <a:spLocks noChangeArrowheads="1"/>
          </p:cNvSpPr>
          <p:nvPr/>
        </p:nvSpPr>
        <p:spPr bwMode="auto">
          <a:xfrm>
            <a:off x="1355725" y="4529138"/>
            <a:ext cx="9477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y</a:t>
            </a:r>
          </a:p>
          <a:p>
            <a:r>
              <a:rPr lang="en-US" altLang="en-US"/>
              <a:t>a    =</a:t>
            </a:r>
          </a:p>
          <a:p>
            <a:r>
              <a:rPr lang="en-US" altLang="en-US"/>
              <a:t>m</a:t>
            </a:r>
          </a:p>
        </p:txBody>
      </p:sp>
      <p:sp>
        <p:nvSpPr>
          <p:cNvPr id="22533" name="Text Box 5"/>
          <p:cNvSpPr txBox="1">
            <a:spLocks noChangeArrowheads="1"/>
          </p:cNvSpPr>
          <p:nvPr/>
        </p:nvSpPr>
        <p:spPr bwMode="auto">
          <a:xfrm>
            <a:off x="2743200" y="4564063"/>
            <a:ext cx="350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a:p>
            <a:r>
              <a:rPr lang="en-US" altLang="en-US"/>
              <a:t>1</a:t>
            </a:r>
          </a:p>
          <a:p>
            <a:r>
              <a:rPr lang="en-US" altLang="en-US"/>
              <a:t>1</a:t>
            </a:r>
          </a:p>
        </p:txBody>
      </p:sp>
      <p:sp>
        <p:nvSpPr>
          <p:cNvPr id="22534" name="Text Box 6"/>
          <p:cNvSpPr txBox="1">
            <a:spLocks noChangeArrowheads="1"/>
          </p:cNvSpPr>
          <p:nvPr/>
        </p:nvSpPr>
        <p:spPr bwMode="auto">
          <a:xfrm>
            <a:off x="3505200" y="4564063"/>
            <a:ext cx="633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a:p>
            <a:r>
              <a:rPr lang="en-US" altLang="en-US"/>
              <a:t>1/2</a:t>
            </a:r>
          </a:p>
          <a:p>
            <a:r>
              <a:rPr lang="en-US" altLang="en-US"/>
              <a:t>3/2</a:t>
            </a:r>
          </a:p>
        </p:txBody>
      </p:sp>
      <p:sp>
        <p:nvSpPr>
          <p:cNvPr id="22535" name="Text Box 7"/>
          <p:cNvSpPr txBox="1">
            <a:spLocks noChangeArrowheads="1"/>
          </p:cNvSpPr>
          <p:nvPr/>
        </p:nvSpPr>
        <p:spPr bwMode="auto">
          <a:xfrm>
            <a:off x="4343400" y="4564063"/>
            <a:ext cx="633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3/4</a:t>
            </a:r>
          </a:p>
          <a:p>
            <a:r>
              <a:rPr lang="en-US" altLang="en-US"/>
              <a:t>1/2</a:t>
            </a:r>
          </a:p>
          <a:p>
            <a:r>
              <a:rPr lang="en-US" altLang="en-US"/>
              <a:t>7/4</a:t>
            </a:r>
          </a:p>
        </p:txBody>
      </p:sp>
      <p:sp>
        <p:nvSpPr>
          <p:cNvPr id="22536" name="Text Box 8"/>
          <p:cNvSpPr txBox="1">
            <a:spLocks noChangeArrowheads="1"/>
          </p:cNvSpPr>
          <p:nvPr/>
        </p:nvSpPr>
        <p:spPr bwMode="auto">
          <a:xfrm>
            <a:off x="5257800" y="4564063"/>
            <a:ext cx="633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5/8</a:t>
            </a:r>
          </a:p>
          <a:p>
            <a:r>
              <a:rPr lang="en-US" altLang="en-US"/>
              <a:t>3/8</a:t>
            </a:r>
          </a:p>
          <a:p>
            <a:r>
              <a:rPr lang="en-US" altLang="en-US"/>
              <a:t>2</a:t>
            </a:r>
          </a:p>
        </p:txBody>
      </p:sp>
      <p:sp>
        <p:nvSpPr>
          <p:cNvPr id="22537" name="Text Box 9"/>
          <p:cNvSpPr txBox="1">
            <a:spLocks noChangeArrowheads="1"/>
          </p:cNvSpPr>
          <p:nvPr/>
        </p:nvSpPr>
        <p:spPr bwMode="auto">
          <a:xfrm>
            <a:off x="7162800" y="4564063"/>
            <a:ext cx="350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p>
          <a:p>
            <a:r>
              <a:rPr lang="en-US" altLang="en-US"/>
              <a:t>0</a:t>
            </a:r>
          </a:p>
          <a:p>
            <a:r>
              <a:rPr lang="en-US" altLang="en-US"/>
              <a:t>3</a:t>
            </a:r>
          </a:p>
        </p:txBody>
      </p:sp>
      <p:sp>
        <p:nvSpPr>
          <p:cNvPr id="22538" name="Text Box 10"/>
          <p:cNvSpPr txBox="1">
            <a:spLocks noChangeArrowheads="1"/>
          </p:cNvSpPr>
          <p:nvPr/>
        </p:nvSpPr>
        <p:spPr bwMode="auto">
          <a:xfrm>
            <a:off x="6232525" y="4910138"/>
            <a:ext cx="65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 .</a:t>
            </a:r>
          </a:p>
        </p:txBody>
      </p:sp>
    </p:spTree>
    <p:extLst>
      <p:ext uri="{BB962C8B-B14F-4D97-AF65-F5344CB8AC3E}">
        <p14:creationId xmlns:p14="http://schemas.microsoft.com/office/powerpoint/2010/main" val="3825963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1+#ppt_w/2"/>
                                          </p:val>
                                        </p:tav>
                                        <p:tav tm="100000">
                                          <p:val>
                                            <p:strVal val="#ppt_x"/>
                                          </p:val>
                                        </p:tav>
                                      </p:tavLst>
                                    </p:anim>
                                    <p:anim calcmode="lin" valueType="num">
                                      <p:cBhvr additive="base">
                                        <p:cTn id="8"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5"/>
                                        </p:tgtEl>
                                        <p:attrNameLst>
                                          <p:attrName>style.visibility</p:attrName>
                                        </p:attrNameLst>
                                      </p:cBhvr>
                                      <p:to>
                                        <p:strVal val="visible"/>
                                      </p:to>
                                    </p:set>
                                    <p:anim calcmode="lin" valueType="num">
                                      <p:cBhvr additive="base">
                                        <p:cTn id="13" dur="500" fill="hold"/>
                                        <p:tgtEl>
                                          <p:spTgt spid="22535"/>
                                        </p:tgtEl>
                                        <p:attrNameLst>
                                          <p:attrName>ppt_x</p:attrName>
                                        </p:attrNameLst>
                                      </p:cBhvr>
                                      <p:tavLst>
                                        <p:tav tm="0">
                                          <p:val>
                                            <p:strVal val="1+#ppt_w/2"/>
                                          </p:val>
                                        </p:tav>
                                        <p:tav tm="100000">
                                          <p:val>
                                            <p:strVal val="#ppt_x"/>
                                          </p:val>
                                        </p:tav>
                                      </p:tavLst>
                                    </p:anim>
                                    <p:anim calcmode="lin" valueType="num">
                                      <p:cBhvr additive="base">
                                        <p:cTn id="14"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6"/>
                                        </p:tgtEl>
                                        <p:attrNameLst>
                                          <p:attrName>style.visibility</p:attrName>
                                        </p:attrNameLst>
                                      </p:cBhvr>
                                      <p:to>
                                        <p:strVal val="visible"/>
                                      </p:to>
                                    </p:set>
                                    <p:anim calcmode="lin" valueType="num">
                                      <p:cBhvr additive="base">
                                        <p:cTn id="19" dur="500" fill="hold"/>
                                        <p:tgtEl>
                                          <p:spTgt spid="22536"/>
                                        </p:tgtEl>
                                        <p:attrNameLst>
                                          <p:attrName>ppt_x</p:attrName>
                                        </p:attrNameLst>
                                      </p:cBhvr>
                                      <p:tavLst>
                                        <p:tav tm="0">
                                          <p:val>
                                            <p:strVal val="1+#ppt_w/2"/>
                                          </p:val>
                                        </p:tav>
                                        <p:tav tm="100000">
                                          <p:val>
                                            <p:strVal val="#ppt_x"/>
                                          </p:val>
                                        </p:tav>
                                      </p:tavLst>
                                    </p:anim>
                                    <p:anim calcmode="lin" valueType="num">
                                      <p:cBhvr additive="base">
                                        <p:cTn id="20"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38"/>
                                        </p:tgtEl>
                                        <p:attrNameLst>
                                          <p:attrName>style.visibility</p:attrName>
                                        </p:attrNameLst>
                                      </p:cBhvr>
                                      <p:to>
                                        <p:strVal val="visible"/>
                                      </p:to>
                                    </p:set>
                                    <p:anim calcmode="lin" valueType="num">
                                      <p:cBhvr additive="base">
                                        <p:cTn id="25" dur="500" fill="hold"/>
                                        <p:tgtEl>
                                          <p:spTgt spid="22538"/>
                                        </p:tgtEl>
                                        <p:attrNameLst>
                                          <p:attrName>ppt_x</p:attrName>
                                        </p:attrNameLst>
                                      </p:cBhvr>
                                      <p:tavLst>
                                        <p:tav tm="0">
                                          <p:val>
                                            <p:strVal val="1+#ppt_w/2"/>
                                          </p:val>
                                        </p:tav>
                                        <p:tav tm="100000">
                                          <p:val>
                                            <p:strVal val="#ppt_x"/>
                                          </p:val>
                                        </p:tav>
                                      </p:tavLst>
                                    </p:anim>
                                    <p:anim calcmode="lin" valueType="num">
                                      <p:cBhvr additive="base">
                                        <p:cTn id="26"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2537"/>
                                        </p:tgtEl>
                                        <p:attrNameLst>
                                          <p:attrName>style.visibility</p:attrName>
                                        </p:attrNameLst>
                                      </p:cBhvr>
                                      <p:to>
                                        <p:strVal val="visible"/>
                                      </p:to>
                                    </p:set>
                                    <p:anim calcmode="lin" valueType="num">
                                      <p:cBhvr additive="base">
                                        <p:cTn id="31" dur="500" fill="hold"/>
                                        <p:tgtEl>
                                          <p:spTgt spid="22537"/>
                                        </p:tgtEl>
                                        <p:attrNameLst>
                                          <p:attrName>ppt_x</p:attrName>
                                        </p:attrNameLst>
                                      </p:cBhvr>
                                      <p:tavLst>
                                        <p:tav tm="0">
                                          <p:val>
                                            <p:strVal val="1+#ppt_w/2"/>
                                          </p:val>
                                        </p:tav>
                                        <p:tav tm="100000">
                                          <p:val>
                                            <p:strVal val="#ppt_x"/>
                                          </p:val>
                                        </p:tav>
                                      </p:tavLst>
                                    </p:anim>
                                    <p:anim calcmode="lin" valueType="num">
                                      <p:cBhvr additive="base">
                                        <p:cTn id="32"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utoUpdateAnimBg="0"/>
      <p:bldP spid="22535" grpId="0" autoUpdateAnimBg="0"/>
      <p:bldP spid="22536" grpId="0" autoUpdateAnimBg="0"/>
      <p:bldP spid="22537" grpId="0" autoUpdateAnimBg="0"/>
      <p:bldP spid="2253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2"/>
          </p:nvPr>
        </p:nvSpPr>
        <p:spPr/>
        <p:txBody>
          <a:bodyPr/>
          <a:lstStyle/>
          <a:p>
            <a:fld id="{1003B891-A177-4D89-85F2-89497B1EA37F}" type="slidenum">
              <a:rPr lang="en-US" altLang="en-US"/>
              <a:pPr/>
              <a:t>66</a:t>
            </a:fld>
            <a:endParaRPr lang="en-US" altLang="en-US"/>
          </a:p>
        </p:txBody>
      </p:sp>
      <p:sp>
        <p:nvSpPr>
          <p:cNvPr id="69634" name="Rectangle 2"/>
          <p:cNvSpPr>
            <a:spLocks noGrp="1" noChangeArrowheads="1"/>
          </p:cNvSpPr>
          <p:nvPr>
            <p:ph type="title"/>
          </p:nvPr>
        </p:nvSpPr>
        <p:spPr>
          <a:xfrm>
            <a:off x="0" y="20877"/>
            <a:ext cx="9144000" cy="1143000"/>
          </a:xfrm>
        </p:spPr>
        <p:txBody>
          <a:bodyPr/>
          <a:lstStyle/>
          <a:p>
            <a:r>
              <a:rPr lang="en-US" altLang="en-US" dirty="0"/>
              <a:t>Microsoft Becomes a Spider Trap</a:t>
            </a:r>
          </a:p>
        </p:txBody>
      </p:sp>
      <p:sp>
        <p:nvSpPr>
          <p:cNvPr id="69635"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69636"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69637"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69638"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9"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0" name="Line 8"/>
          <p:cNvSpPr>
            <a:spLocks noChangeShapeType="1"/>
          </p:cNvSpPr>
          <p:nvPr/>
        </p:nvSpPr>
        <p:spPr bwMode="auto">
          <a:xfrm>
            <a:off x="3733800" y="48006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9641" name="AutoShape 9"/>
          <p:cNvCxnSpPr>
            <a:cxnSpLocks noChangeShapeType="1"/>
            <a:stCxn id="69635" idx="6"/>
            <a:endCxn id="69635"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642" name="Oval 10"/>
          <p:cNvSpPr>
            <a:spLocks noChangeArrowheads="1"/>
          </p:cNvSpPr>
          <p:nvPr/>
        </p:nvSpPr>
        <p:spPr bwMode="auto">
          <a:xfrm>
            <a:off x="68580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3" name="Oval 11"/>
          <p:cNvSpPr>
            <a:spLocks noChangeArrowheads="1"/>
          </p:cNvSpPr>
          <p:nvPr/>
        </p:nvSpPr>
        <p:spPr bwMode="auto">
          <a:xfrm>
            <a:off x="25146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4" name="Oval 12"/>
          <p:cNvSpPr>
            <a:spLocks noChangeArrowheads="1"/>
          </p:cNvSpPr>
          <p:nvPr/>
        </p:nvSpPr>
        <p:spPr bwMode="auto">
          <a:xfrm>
            <a:off x="27432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5" name="Oval 13"/>
          <p:cNvSpPr>
            <a:spLocks noChangeArrowheads="1"/>
          </p:cNvSpPr>
          <p:nvPr/>
        </p:nvSpPr>
        <p:spPr bwMode="auto">
          <a:xfrm>
            <a:off x="29718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6" name="Oval 14"/>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7" name="Oval 15"/>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8" name="Oval 16"/>
          <p:cNvSpPr>
            <a:spLocks noChangeArrowheads="1"/>
          </p:cNvSpPr>
          <p:nvPr/>
        </p:nvSpPr>
        <p:spPr bwMode="auto">
          <a:xfrm>
            <a:off x="25146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9" name="Oval 17"/>
          <p:cNvSpPr>
            <a:spLocks noChangeArrowheads="1"/>
          </p:cNvSpPr>
          <p:nvPr/>
        </p:nvSpPr>
        <p:spPr bwMode="auto">
          <a:xfrm>
            <a:off x="34290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0" name="Oval 18"/>
          <p:cNvSpPr>
            <a:spLocks noChangeArrowheads="1"/>
          </p:cNvSpPr>
          <p:nvPr/>
        </p:nvSpPr>
        <p:spPr bwMode="auto">
          <a:xfrm>
            <a:off x="32004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1" name="Oval 19"/>
          <p:cNvSpPr>
            <a:spLocks noChangeArrowheads="1"/>
          </p:cNvSpPr>
          <p:nvPr/>
        </p:nvSpPr>
        <p:spPr bwMode="auto">
          <a:xfrm>
            <a:off x="29718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2" name="Oval 20"/>
          <p:cNvSpPr>
            <a:spLocks noChangeArrowheads="1"/>
          </p:cNvSpPr>
          <p:nvPr/>
        </p:nvSpPr>
        <p:spPr bwMode="auto">
          <a:xfrm>
            <a:off x="2743200" y="182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3" name="Oval 21"/>
          <p:cNvSpPr>
            <a:spLocks noChangeArrowheads="1"/>
          </p:cNvSpPr>
          <p:nvPr/>
        </p:nvSpPr>
        <p:spPr bwMode="auto">
          <a:xfrm>
            <a:off x="22098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4" name="Oval 22"/>
          <p:cNvSpPr>
            <a:spLocks noChangeArrowheads="1"/>
          </p:cNvSpPr>
          <p:nvPr/>
        </p:nvSpPr>
        <p:spPr bwMode="auto">
          <a:xfrm>
            <a:off x="19812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5" name="Oval 23"/>
          <p:cNvSpPr>
            <a:spLocks noChangeArrowheads="1"/>
          </p:cNvSpPr>
          <p:nvPr/>
        </p:nvSpPr>
        <p:spPr bwMode="auto">
          <a:xfrm>
            <a:off x="17526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6" name="Oval 24"/>
          <p:cNvSpPr>
            <a:spLocks noChangeArrowheads="1"/>
          </p:cNvSpPr>
          <p:nvPr/>
        </p:nvSpPr>
        <p:spPr bwMode="auto">
          <a:xfrm>
            <a:off x="15240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7" name="Oval 25"/>
          <p:cNvSpPr>
            <a:spLocks noChangeArrowheads="1"/>
          </p:cNvSpPr>
          <p:nvPr/>
        </p:nvSpPr>
        <p:spPr bwMode="auto">
          <a:xfrm>
            <a:off x="15240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8" name="Oval 26"/>
          <p:cNvSpPr>
            <a:spLocks noChangeArrowheads="1"/>
          </p:cNvSpPr>
          <p:nvPr/>
        </p:nvSpPr>
        <p:spPr bwMode="auto">
          <a:xfrm>
            <a:off x="17526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9" name="Oval 27"/>
          <p:cNvSpPr>
            <a:spLocks noChangeArrowheads="1"/>
          </p:cNvSpPr>
          <p:nvPr/>
        </p:nvSpPr>
        <p:spPr bwMode="auto">
          <a:xfrm>
            <a:off x="19812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0" name="Oval 28"/>
          <p:cNvSpPr>
            <a:spLocks noChangeArrowheads="1"/>
          </p:cNvSpPr>
          <p:nvPr/>
        </p:nvSpPr>
        <p:spPr bwMode="auto">
          <a:xfrm>
            <a:off x="22098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1" name="Oval 29"/>
          <p:cNvSpPr>
            <a:spLocks noChangeArrowheads="1"/>
          </p:cNvSpPr>
          <p:nvPr/>
        </p:nvSpPr>
        <p:spPr bwMode="auto">
          <a:xfrm>
            <a:off x="1295400" y="4572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2" name="Oval 30"/>
          <p:cNvSpPr>
            <a:spLocks noChangeArrowheads="1"/>
          </p:cNvSpPr>
          <p:nvPr/>
        </p:nvSpPr>
        <p:spPr bwMode="auto">
          <a:xfrm>
            <a:off x="12954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3" name="Oval 31"/>
          <p:cNvSpPr>
            <a:spLocks noChangeArrowheads="1"/>
          </p:cNvSpPr>
          <p:nvPr/>
        </p:nvSpPr>
        <p:spPr bwMode="auto">
          <a:xfrm>
            <a:off x="70866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4" name="Oval 32"/>
          <p:cNvSpPr>
            <a:spLocks noChangeArrowheads="1"/>
          </p:cNvSpPr>
          <p:nvPr/>
        </p:nvSpPr>
        <p:spPr bwMode="auto">
          <a:xfrm>
            <a:off x="73152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5" name="Oval 33"/>
          <p:cNvSpPr>
            <a:spLocks noChangeArrowheads="1"/>
          </p:cNvSpPr>
          <p:nvPr/>
        </p:nvSpPr>
        <p:spPr bwMode="auto">
          <a:xfrm>
            <a:off x="75438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6" name="Oval 34"/>
          <p:cNvSpPr>
            <a:spLocks noChangeArrowheads="1"/>
          </p:cNvSpPr>
          <p:nvPr/>
        </p:nvSpPr>
        <p:spPr bwMode="auto">
          <a:xfrm>
            <a:off x="77724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7" name="Oval 35"/>
          <p:cNvSpPr>
            <a:spLocks noChangeArrowheads="1"/>
          </p:cNvSpPr>
          <p:nvPr/>
        </p:nvSpPr>
        <p:spPr bwMode="auto">
          <a:xfrm>
            <a:off x="68580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8" name="Oval 36"/>
          <p:cNvSpPr>
            <a:spLocks noChangeArrowheads="1"/>
          </p:cNvSpPr>
          <p:nvPr/>
        </p:nvSpPr>
        <p:spPr bwMode="auto">
          <a:xfrm>
            <a:off x="70866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9" name="Oval 37"/>
          <p:cNvSpPr>
            <a:spLocks noChangeArrowheads="1"/>
          </p:cNvSpPr>
          <p:nvPr/>
        </p:nvSpPr>
        <p:spPr bwMode="auto">
          <a:xfrm>
            <a:off x="73152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0" name="Oval 38"/>
          <p:cNvSpPr>
            <a:spLocks noChangeArrowheads="1"/>
          </p:cNvSpPr>
          <p:nvPr/>
        </p:nvSpPr>
        <p:spPr bwMode="auto">
          <a:xfrm>
            <a:off x="75438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1" name="Oval 39"/>
          <p:cNvSpPr>
            <a:spLocks noChangeArrowheads="1"/>
          </p:cNvSpPr>
          <p:nvPr/>
        </p:nvSpPr>
        <p:spPr bwMode="auto">
          <a:xfrm>
            <a:off x="77724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9672" name="AutoShape 40"/>
          <p:cNvCxnSpPr>
            <a:cxnSpLocks noChangeShapeType="1"/>
          </p:cNvCxnSpPr>
          <p:nvPr/>
        </p:nvCxnSpPr>
        <p:spPr bwMode="auto">
          <a:xfrm flipH="1">
            <a:off x="5334000" y="4648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250613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
          <p:cNvSpPr>
            <a:spLocks noGrp="1"/>
          </p:cNvSpPr>
          <p:nvPr>
            <p:ph type="sldNum" sz="quarter" idx="12"/>
          </p:nvPr>
        </p:nvSpPr>
        <p:spPr/>
        <p:txBody>
          <a:bodyPr/>
          <a:lstStyle/>
          <a:p>
            <a:fld id="{A0D4DB8E-11F4-45AE-B6EE-4C002E9D3379}" type="slidenum">
              <a:rPr lang="en-US" altLang="en-US"/>
              <a:pPr/>
              <a:t>67</a:t>
            </a:fld>
            <a:endParaRPr lang="en-US" altLang="en-US"/>
          </a:p>
        </p:txBody>
      </p:sp>
      <p:sp>
        <p:nvSpPr>
          <p:cNvPr id="70658" name="Rectangle 2"/>
          <p:cNvSpPr>
            <a:spLocks noGrp="1" noChangeArrowheads="1"/>
          </p:cNvSpPr>
          <p:nvPr>
            <p:ph type="title"/>
          </p:nvPr>
        </p:nvSpPr>
        <p:spPr>
          <a:xfrm>
            <a:off x="0" y="0"/>
            <a:ext cx="9144000" cy="1143000"/>
          </a:xfrm>
        </p:spPr>
        <p:txBody>
          <a:bodyPr/>
          <a:lstStyle/>
          <a:p>
            <a:r>
              <a:rPr lang="en-US" altLang="en-US" dirty="0"/>
              <a:t>Microsoft Becomes a Spider Trap</a:t>
            </a:r>
          </a:p>
        </p:txBody>
      </p:sp>
      <p:sp>
        <p:nvSpPr>
          <p:cNvPr id="70659"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70660"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70661"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70662"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3"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4" name="Line 8"/>
          <p:cNvSpPr>
            <a:spLocks noChangeShapeType="1"/>
          </p:cNvSpPr>
          <p:nvPr/>
        </p:nvSpPr>
        <p:spPr bwMode="auto">
          <a:xfrm>
            <a:off x="3733800" y="48006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0665" name="AutoShape 9"/>
          <p:cNvCxnSpPr>
            <a:cxnSpLocks noChangeShapeType="1"/>
            <a:stCxn id="70659" idx="6"/>
            <a:endCxn id="70659"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666" name="Oval 10"/>
          <p:cNvSpPr>
            <a:spLocks noChangeArrowheads="1"/>
          </p:cNvSpPr>
          <p:nvPr/>
        </p:nvSpPr>
        <p:spPr bwMode="auto">
          <a:xfrm>
            <a:off x="68580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7" name="Oval 11"/>
          <p:cNvSpPr>
            <a:spLocks noChangeArrowheads="1"/>
          </p:cNvSpPr>
          <p:nvPr/>
        </p:nvSpPr>
        <p:spPr bwMode="auto">
          <a:xfrm>
            <a:off x="25146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8" name="Oval 12"/>
          <p:cNvSpPr>
            <a:spLocks noChangeArrowheads="1"/>
          </p:cNvSpPr>
          <p:nvPr/>
        </p:nvSpPr>
        <p:spPr bwMode="auto">
          <a:xfrm>
            <a:off x="27432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9" name="Oval 13"/>
          <p:cNvSpPr>
            <a:spLocks noChangeArrowheads="1"/>
          </p:cNvSpPr>
          <p:nvPr/>
        </p:nvSpPr>
        <p:spPr bwMode="auto">
          <a:xfrm>
            <a:off x="29718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0" name="Oval 14"/>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1" name="Oval 15"/>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72" name="Group 16"/>
          <p:cNvGrpSpPr>
            <a:grpSpLocks/>
          </p:cNvGrpSpPr>
          <p:nvPr/>
        </p:nvGrpSpPr>
        <p:grpSpPr bwMode="auto">
          <a:xfrm>
            <a:off x="1295400" y="4648200"/>
            <a:ext cx="990600" cy="76200"/>
            <a:chOff x="1584" y="1152"/>
            <a:chExt cx="624" cy="48"/>
          </a:xfrm>
        </p:grpSpPr>
        <p:sp>
          <p:nvSpPr>
            <p:cNvPr id="70673" name="Oval 17"/>
            <p:cNvSpPr>
              <a:spLocks noChangeArrowheads="1"/>
            </p:cNvSpPr>
            <p:nvPr/>
          </p:nvSpPr>
          <p:spPr bwMode="auto">
            <a:xfrm>
              <a:off x="1584"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4" name="Oval 18"/>
            <p:cNvSpPr>
              <a:spLocks noChangeArrowheads="1"/>
            </p:cNvSpPr>
            <p:nvPr/>
          </p:nvSpPr>
          <p:spPr bwMode="auto">
            <a:xfrm>
              <a:off x="2160"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5" name="Oval 19"/>
            <p:cNvSpPr>
              <a:spLocks noChangeArrowheads="1"/>
            </p:cNvSpPr>
            <p:nvPr/>
          </p:nvSpPr>
          <p:spPr bwMode="auto">
            <a:xfrm>
              <a:off x="2016"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6" name="Oval 20"/>
            <p:cNvSpPr>
              <a:spLocks noChangeArrowheads="1"/>
            </p:cNvSpPr>
            <p:nvPr/>
          </p:nvSpPr>
          <p:spPr bwMode="auto">
            <a:xfrm>
              <a:off x="1872"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7" name="Oval 21"/>
            <p:cNvSpPr>
              <a:spLocks noChangeArrowheads="1"/>
            </p:cNvSpPr>
            <p:nvPr/>
          </p:nvSpPr>
          <p:spPr bwMode="auto">
            <a:xfrm>
              <a:off x="1728" y="1152"/>
              <a:ext cx="48" cy="4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678" name="Group 22"/>
          <p:cNvGrpSpPr>
            <a:grpSpLocks/>
          </p:cNvGrpSpPr>
          <p:nvPr/>
        </p:nvGrpSpPr>
        <p:grpSpPr bwMode="auto">
          <a:xfrm>
            <a:off x="2514600" y="2286000"/>
            <a:ext cx="990600" cy="76200"/>
            <a:chOff x="816" y="2880"/>
            <a:chExt cx="624" cy="48"/>
          </a:xfrm>
        </p:grpSpPr>
        <p:sp>
          <p:nvSpPr>
            <p:cNvPr id="70679" name="Oval 23"/>
            <p:cNvSpPr>
              <a:spLocks noChangeArrowheads="1"/>
            </p:cNvSpPr>
            <p:nvPr/>
          </p:nvSpPr>
          <p:spPr bwMode="auto">
            <a:xfrm>
              <a:off x="960"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0" name="Oval 24"/>
            <p:cNvSpPr>
              <a:spLocks noChangeArrowheads="1"/>
            </p:cNvSpPr>
            <p:nvPr/>
          </p:nvSpPr>
          <p:spPr bwMode="auto">
            <a:xfrm>
              <a:off x="1104"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1" name="Oval 25"/>
            <p:cNvSpPr>
              <a:spLocks noChangeArrowheads="1"/>
            </p:cNvSpPr>
            <p:nvPr/>
          </p:nvSpPr>
          <p:spPr bwMode="auto">
            <a:xfrm>
              <a:off x="1248"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2" name="Oval 26"/>
            <p:cNvSpPr>
              <a:spLocks noChangeArrowheads="1"/>
            </p:cNvSpPr>
            <p:nvPr/>
          </p:nvSpPr>
          <p:spPr bwMode="auto">
            <a:xfrm>
              <a:off x="1392"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3" name="Oval 27"/>
            <p:cNvSpPr>
              <a:spLocks noChangeArrowheads="1"/>
            </p:cNvSpPr>
            <p:nvPr/>
          </p:nvSpPr>
          <p:spPr bwMode="auto">
            <a:xfrm>
              <a:off x="816" y="2880"/>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684" name="Group 28"/>
          <p:cNvGrpSpPr>
            <a:grpSpLocks/>
          </p:cNvGrpSpPr>
          <p:nvPr/>
        </p:nvGrpSpPr>
        <p:grpSpPr bwMode="auto">
          <a:xfrm>
            <a:off x="6858000" y="4953000"/>
            <a:ext cx="990600" cy="76200"/>
            <a:chOff x="816" y="3024"/>
            <a:chExt cx="624" cy="48"/>
          </a:xfrm>
        </p:grpSpPr>
        <p:sp>
          <p:nvSpPr>
            <p:cNvPr id="70685" name="Oval 29"/>
            <p:cNvSpPr>
              <a:spLocks noChangeArrowheads="1"/>
            </p:cNvSpPr>
            <p:nvPr/>
          </p:nvSpPr>
          <p:spPr bwMode="auto">
            <a:xfrm>
              <a:off x="1392"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6" name="Oval 30"/>
            <p:cNvSpPr>
              <a:spLocks noChangeArrowheads="1"/>
            </p:cNvSpPr>
            <p:nvPr/>
          </p:nvSpPr>
          <p:spPr bwMode="auto">
            <a:xfrm>
              <a:off x="1248"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 name="Oval 31"/>
            <p:cNvSpPr>
              <a:spLocks noChangeArrowheads="1"/>
            </p:cNvSpPr>
            <p:nvPr/>
          </p:nvSpPr>
          <p:spPr bwMode="auto">
            <a:xfrm>
              <a:off x="1104"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8" name="Oval 32"/>
            <p:cNvSpPr>
              <a:spLocks noChangeArrowheads="1"/>
            </p:cNvSpPr>
            <p:nvPr/>
          </p:nvSpPr>
          <p:spPr bwMode="auto">
            <a:xfrm>
              <a:off x="960"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9" name="Oval 33"/>
            <p:cNvSpPr>
              <a:spLocks noChangeArrowheads="1"/>
            </p:cNvSpPr>
            <p:nvPr/>
          </p:nvSpPr>
          <p:spPr bwMode="auto">
            <a:xfrm>
              <a:off x="816"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90" name="Oval 34"/>
          <p:cNvSpPr>
            <a:spLocks noChangeArrowheads="1"/>
          </p:cNvSpPr>
          <p:nvPr/>
        </p:nvSpPr>
        <p:spPr bwMode="auto">
          <a:xfrm>
            <a:off x="70866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 name="Oval 35"/>
          <p:cNvSpPr>
            <a:spLocks noChangeArrowheads="1"/>
          </p:cNvSpPr>
          <p:nvPr/>
        </p:nvSpPr>
        <p:spPr bwMode="auto">
          <a:xfrm>
            <a:off x="73152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2" name="Oval 36"/>
          <p:cNvSpPr>
            <a:spLocks noChangeArrowheads="1"/>
          </p:cNvSpPr>
          <p:nvPr/>
        </p:nvSpPr>
        <p:spPr bwMode="auto">
          <a:xfrm>
            <a:off x="75438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 name="Oval 37"/>
          <p:cNvSpPr>
            <a:spLocks noChangeArrowheads="1"/>
          </p:cNvSpPr>
          <p:nvPr/>
        </p:nvSpPr>
        <p:spPr bwMode="auto">
          <a:xfrm>
            <a:off x="77724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4" name="Oval 38"/>
          <p:cNvSpPr>
            <a:spLocks noChangeArrowheads="1"/>
          </p:cNvSpPr>
          <p:nvPr/>
        </p:nvSpPr>
        <p:spPr bwMode="auto">
          <a:xfrm>
            <a:off x="68580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5" name="Oval 39"/>
          <p:cNvSpPr>
            <a:spLocks noChangeArrowheads="1"/>
          </p:cNvSpPr>
          <p:nvPr/>
        </p:nvSpPr>
        <p:spPr bwMode="auto">
          <a:xfrm>
            <a:off x="70866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 name="Oval 40"/>
          <p:cNvSpPr>
            <a:spLocks noChangeArrowheads="1"/>
          </p:cNvSpPr>
          <p:nvPr/>
        </p:nvSpPr>
        <p:spPr bwMode="auto">
          <a:xfrm>
            <a:off x="73152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 name="Oval 41"/>
          <p:cNvSpPr>
            <a:spLocks noChangeArrowheads="1"/>
          </p:cNvSpPr>
          <p:nvPr/>
        </p:nvSpPr>
        <p:spPr bwMode="auto">
          <a:xfrm>
            <a:off x="75438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8" name="Oval 42"/>
          <p:cNvSpPr>
            <a:spLocks noChangeArrowheads="1"/>
          </p:cNvSpPr>
          <p:nvPr/>
        </p:nvSpPr>
        <p:spPr bwMode="auto">
          <a:xfrm>
            <a:off x="77724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0699" name="AutoShape 43"/>
          <p:cNvCxnSpPr>
            <a:cxnSpLocks noChangeShapeType="1"/>
          </p:cNvCxnSpPr>
          <p:nvPr/>
        </p:nvCxnSpPr>
        <p:spPr bwMode="auto">
          <a:xfrm flipH="1">
            <a:off x="5334000" y="4648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60595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12"/>
          </p:nvPr>
        </p:nvSpPr>
        <p:spPr/>
        <p:txBody>
          <a:bodyPr/>
          <a:lstStyle/>
          <a:p>
            <a:fld id="{A12AED0E-A9C6-4943-AC76-3F53CA59CD4F}" type="slidenum">
              <a:rPr lang="en-US" altLang="en-US"/>
              <a:pPr/>
              <a:t>68</a:t>
            </a:fld>
            <a:endParaRPr lang="en-US" altLang="en-US"/>
          </a:p>
        </p:txBody>
      </p:sp>
      <p:sp>
        <p:nvSpPr>
          <p:cNvPr id="71682" name="Rectangle 2"/>
          <p:cNvSpPr>
            <a:spLocks noGrp="1" noChangeArrowheads="1"/>
          </p:cNvSpPr>
          <p:nvPr>
            <p:ph type="title"/>
          </p:nvPr>
        </p:nvSpPr>
        <p:spPr>
          <a:xfrm>
            <a:off x="0" y="0"/>
            <a:ext cx="9144000" cy="1143000"/>
          </a:xfrm>
        </p:spPr>
        <p:txBody>
          <a:bodyPr/>
          <a:lstStyle/>
          <a:p>
            <a:r>
              <a:rPr lang="en-US" altLang="en-US" dirty="0"/>
              <a:t>Microsoft Becomes a Spider Trap</a:t>
            </a:r>
          </a:p>
        </p:txBody>
      </p:sp>
      <p:sp>
        <p:nvSpPr>
          <p:cNvPr id="71683"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71684"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71685"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71686"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7"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8" name="Line 8"/>
          <p:cNvSpPr>
            <a:spLocks noChangeShapeType="1"/>
          </p:cNvSpPr>
          <p:nvPr/>
        </p:nvSpPr>
        <p:spPr bwMode="auto">
          <a:xfrm>
            <a:off x="3733800" y="48006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689" name="AutoShape 9"/>
          <p:cNvCxnSpPr>
            <a:cxnSpLocks noChangeShapeType="1"/>
            <a:stCxn id="71683" idx="6"/>
            <a:endCxn id="71683"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690" name="Oval 10"/>
          <p:cNvSpPr>
            <a:spLocks noChangeArrowheads="1"/>
          </p:cNvSpPr>
          <p:nvPr/>
        </p:nvSpPr>
        <p:spPr bwMode="auto">
          <a:xfrm>
            <a:off x="68580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1" name="Oval 11"/>
          <p:cNvSpPr>
            <a:spLocks noChangeArrowheads="1"/>
          </p:cNvSpPr>
          <p:nvPr/>
        </p:nvSpPr>
        <p:spPr bwMode="auto">
          <a:xfrm>
            <a:off x="2286000" y="46482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2" name="Oval 12"/>
          <p:cNvSpPr>
            <a:spLocks noChangeArrowheads="1"/>
          </p:cNvSpPr>
          <p:nvPr/>
        </p:nvSpPr>
        <p:spPr bwMode="auto">
          <a:xfrm>
            <a:off x="27432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3" name="Oval 13"/>
          <p:cNvSpPr>
            <a:spLocks noChangeArrowheads="1"/>
          </p:cNvSpPr>
          <p:nvPr/>
        </p:nvSpPr>
        <p:spPr bwMode="auto">
          <a:xfrm>
            <a:off x="29718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4" name="Oval 14"/>
          <p:cNvSpPr>
            <a:spLocks noChangeArrowheads="1"/>
          </p:cNvSpPr>
          <p:nvPr/>
        </p:nvSpPr>
        <p:spPr bwMode="auto">
          <a:xfrm>
            <a:off x="32004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5" name="Oval 15"/>
          <p:cNvSpPr>
            <a:spLocks noChangeArrowheads="1"/>
          </p:cNvSpPr>
          <p:nvPr/>
        </p:nvSpPr>
        <p:spPr bwMode="auto">
          <a:xfrm>
            <a:off x="3429000" y="20574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6" name="Oval 16"/>
          <p:cNvSpPr>
            <a:spLocks noChangeArrowheads="1"/>
          </p:cNvSpPr>
          <p:nvPr/>
        </p:nvSpPr>
        <p:spPr bwMode="auto">
          <a:xfrm>
            <a:off x="6858000" y="51816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7" name="Oval 17"/>
          <p:cNvSpPr>
            <a:spLocks noChangeArrowheads="1"/>
          </p:cNvSpPr>
          <p:nvPr/>
        </p:nvSpPr>
        <p:spPr bwMode="auto">
          <a:xfrm>
            <a:off x="2057400" y="46482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8" name="Oval 18"/>
          <p:cNvSpPr>
            <a:spLocks noChangeArrowheads="1"/>
          </p:cNvSpPr>
          <p:nvPr/>
        </p:nvSpPr>
        <p:spPr bwMode="auto">
          <a:xfrm>
            <a:off x="1828800" y="46482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9" name="Oval 19"/>
          <p:cNvSpPr>
            <a:spLocks noChangeArrowheads="1"/>
          </p:cNvSpPr>
          <p:nvPr/>
        </p:nvSpPr>
        <p:spPr bwMode="auto">
          <a:xfrm>
            <a:off x="7315200" y="51816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0" name="Oval 20"/>
          <p:cNvSpPr>
            <a:spLocks noChangeArrowheads="1"/>
          </p:cNvSpPr>
          <p:nvPr/>
        </p:nvSpPr>
        <p:spPr bwMode="auto">
          <a:xfrm>
            <a:off x="7086600" y="51816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1" name="Oval 21"/>
          <p:cNvSpPr>
            <a:spLocks noChangeArrowheads="1"/>
          </p:cNvSpPr>
          <p:nvPr/>
        </p:nvSpPr>
        <p:spPr bwMode="auto">
          <a:xfrm>
            <a:off x="2057400" y="4876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2" name="Oval 22"/>
          <p:cNvSpPr>
            <a:spLocks noChangeArrowheads="1"/>
          </p:cNvSpPr>
          <p:nvPr/>
        </p:nvSpPr>
        <p:spPr bwMode="auto">
          <a:xfrm>
            <a:off x="29718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3" name="Oval 23"/>
          <p:cNvSpPr>
            <a:spLocks noChangeArrowheads="1"/>
          </p:cNvSpPr>
          <p:nvPr/>
        </p:nvSpPr>
        <p:spPr bwMode="auto">
          <a:xfrm>
            <a:off x="32004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4" name="Oval 24"/>
          <p:cNvSpPr>
            <a:spLocks noChangeArrowheads="1"/>
          </p:cNvSpPr>
          <p:nvPr/>
        </p:nvSpPr>
        <p:spPr bwMode="auto">
          <a:xfrm>
            <a:off x="3429000" y="2286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5" name="Oval 25"/>
          <p:cNvSpPr>
            <a:spLocks noChangeArrowheads="1"/>
          </p:cNvSpPr>
          <p:nvPr/>
        </p:nvSpPr>
        <p:spPr bwMode="auto">
          <a:xfrm>
            <a:off x="2286000" y="4876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706" name="Group 26"/>
          <p:cNvGrpSpPr>
            <a:grpSpLocks/>
          </p:cNvGrpSpPr>
          <p:nvPr/>
        </p:nvGrpSpPr>
        <p:grpSpPr bwMode="auto">
          <a:xfrm>
            <a:off x="6858000" y="4953000"/>
            <a:ext cx="990600" cy="76200"/>
            <a:chOff x="816" y="3024"/>
            <a:chExt cx="624" cy="48"/>
          </a:xfrm>
        </p:grpSpPr>
        <p:sp>
          <p:nvSpPr>
            <p:cNvPr id="71707" name="Oval 27"/>
            <p:cNvSpPr>
              <a:spLocks noChangeArrowheads="1"/>
            </p:cNvSpPr>
            <p:nvPr/>
          </p:nvSpPr>
          <p:spPr bwMode="auto">
            <a:xfrm>
              <a:off x="1392"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8" name="Oval 28"/>
            <p:cNvSpPr>
              <a:spLocks noChangeArrowheads="1"/>
            </p:cNvSpPr>
            <p:nvPr/>
          </p:nvSpPr>
          <p:spPr bwMode="auto">
            <a:xfrm>
              <a:off x="1248"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9" name="Oval 29"/>
            <p:cNvSpPr>
              <a:spLocks noChangeArrowheads="1"/>
            </p:cNvSpPr>
            <p:nvPr/>
          </p:nvSpPr>
          <p:spPr bwMode="auto">
            <a:xfrm>
              <a:off x="1104"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0" name="Oval 30"/>
            <p:cNvSpPr>
              <a:spLocks noChangeArrowheads="1"/>
            </p:cNvSpPr>
            <p:nvPr/>
          </p:nvSpPr>
          <p:spPr bwMode="auto">
            <a:xfrm>
              <a:off x="960"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1" name="Oval 31"/>
            <p:cNvSpPr>
              <a:spLocks noChangeArrowheads="1"/>
            </p:cNvSpPr>
            <p:nvPr/>
          </p:nvSpPr>
          <p:spPr bwMode="auto">
            <a:xfrm>
              <a:off x="816"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12" name="Oval 32"/>
          <p:cNvSpPr>
            <a:spLocks noChangeArrowheads="1"/>
          </p:cNvSpPr>
          <p:nvPr/>
        </p:nvSpPr>
        <p:spPr bwMode="auto">
          <a:xfrm>
            <a:off x="70866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3" name="Oval 33"/>
          <p:cNvSpPr>
            <a:spLocks noChangeArrowheads="1"/>
          </p:cNvSpPr>
          <p:nvPr/>
        </p:nvSpPr>
        <p:spPr bwMode="auto">
          <a:xfrm>
            <a:off x="73152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4" name="Oval 34"/>
          <p:cNvSpPr>
            <a:spLocks noChangeArrowheads="1"/>
          </p:cNvSpPr>
          <p:nvPr/>
        </p:nvSpPr>
        <p:spPr bwMode="auto">
          <a:xfrm>
            <a:off x="75438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5" name="Oval 35"/>
          <p:cNvSpPr>
            <a:spLocks noChangeArrowheads="1"/>
          </p:cNvSpPr>
          <p:nvPr/>
        </p:nvSpPr>
        <p:spPr bwMode="auto">
          <a:xfrm>
            <a:off x="77724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6" name="Oval 36"/>
          <p:cNvSpPr>
            <a:spLocks noChangeArrowheads="1"/>
          </p:cNvSpPr>
          <p:nvPr/>
        </p:nvSpPr>
        <p:spPr bwMode="auto">
          <a:xfrm>
            <a:off x="68580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7" name="Oval 37"/>
          <p:cNvSpPr>
            <a:spLocks noChangeArrowheads="1"/>
          </p:cNvSpPr>
          <p:nvPr/>
        </p:nvSpPr>
        <p:spPr bwMode="auto">
          <a:xfrm>
            <a:off x="70866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8" name="Oval 38"/>
          <p:cNvSpPr>
            <a:spLocks noChangeArrowheads="1"/>
          </p:cNvSpPr>
          <p:nvPr/>
        </p:nvSpPr>
        <p:spPr bwMode="auto">
          <a:xfrm>
            <a:off x="73152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9" name="Oval 39"/>
          <p:cNvSpPr>
            <a:spLocks noChangeArrowheads="1"/>
          </p:cNvSpPr>
          <p:nvPr/>
        </p:nvSpPr>
        <p:spPr bwMode="auto">
          <a:xfrm>
            <a:off x="75438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0" name="Oval 40"/>
          <p:cNvSpPr>
            <a:spLocks noChangeArrowheads="1"/>
          </p:cNvSpPr>
          <p:nvPr/>
        </p:nvSpPr>
        <p:spPr bwMode="auto">
          <a:xfrm>
            <a:off x="77724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721" name="AutoShape 41"/>
          <p:cNvCxnSpPr>
            <a:cxnSpLocks noChangeShapeType="1"/>
          </p:cNvCxnSpPr>
          <p:nvPr/>
        </p:nvCxnSpPr>
        <p:spPr bwMode="auto">
          <a:xfrm flipH="1">
            <a:off x="5334000" y="4648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461011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12"/>
          </p:nvPr>
        </p:nvSpPr>
        <p:spPr/>
        <p:txBody>
          <a:bodyPr/>
          <a:lstStyle/>
          <a:p>
            <a:fld id="{2D286F3B-8D56-4749-BB03-27BC768A4BC3}" type="slidenum">
              <a:rPr lang="en-US" altLang="en-US"/>
              <a:pPr/>
              <a:t>69</a:t>
            </a:fld>
            <a:endParaRPr lang="en-US" altLang="en-US"/>
          </a:p>
        </p:txBody>
      </p:sp>
      <p:sp>
        <p:nvSpPr>
          <p:cNvPr id="72706" name="Rectangle 2"/>
          <p:cNvSpPr>
            <a:spLocks noGrp="1" noChangeArrowheads="1"/>
          </p:cNvSpPr>
          <p:nvPr>
            <p:ph type="title"/>
          </p:nvPr>
        </p:nvSpPr>
        <p:spPr>
          <a:xfrm>
            <a:off x="6263" y="0"/>
            <a:ext cx="9144000" cy="1143000"/>
          </a:xfrm>
        </p:spPr>
        <p:txBody>
          <a:bodyPr/>
          <a:lstStyle/>
          <a:p>
            <a:r>
              <a:rPr lang="en-US" altLang="en-US" dirty="0"/>
              <a:t>In the Limit …</a:t>
            </a:r>
          </a:p>
        </p:txBody>
      </p:sp>
      <p:sp>
        <p:nvSpPr>
          <p:cNvPr id="72707" name="Oval 3"/>
          <p:cNvSpPr>
            <a:spLocks noChangeArrowheads="1"/>
          </p:cNvSpPr>
          <p:nvPr/>
        </p:nvSpPr>
        <p:spPr bwMode="auto">
          <a:xfrm>
            <a:off x="3962400" y="19812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Yahoo</a:t>
            </a:r>
          </a:p>
        </p:txBody>
      </p:sp>
      <p:sp>
        <p:nvSpPr>
          <p:cNvPr id="72708" name="Oval 4"/>
          <p:cNvSpPr>
            <a:spLocks noChangeArrowheads="1"/>
          </p:cNvSpPr>
          <p:nvPr/>
        </p:nvSpPr>
        <p:spPr bwMode="auto">
          <a:xfrm>
            <a:off x="53340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M’soft</a:t>
            </a:r>
          </a:p>
        </p:txBody>
      </p:sp>
      <p:sp>
        <p:nvSpPr>
          <p:cNvPr id="72709" name="Oval 5"/>
          <p:cNvSpPr>
            <a:spLocks noChangeArrowheads="1"/>
          </p:cNvSpPr>
          <p:nvPr/>
        </p:nvSpPr>
        <p:spPr bwMode="auto">
          <a:xfrm>
            <a:off x="2514600" y="4343400"/>
            <a:ext cx="1219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imes New Roman" pitchFamily="18" charset="0"/>
              </a:rPr>
              <a:t>Amazon</a:t>
            </a:r>
          </a:p>
        </p:txBody>
      </p:sp>
      <p:sp>
        <p:nvSpPr>
          <p:cNvPr id="72710" name="Line 6"/>
          <p:cNvSpPr>
            <a:spLocks noChangeShapeType="1"/>
          </p:cNvSpPr>
          <p:nvPr/>
        </p:nvSpPr>
        <p:spPr bwMode="auto">
          <a:xfrm flipV="1">
            <a:off x="2971800" y="25908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1" name="Line 7"/>
          <p:cNvSpPr>
            <a:spLocks noChangeShapeType="1"/>
          </p:cNvSpPr>
          <p:nvPr/>
        </p:nvSpPr>
        <p:spPr bwMode="auto">
          <a:xfrm flipH="1">
            <a:off x="3581400" y="27432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2" name="Line 8"/>
          <p:cNvSpPr>
            <a:spLocks noChangeShapeType="1"/>
          </p:cNvSpPr>
          <p:nvPr/>
        </p:nvSpPr>
        <p:spPr bwMode="auto">
          <a:xfrm>
            <a:off x="3733800" y="48006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2713" name="AutoShape 9"/>
          <p:cNvCxnSpPr>
            <a:cxnSpLocks noChangeShapeType="1"/>
            <a:stCxn id="72707" idx="6"/>
            <a:endCxn id="72707" idx="2"/>
          </p:cNvCxnSpPr>
          <p:nvPr/>
        </p:nvCxnSpPr>
        <p:spPr bwMode="auto">
          <a:xfrm flipH="1">
            <a:off x="3962400" y="2362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14" name="Oval 10"/>
          <p:cNvSpPr>
            <a:spLocks noChangeArrowheads="1"/>
          </p:cNvSpPr>
          <p:nvPr/>
        </p:nvSpPr>
        <p:spPr bwMode="auto">
          <a:xfrm>
            <a:off x="68580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5" name="Oval 11"/>
          <p:cNvSpPr>
            <a:spLocks noChangeArrowheads="1"/>
          </p:cNvSpPr>
          <p:nvPr/>
        </p:nvSpPr>
        <p:spPr bwMode="auto">
          <a:xfrm>
            <a:off x="7772400" y="563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6" name="Oval 12"/>
          <p:cNvSpPr>
            <a:spLocks noChangeArrowheads="1"/>
          </p:cNvSpPr>
          <p:nvPr/>
        </p:nvSpPr>
        <p:spPr bwMode="auto">
          <a:xfrm>
            <a:off x="6858000" y="54102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7" name="Oval 13"/>
          <p:cNvSpPr>
            <a:spLocks noChangeArrowheads="1"/>
          </p:cNvSpPr>
          <p:nvPr/>
        </p:nvSpPr>
        <p:spPr bwMode="auto">
          <a:xfrm>
            <a:off x="7315200" y="54102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8" name="Oval 14"/>
          <p:cNvSpPr>
            <a:spLocks noChangeArrowheads="1"/>
          </p:cNvSpPr>
          <p:nvPr/>
        </p:nvSpPr>
        <p:spPr bwMode="auto">
          <a:xfrm>
            <a:off x="7543800" y="54102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9" name="Oval 15"/>
          <p:cNvSpPr>
            <a:spLocks noChangeArrowheads="1"/>
          </p:cNvSpPr>
          <p:nvPr/>
        </p:nvSpPr>
        <p:spPr bwMode="auto">
          <a:xfrm>
            <a:off x="7772400" y="54102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0" name="Oval 16"/>
          <p:cNvSpPr>
            <a:spLocks noChangeArrowheads="1"/>
          </p:cNvSpPr>
          <p:nvPr/>
        </p:nvSpPr>
        <p:spPr bwMode="auto">
          <a:xfrm>
            <a:off x="6858000" y="563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1" name="Oval 17"/>
          <p:cNvSpPr>
            <a:spLocks noChangeArrowheads="1"/>
          </p:cNvSpPr>
          <p:nvPr/>
        </p:nvSpPr>
        <p:spPr bwMode="auto">
          <a:xfrm>
            <a:off x="7543800" y="563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2" name="Oval 18"/>
          <p:cNvSpPr>
            <a:spLocks noChangeArrowheads="1"/>
          </p:cNvSpPr>
          <p:nvPr/>
        </p:nvSpPr>
        <p:spPr bwMode="auto">
          <a:xfrm>
            <a:off x="7315200" y="563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3" name="Oval 19"/>
          <p:cNvSpPr>
            <a:spLocks noChangeArrowheads="1"/>
          </p:cNvSpPr>
          <p:nvPr/>
        </p:nvSpPr>
        <p:spPr bwMode="auto">
          <a:xfrm>
            <a:off x="7086600" y="56388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4" name="Oval 20"/>
          <p:cNvSpPr>
            <a:spLocks noChangeArrowheads="1"/>
          </p:cNvSpPr>
          <p:nvPr/>
        </p:nvSpPr>
        <p:spPr bwMode="auto">
          <a:xfrm>
            <a:off x="7086600" y="5410200"/>
            <a:ext cx="76200" cy="762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5" name="Oval 21"/>
          <p:cNvSpPr>
            <a:spLocks noChangeArrowheads="1"/>
          </p:cNvSpPr>
          <p:nvPr/>
        </p:nvSpPr>
        <p:spPr bwMode="auto">
          <a:xfrm>
            <a:off x="7543800" y="5181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6" name="Oval 22"/>
          <p:cNvSpPr>
            <a:spLocks noChangeArrowheads="1"/>
          </p:cNvSpPr>
          <p:nvPr/>
        </p:nvSpPr>
        <p:spPr bwMode="auto">
          <a:xfrm>
            <a:off x="6858000" y="5181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7" name="Oval 23"/>
          <p:cNvSpPr>
            <a:spLocks noChangeArrowheads="1"/>
          </p:cNvSpPr>
          <p:nvPr/>
        </p:nvSpPr>
        <p:spPr bwMode="auto">
          <a:xfrm>
            <a:off x="7086600" y="5181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8" name="Oval 24"/>
          <p:cNvSpPr>
            <a:spLocks noChangeArrowheads="1"/>
          </p:cNvSpPr>
          <p:nvPr/>
        </p:nvSpPr>
        <p:spPr bwMode="auto">
          <a:xfrm>
            <a:off x="7315200" y="5181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9" name="Oval 25"/>
          <p:cNvSpPr>
            <a:spLocks noChangeArrowheads="1"/>
          </p:cNvSpPr>
          <p:nvPr/>
        </p:nvSpPr>
        <p:spPr bwMode="auto">
          <a:xfrm>
            <a:off x="7772400" y="5181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730" name="Group 26"/>
          <p:cNvGrpSpPr>
            <a:grpSpLocks/>
          </p:cNvGrpSpPr>
          <p:nvPr/>
        </p:nvGrpSpPr>
        <p:grpSpPr bwMode="auto">
          <a:xfrm>
            <a:off x="6858000" y="4953000"/>
            <a:ext cx="990600" cy="76200"/>
            <a:chOff x="816" y="3024"/>
            <a:chExt cx="624" cy="48"/>
          </a:xfrm>
        </p:grpSpPr>
        <p:sp>
          <p:nvSpPr>
            <p:cNvPr id="72731" name="Oval 27"/>
            <p:cNvSpPr>
              <a:spLocks noChangeArrowheads="1"/>
            </p:cNvSpPr>
            <p:nvPr/>
          </p:nvSpPr>
          <p:spPr bwMode="auto">
            <a:xfrm>
              <a:off x="1392"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2" name="Oval 28"/>
            <p:cNvSpPr>
              <a:spLocks noChangeArrowheads="1"/>
            </p:cNvSpPr>
            <p:nvPr/>
          </p:nvSpPr>
          <p:spPr bwMode="auto">
            <a:xfrm>
              <a:off x="1248"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3" name="Oval 29"/>
            <p:cNvSpPr>
              <a:spLocks noChangeArrowheads="1"/>
            </p:cNvSpPr>
            <p:nvPr/>
          </p:nvSpPr>
          <p:spPr bwMode="auto">
            <a:xfrm>
              <a:off x="1104"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4" name="Oval 30"/>
            <p:cNvSpPr>
              <a:spLocks noChangeArrowheads="1"/>
            </p:cNvSpPr>
            <p:nvPr/>
          </p:nvSpPr>
          <p:spPr bwMode="auto">
            <a:xfrm>
              <a:off x="960"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5" name="Oval 31"/>
            <p:cNvSpPr>
              <a:spLocks noChangeArrowheads="1"/>
            </p:cNvSpPr>
            <p:nvPr/>
          </p:nvSpPr>
          <p:spPr bwMode="auto">
            <a:xfrm>
              <a:off x="816" y="3024"/>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736" name="Oval 32"/>
          <p:cNvSpPr>
            <a:spLocks noChangeArrowheads="1"/>
          </p:cNvSpPr>
          <p:nvPr/>
        </p:nvSpPr>
        <p:spPr bwMode="auto">
          <a:xfrm>
            <a:off x="70866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7" name="Oval 33"/>
          <p:cNvSpPr>
            <a:spLocks noChangeArrowheads="1"/>
          </p:cNvSpPr>
          <p:nvPr/>
        </p:nvSpPr>
        <p:spPr bwMode="auto">
          <a:xfrm>
            <a:off x="73152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8" name="Oval 34"/>
          <p:cNvSpPr>
            <a:spLocks noChangeArrowheads="1"/>
          </p:cNvSpPr>
          <p:nvPr/>
        </p:nvSpPr>
        <p:spPr bwMode="auto">
          <a:xfrm>
            <a:off x="75438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9" name="Oval 35"/>
          <p:cNvSpPr>
            <a:spLocks noChangeArrowheads="1"/>
          </p:cNvSpPr>
          <p:nvPr/>
        </p:nvSpPr>
        <p:spPr bwMode="auto">
          <a:xfrm>
            <a:off x="7772400" y="44958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0" name="Oval 36"/>
          <p:cNvSpPr>
            <a:spLocks noChangeArrowheads="1"/>
          </p:cNvSpPr>
          <p:nvPr/>
        </p:nvSpPr>
        <p:spPr bwMode="auto">
          <a:xfrm>
            <a:off x="68580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1" name="Oval 37"/>
          <p:cNvSpPr>
            <a:spLocks noChangeArrowheads="1"/>
          </p:cNvSpPr>
          <p:nvPr/>
        </p:nvSpPr>
        <p:spPr bwMode="auto">
          <a:xfrm>
            <a:off x="70866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2" name="Oval 38"/>
          <p:cNvSpPr>
            <a:spLocks noChangeArrowheads="1"/>
          </p:cNvSpPr>
          <p:nvPr/>
        </p:nvSpPr>
        <p:spPr bwMode="auto">
          <a:xfrm>
            <a:off x="73152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3" name="Oval 39"/>
          <p:cNvSpPr>
            <a:spLocks noChangeArrowheads="1"/>
          </p:cNvSpPr>
          <p:nvPr/>
        </p:nvSpPr>
        <p:spPr bwMode="auto">
          <a:xfrm>
            <a:off x="75438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4" name="Oval 40"/>
          <p:cNvSpPr>
            <a:spLocks noChangeArrowheads="1"/>
          </p:cNvSpPr>
          <p:nvPr/>
        </p:nvSpPr>
        <p:spPr bwMode="auto">
          <a:xfrm>
            <a:off x="7772400" y="4724400"/>
            <a:ext cx="76200" cy="76200"/>
          </a:xfrm>
          <a:prstGeom prst="ellipse">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2745" name="AutoShape 41"/>
          <p:cNvCxnSpPr>
            <a:cxnSpLocks noChangeShapeType="1"/>
          </p:cNvCxnSpPr>
          <p:nvPr/>
        </p:nvCxnSpPr>
        <p:spPr bwMode="auto">
          <a:xfrm flipH="1">
            <a:off x="5334000" y="4648200"/>
            <a:ext cx="1219200" cy="1588"/>
          </a:xfrm>
          <a:prstGeom prst="curvedConnector5">
            <a:avLst>
              <a:gd name="adj1" fmla="val -18750"/>
              <a:gd name="adj2" fmla="val -38400000"/>
              <a:gd name="adj3" fmla="val 118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4866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a:t>Broad Question</a:t>
            </a:r>
          </a:p>
        </p:txBody>
      </p:sp>
      <p:sp>
        <p:nvSpPr>
          <p:cNvPr id="3" name="Content Placeholder 2"/>
          <p:cNvSpPr>
            <a:spLocks noGrp="1"/>
          </p:cNvSpPr>
          <p:nvPr>
            <p:ph idx="1"/>
          </p:nvPr>
        </p:nvSpPr>
        <p:spPr>
          <a:xfrm>
            <a:off x="457200" y="1295400"/>
            <a:ext cx="8229600" cy="5410200"/>
          </a:xfrm>
        </p:spPr>
        <p:txBody>
          <a:bodyPr>
            <a:normAutofit/>
          </a:bodyPr>
          <a:lstStyle/>
          <a:p>
            <a:r>
              <a:rPr lang="en-US" sz="3600" b="1" dirty="0">
                <a:solidFill>
                  <a:srgbClr val="CC0066"/>
                </a:solidFill>
              </a:rPr>
              <a:t>How to organize the Web?</a:t>
            </a:r>
            <a:endParaRPr lang="en-US" b="1" dirty="0">
              <a:solidFill>
                <a:srgbClr val="CC0066"/>
              </a:solidFill>
            </a:endParaRPr>
          </a:p>
          <a:p>
            <a:r>
              <a:rPr lang="en-US" b="1" dirty="0"/>
              <a:t>First try:</a:t>
            </a:r>
            <a:r>
              <a:rPr lang="en-US" dirty="0"/>
              <a:t> Human curated</a:t>
            </a:r>
            <a:br>
              <a:rPr lang="en-US" dirty="0"/>
            </a:br>
            <a:r>
              <a:rPr lang="en-US" b="1" dirty="0">
                <a:solidFill>
                  <a:srgbClr val="0000FF"/>
                </a:solidFill>
              </a:rPr>
              <a:t>Web directories</a:t>
            </a:r>
          </a:p>
          <a:p>
            <a:pPr lvl="1"/>
            <a:r>
              <a:rPr lang="en-US" dirty="0"/>
              <a:t>Yahoo, DMOZ, </a:t>
            </a:r>
            <a:r>
              <a:rPr lang="en-US" dirty="0" err="1"/>
              <a:t>LookSmart</a:t>
            </a:r>
            <a:endParaRPr lang="en-US" dirty="0"/>
          </a:p>
          <a:p>
            <a:r>
              <a:rPr lang="en-US" b="1" dirty="0"/>
              <a:t>Second try:</a:t>
            </a:r>
            <a:r>
              <a:rPr lang="en-US" dirty="0"/>
              <a:t> </a:t>
            </a:r>
            <a:r>
              <a:rPr lang="en-US" b="1" dirty="0">
                <a:solidFill>
                  <a:srgbClr val="0000FF"/>
                </a:solidFill>
              </a:rPr>
              <a:t>Web Search</a:t>
            </a:r>
          </a:p>
          <a:p>
            <a:pPr lvl="1"/>
            <a:r>
              <a:rPr lang="en-US" b="1" dirty="0">
                <a:solidFill>
                  <a:srgbClr val="008000"/>
                </a:solidFill>
              </a:rPr>
              <a:t>Information Retrieval </a:t>
            </a:r>
            <a:r>
              <a:rPr lang="en-US" dirty="0"/>
              <a:t>investigates:</a:t>
            </a:r>
            <a:br>
              <a:rPr lang="en-US" dirty="0"/>
            </a:br>
            <a:r>
              <a:rPr lang="en-US" dirty="0">
                <a:solidFill>
                  <a:srgbClr val="0000FF"/>
                </a:solidFill>
              </a:rPr>
              <a:t>Find relevant docs in a small </a:t>
            </a:r>
            <a:br>
              <a:rPr lang="en-US" dirty="0">
                <a:solidFill>
                  <a:srgbClr val="0000FF"/>
                </a:solidFill>
              </a:rPr>
            </a:br>
            <a:r>
              <a:rPr lang="en-US" dirty="0">
                <a:solidFill>
                  <a:srgbClr val="0000FF"/>
                </a:solidFill>
              </a:rPr>
              <a:t>and trusted set</a:t>
            </a:r>
          </a:p>
          <a:p>
            <a:pPr lvl="2"/>
            <a:r>
              <a:rPr lang="en-US" dirty="0"/>
              <a:t>Newspaper articles, Patents, etc.</a:t>
            </a:r>
          </a:p>
          <a:p>
            <a:pPr lvl="1"/>
            <a:r>
              <a:rPr lang="en-US" b="1" u="sng" dirty="0">
                <a:solidFill>
                  <a:srgbClr val="FF0000"/>
                </a:solidFill>
              </a:rPr>
              <a:t>But:</a:t>
            </a:r>
            <a:r>
              <a:rPr lang="en-US" dirty="0"/>
              <a:t> Web is </a:t>
            </a:r>
            <a:r>
              <a:rPr lang="en-US" b="1" dirty="0"/>
              <a:t>huge</a:t>
            </a:r>
            <a:r>
              <a:rPr lang="en-US" dirty="0"/>
              <a:t>, full of untrusted documents, random things, web spam, etc.</a:t>
            </a:r>
          </a:p>
          <a:p>
            <a:pPr lvl="1"/>
            <a:endParaRPr lang="en-US" dirty="0"/>
          </a:p>
        </p:txBody>
      </p:sp>
      <p:sp>
        <p:nvSpPr>
          <p:cNvPr id="5" name="Footer Placeholder 4"/>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 Leskovec, A. Rajaraman, J. Ullman: Mining of Massive Datasets, http://www.mmds.org</a:t>
            </a:r>
          </a:p>
        </p:txBody>
      </p:sp>
      <p:sp>
        <p:nvSpPr>
          <p:cNvPr id="10" name="Slide Number Placeholder 9"/>
          <p:cNvSpPr>
            <a:spLocks noGrp="1"/>
          </p:cNvSpPr>
          <p:nvPr>
            <p:ph type="sldNum" sz="quarter" idx="12"/>
          </p:nvPr>
        </p:nvSpPr>
        <p:spPr/>
        <p:txBody>
          <a:bodyPr/>
          <a:lstStyle/>
          <a:p>
            <a:fld id="{19B12225-5612-419B-A8D5-4B8EEE4C217E}" type="slidenum">
              <a:rPr lang="en-US" smtClean="0"/>
              <a:pPr/>
              <a:t>7</a:t>
            </a:fld>
            <a:endParaRPr lang="en-US"/>
          </a:p>
        </p:txBody>
      </p:sp>
      <p:pic>
        <p:nvPicPr>
          <p:cNvPr id="22533" name="Picture 5" descr="http://www.imagstudios.com/images/yahoo-old.jpg"/>
          <p:cNvPicPr>
            <a:picLocks noChangeAspect="1" noChangeArrowheads="1"/>
          </p:cNvPicPr>
          <p:nvPr/>
        </p:nvPicPr>
        <p:blipFill>
          <a:blip r:embed="rId2" cstate="print"/>
          <a:srcRect/>
          <a:stretch>
            <a:fillRect/>
          </a:stretch>
        </p:blipFill>
        <p:spPr bwMode="auto">
          <a:xfrm>
            <a:off x="6096000" y="1143000"/>
            <a:ext cx="2982591" cy="2895600"/>
          </a:xfrm>
          <a:prstGeom prst="rect">
            <a:avLst/>
          </a:prstGeom>
          <a:noFill/>
        </p:spPr>
      </p:pic>
    </p:spTree>
    <p:extLst>
      <p:ext uri="{BB962C8B-B14F-4D97-AF65-F5344CB8AC3E}">
        <p14:creationId xmlns:p14="http://schemas.microsoft.com/office/powerpoint/2010/main" val="341921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483AC0E-5CA0-403B-8EF7-501513283A58}" type="slidenum">
              <a:rPr lang="en-US" altLang="en-US"/>
              <a:pPr/>
              <a:t>70</a:t>
            </a:fld>
            <a:endParaRPr lang="en-US" altLang="en-US"/>
          </a:p>
        </p:txBody>
      </p:sp>
      <p:sp>
        <p:nvSpPr>
          <p:cNvPr id="24578" name="Rectangle 2"/>
          <p:cNvSpPr>
            <a:spLocks noGrp="1" noChangeArrowheads="1"/>
          </p:cNvSpPr>
          <p:nvPr>
            <p:ph type="title"/>
          </p:nvPr>
        </p:nvSpPr>
        <p:spPr>
          <a:xfrm>
            <a:off x="-33403" y="0"/>
            <a:ext cx="9144000" cy="1143000"/>
          </a:xfrm>
        </p:spPr>
        <p:txBody>
          <a:bodyPr/>
          <a:lstStyle/>
          <a:p>
            <a:r>
              <a:rPr lang="en-US" altLang="en-US" dirty="0"/>
              <a:t>PageRank Solution to Traps, Etc.</a:t>
            </a:r>
          </a:p>
        </p:txBody>
      </p:sp>
      <p:sp>
        <p:nvSpPr>
          <p:cNvPr id="24579" name="Rectangle 3"/>
          <p:cNvSpPr>
            <a:spLocks noGrp="1" noChangeArrowheads="1"/>
          </p:cNvSpPr>
          <p:nvPr>
            <p:ph type="body" idx="1"/>
          </p:nvPr>
        </p:nvSpPr>
        <p:spPr/>
        <p:txBody>
          <a:bodyPr>
            <a:normAutofit/>
          </a:bodyPr>
          <a:lstStyle/>
          <a:p>
            <a:r>
              <a:rPr lang="en-US" altLang="en-US" dirty="0"/>
              <a:t>“Tax” each page a fixed percentage at each iteration.</a:t>
            </a:r>
          </a:p>
          <a:p>
            <a:r>
              <a:rPr lang="en-US" altLang="en-US" dirty="0"/>
              <a:t>Add a fixed constant to all pages.</a:t>
            </a:r>
          </a:p>
          <a:p>
            <a:pPr lvl="1"/>
            <a:r>
              <a:rPr lang="en-US" altLang="en-US" dirty="0">
                <a:solidFill>
                  <a:srgbClr val="00B0F0"/>
                </a:solidFill>
              </a:rPr>
              <a:t>Optional but useful</a:t>
            </a:r>
            <a:r>
              <a:rPr lang="en-US" altLang="en-US" dirty="0"/>
              <a:t>: add exactly enough to balance the loss (tax + PageRank of dead ends).</a:t>
            </a:r>
          </a:p>
          <a:p>
            <a:r>
              <a:rPr lang="en-US" altLang="en-US" dirty="0"/>
              <a:t>Models a random walk with a fixed probability of leaving the system, and a fixed number of new walkers injected into the system at each step.</a:t>
            </a:r>
          </a:p>
          <a:p>
            <a:pPr lvl="1"/>
            <a:r>
              <a:rPr lang="en-US" altLang="en-US" dirty="0"/>
              <a:t>Divided equally among all pages.</a:t>
            </a:r>
          </a:p>
        </p:txBody>
      </p:sp>
    </p:spTree>
    <p:extLst>
      <p:ext uri="{BB962C8B-B14F-4D97-AF65-F5344CB8AC3E}">
        <p14:creationId xmlns:p14="http://schemas.microsoft.com/office/powerpoint/2010/main" val="55722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Solution: Teleports!</a:t>
            </a:r>
          </a:p>
        </p:txBody>
      </p:sp>
      <p:sp>
        <p:nvSpPr>
          <p:cNvPr id="33795" name="Rectangle 3"/>
          <p:cNvSpPr>
            <a:spLocks noGrp="1" noChangeArrowheads="1"/>
          </p:cNvSpPr>
          <p:nvPr>
            <p:ph type="body" idx="1"/>
          </p:nvPr>
        </p:nvSpPr>
        <p:spPr>
          <a:xfrm>
            <a:off x="457200" y="1295400"/>
            <a:ext cx="8534400" cy="5257801"/>
          </a:xfrm>
        </p:spPr>
        <p:txBody>
          <a:bodyPr>
            <a:normAutofit/>
          </a:bodyPr>
          <a:lstStyle/>
          <a:p>
            <a:r>
              <a:rPr lang="en-US" b="1" dirty="0"/>
              <a:t>The Google solution for spider traps: </a:t>
            </a:r>
            <a:r>
              <a:rPr lang="en-US" b="1" dirty="0">
                <a:solidFill>
                  <a:srgbClr val="D60093"/>
                </a:solidFill>
              </a:rPr>
              <a:t>At each time step, the random surfer has two options</a:t>
            </a:r>
          </a:p>
          <a:p>
            <a:pPr lvl="1"/>
            <a:r>
              <a:rPr lang="en-US" dirty="0"/>
              <a:t>With prob. </a:t>
            </a:r>
            <a:r>
              <a:rPr lang="en-US" b="1" i="1" dirty="0">
                <a:latin typeface="Symbol" pitchFamily="18" charset="2"/>
                <a:sym typeface="Symbol" pitchFamily="18" charset="2"/>
              </a:rPr>
              <a:t></a:t>
            </a:r>
            <a:r>
              <a:rPr lang="en-US" dirty="0"/>
              <a:t>, follow a link at random</a:t>
            </a:r>
          </a:p>
          <a:p>
            <a:pPr lvl="1"/>
            <a:r>
              <a:rPr lang="en-US" dirty="0"/>
              <a:t>With prob. </a:t>
            </a:r>
            <a:r>
              <a:rPr lang="en-US" b="1" dirty="0"/>
              <a:t>1-</a:t>
            </a:r>
            <a:r>
              <a:rPr lang="en-US" b="1" i="1" dirty="0">
                <a:latin typeface="Symbol" pitchFamily="18" charset="2"/>
                <a:sym typeface="Symbol" pitchFamily="18" charset="2"/>
              </a:rPr>
              <a:t></a:t>
            </a:r>
            <a:r>
              <a:rPr lang="en-US" dirty="0"/>
              <a:t>, jump to some random page</a:t>
            </a:r>
          </a:p>
          <a:p>
            <a:pPr lvl="1"/>
            <a:r>
              <a:rPr lang="en-US" dirty="0"/>
              <a:t>Common values for </a:t>
            </a:r>
            <a:r>
              <a:rPr lang="en-US" b="1" i="1" dirty="0">
                <a:latin typeface="Symbol" pitchFamily="18" charset="2"/>
                <a:sym typeface="Symbol" pitchFamily="18" charset="2"/>
              </a:rPr>
              <a:t></a:t>
            </a:r>
            <a:r>
              <a:rPr lang="en-US" dirty="0"/>
              <a:t>  are in the range 0.8 to 0.9</a:t>
            </a:r>
          </a:p>
          <a:p>
            <a:r>
              <a:rPr lang="en-US" b="1" dirty="0">
                <a:solidFill>
                  <a:srgbClr val="0000FF"/>
                </a:solidFill>
              </a:rPr>
              <a:t>Surfer will teleport out of spider trap </a:t>
            </a:r>
            <a:br>
              <a:rPr lang="en-US" b="1" dirty="0">
                <a:solidFill>
                  <a:srgbClr val="0000FF"/>
                </a:solidFill>
              </a:rPr>
            </a:br>
            <a:r>
              <a:rPr lang="en-US" b="1" dirty="0">
                <a:solidFill>
                  <a:srgbClr val="0000FF"/>
                </a:solidFill>
              </a:rPr>
              <a:t>within a few time steps</a:t>
            </a:r>
          </a:p>
        </p:txBody>
      </p:sp>
      <p:sp>
        <p:nvSpPr>
          <p:cNvPr id="5" name="Slide Number Placeholder 4"/>
          <p:cNvSpPr>
            <a:spLocks noGrp="1"/>
          </p:cNvSpPr>
          <p:nvPr>
            <p:ph type="sldNum" sz="quarter" idx="12"/>
          </p:nvPr>
        </p:nvSpPr>
        <p:spPr/>
        <p:txBody>
          <a:bodyPr/>
          <a:lstStyle/>
          <a:p>
            <a:pPr>
              <a:defRPr/>
            </a:pPr>
            <a:fld id="{F5BD8557-800F-4A45-9A18-B90D31CEA0D6}" type="slidenum">
              <a:rPr lang="en-US"/>
              <a:pPr>
                <a:defRPr/>
              </a:pPr>
              <a:t>71</a:t>
            </a:fld>
            <a:endParaRPr lang="en-US"/>
          </a:p>
        </p:txBody>
      </p:sp>
      <p:sp>
        <p:nvSpPr>
          <p:cNvPr id="6" name="Footer Placeholder 5"/>
          <p:cNvSpPr>
            <a:spLocks noGrp="1"/>
          </p:cNvSpPr>
          <p:nvPr>
            <p:ph type="ftr" sz="quarter" idx="11"/>
          </p:nvPr>
        </p:nvSpPr>
        <p:spPr/>
        <p:txBody>
          <a:bodyPr/>
          <a:lstStyle/>
          <a:p>
            <a:pPr>
              <a:defRPr/>
            </a:pPr>
            <a:r>
              <a:rPr lang="nn-NO"/>
              <a:t>J. Leskovec, A. Rajaraman, J. Ullman: Mining of Massive Datasets, http://www.mmds.org</a:t>
            </a:r>
            <a:endParaRPr lang="en-US"/>
          </a:p>
        </p:txBody>
      </p:sp>
      <p:grpSp>
        <p:nvGrpSpPr>
          <p:cNvPr id="15" name="Group 20"/>
          <p:cNvGrpSpPr/>
          <p:nvPr/>
        </p:nvGrpSpPr>
        <p:grpSpPr>
          <a:xfrm>
            <a:off x="3729182" y="5181600"/>
            <a:ext cx="1752600" cy="1371600"/>
            <a:chOff x="5715000" y="1828800"/>
            <a:chExt cx="1752600" cy="1371600"/>
          </a:xfrm>
        </p:grpSpPr>
        <p:cxnSp>
          <p:nvCxnSpPr>
            <p:cNvPr id="16" name="Straight Arrow Connector 15"/>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Curved Connector 18"/>
            <p:cNvCxnSpPr>
              <a:stCxn id="20" idx="6"/>
              <a:endCxn id="20"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0" name="Oval 19"/>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y</a:t>
              </a:r>
            </a:p>
          </p:txBody>
        </p:sp>
        <p:sp>
          <p:nvSpPr>
            <p:cNvPr id="21" name="Oval 20"/>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a</a:t>
              </a:r>
            </a:p>
          </p:txBody>
        </p:sp>
        <p:sp>
          <p:nvSpPr>
            <p:cNvPr id="22" name="Oval 21"/>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m</a:t>
              </a:r>
            </a:p>
          </p:txBody>
        </p:sp>
      </p:grpSp>
      <p:cxnSp>
        <p:nvCxnSpPr>
          <p:cNvPr id="23" name="Curved Connector 22"/>
          <p:cNvCxnSpPr/>
          <p:nvPr/>
        </p:nvCxnSpPr>
        <p:spPr>
          <a:xfrm flipH="1" flipV="1">
            <a:off x="5253182" y="60960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Curved Connector 31"/>
          <p:cNvCxnSpPr/>
          <p:nvPr/>
        </p:nvCxnSpPr>
        <p:spPr>
          <a:xfrm flipH="1" flipV="1">
            <a:off x="8610600" y="60960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 name="Right Arrow 1"/>
          <p:cNvSpPr/>
          <p:nvPr/>
        </p:nvSpPr>
        <p:spPr>
          <a:xfrm>
            <a:off x="6027680" y="5638800"/>
            <a:ext cx="762000" cy="608828"/>
          </a:xfrm>
          <a:prstGeom prst="rightArrow">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Freeform 36"/>
          <p:cNvSpPr/>
          <p:nvPr/>
        </p:nvSpPr>
        <p:spPr>
          <a:xfrm rot="1803983">
            <a:off x="8319653" y="5794828"/>
            <a:ext cx="314036" cy="360219"/>
          </a:xfrm>
          <a:custGeom>
            <a:avLst/>
            <a:gdLst>
              <a:gd name="connsiteX0" fmla="*/ 314036 w 314036"/>
              <a:gd name="connsiteY0" fmla="*/ 360219 h 360219"/>
              <a:gd name="connsiteX1" fmla="*/ 101600 w 314036"/>
              <a:gd name="connsiteY1" fmla="*/ 295564 h 360219"/>
              <a:gd name="connsiteX2" fmla="*/ 110836 w 314036"/>
              <a:gd name="connsiteY2" fmla="*/ 92364 h 360219"/>
              <a:gd name="connsiteX3" fmla="*/ 0 w 314036"/>
              <a:gd name="connsiteY3" fmla="*/ 0 h 360219"/>
            </a:gdLst>
            <a:ahLst/>
            <a:cxnLst>
              <a:cxn ang="0">
                <a:pos x="connsiteX0" y="connsiteY0"/>
              </a:cxn>
              <a:cxn ang="0">
                <a:pos x="connsiteX1" y="connsiteY1"/>
              </a:cxn>
              <a:cxn ang="0">
                <a:pos x="connsiteX2" y="connsiteY2"/>
              </a:cxn>
              <a:cxn ang="0">
                <a:pos x="connsiteX3" y="connsiteY3"/>
              </a:cxn>
            </a:cxnLst>
            <a:rect l="l" t="t" r="r" b="b"/>
            <a:pathLst>
              <a:path w="314036" h="360219">
                <a:moveTo>
                  <a:pt x="314036" y="360219"/>
                </a:moveTo>
                <a:cubicBezTo>
                  <a:pt x="224751" y="350212"/>
                  <a:pt x="135467" y="340206"/>
                  <a:pt x="101600" y="295564"/>
                </a:cubicBezTo>
                <a:cubicBezTo>
                  <a:pt x="67733" y="250922"/>
                  <a:pt x="127769" y="141625"/>
                  <a:pt x="110836" y="92364"/>
                </a:cubicBezTo>
                <a:cubicBezTo>
                  <a:pt x="93903" y="43103"/>
                  <a:pt x="46951" y="21551"/>
                  <a:pt x="0" y="0"/>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Freeform 34"/>
          <p:cNvSpPr/>
          <p:nvPr/>
        </p:nvSpPr>
        <p:spPr>
          <a:xfrm>
            <a:off x="7696204" y="5548299"/>
            <a:ext cx="288636" cy="307325"/>
          </a:xfrm>
          <a:custGeom>
            <a:avLst/>
            <a:gdLst>
              <a:gd name="connsiteX0" fmla="*/ 0 w 221672"/>
              <a:gd name="connsiteY0" fmla="*/ 2756 h 224429"/>
              <a:gd name="connsiteX1" fmla="*/ 138545 w 221672"/>
              <a:gd name="connsiteY1" fmla="*/ 21229 h 224429"/>
              <a:gd name="connsiteX2" fmla="*/ 120072 w 221672"/>
              <a:gd name="connsiteY2" fmla="*/ 159774 h 224429"/>
              <a:gd name="connsiteX3" fmla="*/ 221672 w 221672"/>
              <a:gd name="connsiteY3" fmla="*/ 224429 h 224429"/>
            </a:gdLst>
            <a:ahLst/>
            <a:cxnLst>
              <a:cxn ang="0">
                <a:pos x="connsiteX0" y="connsiteY0"/>
              </a:cxn>
              <a:cxn ang="0">
                <a:pos x="connsiteX1" y="connsiteY1"/>
              </a:cxn>
              <a:cxn ang="0">
                <a:pos x="connsiteX2" y="connsiteY2"/>
              </a:cxn>
              <a:cxn ang="0">
                <a:pos x="connsiteX3" y="connsiteY3"/>
              </a:cxn>
            </a:cxnLst>
            <a:rect l="l" t="t" r="r" b="b"/>
            <a:pathLst>
              <a:path w="221672" h="224429">
                <a:moveTo>
                  <a:pt x="0" y="2756"/>
                </a:moveTo>
                <a:cubicBezTo>
                  <a:pt x="59266" y="-1093"/>
                  <a:pt x="118533" y="-4941"/>
                  <a:pt x="138545" y="21229"/>
                </a:cubicBezTo>
                <a:cubicBezTo>
                  <a:pt x="158557" y="47399"/>
                  <a:pt x="106218" y="125907"/>
                  <a:pt x="120072" y="159774"/>
                </a:cubicBezTo>
                <a:cubicBezTo>
                  <a:pt x="133926" y="193641"/>
                  <a:pt x="177799" y="209035"/>
                  <a:pt x="221672" y="224429"/>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9" name="Freeform 38"/>
          <p:cNvSpPr/>
          <p:nvPr/>
        </p:nvSpPr>
        <p:spPr>
          <a:xfrm rot="15957252">
            <a:off x="7476168" y="6036992"/>
            <a:ext cx="288636" cy="307325"/>
          </a:xfrm>
          <a:custGeom>
            <a:avLst/>
            <a:gdLst>
              <a:gd name="connsiteX0" fmla="*/ 0 w 221672"/>
              <a:gd name="connsiteY0" fmla="*/ 2756 h 224429"/>
              <a:gd name="connsiteX1" fmla="*/ 138545 w 221672"/>
              <a:gd name="connsiteY1" fmla="*/ 21229 h 224429"/>
              <a:gd name="connsiteX2" fmla="*/ 120072 w 221672"/>
              <a:gd name="connsiteY2" fmla="*/ 159774 h 224429"/>
              <a:gd name="connsiteX3" fmla="*/ 221672 w 221672"/>
              <a:gd name="connsiteY3" fmla="*/ 224429 h 224429"/>
            </a:gdLst>
            <a:ahLst/>
            <a:cxnLst>
              <a:cxn ang="0">
                <a:pos x="connsiteX0" y="connsiteY0"/>
              </a:cxn>
              <a:cxn ang="0">
                <a:pos x="connsiteX1" y="connsiteY1"/>
              </a:cxn>
              <a:cxn ang="0">
                <a:pos x="connsiteX2" y="connsiteY2"/>
              </a:cxn>
              <a:cxn ang="0">
                <a:pos x="connsiteX3" y="connsiteY3"/>
              </a:cxn>
            </a:cxnLst>
            <a:rect l="l" t="t" r="r" b="b"/>
            <a:pathLst>
              <a:path w="221672" h="224429">
                <a:moveTo>
                  <a:pt x="0" y="2756"/>
                </a:moveTo>
                <a:cubicBezTo>
                  <a:pt x="59266" y="-1093"/>
                  <a:pt x="118533" y="-4941"/>
                  <a:pt x="138545" y="21229"/>
                </a:cubicBezTo>
                <a:cubicBezTo>
                  <a:pt x="158557" y="47399"/>
                  <a:pt x="106218" y="125907"/>
                  <a:pt x="120072" y="159774"/>
                </a:cubicBezTo>
                <a:cubicBezTo>
                  <a:pt x="133926" y="193641"/>
                  <a:pt x="177799" y="209035"/>
                  <a:pt x="221672" y="224429"/>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24" name="Group 20"/>
          <p:cNvGrpSpPr/>
          <p:nvPr/>
        </p:nvGrpSpPr>
        <p:grpSpPr>
          <a:xfrm>
            <a:off x="7086600" y="5181600"/>
            <a:ext cx="1752600" cy="1371600"/>
            <a:chOff x="5715000" y="1828800"/>
            <a:chExt cx="1752600" cy="1371600"/>
          </a:xfrm>
        </p:grpSpPr>
        <p:cxnSp>
          <p:nvCxnSpPr>
            <p:cNvPr id="25" name="Straight Arrow Connector 24"/>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8" name="Curved Connector 27"/>
            <p:cNvCxnSpPr>
              <a:stCxn id="29" idx="6"/>
              <a:endCxn id="29"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9" name="Oval 28"/>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y</a:t>
              </a:r>
            </a:p>
          </p:txBody>
        </p:sp>
        <p:sp>
          <p:nvSpPr>
            <p:cNvPr id="30" name="Oval 29"/>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a</a:t>
              </a:r>
            </a:p>
          </p:txBody>
        </p:sp>
        <p:sp>
          <p:nvSpPr>
            <p:cNvPr id="31" name="Oval 30"/>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rial" pitchFamily="34" charset="0"/>
                  <a:cs typeface="Arial" pitchFamily="34" charset="0"/>
                </a:rPr>
                <a:t>m</a:t>
              </a:r>
            </a:p>
          </p:txBody>
        </p:sp>
      </p:grpSp>
    </p:spTree>
    <p:extLst>
      <p:ext uri="{BB962C8B-B14F-4D97-AF65-F5344CB8AC3E}">
        <p14:creationId xmlns:p14="http://schemas.microsoft.com/office/powerpoint/2010/main" val="1788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AA942EA-905B-46CC-87CA-C2143741BF35}" type="slidenum">
              <a:rPr lang="en-US" altLang="en-US"/>
              <a:pPr/>
              <a:t>72</a:t>
            </a:fld>
            <a:endParaRPr lang="en-US" altLang="en-US"/>
          </a:p>
        </p:txBody>
      </p:sp>
      <p:sp>
        <p:nvSpPr>
          <p:cNvPr id="23554" name="Rectangle 2"/>
          <p:cNvSpPr>
            <a:spLocks noGrp="1" noChangeArrowheads="1"/>
          </p:cNvSpPr>
          <p:nvPr>
            <p:ph type="title"/>
          </p:nvPr>
        </p:nvSpPr>
        <p:spPr>
          <a:xfrm>
            <a:off x="152400" y="-22964"/>
            <a:ext cx="8991600" cy="1143000"/>
          </a:xfrm>
        </p:spPr>
        <p:txBody>
          <a:bodyPr/>
          <a:lstStyle/>
          <a:p>
            <a:r>
              <a:rPr lang="en-US" altLang="en-US" sz="3600" dirty="0">
                <a:solidFill>
                  <a:srgbClr val="92D050"/>
                </a:solidFill>
              </a:rPr>
              <a:t>Example</a:t>
            </a:r>
            <a:r>
              <a:rPr lang="en-US" altLang="en-US" sz="3600" dirty="0"/>
              <a:t>: Microsoft is a Spider Trap; 20% Tax</a:t>
            </a:r>
          </a:p>
        </p:txBody>
      </p:sp>
      <p:sp>
        <p:nvSpPr>
          <p:cNvPr id="23555" name="Rectangle 3"/>
          <p:cNvSpPr>
            <a:spLocks noGrp="1" noChangeArrowheads="1"/>
          </p:cNvSpPr>
          <p:nvPr>
            <p:ph type="body" idx="1"/>
          </p:nvPr>
        </p:nvSpPr>
        <p:spPr/>
        <p:txBody>
          <a:bodyPr/>
          <a:lstStyle/>
          <a:p>
            <a:r>
              <a:rPr lang="en-US" altLang="en-US" dirty="0"/>
              <a:t>Equations </a:t>
            </a:r>
            <a:r>
              <a:rPr lang="en-US" altLang="en-US" b="1" dirty="0"/>
              <a:t> v</a:t>
            </a:r>
            <a:r>
              <a:rPr lang="en-US" altLang="en-US" dirty="0"/>
              <a:t> = 0.8(</a:t>
            </a:r>
            <a:r>
              <a:rPr lang="en-US" altLang="en-US" i="1" dirty="0" err="1"/>
              <a:t>M</a:t>
            </a:r>
            <a:r>
              <a:rPr lang="en-US" altLang="en-US" b="1" dirty="0" err="1"/>
              <a:t>v</a:t>
            </a:r>
            <a:r>
              <a:rPr lang="en-US" altLang="en-US" dirty="0"/>
              <a:t>) + </a:t>
            </a:r>
            <a:r>
              <a:rPr lang="en-US" altLang="en-US" b="1" dirty="0"/>
              <a:t>0.2</a:t>
            </a:r>
            <a:r>
              <a:rPr lang="en-US" altLang="en-US" dirty="0"/>
              <a:t>:</a:t>
            </a:r>
          </a:p>
          <a:p>
            <a:pPr lvl="1">
              <a:buFont typeface="Monotype Sorts" pitchFamily="2" charset="2"/>
              <a:buNone/>
            </a:pPr>
            <a:r>
              <a:rPr lang="en-US" altLang="en-US" i="1" dirty="0"/>
              <a:t>y</a:t>
            </a:r>
            <a:r>
              <a:rPr lang="en-US" altLang="en-US" dirty="0"/>
              <a:t>   = 0.8(</a:t>
            </a:r>
            <a:r>
              <a:rPr lang="en-US" altLang="en-US" i="1" dirty="0"/>
              <a:t>y</a:t>
            </a:r>
            <a:r>
              <a:rPr lang="en-US" altLang="en-US" dirty="0"/>
              <a:t>/2 + </a:t>
            </a:r>
            <a:r>
              <a:rPr lang="en-US" altLang="en-US" i="1" dirty="0"/>
              <a:t>a</a:t>
            </a:r>
            <a:r>
              <a:rPr lang="en-US" altLang="en-US" dirty="0"/>
              <a:t>/2) + 0.2</a:t>
            </a:r>
          </a:p>
          <a:p>
            <a:pPr lvl="1">
              <a:buFont typeface="Monotype Sorts" pitchFamily="2" charset="2"/>
              <a:buNone/>
            </a:pPr>
            <a:r>
              <a:rPr lang="en-US" altLang="en-US" i="1" dirty="0"/>
              <a:t>a </a:t>
            </a:r>
            <a:r>
              <a:rPr lang="en-US" altLang="en-US" dirty="0"/>
              <a:t>  = 0.8(</a:t>
            </a:r>
            <a:r>
              <a:rPr lang="en-US" altLang="en-US" i="1" dirty="0"/>
              <a:t>y</a:t>
            </a:r>
            <a:r>
              <a:rPr lang="en-US" altLang="en-US" dirty="0"/>
              <a:t>/2) + 0.2</a:t>
            </a:r>
          </a:p>
          <a:p>
            <a:pPr lvl="1">
              <a:buFont typeface="Monotype Sorts" pitchFamily="2" charset="2"/>
              <a:buNone/>
            </a:pPr>
            <a:r>
              <a:rPr lang="en-US" altLang="en-US" i="1" dirty="0"/>
              <a:t>m</a:t>
            </a:r>
            <a:r>
              <a:rPr lang="en-US" altLang="en-US" dirty="0"/>
              <a:t>  = 0.8(</a:t>
            </a:r>
            <a:r>
              <a:rPr lang="en-US" altLang="en-US" i="1" dirty="0"/>
              <a:t>a</a:t>
            </a:r>
            <a:r>
              <a:rPr lang="en-US" altLang="en-US" dirty="0"/>
              <a:t>/2 + </a:t>
            </a:r>
            <a:r>
              <a:rPr lang="en-US" altLang="en-US" i="1" dirty="0"/>
              <a:t>m</a:t>
            </a:r>
            <a:r>
              <a:rPr lang="en-US" altLang="en-US" dirty="0"/>
              <a:t>) + 0.2</a:t>
            </a:r>
          </a:p>
          <a:p>
            <a:pPr lvl="1"/>
            <a:endParaRPr lang="en-US" altLang="en-US" dirty="0"/>
          </a:p>
        </p:txBody>
      </p:sp>
      <p:sp>
        <p:nvSpPr>
          <p:cNvPr id="23556" name="Text Box 4"/>
          <p:cNvSpPr txBox="1">
            <a:spLocks noChangeArrowheads="1"/>
          </p:cNvSpPr>
          <p:nvPr/>
        </p:nvSpPr>
        <p:spPr bwMode="auto">
          <a:xfrm>
            <a:off x="1355725" y="4529138"/>
            <a:ext cx="9477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y</a:t>
            </a:r>
          </a:p>
          <a:p>
            <a:r>
              <a:rPr lang="en-US" altLang="en-US"/>
              <a:t>a    =</a:t>
            </a:r>
          </a:p>
          <a:p>
            <a:r>
              <a:rPr lang="en-US" altLang="en-US"/>
              <a:t>m</a:t>
            </a:r>
          </a:p>
        </p:txBody>
      </p:sp>
      <p:sp>
        <p:nvSpPr>
          <p:cNvPr id="23557" name="Text Box 5"/>
          <p:cNvSpPr txBox="1">
            <a:spLocks noChangeArrowheads="1"/>
          </p:cNvSpPr>
          <p:nvPr/>
        </p:nvSpPr>
        <p:spPr bwMode="auto">
          <a:xfrm>
            <a:off x="2743200" y="4564063"/>
            <a:ext cx="350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a:p>
            <a:r>
              <a:rPr lang="en-US" altLang="en-US"/>
              <a:t>1</a:t>
            </a:r>
          </a:p>
          <a:p>
            <a:r>
              <a:rPr lang="en-US" altLang="en-US"/>
              <a:t>1</a:t>
            </a:r>
          </a:p>
        </p:txBody>
      </p:sp>
      <p:sp>
        <p:nvSpPr>
          <p:cNvPr id="23558" name="Text Box 6"/>
          <p:cNvSpPr txBox="1">
            <a:spLocks noChangeArrowheads="1"/>
          </p:cNvSpPr>
          <p:nvPr/>
        </p:nvSpPr>
        <p:spPr bwMode="auto">
          <a:xfrm>
            <a:off x="3505200" y="4564063"/>
            <a:ext cx="776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1.00</a:t>
            </a:r>
          </a:p>
          <a:p>
            <a:r>
              <a:rPr lang="en-US" altLang="en-US"/>
              <a:t>0.60</a:t>
            </a:r>
          </a:p>
          <a:p>
            <a:r>
              <a:rPr lang="en-US" altLang="en-US"/>
              <a:t>1.40</a:t>
            </a:r>
          </a:p>
        </p:txBody>
      </p:sp>
      <p:sp>
        <p:nvSpPr>
          <p:cNvPr id="23559" name="Text Box 7"/>
          <p:cNvSpPr txBox="1">
            <a:spLocks noChangeArrowheads="1"/>
          </p:cNvSpPr>
          <p:nvPr/>
        </p:nvSpPr>
        <p:spPr bwMode="auto">
          <a:xfrm>
            <a:off x="4343400" y="4564063"/>
            <a:ext cx="776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0.84</a:t>
            </a:r>
          </a:p>
          <a:p>
            <a:r>
              <a:rPr lang="en-US" altLang="en-US"/>
              <a:t>0.60</a:t>
            </a:r>
          </a:p>
          <a:p>
            <a:r>
              <a:rPr lang="en-US" altLang="en-US"/>
              <a:t>1.56</a:t>
            </a:r>
          </a:p>
        </p:txBody>
      </p:sp>
      <p:sp>
        <p:nvSpPr>
          <p:cNvPr id="23560" name="Text Box 8"/>
          <p:cNvSpPr txBox="1">
            <a:spLocks noChangeArrowheads="1"/>
          </p:cNvSpPr>
          <p:nvPr/>
        </p:nvSpPr>
        <p:spPr bwMode="auto">
          <a:xfrm>
            <a:off x="5257800" y="4564063"/>
            <a:ext cx="942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0.776</a:t>
            </a:r>
          </a:p>
          <a:p>
            <a:r>
              <a:rPr lang="en-US" altLang="en-US"/>
              <a:t>0.536</a:t>
            </a:r>
          </a:p>
          <a:p>
            <a:r>
              <a:rPr lang="en-US" altLang="en-US"/>
              <a:t>1.688</a:t>
            </a:r>
          </a:p>
        </p:txBody>
      </p:sp>
      <p:sp>
        <p:nvSpPr>
          <p:cNvPr id="23561" name="Text Box 9"/>
          <p:cNvSpPr txBox="1">
            <a:spLocks noChangeArrowheads="1"/>
          </p:cNvSpPr>
          <p:nvPr/>
        </p:nvSpPr>
        <p:spPr bwMode="auto">
          <a:xfrm>
            <a:off x="7162800" y="4565650"/>
            <a:ext cx="99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itchFamily="18" charset="0"/>
              </a:rPr>
              <a:t>  </a:t>
            </a:r>
            <a:r>
              <a:rPr lang="en-US" altLang="en-US"/>
              <a:t>7/11</a:t>
            </a:r>
          </a:p>
          <a:p>
            <a:r>
              <a:rPr lang="en-US" altLang="en-US"/>
              <a:t>  5/11</a:t>
            </a:r>
          </a:p>
          <a:p>
            <a:r>
              <a:rPr lang="en-US" altLang="en-US"/>
              <a:t>21/11</a:t>
            </a:r>
          </a:p>
        </p:txBody>
      </p:sp>
      <p:sp>
        <p:nvSpPr>
          <p:cNvPr id="23562" name="Text Box 10"/>
          <p:cNvSpPr txBox="1">
            <a:spLocks noChangeArrowheads="1"/>
          </p:cNvSpPr>
          <p:nvPr/>
        </p:nvSpPr>
        <p:spPr bwMode="auto">
          <a:xfrm>
            <a:off x="6232525" y="4910138"/>
            <a:ext cx="65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 .</a:t>
            </a:r>
          </a:p>
        </p:txBody>
      </p:sp>
    </p:spTree>
    <p:extLst>
      <p:ext uri="{BB962C8B-B14F-4D97-AF65-F5344CB8AC3E}">
        <p14:creationId xmlns:p14="http://schemas.microsoft.com/office/powerpoint/2010/main" val="4145054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1+#ppt_w/2"/>
                                          </p:val>
                                        </p:tav>
                                        <p:tav tm="100000">
                                          <p:val>
                                            <p:strVal val="#ppt_x"/>
                                          </p:val>
                                        </p:tav>
                                      </p:tavLst>
                                    </p:anim>
                                    <p:anim calcmode="lin" valueType="num">
                                      <p:cBhvr additive="base">
                                        <p:cTn id="8"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9"/>
                                        </p:tgtEl>
                                        <p:attrNameLst>
                                          <p:attrName>style.visibility</p:attrName>
                                        </p:attrNameLst>
                                      </p:cBhvr>
                                      <p:to>
                                        <p:strVal val="visible"/>
                                      </p:to>
                                    </p:set>
                                    <p:anim calcmode="lin" valueType="num">
                                      <p:cBhvr additive="base">
                                        <p:cTn id="13" dur="500" fill="hold"/>
                                        <p:tgtEl>
                                          <p:spTgt spid="23559"/>
                                        </p:tgtEl>
                                        <p:attrNameLst>
                                          <p:attrName>ppt_x</p:attrName>
                                        </p:attrNameLst>
                                      </p:cBhvr>
                                      <p:tavLst>
                                        <p:tav tm="0">
                                          <p:val>
                                            <p:strVal val="1+#ppt_w/2"/>
                                          </p:val>
                                        </p:tav>
                                        <p:tav tm="100000">
                                          <p:val>
                                            <p:strVal val="#ppt_x"/>
                                          </p:val>
                                        </p:tav>
                                      </p:tavLst>
                                    </p:anim>
                                    <p:anim calcmode="lin" valueType="num">
                                      <p:cBhvr additive="base">
                                        <p:cTn id="14"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anim calcmode="lin" valueType="num">
                                      <p:cBhvr additive="base">
                                        <p:cTn id="19" dur="500" fill="hold"/>
                                        <p:tgtEl>
                                          <p:spTgt spid="23560"/>
                                        </p:tgtEl>
                                        <p:attrNameLst>
                                          <p:attrName>ppt_x</p:attrName>
                                        </p:attrNameLst>
                                      </p:cBhvr>
                                      <p:tavLst>
                                        <p:tav tm="0">
                                          <p:val>
                                            <p:strVal val="1+#ppt_w/2"/>
                                          </p:val>
                                        </p:tav>
                                        <p:tav tm="100000">
                                          <p:val>
                                            <p:strVal val="#ppt_x"/>
                                          </p:val>
                                        </p:tav>
                                      </p:tavLst>
                                    </p:anim>
                                    <p:anim calcmode="lin" valueType="num">
                                      <p:cBhvr additive="base">
                                        <p:cTn id="20" dur="500" fill="hold"/>
                                        <p:tgtEl>
                                          <p:spTgt spid="235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62"/>
                                        </p:tgtEl>
                                        <p:attrNameLst>
                                          <p:attrName>style.visibility</p:attrName>
                                        </p:attrNameLst>
                                      </p:cBhvr>
                                      <p:to>
                                        <p:strVal val="visible"/>
                                      </p:to>
                                    </p:set>
                                    <p:anim calcmode="lin" valueType="num">
                                      <p:cBhvr additive="base">
                                        <p:cTn id="25" dur="500" fill="hold"/>
                                        <p:tgtEl>
                                          <p:spTgt spid="23562"/>
                                        </p:tgtEl>
                                        <p:attrNameLst>
                                          <p:attrName>ppt_x</p:attrName>
                                        </p:attrNameLst>
                                      </p:cBhvr>
                                      <p:tavLst>
                                        <p:tav tm="0">
                                          <p:val>
                                            <p:strVal val="1+#ppt_w/2"/>
                                          </p:val>
                                        </p:tav>
                                        <p:tav tm="100000">
                                          <p:val>
                                            <p:strVal val="#ppt_x"/>
                                          </p:val>
                                        </p:tav>
                                      </p:tavLst>
                                    </p:anim>
                                    <p:anim calcmode="lin" valueType="num">
                                      <p:cBhvr additive="base">
                                        <p:cTn id="26" dur="500" fill="hold"/>
                                        <p:tgtEl>
                                          <p:spTgt spid="2356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561"/>
                                        </p:tgtEl>
                                        <p:attrNameLst>
                                          <p:attrName>style.visibility</p:attrName>
                                        </p:attrNameLst>
                                      </p:cBhvr>
                                      <p:to>
                                        <p:strVal val="visible"/>
                                      </p:to>
                                    </p:set>
                                    <p:anim calcmode="lin" valueType="num">
                                      <p:cBhvr additive="base">
                                        <p:cTn id="31" dur="500" fill="hold"/>
                                        <p:tgtEl>
                                          <p:spTgt spid="23561"/>
                                        </p:tgtEl>
                                        <p:attrNameLst>
                                          <p:attrName>ppt_x</p:attrName>
                                        </p:attrNameLst>
                                      </p:cBhvr>
                                      <p:tavLst>
                                        <p:tav tm="0">
                                          <p:val>
                                            <p:strVal val="1+#ppt_w/2"/>
                                          </p:val>
                                        </p:tav>
                                        <p:tav tm="100000">
                                          <p:val>
                                            <p:strVal val="#ppt_x"/>
                                          </p:val>
                                        </p:tav>
                                      </p:tavLst>
                                    </p:anim>
                                    <p:anim calcmode="lin" valueType="num">
                                      <p:cBhvr additive="base">
                                        <p:cTn id="32"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utoUpdateAnimBg="0"/>
      <p:bldP spid="23559" grpId="0" autoUpdateAnimBg="0"/>
      <p:bldP spid="23560" grpId="0" autoUpdateAnimBg="0"/>
      <p:bldP spid="23561" grpId="0" autoUpdateAnimBg="0"/>
      <p:bldP spid="23562"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7EA0272-6117-444B-B3D6-72D8B42564B0}" type="slidenum">
              <a:rPr lang="en-US" altLang="en-US"/>
              <a:pPr/>
              <a:t>73</a:t>
            </a:fld>
            <a:endParaRPr lang="en-US" altLang="en-US"/>
          </a:p>
        </p:txBody>
      </p:sp>
      <p:sp>
        <p:nvSpPr>
          <p:cNvPr id="74754" name="Rectangle 2"/>
          <p:cNvSpPr>
            <a:spLocks noGrp="1" noChangeArrowheads="1"/>
          </p:cNvSpPr>
          <p:nvPr>
            <p:ph type="title"/>
          </p:nvPr>
        </p:nvSpPr>
        <p:spPr/>
        <p:txBody>
          <a:bodyPr/>
          <a:lstStyle/>
          <a:p>
            <a:r>
              <a:rPr lang="en-US" altLang="en-US"/>
              <a:t>Teleport Sets</a:t>
            </a:r>
          </a:p>
        </p:txBody>
      </p:sp>
      <p:sp>
        <p:nvSpPr>
          <p:cNvPr id="74755" name="Rectangle 3"/>
          <p:cNvSpPr>
            <a:spLocks noGrp="1" noChangeArrowheads="1"/>
          </p:cNvSpPr>
          <p:nvPr>
            <p:ph type="body" idx="1"/>
          </p:nvPr>
        </p:nvSpPr>
        <p:spPr/>
        <p:txBody>
          <a:bodyPr/>
          <a:lstStyle/>
          <a:p>
            <a:pPr marL="609600" indent="-609600"/>
            <a:r>
              <a:rPr lang="en-US" altLang="en-US" dirty="0"/>
              <a:t>Assume each walker has a small probability of “teleporting” at any tick.</a:t>
            </a:r>
          </a:p>
          <a:p>
            <a:pPr marL="609600" indent="-609600"/>
            <a:r>
              <a:rPr lang="en-US" altLang="en-US" dirty="0"/>
              <a:t>Teleport can go to:</a:t>
            </a:r>
          </a:p>
          <a:p>
            <a:pPr marL="990600" lvl="1" indent="-533400">
              <a:buFont typeface="Monotype Sorts" pitchFamily="2" charset="2"/>
              <a:buAutoNum type="arabicPeriod"/>
            </a:pPr>
            <a:r>
              <a:rPr lang="en-US" altLang="en-US" dirty="0"/>
              <a:t>Any page with equal probability.</a:t>
            </a:r>
          </a:p>
          <a:p>
            <a:pPr marL="1255776" lvl="2" indent="-533400"/>
            <a:r>
              <a:rPr lang="en-US" altLang="en-US" dirty="0"/>
              <a:t>As in the “taxation” scheme.</a:t>
            </a:r>
          </a:p>
          <a:p>
            <a:pPr marL="990600" lvl="1" indent="-533400">
              <a:buFont typeface="Monotype Sorts" pitchFamily="2" charset="2"/>
              <a:buAutoNum type="arabicPeriod"/>
            </a:pPr>
            <a:r>
              <a:rPr lang="en-US" altLang="en-US" dirty="0"/>
              <a:t>A set of “relevant” pages (</a:t>
            </a:r>
            <a:r>
              <a:rPr lang="en-US" altLang="en-US" i="1" dirty="0">
                <a:solidFill>
                  <a:srgbClr val="FF0066"/>
                </a:solidFill>
              </a:rPr>
              <a:t>teleport set</a:t>
            </a:r>
            <a:r>
              <a:rPr lang="en-US" altLang="en-US" dirty="0"/>
              <a:t>).</a:t>
            </a:r>
          </a:p>
          <a:p>
            <a:pPr marL="1255776" lvl="2" indent="-533400"/>
            <a:r>
              <a:rPr lang="en-US" altLang="en-US" dirty="0"/>
              <a:t>For </a:t>
            </a:r>
            <a:r>
              <a:rPr lang="en-US" altLang="en-US" i="1" dirty="0">
                <a:solidFill>
                  <a:srgbClr val="FF0066"/>
                </a:solidFill>
              </a:rPr>
              <a:t>topic-specific</a:t>
            </a:r>
            <a:r>
              <a:rPr lang="en-US" altLang="en-US" dirty="0"/>
              <a:t> PageRank.</a:t>
            </a:r>
          </a:p>
        </p:txBody>
      </p:sp>
    </p:spTree>
    <p:extLst>
      <p:ext uri="{BB962C8B-B14F-4D97-AF65-F5344CB8AC3E}">
        <p14:creationId xmlns:p14="http://schemas.microsoft.com/office/powerpoint/2010/main" val="7810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6FC38A4-8AA6-4F42-929F-7DFE06EA80A3}" type="slidenum">
              <a:rPr lang="en-US" altLang="en-US"/>
              <a:pPr/>
              <a:t>74</a:t>
            </a:fld>
            <a:endParaRPr lang="en-US" altLang="en-US"/>
          </a:p>
        </p:txBody>
      </p:sp>
      <p:sp>
        <p:nvSpPr>
          <p:cNvPr id="112642" name="Rectangle 2"/>
          <p:cNvSpPr>
            <a:spLocks noGrp="1" noChangeArrowheads="1"/>
          </p:cNvSpPr>
          <p:nvPr>
            <p:ph type="title"/>
          </p:nvPr>
        </p:nvSpPr>
        <p:spPr/>
        <p:txBody>
          <a:bodyPr/>
          <a:lstStyle/>
          <a:p>
            <a:r>
              <a:rPr lang="en-US" altLang="en-US"/>
              <a:t>Picking the Teleport Set</a:t>
            </a:r>
          </a:p>
        </p:txBody>
      </p:sp>
      <p:sp>
        <p:nvSpPr>
          <p:cNvPr id="112643" name="Rectangle 3"/>
          <p:cNvSpPr>
            <a:spLocks noGrp="1" noChangeArrowheads="1"/>
          </p:cNvSpPr>
          <p:nvPr>
            <p:ph type="body" idx="1"/>
          </p:nvPr>
        </p:nvSpPr>
        <p:spPr/>
        <p:txBody>
          <a:bodyPr/>
          <a:lstStyle/>
          <a:p>
            <a:pPr marL="609600" indent="-609600">
              <a:buFont typeface="Monotype Sorts" pitchFamily="2" charset="2"/>
              <a:buAutoNum type="arabicPeriod"/>
            </a:pPr>
            <a:r>
              <a:rPr lang="en-US" altLang="en-US" dirty="0"/>
              <a:t>Choose the pages belonging to the topic in </a:t>
            </a:r>
            <a:r>
              <a:rPr lang="en-US" altLang="en-US" dirty="0">
                <a:solidFill>
                  <a:srgbClr val="00B050"/>
                </a:solidFill>
              </a:rPr>
              <a:t>Open Directory</a:t>
            </a:r>
            <a:r>
              <a:rPr lang="en-US" altLang="en-US" dirty="0"/>
              <a:t>.</a:t>
            </a:r>
          </a:p>
          <a:p>
            <a:pPr marL="609600" indent="-609600">
              <a:buFont typeface="Monotype Sorts" pitchFamily="2" charset="2"/>
              <a:buAutoNum type="arabicPeriod"/>
            </a:pPr>
            <a:r>
              <a:rPr lang="en-US" altLang="en-US" dirty="0"/>
              <a:t>“Learn,” from a training set, the typical words in pages belonging to the topic; use pages heavy in those words as the teleport set.</a:t>
            </a:r>
          </a:p>
        </p:txBody>
      </p:sp>
    </p:spTree>
    <p:extLst>
      <p:ext uri="{BB962C8B-B14F-4D97-AF65-F5344CB8AC3E}">
        <p14:creationId xmlns:p14="http://schemas.microsoft.com/office/powerpoint/2010/main" val="2336956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87552"/>
          </a:xfrm>
        </p:spPr>
        <p:txBody>
          <a:bodyPr>
            <a:normAutofit fontScale="90000"/>
          </a:bodyPr>
          <a:lstStyle/>
          <a:p>
            <a:r>
              <a:rPr lang="en-US" dirty="0"/>
              <a:t>Why Teleports Solve the Problem?</a:t>
            </a:r>
          </a:p>
        </p:txBody>
      </p:sp>
      <p:sp>
        <p:nvSpPr>
          <p:cNvPr id="3" name="Content Placeholder 2"/>
          <p:cNvSpPr>
            <a:spLocks noGrp="1"/>
          </p:cNvSpPr>
          <p:nvPr>
            <p:ph idx="1"/>
          </p:nvPr>
        </p:nvSpPr>
        <p:spPr>
          <a:xfrm>
            <a:off x="457200" y="1295400"/>
            <a:ext cx="8686800" cy="5562600"/>
          </a:xfrm>
        </p:spPr>
        <p:txBody>
          <a:bodyPr>
            <a:normAutofit/>
          </a:bodyPr>
          <a:lstStyle/>
          <a:p>
            <a:pPr marL="118872" indent="0">
              <a:buNone/>
            </a:pPr>
            <a:r>
              <a:rPr lang="en-US" b="1" dirty="0">
                <a:solidFill>
                  <a:srgbClr val="0000FF"/>
                </a:solidFill>
              </a:rPr>
              <a:t>Why are dead-ends and spider traps a problem </a:t>
            </a:r>
            <a:br>
              <a:rPr lang="en-US" b="1" dirty="0">
                <a:solidFill>
                  <a:srgbClr val="0000FF"/>
                </a:solidFill>
              </a:rPr>
            </a:br>
            <a:r>
              <a:rPr lang="en-US" b="1" dirty="0"/>
              <a:t>and </a:t>
            </a:r>
            <a:r>
              <a:rPr lang="en-US" b="1" dirty="0">
                <a:solidFill>
                  <a:srgbClr val="FF0066"/>
                </a:solidFill>
              </a:rPr>
              <a:t>why do teleports solve the problem?</a:t>
            </a:r>
          </a:p>
          <a:p>
            <a:r>
              <a:rPr lang="en-US" b="1" dirty="0">
                <a:solidFill>
                  <a:srgbClr val="0000FF"/>
                </a:solidFill>
              </a:rPr>
              <a:t>Spider-traps</a:t>
            </a:r>
            <a:r>
              <a:rPr lang="en-US" dirty="0">
                <a:solidFill>
                  <a:srgbClr val="0000FF"/>
                </a:solidFill>
              </a:rPr>
              <a:t> </a:t>
            </a:r>
            <a:r>
              <a:rPr lang="en-US" dirty="0"/>
              <a:t>are not a problem, but with traps PageRank scores are </a:t>
            </a:r>
            <a:r>
              <a:rPr lang="en-US" b="1" dirty="0"/>
              <a:t>not</a:t>
            </a:r>
            <a:r>
              <a:rPr lang="en-US" dirty="0"/>
              <a:t> what we want</a:t>
            </a:r>
          </a:p>
          <a:p>
            <a:pPr lvl="1"/>
            <a:r>
              <a:rPr lang="en-US" b="1" dirty="0">
                <a:solidFill>
                  <a:srgbClr val="FF0066"/>
                </a:solidFill>
              </a:rPr>
              <a:t>Solution:</a:t>
            </a:r>
            <a:r>
              <a:rPr lang="en-US" dirty="0"/>
              <a:t> Never get stuck in a spider trap by </a:t>
            </a:r>
            <a:br>
              <a:rPr lang="en-US" dirty="0"/>
            </a:br>
            <a:r>
              <a:rPr lang="en-US" dirty="0"/>
              <a:t>teleporting out of it in a finite number of steps</a:t>
            </a:r>
            <a:endParaRPr lang="en-US" b="1" dirty="0"/>
          </a:p>
          <a:p>
            <a:r>
              <a:rPr lang="en-US" b="1" dirty="0">
                <a:solidFill>
                  <a:srgbClr val="0000FF"/>
                </a:solidFill>
              </a:rPr>
              <a:t>Dead-ends</a:t>
            </a:r>
            <a:r>
              <a:rPr lang="en-US" dirty="0"/>
              <a:t> are a problem</a:t>
            </a:r>
          </a:p>
          <a:p>
            <a:pPr lvl="1"/>
            <a:r>
              <a:rPr lang="en-US" dirty="0"/>
              <a:t>The matrix is not column stochastic so our initial assumptions are not met</a:t>
            </a:r>
          </a:p>
          <a:p>
            <a:pPr lvl="1"/>
            <a:r>
              <a:rPr lang="en-US" b="1" dirty="0">
                <a:solidFill>
                  <a:srgbClr val="FF0066"/>
                </a:solidFill>
              </a:rPr>
              <a:t>Solution:</a:t>
            </a:r>
            <a:r>
              <a:rPr lang="en-US" dirty="0"/>
              <a:t> Make matrix column stochastic by always teleporting when there is nowhere else to go</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75</a:t>
            </a:fld>
            <a:endParaRPr lang="en-US"/>
          </a:p>
        </p:txBody>
      </p:sp>
    </p:spTree>
    <p:extLst>
      <p:ext uri="{BB962C8B-B14F-4D97-AF65-F5344CB8AC3E}">
        <p14:creationId xmlns:p14="http://schemas.microsoft.com/office/powerpoint/2010/main" val="7074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1A05181-58DE-4B09-812F-90F62BF5649C}" type="slidenum">
              <a:rPr lang="en-US" altLang="en-US"/>
              <a:pPr/>
              <a:t>76</a:t>
            </a:fld>
            <a:endParaRPr lang="en-US" altLang="en-US"/>
          </a:p>
        </p:txBody>
      </p:sp>
      <p:sp>
        <p:nvSpPr>
          <p:cNvPr id="83970" name="Rectangle 2"/>
          <p:cNvSpPr>
            <a:spLocks noGrp="1" noChangeArrowheads="1"/>
          </p:cNvSpPr>
          <p:nvPr>
            <p:ph type="title"/>
          </p:nvPr>
        </p:nvSpPr>
        <p:spPr/>
        <p:txBody>
          <a:bodyPr/>
          <a:lstStyle/>
          <a:p>
            <a:r>
              <a:rPr lang="en-US" altLang="en-US" dirty="0">
                <a:solidFill>
                  <a:srgbClr val="00B0F0"/>
                </a:solidFill>
              </a:rPr>
              <a:t>Application</a:t>
            </a:r>
            <a:r>
              <a:rPr lang="en-US" altLang="en-US" dirty="0"/>
              <a:t>: Link Spam</a:t>
            </a:r>
          </a:p>
        </p:txBody>
      </p:sp>
      <p:sp>
        <p:nvSpPr>
          <p:cNvPr id="83971" name="Rectangle 3"/>
          <p:cNvSpPr>
            <a:spLocks noGrp="1" noChangeArrowheads="1"/>
          </p:cNvSpPr>
          <p:nvPr>
            <p:ph type="body" idx="1"/>
          </p:nvPr>
        </p:nvSpPr>
        <p:spPr/>
        <p:txBody>
          <a:bodyPr/>
          <a:lstStyle/>
          <a:p>
            <a:r>
              <a:rPr lang="en-US" altLang="en-US" dirty="0"/>
              <a:t>Spam farmers create networks of millions of pages designed to focus PageRank on a few undeserving pages.</a:t>
            </a:r>
          </a:p>
          <a:p>
            <a:r>
              <a:rPr lang="en-US" altLang="en-US" dirty="0"/>
              <a:t>To minimize their influence, use a teleport set consisting of trusted pages only.</a:t>
            </a:r>
          </a:p>
          <a:p>
            <a:pPr lvl="1"/>
            <a:r>
              <a:rPr lang="en-US" altLang="en-US" dirty="0">
                <a:solidFill>
                  <a:srgbClr val="00B050"/>
                </a:solidFill>
              </a:rPr>
              <a:t>Example</a:t>
            </a:r>
            <a:r>
              <a:rPr lang="en-US" altLang="en-US" dirty="0"/>
              <a:t>: home pages of universities.</a:t>
            </a:r>
          </a:p>
        </p:txBody>
      </p:sp>
    </p:spTree>
    <p:extLst>
      <p:ext uri="{BB962C8B-B14F-4D97-AF65-F5344CB8AC3E}">
        <p14:creationId xmlns:p14="http://schemas.microsoft.com/office/powerpoint/2010/main" val="12431411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PageRank at Web Scale</a:t>
            </a:r>
          </a:p>
        </p:txBody>
      </p:sp>
      <p:sp>
        <p:nvSpPr>
          <p:cNvPr id="3" name="Content Placeholder 2"/>
          <p:cNvSpPr>
            <a:spLocks noGrp="1"/>
          </p:cNvSpPr>
          <p:nvPr>
            <p:ph idx="1"/>
          </p:nvPr>
        </p:nvSpPr>
        <p:spPr>
          <a:xfrm>
            <a:off x="457200" y="1295400"/>
            <a:ext cx="2655230" cy="5257801"/>
          </a:xfrm>
        </p:spPr>
        <p:txBody>
          <a:bodyPr/>
          <a:lstStyle/>
          <a:p>
            <a:r>
              <a:rPr lang="en-US" dirty="0"/>
              <a:t>Web graph</a:t>
            </a:r>
          </a:p>
          <a:p>
            <a:pPr marL="457200" lvl="1" indent="0">
              <a:buNone/>
            </a:pPr>
            <a:endParaRPr lang="en-US" dirty="0"/>
          </a:p>
          <a:p>
            <a:pPr marL="457200" lvl="1" indent="0">
              <a:buNone/>
            </a:pPr>
            <a:endParaRPr lang="en-US" dirty="0"/>
          </a:p>
          <a:p>
            <a:pPr marL="457200" lvl="1" indent="0">
              <a:buNone/>
            </a:pPr>
            <a:r>
              <a:rPr lang="en-US" dirty="0"/>
              <a:t>How do we compute PageRank for graph of such scale?</a:t>
            </a:r>
          </a:p>
        </p:txBody>
      </p:sp>
      <p:sp>
        <p:nvSpPr>
          <p:cNvPr id="4" name="Slide Number Placeholder 3"/>
          <p:cNvSpPr>
            <a:spLocks noGrp="1"/>
          </p:cNvSpPr>
          <p:nvPr>
            <p:ph type="sldNum" sz="quarter" idx="12"/>
          </p:nvPr>
        </p:nvSpPr>
        <p:spPr/>
        <p:txBody>
          <a:bodyPr/>
          <a:lstStyle/>
          <a:p>
            <a:fld id="{19B12225-5612-419B-A8D5-4B8EEE4C217E}" type="slidenum">
              <a:rPr lang="en-US" smtClean="0"/>
              <a:pPr/>
              <a:t>77</a:t>
            </a:fld>
            <a:endParaRPr lang="en-US" dirty="0"/>
          </a:p>
        </p:txBody>
      </p:sp>
      <p:pic>
        <p:nvPicPr>
          <p:cNvPr id="4098" name="Picture 2" descr="Graphical Representation of the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430" y="2209800"/>
            <a:ext cx="4507570" cy="457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315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Exam Questions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78</a:t>
            </a:fld>
            <a:endParaRPr lang="en-US" dirty="0"/>
          </a:p>
        </p:txBody>
      </p:sp>
      <p:pic>
        <p:nvPicPr>
          <p:cNvPr id="1026" name="Picture 2" descr="Image result for comic final ex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063752"/>
            <a:ext cx="5715000" cy="572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1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Search: 2 Challenges</a:t>
            </a:r>
          </a:p>
        </p:txBody>
      </p:sp>
      <p:sp>
        <p:nvSpPr>
          <p:cNvPr id="3" name="Content Placeholder 2"/>
          <p:cNvSpPr>
            <a:spLocks noGrp="1"/>
          </p:cNvSpPr>
          <p:nvPr>
            <p:ph idx="1"/>
          </p:nvPr>
        </p:nvSpPr>
        <p:spPr>
          <a:xfrm>
            <a:off x="457200" y="1295400"/>
            <a:ext cx="8610600" cy="5257801"/>
          </a:xfrm>
        </p:spPr>
        <p:txBody>
          <a:bodyPr>
            <a:normAutofit/>
          </a:bodyPr>
          <a:lstStyle/>
          <a:p>
            <a:pPr marL="118872" indent="0">
              <a:buNone/>
            </a:pPr>
            <a:r>
              <a:rPr lang="en-US" b="1" dirty="0">
                <a:solidFill>
                  <a:srgbClr val="0000FF"/>
                </a:solidFill>
              </a:rPr>
              <a:t>2 challenges of web search:</a:t>
            </a:r>
          </a:p>
          <a:p>
            <a:r>
              <a:rPr lang="en-US" b="1" dirty="0">
                <a:solidFill>
                  <a:srgbClr val="D60093"/>
                </a:solidFill>
              </a:rPr>
              <a:t>(1) Web contains many sources of information</a:t>
            </a:r>
            <a:br>
              <a:rPr lang="en-US" b="1" dirty="0">
                <a:solidFill>
                  <a:srgbClr val="D60093"/>
                </a:solidFill>
              </a:rPr>
            </a:br>
            <a:r>
              <a:rPr lang="en-US" b="1" dirty="0">
                <a:solidFill>
                  <a:srgbClr val="333399"/>
                </a:solidFill>
              </a:rPr>
              <a:t>Who to “trust”?</a:t>
            </a:r>
          </a:p>
          <a:p>
            <a:pPr lvl="1"/>
            <a:r>
              <a:rPr lang="en-US" b="1" dirty="0">
                <a:solidFill>
                  <a:srgbClr val="008000"/>
                </a:solidFill>
              </a:rPr>
              <a:t>Trick:</a:t>
            </a:r>
            <a:r>
              <a:rPr lang="en-US" b="1" dirty="0">
                <a:solidFill>
                  <a:schemeClr val="accent2"/>
                </a:solidFill>
              </a:rPr>
              <a:t> </a:t>
            </a:r>
            <a:r>
              <a:rPr lang="en-US" dirty="0"/>
              <a:t>Trustworthy pages may point to each other!</a:t>
            </a:r>
          </a:p>
          <a:p>
            <a:pPr lvl="1"/>
            <a:endParaRPr lang="en-US" sz="1000" b="1" dirty="0">
              <a:solidFill>
                <a:schemeClr val="accent2"/>
              </a:solidFill>
            </a:endParaRPr>
          </a:p>
          <a:p>
            <a:r>
              <a:rPr lang="en-US" b="1" dirty="0">
                <a:solidFill>
                  <a:srgbClr val="D60093"/>
                </a:solidFill>
              </a:rPr>
              <a:t>(2) What is the “best” answer to query “newspaper”?</a:t>
            </a:r>
          </a:p>
          <a:p>
            <a:pPr lvl="1"/>
            <a:r>
              <a:rPr lang="en-US" dirty="0"/>
              <a:t>No single right answer</a:t>
            </a:r>
          </a:p>
          <a:p>
            <a:pPr lvl="1"/>
            <a:r>
              <a:rPr lang="en-US" b="1" dirty="0">
                <a:solidFill>
                  <a:srgbClr val="008000"/>
                </a:solidFill>
              </a:rPr>
              <a:t>Trick:</a:t>
            </a:r>
            <a:r>
              <a:rPr lang="en-US" dirty="0">
                <a:solidFill>
                  <a:schemeClr val="accent2"/>
                </a:solidFill>
              </a:rPr>
              <a:t> </a:t>
            </a:r>
            <a:r>
              <a:rPr lang="en-US" dirty="0"/>
              <a:t>Pages that actually know about newspapers might all be pointing to many newspapers</a:t>
            </a:r>
          </a:p>
        </p:txBody>
      </p:sp>
      <p:sp>
        <p:nvSpPr>
          <p:cNvPr id="5" name="Footer Placeholder 4"/>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 Leskovec, A. Rajaraman, J. Ullman: Mining of Massive Datasets, http://www.mmds.org</a:t>
            </a:r>
          </a:p>
        </p:txBody>
      </p:sp>
      <p:sp>
        <p:nvSpPr>
          <p:cNvPr id="7" name="Slide Number Placeholder 6"/>
          <p:cNvSpPr>
            <a:spLocks noGrp="1"/>
          </p:cNvSpPr>
          <p:nvPr>
            <p:ph type="sldNum" sz="quarter" idx="12"/>
          </p:nvPr>
        </p:nvSpPr>
        <p:spPr/>
        <p:txBody>
          <a:bodyPr/>
          <a:lstStyle/>
          <a:p>
            <a:fld id="{19B12225-5612-419B-A8D5-4B8EEE4C217E}" type="slidenum">
              <a:rPr lang="en-US" smtClean="0"/>
              <a:pPr/>
              <a:t>8</a:t>
            </a:fld>
            <a:endParaRPr lang="en-US"/>
          </a:p>
        </p:txBody>
      </p:sp>
    </p:spTree>
    <p:extLst>
      <p:ext uri="{BB962C8B-B14F-4D97-AF65-F5344CB8AC3E}">
        <p14:creationId xmlns:p14="http://schemas.microsoft.com/office/powerpoint/2010/main" val="260544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7"/>
          <p:cNvPicPr>
            <a:picLocks noChangeAspect="1" noChangeArrowheads="1"/>
          </p:cNvPicPr>
          <p:nvPr/>
        </p:nvPicPr>
        <p:blipFill>
          <a:blip r:embed="rId2" cstate="print"/>
          <a:srcRect/>
          <a:stretch>
            <a:fillRect/>
          </a:stretch>
        </p:blipFill>
        <p:spPr bwMode="auto">
          <a:xfrm>
            <a:off x="5132515" y="2947986"/>
            <a:ext cx="4011485" cy="2995614"/>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Ranking Nodes on the Graph</a:t>
            </a:r>
          </a:p>
        </p:txBody>
      </p:sp>
      <p:sp>
        <p:nvSpPr>
          <p:cNvPr id="36866" name="Content Placeholder 2"/>
          <p:cNvSpPr>
            <a:spLocks noGrp="1"/>
          </p:cNvSpPr>
          <p:nvPr>
            <p:ph idx="1"/>
          </p:nvPr>
        </p:nvSpPr>
        <p:spPr/>
        <p:txBody>
          <a:bodyPr/>
          <a:lstStyle/>
          <a:p>
            <a:r>
              <a:rPr lang="en-US" b="1" dirty="0">
                <a:solidFill>
                  <a:srgbClr val="D60093"/>
                </a:solidFill>
              </a:rPr>
              <a:t>All web pages are not equally “important”</a:t>
            </a:r>
          </a:p>
          <a:p>
            <a:pPr marL="457200" lvl="1" indent="0">
              <a:buNone/>
            </a:pPr>
            <a:r>
              <a:rPr lang="en-US" dirty="0">
                <a:hlinkClick r:id="rId3"/>
              </a:rPr>
              <a:t>www.joe-schmoe.com</a:t>
            </a:r>
            <a:r>
              <a:rPr lang="en-US" dirty="0"/>
              <a:t> vs. </a:t>
            </a:r>
            <a:r>
              <a:rPr lang="en-US" dirty="0">
                <a:hlinkClick r:id="rId4"/>
              </a:rPr>
              <a:t>www.temple.edu</a:t>
            </a:r>
            <a:r>
              <a:rPr lang="en-US" dirty="0"/>
              <a:t> </a:t>
            </a:r>
          </a:p>
          <a:p>
            <a:endParaRPr lang="en-US" dirty="0"/>
          </a:p>
          <a:p>
            <a:r>
              <a:rPr lang="en-US" dirty="0"/>
              <a:t>There is large diversity </a:t>
            </a:r>
            <a:br>
              <a:rPr lang="en-US" dirty="0"/>
            </a:br>
            <a:r>
              <a:rPr lang="en-US" dirty="0"/>
              <a:t>in the web-graph </a:t>
            </a:r>
            <a:br>
              <a:rPr lang="en-US" dirty="0"/>
            </a:br>
            <a:r>
              <a:rPr lang="en-US" dirty="0"/>
              <a:t>node connectivity.</a:t>
            </a:r>
            <a:br>
              <a:rPr lang="en-US" dirty="0"/>
            </a:br>
            <a:r>
              <a:rPr lang="en-US" b="1" dirty="0">
                <a:solidFill>
                  <a:srgbClr val="0000FF"/>
                </a:solidFill>
              </a:rPr>
              <a:t>Let’s rank the pages by </a:t>
            </a:r>
            <a:br>
              <a:rPr lang="en-US" b="1" dirty="0">
                <a:solidFill>
                  <a:srgbClr val="0000FF"/>
                </a:solidFill>
              </a:rPr>
            </a:br>
            <a:r>
              <a:rPr lang="en-US" b="1" dirty="0">
                <a:solidFill>
                  <a:srgbClr val="0000FF"/>
                </a:solidFill>
              </a:rPr>
              <a:t>the link structure!</a:t>
            </a:r>
            <a:endParaRPr lang="en-US" dirty="0">
              <a:solidFill>
                <a:srgbClr val="0000FF"/>
              </a:solidFill>
            </a:endParaRPr>
          </a:p>
        </p:txBody>
      </p:sp>
      <p:sp>
        <p:nvSpPr>
          <p:cNvPr id="5" name="Footer Placeholder 4"/>
          <p:cNvSpPr>
            <a:spLocks noGrp="1"/>
          </p:cNvSpPr>
          <p:nvPr>
            <p:ph type="ftr" sz="quarter" idx="11"/>
          </p:nvPr>
        </p:nvSpPr>
        <p:spPr>
          <a:xfrm>
            <a:off x="2640596" y="6583680"/>
            <a:ext cx="5507719" cy="274320"/>
          </a:xfrm>
          <a:prstGeom prst="rect">
            <a:avLst/>
          </a:prstGeom>
        </p:spPr>
        <p:txBody>
          <a:bodyPr vert="horz" lIns="45720" rIns="45720" bIns="0" rtlCol="0" anchor="b"/>
          <a:lstStyle>
            <a:defPPr>
              <a:defRPr lang="en-US"/>
            </a:defPPr>
            <a:lvl1pPr marL="0" algn="l" defTabSz="914400" rtl="0" eaLnBrk="1" latinLnBrk="0" hangingPunct="1">
              <a:defRPr kumimoji="0" sz="900" kern="1200">
                <a:solidFill>
                  <a:schemeClr val="tx1">
                    <a:tint val="9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pPr>
              <a:defRPr/>
            </a:pPr>
            <a:fld id="{BB18E5CE-EB7F-44C1-BA9D-EB986C4F3572}" type="slidenum">
              <a:rPr lang="en-US"/>
              <a:pPr>
                <a:defRPr/>
              </a:pPr>
              <a:t>9</a:t>
            </a:fld>
            <a:endParaRPr lang="en-US"/>
          </a:p>
        </p:txBody>
      </p:sp>
      <p:sp>
        <p:nvSpPr>
          <p:cNvPr id="8" name="Oval 7"/>
          <p:cNvSpPr/>
          <p:nvPr/>
        </p:nvSpPr>
        <p:spPr>
          <a:xfrm>
            <a:off x="6073662" y="5135477"/>
            <a:ext cx="165947" cy="178288"/>
          </a:xfrm>
          <a:prstGeom prst="ellips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8112920" y="2895600"/>
            <a:ext cx="165947" cy="178288"/>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718016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Jure Color Scheme">
      <a:dk1>
        <a:sysClr val="windowText" lastClr="000000"/>
      </a:dk1>
      <a:lt1>
        <a:sysClr val="window" lastClr="FFFFFF"/>
      </a:lt1>
      <a:dk2>
        <a:srgbClr val="5A6378"/>
      </a:dk2>
      <a:lt2>
        <a:srgbClr val="D4D4D6"/>
      </a:lt2>
      <a:accent1>
        <a:srgbClr val="F0AD00"/>
      </a:accent1>
      <a:accent2>
        <a:srgbClr val="7030A0"/>
      </a:accent2>
      <a:accent3>
        <a:srgbClr val="00B0F0"/>
      </a:accent3>
      <a:accent4>
        <a:srgbClr val="D60093"/>
      </a:accent4>
      <a:accent5>
        <a:srgbClr val="008000"/>
      </a:accent5>
      <a:accent6>
        <a:srgbClr val="FF6600"/>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cmpd="sng"/>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mpd="sng"/>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7376</TotalTime>
  <Words>3798</Words>
  <Application>Microsoft Office PowerPoint</Application>
  <PresentationFormat>On-screen Show (4:3)</PresentationFormat>
  <Paragraphs>871</Paragraphs>
  <Slides>78</Slides>
  <Notes>16</Notes>
  <HiddenSlides>13</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9" baseType="lpstr">
      <vt:lpstr>Arial</vt:lpstr>
      <vt:lpstr>Calibri</vt:lpstr>
      <vt:lpstr>Cambria Math</vt:lpstr>
      <vt:lpstr>Corbel</vt:lpstr>
      <vt:lpstr>Monotype Sorts</vt:lpstr>
      <vt:lpstr>Symbol</vt:lpstr>
      <vt:lpstr>Times New Roman</vt:lpstr>
      <vt:lpstr>Wingdings</vt:lpstr>
      <vt:lpstr>Wingdings 2</vt:lpstr>
      <vt:lpstr>Module</vt:lpstr>
      <vt:lpstr>Equation</vt:lpstr>
      <vt:lpstr>Random Surfers on the Web Transition Matrix of the Web Dead Ends and Spider Traps Topic-Specific PageRank </vt:lpstr>
      <vt:lpstr>Graph Data: Social Networks</vt:lpstr>
      <vt:lpstr>Graph Data: Media Networks</vt:lpstr>
      <vt:lpstr>Graph Data: Information Nets</vt:lpstr>
      <vt:lpstr>Web as a Graph</vt:lpstr>
      <vt:lpstr>Web as a Graph</vt:lpstr>
      <vt:lpstr>Broad Question</vt:lpstr>
      <vt:lpstr>Web Search: 2 Challenges</vt:lpstr>
      <vt:lpstr>Ranking Nodes on the Graph</vt:lpstr>
      <vt:lpstr>Link Analysis Algorithms</vt:lpstr>
      <vt:lpstr>What Is Web Spam?</vt:lpstr>
      <vt:lpstr>Web Spam Taxonomy</vt:lpstr>
      <vt:lpstr>Boosting: Term Manipulation</vt:lpstr>
      <vt:lpstr>Term-Spamming Techniques</vt:lpstr>
      <vt:lpstr>PowerPoint Presentation</vt:lpstr>
      <vt:lpstr> Need a Different Paradigm</vt:lpstr>
      <vt:lpstr>Links as Votes</vt:lpstr>
      <vt:lpstr>Simple Recursive Formulation</vt:lpstr>
      <vt:lpstr>Inventors</vt:lpstr>
      <vt:lpstr>Intuition – (1)</vt:lpstr>
      <vt:lpstr>Intuition – (2)</vt:lpstr>
      <vt:lpstr>PageRank: The “Flow” Model</vt:lpstr>
      <vt:lpstr>Solving the Flow Equations</vt:lpstr>
      <vt:lpstr>PageRank: Matrix Formulation</vt:lpstr>
      <vt:lpstr>Example</vt:lpstr>
      <vt:lpstr>Transition Matrix of the Web</vt:lpstr>
      <vt:lpstr>Example: Transition Matrix</vt:lpstr>
      <vt:lpstr>Another Example</vt:lpstr>
      <vt:lpstr>Random Walks on the Web</vt:lpstr>
      <vt:lpstr>Random Walks – (2)</vt:lpstr>
      <vt:lpstr>Eigenvector Formulation</vt:lpstr>
      <vt:lpstr>Power Iteration Method</vt:lpstr>
      <vt:lpstr>Running Example</vt:lpstr>
      <vt:lpstr>Solving The Equations</vt:lpstr>
      <vt:lpstr>Simulating a Random Walk</vt:lpstr>
      <vt:lpstr>PageRank: How to solve?</vt:lpstr>
      <vt:lpstr>PageRank: How to solve?</vt:lpstr>
      <vt:lpstr>Example: Iterating Equations</vt:lpstr>
      <vt:lpstr>The Walkers</vt:lpstr>
      <vt:lpstr>The Walkers</vt:lpstr>
      <vt:lpstr>The Walkers</vt:lpstr>
      <vt:lpstr>The Walkers</vt:lpstr>
      <vt:lpstr>In the Limit …</vt:lpstr>
      <vt:lpstr>Why Power Iteration works? (1)</vt:lpstr>
      <vt:lpstr>Random Walk Interpretation</vt:lpstr>
      <vt:lpstr>The Stationary Distribution</vt:lpstr>
      <vt:lpstr>Existence and Uniqueness</vt:lpstr>
      <vt:lpstr>Dead Ends Spider Traps Taxation Policies </vt:lpstr>
      <vt:lpstr>PageRank: Three Questions</vt:lpstr>
      <vt:lpstr>Does this converge?</vt:lpstr>
      <vt:lpstr>Does it converge to what we want?</vt:lpstr>
      <vt:lpstr>PageRank: Problems</vt:lpstr>
      <vt:lpstr>Real-World Problems</vt:lpstr>
      <vt:lpstr>Problem: Dead Ends</vt:lpstr>
      <vt:lpstr>Microsoft Becomes Dead End</vt:lpstr>
      <vt:lpstr>Example: Effect of Dead Ends</vt:lpstr>
      <vt:lpstr>Microsoft Becomes a Dead End</vt:lpstr>
      <vt:lpstr>Microsoft Becomes a Dead End</vt:lpstr>
      <vt:lpstr>Microsoft Becomes a Dead End</vt:lpstr>
      <vt:lpstr>Microsoft Becomes a Dead End</vt:lpstr>
      <vt:lpstr>In the Limit …</vt:lpstr>
      <vt:lpstr>Solution: Always Teleport!</vt:lpstr>
      <vt:lpstr>Problem: Spider Traps</vt:lpstr>
      <vt:lpstr>M’soft Becomes Spider Trap</vt:lpstr>
      <vt:lpstr>Example: Effect of Spider Trap</vt:lpstr>
      <vt:lpstr>Microsoft Becomes a Spider Trap</vt:lpstr>
      <vt:lpstr>Microsoft Becomes a Spider Trap</vt:lpstr>
      <vt:lpstr>Microsoft Becomes a Spider Trap</vt:lpstr>
      <vt:lpstr>In the Limit …</vt:lpstr>
      <vt:lpstr>PageRank Solution to Traps, Etc.</vt:lpstr>
      <vt:lpstr>Solution: Teleports!</vt:lpstr>
      <vt:lpstr>Example: Microsoft is a Spider Trap; 20% Tax</vt:lpstr>
      <vt:lpstr>Teleport Sets</vt:lpstr>
      <vt:lpstr>Picking the Teleport Set</vt:lpstr>
      <vt:lpstr>Why Teleports Solve the Problem?</vt:lpstr>
      <vt:lpstr>Application: Link Spam</vt:lpstr>
      <vt:lpstr>PageRank at Web Scale</vt:lpstr>
      <vt:lpstr>Final Exam Questions</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Eduard C. Dragut</cp:lastModifiedBy>
  <cp:revision>576</cp:revision>
  <dcterms:created xsi:type="dcterms:W3CDTF">2009-06-12T17:14:38Z</dcterms:created>
  <dcterms:modified xsi:type="dcterms:W3CDTF">2024-03-22T16:38:31Z</dcterms:modified>
</cp:coreProperties>
</file>