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257" r:id="rId2"/>
    <p:sldId id="275" r:id="rId3"/>
    <p:sldId id="277" r:id="rId4"/>
    <p:sldId id="272" r:id="rId5"/>
    <p:sldId id="274" r:id="rId6"/>
    <p:sldId id="276" r:id="rId7"/>
    <p:sldId id="284" r:id="rId8"/>
    <p:sldId id="278" r:id="rId9"/>
    <p:sldId id="279" r:id="rId10"/>
    <p:sldId id="260" r:id="rId11"/>
    <p:sldId id="261" r:id="rId12"/>
    <p:sldId id="280" r:id="rId13"/>
    <p:sldId id="358" r:id="rId14"/>
    <p:sldId id="281" r:id="rId15"/>
    <p:sldId id="282" r:id="rId16"/>
    <p:sldId id="283" r:id="rId17"/>
    <p:sldId id="285" r:id="rId18"/>
    <p:sldId id="292" r:id="rId19"/>
    <p:sldId id="286" r:id="rId20"/>
    <p:sldId id="293" r:id="rId21"/>
    <p:sldId id="294" r:id="rId22"/>
    <p:sldId id="287" r:id="rId23"/>
    <p:sldId id="295" r:id="rId24"/>
    <p:sldId id="288" r:id="rId25"/>
    <p:sldId id="289" r:id="rId26"/>
    <p:sldId id="296" r:id="rId27"/>
    <p:sldId id="297" r:id="rId28"/>
    <p:sldId id="298" r:id="rId29"/>
    <p:sldId id="290" r:id="rId30"/>
    <p:sldId id="359" r:id="rId31"/>
    <p:sldId id="291" r:id="rId32"/>
    <p:sldId id="299" r:id="rId33"/>
    <p:sldId id="308" r:id="rId34"/>
    <p:sldId id="300" r:id="rId35"/>
    <p:sldId id="301" r:id="rId36"/>
    <p:sldId id="303" r:id="rId37"/>
    <p:sldId id="304" r:id="rId38"/>
    <p:sldId id="256" r:id="rId39"/>
    <p:sldId id="307" r:id="rId40"/>
    <p:sldId id="305" r:id="rId41"/>
    <p:sldId id="312" r:id="rId42"/>
    <p:sldId id="310" r:id="rId43"/>
    <p:sldId id="313" r:id="rId44"/>
    <p:sldId id="311" r:id="rId45"/>
    <p:sldId id="314" r:id="rId46"/>
    <p:sldId id="357" r:id="rId47"/>
    <p:sldId id="319" r:id="rId48"/>
    <p:sldId id="315" r:id="rId49"/>
    <p:sldId id="320" r:id="rId50"/>
    <p:sldId id="316" r:id="rId51"/>
    <p:sldId id="317" r:id="rId52"/>
    <p:sldId id="361" r:id="rId53"/>
    <p:sldId id="259" r:id="rId54"/>
    <p:sldId id="362" r:id="rId55"/>
    <p:sldId id="318" r:id="rId56"/>
    <p:sldId id="321" r:id="rId57"/>
    <p:sldId id="334" r:id="rId58"/>
    <p:sldId id="335" r:id="rId59"/>
    <p:sldId id="336" r:id="rId60"/>
    <p:sldId id="343" r:id="rId61"/>
    <p:sldId id="337" r:id="rId62"/>
    <p:sldId id="338" r:id="rId63"/>
    <p:sldId id="339" r:id="rId64"/>
    <p:sldId id="340" r:id="rId65"/>
    <p:sldId id="341" r:id="rId66"/>
    <p:sldId id="342" r:id="rId67"/>
    <p:sldId id="353" r:id="rId68"/>
    <p:sldId id="363" r:id="rId69"/>
    <p:sldId id="258" r:id="rId70"/>
    <p:sldId id="365" r:id="rId71"/>
    <p:sldId id="366" r:id="rId72"/>
    <p:sldId id="367" r:id="rId73"/>
    <p:sldId id="262" r:id="rId74"/>
    <p:sldId id="345" r:id="rId75"/>
    <p:sldId id="346" r:id="rId76"/>
    <p:sldId id="347" r:id="rId77"/>
    <p:sldId id="349" r:id="rId78"/>
    <p:sldId id="350" r:id="rId79"/>
    <p:sldId id="351" r:id="rId80"/>
    <p:sldId id="352" r:id="rId81"/>
    <p:sldId id="354" r:id="rId82"/>
    <p:sldId id="355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1" r:id="rId93"/>
    <p:sldId id="332" r:id="rId94"/>
    <p:sldId id="333" r:id="rId95"/>
    <p:sldId id="356" r:id="rId96"/>
  </p:sldIdLst>
  <p:sldSz cx="9144000" cy="6858000" type="screen4x3"/>
  <p:notesSz cx="6858000" cy="9144000"/>
  <p:custDataLst>
    <p:tags r:id="rId9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E64AC-D194-4541-8F9F-CB7EB815156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5C62-1657-4FB2-84B6-4DCB24913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9CCC-EF79-4676-9B62-31B9EF1634B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F4B5-3338-4A7F-8802-8388EEE9D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11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6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81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5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is the overall complexity of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2A7D131-03D9-434B-9841-622C3F2257B7}" type="slidenum">
              <a:rPr lang="en-US" altLang="en-US" sz="1200"/>
              <a:pPr eaLnBrk="1" hangingPunct="1"/>
              <a:t>77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967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BA58-2EF6-4CF0-B254-DF8BFD9A320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CDA7-E52B-494C-B389-F38CB4400DB8}" type="slidenum">
              <a:rPr lang="en-GB"/>
              <a:pPr/>
              <a:t>91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6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810000" cy="4076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81200"/>
            <a:ext cx="3810000" cy="4076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298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27B07C-DB71-4549-8205-61870328ED48}" type="datetimeFigureOut">
              <a:rPr lang="en-US" smtClean="0"/>
              <a:pPr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AF960F-53BA-45C6-9DC9-498CFF49D3C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5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Retrieval in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All slides ©Addison Wesley, 2008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roft\Desktop\ch5-count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62000"/>
            <a:ext cx="4889034" cy="5568993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286000"/>
            <a:ext cx="30480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with counts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  supports better              ranking algorithms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oft\Desktop\ch5-posting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254" y="838200"/>
            <a:ext cx="6747746" cy="5416862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52400" y="1600200"/>
            <a:ext cx="3048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Inverted Index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with positions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 supports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proximity matches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247889" cy="4023360"/>
          </a:xfrm>
        </p:spPr>
        <p:txBody>
          <a:bodyPr>
            <a:normAutofit/>
          </a:bodyPr>
          <a:lstStyle/>
          <a:p>
            <a:r>
              <a:rPr lang="en-US" sz="2800" dirty="0"/>
              <a:t>Matching phrases or words within a window</a:t>
            </a:r>
          </a:p>
          <a:p>
            <a:pPr lvl="1"/>
            <a:r>
              <a:rPr lang="en-US" sz="2400" dirty="0"/>
              <a:t>e.g., "</a:t>
            </a:r>
            <a:r>
              <a:rPr lang="en-US" sz="2400" dirty="0">
                <a:latin typeface="Consolas" pitchFamily="49" charset="0"/>
              </a:rPr>
              <a:t>tropical fish</a:t>
            </a:r>
            <a:r>
              <a:rPr lang="en-US" sz="2400" dirty="0"/>
              <a:t>", or </a:t>
            </a:r>
          </a:p>
          <a:p>
            <a:pPr lvl="1"/>
            <a:r>
              <a:rPr lang="en-US" sz="2400" dirty="0"/>
              <a:t>“find tropical within 5 words of fish”</a:t>
            </a:r>
          </a:p>
          <a:p>
            <a:r>
              <a:rPr lang="en-US" sz="2800" dirty="0"/>
              <a:t>Word positions in inverted lists make these types of query features efficient</a:t>
            </a:r>
          </a:p>
          <a:p>
            <a:pPr lvl="1"/>
            <a:r>
              <a:rPr lang="en-US" sz="2400" dirty="0"/>
              <a:t>e.g.,</a:t>
            </a:r>
          </a:p>
        </p:txBody>
      </p:sp>
      <p:pic>
        <p:nvPicPr>
          <p:cNvPr id="1027" name="Picture 3" descr="C:\Users\croft\Desktop\ch5-positions-alig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105400"/>
            <a:ext cx="8139953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CE7E5-2074-556C-0645-3DEA361E8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D642-792E-6989-96E4-76A6320A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93803"/>
          </a:xfrm>
        </p:spPr>
        <p:txBody>
          <a:bodyPr/>
          <a:lstStyle/>
          <a:p>
            <a:r>
              <a:rPr lang="en-US" dirty="0"/>
              <a:t>Fields and Extents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6813-B7A7-AB76-167A-216093BFE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284321"/>
            <a:ext cx="8229600" cy="4715256"/>
          </a:xfrm>
        </p:spPr>
        <p:txBody>
          <a:bodyPr>
            <a:normAutofit/>
          </a:bodyPr>
          <a:lstStyle/>
          <a:p>
            <a:r>
              <a:rPr lang="en-US" sz="2800" dirty="0"/>
              <a:t>Document structure is useful in search</a:t>
            </a:r>
          </a:p>
          <a:p>
            <a:pPr lvl="1"/>
            <a:r>
              <a:rPr lang="en-US" sz="2400" i="1" dirty="0"/>
              <a:t>field</a:t>
            </a:r>
            <a:r>
              <a:rPr lang="en-US" sz="2400" dirty="0"/>
              <a:t> restrictions</a:t>
            </a:r>
          </a:p>
          <a:p>
            <a:pPr lvl="2"/>
            <a:r>
              <a:rPr lang="en-US" sz="1800" dirty="0"/>
              <a:t>e.g., date, from:, etc.</a:t>
            </a:r>
          </a:p>
          <a:p>
            <a:pPr lvl="1"/>
            <a:r>
              <a:rPr lang="en-US" sz="2400" dirty="0"/>
              <a:t>some fields more important</a:t>
            </a:r>
          </a:p>
          <a:p>
            <a:pPr lvl="2"/>
            <a:r>
              <a:rPr lang="en-US" sz="1800" dirty="0"/>
              <a:t>e.g.,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E599C3-B6BF-CE7A-1D66-8EC8CFD08B97}"/>
              </a:ext>
            </a:extLst>
          </p:cNvPr>
          <p:cNvSpPr/>
          <p:nvPr/>
        </p:nvSpPr>
        <p:spPr>
          <a:xfrm>
            <a:off x="5983641" y="3581815"/>
            <a:ext cx="3136392" cy="25545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Named Entity</a:t>
            </a:r>
          </a:p>
          <a:p>
            <a:r>
              <a:rPr lang="en-US" sz="2000" dirty="0"/>
              <a:t>&lt;author&gt;W. Bruce Croft&lt;/author&gt;</a:t>
            </a:r>
          </a:p>
          <a:p>
            <a:r>
              <a:rPr lang="en-US" sz="2000" dirty="0"/>
              <a:t> wrote that book &lt;author&gt;</a:t>
            </a:r>
          </a:p>
          <a:p>
            <a:r>
              <a:rPr lang="en-US" sz="2000" dirty="0"/>
              <a:t>Donald Metzler&lt;/author&gt;</a:t>
            </a:r>
          </a:p>
          <a:p>
            <a:r>
              <a:rPr lang="en-US" sz="2000" dirty="0"/>
              <a:t> is a co-author of the book.</a:t>
            </a:r>
          </a:p>
          <a:p>
            <a:endParaRPr lang="en-US" sz="2000" dirty="0"/>
          </a:p>
          <a:p>
            <a:r>
              <a:rPr lang="en-US" sz="2000" dirty="0"/>
              <a:t>author: (1:3), (7,8)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C7558-2137-7478-E37D-4F7236A50C5B}"/>
              </a:ext>
            </a:extLst>
          </p:cNvPr>
          <p:cNvSpPr/>
          <p:nvPr/>
        </p:nvSpPr>
        <p:spPr>
          <a:xfrm>
            <a:off x="512064" y="3785292"/>
            <a:ext cx="2996462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Metadata</a:t>
            </a:r>
          </a:p>
          <a:p>
            <a:r>
              <a:rPr lang="en-US" sz="2000" dirty="0"/>
              <a:t>&lt;author&gt;W. Bruce </a:t>
            </a:r>
            <a:r>
              <a:rPr lang="en-US" sz="2000" dirty="0" err="1"/>
              <a:t>CroftDonald</a:t>
            </a:r>
            <a:r>
              <a:rPr lang="en-US" sz="2000" dirty="0"/>
              <a:t> Metzler&lt;/author&gt;</a:t>
            </a:r>
          </a:p>
        </p:txBody>
      </p:sp>
    </p:spTree>
    <p:extLst>
      <p:ext uri="{BB962C8B-B14F-4D97-AF65-F5344CB8AC3E}">
        <p14:creationId xmlns:p14="http://schemas.microsoft.com/office/powerpoint/2010/main" val="39787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93803"/>
          </a:xfrm>
        </p:spPr>
        <p:txBody>
          <a:bodyPr/>
          <a:lstStyle/>
          <a:p>
            <a:r>
              <a:rPr lang="en-US" dirty="0"/>
              <a:t>Fields and Extents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284321"/>
            <a:ext cx="8229600" cy="4715256"/>
          </a:xfrm>
        </p:spPr>
        <p:txBody>
          <a:bodyPr>
            <a:normAutofit/>
          </a:bodyPr>
          <a:lstStyle/>
          <a:p>
            <a:r>
              <a:rPr lang="en-US" sz="2800" dirty="0"/>
              <a:t>Options:</a:t>
            </a:r>
          </a:p>
          <a:p>
            <a:pPr lvl="1"/>
            <a:r>
              <a:rPr lang="en-US" sz="2400" dirty="0"/>
              <a:t>separate inverted lists for each field type</a:t>
            </a:r>
          </a:p>
          <a:p>
            <a:pPr lvl="2"/>
            <a:r>
              <a:rPr lang="en-US" sz="2000" dirty="0" err="1"/>
              <a:t>croft_title</a:t>
            </a:r>
            <a:r>
              <a:rPr lang="en-US" sz="2000" dirty="0"/>
              <a:t> → ...</a:t>
            </a:r>
          </a:p>
          <a:p>
            <a:pPr lvl="2"/>
            <a:r>
              <a:rPr lang="en-US" sz="2000" dirty="0" err="1"/>
              <a:t>croft_author</a:t>
            </a:r>
            <a:r>
              <a:rPr lang="en-US" sz="2000" dirty="0"/>
              <a:t> → ...</a:t>
            </a:r>
          </a:p>
          <a:p>
            <a:pPr lvl="2"/>
            <a:r>
              <a:rPr lang="en-US" sz="2000" dirty="0" err="1"/>
              <a:t>croft_body</a:t>
            </a:r>
            <a:r>
              <a:rPr lang="en-US" sz="2000" dirty="0"/>
              <a:t> → ...</a:t>
            </a:r>
          </a:p>
          <a:p>
            <a:pPr lvl="1"/>
            <a:r>
              <a:rPr lang="en-US" sz="2400" dirty="0"/>
              <a:t>add information about fields to postings</a:t>
            </a:r>
          </a:p>
          <a:p>
            <a:pPr lvl="2"/>
            <a:r>
              <a:rPr lang="en-US" sz="2000" dirty="0"/>
              <a:t>croft → (doc1, position=3, field=author)</a:t>
            </a:r>
          </a:p>
          <a:p>
            <a:pPr lvl="1"/>
            <a:r>
              <a:rPr lang="en-US" sz="2400" dirty="0"/>
              <a:t>use </a:t>
            </a:r>
            <a:r>
              <a:rPr lang="en-US" sz="2400" i="1" dirty="0"/>
              <a:t>extent lists</a:t>
            </a:r>
          </a:p>
          <a:p>
            <a:pPr lvl="2"/>
            <a:r>
              <a:rPr lang="en-US" sz="2000" i="1" dirty="0"/>
              <a:t>author: (1:3), (7:8)</a:t>
            </a:r>
          </a:p>
          <a:p>
            <a:pPr lvl="2"/>
            <a:r>
              <a:rPr lang="en-US" sz="2000" i="1" dirty="0"/>
              <a:t>title: (20:25)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i="1" dirty="0"/>
              <a:t>extent </a:t>
            </a:r>
            <a:r>
              <a:rPr lang="en-US" sz="2800" dirty="0"/>
              <a:t>is a contiguous region of a document</a:t>
            </a:r>
          </a:p>
          <a:p>
            <a:pPr lvl="1"/>
            <a:r>
              <a:rPr lang="en-US" sz="2400" dirty="0"/>
              <a:t>represent extents using word positions</a:t>
            </a:r>
          </a:p>
          <a:p>
            <a:pPr lvl="1"/>
            <a:r>
              <a:rPr lang="en-US" sz="2400" dirty="0"/>
              <a:t>inverted list records all extents for a given field type</a:t>
            </a:r>
          </a:p>
          <a:p>
            <a:pPr lvl="1"/>
            <a:r>
              <a:rPr lang="en-US" sz="2400" dirty="0"/>
              <a:t>e.g.,</a:t>
            </a:r>
          </a:p>
        </p:txBody>
      </p:sp>
      <p:pic>
        <p:nvPicPr>
          <p:cNvPr id="4" name="Picture 2" descr="C:\Users\croft\Desktop\ch5-extents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05400"/>
            <a:ext cx="8656918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extent list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95300" y="5829300"/>
            <a:ext cx="45720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Precomputed</a:t>
            </a:r>
            <a:r>
              <a:rPr lang="en-US" sz="2800" dirty="0"/>
              <a:t> scores in inverted list</a:t>
            </a:r>
          </a:p>
          <a:p>
            <a:pPr lvl="1"/>
            <a:r>
              <a:rPr lang="en-US" sz="2400" dirty="0"/>
              <a:t>e.g., list for “fish” [(1:3.6), (3:2.2)], where 3.6 is total feature value for document 1</a:t>
            </a:r>
          </a:p>
          <a:p>
            <a:pPr lvl="1"/>
            <a:r>
              <a:rPr lang="en-US" sz="2400" dirty="0"/>
              <a:t>improves speed but reduces flexibility</a:t>
            </a:r>
          </a:p>
          <a:p>
            <a:r>
              <a:rPr lang="en-US" sz="2800" dirty="0"/>
              <a:t>Score-ordered lists</a:t>
            </a:r>
          </a:p>
          <a:p>
            <a:pPr lvl="1"/>
            <a:r>
              <a:rPr lang="en-US" sz="2400" dirty="0"/>
              <a:t>query processing engine can focus only on the top part of each inverted list, where the highest-scoring documents are recorded</a:t>
            </a:r>
          </a:p>
          <a:p>
            <a:pPr lvl="1"/>
            <a:r>
              <a:rPr lang="en-US" sz="2400" dirty="0"/>
              <a:t>very efficient for single-word queries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33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Many design decisions in information retrieval are based on the characteristics of hardware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begin by reviewing hardware basics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186672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EMORY HIERAR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665197"/>
            <a:ext cx="7715895" cy="56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587239"/>
          </a:xfrm>
        </p:spPr>
        <p:txBody>
          <a:bodyPr>
            <a:normAutofit/>
          </a:bodyPr>
          <a:lstStyle/>
          <a:p>
            <a:r>
              <a:rPr lang="en-US" sz="2800" i="1" dirty="0"/>
              <a:t>Indexes</a:t>
            </a:r>
            <a:r>
              <a:rPr lang="en-US" sz="2800" dirty="0"/>
              <a:t> are data structures designed to make search faster</a:t>
            </a:r>
          </a:p>
          <a:p>
            <a:r>
              <a:rPr lang="en-US" sz="2800" dirty="0"/>
              <a:t>Text search has unique requirements, which leads to unique data structures</a:t>
            </a:r>
          </a:p>
          <a:p>
            <a:r>
              <a:rPr lang="en-US" sz="2800" dirty="0"/>
              <a:t>Most common data structure is </a:t>
            </a:r>
            <a:r>
              <a:rPr lang="en-US" sz="2800" i="1" dirty="0">
                <a:solidFill>
                  <a:srgbClr val="C00000"/>
                </a:solidFill>
              </a:rPr>
              <a:t>inverted index</a:t>
            </a:r>
          </a:p>
          <a:p>
            <a:pPr lvl="1"/>
            <a:r>
              <a:rPr lang="en-US" sz="2400" dirty="0"/>
              <a:t>general name for a class of structures</a:t>
            </a:r>
          </a:p>
          <a:p>
            <a:pPr lvl="1"/>
            <a:r>
              <a:rPr lang="en-US" sz="2400" dirty="0"/>
              <a:t>“inverted” because documents are associated with words, rather than words with documents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Access to data in memory is 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much</a:t>
            </a:r>
            <a:r>
              <a:rPr lang="en-US" altLang="en-US" sz="2800" dirty="0">
                <a:ea typeface="ＭＳ Ｐゴシック" panose="020B0600070205080204" pitchFamily="34" charset="-128"/>
              </a:rPr>
              <a:t> faster than access to data on disk.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Disk seeks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No data is transferred from disk while the disk head is being positioned.</a:t>
            </a:r>
          </a:p>
          <a:p>
            <a:pPr eaLnBrk="1" hangingPunct="1"/>
            <a:r>
              <a:rPr lang="en-US" altLang="en-US" sz="2800" u="sng" dirty="0">
                <a:ea typeface="ＭＳ Ｐゴシック" panose="020B0600070205080204" pitchFamily="34" charset="-128"/>
              </a:rPr>
              <a:t>Therefore</a:t>
            </a:r>
            <a:r>
              <a:rPr lang="en-US" altLang="en-US" sz="2800" dirty="0">
                <a:ea typeface="ＭＳ Ｐゴシック" panose="020B0600070205080204" pitchFamily="34" charset="-128"/>
              </a:rPr>
              <a:t>: Transferring one large chunk of data from disk to memory is faster than transferring many small chunks.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Disk I/O is block-based: Reading and writing of entire blocks (as opposed to smaller chunks).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Block sizes: 8KB to 256 KB.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88229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Hardware basics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Servers used in IR systems now typically have several GB of main memory, sometimes tens of GB.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Available disk space is several (2–3) orders of magnitude larger.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Fault tolerance is very expensive: It’s much cheaper to use many regular machines rather than one fault tolerant machine.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4.1</a:t>
            </a:r>
          </a:p>
        </p:txBody>
      </p:sp>
    </p:spTree>
    <p:extLst>
      <p:ext uri="{BB962C8B-B14F-4D97-AF65-F5344CB8AC3E}">
        <p14:creationId xmlns:p14="http://schemas.microsoft.com/office/powerpoint/2010/main" val="75675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Inverted lists are very large</a:t>
            </a:r>
          </a:p>
          <a:p>
            <a:pPr lvl="1"/>
            <a:r>
              <a:rPr lang="en-US" sz="2400" dirty="0"/>
              <a:t>e.g., 25-50% of collection for TREC collections using Indri search engine</a:t>
            </a:r>
          </a:p>
          <a:p>
            <a:pPr lvl="1"/>
            <a:r>
              <a:rPr lang="en-US" sz="2400" dirty="0"/>
              <a:t>Much higher if n-grams are indexed</a:t>
            </a:r>
          </a:p>
          <a:p>
            <a:r>
              <a:rPr lang="en-US" sz="2800" dirty="0"/>
              <a:t>Compression of indexes saves disk and/or memory space</a:t>
            </a:r>
          </a:p>
          <a:p>
            <a:pPr lvl="1"/>
            <a:r>
              <a:rPr lang="en-US" sz="2400" dirty="0"/>
              <a:t>Typically have to decompress lists to use them</a:t>
            </a:r>
          </a:p>
          <a:p>
            <a:pPr lvl="1"/>
            <a:r>
              <a:rPr lang="en-US" sz="2400" dirty="0"/>
              <a:t>Best compression techniques have good </a:t>
            </a:r>
            <a:r>
              <a:rPr lang="en-US" sz="2400" i="1" dirty="0"/>
              <a:t>compression ratios</a:t>
            </a:r>
            <a:r>
              <a:rPr lang="en-US" sz="2400" dirty="0"/>
              <a:t> and are easy to decompress</a:t>
            </a:r>
          </a:p>
        </p:txBody>
      </p:sp>
    </p:spTree>
    <p:extLst>
      <p:ext uri="{BB962C8B-B14F-4D97-AF65-F5344CB8AC3E}">
        <p14:creationId xmlns:p14="http://schemas.microsoft.com/office/powerpoint/2010/main" val="291240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Lossless vs. lossy compression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Lossless compression: All information is preserved.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we mostly do in IR.</a:t>
            </a:r>
          </a:p>
          <a:p>
            <a:r>
              <a:rPr lang="en-US" altLang="en-US" sz="2800" dirty="0" err="1">
                <a:ea typeface="ＭＳ Ｐゴシック" panose="020B0600070205080204" pitchFamily="34" charset="-128"/>
              </a:rPr>
              <a:t>Lossy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compression: Discard some information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Several of the preprocessing steps can be viewed as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lossy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compression: case folding, stop words, stemming, number elimination.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5.1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2C9C4FCA-2F7A-41FD-85F7-7A226F8BEA9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28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808"/>
            <a:ext cx="8229600" cy="4837640"/>
          </a:xfrm>
        </p:spPr>
        <p:txBody>
          <a:bodyPr>
            <a:normAutofit/>
          </a:bodyPr>
          <a:lstStyle/>
          <a:p>
            <a:r>
              <a:rPr lang="en-US" sz="2800" i="1" dirty="0"/>
              <a:t>Basic idea</a:t>
            </a:r>
            <a:r>
              <a:rPr lang="en-US" sz="2800" dirty="0"/>
              <a:t>: Common data elements use short codes while uncommon data elements use longer codes</a:t>
            </a:r>
          </a:p>
          <a:p>
            <a:pPr lvl="1"/>
            <a:r>
              <a:rPr lang="en-US" sz="2400" dirty="0"/>
              <a:t>Example: coding numbers</a:t>
            </a:r>
          </a:p>
          <a:p>
            <a:pPr lvl="1"/>
            <a:endParaRPr lang="en-US" sz="1600" dirty="0"/>
          </a:p>
          <a:p>
            <a:pPr lvl="2"/>
            <a:r>
              <a:rPr lang="en-US" sz="2400" dirty="0"/>
              <a:t>number sequence:		0, 1, 0, 3, 0, 2,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possible encoding (2-bit):	00 01 00 10 00 11 00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encode 0 using a single 0:	0 01 0 10 0 11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only 10 bits &lt; 14 bits!	 	</a:t>
            </a:r>
          </a:p>
        </p:txBody>
      </p:sp>
      <p:pic>
        <p:nvPicPr>
          <p:cNvPr id="1026" name="Picture 2" descr="Image result for hooray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19" y="4952566"/>
            <a:ext cx="1499183" cy="175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85184" y="4161453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4732" y="4192550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90528" y="4201881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46299" y="4220543"/>
            <a:ext cx="46653" cy="457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321041" cy="4399618"/>
          </a:xfrm>
        </p:spPr>
        <p:txBody>
          <a:bodyPr>
            <a:normAutofit/>
          </a:bodyPr>
          <a:lstStyle/>
          <a:p>
            <a:r>
              <a:rPr lang="en-US" sz="3200" i="1" dirty="0"/>
              <a:t>Decoding </a:t>
            </a:r>
            <a:r>
              <a:rPr lang="en-US" sz="3200" dirty="0"/>
              <a:t>0010100110</a:t>
            </a:r>
          </a:p>
          <a:p>
            <a:pPr lvl="2"/>
            <a:r>
              <a:rPr lang="en-US" sz="2400" dirty="0"/>
              <a:t>A possible decoding:	0 01 01 0 0 11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which represents:	0, 1, 1, 0, 0, 3, 0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use unambiguous code: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which gives:	0 101 0 111 0 110 0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58028" y="3752004"/>
            <a:ext cx="2047214" cy="15054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12596" y="1845734"/>
            <a:ext cx="1331968" cy="2742919"/>
            <a:chOff x="7312596" y="1845734"/>
            <a:chExt cx="1331968" cy="2742919"/>
          </a:xfrm>
        </p:grpSpPr>
        <p:pic>
          <p:nvPicPr>
            <p:cNvPr id="2050" name="Picture 2" descr="Image result for i am confus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596" y="2825460"/>
              <a:ext cx="1175462" cy="176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Callout 8"/>
            <p:cNvSpPr/>
            <p:nvPr/>
          </p:nvSpPr>
          <p:spPr>
            <a:xfrm>
              <a:off x="7389845" y="1845734"/>
              <a:ext cx="1254719" cy="850813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Wait. What?</a:t>
              </a:r>
            </a:p>
          </p:txBody>
        </p:sp>
      </p:grpSp>
      <p:pic>
        <p:nvPicPr>
          <p:cNvPr id="2052" name="Picture 4" descr="Image result for i am confus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26" y="4908910"/>
            <a:ext cx="1762190" cy="17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590779">
            <a:off x="1462799" y="2688726"/>
            <a:ext cx="533610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i="1" dirty="0"/>
              <a:t>Ambiguous</a:t>
            </a:r>
            <a:r>
              <a:rPr lang="en-US" sz="2000" dirty="0"/>
              <a:t> encoding – not clear how to decode</a:t>
            </a:r>
          </a:p>
        </p:txBody>
      </p:sp>
    </p:spTree>
    <p:extLst>
      <p:ext uri="{BB962C8B-B14F-4D97-AF65-F5344CB8AC3E}">
        <p14:creationId xmlns:p14="http://schemas.microsoft.com/office/powerpoint/2010/main" val="38446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none" dirty="0">
                <a:ea typeface="ＭＳ Ｐゴシック" panose="020B0600070205080204" pitchFamily="34" charset="-128"/>
              </a:rPr>
              <a:t>POSTINGS COMPRESSION</a:t>
            </a:r>
          </a:p>
        </p:txBody>
      </p:sp>
      <p:sp>
        <p:nvSpPr>
          <p:cNvPr id="327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endParaRPr lang="en-US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8F466086-513C-4B89-874B-30E4EF4586C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03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Postings compression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63626"/>
          </a:xfrm>
        </p:spPr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The postings file is much larger than the dictionary, factor of at least 10.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Key desideratum: store each posting compactly.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posting for our purposes is a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-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 number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For 800,000 documents, we would need 32 bits per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when using 4-byte integers.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Alternatively, we can use log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800,000 ≈ 20 bits per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Our goal: use far fewer than 20 bits per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D476EE3-48E9-485C-9128-959496E8EC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0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Postings: two conflicting forces</a:t>
            </a:r>
          </a:p>
        </p:txBody>
      </p:sp>
      <p:sp>
        <p:nvSpPr>
          <p:cNvPr id="532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term like </a:t>
            </a:r>
            <a:r>
              <a:rPr lang="en-US" altLang="en-US" sz="2800" b="1" i="1" dirty="0" err="1">
                <a:ea typeface="ＭＳ Ｐゴシック" panose="020B0600070205080204" pitchFamily="34" charset="-128"/>
              </a:rPr>
              <a:t>arachnocentric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occurs in maybe one doc out of a million – we would like to store this posting using log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 1M ~ 20 bits.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 term like 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the</a:t>
            </a:r>
            <a:r>
              <a:rPr lang="en-US" altLang="en-US" sz="2800" dirty="0">
                <a:ea typeface="ＭＳ Ｐゴシック" panose="020B0600070205080204" pitchFamily="34" charset="-128"/>
              </a:rPr>
              <a:t> occurs in virtually every doc, so 20 bits/posting is too expensive.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Prefer 0/1 bitmap vector in this case </a:t>
            </a:r>
          </a:p>
          <a:p>
            <a:endParaRPr lang="en-US" altLang="en-US" sz="2600" dirty="0">
              <a:ea typeface="ＭＳ Ｐゴシック" panose="020B0600070205080204" pitchFamily="34" charset="-128"/>
            </a:endParaRPr>
          </a:p>
          <a:p>
            <a:r>
              <a:rPr lang="en-US" altLang="en-US" sz="2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2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Use few bits to encode small, but frequent numbers, and use more bits to encode large but less frequently occurring numbers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BEFC34BA-4BD6-4750-8F85-8A00DAED39E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Free Thinking Avocado Cartoon Character ...">
            <a:extLst>
              <a:ext uri="{FF2B5EF4-FFF2-40B4-BE49-F238E27FC236}">
                <a16:creationId xmlns:a16="http://schemas.microsoft.com/office/drawing/2014/main" id="{76CF4785-1AB2-F14A-3574-8504C9BA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3393350"/>
            <a:ext cx="1329245" cy="13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86800" cy="4864917"/>
          </a:xfrm>
        </p:spPr>
        <p:txBody>
          <a:bodyPr>
            <a:normAutofit/>
          </a:bodyPr>
          <a:lstStyle/>
          <a:p>
            <a:r>
              <a:rPr lang="en-US" sz="3200" dirty="0"/>
              <a:t>Word count data is good candidate for compression</a:t>
            </a:r>
          </a:p>
          <a:p>
            <a:pPr lvl="1"/>
            <a:r>
              <a:rPr lang="en-US" sz="2800" dirty="0"/>
              <a:t>many small numbers and few larger numbers</a:t>
            </a:r>
          </a:p>
          <a:p>
            <a:pPr lvl="1"/>
            <a:r>
              <a:rPr lang="en-US" sz="2800" dirty="0"/>
              <a:t>encode small numbers with small codes</a:t>
            </a:r>
          </a:p>
          <a:p>
            <a:r>
              <a:rPr lang="en-US" sz="3200" dirty="0"/>
              <a:t>Document numbers are less predictable</a:t>
            </a:r>
          </a:p>
          <a:p>
            <a:pPr lvl="1"/>
            <a:r>
              <a:rPr lang="en-US" sz="2800" dirty="0"/>
              <a:t>but differences between numbers in an ordered list are smaller and more predictable</a:t>
            </a:r>
          </a:p>
          <a:p>
            <a:r>
              <a:rPr lang="en-US" sz="3200" i="1" dirty="0"/>
              <a:t>Delta encoding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encoding differences between document numbers (</a:t>
            </a:r>
            <a:r>
              <a:rPr lang="en-US" sz="2800" i="1" dirty="0"/>
              <a:t>d-gaps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707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and Ranking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6868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Indexes are designed to support </a:t>
            </a:r>
            <a:r>
              <a:rPr lang="en-US" sz="2800" i="1" dirty="0"/>
              <a:t>search</a:t>
            </a:r>
          </a:p>
          <a:p>
            <a:pPr lvl="1"/>
            <a:r>
              <a:rPr lang="en-US" sz="2400" dirty="0"/>
              <a:t>faster response time</a:t>
            </a:r>
          </a:p>
          <a:p>
            <a:pPr lvl="1"/>
            <a:r>
              <a:rPr lang="en-US" sz="2400" dirty="0"/>
              <a:t>supports updates</a:t>
            </a:r>
          </a:p>
          <a:p>
            <a:r>
              <a:rPr lang="en-US" sz="2800" dirty="0"/>
              <a:t>Text search engines use a particular form of search: </a:t>
            </a:r>
            <a:r>
              <a:rPr lang="en-US" sz="2800" i="1" dirty="0"/>
              <a:t>ranking</a:t>
            </a:r>
          </a:p>
          <a:p>
            <a:pPr lvl="1"/>
            <a:r>
              <a:rPr lang="en-US" sz="2400" dirty="0"/>
              <a:t>documents are retrieved in sorted order according to a score computing using the document representation, the query, and a </a:t>
            </a:r>
            <a:r>
              <a:rPr lang="en-US" sz="2400" i="1" dirty="0"/>
              <a:t>ranking algorithm</a:t>
            </a:r>
          </a:p>
          <a:p>
            <a:r>
              <a:rPr lang="en-US" sz="2800" dirty="0"/>
              <a:t>What is a reasonable abstract model for ranking?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C463-C643-C279-4C7C-8ECC7042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B088-31F1-E732-1831-E4A37CC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3" y="1809369"/>
            <a:ext cx="2752344" cy="43511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the word “Science”</a:t>
            </a:r>
          </a:p>
          <a:p>
            <a:r>
              <a:rPr lang="en-US" dirty="0" err="1"/>
              <a:t>DocID</a:t>
            </a:r>
            <a:r>
              <a:rPr lang="en-US" dirty="0"/>
              <a:t>   TF</a:t>
            </a:r>
          </a:p>
          <a:p>
            <a:r>
              <a:rPr lang="en-US" dirty="0"/>
              <a:t>-----   ---</a:t>
            </a:r>
          </a:p>
          <a:p>
            <a:r>
              <a:rPr lang="en-US" dirty="0"/>
              <a:t>1       1</a:t>
            </a:r>
          </a:p>
          <a:p>
            <a:r>
              <a:rPr lang="en-US" dirty="0"/>
              <a:t>4       2</a:t>
            </a:r>
          </a:p>
          <a:p>
            <a:r>
              <a:rPr lang="en-US" dirty="0"/>
              <a:t>7       1</a:t>
            </a:r>
          </a:p>
          <a:p>
            <a:r>
              <a:rPr lang="en-US" dirty="0"/>
              <a:t>10      1</a:t>
            </a:r>
          </a:p>
          <a:p>
            <a:r>
              <a:rPr lang="en-US" dirty="0"/>
              <a:t>15      3</a:t>
            </a:r>
          </a:p>
          <a:p>
            <a:r>
              <a:rPr lang="en-US" dirty="0"/>
              <a:t>21      1</a:t>
            </a:r>
          </a:p>
          <a:p>
            <a:r>
              <a:rPr lang="en-US" dirty="0"/>
              <a:t>30      8</a:t>
            </a:r>
          </a:p>
          <a:p>
            <a:r>
              <a:rPr lang="en-US" dirty="0"/>
              <a:t>44      1</a:t>
            </a:r>
          </a:p>
          <a:p>
            <a:r>
              <a:rPr lang="en-US" dirty="0"/>
              <a:t>50      2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C0EA7F9-D3BC-2BB9-A454-FAD7FAF343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9346" y="1809369"/>
                <a:ext cx="3724654" cy="43511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Bit length:</a:t>
                </a:r>
              </a:p>
              <a:p>
                <a:r>
                  <a:rPr lang="en-US" dirty="0"/>
                  <a:t>1 occurs 5 times → 5 × 1 = 5 bits</a:t>
                </a:r>
              </a:p>
              <a:p>
                <a:r>
                  <a:rPr lang="en-US" dirty="0"/>
                  <a:t>2 occurs 2 times → 2 × 2 = 4 bits</a:t>
                </a:r>
              </a:p>
              <a:p>
                <a:r>
                  <a:rPr lang="en-US" dirty="0"/>
                  <a:t>3 occurs 1 time → 3 bits</a:t>
                </a:r>
              </a:p>
              <a:p>
                <a:r>
                  <a:rPr lang="en-US" dirty="0"/>
                  <a:t>8 occurs 1 time → 3 bits</a:t>
                </a:r>
              </a:p>
              <a:p>
                <a:endParaRPr lang="en-US" dirty="0"/>
              </a:p>
              <a:p>
                <a:r>
                  <a:rPr lang="en-US" dirty="0"/>
                  <a:t>Total: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5+4+3+3=15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i="1"/>
                      <m:t>bits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Fixed 4-bit encoding: 36 bits</a:t>
                </a:r>
                <a:endParaRPr lang="en-US" b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C0EA7F9-D3BC-2BB9-A454-FAD7FAF34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346" y="1809369"/>
                <a:ext cx="3724654" cy="4351190"/>
              </a:xfrm>
              <a:prstGeom prst="rect">
                <a:avLst/>
              </a:prstGeom>
              <a:blipFill>
                <a:blip r:embed="rId2"/>
                <a:stretch>
                  <a:fillRect l="-4092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F6E217-ED37-96C5-9B0E-E33B2B164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20448"/>
              </p:ext>
            </p:extLst>
          </p:nvPr>
        </p:nvGraphicFramePr>
        <p:xfrm>
          <a:off x="3036445" y="1809369"/>
          <a:ext cx="2405508" cy="1828800"/>
        </p:xfrm>
        <a:graphic>
          <a:graphicData uri="http://schemas.openxmlformats.org/drawingml/2006/table">
            <a:tbl>
              <a:tblPr/>
              <a:tblGrid>
                <a:gridCol w="787020">
                  <a:extLst>
                    <a:ext uri="{9D8B030D-6E8A-4147-A177-3AD203B41FA5}">
                      <a16:colId xmlns:a16="http://schemas.microsoft.com/office/drawing/2014/main" val="3307695650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3148288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Frequency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757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201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1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09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29218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FC1A5B-7AA3-0728-5CD7-D2450BE04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80335"/>
              </p:ext>
            </p:extLst>
          </p:nvPr>
        </p:nvGraphicFramePr>
        <p:xfrm>
          <a:off x="3053460" y="4396910"/>
          <a:ext cx="2200658" cy="1828800"/>
        </p:xfrm>
        <a:graphic>
          <a:graphicData uri="http://schemas.openxmlformats.org/drawingml/2006/table">
            <a:tbl>
              <a:tblPr/>
              <a:tblGrid>
                <a:gridCol w="1114887">
                  <a:extLst>
                    <a:ext uri="{9D8B030D-6E8A-4147-A177-3AD203B41FA5}">
                      <a16:colId xmlns:a16="http://schemas.microsoft.com/office/drawing/2014/main" val="754322453"/>
                    </a:ext>
                  </a:extLst>
                </a:gridCol>
                <a:gridCol w="1085771">
                  <a:extLst>
                    <a:ext uri="{9D8B030D-6E8A-4147-A177-3AD203B41FA5}">
                      <a16:colId xmlns:a16="http://schemas.microsoft.com/office/drawing/2014/main" val="3427064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2210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058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370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906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099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EAC63A-3395-3ED1-BF0D-BEE970916D65}"/>
              </a:ext>
            </a:extLst>
          </p:cNvPr>
          <p:cNvSpPr txBox="1"/>
          <p:nvPr/>
        </p:nvSpPr>
        <p:spPr>
          <a:xfrm>
            <a:off x="3001006" y="4050115"/>
            <a:ext cx="2365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Code assignment</a:t>
            </a:r>
          </a:p>
        </p:txBody>
      </p:sp>
    </p:spTree>
    <p:extLst>
      <p:ext uri="{BB962C8B-B14F-4D97-AF65-F5344CB8AC3E}">
        <p14:creationId xmlns:p14="http://schemas.microsoft.com/office/powerpoint/2010/main" val="33956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074153" cy="402336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Inverted list (without counts)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Differences between adjacent numbers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Differences for a high-frequency word  are easier to compress, e.g.,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Differences for a low-frequency word are large, e.g.,</a:t>
            </a:r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86000" y="2345278"/>
            <a:ext cx="3671344" cy="29662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46745" y="3260486"/>
            <a:ext cx="2928680" cy="312118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3774" y="4566260"/>
            <a:ext cx="3177256" cy="31211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6000" y="5609938"/>
            <a:ext cx="3312804" cy="288595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8536" y="2334768"/>
            <a:ext cx="886889" cy="3810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79392" y="3261360"/>
            <a:ext cx="384048" cy="301625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0" name="AutoShape 6"/>
          <p:cNvCxnSpPr>
            <a:cxnSpLocks noChangeShapeType="1"/>
            <a:stCxn id="9" idx="0"/>
            <a:endCxn id="8" idx="2"/>
          </p:cNvCxnSpPr>
          <p:nvPr/>
        </p:nvCxnSpPr>
        <p:spPr bwMode="auto">
          <a:xfrm flipV="1">
            <a:off x="4471416" y="2715768"/>
            <a:ext cx="260565" cy="545592"/>
          </a:xfrm>
          <a:prstGeom prst="straightConnector1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93396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 of postings entries</a:t>
            </a:r>
          </a:p>
        </p:txBody>
      </p:sp>
      <p:pic>
        <p:nvPicPr>
          <p:cNvPr id="55299" name="Content Placeholder 3" descr="postingsgap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9144000" cy="1835150"/>
          </a:xfrm>
        </p:spPr>
      </p:pic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CC956DF-2F7C-47ED-9A73-148F0B28C61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62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Variable length encoding</a:t>
            </a: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543801" cy="4427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Aim: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b="1" i="1" dirty="0" err="1">
                <a:ea typeface="ＭＳ Ｐゴシック" panose="020B0600070205080204" pitchFamily="34" charset="-128"/>
              </a:rPr>
              <a:t>arachnocentric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will use ~20 bits/gap entry.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For 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the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will use ~1 bit/gap entry.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the average gap for a term is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we want to use ~log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</a:rPr>
              <a:t> bits/gap entry.</a:t>
            </a:r>
          </a:p>
          <a:p>
            <a:pPr eaLnBrk="1" hangingPunct="1"/>
            <a:r>
              <a:rPr lang="en-US" altLang="en-US" sz="2400" u="sng" dirty="0">
                <a:ea typeface="ＭＳ Ｐゴシック" panose="020B0600070205080204" pitchFamily="34" charset="-128"/>
              </a:rPr>
              <a:t>Key challenge</a:t>
            </a:r>
            <a:r>
              <a:rPr lang="en-US" altLang="en-US" sz="2400" dirty="0">
                <a:ea typeface="ＭＳ Ｐゴシック" panose="020B0600070205080204" pitchFamily="34" charset="-128"/>
              </a:rPr>
              <a:t>: encode every integer (gap) with about as few bits as needed for that integer.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This requires a </a:t>
            </a:r>
            <a:r>
              <a:rPr lang="en-US" altLang="en-US" sz="24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variable length encoding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Variable length codes achieve this by using short codes for small numbers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70D94A79-AAD3-48AE-B15D-AFD56654BBB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8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Bit-Aligned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737361"/>
            <a:ext cx="8229600" cy="4295669"/>
          </a:xfrm>
        </p:spPr>
        <p:txBody>
          <a:bodyPr>
            <a:normAutofit/>
          </a:bodyPr>
          <a:lstStyle/>
          <a:p>
            <a:r>
              <a:rPr lang="en-US" sz="2800" dirty="0"/>
              <a:t>Breaks between encoded numbers can occur after any bit position</a:t>
            </a:r>
          </a:p>
          <a:p>
            <a:r>
              <a:rPr lang="en-US" sz="2800" i="1" dirty="0"/>
              <a:t>Unary</a:t>
            </a:r>
            <a:r>
              <a:rPr lang="en-US" sz="2800" dirty="0"/>
              <a:t> code</a:t>
            </a:r>
          </a:p>
          <a:p>
            <a:pPr lvl="1"/>
            <a:r>
              <a:rPr lang="en-US" sz="2400" dirty="0"/>
              <a:t>Encode </a:t>
            </a:r>
            <a:r>
              <a:rPr lang="en-US" sz="2400" i="1" dirty="0"/>
              <a:t>k</a:t>
            </a:r>
            <a:r>
              <a:rPr lang="en-US" sz="2400" dirty="0"/>
              <a:t> by </a:t>
            </a:r>
            <a:r>
              <a:rPr lang="en-US" sz="2400" i="1" dirty="0"/>
              <a:t>k</a:t>
            </a:r>
            <a:r>
              <a:rPr lang="en-US" sz="2400" dirty="0"/>
              <a:t> 1s followed by 0</a:t>
            </a:r>
          </a:p>
          <a:p>
            <a:pPr lvl="1"/>
            <a:r>
              <a:rPr lang="en-US" sz="2400" dirty="0"/>
              <a:t>0 at end makes code unambiguous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76770" y="3188118"/>
            <a:ext cx="2286004" cy="21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6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 and Binary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78646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Unary is very efficient for small numbers such as 0 and 1, but quickly becomes very expensive</a:t>
            </a:r>
          </a:p>
          <a:p>
            <a:pPr lvl="1"/>
            <a:r>
              <a:rPr lang="en-US" sz="2400" dirty="0"/>
              <a:t>1023 can be represented in 10 binary bits, but requires 1024 bits in unary</a:t>
            </a:r>
          </a:p>
          <a:p>
            <a:r>
              <a:rPr lang="en-US" sz="2800" dirty="0"/>
              <a:t>Binary is more efficient for large numbers, but it may be ambiguous</a:t>
            </a:r>
          </a:p>
        </p:txBody>
      </p:sp>
    </p:spTree>
    <p:extLst>
      <p:ext uri="{BB962C8B-B14F-4D97-AF65-F5344CB8AC3E}">
        <p14:creationId xmlns:p14="http://schemas.microsoft.com/office/powerpoint/2010/main" val="143758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Gamma codes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822959" y="1752237"/>
            <a:ext cx="8321041" cy="4454482"/>
          </a:xfrm>
        </p:spPr>
        <p:txBody>
          <a:bodyPr>
            <a:no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 can compress better with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bit-level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codes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Gamma code is the best known of these.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Represent a gap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as a pair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offset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i="1" dirty="0">
                <a:ea typeface="ＭＳ Ｐゴシック" panose="020B0600070205080204" pitchFamily="34" charset="-128"/>
              </a:rPr>
              <a:t>offset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 binary, with the leading bit cut off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example 13 → 1101 → 101</a:t>
            </a:r>
          </a:p>
          <a:p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the length of offset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13 (offset 101), this is 3.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We encode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with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unary code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: 1110.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Gamma code of 13 is the concatenation of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length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offset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: 1110101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CFA0092F-304A-4D03-AE9E-E51B8600130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76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1298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Gamma code 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11975"/>
              </p:ext>
            </p:extLst>
          </p:nvPr>
        </p:nvGraphicFramePr>
        <p:xfrm>
          <a:off x="533400" y="1407363"/>
          <a:ext cx="8153400" cy="408622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length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offset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g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1110,001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1110,101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11110,1000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111111110,11111111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11111111110,0000000001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25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CED1E79-9CE5-4553-AB82-DA6518D3559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5515022"/>
            <a:ext cx="830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does not code zero. One way of handling zero is to add 1 before coding and then subtract 1 after decoding. Another way is to prefix each nonzero code with a 1 and then code zero as a single 0.</a:t>
            </a:r>
          </a:p>
        </p:txBody>
      </p:sp>
    </p:spTree>
    <p:extLst>
      <p:ext uri="{BB962C8B-B14F-4D97-AF65-F5344CB8AC3E}">
        <p14:creationId xmlns:p14="http://schemas.microsoft.com/office/powerpoint/2010/main" val="3641077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Decoding Gamma Code: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45734"/>
            <a:ext cx="4142233" cy="3108543"/>
          </a:xfrm>
          <a:noFill/>
        </p:spPr>
        <p:txBody>
          <a:bodyPr wrap="square">
            <a:spAutoFit/>
          </a:bodyPr>
          <a:lstStyle/>
          <a:p>
            <a:pPr marL="0"/>
            <a:r>
              <a:rPr b="1" dirty="0">
                <a:solidFill>
                  <a:schemeClr val="tx1"/>
                </a:solidFill>
              </a:rPr>
              <a:t>Bitstream: 101110100</a:t>
            </a:r>
          </a:p>
          <a:p>
            <a:pPr marL="0"/>
            <a:r>
              <a:rPr b="1" dirty="0">
                <a:solidFill>
                  <a:schemeClr val="tx1"/>
                </a:solidFill>
              </a:rPr>
              <a:t>Step 1</a:t>
            </a:r>
            <a:r>
              <a:rPr dirty="0">
                <a:solidFill>
                  <a:schemeClr val="tx1"/>
                </a:solidFill>
              </a:rPr>
              <a:t>: Read unary prefix</a:t>
            </a:r>
          </a:p>
          <a:p>
            <a:pPr marL="0"/>
            <a:r>
              <a:rPr dirty="0">
                <a:solidFill>
                  <a:schemeClr val="tx1"/>
                </a:solidFill>
              </a:rPr>
              <a:t>  10 → L = 1 (one '1' before first 0)</a:t>
            </a:r>
          </a:p>
          <a:p>
            <a:pPr marL="0"/>
            <a:r>
              <a:rPr dirty="0">
                <a:solidFill>
                  <a:schemeClr val="tx1"/>
                </a:solidFill>
              </a:rPr>
              <a:t>  Read next 1 bit → 1</a:t>
            </a:r>
          </a:p>
          <a:p>
            <a:pPr marL="0"/>
            <a:r>
              <a:rPr dirty="0">
                <a:solidFill>
                  <a:schemeClr val="tx1"/>
                </a:solidFill>
              </a:rPr>
              <a:t>  Reconstruct: 1 + 1 = 11 (binary) = 3</a:t>
            </a:r>
          </a:p>
          <a:p>
            <a:pPr marL="0"/>
            <a:r>
              <a:rPr dirty="0">
                <a:solidFill>
                  <a:schemeClr val="tx1"/>
                </a:solidFill>
              </a:rPr>
              <a:t>Remaining stream: 1110100</a:t>
            </a:r>
          </a:p>
          <a:p>
            <a:pPr marL="0"/>
            <a:endParaRPr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B9092-AC7A-69A2-1A38-F44DFF9FD06A}"/>
              </a:ext>
            </a:extLst>
          </p:cNvPr>
          <p:cNvSpPr txBox="1"/>
          <p:nvPr/>
        </p:nvSpPr>
        <p:spPr>
          <a:xfrm>
            <a:off x="4370832" y="1845734"/>
            <a:ext cx="46542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Step 2</a:t>
            </a:r>
            <a:r>
              <a:rPr lang="en-US" sz="2000" dirty="0"/>
              <a:t>: Read unary prefix</a:t>
            </a:r>
          </a:p>
          <a:p>
            <a:r>
              <a:rPr lang="en-US" sz="2000" dirty="0"/>
              <a:t>  1110 → L = 3</a:t>
            </a:r>
          </a:p>
          <a:p>
            <a:r>
              <a:rPr lang="en-US" sz="2000" dirty="0"/>
              <a:t>  Read next 3 bits → 100</a:t>
            </a:r>
          </a:p>
          <a:p>
            <a:r>
              <a:rPr lang="en-US" sz="2000" dirty="0"/>
              <a:t>  Reconstruct: 1 + 100 = 1100 (binary) = 12</a:t>
            </a:r>
          </a:p>
          <a:p>
            <a:endParaRPr lang="en-US" sz="2000" dirty="0"/>
          </a:p>
          <a:p>
            <a:r>
              <a:rPr lang="en-US" sz="2000" dirty="0"/>
              <a:t>Decoded numbers: 3, 12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63" y="1845734"/>
            <a:ext cx="8789437" cy="4399618"/>
          </a:xfrm>
        </p:spPr>
        <p:txBody>
          <a:bodyPr>
            <a:normAutofit/>
          </a:bodyPr>
          <a:lstStyle/>
          <a:p>
            <a:r>
              <a:rPr lang="en-US" sz="3200" i="1" dirty="0"/>
              <a:t>Encoding </a:t>
            </a:r>
            <a:r>
              <a:rPr lang="en-US" sz="3200" dirty="0"/>
              <a:t>0, 1, 0, 3, 0, 2, 0</a:t>
            </a:r>
          </a:p>
          <a:p>
            <a:r>
              <a:rPr lang="en-US" sz="3200" dirty="0"/>
              <a:t>Recall previous ambiguous encoding was 0010100110</a:t>
            </a:r>
          </a:p>
          <a:p>
            <a:pPr lvl="2"/>
            <a:r>
              <a:rPr lang="en-US" sz="2400" dirty="0"/>
              <a:t>Exercise: Give the gamma code for this sequence.</a:t>
            </a:r>
          </a:p>
          <a:p>
            <a:pPr lvl="3"/>
            <a:r>
              <a:rPr lang="en-US" sz="2400" dirty="0"/>
              <a:t>Add 1 to all: 1, 2, 1, 4, 1, 3, 1</a:t>
            </a:r>
          </a:p>
          <a:p>
            <a:pPr lvl="3"/>
            <a:r>
              <a:rPr lang="en-US" sz="2400" dirty="0"/>
              <a:t>0 100 0 11000 0 100 101 0</a:t>
            </a:r>
          </a:p>
          <a:p>
            <a:pPr lvl="3"/>
            <a:r>
              <a:rPr lang="en-US" sz="2000" dirty="0"/>
              <a:t>18 bits, but not ambiguous.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Model of Ranking</a:t>
            </a:r>
          </a:p>
        </p:txBody>
      </p:sp>
      <p:pic>
        <p:nvPicPr>
          <p:cNvPr id="3" name="Picture 2" descr="C:\Users\croft\Desktop\ch5-abstract-model-of-rank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807374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Gamma code properties</a:t>
            </a:r>
          </a:p>
        </p:txBody>
      </p:sp>
      <p:sp>
        <p:nvSpPr>
          <p:cNvPr id="634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22959" y="1763438"/>
            <a:ext cx="7543801" cy="439961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is encoded using 2 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log </a:t>
            </a:r>
            <a:r>
              <a:rPr lang="en-US" altLang="en-US" sz="28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 + 1 bits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Length of offset is log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 bits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Length of length is log </a:t>
            </a:r>
            <a:r>
              <a:rPr lang="en-US" altLang="en-US" sz="24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 + 1 bits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All gamma codes have an odd number of bits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Almost within a factor of 2 of best possible, 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log</a:t>
            </a:r>
            <a:r>
              <a:rPr lang="en-US" altLang="en-US" sz="2800" baseline="-25000" dirty="0"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r>
              <a:rPr lang="en-US" altLang="en-US" sz="2800" i="1" dirty="0">
                <a:ea typeface="ＭＳ Ｐゴシック" panose="020B0600070205080204" pitchFamily="34" charset="-128"/>
                <a:sym typeface="Symbol" panose="05050102010706020507" pitchFamily="18" charset="2"/>
              </a:rPr>
              <a:t>G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Gamma code is uniquely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prefix-decodable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Gamma code can be used for any distribution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Gamma code is parameter-free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952840ED-13CB-4ADA-8DB9-561CC8B624E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18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Byte-Aligned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Variable-length bit encodings can be a problem on processors that process </a:t>
            </a:r>
            <a:r>
              <a:rPr lang="en-US" sz="2800" dirty="0">
                <a:solidFill>
                  <a:srgbClr val="C00000"/>
                </a:solidFill>
              </a:rPr>
              <a:t>bytes</a:t>
            </a:r>
          </a:p>
          <a:p>
            <a:r>
              <a:rPr lang="en-US" sz="2800" i="1" dirty="0"/>
              <a:t>v-byte</a:t>
            </a:r>
            <a:r>
              <a:rPr lang="en-US" sz="2800" dirty="0"/>
              <a:t> is a popular byte-aligned code</a:t>
            </a:r>
          </a:p>
          <a:p>
            <a:pPr lvl="1"/>
            <a:r>
              <a:rPr lang="en-US" sz="2400" dirty="0"/>
              <a:t>Similar to Unicode UTF-8</a:t>
            </a:r>
          </a:p>
          <a:p>
            <a:r>
              <a:rPr lang="en-US" sz="2800" dirty="0"/>
              <a:t>Shortest v-byte code is 1 byte</a:t>
            </a:r>
          </a:p>
          <a:p>
            <a:r>
              <a:rPr lang="en-US" sz="2800" dirty="0"/>
              <a:t>Numbers are 1 to 4 bytes long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For a gap value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G, </a:t>
            </a:r>
            <a:r>
              <a:rPr lang="en-US" altLang="en-US" sz="2800" dirty="0">
                <a:ea typeface="ＭＳ Ｐゴシック" panose="020B0600070205080204" pitchFamily="34" charset="-128"/>
              </a:rPr>
              <a:t>we want to use close to the fewest bytes needed to hold log</a:t>
            </a:r>
            <a:r>
              <a:rPr lang="en-US" altLang="en-US" sz="2800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bits</a:t>
            </a:r>
          </a:p>
        </p:txBody>
      </p:sp>
    </p:spTree>
    <p:extLst>
      <p:ext uri="{BB962C8B-B14F-4D97-AF65-F5344CB8AC3E}">
        <p14:creationId xmlns:p14="http://schemas.microsoft.com/office/powerpoint/2010/main" val="3721594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Variable Byte Codes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991857" cy="4331131"/>
          </a:xfrm>
        </p:spPr>
        <p:txBody>
          <a:bodyPr>
            <a:no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Encoding Procedure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Begin with one byte to store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dedicate the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high bit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 it to be a </a:t>
            </a:r>
            <a:r>
              <a:rPr lang="en-US" altLang="en-US" sz="2800" u="sng" dirty="0">
                <a:ea typeface="ＭＳ Ｐゴシック" panose="020B0600070205080204" pitchFamily="34" charset="-128"/>
              </a:rPr>
              <a:t>continuation </a:t>
            </a:r>
            <a:r>
              <a:rPr lang="en-US" altLang="en-US" sz="2800" dirty="0">
                <a:ea typeface="ＭＳ Ｐゴシック" panose="020B0600070205080204" pitchFamily="34" charset="-128"/>
              </a:rPr>
              <a:t>bit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c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If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 ≤127, binary-encode it in the 7 available bits and set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c </a:t>
            </a:r>
            <a:r>
              <a:rPr lang="en-US" altLang="en-US" sz="28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Else encode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ea typeface="ＭＳ Ｐゴシック" panose="020B0600070205080204" pitchFamily="34" charset="-128"/>
              </a:rPr>
              <a:t>’s 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lower-order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7 bits and then use additional bytes to encode the higher order bits using the same algorithm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Set the continuation bit of the last byte to 1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=1) and for the continuation bit of the other bytes to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ea typeface="ＭＳ Ｐゴシック" panose="020B0600070205080204" pitchFamily="34" charset="-128"/>
              </a:rPr>
              <a:t> = 0.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D1CF3AC4-3B19-495E-9F88-82632048C6B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66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V-Byte Encoding</a:t>
            </a: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93264" y="1838621"/>
            <a:ext cx="3988315" cy="1549912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982125" y="3793066"/>
            <a:ext cx="6451612" cy="215968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059467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205446"/>
              </p:ext>
            </p:extLst>
          </p:nvPr>
        </p:nvGraphicFramePr>
        <p:xfrm>
          <a:off x="685800" y="1752600"/>
          <a:ext cx="7772400" cy="1754505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1100111000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1100111101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110100100101101110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215406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VB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0111000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10000101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00001101 00001100 10110001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581400"/>
            <a:ext cx="803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Postings stored as the byte concatenation</a:t>
            </a:r>
          </a:p>
          <a:p>
            <a:pPr eaLnBrk="1" hangingPunct="1"/>
            <a:r>
              <a:rPr lang="en-US" altLang="en-US" sz="2000">
                <a:solidFill>
                  <a:srgbClr val="A40508"/>
                </a:solidFill>
              </a:rPr>
              <a:t>000001101011100010000101000011010000110010110001</a:t>
            </a:r>
          </a:p>
        </p:txBody>
      </p:sp>
      <p:sp>
        <p:nvSpPr>
          <p:cNvPr id="6" name="Up Arrow Callout 5"/>
          <p:cNvSpPr>
            <a:spLocks noChangeArrowheads="1"/>
          </p:cNvSpPr>
          <p:nvPr/>
        </p:nvSpPr>
        <p:spPr bwMode="auto">
          <a:xfrm>
            <a:off x="381000" y="4289425"/>
            <a:ext cx="5983288" cy="1273175"/>
          </a:xfrm>
          <a:prstGeom prst="upArrowCallout">
            <a:avLst>
              <a:gd name="adj1" fmla="val 25020"/>
              <a:gd name="adj2" fmla="val 24999"/>
              <a:gd name="adj3" fmla="val 25000"/>
              <a:gd name="adj4" fmla="val 64977"/>
            </a:avLst>
          </a:prstGeom>
          <a:solidFill>
            <a:srgbClr val="FFC0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Key property: VB-encoded postings are</a:t>
            </a:r>
          </a:p>
          <a:p>
            <a:pPr eaLnBrk="1" hangingPunct="1"/>
            <a:r>
              <a:rPr lang="en-US" altLang="en-US"/>
              <a:t>uniquely prefix-decodable.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2133600"/>
            <a:ext cx="3810000" cy="4648200"/>
            <a:chOff x="4495800" y="2133600"/>
            <a:chExt cx="3810000" cy="4648200"/>
          </a:xfrm>
        </p:grpSpPr>
        <p:sp>
          <p:nvSpPr>
            <p:cNvPr id="58398" name="Rounded Rectangle 6"/>
            <p:cNvSpPr>
              <a:spLocks noChangeArrowheads="1"/>
            </p:cNvSpPr>
            <p:nvPr/>
          </p:nvSpPr>
          <p:spPr bwMode="auto">
            <a:xfrm>
              <a:off x="4572000" y="2133600"/>
              <a:ext cx="1219200" cy="6858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09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399" name="Line Callout 3 7"/>
            <p:cNvSpPr>
              <a:spLocks/>
            </p:cNvSpPr>
            <p:nvPr/>
          </p:nvSpPr>
          <p:spPr bwMode="auto">
            <a:xfrm>
              <a:off x="4495800" y="5867400"/>
              <a:ext cx="3810000" cy="914400"/>
            </a:xfrm>
            <a:prstGeom prst="borderCallout3">
              <a:avLst>
                <a:gd name="adj1" fmla="val -894"/>
                <a:gd name="adj2" fmla="val 100759"/>
                <a:gd name="adj3" fmla="val -207736"/>
                <a:gd name="adj4" fmla="val 114884"/>
                <a:gd name="adj5" fmla="val -239287"/>
                <a:gd name="adj6" fmla="val 60000"/>
                <a:gd name="adj7" fmla="val -335847"/>
                <a:gd name="adj8" fmla="val 18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For a small gap (5), VB</a:t>
              </a:r>
            </a:p>
            <a:p>
              <a:pPr eaLnBrk="1" hangingPunct="1"/>
              <a:r>
                <a:rPr lang="en-US" altLang="en-US"/>
                <a:t>uses a whole byte.</a:t>
              </a:r>
            </a:p>
          </p:txBody>
        </p:sp>
      </p:grpSp>
      <p:sp>
        <p:nvSpPr>
          <p:cNvPr id="58396" name="TextBox 8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5839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B30D377-7E2F-433F-B810-46A30D202D3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89688" y="1124618"/>
            <a:ext cx="1921039" cy="698484"/>
            <a:chOff x="2989688" y="1124618"/>
            <a:chExt cx="1921039" cy="698484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3352444" y="1225338"/>
              <a:ext cx="321532" cy="873996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89688" y="1124618"/>
              <a:ext cx="1921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ea typeface="ＭＳ Ｐゴシック" panose="020B0600070205080204" pitchFamily="34" charset="-128"/>
                </a:rPr>
                <a:t>lower-order 7 bits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01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Example with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972" y="2345840"/>
            <a:ext cx="4595598" cy="327617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69623" y="3205637"/>
            <a:ext cx="4704296" cy="335366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18926" y="4523040"/>
            <a:ext cx="6180602" cy="219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878" y="5434939"/>
            <a:ext cx="151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Hexadecimal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07408" y="3541003"/>
            <a:ext cx="804672" cy="982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6200000">
            <a:off x="5765294" y="3930416"/>
            <a:ext cx="310896" cy="8321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4886539" y="3460973"/>
            <a:ext cx="1034203" cy="730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616111">
            <a:off x="4313973" y="4972296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10001011</a:t>
            </a:r>
          </a:p>
        </p:txBody>
      </p:sp>
      <p:sp>
        <p:nvSpPr>
          <p:cNvPr id="14" name="Rectangle 13"/>
          <p:cNvSpPr/>
          <p:nvPr/>
        </p:nvSpPr>
        <p:spPr>
          <a:xfrm rot="19622533">
            <a:off x="5350931" y="499050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10110100</a:t>
            </a:r>
          </a:p>
        </p:txBody>
      </p:sp>
    </p:spTree>
    <p:extLst>
      <p:ext uri="{BB962C8B-B14F-4D97-AF65-F5344CB8AC3E}">
        <p14:creationId xmlns:p14="http://schemas.microsoft.com/office/powerpoint/2010/main" val="1765357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046720" cy="145075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Gamma seldom used in practice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Machines have word boundaries – 8, 16, 32, 64 bits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Operations that cross word boundaries are slower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Compressing and manipulating at the granularity of bits can be slow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Variable byte encoding is aligned and thus potentially more efficient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Regardless of efficiency, variable byte is conceptually simpler at little additional space cost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5.3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6898851D-6E1A-48C8-9C1D-9CBB7D5E2D2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0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Query Processing Example</a:t>
            </a:r>
          </a:p>
        </p:txBody>
      </p:sp>
      <p:sp>
        <p:nvSpPr>
          <p:cNvPr id="13348" name="TextBox 6"/>
          <p:cNvSpPr txBox="1">
            <a:spLocks noChangeArrowheads="1"/>
          </p:cNvSpPr>
          <p:nvPr/>
        </p:nvSpPr>
        <p:spPr bwMode="auto">
          <a:xfrm>
            <a:off x="1198983" y="4044711"/>
            <a:ext cx="10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animal</a:t>
            </a:r>
          </a:p>
        </p:txBody>
      </p:sp>
      <p:sp>
        <p:nvSpPr>
          <p:cNvPr id="13349" name="TextBox 7"/>
          <p:cNvSpPr txBox="1">
            <a:spLocks noChangeArrowheads="1"/>
          </p:cNvSpPr>
          <p:nvPr/>
        </p:nvSpPr>
        <p:spPr bwMode="auto">
          <a:xfrm>
            <a:off x="1436913" y="1820255"/>
            <a:ext cx="4021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Query: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galago</a:t>
            </a:r>
            <a:r>
              <a:rPr lang="en-US" altLang="en-US" sz="2400" dirty="0">
                <a:latin typeface="Times New Roman" panose="02020603050405020304" pitchFamily="18" charset="0"/>
              </a:rPr>
              <a:t> AND animal</a:t>
            </a:r>
          </a:p>
        </p:txBody>
      </p:sp>
      <p:sp>
        <p:nvSpPr>
          <p:cNvPr id="10" name="Right Arrow 9"/>
          <p:cNvSpPr/>
          <p:nvPr/>
        </p:nvSpPr>
        <p:spPr>
          <a:xfrm rot="16200000">
            <a:off x="2466391" y="353009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2618791" y="456831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30735"/>
              </p:ext>
            </p:extLst>
          </p:nvPr>
        </p:nvGraphicFramePr>
        <p:xfrm>
          <a:off x="2537460" y="4037771"/>
          <a:ext cx="6096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72359"/>
              </p:ext>
            </p:extLst>
          </p:nvPr>
        </p:nvGraphicFramePr>
        <p:xfrm>
          <a:off x="2466391" y="2994517"/>
          <a:ext cx="21989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1182655" y="2947862"/>
            <a:ext cx="10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galago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90" y="5253135"/>
            <a:ext cx="249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cost?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7763" y="5299301"/>
                <a:ext cx="14096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63" y="5299301"/>
                <a:ext cx="140968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329" r="-779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6813" y="5858545"/>
            <a:ext cx="260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we do better?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7780" y="534546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N = 1M and M = 300M then …</a:t>
            </a:r>
          </a:p>
        </p:txBody>
      </p:sp>
    </p:spTree>
    <p:extLst>
      <p:ext uri="{BB962C8B-B14F-4D97-AF65-F5344CB8AC3E}">
        <p14:creationId xmlns:p14="http://schemas.microsoft.com/office/powerpoint/2010/main" val="9917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732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6 -4.81481E-6 L 0.13455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1146 -0.003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55 -4.81481E-6 L 0.20504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04 -4.81481E-6 L 0.27222 -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-4.81481E-6 L 0.33247 -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-0.0037 L 0.19098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1" grpId="4" animBg="1"/>
      <p:bldP spid="7" grpId="0"/>
      <p:bldP spid="8" grpId="0"/>
      <p:bldP spid="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Search involves comparison of inverted lists of different lengths</a:t>
            </a:r>
          </a:p>
          <a:p>
            <a:pPr lvl="1"/>
            <a:r>
              <a:rPr lang="en-US" sz="2400" dirty="0"/>
              <a:t>Can be very inefficient</a:t>
            </a:r>
          </a:p>
          <a:p>
            <a:pPr lvl="1"/>
            <a:r>
              <a:rPr lang="en-US" sz="2400" dirty="0"/>
              <a:t>“Skipping” ahead to check document numbers is much better</a:t>
            </a:r>
          </a:p>
          <a:p>
            <a:pPr lvl="1"/>
            <a:r>
              <a:rPr lang="en-US" sz="2400" dirty="0"/>
              <a:t>Compression makes this difficult</a:t>
            </a:r>
          </a:p>
          <a:p>
            <a:pPr lvl="2"/>
            <a:r>
              <a:rPr lang="en-US" sz="1800" dirty="0"/>
              <a:t>Variable size, only d-gaps stored</a:t>
            </a:r>
          </a:p>
          <a:p>
            <a:r>
              <a:rPr lang="en-US" sz="2800" dirty="0"/>
              <a:t>Skip pointers are additional data structure to support skipping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187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Skipping k Documents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37360"/>
                <a:ext cx="8229600" cy="473963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Skip k posting entries at a time.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/>
                  <a:t>Cost on average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600" dirty="0"/>
                  <a:t>Where, N is the length of the smaller list and M is the length of the larger list.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2600" dirty="0"/>
              </a:p>
              <a:p>
                <a:pPr lvl="8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The posting lists are sorted, why then don’t we do binary search instead of linear search?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37360"/>
                <a:ext cx="8229600" cy="4739639"/>
              </a:xfrm>
              <a:blipFill rotWithShape="0">
                <a:blip r:embed="rId2"/>
                <a:stretch>
                  <a:fillRect l="-1481" t="-2059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i have a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7" y="3600918"/>
            <a:ext cx="1361363" cy="26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Concrete Model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953000" y="1676400"/>
            <a:ext cx="3402391" cy="513226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 descr="C:\Users\croft\Desktop\ch5-concrete-model-of-ranking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623" y="2645664"/>
            <a:ext cx="7897336" cy="3657600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0600" y="1676400"/>
            <a:ext cx="3518691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Solution: Skip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skip pointer (</a:t>
            </a:r>
            <a:r>
              <a:rPr lang="en-US" sz="2800" i="1" dirty="0"/>
              <a:t>d, p) </a:t>
            </a:r>
            <a:r>
              <a:rPr lang="en-US" sz="2800" dirty="0"/>
              <a:t>contains a document number </a:t>
            </a:r>
            <a:r>
              <a:rPr lang="en-US" sz="2800" i="1" dirty="0"/>
              <a:t>d</a:t>
            </a:r>
            <a:r>
              <a:rPr lang="en-US" sz="2800" dirty="0"/>
              <a:t> and a byte (or bit) position </a:t>
            </a:r>
            <a:r>
              <a:rPr lang="en-US" sz="2800" i="1" dirty="0"/>
              <a:t>p</a:t>
            </a:r>
          </a:p>
          <a:p>
            <a:pPr lvl="1"/>
            <a:r>
              <a:rPr lang="en-US" sz="2400" dirty="0"/>
              <a:t>Means there is an inverted list posting that starts at position </a:t>
            </a:r>
            <a:r>
              <a:rPr lang="en-US" sz="2400" i="1" dirty="0"/>
              <a:t>p</a:t>
            </a:r>
            <a:r>
              <a:rPr lang="en-US" sz="2400" dirty="0"/>
              <a:t>, and the posting before it was for document </a:t>
            </a:r>
            <a:r>
              <a:rPr lang="en-US" sz="2400" i="1" dirty="0"/>
              <a:t>d</a:t>
            </a:r>
          </a:p>
        </p:txBody>
      </p:sp>
      <p:pic>
        <p:nvPicPr>
          <p:cNvPr id="13" name="Picture 2" descr="C:\Users\croft\Desktop\ch5-skipping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067" y="4470400"/>
            <a:ext cx="7396754" cy="9794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15999" y="5892800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 pointers</a:t>
            </a: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rot="16200000" flipV="1">
            <a:off x="1504289" y="5683911"/>
            <a:ext cx="355600" cy="621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16400" y="5689600"/>
            <a:ext cx="129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Inverted list</a:t>
            </a:r>
          </a:p>
        </p:txBody>
      </p:sp>
    </p:spTree>
    <p:extLst>
      <p:ext uri="{BB962C8B-B14F-4D97-AF65-F5344CB8AC3E}">
        <p14:creationId xmlns:p14="http://schemas.microsoft.com/office/powerpoint/2010/main" val="1976208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5142895"/>
          </a:xfrm>
        </p:spPr>
        <p:txBody>
          <a:bodyPr>
            <a:normAutofit/>
          </a:bodyPr>
          <a:lstStyle/>
          <a:p>
            <a:r>
              <a:rPr lang="en-US" sz="3200" dirty="0"/>
              <a:t>Example</a:t>
            </a:r>
          </a:p>
          <a:p>
            <a:pPr lvl="1"/>
            <a:r>
              <a:rPr lang="en-US" sz="2800" dirty="0"/>
              <a:t>Inverted list</a:t>
            </a:r>
          </a:p>
          <a:p>
            <a:pPr lvl="1">
              <a:buNone/>
            </a:pPr>
            <a:endParaRPr lang="en-US" sz="3200" dirty="0"/>
          </a:p>
          <a:p>
            <a:pPr lvl="1"/>
            <a:r>
              <a:rPr lang="en-US" sz="2800" dirty="0"/>
              <a:t>D-gaps</a:t>
            </a:r>
          </a:p>
          <a:p>
            <a:pPr lvl="1"/>
            <a:endParaRPr lang="en-US" sz="3200" dirty="0"/>
          </a:p>
          <a:p>
            <a:pPr lvl="1"/>
            <a:r>
              <a:rPr lang="en-US" sz="2800" dirty="0"/>
              <a:t>Skip pointers (0-based position)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Examples:</a:t>
            </a:r>
          </a:p>
          <a:p>
            <a:pPr lvl="2"/>
            <a:r>
              <a:rPr lang="en-US" sz="2400" dirty="0"/>
              <a:t>Skip to (34, 6)</a:t>
            </a:r>
          </a:p>
          <a:p>
            <a:pPr lvl="2"/>
            <a:r>
              <a:rPr lang="en-US" sz="2400" dirty="0"/>
              <a:t>Step 1: go to 6</a:t>
            </a:r>
            <a:r>
              <a:rPr lang="en-US" sz="2400" baseline="30000" dirty="0"/>
              <a:t>th</a:t>
            </a:r>
            <a:r>
              <a:rPr lang="en-US" sz="2400" dirty="0"/>
              <a:t> entry in D-gaps; find 2.</a:t>
            </a:r>
          </a:p>
          <a:p>
            <a:pPr lvl="2"/>
            <a:r>
              <a:rPr lang="en-US" sz="2400" dirty="0"/>
              <a:t>Step 2: add 2 to 34 = 36 (</a:t>
            </a:r>
            <a:r>
              <a:rPr lang="en-US" sz="2400" dirty="0" err="1"/>
              <a:t>docID</a:t>
            </a:r>
            <a:r>
              <a:rPr lang="en-US" sz="2400"/>
              <a:t>)</a:t>
            </a:r>
            <a:endParaRPr lang="en-US" sz="2400" dirty="0"/>
          </a:p>
          <a:p>
            <a:pPr lvl="1"/>
            <a:endParaRPr lang="en-US" sz="2800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0525" y="2861732"/>
            <a:ext cx="8446415" cy="287867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62738" y="3917526"/>
            <a:ext cx="5657048" cy="262467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41033" y="4795519"/>
            <a:ext cx="5662999" cy="3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3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61171"/>
          </a:xfrm>
        </p:spPr>
        <p:txBody>
          <a:bodyPr/>
          <a:lstStyle/>
          <a:p>
            <a:r>
              <a:rPr dirty="0"/>
              <a:t>Posting Lists (Sorted </a:t>
            </a:r>
            <a:r>
              <a:rPr dirty="0" err="1"/>
              <a:t>DocIDs</a:t>
            </a:r>
            <a:r>
              <a:rPr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Term A (length = 25):</a:t>
                </a:r>
              </a:p>
              <a:p>
                <a:r>
                  <a:rPr lang="en-US" dirty="0"/>
                  <a:t>1, 4, 7, 10, 13, 16, 19, 22, 25, 28, 31, 34, 37, 40, 43, 46, 49, 52, 55, 58,</a:t>
                </a:r>
              </a:p>
              <a:p>
                <a:r>
                  <a:rPr lang="en-US" dirty="0"/>
                  <a:t>61, 64, 67, 70, 73</a:t>
                </a:r>
              </a:p>
              <a:p>
                <a:r>
                  <a:rPr lang="en-US" dirty="0"/>
                  <a:t>Skip pointers every 5 postings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1 → 16 → 31 → 46 → 61</a:t>
                </a:r>
              </a:p>
              <a:p>
                <a:endParaRPr lang="en-US" dirty="0"/>
              </a:p>
              <a:p>
                <a:r>
                  <a:rPr lang="en-US" dirty="0"/>
                  <a:t>Term B (length = 4):</a:t>
                </a:r>
              </a:p>
              <a:p>
                <a:r>
                  <a:rPr lang="en-US" dirty="0"/>
                  <a:t>46, 70, 90, 120</a:t>
                </a:r>
              </a:p>
              <a:p>
                <a:endParaRPr lang="en-US" dirty="0"/>
              </a:p>
              <a:p>
                <a:r>
                  <a:rPr lang="en-US" dirty="0"/>
                  <a:t>Note: Term B starts far ahead in the list</a:t>
                </a:r>
              </a:p>
              <a:p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  <a:blipFill>
                <a:blip r:embed="rId2"/>
                <a:stretch>
                  <a:fillRect l="-80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86604"/>
            <a:ext cx="8810625" cy="1450757"/>
          </a:xfrm>
        </p:spPr>
        <p:txBody>
          <a:bodyPr/>
          <a:lstStyle/>
          <a:p>
            <a:r>
              <a:rPr dirty="0"/>
              <a:t>Intersection WITHOUT Skip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We compare sequentially from the start:</a:t>
            </a:r>
          </a:p>
          <a:p>
            <a:r>
              <a:rPr dirty="0"/>
              <a:t>1 &lt; 46 → advance</a:t>
            </a:r>
          </a:p>
          <a:p>
            <a:r>
              <a:rPr dirty="0"/>
              <a:t>4 &lt; 46 → advance</a:t>
            </a:r>
          </a:p>
          <a:p>
            <a:r>
              <a:rPr dirty="0"/>
              <a:t>7 &lt; 46 → advance</a:t>
            </a:r>
          </a:p>
          <a:p>
            <a:r>
              <a:rPr dirty="0"/>
              <a:t>...</a:t>
            </a:r>
          </a:p>
          <a:p>
            <a:r>
              <a:rPr dirty="0"/>
              <a:t>43 &lt; 46 → advance</a:t>
            </a:r>
          </a:p>
          <a:p>
            <a:r>
              <a:rPr dirty="0"/>
              <a:t>46 = 46 → match!</a:t>
            </a:r>
          </a:p>
          <a:p>
            <a:endParaRPr dirty="0"/>
          </a:p>
          <a:p>
            <a:r>
              <a:rPr dirty="0"/>
              <a:t>Total comparisons ≈ 16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0990" cy="1450757"/>
          </a:xfrm>
        </p:spPr>
        <p:txBody>
          <a:bodyPr/>
          <a:lstStyle/>
          <a:p>
            <a:r>
              <a:rPr dirty="0"/>
              <a:t>Intersection WITH Skip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Start at 1, compare with 46</a:t>
            </a:r>
          </a:p>
          <a:p>
            <a:endParaRPr dirty="0"/>
          </a:p>
          <a:p>
            <a:r>
              <a:rPr dirty="0"/>
              <a:t>Check skip: 1 → 16 (≤ 46) → jump</a:t>
            </a:r>
          </a:p>
          <a:p>
            <a:r>
              <a:rPr dirty="0"/>
              <a:t>Check skip: 16 → 31 (≤ 46) → jump</a:t>
            </a:r>
          </a:p>
          <a:p>
            <a:r>
              <a:rPr dirty="0"/>
              <a:t>Check skip: 31 → 46 (≤ 46) → jump</a:t>
            </a:r>
          </a:p>
          <a:p>
            <a:endParaRPr dirty="0"/>
          </a:p>
          <a:p>
            <a:r>
              <a:rPr dirty="0"/>
              <a:t>Now directly at 46 → match!</a:t>
            </a:r>
          </a:p>
          <a:p>
            <a:endParaRPr dirty="0"/>
          </a:p>
          <a:p>
            <a:r>
              <a:rPr dirty="0"/>
              <a:t>Comparisons ≈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8146582-435D-5343-1FD0-9A7FE65A2A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9659" y="1845734"/>
                <a:ext cx="4244341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Why this matters?</a:t>
                </a:r>
              </a:p>
              <a:p>
                <a:r>
                  <a:rPr lang="en-US" dirty="0"/>
                  <a:t>Without skips: ~16 comparisons</a:t>
                </a:r>
              </a:p>
              <a:p>
                <a:r>
                  <a:rPr lang="en-US" dirty="0"/>
                  <a:t>With skips: ~4 comparisons</a:t>
                </a:r>
              </a:p>
              <a:p>
                <a:endParaRPr lang="en-US" dirty="0"/>
              </a:p>
              <a:p>
                <a:r>
                  <a:rPr lang="en-US" dirty="0"/>
                  <a:t>Savings grow as posting lists get longer.</a:t>
                </a:r>
              </a:p>
              <a:p>
                <a:endParaRPr lang="en-US" dirty="0"/>
              </a:p>
              <a:p>
                <a:r>
                  <a:rPr lang="en-US" dirty="0"/>
                  <a:t>Typical heuristic: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skip pointers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8146582-435D-5343-1FD0-9A7FE65A2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59" y="1845734"/>
                <a:ext cx="4244341" cy="4023360"/>
              </a:xfrm>
              <a:prstGeom prst="rect">
                <a:avLst/>
              </a:prstGeom>
              <a:blipFill>
                <a:blip r:embed="rId2"/>
                <a:stretch>
                  <a:fillRect l="-1580" t="-1667"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80421"/>
          </a:xfrm>
        </p:spPr>
        <p:txBody>
          <a:bodyPr>
            <a:noAutofit/>
          </a:bodyPr>
          <a:lstStyle/>
          <a:p>
            <a:r>
              <a:rPr lang="en-US" sz="2800" dirty="0"/>
              <a:t>Inverted lists usually stored together in a single file for efficiency</a:t>
            </a:r>
          </a:p>
          <a:p>
            <a:pPr lvl="1"/>
            <a:r>
              <a:rPr lang="en-US" sz="2400" i="1" dirty="0"/>
              <a:t>Inverted file</a:t>
            </a:r>
          </a:p>
          <a:p>
            <a:r>
              <a:rPr lang="en-US" sz="2800" i="1" dirty="0"/>
              <a:t>Vocabulary </a:t>
            </a:r>
            <a:r>
              <a:rPr lang="en-US" sz="2800" dirty="0"/>
              <a:t>or</a:t>
            </a:r>
            <a:r>
              <a:rPr lang="en-US" sz="2800" i="1" dirty="0"/>
              <a:t> lexicon</a:t>
            </a:r>
          </a:p>
          <a:p>
            <a:pPr lvl="1"/>
            <a:r>
              <a:rPr lang="en-US" sz="2400" dirty="0"/>
              <a:t>Contains a lookup table from index terms to the byte offset of the inverted list in the inverted file</a:t>
            </a:r>
          </a:p>
          <a:p>
            <a:pPr lvl="1"/>
            <a:r>
              <a:rPr lang="en-US" sz="2400" dirty="0"/>
              <a:t>Either hash table in memory or B-tree for larger vocabularies</a:t>
            </a:r>
          </a:p>
          <a:p>
            <a:r>
              <a:rPr lang="en-US" sz="2800" dirty="0"/>
              <a:t>Term statistics stored at start of inverted lists</a:t>
            </a:r>
          </a:p>
          <a:p>
            <a:r>
              <a:rPr lang="en-US" sz="2800" dirty="0"/>
              <a:t>Collection statistics stored in separate file</a:t>
            </a:r>
          </a:p>
        </p:txBody>
      </p:sp>
    </p:spTree>
    <p:extLst>
      <p:ext uri="{BB962C8B-B14F-4D97-AF65-F5344CB8AC3E}">
        <p14:creationId xmlns:p14="http://schemas.microsoft.com/office/powerpoint/2010/main" val="41506987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Index Construction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5666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52424"/>
            <a:ext cx="7543801" cy="4023360"/>
          </a:xfrm>
        </p:spPr>
        <p:txBody>
          <a:bodyPr>
            <a:normAutofit/>
          </a:bodyPr>
          <a:lstStyle/>
          <a:p>
            <a:r>
              <a:rPr lang="en-US" sz="2400" dirty="0"/>
              <a:t>Simple in-memory indexer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168184" y="2192695"/>
            <a:ext cx="7283655" cy="4143584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786488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Scaling index construction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In-memory index construction does not scale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Can’t stuff entire collection into memory, sort, then write back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How can we construct an index for very large collections?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Taking into account the hardware constraints we just learned about . . .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Memory, disk, speed, etc.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1904596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Sort using disk as “memory”?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we use the same index construction algorithm for larger collections, but by using </a:t>
            </a:r>
            <a:r>
              <a:rPr lang="en-US" altLang="en-US" sz="2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disk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instead of memory?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No: Sorting T = 100M records on disk is too slow – too many disk seeks.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need an </a:t>
            </a:r>
            <a:r>
              <a:rPr lang="en-US" altLang="en-US" sz="28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external</a:t>
            </a: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sorting algorithm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75524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815839"/>
          </a:xfrm>
        </p:spPr>
        <p:txBody>
          <a:bodyPr>
            <a:normAutofit/>
          </a:bodyPr>
          <a:lstStyle/>
          <a:p>
            <a:r>
              <a:rPr lang="en-US" sz="2800" dirty="0"/>
              <a:t>Each index term is associated with an </a:t>
            </a:r>
            <a:r>
              <a:rPr lang="en-US" sz="2800" i="1" dirty="0">
                <a:solidFill>
                  <a:srgbClr val="C00000"/>
                </a:solidFill>
              </a:rPr>
              <a:t>inverted list</a:t>
            </a:r>
          </a:p>
          <a:p>
            <a:pPr lvl="1"/>
            <a:r>
              <a:rPr lang="en-US" sz="2400" dirty="0"/>
              <a:t>Contains lists of documents, or lists of word occurrences in documents, and other information</a:t>
            </a:r>
          </a:p>
          <a:p>
            <a:pPr lvl="1"/>
            <a:r>
              <a:rPr lang="en-US" sz="2400" dirty="0"/>
              <a:t>Each entry is called a </a:t>
            </a:r>
            <a:r>
              <a:rPr lang="en-US" sz="2400" i="1" dirty="0">
                <a:solidFill>
                  <a:srgbClr val="C00000"/>
                </a:solidFill>
              </a:rPr>
              <a:t>posting</a:t>
            </a:r>
          </a:p>
          <a:p>
            <a:pPr lvl="1"/>
            <a:r>
              <a:rPr lang="en-US" sz="2400" dirty="0"/>
              <a:t>The part of the posting that refers to a specific document or location is called a </a:t>
            </a:r>
            <a:r>
              <a:rPr lang="en-US" sz="2400" i="1" dirty="0">
                <a:solidFill>
                  <a:srgbClr val="C00000"/>
                </a:solidFill>
              </a:rPr>
              <a:t>pointer</a:t>
            </a:r>
          </a:p>
          <a:p>
            <a:pPr lvl="1"/>
            <a:r>
              <a:rPr lang="en-US" sz="2400" dirty="0"/>
              <a:t>Each document in the collection is given a unique number</a:t>
            </a:r>
          </a:p>
          <a:p>
            <a:pPr lvl="1"/>
            <a:r>
              <a:rPr lang="en-US" sz="2400" dirty="0"/>
              <a:t>Lists are usually </a:t>
            </a:r>
            <a:r>
              <a:rPr lang="en-US" sz="2400" i="1" dirty="0"/>
              <a:t>document-ordered</a:t>
            </a:r>
            <a:r>
              <a:rPr lang="en-US" sz="2400" dirty="0"/>
              <a:t> (sorted by document number)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Digression: External Sorting</a:t>
            </a:r>
          </a:p>
        </p:txBody>
      </p:sp>
    </p:spTree>
    <p:extLst>
      <p:ext uri="{BB962C8B-B14F-4D97-AF65-F5344CB8AC3E}">
        <p14:creationId xmlns:p14="http://schemas.microsoft.com/office/powerpoint/2010/main" val="10386323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External Sorting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37361"/>
            <a:ext cx="8991600" cy="4736464"/>
          </a:xfrm>
        </p:spPr>
        <p:txBody>
          <a:bodyPr/>
          <a:lstStyle/>
          <a:p>
            <a:pPr marL="533400" indent="-533400">
              <a:defRPr/>
            </a:pPr>
            <a:r>
              <a:rPr lang="en-US" sz="3200" dirty="0">
                <a:solidFill>
                  <a:srgbClr val="FF0000"/>
                </a:solidFill>
              </a:rPr>
              <a:t>Problem</a:t>
            </a:r>
            <a:r>
              <a:rPr lang="en-US" sz="3200" dirty="0"/>
              <a:t>: Sort 100Gb of data with 1Gb of RAM.</a:t>
            </a:r>
          </a:p>
          <a:p>
            <a:pPr marL="533400" indent="-533400">
              <a:defRPr/>
            </a:pPr>
            <a:r>
              <a:rPr lang="en-US" sz="3200" dirty="0"/>
              <a:t>When a file doesn’t fit in memory, there are two stages in sorting: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/>
              <a:t>File is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divided </a:t>
            </a:r>
            <a:r>
              <a:rPr lang="en-US" sz="2800" dirty="0"/>
              <a:t>into several segments, each of which sorted separately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sz="2800" dirty="0"/>
              <a:t>Sorted segments are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merged</a:t>
            </a:r>
          </a:p>
          <a:p>
            <a:pPr marL="914400" lvl="1" indent="-457200">
              <a:buFontTx/>
              <a:buNone/>
              <a:defRPr/>
            </a:pPr>
            <a:endParaRPr lang="en-US" dirty="0"/>
          </a:p>
          <a:p>
            <a:pPr marL="914400" lvl="1" indent="-457200">
              <a:buFontTx/>
              <a:buNone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Each stage involves reading and writing the file at least once!</a:t>
            </a:r>
          </a:p>
        </p:txBody>
      </p:sp>
    </p:spTree>
    <p:extLst>
      <p:ext uri="{BB962C8B-B14F-4D97-AF65-F5344CB8AC3E}">
        <p14:creationId xmlns:p14="http://schemas.microsoft.com/office/powerpoint/2010/main" val="21516831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2-Way Sort: Requires 3 Buffers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763000" cy="4724400"/>
          </a:xfrm>
          <a:noFill/>
        </p:spPr>
        <p:txBody>
          <a:bodyPr>
            <a:normAutofit/>
          </a:bodyPr>
          <a:lstStyle/>
          <a:p>
            <a:r>
              <a:rPr lang="en-US" altLang="en-US" sz="2800" dirty="0"/>
              <a:t>Pass 1: Read a page, sort it, write it.</a:t>
            </a:r>
          </a:p>
          <a:p>
            <a:pPr lvl="1">
              <a:buSzPct val="75000"/>
            </a:pPr>
            <a:r>
              <a:rPr lang="en-US" altLang="en-US" sz="2400" dirty="0"/>
              <a:t>only one buffer page is used</a:t>
            </a:r>
          </a:p>
          <a:p>
            <a:r>
              <a:rPr lang="en-US" altLang="en-US" sz="2800" dirty="0"/>
              <a:t>Pass 2, 3, …, etc.:</a:t>
            </a:r>
          </a:p>
          <a:p>
            <a:pPr lvl="1">
              <a:buSzPct val="75000"/>
            </a:pPr>
            <a:r>
              <a:rPr lang="en-US" altLang="en-US" sz="2400" dirty="0"/>
              <a:t> three buffer pages used.</a:t>
            </a:r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6992938" y="4138613"/>
            <a:ext cx="1316037" cy="220662"/>
          </a:xfrm>
          <a:custGeom>
            <a:avLst/>
            <a:gdLst>
              <a:gd name="T0" fmla="*/ 2147483646 w 829"/>
              <a:gd name="T1" fmla="*/ 2147483646 h 139"/>
              <a:gd name="T2" fmla="*/ 2147483646 w 829"/>
              <a:gd name="T3" fmla="*/ 2147483646 h 139"/>
              <a:gd name="T4" fmla="*/ 2147483646 w 829"/>
              <a:gd name="T5" fmla="*/ 2147483646 h 139"/>
              <a:gd name="T6" fmla="*/ 2147483646 w 829"/>
              <a:gd name="T7" fmla="*/ 0 h 139"/>
              <a:gd name="T8" fmla="*/ 2147483646 w 829"/>
              <a:gd name="T9" fmla="*/ 2147483646 h 139"/>
              <a:gd name="T10" fmla="*/ 2147483646 w 829"/>
              <a:gd name="T11" fmla="*/ 2147483646 h 139"/>
              <a:gd name="T12" fmla="*/ 0 w 829"/>
              <a:gd name="T13" fmla="*/ 2147483646 h 139"/>
              <a:gd name="T14" fmla="*/ 2147483646 w 829"/>
              <a:gd name="T15" fmla="*/ 2147483646 h 139"/>
              <a:gd name="T16" fmla="*/ 2147483646 w 829"/>
              <a:gd name="T17" fmla="*/ 2147483646 h 139"/>
              <a:gd name="T18" fmla="*/ 2147483646 w 829"/>
              <a:gd name="T19" fmla="*/ 2147483646 h 139"/>
              <a:gd name="T20" fmla="*/ 2147483646 w 829"/>
              <a:gd name="T21" fmla="*/ 2147483646 h 139"/>
              <a:gd name="T22" fmla="*/ 2147483646 w 829"/>
              <a:gd name="T23" fmla="*/ 2147483646 h 139"/>
              <a:gd name="T24" fmla="*/ 2147483646 w 829"/>
              <a:gd name="T25" fmla="*/ 2147483646 h 1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9" h="139">
                <a:moveTo>
                  <a:pt x="828" y="70"/>
                </a:moveTo>
                <a:lnTo>
                  <a:pt x="796" y="42"/>
                </a:lnTo>
                <a:lnTo>
                  <a:pt x="707" y="21"/>
                </a:lnTo>
                <a:lnTo>
                  <a:pt x="414" y="0"/>
                </a:lnTo>
                <a:lnTo>
                  <a:pt x="122" y="21"/>
                </a:lnTo>
                <a:lnTo>
                  <a:pt x="33" y="42"/>
                </a:lnTo>
                <a:lnTo>
                  <a:pt x="0" y="70"/>
                </a:lnTo>
                <a:lnTo>
                  <a:pt x="33" y="97"/>
                </a:lnTo>
                <a:lnTo>
                  <a:pt x="122" y="118"/>
                </a:lnTo>
                <a:lnTo>
                  <a:pt x="414" y="138"/>
                </a:lnTo>
                <a:lnTo>
                  <a:pt x="707" y="118"/>
                </a:lnTo>
                <a:lnTo>
                  <a:pt x="796" y="97"/>
                </a:lnTo>
                <a:lnTo>
                  <a:pt x="828" y="70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1647825" y="4535488"/>
            <a:ext cx="1039813" cy="150812"/>
          </a:xfrm>
          <a:custGeom>
            <a:avLst/>
            <a:gdLst>
              <a:gd name="T0" fmla="*/ 0 w 655"/>
              <a:gd name="T1" fmla="*/ 2147483646 h 95"/>
              <a:gd name="T2" fmla="*/ 0 w 655"/>
              <a:gd name="T3" fmla="*/ 0 h 95"/>
              <a:gd name="T4" fmla="*/ 2147483646 w 655"/>
              <a:gd name="T5" fmla="*/ 0 h 95"/>
              <a:gd name="T6" fmla="*/ 2147483646 w 655"/>
              <a:gd name="T7" fmla="*/ 2147483646 h 95"/>
              <a:gd name="T8" fmla="*/ 0 w 655"/>
              <a:gd name="T9" fmla="*/ 2147483646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5" h="95">
                <a:moveTo>
                  <a:pt x="0" y="94"/>
                </a:moveTo>
                <a:lnTo>
                  <a:pt x="0" y="0"/>
                </a:lnTo>
                <a:lnTo>
                  <a:pt x="654" y="0"/>
                </a:lnTo>
                <a:lnTo>
                  <a:pt x="654" y="94"/>
                </a:lnTo>
                <a:lnTo>
                  <a:pt x="0" y="9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1647825" y="5283200"/>
            <a:ext cx="1068388" cy="138113"/>
          </a:xfrm>
          <a:custGeom>
            <a:avLst/>
            <a:gdLst>
              <a:gd name="T0" fmla="*/ 0 w 673"/>
              <a:gd name="T1" fmla="*/ 2147483646 h 87"/>
              <a:gd name="T2" fmla="*/ 0 w 673"/>
              <a:gd name="T3" fmla="*/ 0 h 87"/>
              <a:gd name="T4" fmla="*/ 2147483646 w 673"/>
              <a:gd name="T5" fmla="*/ 0 h 87"/>
              <a:gd name="T6" fmla="*/ 2147483646 w 673"/>
              <a:gd name="T7" fmla="*/ 2147483646 h 87"/>
              <a:gd name="T8" fmla="*/ 0 w 673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3" h="87">
                <a:moveTo>
                  <a:pt x="0" y="86"/>
                </a:moveTo>
                <a:lnTo>
                  <a:pt x="0" y="0"/>
                </a:lnTo>
                <a:lnTo>
                  <a:pt x="672" y="0"/>
                </a:lnTo>
                <a:lnTo>
                  <a:pt x="672" y="86"/>
                </a:lnTo>
                <a:lnTo>
                  <a:pt x="0" y="86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1509713" y="4167188"/>
            <a:ext cx="1314450" cy="219075"/>
          </a:xfrm>
          <a:custGeom>
            <a:avLst/>
            <a:gdLst>
              <a:gd name="T0" fmla="*/ 2147483646 w 828"/>
              <a:gd name="T1" fmla="*/ 2147483646 h 138"/>
              <a:gd name="T2" fmla="*/ 2147483646 w 828"/>
              <a:gd name="T3" fmla="*/ 2147483646 h 138"/>
              <a:gd name="T4" fmla="*/ 2147483646 w 828"/>
              <a:gd name="T5" fmla="*/ 2147483646 h 138"/>
              <a:gd name="T6" fmla="*/ 2147483646 w 828"/>
              <a:gd name="T7" fmla="*/ 0 h 138"/>
              <a:gd name="T8" fmla="*/ 2147483646 w 828"/>
              <a:gd name="T9" fmla="*/ 2147483646 h 138"/>
              <a:gd name="T10" fmla="*/ 2147483646 w 828"/>
              <a:gd name="T11" fmla="*/ 2147483646 h 138"/>
              <a:gd name="T12" fmla="*/ 0 w 828"/>
              <a:gd name="T13" fmla="*/ 2147483646 h 138"/>
              <a:gd name="T14" fmla="*/ 2147483646 w 828"/>
              <a:gd name="T15" fmla="*/ 2147483646 h 138"/>
              <a:gd name="T16" fmla="*/ 2147483646 w 828"/>
              <a:gd name="T17" fmla="*/ 2147483646 h 138"/>
              <a:gd name="T18" fmla="*/ 2147483646 w 828"/>
              <a:gd name="T19" fmla="*/ 2147483646 h 138"/>
              <a:gd name="T20" fmla="*/ 2147483646 w 828"/>
              <a:gd name="T21" fmla="*/ 2147483646 h 138"/>
              <a:gd name="T22" fmla="*/ 2147483646 w 828"/>
              <a:gd name="T23" fmla="*/ 2147483646 h 138"/>
              <a:gd name="T24" fmla="*/ 2147483646 w 828"/>
              <a:gd name="T25" fmla="*/ 2147483646 h 1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8" h="138">
                <a:moveTo>
                  <a:pt x="827" y="69"/>
                </a:moveTo>
                <a:lnTo>
                  <a:pt x="795" y="42"/>
                </a:lnTo>
                <a:lnTo>
                  <a:pt x="706" y="20"/>
                </a:lnTo>
                <a:lnTo>
                  <a:pt x="414" y="0"/>
                </a:lnTo>
                <a:lnTo>
                  <a:pt x="121" y="20"/>
                </a:lnTo>
                <a:lnTo>
                  <a:pt x="32" y="42"/>
                </a:lnTo>
                <a:lnTo>
                  <a:pt x="0" y="69"/>
                </a:lnTo>
                <a:lnTo>
                  <a:pt x="32" y="95"/>
                </a:lnTo>
                <a:lnTo>
                  <a:pt x="121" y="117"/>
                </a:lnTo>
                <a:lnTo>
                  <a:pt x="414" y="137"/>
                </a:lnTo>
                <a:lnTo>
                  <a:pt x="706" y="117"/>
                </a:lnTo>
                <a:lnTo>
                  <a:pt x="795" y="95"/>
                </a:lnTo>
                <a:lnTo>
                  <a:pt x="827" y="6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36950" y="5605463"/>
            <a:ext cx="27305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Main memory buffers</a:t>
            </a:r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7102475" y="4833938"/>
            <a:ext cx="1055688" cy="138112"/>
          </a:xfrm>
          <a:custGeom>
            <a:avLst/>
            <a:gdLst>
              <a:gd name="T0" fmla="*/ 0 w 665"/>
              <a:gd name="T1" fmla="*/ 2147483646 h 87"/>
              <a:gd name="T2" fmla="*/ 0 w 665"/>
              <a:gd name="T3" fmla="*/ 0 h 87"/>
              <a:gd name="T4" fmla="*/ 2147483646 w 665"/>
              <a:gd name="T5" fmla="*/ 0 h 87"/>
              <a:gd name="T6" fmla="*/ 2147483646 w 665"/>
              <a:gd name="T7" fmla="*/ 2147483646 h 87"/>
              <a:gd name="T8" fmla="*/ 0 w 665"/>
              <a:gd name="T9" fmla="*/ 2147483646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87">
                <a:moveTo>
                  <a:pt x="0" y="86"/>
                </a:moveTo>
                <a:lnTo>
                  <a:pt x="0" y="0"/>
                </a:lnTo>
                <a:lnTo>
                  <a:pt x="664" y="0"/>
                </a:lnTo>
                <a:lnTo>
                  <a:pt x="664" y="86"/>
                </a:lnTo>
                <a:lnTo>
                  <a:pt x="0" y="86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7116763" y="5065713"/>
            <a:ext cx="1055687" cy="125412"/>
          </a:xfrm>
          <a:custGeom>
            <a:avLst/>
            <a:gdLst>
              <a:gd name="T0" fmla="*/ 0 w 665"/>
              <a:gd name="T1" fmla="*/ 2147483646 h 79"/>
              <a:gd name="T2" fmla="*/ 0 w 665"/>
              <a:gd name="T3" fmla="*/ 0 h 79"/>
              <a:gd name="T4" fmla="*/ 2147483646 w 665"/>
              <a:gd name="T5" fmla="*/ 0 h 79"/>
              <a:gd name="T6" fmla="*/ 2147483646 w 665"/>
              <a:gd name="T7" fmla="*/ 2147483646 h 79"/>
              <a:gd name="T8" fmla="*/ 0 w 665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5" h="79">
                <a:moveTo>
                  <a:pt x="0" y="78"/>
                </a:moveTo>
                <a:lnTo>
                  <a:pt x="0" y="0"/>
                </a:lnTo>
                <a:lnTo>
                  <a:pt x="664" y="0"/>
                </a:lnTo>
                <a:lnTo>
                  <a:pt x="664" y="78"/>
                </a:lnTo>
                <a:lnTo>
                  <a:pt x="0" y="7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657600" y="4281488"/>
            <a:ext cx="1127125" cy="444500"/>
          </a:xfrm>
          <a:custGeom>
            <a:avLst/>
            <a:gdLst>
              <a:gd name="T0" fmla="*/ 0 w 710"/>
              <a:gd name="T1" fmla="*/ 2147483646 h 280"/>
              <a:gd name="T2" fmla="*/ 0 w 710"/>
              <a:gd name="T3" fmla="*/ 0 h 280"/>
              <a:gd name="T4" fmla="*/ 2147483646 w 710"/>
              <a:gd name="T5" fmla="*/ 0 h 280"/>
              <a:gd name="T6" fmla="*/ 2147483646 w 710"/>
              <a:gd name="T7" fmla="*/ 2147483646 h 280"/>
              <a:gd name="T8" fmla="*/ 0 w 710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0" h="280">
                <a:moveTo>
                  <a:pt x="0" y="279"/>
                </a:moveTo>
                <a:lnTo>
                  <a:pt x="0" y="0"/>
                </a:lnTo>
                <a:lnTo>
                  <a:pt x="709" y="0"/>
                </a:lnTo>
                <a:lnTo>
                  <a:pt x="709" y="279"/>
                </a:lnTo>
                <a:lnTo>
                  <a:pt x="0" y="27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5410200" y="4757738"/>
            <a:ext cx="1001713" cy="360362"/>
          </a:xfrm>
          <a:custGeom>
            <a:avLst/>
            <a:gdLst>
              <a:gd name="T0" fmla="*/ 0 w 631"/>
              <a:gd name="T1" fmla="*/ 2147483646 h 227"/>
              <a:gd name="T2" fmla="*/ 0 w 631"/>
              <a:gd name="T3" fmla="*/ 0 h 227"/>
              <a:gd name="T4" fmla="*/ 2147483646 w 631"/>
              <a:gd name="T5" fmla="*/ 0 h 227"/>
              <a:gd name="T6" fmla="*/ 2147483646 w 631"/>
              <a:gd name="T7" fmla="*/ 2147483646 h 227"/>
              <a:gd name="T8" fmla="*/ 0 w 631"/>
              <a:gd name="T9" fmla="*/ 2147483646 h 2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1" h="227">
                <a:moveTo>
                  <a:pt x="0" y="226"/>
                </a:moveTo>
                <a:lnTo>
                  <a:pt x="0" y="0"/>
                </a:lnTo>
                <a:lnTo>
                  <a:pt x="630" y="0"/>
                </a:lnTo>
                <a:lnTo>
                  <a:pt x="630" y="226"/>
                </a:lnTo>
                <a:lnTo>
                  <a:pt x="0" y="226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3630613" y="5124450"/>
            <a:ext cx="1127125" cy="446088"/>
          </a:xfrm>
          <a:custGeom>
            <a:avLst/>
            <a:gdLst>
              <a:gd name="T0" fmla="*/ 0 w 710"/>
              <a:gd name="T1" fmla="*/ 2147483646 h 281"/>
              <a:gd name="T2" fmla="*/ 0 w 710"/>
              <a:gd name="T3" fmla="*/ 0 h 281"/>
              <a:gd name="T4" fmla="*/ 2147483646 w 710"/>
              <a:gd name="T5" fmla="*/ 0 h 281"/>
              <a:gd name="T6" fmla="*/ 2147483646 w 710"/>
              <a:gd name="T7" fmla="*/ 2147483646 h 281"/>
              <a:gd name="T8" fmla="*/ 0 w 710"/>
              <a:gd name="T9" fmla="*/ 2147483646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0" h="281">
                <a:moveTo>
                  <a:pt x="0" y="280"/>
                </a:moveTo>
                <a:lnTo>
                  <a:pt x="0" y="0"/>
                </a:lnTo>
                <a:lnTo>
                  <a:pt x="709" y="0"/>
                </a:lnTo>
                <a:lnTo>
                  <a:pt x="709" y="280"/>
                </a:lnTo>
                <a:lnTo>
                  <a:pt x="0" y="280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152775" y="3963988"/>
            <a:ext cx="3433763" cy="2055812"/>
          </a:xfrm>
          <a:custGeom>
            <a:avLst/>
            <a:gdLst>
              <a:gd name="T0" fmla="*/ 0 w 2163"/>
              <a:gd name="T1" fmla="*/ 2147483646 h 1295"/>
              <a:gd name="T2" fmla="*/ 0 w 2163"/>
              <a:gd name="T3" fmla="*/ 0 h 1295"/>
              <a:gd name="T4" fmla="*/ 2147483646 w 2163"/>
              <a:gd name="T5" fmla="*/ 0 h 1295"/>
              <a:gd name="T6" fmla="*/ 2147483646 w 2163"/>
              <a:gd name="T7" fmla="*/ 2147483646 h 1295"/>
              <a:gd name="T8" fmla="*/ 0 w 2163"/>
              <a:gd name="T9" fmla="*/ 2147483646 h 12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3" h="1295">
                <a:moveTo>
                  <a:pt x="0" y="1294"/>
                </a:moveTo>
                <a:lnTo>
                  <a:pt x="0" y="0"/>
                </a:lnTo>
                <a:lnTo>
                  <a:pt x="2162" y="0"/>
                </a:lnTo>
                <a:lnTo>
                  <a:pt x="2162" y="1294"/>
                </a:lnTo>
                <a:lnTo>
                  <a:pt x="0" y="129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636963" y="4319588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INPUT 1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636963" y="5164138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INPUT 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359400" y="4768850"/>
            <a:ext cx="1063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OUTPUT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7369175" y="5718175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817688" y="5745163"/>
            <a:ext cx="711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15240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28194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4" name="Group 26"/>
          <p:cNvGrpSpPr>
            <a:grpSpLocks/>
          </p:cNvGrpSpPr>
          <p:nvPr/>
        </p:nvGrpSpPr>
        <p:grpSpPr bwMode="auto">
          <a:xfrm>
            <a:off x="1527175" y="5486400"/>
            <a:ext cx="1292225" cy="152400"/>
            <a:chOff x="962" y="3456"/>
            <a:chExt cx="814" cy="96"/>
          </a:xfrm>
        </p:grpSpPr>
        <p:sp>
          <p:nvSpPr>
            <p:cNvPr id="10275" name="Arc 24"/>
            <p:cNvSpPr>
              <a:spLocks/>
            </p:cNvSpPr>
            <p:nvPr/>
          </p:nvSpPr>
          <p:spPr bwMode="auto">
            <a:xfrm>
              <a:off x="962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Arc 25"/>
            <p:cNvSpPr>
              <a:spLocks/>
            </p:cNvSpPr>
            <p:nvPr/>
          </p:nvSpPr>
          <p:spPr bwMode="auto">
            <a:xfrm>
              <a:off x="1344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5" name="Group 29"/>
          <p:cNvGrpSpPr>
            <a:grpSpLocks/>
          </p:cNvGrpSpPr>
          <p:nvPr/>
        </p:nvGrpSpPr>
        <p:grpSpPr bwMode="auto">
          <a:xfrm>
            <a:off x="7013575" y="5486400"/>
            <a:ext cx="1292225" cy="152400"/>
            <a:chOff x="4418" y="3456"/>
            <a:chExt cx="814" cy="96"/>
          </a:xfrm>
        </p:grpSpPr>
        <p:sp>
          <p:nvSpPr>
            <p:cNvPr id="10273" name="Arc 27"/>
            <p:cNvSpPr>
              <a:spLocks/>
            </p:cNvSpPr>
            <p:nvPr/>
          </p:nvSpPr>
          <p:spPr bwMode="auto">
            <a:xfrm>
              <a:off x="4418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Arc 28"/>
            <p:cNvSpPr>
              <a:spLocks/>
            </p:cNvSpPr>
            <p:nvPr/>
          </p:nvSpPr>
          <p:spPr bwMode="auto">
            <a:xfrm>
              <a:off x="4800" y="3456"/>
              <a:ext cx="43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6" name="Line 30"/>
          <p:cNvSpPr>
            <a:spLocks noChangeShapeType="1"/>
          </p:cNvSpPr>
          <p:nvPr/>
        </p:nvSpPr>
        <p:spPr bwMode="auto">
          <a:xfrm>
            <a:off x="70104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31"/>
          <p:cNvSpPr>
            <a:spLocks noChangeShapeType="1"/>
          </p:cNvSpPr>
          <p:nvPr/>
        </p:nvSpPr>
        <p:spPr bwMode="auto">
          <a:xfrm>
            <a:off x="8305800" y="4267200"/>
            <a:ext cx="0" cy="1219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32"/>
          <p:cNvSpPr>
            <a:spLocks noChangeShapeType="1"/>
          </p:cNvSpPr>
          <p:nvPr/>
        </p:nvSpPr>
        <p:spPr bwMode="auto">
          <a:xfrm>
            <a:off x="2667000" y="457200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33"/>
          <p:cNvSpPr>
            <a:spLocks noChangeShapeType="1"/>
          </p:cNvSpPr>
          <p:nvPr/>
        </p:nvSpPr>
        <p:spPr bwMode="auto">
          <a:xfrm>
            <a:off x="2667000" y="5334000"/>
            <a:ext cx="99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4"/>
          <p:cNvSpPr>
            <a:spLocks noChangeShapeType="1"/>
          </p:cNvSpPr>
          <p:nvPr/>
        </p:nvSpPr>
        <p:spPr bwMode="auto">
          <a:xfrm>
            <a:off x="4800600" y="4495800"/>
            <a:ext cx="60960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 flipV="1">
            <a:off x="4800600" y="5029200"/>
            <a:ext cx="609600" cy="304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>
            <a:off x="6400800" y="49530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2763"/>
      </p:ext>
    </p:extLst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7"/>
          <p:cNvSpPr>
            <a:spLocks/>
          </p:cNvSpPr>
          <p:nvPr/>
        </p:nvSpPr>
        <p:spPr bwMode="auto">
          <a:xfrm>
            <a:off x="7010400" y="1981200"/>
            <a:ext cx="1393825" cy="254000"/>
          </a:xfrm>
          <a:custGeom>
            <a:avLst/>
            <a:gdLst>
              <a:gd name="T0" fmla="*/ 2147483646 w 878"/>
              <a:gd name="T1" fmla="*/ 2147483646 h 160"/>
              <a:gd name="T2" fmla="*/ 2147483646 w 878"/>
              <a:gd name="T3" fmla="*/ 2147483646 h 160"/>
              <a:gd name="T4" fmla="*/ 2147483646 w 878"/>
              <a:gd name="T5" fmla="*/ 2147483646 h 160"/>
              <a:gd name="T6" fmla="*/ 2147483646 w 878"/>
              <a:gd name="T7" fmla="*/ 0 h 160"/>
              <a:gd name="T8" fmla="*/ 2147483646 w 878"/>
              <a:gd name="T9" fmla="*/ 2147483646 h 160"/>
              <a:gd name="T10" fmla="*/ 2147483646 w 878"/>
              <a:gd name="T11" fmla="*/ 2147483646 h 160"/>
              <a:gd name="T12" fmla="*/ 0 w 878"/>
              <a:gd name="T13" fmla="*/ 2147483646 h 160"/>
              <a:gd name="T14" fmla="*/ 2147483646 w 878"/>
              <a:gd name="T15" fmla="*/ 2147483646 h 160"/>
              <a:gd name="T16" fmla="*/ 2147483646 w 878"/>
              <a:gd name="T17" fmla="*/ 2147483646 h 160"/>
              <a:gd name="T18" fmla="*/ 2147483646 w 878"/>
              <a:gd name="T19" fmla="*/ 2147483646 h 160"/>
              <a:gd name="T20" fmla="*/ 2147483646 w 878"/>
              <a:gd name="T21" fmla="*/ 2147483646 h 160"/>
              <a:gd name="T22" fmla="*/ 2147483646 w 878"/>
              <a:gd name="T23" fmla="*/ 2147483646 h 160"/>
              <a:gd name="T24" fmla="*/ 2147483646 w 878"/>
              <a:gd name="T25" fmla="*/ 2147483646 h 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12"/>
          <p:cNvSpPr>
            <a:spLocks/>
          </p:cNvSpPr>
          <p:nvPr/>
        </p:nvSpPr>
        <p:spPr bwMode="auto">
          <a:xfrm>
            <a:off x="7126288" y="2455863"/>
            <a:ext cx="1119187" cy="157162"/>
          </a:xfrm>
          <a:custGeom>
            <a:avLst/>
            <a:gdLst>
              <a:gd name="T0" fmla="*/ 0 w 705"/>
              <a:gd name="T1" fmla="*/ 2147483646 h 99"/>
              <a:gd name="T2" fmla="*/ 0 w 705"/>
              <a:gd name="T3" fmla="*/ 0 h 99"/>
              <a:gd name="T4" fmla="*/ 2147483646 w 705"/>
              <a:gd name="T5" fmla="*/ 0 h 99"/>
              <a:gd name="T6" fmla="*/ 2147483646 w 705"/>
              <a:gd name="T7" fmla="*/ 2147483646 h 99"/>
              <a:gd name="T8" fmla="*/ 0 w 705"/>
              <a:gd name="T9" fmla="*/ 2147483646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13"/>
          <p:cNvSpPr>
            <a:spLocks/>
          </p:cNvSpPr>
          <p:nvPr/>
        </p:nvSpPr>
        <p:spPr bwMode="auto">
          <a:xfrm>
            <a:off x="7140575" y="2736850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317" name="Group 28"/>
          <p:cNvGrpSpPr>
            <a:grpSpLocks/>
          </p:cNvGrpSpPr>
          <p:nvPr/>
        </p:nvGrpSpPr>
        <p:grpSpPr bwMode="auto">
          <a:xfrm>
            <a:off x="7032625" y="3540125"/>
            <a:ext cx="1368425" cy="179388"/>
            <a:chOff x="4321" y="3563"/>
            <a:chExt cx="862" cy="113"/>
          </a:xfrm>
        </p:grpSpPr>
        <p:sp>
          <p:nvSpPr>
            <p:cNvPr id="13362" name="Arc 29"/>
            <p:cNvSpPr>
              <a:spLocks/>
            </p:cNvSpPr>
            <p:nvPr/>
          </p:nvSpPr>
          <p:spPr bwMode="auto">
            <a:xfrm>
              <a:off x="4321" y="3563"/>
              <a:ext cx="458" cy="113"/>
            </a:xfrm>
            <a:custGeom>
              <a:avLst/>
              <a:gdLst>
                <a:gd name="T0" fmla="*/ 0 w 21600"/>
                <a:gd name="T1" fmla="*/ 0 h 22189"/>
                <a:gd name="T2" fmla="*/ 0 w 21600"/>
                <a:gd name="T3" fmla="*/ 0 h 22189"/>
                <a:gd name="T4" fmla="*/ 0 w 21600"/>
                <a:gd name="T5" fmla="*/ 0 h 22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89" fill="none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</a:path>
                <a:path w="21600" h="22189" stroke="0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  <a:lnTo>
                    <a:pt x="21600" y="589"/>
                  </a:lnTo>
                  <a:lnTo>
                    <a:pt x="21457" y="22188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Arc 30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T0" fmla="*/ 0 w 21600"/>
                <a:gd name="T1" fmla="*/ 0 h 21797"/>
                <a:gd name="T2" fmla="*/ 0 w 21600"/>
                <a:gd name="T3" fmla="*/ 0 h 21797"/>
                <a:gd name="T4" fmla="*/ 0 w 21600"/>
                <a:gd name="T5" fmla="*/ 0 h 21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97" fill="none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</a:path>
                <a:path w="21600" h="21797" stroke="0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  <a:lnTo>
                    <a:pt x="0" y="19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Line 31"/>
          <p:cNvSpPr>
            <a:spLocks noChangeShapeType="1"/>
          </p:cNvSpPr>
          <p:nvPr/>
        </p:nvSpPr>
        <p:spPr bwMode="auto">
          <a:xfrm>
            <a:off x="7034213" y="2138363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2"/>
          <p:cNvSpPr>
            <a:spLocks noChangeShapeType="1"/>
          </p:cNvSpPr>
          <p:nvPr/>
        </p:nvSpPr>
        <p:spPr bwMode="auto">
          <a:xfrm>
            <a:off x="8401050" y="2138363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Rectangle 44"/>
          <p:cNvSpPr>
            <a:spLocks noChangeArrowheads="1"/>
          </p:cNvSpPr>
          <p:nvPr/>
        </p:nvSpPr>
        <p:spPr bwMode="auto">
          <a:xfrm>
            <a:off x="7261225" y="2555875"/>
            <a:ext cx="8318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3321" name="Freeform 45"/>
          <p:cNvSpPr>
            <a:spLocks/>
          </p:cNvSpPr>
          <p:nvPr/>
        </p:nvSpPr>
        <p:spPr bwMode="auto">
          <a:xfrm>
            <a:off x="7140575" y="3290888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143758" cy="1450757"/>
          </a:xfrm>
        </p:spPr>
        <p:txBody>
          <a:bodyPr/>
          <a:lstStyle/>
          <a:p>
            <a:r>
              <a:rPr lang="en-US" altLang="en-US" dirty="0"/>
              <a:t>Main Memory 2-Way Merge Sort</a:t>
            </a:r>
          </a:p>
        </p:txBody>
      </p:sp>
      <p:sp>
        <p:nvSpPr>
          <p:cNvPr id="13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800600"/>
            <a:ext cx="7467600" cy="1673225"/>
          </a:xfrm>
        </p:spPr>
        <p:txBody>
          <a:bodyPr/>
          <a:lstStyle/>
          <a:p>
            <a:r>
              <a:rPr lang="en-US" altLang="en-US"/>
              <a:t>Settings:</a:t>
            </a:r>
          </a:p>
          <a:p>
            <a:pPr lvl="1"/>
            <a:r>
              <a:rPr lang="en-US" altLang="en-US"/>
              <a:t>A frame holds 4 keys.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43200" y="2133600"/>
          <a:ext cx="533400" cy="1584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48" name="TextBox 6"/>
          <p:cNvSpPr txBox="1">
            <a:spLocks noChangeArrowheads="1"/>
          </p:cNvSpPr>
          <p:nvPr/>
        </p:nvSpPr>
        <p:spPr bwMode="auto">
          <a:xfrm>
            <a:off x="381000" y="3886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Input page 1</a:t>
            </a:r>
          </a:p>
        </p:txBody>
      </p:sp>
      <p:sp>
        <p:nvSpPr>
          <p:cNvPr id="13349" name="TextBox 7"/>
          <p:cNvSpPr txBox="1">
            <a:spLocks noChangeArrowheads="1"/>
          </p:cNvSpPr>
          <p:nvPr/>
        </p:nvSpPr>
        <p:spPr bwMode="auto">
          <a:xfrm>
            <a:off x="2286000" y="3886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Input page 2</a:t>
            </a:r>
          </a:p>
        </p:txBody>
      </p:sp>
      <p:sp>
        <p:nvSpPr>
          <p:cNvPr id="13350" name="TextBox 8"/>
          <p:cNvSpPr txBox="1">
            <a:spLocks noChangeArrowheads="1"/>
          </p:cNvSpPr>
          <p:nvPr/>
        </p:nvSpPr>
        <p:spPr bwMode="auto">
          <a:xfrm>
            <a:off x="4572000" y="388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Output page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86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09800" y="2286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2133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6800" y="2514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2895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76800" y="32766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361" name="TextBox 29"/>
          <p:cNvSpPr txBox="1">
            <a:spLocks noChangeArrowheads="1"/>
          </p:cNvSpPr>
          <p:nvPr/>
        </p:nvSpPr>
        <p:spPr bwMode="auto">
          <a:xfrm>
            <a:off x="6858000" y="388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65196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417 0.0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0417 0.0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6667 L 0.00417 0.122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556 L -0.00417 0.111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Two-Way External Merge Sort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7261"/>
            <a:ext cx="4191000" cy="43434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Each pass we read + write each page in file.</a:t>
            </a:r>
          </a:p>
          <a:p>
            <a:r>
              <a:rPr lang="en-US" altLang="en-US" sz="2400" dirty="0"/>
              <a:t>N pages in the file =&gt; the number of passes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So </a:t>
            </a:r>
            <a:r>
              <a:rPr lang="en-US" altLang="en-US" sz="2400" dirty="0" err="1"/>
              <a:t>toal</a:t>
            </a:r>
            <a:r>
              <a:rPr lang="en-US" altLang="en-US" sz="2400" dirty="0"/>
              <a:t> cost is: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  <a:p>
            <a:r>
              <a:rPr lang="en-US" altLang="en-US" sz="2400" i="1" u="sng" dirty="0"/>
              <a:t>Idea:</a:t>
            </a:r>
            <a:r>
              <a:rPr lang="en-US" altLang="en-US" sz="2400" i="1" dirty="0"/>
              <a:t>  </a:t>
            </a:r>
            <a:r>
              <a:rPr lang="en-US" altLang="en-US" sz="2400" b="1" i="1" dirty="0"/>
              <a:t>Divide and conquer: </a:t>
            </a:r>
            <a:r>
              <a:rPr lang="en-US" altLang="en-US" sz="2400" dirty="0"/>
              <a:t>sort </a:t>
            </a:r>
            <a:r>
              <a:rPr lang="en-US" altLang="en-US" sz="2400" dirty="0" err="1"/>
              <a:t>subfiles</a:t>
            </a:r>
            <a:r>
              <a:rPr lang="en-US" altLang="en-US" sz="2400" dirty="0"/>
              <a:t> and merge</a:t>
            </a:r>
          </a:p>
        </p:txBody>
      </p:sp>
      <p:graphicFrame>
        <p:nvGraphicFramePr>
          <p:cNvPr id="1434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806700"/>
              </p:ext>
            </p:extLst>
          </p:nvPr>
        </p:nvGraphicFramePr>
        <p:xfrm>
          <a:off x="944563" y="3193257"/>
          <a:ext cx="26289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5929" imgH="551493" progId="Equation.3">
                  <p:embed/>
                </p:oleObj>
              </mc:Choice>
              <mc:Fallback>
                <p:oleObj name="Equation" r:id="rId3" imgW="2625929" imgH="55149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3193257"/>
                        <a:ext cx="26289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404011"/>
              </p:ext>
            </p:extLst>
          </p:nvPr>
        </p:nvGraphicFramePr>
        <p:xfrm>
          <a:off x="896937" y="4191048"/>
          <a:ext cx="28051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01836" imgH="738493" progId="Equation.3">
                  <p:embed/>
                </p:oleObj>
              </mc:Choice>
              <mc:Fallback>
                <p:oleObj name="Equation" r:id="rId5" imgW="2801836" imgH="738493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4191048"/>
                        <a:ext cx="28051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937500" y="1403350"/>
            <a:ext cx="9223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Input file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937500" y="191611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1-page runs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937500" y="2514600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2-page runs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937500" y="354171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4-page runs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8023225" y="5338763"/>
            <a:ext cx="1189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8-page runs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853363" y="1662113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0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7853363" y="2174875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1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7853363" y="2944813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2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853363" y="4229100"/>
            <a:ext cx="749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PASS 3</a:t>
            </a:r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4146550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462121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509746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557371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6049963" y="191928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6526213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7002463" y="191928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7477125" y="1919288"/>
            <a:ext cx="319088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43830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Freeform 26"/>
          <p:cNvSpPr>
            <a:spLocks/>
          </p:cNvSpPr>
          <p:nvPr/>
        </p:nvSpPr>
        <p:spPr bwMode="auto">
          <a:xfrm>
            <a:off x="43830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53355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53355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6288088" y="2433638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6288088" y="268922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7240588" y="2433638"/>
            <a:ext cx="317500" cy="257175"/>
          </a:xfrm>
          <a:custGeom>
            <a:avLst/>
            <a:gdLst>
              <a:gd name="T0" fmla="*/ 0 w 200"/>
              <a:gd name="T1" fmla="*/ 2147483646 h 162"/>
              <a:gd name="T2" fmla="*/ 0 w 200"/>
              <a:gd name="T3" fmla="*/ 0 h 162"/>
              <a:gd name="T4" fmla="*/ 2147483646 w 200"/>
              <a:gd name="T5" fmla="*/ 0 h 162"/>
              <a:gd name="T6" fmla="*/ 2147483646 w 200"/>
              <a:gd name="T7" fmla="*/ 2147483646 h 162"/>
              <a:gd name="T8" fmla="*/ 0 w 200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2">
                <a:moveTo>
                  <a:pt x="0" y="161"/>
                </a:moveTo>
                <a:lnTo>
                  <a:pt x="0" y="0"/>
                </a:lnTo>
                <a:lnTo>
                  <a:pt x="199" y="0"/>
                </a:lnTo>
                <a:lnTo>
                  <a:pt x="199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7240588" y="2689225"/>
            <a:ext cx="317500" cy="258763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4859338" y="3459163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4859338" y="3716338"/>
            <a:ext cx="320675" cy="257175"/>
          </a:xfrm>
          <a:custGeom>
            <a:avLst/>
            <a:gdLst>
              <a:gd name="T0" fmla="*/ 0 w 202"/>
              <a:gd name="T1" fmla="*/ 2147483646 h 162"/>
              <a:gd name="T2" fmla="*/ 0 w 202"/>
              <a:gd name="T3" fmla="*/ 0 h 162"/>
              <a:gd name="T4" fmla="*/ 2147483646 w 202"/>
              <a:gd name="T5" fmla="*/ 0 h 162"/>
              <a:gd name="T6" fmla="*/ 2147483646 w 202"/>
              <a:gd name="T7" fmla="*/ 2147483646 h 162"/>
              <a:gd name="T8" fmla="*/ 0 w 202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2">
                <a:moveTo>
                  <a:pt x="0" y="161"/>
                </a:moveTo>
                <a:lnTo>
                  <a:pt x="0" y="0"/>
                </a:lnTo>
                <a:lnTo>
                  <a:pt x="201" y="0"/>
                </a:lnTo>
                <a:lnTo>
                  <a:pt x="201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4859338" y="3971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6762750" y="3201988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6762750" y="3459163"/>
            <a:ext cx="320675" cy="258762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6762750" y="3716338"/>
            <a:ext cx="320675" cy="257175"/>
          </a:xfrm>
          <a:custGeom>
            <a:avLst/>
            <a:gdLst>
              <a:gd name="T0" fmla="*/ 0 w 202"/>
              <a:gd name="T1" fmla="*/ 2147483646 h 162"/>
              <a:gd name="T2" fmla="*/ 0 w 202"/>
              <a:gd name="T3" fmla="*/ 0 h 162"/>
              <a:gd name="T4" fmla="*/ 2147483646 w 202"/>
              <a:gd name="T5" fmla="*/ 0 h 162"/>
              <a:gd name="T6" fmla="*/ 2147483646 w 202"/>
              <a:gd name="T7" fmla="*/ 2147483646 h 162"/>
              <a:gd name="T8" fmla="*/ 0 w 202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2">
                <a:moveTo>
                  <a:pt x="0" y="161"/>
                </a:moveTo>
                <a:lnTo>
                  <a:pt x="0" y="0"/>
                </a:lnTo>
                <a:lnTo>
                  <a:pt x="201" y="0"/>
                </a:lnTo>
                <a:lnTo>
                  <a:pt x="201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6762750" y="3971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11838" y="4486275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5811838" y="4741863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5811838" y="49990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5811838" y="5256213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5811838" y="5511800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5811838" y="5768975"/>
            <a:ext cx="319087" cy="258763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5811838" y="6026150"/>
            <a:ext cx="319087" cy="257175"/>
          </a:xfrm>
          <a:custGeom>
            <a:avLst/>
            <a:gdLst>
              <a:gd name="T0" fmla="*/ 0 w 201"/>
              <a:gd name="T1" fmla="*/ 2147483646 h 162"/>
              <a:gd name="T2" fmla="*/ 0 w 201"/>
              <a:gd name="T3" fmla="*/ 0 h 162"/>
              <a:gd name="T4" fmla="*/ 2147483646 w 201"/>
              <a:gd name="T5" fmla="*/ 0 h 162"/>
              <a:gd name="T6" fmla="*/ 2147483646 w 201"/>
              <a:gd name="T7" fmla="*/ 2147483646 h 162"/>
              <a:gd name="T8" fmla="*/ 0 w 201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2">
                <a:moveTo>
                  <a:pt x="0" y="161"/>
                </a:moveTo>
                <a:lnTo>
                  <a:pt x="0" y="0"/>
                </a:lnTo>
                <a:lnTo>
                  <a:pt x="200" y="0"/>
                </a:lnTo>
                <a:lnTo>
                  <a:pt x="200" y="161"/>
                </a:lnTo>
                <a:lnTo>
                  <a:pt x="0" y="16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5811838" y="62817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826125" y="6280150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462121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509746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557371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6049963" y="1404938"/>
            <a:ext cx="319087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Freeform 53"/>
          <p:cNvSpPr>
            <a:spLocks/>
          </p:cNvSpPr>
          <p:nvPr/>
        </p:nvSpPr>
        <p:spPr bwMode="auto">
          <a:xfrm>
            <a:off x="6526213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7002463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7477125" y="1404938"/>
            <a:ext cx="319088" cy="258762"/>
          </a:xfrm>
          <a:custGeom>
            <a:avLst/>
            <a:gdLst>
              <a:gd name="T0" fmla="*/ 0 w 201"/>
              <a:gd name="T1" fmla="*/ 2147483646 h 163"/>
              <a:gd name="T2" fmla="*/ 0 w 201"/>
              <a:gd name="T3" fmla="*/ 0 h 163"/>
              <a:gd name="T4" fmla="*/ 2147483646 w 201"/>
              <a:gd name="T5" fmla="*/ 0 h 163"/>
              <a:gd name="T6" fmla="*/ 2147483646 w 201"/>
              <a:gd name="T7" fmla="*/ 2147483646 h 163"/>
              <a:gd name="T8" fmla="*/ 0 w 201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" h="163">
                <a:moveTo>
                  <a:pt x="0" y="162"/>
                </a:moveTo>
                <a:lnTo>
                  <a:pt x="0" y="0"/>
                </a:lnTo>
                <a:lnTo>
                  <a:pt x="200" y="0"/>
                </a:lnTo>
                <a:lnTo>
                  <a:pt x="200" y="162"/>
                </a:lnTo>
                <a:lnTo>
                  <a:pt x="0" y="16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4146550" y="1404938"/>
            <a:ext cx="317500" cy="258762"/>
          </a:xfrm>
          <a:custGeom>
            <a:avLst/>
            <a:gdLst>
              <a:gd name="T0" fmla="*/ 0 w 200"/>
              <a:gd name="T1" fmla="*/ 2147483646 h 163"/>
              <a:gd name="T2" fmla="*/ 0 w 200"/>
              <a:gd name="T3" fmla="*/ 0 h 163"/>
              <a:gd name="T4" fmla="*/ 2147483646 w 200"/>
              <a:gd name="T5" fmla="*/ 0 h 163"/>
              <a:gd name="T6" fmla="*/ 2147483646 w 200"/>
              <a:gd name="T7" fmla="*/ 2147483646 h 163"/>
              <a:gd name="T8" fmla="*/ 0 w 200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" h="163">
                <a:moveTo>
                  <a:pt x="0" y="162"/>
                </a:moveTo>
                <a:lnTo>
                  <a:pt x="0" y="0"/>
                </a:lnTo>
                <a:lnTo>
                  <a:pt x="199" y="0"/>
                </a:lnTo>
                <a:lnTo>
                  <a:pt x="199" y="162"/>
                </a:lnTo>
                <a:lnTo>
                  <a:pt x="0" y="162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4108450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4575175" y="14033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6,2</a:t>
            </a:r>
          </a:p>
        </p:txBody>
      </p:sp>
      <p:sp>
        <p:nvSpPr>
          <p:cNvPr id="14395" name="Rectangle 59"/>
          <p:cNvSpPr>
            <a:spLocks noChangeArrowheads="1"/>
          </p:cNvSpPr>
          <p:nvPr/>
        </p:nvSpPr>
        <p:spPr bwMode="auto">
          <a:xfrm>
            <a:off x="505142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9,4</a:t>
            </a:r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552767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8,7</a:t>
            </a:r>
          </a:p>
        </p:txBody>
      </p:sp>
      <p:sp>
        <p:nvSpPr>
          <p:cNvPr id="14397" name="Rectangle 61"/>
          <p:cNvSpPr>
            <a:spLocks noChangeArrowheads="1"/>
          </p:cNvSpPr>
          <p:nvPr/>
        </p:nvSpPr>
        <p:spPr bwMode="auto">
          <a:xfrm>
            <a:off x="600392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398" name="Rectangle 62"/>
          <p:cNvSpPr>
            <a:spLocks noChangeArrowheads="1"/>
          </p:cNvSpPr>
          <p:nvPr/>
        </p:nvSpPr>
        <p:spPr bwMode="auto">
          <a:xfrm>
            <a:off x="6480175" y="14144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3,1</a:t>
            </a:r>
          </a:p>
        </p:txBody>
      </p:sp>
      <p:sp>
        <p:nvSpPr>
          <p:cNvPr id="14399" name="Rectangle 63"/>
          <p:cNvSpPr>
            <a:spLocks noChangeArrowheads="1"/>
          </p:cNvSpPr>
          <p:nvPr/>
        </p:nvSpPr>
        <p:spPr bwMode="auto">
          <a:xfrm>
            <a:off x="7026275" y="1403350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40989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60039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402" name="Rectangle 66"/>
          <p:cNvSpPr>
            <a:spLocks noChangeArrowheads="1"/>
          </p:cNvSpPr>
          <p:nvPr/>
        </p:nvSpPr>
        <p:spPr bwMode="auto">
          <a:xfrm>
            <a:off x="457517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2,6</a:t>
            </a:r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>
            <a:off x="5051425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4,9</a:t>
            </a:r>
          </a:p>
        </p:txBody>
      </p:sp>
      <p:sp>
        <p:nvSpPr>
          <p:cNvPr id="14404" name="Rectangle 68"/>
          <p:cNvSpPr>
            <a:spLocks noChangeArrowheads="1"/>
          </p:cNvSpPr>
          <p:nvPr/>
        </p:nvSpPr>
        <p:spPr bwMode="auto">
          <a:xfrm>
            <a:off x="5537200" y="19288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7,8</a:t>
            </a:r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6470650" y="19161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14406" name="Rectangle 70"/>
          <p:cNvSpPr>
            <a:spLocks noChangeArrowheads="1"/>
          </p:cNvSpPr>
          <p:nvPr/>
        </p:nvSpPr>
        <p:spPr bwMode="auto">
          <a:xfrm>
            <a:off x="7015163" y="1916113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07" name="Rectangle 71"/>
          <p:cNvSpPr>
            <a:spLocks noChangeArrowheads="1"/>
          </p:cNvSpPr>
          <p:nvPr/>
        </p:nvSpPr>
        <p:spPr bwMode="auto">
          <a:xfrm>
            <a:off x="4327525" y="245110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08" name="Rectangle 72"/>
          <p:cNvSpPr>
            <a:spLocks noChangeArrowheads="1"/>
          </p:cNvSpPr>
          <p:nvPr/>
        </p:nvSpPr>
        <p:spPr bwMode="auto">
          <a:xfrm>
            <a:off x="4337050" y="269716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4,6</a:t>
            </a:r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5289550" y="23987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4,7</a:t>
            </a:r>
          </a:p>
        </p:txBody>
      </p:sp>
      <p:sp>
        <p:nvSpPr>
          <p:cNvPr id="14410" name="Rectangle 74"/>
          <p:cNvSpPr>
            <a:spLocks noChangeArrowheads="1"/>
          </p:cNvSpPr>
          <p:nvPr/>
        </p:nvSpPr>
        <p:spPr bwMode="auto">
          <a:xfrm>
            <a:off x="5280025" y="26654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8,9</a:t>
            </a:r>
          </a:p>
        </p:txBody>
      </p:sp>
      <p:sp>
        <p:nvSpPr>
          <p:cNvPr id="14411" name="Rectangle 75"/>
          <p:cNvSpPr>
            <a:spLocks noChangeArrowheads="1"/>
          </p:cNvSpPr>
          <p:nvPr/>
        </p:nvSpPr>
        <p:spPr bwMode="auto">
          <a:xfrm>
            <a:off x="6262688" y="24193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1,3</a:t>
            </a: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6251575" y="26654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5,6</a:t>
            </a:r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7253288" y="2665413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414" name="Rectangle 78"/>
          <p:cNvSpPr>
            <a:spLocks noChangeArrowheads="1"/>
          </p:cNvSpPr>
          <p:nvPr/>
        </p:nvSpPr>
        <p:spPr bwMode="auto">
          <a:xfrm>
            <a:off x="4813300" y="320992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4813300" y="34782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4,4</a:t>
            </a:r>
          </a:p>
        </p:txBody>
      </p:sp>
      <p:sp>
        <p:nvSpPr>
          <p:cNvPr id="14416" name="Rectangle 80"/>
          <p:cNvSpPr>
            <a:spLocks noChangeArrowheads="1"/>
          </p:cNvSpPr>
          <p:nvPr/>
        </p:nvSpPr>
        <p:spPr bwMode="auto">
          <a:xfrm>
            <a:off x="4822825" y="37242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6,7</a:t>
            </a:r>
          </a:p>
        </p:txBody>
      </p:sp>
      <p:sp>
        <p:nvSpPr>
          <p:cNvPr id="14417" name="Rectangle 81"/>
          <p:cNvSpPr>
            <a:spLocks noChangeArrowheads="1"/>
          </p:cNvSpPr>
          <p:nvPr/>
        </p:nvSpPr>
        <p:spPr bwMode="auto">
          <a:xfrm>
            <a:off x="4813300" y="39909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8,9</a:t>
            </a:r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>
            <a:off x="6719888" y="3478213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1,2</a:t>
            </a: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6719888" y="37242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3,5</a:t>
            </a: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6799263" y="3959225"/>
            <a:ext cx="279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5765800" y="474980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1,2</a:t>
            </a:r>
          </a:p>
        </p:txBody>
      </p:sp>
      <p:sp>
        <p:nvSpPr>
          <p:cNvPr id="14422" name="Rectangle 86"/>
          <p:cNvSpPr>
            <a:spLocks noChangeArrowheads="1"/>
          </p:cNvSpPr>
          <p:nvPr/>
        </p:nvSpPr>
        <p:spPr bwMode="auto">
          <a:xfrm>
            <a:off x="5765800" y="4997450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2,3</a:t>
            </a:r>
          </a:p>
        </p:txBody>
      </p:sp>
      <p:sp>
        <p:nvSpPr>
          <p:cNvPr id="14423" name="Rectangle 87"/>
          <p:cNvSpPr>
            <a:spLocks noChangeArrowheads="1"/>
          </p:cNvSpPr>
          <p:nvPr/>
        </p:nvSpPr>
        <p:spPr bwMode="auto">
          <a:xfrm>
            <a:off x="5765800" y="5253038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3,4</a:t>
            </a:r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5765800" y="552132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4,5</a:t>
            </a:r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5765800" y="5767388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6,6</a:t>
            </a:r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5765800" y="6022975"/>
            <a:ext cx="428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7,8</a:t>
            </a:r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4859338" y="3209925"/>
            <a:ext cx="320675" cy="258763"/>
          </a:xfrm>
          <a:custGeom>
            <a:avLst/>
            <a:gdLst>
              <a:gd name="T0" fmla="*/ 0 w 202"/>
              <a:gd name="T1" fmla="*/ 2147483646 h 163"/>
              <a:gd name="T2" fmla="*/ 0 w 202"/>
              <a:gd name="T3" fmla="*/ 0 h 163"/>
              <a:gd name="T4" fmla="*/ 2147483646 w 202"/>
              <a:gd name="T5" fmla="*/ 0 h 163"/>
              <a:gd name="T6" fmla="*/ 2147483646 w 202"/>
              <a:gd name="T7" fmla="*/ 2147483646 h 163"/>
              <a:gd name="T8" fmla="*/ 0 w 202"/>
              <a:gd name="T9" fmla="*/ 2147483646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2" h="163">
                <a:moveTo>
                  <a:pt x="0" y="162"/>
                </a:moveTo>
                <a:lnTo>
                  <a:pt x="0" y="0"/>
                </a:lnTo>
                <a:lnTo>
                  <a:pt x="201" y="0"/>
                </a:lnTo>
                <a:lnTo>
                  <a:pt x="201" y="162"/>
                </a:lnTo>
                <a:lnTo>
                  <a:pt x="0" y="16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>
            <a:off x="4038600" y="1828800"/>
            <a:ext cx="3814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Line 93"/>
          <p:cNvSpPr>
            <a:spLocks noChangeShapeType="1"/>
          </p:cNvSpPr>
          <p:nvPr/>
        </p:nvSpPr>
        <p:spPr bwMode="auto">
          <a:xfrm>
            <a:off x="4038600" y="2286000"/>
            <a:ext cx="3814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" name="Line 94"/>
          <p:cNvSpPr>
            <a:spLocks noChangeShapeType="1"/>
          </p:cNvSpPr>
          <p:nvPr/>
        </p:nvSpPr>
        <p:spPr bwMode="auto">
          <a:xfrm>
            <a:off x="4110038" y="3048000"/>
            <a:ext cx="381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Line 95"/>
          <p:cNvSpPr>
            <a:spLocks noChangeShapeType="1"/>
          </p:cNvSpPr>
          <p:nvPr/>
        </p:nvSpPr>
        <p:spPr bwMode="auto">
          <a:xfrm>
            <a:off x="4110038" y="4343400"/>
            <a:ext cx="3814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2" name="Line 96"/>
          <p:cNvSpPr>
            <a:spLocks noChangeShapeType="1"/>
          </p:cNvSpPr>
          <p:nvPr/>
        </p:nvSpPr>
        <p:spPr bwMode="auto">
          <a:xfrm>
            <a:off x="432117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3" name="Line 97"/>
          <p:cNvSpPr>
            <a:spLocks noChangeShapeType="1"/>
          </p:cNvSpPr>
          <p:nvPr/>
        </p:nvSpPr>
        <p:spPr bwMode="auto">
          <a:xfrm>
            <a:off x="4745038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4" name="Line 98"/>
          <p:cNvSpPr>
            <a:spLocks noChangeShapeType="1"/>
          </p:cNvSpPr>
          <p:nvPr/>
        </p:nvSpPr>
        <p:spPr bwMode="auto">
          <a:xfrm>
            <a:off x="5240338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5" name="Line 99"/>
          <p:cNvSpPr>
            <a:spLocks noChangeShapeType="1"/>
          </p:cNvSpPr>
          <p:nvPr/>
        </p:nvSpPr>
        <p:spPr bwMode="auto">
          <a:xfrm>
            <a:off x="5734050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6" name="Line 100"/>
          <p:cNvSpPr>
            <a:spLocks noChangeShapeType="1"/>
          </p:cNvSpPr>
          <p:nvPr/>
        </p:nvSpPr>
        <p:spPr bwMode="auto">
          <a:xfrm>
            <a:off x="6229350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7" name="Line 101"/>
          <p:cNvSpPr>
            <a:spLocks noChangeShapeType="1"/>
          </p:cNvSpPr>
          <p:nvPr/>
        </p:nvSpPr>
        <p:spPr bwMode="auto">
          <a:xfrm>
            <a:off x="6653213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" name="Line 102"/>
          <p:cNvSpPr>
            <a:spLocks noChangeShapeType="1"/>
          </p:cNvSpPr>
          <p:nvPr/>
        </p:nvSpPr>
        <p:spPr bwMode="auto">
          <a:xfrm>
            <a:off x="714692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" name="Line 103"/>
          <p:cNvSpPr>
            <a:spLocks noChangeShapeType="1"/>
          </p:cNvSpPr>
          <p:nvPr/>
        </p:nvSpPr>
        <p:spPr bwMode="auto">
          <a:xfrm>
            <a:off x="7642225" y="1676400"/>
            <a:ext cx="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" name="Line 104"/>
          <p:cNvSpPr>
            <a:spLocks noChangeShapeType="1"/>
          </p:cNvSpPr>
          <p:nvPr/>
        </p:nvSpPr>
        <p:spPr bwMode="auto">
          <a:xfrm>
            <a:off x="4251325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" name="Line 105"/>
          <p:cNvSpPr>
            <a:spLocks noChangeShapeType="1"/>
          </p:cNvSpPr>
          <p:nvPr/>
        </p:nvSpPr>
        <p:spPr bwMode="auto">
          <a:xfrm flipH="1">
            <a:off x="4533900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" name="Line 106"/>
          <p:cNvSpPr>
            <a:spLocks noChangeShapeType="1"/>
          </p:cNvSpPr>
          <p:nvPr/>
        </p:nvSpPr>
        <p:spPr bwMode="auto">
          <a:xfrm>
            <a:off x="5240338" y="2209800"/>
            <a:ext cx="211137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 flipH="1">
            <a:off x="5522913" y="2209800"/>
            <a:ext cx="211137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" name="Line 108"/>
          <p:cNvSpPr>
            <a:spLocks noChangeShapeType="1"/>
          </p:cNvSpPr>
          <p:nvPr/>
        </p:nvSpPr>
        <p:spPr bwMode="auto">
          <a:xfrm>
            <a:off x="6229350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" name="Line 109"/>
          <p:cNvSpPr>
            <a:spLocks noChangeShapeType="1"/>
          </p:cNvSpPr>
          <p:nvPr/>
        </p:nvSpPr>
        <p:spPr bwMode="auto">
          <a:xfrm flipH="1">
            <a:off x="6511925" y="2209800"/>
            <a:ext cx="211138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6" name="Line 110"/>
          <p:cNvSpPr>
            <a:spLocks noChangeShapeType="1"/>
          </p:cNvSpPr>
          <p:nvPr/>
        </p:nvSpPr>
        <p:spPr bwMode="auto">
          <a:xfrm>
            <a:off x="7146925" y="2209800"/>
            <a:ext cx="212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7" name="Line 111"/>
          <p:cNvSpPr>
            <a:spLocks noChangeShapeType="1"/>
          </p:cNvSpPr>
          <p:nvPr/>
        </p:nvSpPr>
        <p:spPr bwMode="auto">
          <a:xfrm flipH="1">
            <a:off x="7429500" y="2209800"/>
            <a:ext cx="212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8" name="Line 112"/>
          <p:cNvSpPr>
            <a:spLocks noChangeShapeType="1"/>
          </p:cNvSpPr>
          <p:nvPr/>
        </p:nvSpPr>
        <p:spPr bwMode="auto">
          <a:xfrm>
            <a:off x="4533900" y="2971800"/>
            <a:ext cx="423863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9" name="Line 113"/>
          <p:cNvSpPr>
            <a:spLocks noChangeShapeType="1"/>
          </p:cNvSpPr>
          <p:nvPr/>
        </p:nvSpPr>
        <p:spPr bwMode="auto">
          <a:xfrm flipH="1">
            <a:off x="5099050" y="2971800"/>
            <a:ext cx="3524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0" name="Line 114"/>
          <p:cNvSpPr>
            <a:spLocks noChangeShapeType="1"/>
          </p:cNvSpPr>
          <p:nvPr/>
        </p:nvSpPr>
        <p:spPr bwMode="auto">
          <a:xfrm>
            <a:off x="6440488" y="2971800"/>
            <a:ext cx="423862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1" name="Line 115"/>
          <p:cNvSpPr>
            <a:spLocks noChangeShapeType="1"/>
          </p:cNvSpPr>
          <p:nvPr/>
        </p:nvSpPr>
        <p:spPr bwMode="auto">
          <a:xfrm flipH="1">
            <a:off x="7005638" y="2971800"/>
            <a:ext cx="354012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2" name="Line 116"/>
          <p:cNvSpPr>
            <a:spLocks noChangeShapeType="1"/>
          </p:cNvSpPr>
          <p:nvPr/>
        </p:nvSpPr>
        <p:spPr bwMode="auto">
          <a:xfrm>
            <a:off x="5027613" y="4267200"/>
            <a:ext cx="847725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3" name="Line 117"/>
          <p:cNvSpPr>
            <a:spLocks noChangeShapeType="1"/>
          </p:cNvSpPr>
          <p:nvPr/>
        </p:nvSpPr>
        <p:spPr bwMode="auto">
          <a:xfrm flipH="1">
            <a:off x="6016625" y="4267200"/>
            <a:ext cx="919163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54" name="Line 118"/>
          <p:cNvSpPr>
            <a:spLocks noChangeShapeType="1"/>
          </p:cNvSpPr>
          <p:nvPr/>
        </p:nvSpPr>
        <p:spPr bwMode="auto">
          <a:xfrm>
            <a:off x="4038600" y="1219200"/>
            <a:ext cx="0" cy="548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7928"/>
      </p:ext>
    </p:extLst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General External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2133600"/>
                <a:ext cx="8991600" cy="403860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altLang="en-US" sz="3200" dirty="0"/>
                  <a:t>To sort a file with </a:t>
                </a:r>
                <a:r>
                  <a:rPr lang="en-US" altLang="en-US" sz="3200" i="1" dirty="0"/>
                  <a:t>N</a:t>
                </a:r>
                <a:r>
                  <a:rPr lang="en-US" altLang="en-US" sz="3200" dirty="0"/>
                  <a:t> pages using </a:t>
                </a:r>
                <a:r>
                  <a:rPr lang="en-US" altLang="en-US" sz="3200" i="1" dirty="0"/>
                  <a:t>B</a:t>
                </a:r>
                <a:r>
                  <a:rPr lang="en-US" altLang="en-US" sz="3200" dirty="0"/>
                  <a:t> buffer pages:</a:t>
                </a:r>
              </a:p>
              <a:p>
                <a:pPr lvl="1">
                  <a:buSzPct val="75000"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Pass 0: use </a:t>
                </a:r>
                <a:r>
                  <a:rPr lang="en-US" altLang="en-US" sz="2800" i="1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buffer pages. </a:t>
                </a:r>
                <a:r>
                  <a:rPr lang="en-US" altLang="en-US" sz="2800" dirty="0"/>
                  <a:t>Produce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en-US" sz="2800" dirty="0"/>
                  <a:t> sorted runs of</a:t>
                </a:r>
                <a:r>
                  <a:rPr lang="en-US" altLang="en-US" sz="2800" i="1" dirty="0"/>
                  <a:t> B</a:t>
                </a:r>
                <a:r>
                  <a:rPr lang="en-US" altLang="en-US" sz="2800" dirty="0"/>
                  <a:t> pages each.</a:t>
                </a:r>
                <a:r>
                  <a:rPr lang="en-US" altLang="en-US" sz="2800" i="1" dirty="0"/>
                  <a:t> </a:t>
                </a:r>
                <a:endParaRPr lang="en-US" altLang="en-US" sz="2800" dirty="0"/>
              </a:p>
              <a:p>
                <a:pPr lvl="1">
                  <a:buSzPct val="75000"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Pass 2, …,  etc.: merge </a:t>
                </a:r>
                <a:r>
                  <a:rPr lang="en-US" altLang="en-US" sz="2800" i="1" dirty="0">
                    <a:solidFill>
                      <a:schemeClr val="accent2"/>
                    </a:solidFill>
                  </a:rPr>
                  <a:t>B-1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runs</a:t>
                </a:r>
                <a:r>
                  <a:rPr lang="en-US" altLang="en-US" sz="2800" dirty="0"/>
                  <a:t>. </a:t>
                </a:r>
              </a:p>
            </p:txBody>
          </p:sp>
        </mc:Choice>
        <mc:Fallback xmlns="">
          <p:sp>
            <p:nvSpPr>
              <p:cNvPr id="16389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2133600"/>
                <a:ext cx="8991600" cy="4038600"/>
              </a:xfrm>
              <a:blipFill rotWithShape="0">
                <a:blip r:embed="rId3"/>
                <a:stretch>
                  <a:fillRect l="-1763" t="-3167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1" name="Freeform 7"/>
          <p:cNvSpPr>
            <a:spLocks/>
          </p:cNvSpPr>
          <p:nvPr/>
        </p:nvSpPr>
        <p:spPr bwMode="auto">
          <a:xfrm>
            <a:off x="6837363" y="4097338"/>
            <a:ext cx="1393825" cy="254000"/>
          </a:xfrm>
          <a:custGeom>
            <a:avLst/>
            <a:gdLst>
              <a:gd name="T0" fmla="*/ 2147483646 w 878"/>
              <a:gd name="T1" fmla="*/ 2147483646 h 160"/>
              <a:gd name="T2" fmla="*/ 2147483646 w 878"/>
              <a:gd name="T3" fmla="*/ 2147483646 h 160"/>
              <a:gd name="T4" fmla="*/ 2147483646 w 878"/>
              <a:gd name="T5" fmla="*/ 2147483646 h 160"/>
              <a:gd name="T6" fmla="*/ 2147483646 w 878"/>
              <a:gd name="T7" fmla="*/ 0 h 160"/>
              <a:gd name="T8" fmla="*/ 2147483646 w 878"/>
              <a:gd name="T9" fmla="*/ 2147483646 h 160"/>
              <a:gd name="T10" fmla="*/ 2147483646 w 878"/>
              <a:gd name="T11" fmla="*/ 2147483646 h 160"/>
              <a:gd name="T12" fmla="*/ 0 w 878"/>
              <a:gd name="T13" fmla="*/ 2147483646 h 160"/>
              <a:gd name="T14" fmla="*/ 2147483646 w 878"/>
              <a:gd name="T15" fmla="*/ 2147483646 h 160"/>
              <a:gd name="T16" fmla="*/ 2147483646 w 878"/>
              <a:gd name="T17" fmla="*/ 2147483646 h 160"/>
              <a:gd name="T18" fmla="*/ 2147483646 w 878"/>
              <a:gd name="T19" fmla="*/ 2147483646 h 160"/>
              <a:gd name="T20" fmla="*/ 2147483646 w 878"/>
              <a:gd name="T21" fmla="*/ 2147483646 h 160"/>
              <a:gd name="T22" fmla="*/ 2147483646 w 878"/>
              <a:gd name="T23" fmla="*/ 2147483646 h 160"/>
              <a:gd name="T24" fmla="*/ 2147483646 w 878"/>
              <a:gd name="T25" fmla="*/ 2147483646 h 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8" h="160">
                <a:moveTo>
                  <a:pt x="877" y="81"/>
                </a:moveTo>
                <a:lnTo>
                  <a:pt x="843" y="48"/>
                </a:lnTo>
                <a:lnTo>
                  <a:pt x="749" y="24"/>
                </a:lnTo>
                <a:lnTo>
                  <a:pt x="439" y="0"/>
                </a:lnTo>
                <a:lnTo>
                  <a:pt x="129" y="24"/>
                </a:lnTo>
                <a:lnTo>
                  <a:pt x="35" y="48"/>
                </a:lnTo>
                <a:lnTo>
                  <a:pt x="0" y="81"/>
                </a:lnTo>
                <a:lnTo>
                  <a:pt x="35" y="112"/>
                </a:lnTo>
                <a:lnTo>
                  <a:pt x="129" y="136"/>
                </a:lnTo>
                <a:lnTo>
                  <a:pt x="439" y="159"/>
                </a:lnTo>
                <a:lnTo>
                  <a:pt x="749" y="136"/>
                </a:lnTo>
                <a:lnTo>
                  <a:pt x="843" y="112"/>
                </a:lnTo>
                <a:lnTo>
                  <a:pt x="877" y="81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1198563" y="4486275"/>
            <a:ext cx="1098550" cy="182563"/>
          </a:xfrm>
          <a:custGeom>
            <a:avLst/>
            <a:gdLst>
              <a:gd name="T0" fmla="*/ 0 w 692"/>
              <a:gd name="T1" fmla="*/ 2147483646 h 115"/>
              <a:gd name="T2" fmla="*/ 0 w 692"/>
              <a:gd name="T3" fmla="*/ 0 h 115"/>
              <a:gd name="T4" fmla="*/ 2147483646 w 692"/>
              <a:gd name="T5" fmla="*/ 0 h 115"/>
              <a:gd name="T6" fmla="*/ 2147483646 w 692"/>
              <a:gd name="T7" fmla="*/ 2147483646 h 115"/>
              <a:gd name="T8" fmla="*/ 0 w 692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198563" y="5486400"/>
            <a:ext cx="1128712" cy="166688"/>
          </a:xfrm>
          <a:custGeom>
            <a:avLst/>
            <a:gdLst>
              <a:gd name="T0" fmla="*/ 0 w 711"/>
              <a:gd name="T1" fmla="*/ 2147483646 h 105"/>
              <a:gd name="T2" fmla="*/ 0 w 711"/>
              <a:gd name="T3" fmla="*/ 0 h 105"/>
              <a:gd name="T4" fmla="*/ 2147483646 w 711"/>
              <a:gd name="T5" fmla="*/ 0 h 105"/>
              <a:gd name="T6" fmla="*/ 2147483646 w 711"/>
              <a:gd name="T7" fmla="*/ 2147483646 h 105"/>
              <a:gd name="T8" fmla="*/ 0 w 711"/>
              <a:gd name="T9" fmla="*/ 2147483646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11" h="105">
                <a:moveTo>
                  <a:pt x="0" y="104"/>
                </a:moveTo>
                <a:lnTo>
                  <a:pt x="0" y="0"/>
                </a:lnTo>
                <a:lnTo>
                  <a:pt x="710" y="0"/>
                </a:lnTo>
                <a:lnTo>
                  <a:pt x="710" y="104"/>
                </a:lnTo>
                <a:lnTo>
                  <a:pt x="0" y="10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052513" y="4132263"/>
            <a:ext cx="1387475" cy="265112"/>
          </a:xfrm>
          <a:custGeom>
            <a:avLst/>
            <a:gdLst>
              <a:gd name="T0" fmla="*/ 2147483646 w 874"/>
              <a:gd name="T1" fmla="*/ 2147483646 h 167"/>
              <a:gd name="T2" fmla="*/ 2147483646 w 874"/>
              <a:gd name="T3" fmla="*/ 2147483646 h 167"/>
              <a:gd name="T4" fmla="*/ 2147483646 w 874"/>
              <a:gd name="T5" fmla="*/ 2147483646 h 167"/>
              <a:gd name="T6" fmla="*/ 2147483646 w 874"/>
              <a:gd name="T7" fmla="*/ 0 h 167"/>
              <a:gd name="T8" fmla="*/ 2147483646 w 874"/>
              <a:gd name="T9" fmla="*/ 2147483646 h 167"/>
              <a:gd name="T10" fmla="*/ 2147483646 w 874"/>
              <a:gd name="T11" fmla="*/ 2147483646 h 167"/>
              <a:gd name="T12" fmla="*/ 0 w 874"/>
              <a:gd name="T13" fmla="*/ 2147483646 h 167"/>
              <a:gd name="T14" fmla="*/ 2147483646 w 874"/>
              <a:gd name="T15" fmla="*/ 2147483646 h 167"/>
              <a:gd name="T16" fmla="*/ 2147483646 w 874"/>
              <a:gd name="T17" fmla="*/ 2147483646 h 167"/>
              <a:gd name="T18" fmla="*/ 2147483646 w 874"/>
              <a:gd name="T19" fmla="*/ 2147483646 h 167"/>
              <a:gd name="T20" fmla="*/ 2147483646 w 874"/>
              <a:gd name="T21" fmla="*/ 2147483646 h 167"/>
              <a:gd name="T22" fmla="*/ 2147483646 w 874"/>
              <a:gd name="T23" fmla="*/ 2147483646 h 167"/>
              <a:gd name="T24" fmla="*/ 2147483646 w 874"/>
              <a:gd name="T25" fmla="*/ 2147483646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74" h="167">
                <a:moveTo>
                  <a:pt x="873" y="84"/>
                </a:moveTo>
                <a:lnTo>
                  <a:pt x="839" y="51"/>
                </a:lnTo>
                <a:lnTo>
                  <a:pt x="745" y="24"/>
                </a:lnTo>
                <a:lnTo>
                  <a:pt x="437" y="0"/>
                </a:lnTo>
                <a:lnTo>
                  <a:pt x="128" y="24"/>
                </a:lnTo>
                <a:lnTo>
                  <a:pt x="34" y="51"/>
                </a:lnTo>
                <a:lnTo>
                  <a:pt x="0" y="84"/>
                </a:lnTo>
                <a:lnTo>
                  <a:pt x="34" y="115"/>
                </a:lnTo>
                <a:lnTo>
                  <a:pt x="128" y="142"/>
                </a:lnTo>
                <a:lnTo>
                  <a:pt x="437" y="166"/>
                </a:lnTo>
                <a:lnTo>
                  <a:pt x="745" y="142"/>
                </a:lnTo>
                <a:lnTo>
                  <a:pt x="839" y="115"/>
                </a:lnTo>
                <a:lnTo>
                  <a:pt x="873" y="8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27400" y="6070600"/>
            <a:ext cx="30654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B Main memory buffers</a:t>
            </a:r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953250" y="4572000"/>
            <a:ext cx="1119188" cy="157163"/>
          </a:xfrm>
          <a:custGeom>
            <a:avLst/>
            <a:gdLst>
              <a:gd name="T0" fmla="*/ 0 w 705"/>
              <a:gd name="T1" fmla="*/ 2147483646 h 99"/>
              <a:gd name="T2" fmla="*/ 0 w 705"/>
              <a:gd name="T3" fmla="*/ 0 h 99"/>
              <a:gd name="T4" fmla="*/ 2147483646 w 705"/>
              <a:gd name="T5" fmla="*/ 0 h 99"/>
              <a:gd name="T6" fmla="*/ 2147483646 w 705"/>
              <a:gd name="T7" fmla="*/ 2147483646 h 99"/>
              <a:gd name="T8" fmla="*/ 0 w 705"/>
              <a:gd name="T9" fmla="*/ 2147483646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5" h="99">
                <a:moveTo>
                  <a:pt x="0" y="98"/>
                </a:moveTo>
                <a:lnTo>
                  <a:pt x="0" y="0"/>
                </a:lnTo>
                <a:lnTo>
                  <a:pt x="704" y="0"/>
                </a:lnTo>
                <a:lnTo>
                  <a:pt x="704" y="98"/>
                </a:lnTo>
                <a:lnTo>
                  <a:pt x="0" y="98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6967538" y="4852988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3321050" y="3994150"/>
            <a:ext cx="1189038" cy="538163"/>
          </a:xfrm>
          <a:custGeom>
            <a:avLst/>
            <a:gdLst>
              <a:gd name="T0" fmla="*/ 0 w 749"/>
              <a:gd name="T1" fmla="*/ 2147483646 h 339"/>
              <a:gd name="T2" fmla="*/ 0 w 749"/>
              <a:gd name="T3" fmla="*/ 0 h 339"/>
              <a:gd name="T4" fmla="*/ 2147483646 w 749"/>
              <a:gd name="T5" fmla="*/ 0 h 339"/>
              <a:gd name="T6" fmla="*/ 2147483646 w 749"/>
              <a:gd name="T7" fmla="*/ 2147483646 h 339"/>
              <a:gd name="T8" fmla="*/ 0 w 749"/>
              <a:gd name="T9" fmla="*/ 2147483646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39">
                <a:moveTo>
                  <a:pt x="0" y="338"/>
                </a:moveTo>
                <a:lnTo>
                  <a:pt x="0" y="0"/>
                </a:lnTo>
                <a:lnTo>
                  <a:pt x="748" y="0"/>
                </a:lnTo>
                <a:lnTo>
                  <a:pt x="748" y="338"/>
                </a:lnTo>
                <a:lnTo>
                  <a:pt x="0" y="338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5170488" y="4848225"/>
            <a:ext cx="1058862" cy="436563"/>
          </a:xfrm>
          <a:custGeom>
            <a:avLst/>
            <a:gdLst>
              <a:gd name="T0" fmla="*/ 0 w 667"/>
              <a:gd name="T1" fmla="*/ 2147483646 h 275"/>
              <a:gd name="T2" fmla="*/ 0 w 667"/>
              <a:gd name="T3" fmla="*/ 0 h 275"/>
              <a:gd name="T4" fmla="*/ 2147483646 w 667"/>
              <a:gd name="T5" fmla="*/ 0 h 275"/>
              <a:gd name="T6" fmla="*/ 2147483646 w 667"/>
              <a:gd name="T7" fmla="*/ 2147483646 h 275"/>
              <a:gd name="T8" fmla="*/ 0 w 667"/>
              <a:gd name="T9" fmla="*/ 2147483646 h 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7" h="275">
                <a:moveTo>
                  <a:pt x="0" y="274"/>
                </a:moveTo>
                <a:lnTo>
                  <a:pt x="0" y="0"/>
                </a:lnTo>
                <a:lnTo>
                  <a:pt x="666" y="0"/>
                </a:lnTo>
                <a:lnTo>
                  <a:pt x="666" y="274"/>
                </a:lnTo>
                <a:lnTo>
                  <a:pt x="0" y="274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3292475" y="5570538"/>
            <a:ext cx="1189038" cy="539750"/>
          </a:xfrm>
          <a:custGeom>
            <a:avLst/>
            <a:gdLst>
              <a:gd name="T0" fmla="*/ 0 w 749"/>
              <a:gd name="T1" fmla="*/ 2147483646 h 340"/>
              <a:gd name="T2" fmla="*/ 0 w 749"/>
              <a:gd name="T3" fmla="*/ 0 h 340"/>
              <a:gd name="T4" fmla="*/ 2147483646 w 749"/>
              <a:gd name="T5" fmla="*/ 0 h 340"/>
              <a:gd name="T6" fmla="*/ 2147483646 w 749"/>
              <a:gd name="T7" fmla="*/ 2147483646 h 340"/>
              <a:gd name="T8" fmla="*/ 0 w 749"/>
              <a:gd name="T9" fmla="*/ 2147483646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40">
                <a:moveTo>
                  <a:pt x="0" y="339"/>
                </a:moveTo>
                <a:lnTo>
                  <a:pt x="0" y="0"/>
                </a:lnTo>
                <a:lnTo>
                  <a:pt x="748" y="0"/>
                </a:lnTo>
                <a:lnTo>
                  <a:pt x="748" y="339"/>
                </a:lnTo>
                <a:lnTo>
                  <a:pt x="0" y="33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787650" y="3886200"/>
            <a:ext cx="3625850" cy="2492375"/>
          </a:xfrm>
          <a:custGeom>
            <a:avLst/>
            <a:gdLst>
              <a:gd name="T0" fmla="*/ 0 w 2284"/>
              <a:gd name="T1" fmla="*/ 2147483646 h 1570"/>
              <a:gd name="T2" fmla="*/ 0 w 2284"/>
              <a:gd name="T3" fmla="*/ 0 h 1570"/>
              <a:gd name="T4" fmla="*/ 2147483646 w 2284"/>
              <a:gd name="T5" fmla="*/ 0 h 1570"/>
              <a:gd name="T6" fmla="*/ 2147483646 w 2284"/>
              <a:gd name="T7" fmla="*/ 2147483646 h 1570"/>
              <a:gd name="T8" fmla="*/ 0 w 2284"/>
              <a:gd name="T9" fmla="*/ 2147483646 h 15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4" h="1570">
                <a:moveTo>
                  <a:pt x="0" y="1569"/>
                </a:moveTo>
                <a:lnTo>
                  <a:pt x="0" y="0"/>
                </a:lnTo>
                <a:lnTo>
                  <a:pt x="2283" y="0"/>
                </a:lnTo>
                <a:lnTo>
                  <a:pt x="2283" y="1569"/>
                </a:lnTo>
                <a:lnTo>
                  <a:pt x="0" y="156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303588" y="4049713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1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224213" y="5627688"/>
            <a:ext cx="12620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B-1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5122863" y="4872038"/>
            <a:ext cx="10636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OUTPUT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245350" y="5930900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382713" y="5962650"/>
            <a:ext cx="7112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Disk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068388" y="42545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435225" y="4254500"/>
            <a:ext cx="0" cy="1477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09" name="Group 27"/>
          <p:cNvGrpSpPr>
            <a:grpSpLocks/>
          </p:cNvGrpSpPr>
          <p:nvPr/>
        </p:nvGrpSpPr>
        <p:grpSpPr bwMode="auto">
          <a:xfrm>
            <a:off x="1071563" y="5732463"/>
            <a:ext cx="1363662" cy="190500"/>
            <a:chOff x="675" y="3611"/>
            <a:chExt cx="859" cy="120"/>
          </a:xfrm>
        </p:grpSpPr>
        <p:sp>
          <p:nvSpPr>
            <p:cNvPr id="16430" name="Arc 25"/>
            <p:cNvSpPr>
              <a:spLocks/>
            </p:cNvSpPr>
            <p:nvPr/>
          </p:nvSpPr>
          <p:spPr bwMode="auto">
            <a:xfrm>
              <a:off x="675" y="3611"/>
              <a:ext cx="456" cy="120"/>
            </a:xfrm>
            <a:custGeom>
              <a:avLst/>
              <a:gdLst>
                <a:gd name="T0" fmla="*/ 0 w 21600"/>
                <a:gd name="T1" fmla="*/ 0 h 22344"/>
                <a:gd name="T2" fmla="*/ 0 w 21600"/>
                <a:gd name="T3" fmla="*/ 0 h 22344"/>
                <a:gd name="T4" fmla="*/ 0 w 21600"/>
                <a:gd name="T5" fmla="*/ 0 h 22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44" fill="none" extrusionOk="0">
                  <a:moveTo>
                    <a:pt x="21457" y="22343"/>
                  </a:moveTo>
                  <a:cubicBezTo>
                    <a:pt x="9583" y="22264"/>
                    <a:pt x="0" y="12617"/>
                    <a:pt x="0" y="744"/>
                  </a:cubicBezTo>
                  <a:cubicBezTo>
                    <a:pt x="-1" y="495"/>
                    <a:pt x="4" y="247"/>
                    <a:pt x="12" y="-1"/>
                  </a:cubicBezTo>
                </a:path>
                <a:path w="21600" h="22344" stroke="0" extrusionOk="0">
                  <a:moveTo>
                    <a:pt x="21457" y="22343"/>
                  </a:moveTo>
                  <a:cubicBezTo>
                    <a:pt x="9583" y="22264"/>
                    <a:pt x="0" y="12617"/>
                    <a:pt x="0" y="744"/>
                  </a:cubicBezTo>
                  <a:cubicBezTo>
                    <a:pt x="-1" y="495"/>
                    <a:pt x="4" y="247"/>
                    <a:pt x="12" y="-1"/>
                  </a:cubicBezTo>
                  <a:lnTo>
                    <a:pt x="21600" y="744"/>
                  </a:lnTo>
                  <a:lnTo>
                    <a:pt x="21457" y="22343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Arc 26"/>
            <p:cNvSpPr>
              <a:spLocks/>
            </p:cNvSpPr>
            <p:nvPr/>
          </p:nvSpPr>
          <p:spPr bwMode="auto">
            <a:xfrm>
              <a:off x="1078" y="3611"/>
              <a:ext cx="456" cy="117"/>
            </a:xfrm>
            <a:custGeom>
              <a:avLst/>
              <a:gdLst>
                <a:gd name="T0" fmla="*/ 0 w 21600"/>
                <a:gd name="T1" fmla="*/ 0 h 21787"/>
                <a:gd name="T2" fmla="*/ 0 w 21600"/>
                <a:gd name="T3" fmla="*/ 0 h 21787"/>
                <a:gd name="T4" fmla="*/ 0 w 21600"/>
                <a:gd name="T5" fmla="*/ 0 h 217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87" fill="none" extrusionOk="0">
                  <a:moveTo>
                    <a:pt x="21599" y="-1"/>
                  </a:moveTo>
                  <a:cubicBezTo>
                    <a:pt x="21599" y="62"/>
                    <a:pt x="21600" y="124"/>
                    <a:pt x="21600" y="187"/>
                  </a:cubicBezTo>
                  <a:cubicBezTo>
                    <a:pt x="21600" y="12116"/>
                    <a:pt x="11929" y="21786"/>
                    <a:pt x="0" y="21787"/>
                  </a:cubicBezTo>
                </a:path>
                <a:path w="21600" h="21787" stroke="0" extrusionOk="0">
                  <a:moveTo>
                    <a:pt x="21599" y="-1"/>
                  </a:moveTo>
                  <a:cubicBezTo>
                    <a:pt x="21599" y="62"/>
                    <a:pt x="21600" y="124"/>
                    <a:pt x="21600" y="187"/>
                  </a:cubicBezTo>
                  <a:cubicBezTo>
                    <a:pt x="21600" y="12116"/>
                    <a:pt x="11929" y="21786"/>
                    <a:pt x="0" y="21787"/>
                  </a:cubicBezTo>
                  <a:lnTo>
                    <a:pt x="0" y="18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0" name="Group 30"/>
          <p:cNvGrpSpPr>
            <a:grpSpLocks/>
          </p:cNvGrpSpPr>
          <p:nvPr/>
        </p:nvGrpSpPr>
        <p:grpSpPr bwMode="auto">
          <a:xfrm>
            <a:off x="6858000" y="5656263"/>
            <a:ext cx="1370013" cy="179387"/>
            <a:chOff x="4320" y="3563"/>
            <a:chExt cx="863" cy="113"/>
          </a:xfrm>
        </p:grpSpPr>
        <p:sp>
          <p:nvSpPr>
            <p:cNvPr id="16428" name="Arc 28"/>
            <p:cNvSpPr>
              <a:spLocks/>
            </p:cNvSpPr>
            <p:nvPr/>
          </p:nvSpPr>
          <p:spPr bwMode="auto">
            <a:xfrm>
              <a:off x="4320" y="3563"/>
              <a:ext cx="458" cy="113"/>
            </a:xfrm>
            <a:custGeom>
              <a:avLst/>
              <a:gdLst>
                <a:gd name="T0" fmla="*/ 0 w 21600"/>
                <a:gd name="T1" fmla="*/ 0 h 22189"/>
                <a:gd name="T2" fmla="*/ 0 w 21600"/>
                <a:gd name="T3" fmla="*/ 0 h 22189"/>
                <a:gd name="T4" fmla="*/ 0 w 21600"/>
                <a:gd name="T5" fmla="*/ 0 h 2218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189" fill="none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</a:path>
                <a:path w="21600" h="22189" stroke="0" extrusionOk="0">
                  <a:moveTo>
                    <a:pt x="21457" y="22188"/>
                  </a:moveTo>
                  <a:cubicBezTo>
                    <a:pt x="9583" y="22109"/>
                    <a:pt x="0" y="12462"/>
                    <a:pt x="0" y="589"/>
                  </a:cubicBezTo>
                  <a:cubicBezTo>
                    <a:pt x="-1" y="392"/>
                    <a:pt x="2" y="196"/>
                    <a:pt x="8" y="0"/>
                  </a:cubicBezTo>
                  <a:lnTo>
                    <a:pt x="21600" y="589"/>
                  </a:lnTo>
                  <a:lnTo>
                    <a:pt x="21457" y="22188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Arc 29"/>
            <p:cNvSpPr>
              <a:spLocks/>
            </p:cNvSpPr>
            <p:nvPr/>
          </p:nvSpPr>
          <p:spPr bwMode="auto">
            <a:xfrm>
              <a:off x="4725" y="3563"/>
              <a:ext cx="458" cy="111"/>
            </a:xfrm>
            <a:custGeom>
              <a:avLst/>
              <a:gdLst>
                <a:gd name="T0" fmla="*/ 0 w 21600"/>
                <a:gd name="T1" fmla="*/ 0 h 21797"/>
                <a:gd name="T2" fmla="*/ 0 w 21600"/>
                <a:gd name="T3" fmla="*/ 0 h 21797"/>
                <a:gd name="T4" fmla="*/ 0 w 21600"/>
                <a:gd name="T5" fmla="*/ 0 h 217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797" fill="none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</a:path>
                <a:path w="21600" h="21797" stroke="0" extrusionOk="0">
                  <a:moveTo>
                    <a:pt x="21599" y="-1"/>
                  </a:moveTo>
                  <a:cubicBezTo>
                    <a:pt x="21599" y="65"/>
                    <a:pt x="21600" y="131"/>
                    <a:pt x="21600" y="197"/>
                  </a:cubicBezTo>
                  <a:cubicBezTo>
                    <a:pt x="21600" y="12126"/>
                    <a:pt x="11929" y="21796"/>
                    <a:pt x="0" y="21797"/>
                  </a:cubicBezTo>
                  <a:lnTo>
                    <a:pt x="0" y="197"/>
                  </a:lnTo>
                  <a:lnTo>
                    <a:pt x="21599" y="-1"/>
                  </a:lnTo>
                  <a:close/>
                </a:path>
              </a:pathLst>
            </a:custGeom>
            <a:solidFill>
              <a:srgbClr val="99CCFF"/>
            </a:solidFill>
            <a:ln w="12700" cap="rnd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1" name="Line 31"/>
          <p:cNvSpPr>
            <a:spLocks noChangeShapeType="1"/>
          </p:cNvSpPr>
          <p:nvPr/>
        </p:nvSpPr>
        <p:spPr bwMode="auto">
          <a:xfrm>
            <a:off x="6861175" y="42545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32"/>
          <p:cNvSpPr>
            <a:spLocks noChangeShapeType="1"/>
          </p:cNvSpPr>
          <p:nvPr/>
        </p:nvSpPr>
        <p:spPr bwMode="auto">
          <a:xfrm>
            <a:off x="8228013" y="4254500"/>
            <a:ext cx="0" cy="1397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33"/>
          <p:cNvSpPr>
            <a:spLocks noChangeShapeType="1"/>
          </p:cNvSpPr>
          <p:nvPr/>
        </p:nvSpPr>
        <p:spPr bwMode="auto">
          <a:xfrm flipV="1">
            <a:off x="2270125" y="4346575"/>
            <a:ext cx="1046163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4"/>
          <p:cNvSpPr>
            <a:spLocks noChangeShapeType="1"/>
          </p:cNvSpPr>
          <p:nvPr/>
        </p:nvSpPr>
        <p:spPr bwMode="auto">
          <a:xfrm>
            <a:off x="2274888" y="4900613"/>
            <a:ext cx="10461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5"/>
          <p:cNvSpPr>
            <a:spLocks noChangeShapeType="1"/>
          </p:cNvSpPr>
          <p:nvPr/>
        </p:nvSpPr>
        <p:spPr bwMode="auto">
          <a:xfrm>
            <a:off x="4527550" y="4530725"/>
            <a:ext cx="642938" cy="4619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36"/>
          <p:cNvSpPr>
            <a:spLocks noChangeShapeType="1"/>
          </p:cNvSpPr>
          <p:nvPr/>
        </p:nvSpPr>
        <p:spPr bwMode="auto">
          <a:xfrm flipV="1">
            <a:off x="4522788" y="5178425"/>
            <a:ext cx="642937" cy="3683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7"/>
          <p:cNvSpPr>
            <a:spLocks noChangeShapeType="1"/>
          </p:cNvSpPr>
          <p:nvPr/>
        </p:nvSpPr>
        <p:spPr bwMode="auto">
          <a:xfrm>
            <a:off x="6216650" y="5084763"/>
            <a:ext cx="6445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38"/>
          <p:cNvSpPr>
            <a:spLocks/>
          </p:cNvSpPr>
          <p:nvPr/>
        </p:nvSpPr>
        <p:spPr bwMode="auto">
          <a:xfrm>
            <a:off x="3321050" y="4640263"/>
            <a:ext cx="1189038" cy="539750"/>
          </a:xfrm>
          <a:custGeom>
            <a:avLst/>
            <a:gdLst>
              <a:gd name="T0" fmla="*/ 0 w 749"/>
              <a:gd name="T1" fmla="*/ 2147483646 h 340"/>
              <a:gd name="T2" fmla="*/ 0 w 749"/>
              <a:gd name="T3" fmla="*/ 0 h 340"/>
              <a:gd name="T4" fmla="*/ 2147483646 w 749"/>
              <a:gd name="T5" fmla="*/ 0 h 340"/>
              <a:gd name="T6" fmla="*/ 2147483646 w 749"/>
              <a:gd name="T7" fmla="*/ 2147483646 h 340"/>
              <a:gd name="T8" fmla="*/ 0 w 749"/>
              <a:gd name="T9" fmla="*/ 2147483646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9" h="340">
                <a:moveTo>
                  <a:pt x="0" y="339"/>
                </a:moveTo>
                <a:lnTo>
                  <a:pt x="0" y="0"/>
                </a:lnTo>
                <a:lnTo>
                  <a:pt x="748" y="0"/>
                </a:lnTo>
                <a:lnTo>
                  <a:pt x="748" y="339"/>
                </a:lnTo>
                <a:lnTo>
                  <a:pt x="0" y="339"/>
                </a:lnTo>
              </a:path>
            </a:pathLst>
          </a:custGeom>
          <a:solidFill>
            <a:srgbClr val="F6BF69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Rectangle 39"/>
          <p:cNvSpPr>
            <a:spLocks noChangeArrowheads="1"/>
          </p:cNvSpPr>
          <p:nvPr/>
        </p:nvSpPr>
        <p:spPr bwMode="auto">
          <a:xfrm>
            <a:off x="3303588" y="4695825"/>
            <a:ext cx="1042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Bookman Old Style" panose="02050604050505020204" pitchFamily="18" charset="0"/>
              </a:rPr>
              <a:t>INPUT 2</a:t>
            </a:r>
          </a:p>
        </p:txBody>
      </p:sp>
      <p:sp>
        <p:nvSpPr>
          <p:cNvPr id="16420" name="Rectangle 40"/>
          <p:cNvSpPr>
            <a:spLocks noChangeArrowheads="1"/>
          </p:cNvSpPr>
          <p:nvPr/>
        </p:nvSpPr>
        <p:spPr bwMode="auto">
          <a:xfrm>
            <a:off x="3471863" y="4764088"/>
            <a:ext cx="815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1" name="Freeform 41"/>
          <p:cNvSpPr>
            <a:spLocks/>
          </p:cNvSpPr>
          <p:nvPr/>
        </p:nvSpPr>
        <p:spPr bwMode="auto">
          <a:xfrm>
            <a:off x="1198563" y="4764088"/>
            <a:ext cx="1098550" cy="182562"/>
          </a:xfrm>
          <a:custGeom>
            <a:avLst/>
            <a:gdLst>
              <a:gd name="T0" fmla="*/ 0 w 692"/>
              <a:gd name="T1" fmla="*/ 2147483646 h 115"/>
              <a:gd name="T2" fmla="*/ 0 w 692"/>
              <a:gd name="T3" fmla="*/ 0 h 115"/>
              <a:gd name="T4" fmla="*/ 2147483646 w 692"/>
              <a:gd name="T5" fmla="*/ 0 h 115"/>
              <a:gd name="T6" fmla="*/ 2147483646 w 692"/>
              <a:gd name="T7" fmla="*/ 2147483646 h 115"/>
              <a:gd name="T8" fmla="*/ 0 w 692"/>
              <a:gd name="T9" fmla="*/ 2147483646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2" h="115">
                <a:moveTo>
                  <a:pt x="0" y="114"/>
                </a:moveTo>
                <a:lnTo>
                  <a:pt x="0" y="0"/>
                </a:lnTo>
                <a:lnTo>
                  <a:pt x="691" y="0"/>
                </a:lnTo>
                <a:lnTo>
                  <a:pt x="691" y="114"/>
                </a:lnTo>
                <a:lnTo>
                  <a:pt x="0" y="114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42"/>
          <p:cNvSpPr>
            <a:spLocks noChangeShapeType="1"/>
          </p:cNvSpPr>
          <p:nvPr/>
        </p:nvSpPr>
        <p:spPr bwMode="auto">
          <a:xfrm>
            <a:off x="2355850" y="5546725"/>
            <a:ext cx="965200" cy="27781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Line 43"/>
          <p:cNvSpPr>
            <a:spLocks noChangeShapeType="1"/>
          </p:cNvSpPr>
          <p:nvPr/>
        </p:nvSpPr>
        <p:spPr bwMode="auto">
          <a:xfrm>
            <a:off x="4527550" y="4900613"/>
            <a:ext cx="642938" cy="184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Rectangle 44"/>
          <p:cNvSpPr>
            <a:spLocks noChangeArrowheads="1"/>
          </p:cNvSpPr>
          <p:nvPr/>
        </p:nvSpPr>
        <p:spPr bwMode="auto">
          <a:xfrm>
            <a:off x="7088188" y="4672013"/>
            <a:ext cx="8318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5" name="Freeform 45"/>
          <p:cNvSpPr>
            <a:spLocks/>
          </p:cNvSpPr>
          <p:nvPr/>
        </p:nvSpPr>
        <p:spPr bwMode="auto">
          <a:xfrm>
            <a:off x="6967538" y="5407025"/>
            <a:ext cx="1120775" cy="142875"/>
          </a:xfrm>
          <a:custGeom>
            <a:avLst/>
            <a:gdLst>
              <a:gd name="T0" fmla="*/ 0 w 706"/>
              <a:gd name="T1" fmla="*/ 2147483646 h 90"/>
              <a:gd name="T2" fmla="*/ 0 w 706"/>
              <a:gd name="T3" fmla="*/ 0 h 90"/>
              <a:gd name="T4" fmla="*/ 2147483646 w 706"/>
              <a:gd name="T5" fmla="*/ 0 h 90"/>
              <a:gd name="T6" fmla="*/ 2147483646 w 706"/>
              <a:gd name="T7" fmla="*/ 2147483646 h 90"/>
              <a:gd name="T8" fmla="*/ 0 w 706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6" h="90">
                <a:moveTo>
                  <a:pt x="0" y="89"/>
                </a:moveTo>
                <a:lnTo>
                  <a:pt x="0" y="0"/>
                </a:lnTo>
                <a:lnTo>
                  <a:pt x="705" y="0"/>
                </a:lnTo>
                <a:lnTo>
                  <a:pt x="705" y="89"/>
                </a:lnTo>
                <a:lnTo>
                  <a:pt x="0" y="89"/>
                </a:lnTo>
              </a:path>
            </a:pathLst>
          </a:custGeom>
          <a:solidFill>
            <a:srgbClr val="99CCFF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Rectangle 46"/>
          <p:cNvSpPr>
            <a:spLocks noChangeArrowheads="1"/>
          </p:cNvSpPr>
          <p:nvPr/>
        </p:nvSpPr>
        <p:spPr bwMode="auto">
          <a:xfrm>
            <a:off x="1298575" y="4672013"/>
            <a:ext cx="815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tx2"/>
                </a:solidFill>
              </a:rPr>
              <a:t>. . .</a:t>
            </a:r>
          </a:p>
        </p:txBody>
      </p:sp>
      <p:sp>
        <p:nvSpPr>
          <p:cNvPr id="16427" name="Rectangle 47"/>
          <p:cNvSpPr>
            <a:spLocks noChangeArrowheads="1"/>
          </p:cNvSpPr>
          <p:nvPr/>
        </p:nvSpPr>
        <p:spPr bwMode="auto">
          <a:xfrm>
            <a:off x="117475" y="1721486"/>
            <a:ext cx="87280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Monotype Sorts" charset="0"/>
              <a:buChar char="*"/>
            </a:pPr>
            <a:r>
              <a:rPr lang="en-US" altLang="en-US" b="1" i="1" dirty="0">
                <a:solidFill>
                  <a:schemeClr val="folHlink"/>
                </a:solidFill>
              </a:rPr>
              <a:t> More than 3 buffer pages.  How can we utilize them?</a:t>
            </a:r>
          </a:p>
        </p:txBody>
      </p:sp>
    </p:spTree>
    <p:extLst>
      <p:ext uri="{BB962C8B-B14F-4D97-AF65-F5344CB8AC3E}">
        <p14:creationId xmlns:p14="http://schemas.microsoft.com/office/powerpoint/2010/main" val="3279196947"/>
      </p:ext>
    </p:extLst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/>
              <a:t>Cost of External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</p:spPr>
            <p:txBody>
              <a:bodyPr>
                <a:noAutofit/>
              </a:bodyPr>
              <a:lstStyle/>
              <a:p>
                <a:r>
                  <a:rPr lang="en-US" altLang="en-US" sz="2800" dirty="0"/>
                  <a:t>Number of passes:</a:t>
                </a:r>
              </a:p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Cost = 2N * (# of passes)</a:t>
                </a:r>
                <a:endParaRPr lang="en-US" altLang="en-US" sz="2800" dirty="0"/>
              </a:p>
              <a:p>
                <a:r>
                  <a:rPr lang="en-US" altLang="en-US" sz="2800" dirty="0"/>
                  <a:t>E.g., with 5 buffer pages, to sort 108 page file: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0: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108/5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en-US" altLang="en-US" sz="2400" dirty="0"/>
                  <a:t> sorted runs of 5 pages each (last run is only 3 pages) 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1: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altLang="en-US" sz="2400" dirty="0"/>
                  <a:t> sorted runs of 20 pages each (last run is only 8 pages)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2:  2 sorted runs, 80 pages and 28 pages</a:t>
                </a:r>
              </a:p>
              <a:p>
                <a:pPr lvl="1">
                  <a:buSzPct val="75000"/>
                </a:pPr>
                <a:r>
                  <a:rPr lang="en-US" altLang="en-US" sz="2400" dirty="0"/>
                  <a:t>Pass 3:  Sorted file of 108 pages</a:t>
                </a:r>
              </a:p>
            </p:txBody>
          </p:sp>
        </mc:Choice>
        <mc:Fallback xmlns="">
          <p:sp>
            <p:nvSpPr>
              <p:cNvPr id="1843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616" t="-2576" r="-2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43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56354"/>
              </p:ext>
            </p:extLst>
          </p:nvPr>
        </p:nvGraphicFramePr>
        <p:xfrm>
          <a:off x="3771106" y="1845734"/>
          <a:ext cx="44973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98975" imgH="928688" progId="Equation.3">
                  <p:embed/>
                </p:oleObj>
              </mc:Choice>
              <mc:Fallback>
                <p:oleObj name="Equation" r:id="rId5" imgW="4498975" imgH="928688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06" y="1845734"/>
                        <a:ext cx="44973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026336"/>
      </p:ext>
    </p:extLst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/>
              <a:t>Back to Inverted Index Construction</a:t>
            </a:r>
          </a:p>
        </p:txBody>
      </p:sp>
    </p:spTree>
    <p:extLst>
      <p:ext uri="{BB962C8B-B14F-4D97-AF65-F5344CB8AC3E}">
        <p14:creationId xmlns:p14="http://schemas.microsoft.com/office/powerpoint/2010/main" val="1555744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321040" cy="1450757"/>
          </a:xfrm>
        </p:spPr>
        <p:txBody>
          <a:bodyPr/>
          <a:lstStyle/>
          <a:p>
            <a:r>
              <a:rPr dirty="0"/>
              <a:t>Blocked Sort-Based Indexing (BSB)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8147305" cy="4023360"/>
          </a:xfrm>
        </p:spPr>
        <p:txBody>
          <a:bodyPr>
            <a:normAutofit fontScale="92500"/>
          </a:bodyPr>
          <a:lstStyle/>
          <a:p>
            <a:r>
              <a:rPr sz="2400" b="1" dirty="0"/>
              <a:t>Goal: Build an inverted index when data does not fit in memory.</a:t>
            </a:r>
          </a:p>
          <a:p>
            <a:r>
              <a:rPr sz="2400" dirty="0"/>
              <a:t>As we parse documents, we generate records:</a:t>
            </a:r>
            <a:r>
              <a:rPr lang="en-US" sz="2400" dirty="0"/>
              <a:t> </a:t>
            </a:r>
            <a:r>
              <a:rPr sz="2400" b="1" dirty="0"/>
              <a:t>(term, </a:t>
            </a:r>
            <a:r>
              <a:rPr sz="2400" b="1" dirty="0" err="1"/>
              <a:t>docID</a:t>
            </a:r>
            <a:r>
              <a:rPr sz="2400" b="1" dirty="0"/>
              <a:t>, </a:t>
            </a:r>
            <a:r>
              <a:rPr sz="2400" b="1" dirty="0" err="1"/>
              <a:t>freq</a:t>
            </a:r>
            <a:r>
              <a:rPr sz="2400" b="1" dirty="0"/>
              <a:t>)</a:t>
            </a:r>
            <a:endParaRPr sz="2400" dirty="0"/>
          </a:p>
          <a:p>
            <a:r>
              <a:rPr sz="2400" dirty="0"/>
              <a:t>Each record = 12 bytes (4 + 4 + 4)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Why Not Just Sort Everything?</a:t>
            </a:r>
          </a:p>
          <a:p>
            <a:r>
              <a:rPr lang="en-US" sz="2400" dirty="0"/>
              <a:t>- Suppose we generate 100 million records; 100M × 12 bytes ≈ 1.2 GB</a:t>
            </a:r>
          </a:p>
          <a:p>
            <a:r>
              <a:rPr lang="en-US" sz="2400" dirty="0"/>
              <a:t>- Too large to sort entirely in memory (in typical settings).</a:t>
            </a:r>
          </a:p>
          <a:p>
            <a:r>
              <a:rPr lang="en-US" sz="2400" dirty="0"/>
              <a:t>- We need an external sorting strategy.</a:t>
            </a:r>
          </a:p>
          <a:p>
            <a:endParaRPr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1: Divide Into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Choose block size that fits comfortably in RAM.</a:t>
            </a:r>
            <a:r>
              <a:rPr lang="en-US" sz="2400" dirty="0"/>
              <a:t> </a:t>
            </a:r>
            <a:endParaRPr sz="2400" dirty="0"/>
          </a:p>
          <a:p>
            <a:r>
              <a:rPr sz="2400" dirty="0"/>
              <a:t>Example: 10M records per block</a:t>
            </a:r>
          </a:p>
          <a:p>
            <a:r>
              <a:rPr sz="2400" dirty="0"/>
              <a:t>10M × 12 bytes ≈ 120 MB per block</a:t>
            </a:r>
          </a:p>
          <a:p>
            <a:endParaRPr sz="2400" dirty="0"/>
          </a:p>
          <a:p>
            <a:r>
              <a:rPr sz="2400" dirty="0"/>
              <a:t>With 100M total records → 10 blocks.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Dictionary data structures for inverted indexes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dictionary data structure stores the term vocabulary, document frequency, pointers to each postings list …</a:t>
            </a:r>
            <a:r>
              <a:rPr lang="en-US" altLang="en-US" dirty="0">
                <a:solidFill>
                  <a:srgbClr val="00A000"/>
                </a:solidFill>
                <a:ea typeface="ＭＳ Ｐゴシック" panose="020B0600070205080204" pitchFamily="34" charset="-128"/>
              </a:rPr>
              <a:t> in what data structure?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13165"/>
            <a:ext cx="83820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anose="020B0602030504020204" pitchFamily="34" charset="0"/>
              </a:rPr>
              <a:t>Sec. 3.1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758620-46B1-4ABF-B137-BC77F483A6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18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2: Sort Each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For each block:</a:t>
            </a:r>
          </a:p>
          <a:p>
            <a:r>
              <a:rPr sz="2400" dirty="0"/>
              <a:t>• Load block into memory</a:t>
            </a:r>
          </a:p>
          <a:p>
            <a:r>
              <a:rPr sz="2400" dirty="0"/>
              <a:t>• Sort by (term, </a:t>
            </a:r>
            <a:r>
              <a:rPr sz="2400" dirty="0" err="1"/>
              <a:t>docID</a:t>
            </a:r>
            <a:r>
              <a:rPr sz="2400" dirty="0"/>
              <a:t>)</a:t>
            </a:r>
          </a:p>
          <a:p>
            <a:r>
              <a:rPr sz="2400" dirty="0"/>
              <a:t>• Write sorted block to disk</a:t>
            </a:r>
          </a:p>
          <a:p>
            <a:endParaRPr sz="2400" dirty="0"/>
          </a:p>
          <a:p>
            <a:r>
              <a:rPr sz="2400" dirty="0"/>
              <a:t>Now we have 10 sorted runs on disk.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3: Merge Sorted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Perform multi-way merge of sorted runs.</a:t>
            </a:r>
          </a:p>
          <a:p>
            <a:r>
              <a:rPr lang="en-US" sz="2400" dirty="0"/>
              <a:t>- </a:t>
            </a:r>
            <a:r>
              <a:rPr sz="2400" dirty="0"/>
              <a:t>Sequential disk reads</a:t>
            </a:r>
          </a:p>
          <a:p>
            <a:r>
              <a:rPr lang="en-US" sz="2400" dirty="0"/>
              <a:t>- </a:t>
            </a:r>
            <a:r>
              <a:rPr sz="2400" dirty="0"/>
              <a:t>Sequential disk writes</a:t>
            </a:r>
          </a:p>
          <a:p>
            <a:endParaRPr sz="2400" dirty="0"/>
          </a:p>
          <a:p>
            <a:r>
              <a:rPr sz="2400" dirty="0"/>
              <a:t>Result: One globally sorted sequence of (term, </a:t>
            </a:r>
            <a:r>
              <a:rPr sz="2400" dirty="0" err="1"/>
              <a:t>docID</a:t>
            </a:r>
            <a:r>
              <a:rPr sz="2400" dirty="0"/>
              <a:t>, </a:t>
            </a:r>
            <a:r>
              <a:rPr sz="2400" dirty="0" err="1"/>
              <a:t>freq</a:t>
            </a:r>
            <a:r>
              <a:rPr sz="2400" dirty="0"/>
              <a:t>).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Why BSB Reduces Disk Seeks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Disk is fast for large sequential reads/writes.</a:t>
            </a:r>
          </a:p>
          <a:p>
            <a:r>
              <a:rPr dirty="0"/>
              <a:t>Disk is slow for many small random seeks.</a:t>
            </a:r>
          </a:p>
          <a:p>
            <a:endParaRPr dirty="0"/>
          </a:p>
          <a:p>
            <a:r>
              <a:rPr dirty="0"/>
              <a:t>BSB performs:</a:t>
            </a:r>
          </a:p>
          <a:p>
            <a:r>
              <a:rPr dirty="0"/>
              <a:t>• Large sequential writes (sorted runs)</a:t>
            </a:r>
          </a:p>
          <a:p>
            <a:r>
              <a:rPr dirty="0"/>
              <a:t>• Large sequential reads (merge phase)</a:t>
            </a:r>
          </a:p>
          <a:p>
            <a:endParaRPr dirty="0"/>
          </a:p>
          <a:p>
            <a:r>
              <a:rPr dirty="0"/>
              <a:t>Minimizes costly disk seeks.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BSB = External sorting of term-document records.</a:t>
            </a:r>
          </a:p>
          <a:p>
            <a:endParaRPr dirty="0"/>
          </a:p>
          <a:p>
            <a:r>
              <a:rPr dirty="0"/>
              <a:t>After global sort:</a:t>
            </a:r>
          </a:p>
          <a:p>
            <a:r>
              <a:rPr dirty="0"/>
              <a:t>Group identical terms → build postings lists.</a:t>
            </a:r>
          </a:p>
          <a:p>
            <a:endParaRPr dirty="0"/>
          </a:p>
          <a:p>
            <a:r>
              <a:rPr dirty="0"/>
              <a:t>Contrast: SPIMI builds postings directly in memory (no global sort).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8163"/>
            <a:ext cx="845820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4130119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59" y="286604"/>
            <a:ext cx="8125097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Sorting 10 blocks of 10M records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59" y="1845734"/>
            <a:ext cx="7975808" cy="4433768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>
                <a:ea typeface="ＭＳ Ｐゴシック" charset="-128"/>
              </a:rPr>
              <a:t>First, read each block and sort within: 	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-128"/>
              </a:rPr>
              <a:t>Quicksort takes 2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 ln </a:t>
            </a:r>
            <a:r>
              <a:rPr lang="en-US" sz="2400" i="1" dirty="0">
                <a:ea typeface="ＭＳ Ｐゴシック" charset="-128"/>
              </a:rPr>
              <a:t>N</a:t>
            </a:r>
            <a:r>
              <a:rPr lang="en-US" sz="2400" dirty="0">
                <a:ea typeface="ＭＳ Ｐゴシック" charset="-128"/>
              </a:rPr>
              <a:t> expected steps</a:t>
            </a:r>
          </a:p>
          <a:p>
            <a:pPr lvl="1" eaLnBrk="1" hangingPunct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-128"/>
              </a:rPr>
              <a:t>In our case 2 x (10M ln 10M) steps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Exercise: estimate total time to read each block from disk and quicksort it.</a:t>
            </a:r>
            <a:endParaRPr lang="en-US" sz="2800" i="1" dirty="0">
              <a:ea typeface="ＭＳ Ｐゴシック" charset="-128"/>
            </a:endParaRPr>
          </a:p>
          <a:p>
            <a:pPr eaLnBrk="1" hangingPunct="1">
              <a:buFont typeface="Wingdings" charset="2"/>
              <a:buChar char="§"/>
              <a:defRPr/>
            </a:pPr>
            <a:r>
              <a:rPr lang="en-US" sz="2800" dirty="0">
                <a:ea typeface="ＭＳ Ｐゴシック" charset="-128"/>
              </a:rPr>
              <a:t>10 times this estimate – gives us 10 sorted </a:t>
            </a:r>
            <a:r>
              <a:rPr lang="en-US" sz="2800" i="1" u="sng" dirty="0">
                <a:ea typeface="ＭＳ Ｐゴシック" charset="-128"/>
              </a:rPr>
              <a:t>runs</a:t>
            </a:r>
            <a:r>
              <a:rPr lang="en-US" sz="2800" dirty="0">
                <a:ea typeface="ＭＳ Ｐゴシック" charset="-128"/>
              </a:rPr>
              <a:t> of 10M records each.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12016244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4" y="1197429"/>
            <a:ext cx="8248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4274920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8013130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to merge the sorted runs?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But it is more efficient to do a multi-way merge, where you are reading from all blocks simultaneously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Providing you read decent-sized chunks of each block into memory and then write out a decent-sized output chunk, then you’re not killed by disk seeks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4.2</a:t>
            </a:r>
          </a:p>
        </p:txBody>
      </p:sp>
    </p:spTree>
    <p:extLst>
      <p:ext uri="{BB962C8B-B14F-4D97-AF65-F5344CB8AC3E}">
        <p14:creationId xmlns:p14="http://schemas.microsoft.com/office/powerpoint/2010/main" val="39250784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Remaining problem with sort-based algorithm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7778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Our assumption was: we can keep the dictionary in memory.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We need the dictionary (which grows dynamically) in order to implement a term to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mapping.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Actually, we could work with term,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postings instead of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docID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postings 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. . . but then intermediate files become very large. (We would end up with a scalable, but very slow index construction method.)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26436532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237064" cy="145075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SPIMI: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Single-pass in-memory indexing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Key idea 1: Generate separate dictionaries for each block – no need to maintain term-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termID</a:t>
            </a:r>
            <a:r>
              <a:rPr lang="en-US" altLang="en-US" sz="2800" dirty="0">
                <a:ea typeface="ＭＳ Ｐゴシック" panose="020B0600070205080204" pitchFamily="34" charset="-128"/>
              </a:rPr>
              <a:t> mapping across blocks.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Key idea 2: Don’t sort. Accumulate postings in postings lists as they occur.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With these two ideas we can generate a complete inverted index for each block.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These separate indexes can then be merged into one big index.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251788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“Collection”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3000" y="2133600"/>
            <a:ext cx="6877538" cy="3048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47800" y="5791200"/>
            <a:ext cx="6324612" cy="254508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96912" y="60198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Merging of blocks is analogous to BSBI.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4.3</a:t>
            </a:r>
          </a:p>
        </p:txBody>
      </p:sp>
    </p:spTree>
    <p:extLst>
      <p:ext uri="{BB962C8B-B14F-4D97-AF65-F5344CB8AC3E}">
        <p14:creationId xmlns:p14="http://schemas.microsoft.com/office/powerpoint/2010/main" val="1513148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Distributed processing driven by need to index and analyze huge amounts of data (i.e., the Web)</a:t>
            </a:r>
          </a:p>
          <a:p>
            <a:r>
              <a:rPr lang="en-US" sz="2800" dirty="0"/>
              <a:t>Large numbers of inexpensive servers used rather than larger, more expensive machines</a:t>
            </a:r>
          </a:p>
          <a:p>
            <a:r>
              <a:rPr lang="en-US" sz="2800" i="1" dirty="0"/>
              <a:t>MapReduce</a:t>
            </a:r>
            <a:r>
              <a:rPr lang="en-US" sz="2800" dirty="0"/>
              <a:t> is a distributed programming tool designed for indexing and analysis tasks</a:t>
            </a:r>
          </a:p>
        </p:txBody>
      </p:sp>
    </p:spTree>
    <p:extLst>
      <p:ext uri="{BB962C8B-B14F-4D97-AF65-F5344CB8AC3E}">
        <p14:creationId xmlns:p14="http://schemas.microsoft.com/office/powerpoint/2010/main" val="2868536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849438"/>
            <a:ext cx="8229600" cy="4847095"/>
          </a:xfrm>
        </p:spPr>
        <p:txBody>
          <a:bodyPr>
            <a:normAutofit/>
          </a:bodyPr>
          <a:lstStyle/>
          <a:p>
            <a:r>
              <a:rPr lang="en-US" sz="2800" dirty="0"/>
              <a:t>Given a large text file that contains data about credit card transactions</a:t>
            </a:r>
          </a:p>
          <a:p>
            <a:pPr lvl="1"/>
            <a:r>
              <a:rPr lang="en-US" sz="2400" dirty="0"/>
              <a:t>Each line of the file contains a credit card number and an amount of money</a:t>
            </a:r>
          </a:p>
          <a:p>
            <a:pPr lvl="1"/>
            <a:r>
              <a:rPr lang="en-US" sz="2400" dirty="0"/>
              <a:t>Determine the number of unique credit card numbers</a:t>
            </a:r>
          </a:p>
          <a:p>
            <a:r>
              <a:rPr lang="en-US" sz="2800" dirty="0"/>
              <a:t>Could use hash table – memory problems</a:t>
            </a:r>
          </a:p>
          <a:p>
            <a:pPr lvl="1"/>
            <a:r>
              <a:rPr lang="en-US" sz="2400" dirty="0"/>
              <a:t>counting is simple with sorted file</a:t>
            </a:r>
          </a:p>
          <a:p>
            <a:r>
              <a:rPr lang="en-US" sz="2800" dirty="0"/>
              <a:t>Similar with distributed approach</a:t>
            </a:r>
          </a:p>
          <a:p>
            <a:pPr lvl="1"/>
            <a:r>
              <a:rPr lang="en-US" sz="2400" dirty="0"/>
              <a:t>sorting and placement are crucial</a:t>
            </a:r>
          </a:p>
        </p:txBody>
      </p:sp>
    </p:spTree>
    <p:extLst>
      <p:ext uri="{BB962C8B-B14F-4D97-AF65-F5344CB8AC3E}">
        <p14:creationId xmlns:p14="http://schemas.microsoft.com/office/powerpoint/2010/main" val="17053876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815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Programming Model: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Warm-up task:</a:t>
            </a:r>
          </a:p>
          <a:p>
            <a:r>
              <a:rPr lang="en-US" sz="2800" dirty="0"/>
              <a:t>We have a huge text document</a:t>
            </a:r>
          </a:p>
          <a:p>
            <a:pPr lvl="8"/>
            <a:endParaRPr lang="en-US" sz="1800" dirty="0"/>
          </a:p>
          <a:p>
            <a:r>
              <a:rPr lang="en-US" sz="2800" dirty="0"/>
              <a:t>Count the number of times each </a:t>
            </a:r>
            <a:br>
              <a:rPr lang="en-US" sz="2800" dirty="0"/>
            </a:br>
            <a:r>
              <a:rPr lang="en-US" sz="2800" dirty="0"/>
              <a:t>distinct word appears in the file</a:t>
            </a:r>
          </a:p>
          <a:p>
            <a:pPr lvl="8"/>
            <a:endParaRPr lang="en-US" sz="1800" dirty="0"/>
          </a:p>
          <a:p>
            <a:r>
              <a:rPr lang="en-US" sz="2800" b="1" dirty="0">
                <a:solidFill>
                  <a:srgbClr val="008000"/>
                </a:solidFill>
              </a:rPr>
              <a:t>Sample application: </a:t>
            </a:r>
          </a:p>
          <a:p>
            <a:pPr lvl="1"/>
            <a:r>
              <a:rPr lang="en-US" sz="2400" dirty="0"/>
              <a:t>Analyze web server logs to find popular URLs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</a:t>
            </a:r>
            <a:r>
              <a:rPr lang="en-US" dirty="0" err="1"/>
              <a:t>Rajaraman</a:t>
            </a:r>
            <a:r>
              <a:rPr lang="en-US" dirty="0"/>
              <a:t>, J. Ullman: Mining of Massive Datasets, http://www.mmds.org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037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Word Count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Case 1: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sz="2400" dirty="0"/>
              <a:t>File too large for memory, but all &lt;word, count&gt; pairs fit in memory</a:t>
            </a:r>
          </a:p>
          <a:p>
            <a:pPr marL="118872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Case 2:</a:t>
            </a:r>
          </a:p>
          <a:p>
            <a:r>
              <a:rPr lang="en-US" sz="2800" dirty="0"/>
              <a:t>Count occurrences of words:</a:t>
            </a:r>
          </a:p>
          <a:p>
            <a:pPr lvl="1"/>
            <a:r>
              <a:rPr lang="en-US" sz="2400" b="1" dirty="0">
                <a:latin typeface="Courier New" pitchFamily="49" charset="0"/>
              </a:rPr>
              <a:t>words(doc.txt) | sort | </a:t>
            </a:r>
            <a:r>
              <a:rPr lang="en-US" sz="2400" b="1" dirty="0" err="1">
                <a:latin typeface="Courier New" pitchFamily="49" charset="0"/>
              </a:rPr>
              <a:t>uniq</a:t>
            </a:r>
            <a:r>
              <a:rPr lang="en-US" sz="2400" b="1" dirty="0">
                <a:latin typeface="Courier New" pitchFamily="49" charset="0"/>
              </a:rPr>
              <a:t> -c</a:t>
            </a:r>
          </a:p>
          <a:p>
            <a:pPr lvl="2"/>
            <a:r>
              <a:rPr lang="en-US" sz="1800" dirty="0"/>
              <a:t>where </a:t>
            </a:r>
            <a:r>
              <a:rPr lang="en-US" sz="1800" b="1" dirty="0">
                <a:latin typeface="Courier New" pitchFamily="49" charset="0"/>
              </a:rPr>
              <a:t>words</a:t>
            </a:r>
            <a:r>
              <a:rPr lang="en-US" sz="1800" dirty="0"/>
              <a:t> takes a file and outputs the words in it, one per a line</a:t>
            </a:r>
          </a:p>
          <a:p>
            <a:r>
              <a:rPr lang="en-US" sz="2800" dirty="0"/>
              <a:t>Case 2 captures the essence of </a:t>
            </a:r>
            <a:r>
              <a:rPr lang="en-US" sz="2800" b="1" dirty="0" err="1">
                <a:solidFill>
                  <a:schemeClr val="accent2"/>
                </a:solidFill>
              </a:rPr>
              <a:t>MapReduce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/>
            <a:r>
              <a:rPr lang="en-US" sz="2400" dirty="0"/>
              <a:t>Great thing is that it is naturally parallelizable</a:t>
            </a:r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7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61755"/>
            <a:ext cx="754380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Sequentially read a lot of data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Map:</a:t>
            </a:r>
          </a:p>
          <a:p>
            <a:pPr lvl="1"/>
            <a:r>
              <a:rPr lang="en-US" sz="2400" dirty="0"/>
              <a:t>Extract something you care about</a:t>
            </a:r>
          </a:p>
          <a:p>
            <a:r>
              <a:rPr lang="en-US" sz="2800" b="1" dirty="0"/>
              <a:t>Group by key:</a:t>
            </a:r>
            <a:r>
              <a:rPr lang="en-US" sz="2800" dirty="0"/>
              <a:t> Sort and Shuffle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Reduce:</a:t>
            </a:r>
          </a:p>
          <a:p>
            <a:pPr lvl="1"/>
            <a:r>
              <a:rPr lang="en-US" sz="2400" dirty="0"/>
              <a:t>Aggregate, summarize, filter or transform</a:t>
            </a:r>
          </a:p>
          <a:p>
            <a:r>
              <a:rPr lang="en-US" sz="2800" dirty="0"/>
              <a:t>Write the result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5257800"/>
            <a:ext cx="5410200" cy="106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Outline stays the same, </a:t>
            </a:r>
            <a:r>
              <a:rPr lang="en-US" sz="2400" b="1" dirty="0"/>
              <a:t>Map </a:t>
            </a:r>
            <a:r>
              <a:rPr lang="en-US" sz="2400" dirty="0"/>
              <a:t>and </a:t>
            </a:r>
            <a:r>
              <a:rPr lang="en-US" sz="2400" b="1" dirty="0"/>
              <a:t>Reduce </a:t>
            </a:r>
            <a:r>
              <a:rPr lang="en-US" sz="2400" dirty="0"/>
              <a:t>change to fit the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16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/>
              <a:t>Map</a:t>
            </a:r>
            <a:r>
              <a:rPr lang="en-US" dirty="0"/>
              <a:t> Step</a:t>
            </a:r>
          </a:p>
        </p:txBody>
      </p:sp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762000" y="3810000"/>
            <a:ext cx="1219200" cy="381000"/>
            <a:chOff x="240" y="2016"/>
            <a:chExt cx="768" cy="240"/>
          </a:xfrm>
        </p:grpSpPr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3200400" y="2514600"/>
            <a:ext cx="1676400" cy="1219200"/>
            <a:chOff x="1776" y="1152"/>
            <a:chExt cx="1056" cy="768"/>
          </a:xfrm>
        </p:grpSpPr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1776" y="1152"/>
              <a:ext cx="1056" cy="336"/>
              <a:chOff x="2256" y="1344"/>
              <a:chExt cx="1056" cy="336"/>
            </a:xfrm>
          </p:grpSpPr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grpSp>
          <p:nvGrpSpPr>
            <p:cNvPr id="108555" name="Group 11"/>
            <p:cNvGrpSpPr>
              <a:grpSpLocks/>
            </p:cNvGrpSpPr>
            <p:nvPr/>
          </p:nvGrpSpPr>
          <p:grpSpPr bwMode="auto">
            <a:xfrm>
              <a:off x="1776" y="1584"/>
              <a:ext cx="1056" cy="336"/>
              <a:chOff x="2256" y="1344"/>
              <a:chExt cx="1056" cy="336"/>
            </a:xfrm>
          </p:grpSpPr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432" cy="336"/>
              </a:xfrm>
              <a:prstGeom prst="diamond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8557" name="AutoShape 13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2133600" y="2895600"/>
            <a:ext cx="762000" cy="609600"/>
            <a:chOff x="1104" y="1296"/>
            <a:chExt cx="480" cy="384"/>
          </a:xfrm>
        </p:grpSpPr>
        <p:sp>
          <p:nvSpPr>
            <p:cNvPr id="108563" name="AutoShape 19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4" name="Text Box 20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762000" y="3124200"/>
            <a:ext cx="1219200" cy="381000"/>
            <a:chOff x="240" y="2016"/>
            <a:chExt cx="768" cy="240"/>
          </a:xfrm>
        </p:grpSpPr>
        <p:sp>
          <p:nvSpPr>
            <p:cNvPr id="108570" name="Rectangle 26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1" name="AutoShape 27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grpSp>
        <p:nvGrpSpPr>
          <p:cNvPr id="108572" name="Group 28"/>
          <p:cNvGrpSpPr>
            <a:grpSpLocks/>
          </p:cNvGrpSpPr>
          <p:nvPr/>
        </p:nvGrpSpPr>
        <p:grpSpPr bwMode="auto">
          <a:xfrm>
            <a:off x="685800" y="5257800"/>
            <a:ext cx="1219200" cy="381000"/>
            <a:chOff x="240" y="2016"/>
            <a:chExt cx="768" cy="240"/>
          </a:xfrm>
        </p:grpSpPr>
        <p:sp>
          <p:nvSpPr>
            <p:cNvPr id="108573" name="Rectangle 29"/>
            <p:cNvSpPr>
              <a:spLocks noChangeArrowheads="1"/>
            </p:cNvSpPr>
            <p:nvPr/>
          </p:nvSpPr>
          <p:spPr bwMode="auto">
            <a:xfrm>
              <a:off x="576" y="2016"/>
              <a:ext cx="432" cy="240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8574" name="AutoShape 30"/>
            <p:cNvSpPr>
              <a:spLocks noChangeArrowheads="1"/>
            </p:cNvSpPr>
            <p:nvPr/>
          </p:nvSpPr>
          <p:spPr bwMode="auto">
            <a:xfrm>
              <a:off x="240" y="2016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</p:grpSp>
      <p:sp>
        <p:nvSpPr>
          <p:cNvPr id="108577" name="Text Box 33"/>
          <p:cNvSpPr txBox="1">
            <a:spLocks noChangeArrowheads="1"/>
          </p:cNvSpPr>
          <p:nvPr/>
        </p:nvSpPr>
        <p:spPr bwMode="auto">
          <a:xfrm>
            <a:off x="1020763" y="44196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3200400" y="3886200"/>
            <a:ext cx="1676400" cy="533400"/>
            <a:chOff x="2256" y="1344"/>
            <a:chExt cx="1056" cy="336"/>
          </a:xfrm>
        </p:grpSpPr>
        <p:sp>
          <p:nvSpPr>
            <p:cNvPr id="108582" name="AutoShape 38"/>
            <p:cNvSpPr>
              <a:spLocks noChangeArrowheads="1"/>
            </p:cNvSpPr>
            <p:nvPr/>
          </p:nvSpPr>
          <p:spPr bwMode="auto">
            <a:xfrm>
              <a:off x="2256" y="1344"/>
              <a:ext cx="432" cy="33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8583" name="AutoShape 39"/>
            <p:cNvSpPr>
              <a:spLocks noChangeArrowheads="1"/>
            </p:cNvSpPr>
            <p:nvPr/>
          </p:nvSpPr>
          <p:spPr bwMode="auto">
            <a:xfrm>
              <a:off x="2688" y="1344"/>
              <a:ext cx="624" cy="336"/>
            </a:xfrm>
            <a:prstGeom prst="parallelogram">
              <a:avLst>
                <a:gd name="adj" fmla="val 464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2133600" y="3657600"/>
            <a:ext cx="762000" cy="609600"/>
            <a:chOff x="1104" y="1296"/>
            <a:chExt cx="480" cy="384"/>
          </a:xfrm>
        </p:grpSpPr>
        <p:sp>
          <p:nvSpPr>
            <p:cNvPr id="108585" name="AutoShape 41"/>
            <p:cNvSpPr>
              <a:spLocks noChangeArrowheads="1"/>
            </p:cNvSpPr>
            <p:nvPr/>
          </p:nvSpPr>
          <p:spPr bwMode="auto">
            <a:xfrm>
              <a:off x="1152" y="148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42"/>
            <p:cNvSpPr txBox="1">
              <a:spLocks noChangeArrowheads="1"/>
            </p:cNvSpPr>
            <p:nvPr/>
          </p:nvSpPr>
          <p:spPr bwMode="auto">
            <a:xfrm>
              <a:off x="1104" y="1296"/>
              <a:ext cx="3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map</a:t>
              </a:r>
            </a:p>
          </p:txBody>
        </p:sp>
      </p:grpSp>
      <p:sp>
        <p:nvSpPr>
          <p:cNvPr id="108611" name="Text Box 67"/>
          <p:cNvSpPr txBox="1">
            <a:spLocks noChangeArrowheads="1"/>
          </p:cNvSpPr>
          <p:nvPr/>
        </p:nvSpPr>
        <p:spPr bwMode="auto">
          <a:xfrm>
            <a:off x="7620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Input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3200400" y="1828800"/>
            <a:ext cx="18517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Intermediate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3505200" y="4495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sp>
        <p:nvSpPr>
          <p:cNvPr id="108620" name="AutoShape 76"/>
          <p:cNvSpPr>
            <a:spLocks noChangeArrowheads="1"/>
          </p:cNvSpPr>
          <p:nvPr/>
        </p:nvSpPr>
        <p:spPr bwMode="auto">
          <a:xfrm>
            <a:off x="3276600" y="5181600"/>
            <a:ext cx="685800" cy="5334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108621" name="AutoShape 77"/>
          <p:cNvSpPr>
            <a:spLocks noChangeArrowheads="1"/>
          </p:cNvSpPr>
          <p:nvPr/>
        </p:nvSpPr>
        <p:spPr bwMode="auto">
          <a:xfrm>
            <a:off x="3962400" y="5181600"/>
            <a:ext cx="990600" cy="533400"/>
          </a:xfrm>
          <a:prstGeom prst="parallelogram">
            <a:avLst>
              <a:gd name="adj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/>
      <p:bldP spid="108619" grpId="0"/>
      <p:bldP spid="108620" grpId="0" animBg="1"/>
      <p:bldP spid="10862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The </a:t>
            </a:r>
            <a:r>
              <a:rPr lang="en-US" u="sng" dirty="0"/>
              <a:t>Reduce </a:t>
            </a:r>
            <a:r>
              <a:rPr lang="en-US" dirty="0"/>
              <a:t>Step</a:t>
            </a:r>
          </a:p>
        </p:txBody>
      </p:sp>
      <p:grpSp>
        <p:nvGrpSpPr>
          <p:cNvPr id="109583" name="Group 15"/>
          <p:cNvGrpSpPr>
            <a:grpSpLocks/>
          </p:cNvGrpSpPr>
          <p:nvPr/>
        </p:nvGrpSpPr>
        <p:grpSpPr bwMode="auto">
          <a:xfrm>
            <a:off x="609600" y="1828800"/>
            <a:ext cx="1873250" cy="3733800"/>
            <a:chOff x="3476" y="960"/>
            <a:chExt cx="1180" cy="2352"/>
          </a:xfrm>
        </p:grpSpPr>
        <p:grpSp>
          <p:nvGrpSpPr>
            <p:cNvPr id="109584" name="Group 16"/>
            <p:cNvGrpSpPr>
              <a:grpSpLocks/>
            </p:cNvGrpSpPr>
            <p:nvPr/>
          </p:nvGrpSpPr>
          <p:grpSpPr bwMode="auto">
            <a:xfrm>
              <a:off x="3552" y="1392"/>
              <a:ext cx="1104" cy="1920"/>
              <a:chOff x="3552" y="1392"/>
              <a:chExt cx="1104" cy="1920"/>
            </a:xfrm>
          </p:grpSpPr>
          <p:sp>
            <p:nvSpPr>
              <p:cNvPr id="109585" name="AutoShape 1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432" cy="336"/>
              </a:xfrm>
              <a:prstGeom prst="diamond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86" name="AutoShape 1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  <p:sp>
            <p:nvSpPr>
              <p:cNvPr id="109587" name="Text Box 19"/>
              <p:cNvSpPr txBox="1">
                <a:spLocks noChangeArrowheads="1"/>
              </p:cNvSpPr>
              <p:nvPr/>
            </p:nvSpPr>
            <p:spPr bwMode="auto">
              <a:xfrm>
                <a:off x="3840" y="259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…</a:t>
                </a:r>
              </a:p>
            </p:txBody>
          </p:sp>
          <p:grpSp>
            <p:nvGrpSpPr>
              <p:cNvPr id="109588" name="Group 20"/>
              <p:cNvGrpSpPr>
                <a:grpSpLocks/>
              </p:cNvGrpSpPr>
              <p:nvPr/>
            </p:nvGrpSpPr>
            <p:grpSpPr bwMode="auto">
              <a:xfrm>
                <a:off x="3552" y="1392"/>
                <a:ext cx="1056" cy="336"/>
                <a:chOff x="2256" y="1344"/>
                <a:chExt cx="1056" cy="336"/>
              </a:xfrm>
            </p:grpSpPr>
            <p:sp>
              <p:nvSpPr>
                <p:cNvPr id="109589" name="AutoShape 21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99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0" name="AutoShape 22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grpSp>
            <p:nvGrpSpPr>
              <p:cNvPr id="109591" name="Group 23"/>
              <p:cNvGrpSpPr>
                <a:grpSpLocks/>
              </p:cNvGrpSpPr>
              <p:nvPr/>
            </p:nvGrpSpPr>
            <p:grpSpPr bwMode="auto">
              <a:xfrm>
                <a:off x="3552" y="1824"/>
                <a:ext cx="1056" cy="336"/>
                <a:chOff x="2256" y="1344"/>
                <a:chExt cx="1056" cy="336"/>
              </a:xfrm>
            </p:grpSpPr>
            <p:sp>
              <p:nvSpPr>
                <p:cNvPr id="109592" name="AutoShape 24"/>
                <p:cNvSpPr>
                  <a:spLocks noChangeArrowheads="1"/>
                </p:cNvSpPr>
                <p:nvPr/>
              </p:nvSpPr>
              <p:spPr bwMode="auto">
                <a:xfrm>
                  <a:off x="2256" y="1344"/>
                  <a:ext cx="432" cy="336"/>
                </a:xfrm>
                <a:prstGeom prst="diamond">
                  <a:avLst/>
                </a:prstGeom>
                <a:solidFill>
                  <a:srgbClr val="CC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k</a:t>
                  </a:r>
                </a:p>
              </p:txBody>
            </p:sp>
            <p:sp>
              <p:nvSpPr>
                <p:cNvPr id="109593" name="AutoShape 25"/>
                <p:cNvSpPr>
                  <a:spLocks noChangeArrowheads="1"/>
                </p:cNvSpPr>
                <p:nvPr/>
              </p:nvSpPr>
              <p:spPr bwMode="auto">
                <a:xfrm>
                  <a:off x="2688" y="1344"/>
                  <a:ext cx="624" cy="336"/>
                </a:xfrm>
                <a:prstGeom prst="parallelogram">
                  <a:avLst>
                    <a:gd name="adj" fmla="val 4642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/>
                    <a:t>v</a:t>
                  </a:r>
                </a:p>
              </p:txBody>
            </p:sp>
          </p:grpSp>
          <p:sp>
            <p:nvSpPr>
              <p:cNvPr id="109594" name="AutoShape 26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32" cy="336"/>
              </a:xfrm>
              <a:prstGeom prst="diamond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k</a:t>
                </a:r>
              </a:p>
            </p:txBody>
          </p:sp>
          <p:sp>
            <p:nvSpPr>
              <p:cNvPr id="109595" name="AutoShape 27"/>
              <p:cNvSpPr>
                <a:spLocks noChangeArrowheads="1"/>
              </p:cNvSpPr>
              <p:nvPr/>
            </p:nvSpPr>
            <p:spPr bwMode="auto">
              <a:xfrm>
                <a:off x="3984" y="2256"/>
                <a:ext cx="624" cy="336"/>
              </a:xfrm>
              <a:prstGeom prst="parallelogram">
                <a:avLst>
                  <a:gd name="adj" fmla="val 464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/>
                  <a:t>v</a:t>
                </a:r>
              </a:p>
            </p:txBody>
          </p:sp>
        </p:grp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476" y="960"/>
              <a:ext cx="116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Intermediate</a:t>
              </a:r>
            </a:p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pairs</a:t>
              </a:r>
            </a:p>
          </p:txBody>
        </p:sp>
      </p:grpSp>
      <p:grpSp>
        <p:nvGrpSpPr>
          <p:cNvPr id="109635" name="Group 67"/>
          <p:cNvGrpSpPr>
            <a:grpSpLocks/>
          </p:cNvGrpSpPr>
          <p:nvPr/>
        </p:nvGrpSpPr>
        <p:grpSpPr bwMode="auto">
          <a:xfrm>
            <a:off x="2427288" y="3087689"/>
            <a:ext cx="849312" cy="874713"/>
            <a:chOff x="1529" y="1753"/>
            <a:chExt cx="535" cy="551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1584" y="211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1529" y="1753"/>
              <a:ext cx="5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Group</a:t>
              </a:r>
            </a:p>
            <a:p>
              <a:r>
                <a:rPr lang="en-US" b="1" dirty="0"/>
                <a:t>by key</a:t>
              </a:r>
            </a:p>
          </p:txBody>
        </p:sp>
      </p:grpSp>
      <p:grpSp>
        <p:nvGrpSpPr>
          <p:cNvPr id="109601" name="Group 33"/>
          <p:cNvGrpSpPr>
            <a:grpSpLocks/>
          </p:cNvGrpSpPr>
          <p:nvPr/>
        </p:nvGrpSpPr>
        <p:grpSpPr bwMode="auto">
          <a:xfrm>
            <a:off x="5943600" y="2362200"/>
            <a:ext cx="1066800" cy="533400"/>
            <a:chOff x="3456" y="1296"/>
            <a:chExt cx="672" cy="336"/>
          </a:xfrm>
        </p:grpSpPr>
        <p:sp>
          <p:nvSpPr>
            <p:cNvPr id="109599" name="AutoShape 31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0" name="Text Box 32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5943600" y="2971800"/>
            <a:ext cx="1066800" cy="533400"/>
            <a:chOff x="3456" y="1296"/>
            <a:chExt cx="672" cy="336"/>
          </a:xfrm>
        </p:grpSpPr>
        <p:sp>
          <p:nvSpPr>
            <p:cNvPr id="109603" name="AutoShape 35"/>
            <p:cNvSpPr>
              <a:spLocks noChangeArrowheads="1"/>
            </p:cNvSpPr>
            <p:nvPr/>
          </p:nvSpPr>
          <p:spPr bwMode="auto">
            <a:xfrm>
              <a:off x="3504" y="1488"/>
              <a:ext cx="624" cy="144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Text Box 36"/>
            <p:cNvSpPr txBox="1">
              <a:spLocks noChangeArrowheads="1"/>
            </p:cNvSpPr>
            <p:nvPr/>
          </p:nvSpPr>
          <p:spPr bwMode="auto">
            <a:xfrm>
              <a:off x="3456" y="1296"/>
              <a:ext cx="5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/>
                <a:t>reduce</a:t>
              </a:r>
            </a:p>
          </p:txBody>
        </p:sp>
      </p:grpSp>
      <p:grpSp>
        <p:nvGrpSpPr>
          <p:cNvPr id="109610" name="Group 42"/>
          <p:cNvGrpSpPr>
            <a:grpSpLocks/>
          </p:cNvGrpSpPr>
          <p:nvPr/>
        </p:nvGrpSpPr>
        <p:grpSpPr bwMode="auto">
          <a:xfrm>
            <a:off x="7086600" y="2514600"/>
            <a:ext cx="1295400" cy="533400"/>
            <a:chOff x="4464" y="1392"/>
            <a:chExt cx="816" cy="336"/>
          </a:xfrm>
        </p:grpSpPr>
        <p:sp>
          <p:nvSpPr>
            <p:cNvPr id="109605" name="AutoShape 3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1" name="Group 43"/>
          <p:cNvGrpSpPr>
            <a:grpSpLocks/>
          </p:cNvGrpSpPr>
          <p:nvPr/>
        </p:nvGrpSpPr>
        <p:grpSpPr bwMode="auto">
          <a:xfrm>
            <a:off x="7086600" y="3124200"/>
            <a:ext cx="1295400" cy="533400"/>
            <a:chOff x="4464" y="1392"/>
            <a:chExt cx="816" cy="336"/>
          </a:xfrm>
        </p:grpSpPr>
        <p:sp>
          <p:nvSpPr>
            <p:cNvPr id="109612" name="AutoShape 44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9613" name="AutoShape 45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grpSp>
        <p:nvGrpSpPr>
          <p:cNvPr id="109614" name="Group 46"/>
          <p:cNvGrpSpPr>
            <a:grpSpLocks/>
          </p:cNvGrpSpPr>
          <p:nvPr/>
        </p:nvGrpSpPr>
        <p:grpSpPr bwMode="auto">
          <a:xfrm>
            <a:off x="7162800" y="5105400"/>
            <a:ext cx="1295400" cy="533400"/>
            <a:chOff x="4464" y="1392"/>
            <a:chExt cx="816" cy="336"/>
          </a:xfrm>
        </p:grpSpPr>
        <p:sp>
          <p:nvSpPr>
            <p:cNvPr id="109615" name="AutoShape 47"/>
            <p:cNvSpPr>
              <a:spLocks noChangeArrowheads="1"/>
            </p:cNvSpPr>
            <p:nvPr/>
          </p:nvSpPr>
          <p:spPr bwMode="auto">
            <a:xfrm>
              <a:off x="4464" y="1392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616" name="AutoShape 48"/>
            <p:cNvSpPr>
              <a:spLocks noChangeArrowheads="1"/>
            </p:cNvSpPr>
            <p:nvPr/>
          </p:nvSpPr>
          <p:spPr bwMode="auto">
            <a:xfrm>
              <a:off x="4944" y="1392"/>
              <a:ext cx="336" cy="33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</p:grp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7573963" y="42672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…</a:t>
            </a:r>
          </a:p>
        </p:txBody>
      </p:sp>
      <p:grpSp>
        <p:nvGrpSpPr>
          <p:cNvPr id="109634" name="Group 66"/>
          <p:cNvGrpSpPr>
            <a:grpSpLocks/>
          </p:cNvGrpSpPr>
          <p:nvPr/>
        </p:nvGrpSpPr>
        <p:grpSpPr bwMode="auto">
          <a:xfrm>
            <a:off x="3276600" y="1905000"/>
            <a:ext cx="2743200" cy="3657600"/>
            <a:chOff x="2064" y="1008"/>
            <a:chExt cx="1728" cy="2304"/>
          </a:xfrm>
        </p:grpSpPr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2112" y="2976"/>
              <a:ext cx="432" cy="336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2544" y="2976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467" y="2496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…</a:t>
              </a:r>
            </a:p>
          </p:txBody>
        </p:sp>
        <p:sp>
          <p:nvSpPr>
            <p:cNvPr id="109576" name="AutoShape 8"/>
            <p:cNvSpPr>
              <a:spLocks noChangeArrowheads="1"/>
            </p:cNvSpPr>
            <p:nvPr/>
          </p:nvSpPr>
          <p:spPr bwMode="auto">
            <a:xfrm>
              <a:off x="2064" y="1392"/>
              <a:ext cx="432" cy="336"/>
            </a:xfrm>
            <a:prstGeom prst="diamond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2496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78" name="AutoShape 10"/>
            <p:cNvSpPr>
              <a:spLocks noChangeArrowheads="1"/>
            </p:cNvSpPr>
            <p:nvPr/>
          </p:nvSpPr>
          <p:spPr bwMode="auto">
            <a:xfrm>
              <a:off x="2064" y="1824"/>
              <a:ext cx="432" cy="336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k</a:t>
              </a:r>
            </a:p>
          </p:txBody>
        </p:sp>
        <p:sp>
          <p:nvSpPr>
            <p:cNvPr id="109579" name="AutoShape 11"/>
            <p:cNvSpPr>
              <a:spLocks noChangeArrowheads="1"/>
            </p:cNvSpPr>
            <p:nvPr/>
          </p:nvSpPr>
          <p:spPr bwMode="auto">
            <a:xfrm>
              <a:off x="2496" y="1824"/>
              <a:ext cx="480" cy="336"/>
            </a:xfrm>
            <a:prstGeom prst="parallelogram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2832" y="1824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auto">
            <a:xfrm>
              <a:off x="2880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582" name="AutoShape 14"/>
            <p:cNvSpPr>
              <a:spLocks noChangeArrowheads="1"/>
            </p:cNvSpPr>
            <p:nvPr/>
          </p:nvSpPr>
          <p:spPr bwMode="auto">
            <a:xfrm>
              <a:off x="3264" y="1392"/>
              <a:ext cx="528" cy="336"/>
            </a:xfrm>
            <a:prstGeom prst="parallelogram">
              <a:avLst>
                <a:gd name="adj" fmla="val 39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v</a:t>
              </a:r>
            </a:p>
          </p:txBody>
        </p:sp>
        <p:sp>
          <p:nvSpPr>
            <p:cNvPr id="109632" name="Rectangle 64"/>
            <p:cNvSpPr>
              <a:spLocks noChangeArrowheads="1"/>
            </p:cNvSpPr>
            <p:nvPr/>
          </p:nvSpPr>
          <p:spPr bwMode="auto">
            <a:xfrm>
              <a:off x="2160" y="100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Key-value groups</a:t>
              </a:r>
            </a:p>
          </p:txBody>
        </p:sp>
      </p:grpSp>
      <p:sp>
        <p:nvSpPr>
          <p:cNvPr id="109633" name="Rectangle 65"/>
          <p:cNvSpPr>
            <a:spLocks noChangeArrowheads="1"/>
          </p:cNvSpPr>
          <p:nvPr/>
        </p:nvSpPr>
        <p:spPr bwMode="auto">
          <a:xfrm>
            <a:off x="6705600" y="1676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key-value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7" grpId="0"/>
      <p:bldP spid="10963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Specifically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1"/>
            <a:ext cx="8534400" cy="48158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Input:</a:t>
            </a:r>
            <a:r>
              <a:rPr lang="en-US" sz="3200" dirty="0"/>
              <a:t> a set of key-value pairs</a:t>
            </a:r>
          </a:p>
          <a:p>
            <a:r>
              <a:rPr lang="en-US" sz="3200" dirty="0"/>
              <a:t>Programmer specifies two methods:</a:t>
            </a:r>
          </a:p>
          <a:p>
            <a:pPr lvl="1"/>
            <a:r>
              <a:rPr lang="en-US" sz="28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Map(k, v)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v’&gt;*</a:t>
            </a:r>
          </a:p>
          <a:p>
            <a:pPr lvl="2"/>
            <a:r>
              <a:rPr lang="en-US" sz="2000" dirty="0">
                <a:sym typeface="Wingdings" pitchFamily="2" charset="2"/>
              </a:rPr>
              <a:t>Takes a key-value pair and outputs a set of key-value pairs</a:t>
            </a:r>
          </a:p>
          <a:p>
            <a:pPr lvl="3"/>
            <a:r>
              <a:rPr lang="en-US" sz="2000" dirty="0">
                <a:sym typeface="Wingdings" pitchFamily="2" charset="2"/>
              </a:rPr>
              <a:t>E.g., key is the filename, value is a single line in the file</a:t>
            </a:r>
          </a:p>
          <a:p>
            <a:pPr lvl="2"/>
            <a:r>
              <a:rPr lang="en-US" sz="2000" dirty="0">
                <a:sym typeface="Wingdings" pitchFamily="2" charset="2"/>
              </a:rPr>
              <a:t>There is one Map call for every </a:t>
            </a:r>
            <a:r>
              <a:rPr lang="en-US" sz="2000" i="1" dirty="0">
                <a:sym typeface="Wingdings" pitchFamily="2" charset="2"/>
              </a:rPr>
              <a:t>(</a:t>
            </a:r>
            <a:r>
              <a:rPr lang="en-US" sz="2000" i="1" dirty="0" err="1">
                <a:sym typeface="Wingdings" pitchFamily="2" charset="2"/>
              </a:rPr>
              <a:t>k,v</a:t>
            </a:r>
            <a:r>
              <a:rPr lang="en-US" sz="2000" i="1" dirty="0">
                <a:sym typeface="Wingdings" pitchFamily="2" charset="2"/>
              </a:rPr>
              <a:t>) </a:t>
            </a:r>
            <a:r>
              <a:rPr lang="en-US" sz="2000" dirty="0">
                <a:sym typeface="Wingdings" pitchFamily="2" charset="2"/>
              </a:rPr>
              <a:t>pair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Reduce(k’, &lt;v’&gt;*)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&lt;k’, v’’&gt;*</a:t>
            </a:r>
          </a:p>
          <a:p>
            <a:pPr lvl="2"/>
            <a:r>
              <a:rPr lang="en-US" sz="2000" b="1" dirty="0">
                <a:sym typeface="Wingdings" pitchFamily="2" charset="2"/>
              </a:rPr>
              <a:t>All values </a:t>
            </a:r>
            <a:r>
              <a:rPr lang="en-US" sz="2000" b="1" i="1" dirty="0">
                <a:sym typeface="Wingdings" pitchFamily="2" charset="2"/>
              </a:rPr>
              <a:t>v’</a:t>
            </a:r>
            <a:r>
              <a:rPr lang="en-US" sz="2000" b="1" dirty="0">
                <a:sym typeface="Wingdings" pitchFamily="2" charset="2"/>
              </a:rPr>
              <a:t> with same key </a:t>
            </a:r>
            <a:r>
              <a:rPr lang="en-US" sz="2000" b="1" i="1" dirty="0">
                <a:sym typeface="Wingdings" pitchFamily="2" charset="2"/>
              </a:rPr>
              <a:t>k’</a:t>
            </a:r>
            <a:r>
              <a:rPr lang="en-US" sz="2000" b="1" dirty="0">
                <a:sym typeface="Wingdings" pitchFamily="2" charset="2"/>
              </a:rPr>
              <a:t> are reduced together </a:t>
            </a:r>
            <a:br>
              <a:rPr lang="en-US" sz="2000" b="1" dirty="0">
                <a:sym typeface="Wingdings" pitchFamily="2" charset="2"/>
              </a:rPr>
            </a:br>
            <a:r>
              <a:rPr lang="en-US" sz="2000" b="1" dirty="0">
                <a:sym typeface="Wingdings" pitchFamily="2" charset="2"/>
              </a:rPr>
              <a:t>and processed in </a:t>
            </a:r>
            <a:r>
              <a:rPr lang="en-US" sz="2000" b="1" i="1" dirty="0">
                <a:sym typeface="Wingdings" pitchFamily="2" charset="2"/>
              </a:rPr>
              <a:t>v’</a:t>
            </a:r>
            <a:r>
              <a:rPr lang="en-US" sz="2000" b="1" dirty="0">
                <a:sym typeface="Wingdings" pitchFamily="2" charset="2"/>
              </a:rPr>
              <a:t> order</a:t>
            </a:r>
          </a:p>
          <a:p>
            <a:pPr lvl="2"/>
            <a:r>
              <a:rPr lang="en-US" sz="2000" dirty="0"/>
              <a:t>There is one Reduce function call per unique key </a:t>
            </a:r>
            <a:r>
              <a:rPr lang="en-US" sz="2000" i="1" dirty="0"/>
              <a:t>k’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66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Word Counting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468468"/>
            <a:ext cx="1600200" cy="2627531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>
                <a:latin typeface="Arial Narrow" pitchFamily="34" charset="0"/>
                <a:cs typeface="Arial" pitchFamily="34" charset="0"/>
              </a:rPr>
              <a:t>The crew of the space shuttle Endeavor recently returned to Earth as ambassadors, harbingers of a new era of space exploration. Scientists at NASA are saying that the recent assembly of the 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Dextre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bot is the first step in a long-term space-based man/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mache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partnership. '"The work we're doing now -- the robotics we're doing -- is what we're going to need ……………………..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" y="6107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document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788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(of,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(Endeavor,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600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12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2)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3)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88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1600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61412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12196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52907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434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grpSp>
        <p:nvGrpSpPr>
          <p:cNvPr id="3" name="Group 68"/>
          <p:cNvGrpSpPr/>
          <p:nvPr/>
        </p:nvGrpSpPr>
        <p:grpSpPr>
          <a:xfrm>
            <a:off x="8001000" y="3200400"/>
            <a:ext cx="762000" cy="3200400"/>
            <a:chOff x="8001000" y="1752600"/>
            <a:chExt cx="762000" cy="3200400"/>
          </a:xfrm>
        </p:grpSpPr>
        <p:sp>
          <p:nvSpPr>
            <p:cNvPr id="64" name="TextBox 63"/>
            <p:cNvSpPr txBox="1"/>
            <p:nvPr/>
          </p:nvSpPr>
          <p:spPr>
            <a:xfrm rot="16200000">
              <a:off x="7070789" y="2911411"/>
              <a:ext cx="2686954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Sequentially read the data</a:t>
              </a:r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8001000" y="1752600"/>
              <a:ext cx="762000" cy="3200400"/>
            </a:xfrm>
            <a:prstGeom prst="downArrow">
              <a:avLst/>
            </a:prstGeom>
            <a:ln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119681" y="3059689"/>
              <a:ext cx="2542684" cy="369332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Only  </a:t>
              </a:r>
              <a:r>
                <a:rPr lang="en-US" dirty="0">
                  <a:solidFill>
                    <a:schemeClr val="bg1"/>
                  </a:solidFill>
                </a:rPr>
                <a:t>  sequential    reads</a:t>
              </a: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102665" y="4056286"/>
            <a:ext cx="1707335" cy="1104600"/>
            <a:chOff x="179559" y="4370559"/>
            <a:chExt cx="1707335" cy="1104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0494" y="49385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/>
          <p:nvPr/>
        </p:nvGrpSpPr>
        <p:grpSpPr>
          <a:xfrm>
            <a:off x="4114800" y="4371984"/>
            <a:ext cx="1707335" cy="782628"/>
            <a:chOff x="179559" y="4627743"/>
            <a:chExt cx="1707335" cy="7826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79559" y="54087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0494" y="462774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84"/>
          <p:cNvGrpSpPr/>
          <p:nvPr/>
        </p:nvGrpSpPr>
        <p:grpSpPr>
          <a:xfrm>
            <a:off x="152400" y="4021245"/>
            <a:ext cx="1707335" cy="1104600"/>
            <a:chOff x="179559" y="4370559"/>
            <a:chExt cx="1707335" cy="1104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0494" y="491628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3810000" y="3886200"/>
            <a:ext cx="228600" cy="1600200"/>
            <a:chOff x="3810000" y="4114800"/>
            <a:chExt cx="228600" cy="16002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3619500" y="4381500"/>
              <a:ext cx="6858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505200" y="5181600"/>
              <a:ext cx="9144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657600" y="4953000"/>
              <a:ext cx="5334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33800" y="4495800"/>
              <a:ext cx="3810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2895600" cy="1554162"/>
          </a:xfrm>
        </p:spPr>
        <p:txBody>
          <a:bodyPr>
            <a:normAutofit/>
          </a:bodyPr>
          <a:lstStyle/>
          <a:p>
            <a:r>
              <a:rPr lang="en-US" sz="2800" dirty="0"/>
              <a:t>Simple Inverted </a:t>
            </a:r>
            <a:br>
              <a:rPr lang="en-US" sz="2800" dirty="0"/>
            </a:br>
            <a:r>
              <a:rPr lang="en-US" sz="2800" dirty="0"/>
              <a:t>Index</a:t>
            </a:r>
          </a:p>
        </p:txBody>
      </p:sp>
      <p:pic>
        <p:nvPicPr>
          <p:cNvPr id="3" name="Picture 2" descr="C:\Users\croft\Desktop\ch5-document-lists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114800" cy="58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Using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map(key, value):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document name; value: text of the document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word w in value: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emit(w, 1)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3810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reduce(key, values):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a word; value: an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over counts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result = 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count v in values: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	result += v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emit(key, result)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7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Map-Reduce: Environment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2800" b="1" dirty="0">
                <a:solidFill>
                  <a:srgbClr val="0000FF"/>
                </a:solidFill>
              </a:rPr>
              <a:t>Map-Reduce environment takes care of: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Partitioning</a:t>
            </a:r>
            <a:r>
              <a:rPr lang="en-GB" sz="2800" dirty="0"/>
              <a:t> the input data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Scheduling</a:t>
            </a:r>
            <a:r>
              <a:rPr lang="en-GB" sz="2800" dirty="0"/>
              <a:t> the program’s execution across a </a:t>
            </a:r>
            <a:br>
              <a:rPr lang="en-GB" sz="2800" dirty="0"/>
            </a:br>
            <a:r>
              <a:rPr lang="en-GB" sz="2800" dirty="0"/>
              <a:t>set of machines</a:t>
            </a:r>
          </a:p>
          <a:p>
            <a:r>
              <a:rPr lang="en-GB" sz="2800" dirty="0"/>
              <a:t>Performing the </a:t>
            </a:r>
            <a:r>
              <a:rPr lang="en-GB" sz="2800" b="1" dirty="0">
                <a:solidFill>
                  <a:schemeClr val="accent4"/>
                </a:solidFill>
              </a:rPr>
              <a:t>group by key</a:t>
            </a:r>
            <a:r>
              <a:rPr lang="en-GB" sz="2800" dirty="0"/>
              <a:t> step</a:t>
            </a:r>
          </a:p>
          <a:p>
            <a:r>
              <a:rPr lang="en-GB" sz="2800" dirty="0"/>
              <a:t>Handling machine </a:t>
            </a:r>
            <a:r>
              <a:rPr lang="en-GB" sz="2800" dirty="0">
                <a:solidFill>
                  <a:schemeClr val="accent4"/>
                </a:solidFill>
              </a:rPr>
              <a:t>failures</a:t>
            </a:r>
            <a:endParaRPr lang="en-GB" sz="2800" dirty="0"/>
          </a:p>
          <a:p>
            <a:r>
              <a:rPr lang="en-GB" sz="2800" dirty="0"/>
              <a:t>Managing required inter-machine </a:t>
            </a:r>
            <a:r>
              <a:rPr lang="en-GB" sz="2800" dirty="0">
                <a:solidFill>
                  <a:schemeClr val="accent4"/>
                </a:solidFill>
              </a:rPr>
              <a:t>communication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4377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A diagram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4" name="Picture 6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" y="1219200"/>
            <a:ext cx="784479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046" y="13716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Big document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10" y="17526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2410" y="3429000"/>
            <a:ext cx="1672590" cy="13716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</a:p>
          <a:p>
            <a:pPr algn="ctr"/>
            <a:r>
              <a:rPr lang="en-US" sz="1200" b="1" dirty="0"/>
              <a:t>(Hash merge, Shuffle, Sort, Partition)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410" y="49530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81362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In Parallel</a:t>
            </a:r>
          </a:p>
        </p:txBody>
      </p:sp>
      <p:pic>
        <p:nvPicPr>
          <p:cNvPr id="205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503" y="1691213"/>
            <a:ext cx="6800850" cy="47053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2628" y="641151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bg1"/>
                </a:solidFill>
              </a:rPr>
              <a:t>All phases are distributed with many tasks doing the work</a:t>
            </a:r>
          </a:p>
        </p:txBody>
      </p:sp>
    </p:spTree>
    <p:extLst>
      <p:ext uri="{BB962C8B-B14F-4D97-AF65-F5344CB8AC3E}">
        <p14:creationId xmlns:p14="http://schemas.microsoft.com/office/powerpoint/2010/main" val="20071291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15546" y="1737045"/>
            <a:ext cx="5578804" cy="5257801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accent3"/>
                </a:solidFill>
              </a:rPr>
              <a:t>Programmer specifies:</a:t>
            </a:r>
          </a:p>
          <a:p>
            <a:pPr lvl="1"/>
            <a:r>
              <a:rPr lang="en-GB" dirty="0"/>
              <a:t>Map and Reduce and input files</a:t>
            </a:r>
          </a:p>
          <a:p>
            <a:pPr lvl="0"/>
            <a:r>
              <a:rPr lang="en-GB" b="1" dirty="0"/>
              <a:t>Workflow:</a:t>
            </a:r>
          </a:p>
          <a:p>
            <a:pPr lvl="1"/>
            <a:r>
              <a:rPr lang="en-GB" dirty="0"/>
              <a:t>Read inputs as a set of key-value-pairs</a:t>
            </a:r>
          </a:p>
          <a:p>
            <a:pPr lvl="1"/>
            <a:r>
              <a:rPr lang="en-GB" b="1" dirty="0">
                <a:solidFill>
                  <a:schemeClr val="accent2"/>
                </a:solidFill>
              </a:rPr>
              <a:t>Map</a:t>
            </a:r>
            <a:r>
              <a:rPr lang="en-GB" b="1" dirty="0"/>
              <a:t> </a:t>
            </a:r>
            <a:r>
              <a:rPr lang="en-GB" dirty="0"/>
              <a:t>transforms input </a:t>
            </a:r>
            <a:r>
              <a:rPr lang="en-GB" dirty="0" err="1"/>
              <a:t>kv</a:t>
            </a:r>
            <a:r>
              <a:rPr lang="en-GB" dirty="0"/>
              <a:t>-pairs into a new set of </a:t>
            </a:r>
            <a:r>
              <a:rPr lang="en-GB" dirty="0" err="1"/>
              <a:t>k'v</a:t>
            </a:r>
            <a:r>
              <a:rPr lang="en-GB" dirty="0"/>
              <a:t>'-pairs</a:t>
            </a:r>
          </a:p>
          <a:p>
            <a:pPr lvl="1"/>
            <a:r>
              <a:rPr lang="en-GB" dirty="0"/>
              <a:t>Sorts &amp; Shuffles the </a:t>
            </a:r>
            <a:r>
              <a:rPr lang="en-GB" dirty="0" err="1"/>
              <a:t>k'v</a:t>
            </a:r>
            <a:r>
              <a:rPr lang="en-GB" dirty="0"/>
              <a:t>'-pairs to output nodes</a:t>
            </a:r>
          </a:p>
          <a:p>
            <a:pPr lvl="1"/>
            <a:r>
              <a:rPr lang="en-GB" dirty="0"/>
              <a:t>All </a:t>
            </a:r>
            <a:r>
              <a:rPr lang="en-GB" dirty="0" err="1"/>
              <a:t>k’v</a:t>
            </a:r>
            <a:r>
              <a:rPr lang="en-GB" dirty="0"/>
              <a:t>’-pairs with a given k’ are sent to the same </a:t>
            </a:r>
            <a:r>
              <a:rPr lang="en-GB" b="1" dirty="0">
                <a:solidFill>
                  <a:schemeClr val="accent4"/>
                </a:solidFill>
              </a:rPr>
              <a:t>reduce</a:t>
            </a:r>
            <a:endParaRPr lang="en-GB" dirty="0"/>
          </a:p>
          <a:p>
            <a:pPr lvl="1"/>
            <a:r>
              <a:rPr lang="en-GB" b="1" dirty="0">
                <a:solidFill>
                  <a:schemeClr val="accent4"/>
                </a:solidFill>
              </a:rPr>
              <a:t>Reduce</a:t>
            </a:r>
            <a:r>
              <a:rPr lang="en-GB" b="1" dirty="0"/>
              <a:t> </a:t>
            </a:r>
            <a:r>
              <a:rPr lang="en-GB" dirty="0"/>
              <a:t>processes all </a:t>
            </a:r>
            <a:r>
              <a:rPr lang="en-GB" dirty="0" err="1"/>
              <a:t>k'v</a:t>
            </a:r>
            <a:r>
              <a:rPr lang="en-GB" dirty="0"/>
              <a:t>'-pairs grouped by key into new </a:t>
            </a:r>
            <a:r>
              <a:rPr lang="en-GB" dirty="0" err="1"/>
              <a:t>k''v</a:t>
            </a:r>
            <a:r>
              <a:rPr lang="en-GB" dirty="0"/>
              <a:t>''-pairs</a:t>
            </a:r>
          </a:p>
          <a:p>
            <a:pPr lvl="1"/>
            <a:r>
              <a:rPr lang="en-GB" dirty="0"/>
              <a:t>Write the resulting pairs to files</a:t>
            </a:r>
          </a:p>
          <a:p>
            <a:pPr lvl="8"/>
            <a:endParaRPr lang="en-GB" dirty="0"/>
          </a:p>
          <a:p>
            <a:pPr lvl="0"/>
            <a:r>
              <a:rPr lang="en-GB" dirty="0">
                <a:solidFill>
                  <a:schemeClr val="accent3"/>
                </a:solidFill>
              </a:rPr>
              <a:t>All phases are distributed with many tasks doing the work</a:t>
            </a:r>
          </a:p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541963" y="1676400"/>
            <a:ext cx="566737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803900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10200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0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764338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1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070725" y="2209800"/>
            <a:ext cx="1588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34163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Map 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943850" y="1676400"/>
            <a:ext cx="56832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Input 2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205788" y="2209800"/>
            <a:ext cx="1587" cy="381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13675" y="2590800"/>
            <a:ext cx="873125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Map 2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71658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Reduce 0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7462838" y="4267200"/>
            <a:ext cx="1004887" cy="76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chemeClr val="bg1"/>
                </a:solidFill>
                <a:cs typeface="Arial" charset="0"/>
              </a:rPr>
              <a:t>Reduce 1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803900" y="3276600"/>
            <a:ext cx="34925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803900" y="3276600"/>
            <a:ext cx="21844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148388" y="3276600"/>
            <a:ext cx="839787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026275" y="3276600"/>
            <a:ext cx="962025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6235700" y="3276600"/>
            <a:ext cx="20193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8026400" y="3276600"/>
            <a:ext cx="2286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867400" y="5486400"/>
            <a:ext cx="619125" cy="6096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69225" y="5486400"/>
            <a:ext cx="536575" cy="5334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  <a:cs typeface="Arial" charset="0"/>
              </a:rPr>
              <a:t>Out 1</a:t>
            </a: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19601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8031163" y="5029200"/>
            <a:ext cx="1587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10200" y="3657600"/>
            <a:ext cx="3276600" cy="22860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629400" y="3581400"/>
            <a:ext cx="892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cs typeface="Arial" charset="0"/>
              </a:rPr>
              <a:t>Shuffle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Merging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4787425"/>
          </a:xfrm>
        </p:spPr>
        <p:txBody>
          <a:bodyPr>
            <a:normAutofit/>
          </a:bodyPr>
          <a:lstStyle/>
          <a:p>
            <a:r>
              <a:rPr lang="en-US" sz="2800" dirty="0"/>
              <a:t>Index merging is a good strategy for handling updates when they come in large batches</a:t>
            </a:r>
          </a:p>
          <a:p>
            <a:r>
              <a:rPr lang="en-US" sz="2800" dirty="0"/>
              <a:t>For small updates this is very inefficient</a:t>
            </a:r>
          </a:p>
          <a:p>
            <a:pPr lvl="1"/>
            <a:r>
              <a:rPr lang="en-US" sz="2400" dirty="0"/>
              <a:t>instead, create separate index for new documents, merge </a:t>
            </a:r>
            <a:r>
              <a:rPr lang="en-US" sz="2400" i="1" dirty="0"/>
              <a:t>results</a:t>
            </a:r>
            <a:r>
              <a:rPr lang="en-US" sz="2400" dirty="0"/>
              <a:t> from both searches</a:t>
            </a:r>
          </a:p>
          <a:p>
            <a:pPr lvl="1"/>
            <a:r>
              <a:rPr lang="en-US" sz="2400" dirty="0"/>
              <a:t>could be in-memory, fast to update and search</a:t>
            </a:r>
          </a:p>
          <a:p>
            <a:r>
              <a:rPr lang="en-US" sz="2800" dirty="0"/>
              <a:t>Deletions handled using </a:t>
            </a:r>
            <a:r>
              <a:rPr lang="en-US" sz="2800" i="1" dirty="0"/>
              <a:t>delete list</a:t>
            </a:r>
          </a:p>
          <a:p>
            <a:pPr lvl="1"/>
            <a:r>
              <a:rPr lang="en-US" sz="2400" dirty="0"/>
              <a:t>Modifications done by putting old version on delete list, adding new version to new documents index</a:t>
            </a:r>
          </a:p>
        </p:txBody>
      </p:sp>
    </p:spTree>
    <p:extLst>
      <p:ext uri="{BB962C8B-B14F-4D97-AF65-F5344CB8AC3E}">
        <p14:creationId xmlns:p14="http://schemas.microsoft.com/office/powerpoint/2010/main" val="736619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09, 3766, 453, 1867, 992, ...$  template TPT1  env TPENV1  fore 0  back 16777215  eqnno 4"/>
  <p:tag name="FILENAME" val="TP_tmp"/>
  <p:tag name="ORIGWIDTH" val="115"/>
  <p:tag name="PICTUREFILESIZE" val="562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&#10; \hline&#10; 0 &amp; 0 \\&#10; 1 &amp; 10 \\&#10; 2 &amp; 110 \\&#10; 3 &amp; 1110 \\&#10; 4 &amp; 11110 \\&#10; 5 &amp; 111110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91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$k$       &amp; Number of bytes \\   &#10;\hline&#10;$k &lt; 2^7$                &amp; 1 \\&#10;$2^7 \leq k &lt; 2^{14}$    &amp; 2 \\&#10;$2^{14} \leq k &lt; 2^{21}$ &amp; 3 \\&#10;$2^{21} \leq k &lt; 2^{28}$ &amp; 4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160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r|r|r}&#10;$k$      &amp; Binary Code &amp; Hexadecimal \\&#10;\hline&#10;1        &amp; 1 0000001 &amp; 81 \\&#10;6        &amp; 1 0000110 &amp; 86 \\&#10;127      &amp; 1 1111111 &amp; FF \\&#10;128      &amp; 0 0000001 1 0000000 &amp; 01 80 \\&#10;130      &amp; 0 0000001 1 0000010 &amp; 01 82 \\&#10;20000    &amp; 0 0000001 0 0011100 1 0100000 &amp; 01 1C A0&#10;\end{tabular}     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31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1, 2, [1,7]) (2, 3, [6, 17, 197]) (3, 1, [1]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4"/>
  <p:tag name="PICTUREFILESIZE" val="65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(1, 2, [1,6]) (1, 3, [6, 11, 180]) (1, 1, [1])$  template TPT1  env TPENV1  fore 0  back 16777215  eqnno 1"/>
  <p:tag name="FILENAME" val="TP_tmp"/>
  <p:tag name="ORIGWIDTH" val="154"/>
  <p:tag name="PICTUREFILESIZE" val="59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texttt{81 82 81 86 81 82 86 8B 01 B4 81 81 81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8"/>
  <p:tag name="PICTUREFILESIZE" val="67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5, 11, 17, 21, 26, 34, 36, 37, 45, 48, 51, 52, 57, 80, 89, 91, 94, 101, 104, 119$  template TPT1  env TPENV1  fore 0  back 16777215  eqnno 1"/>
  <p:tag name="FILENAME" val="TP_tmp"/>
  <p:tag name="ORIGWIDTH" val="294"/>
  <p:tag name="PICTUREFILESIZE" val="101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5, 6, 6, 4, 5, 9, 2, 1, 8, 3, 3, 1, 5, 23, 9, 2, 3, 7, 3, 15  template TPT1  env TPENV1  fore 0  back 16777215  eqnno 2"/>
  <p:tag name="FILENAME" val="TP_tmp"/>
  <p:tag name="ORIGWIDTH" val="194"/>
  <p:tag name="PICTUREFILESIZE" val="73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7, 3), (34, 6), (45, 9), (52, 12), (89, 15), (101, 18)  template TPT1  env TPENV1  fore 0  back 16777215  eqnno 3"/>
  <p:tag name="FILENAME" val="TP_tmp"/>
  <p:tag name="ORIGWIDTH" val="204"/>
  <p:tag name="PICTUREFILESIZE" val="98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f_i$ is a document feature function  \\&#10;$g_i$ is a query feature function 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6"/>
  <p:tag name="PICTUREFILESIZE" val="99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lgpseudocode}&#10;\begin{document}&#10; \begin{algorithmic}&#10;\Procedure{BuildIndex}{$D$}  \Comment $D$ is a set of text documents&#10;        \State $I \leftarrow \mathrm{HashTable}()$  \Comment Inverted list storage&#10;        \State $n \leftarrow 0$                     \Comment Document numbering&#10;        \ForAll{documents $d \in D$}&#10;            \State $n \leftarrow n + 1$&#10;            \State $T \leftarrow \mathrm{Parse}(d)$  \Comment Parse document into tokens &#10;            \State Remove duplicates from $T$&#10;            \ForAll{tokens $t \in T$}&#10;                \If{$I_t \not \in I$}&#10;                    \State $I_t \leftarrow \mathrm{Array}()$ &#10;                \EndIf &#10;                \State $I_t.\mathrm{append}(n)$&#10;            \EndFor&#10;        \EndFor&#10;        \State \textbf{return} $I$&#10;\EndProcedure&#10;   \end{algorithmic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4"/>
  <p:tag name="PICTUREFILESIZE" val="667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R(Q,D) = \sum_{i} g_i(Q) f_i(D)$  template TPT1  env TPENV1  fore 0  back 16777215  eqnno 1"/>
  <p:tag name="FILENAME" val="TP_tmp"/>
  <p:tag name="ORIGWIDTH" val="113"/>
  <p:tag name="PICTUREFILESIZE" val="69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textsf{&#10;  \begin{tabular}{rp{0.7\linewidth}}&#10;      $S_1$ &amp;  Tropical fish include fish found in tropical environments around the world, including both freshwater and salt water species. \\&#10;      $S_2$ &amp;  Fishkeepers often use the term tropical fish to refer only those requiring fresh water, with saltwater tropical fish referred to as marine fish. \\&#10;      $S_3$ &amp;  Tropical fish are popular aquarium fish, due to their often bright coloration. \\&#10;      $S_4$ &amp;  In freshwater fish, this coloration typically derives from iridescence, while salt water fish are generally pigmented. &#10;  \end{tabular} 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4"/>
  <p:tag name="PICTUREFILESIZE" val="682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our sentences from the Wikipedia entry for \textit{tropical fish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104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|l}&#10; Number &amp; Code \\ \hline&#10; 0 &amp; 0   \\&#10; 1 &amp; 101 \\&#10; 2 &amp; 110 \\&#10; 3 &amp; 111&#10;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64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5, 9, 18, 23, 24, 30, 44, 45, 48$  template TPT1  env TPENV1  fore 0  back 16777215  eqnno 1"/>
  <p:tag name="FILENAME" val="TP_tmp"/>
  <p:tag name="ORIGWIDTH" val="124"/>
  <p:tag name="PICTUREFILESIZE" val="50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4, 4, 9, 5, 1, 6, 14, 1, 3$  template TPT1  env TPENV1  fore 0  back 16777215  eqnno 2"/>
  <p:tag name="FILENAME" val="TP_tmp"/>
  <p:tag name="ORIGWIDTH" val="94"/>
  <p:tag name="PICTUREFILESIZE" val="34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1, 1, 2, 1, 5, 1, 4, 1, 1, 3, ...$  template TPT1  env TPENV1  fore 0  back 16777215  eqnno 3"/>
  <p:tag name="FILENAME" val="TP_tmp"/>
  <p:tag name="ORIGWIDTH" val="102"/>
  <p:tag name="PICTUREFILESIZE" val="289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2764</TotalTime>
  <Words>4949</Words>
  <Application>Microsoft Office PowerPoint</Application>
  <PresentationFormat>On-screen Show (4:3)</PresentationFormat>
  <Paragraphs>914</Paragraphs>
  <Slides>95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11" baseType="lpstr">
      <vt:lpstr>ＭＳ Ｐゴシック</vt:lpstr>
      <vt:lpstr>Arial</vt:lpstr>
      <vt:lpstr>Arial Narrow</vt:lpstr>
      <vt:lpstr>Bookman Old Style</vt:lpstr>
      <vt:lpstr>Calibri</vt:lpstr>
      <vt:lpstr>Calibri Light</vt:lpstr>
      <vt:lpstr>Cambria Math</vt:lpstr>
      <vt:lpstr>Consolas</vt:lpstr>
      <vt:lpstr>Courier New</vt:lpstr>
      <vt:lpstr>Lucida Sans</vt:lpstr>
      <vt:lpstr>Monotype Sorts</vt:lpstr>
      <vt:lpstr>Symbol</vt:lpstr>
      <vt:lpstr>Times New Roman</vt:lpstr>
      <vt:lpstr>Wingdings</vt:lpstr>
      <vt:lpstr>Retrospect</vt:lpstr>
      <vt:lpstr>Equation</vt:lpstr>
      <vt:lpstr>Indexes</vt:lpstr>
      <vt:lpstr>Indexes</vt:lpstr>
      <vt:lpstr>Indexes and Ranking</vt:lpstr>
      <vt:lpstr>Abstract Model of Ranking</vt:lpstr>
      <vt:lpstr>More Concrete Model</vt:lpstr>
      <vt:lpstr>Inverted Index</vt:lpstr>
      <vt:lpstr>Dictionary data structures for inverted indexes</vt:lpstr>
      <vt:lpstr>Example “Collection”</vt:lpstr>
      <vt:lpstr>Simple Inverted  Index</vt:lpstr>
      <vt:lpstr>PowerPoint Presentation</vt:lpstr>
      <vt:lpstr>PowerPoint Presentation</vt:lpstr>
      <vt:lpstr>Proximity Matches</vt:lpstr>
      <vt:lpstr>Fields and Extents</vt:lpstr>
      <vt:lpstr>Fields and Extents</vt:lpstr>
      <vt:lpstr>Extent Lists</vt:lpstr>
      <vt:lpstr>Other Issues</vt:lpstr>
      <vt:lpstr>PowerPoint Presentation</vt:lpstr>
      <vt:lpstr>Hardware basics</vt:lpstr>
      <vt:lpstr>PowerPoint Presentation</vt:lpstr>
      <vt:lpstr>Hardware basics</vt:lpstr>
      <vt:lpstr>Hardware basics</vt:lpstr>
      <vt:lpstr>Compression</vt:lpstr>
      <vt:lpstr>Lossless vs. lossy compression</vt:lpstr>
      <vt:lpstr>Compression</vt:lpstr>
      <vt:lpstr>Compression Example</vt:lpstr>
      <vt:lpstr>POSTINGS COMPRESSION</vt:lpstr>
      <vt:lpstr>Postings compression</vt:lpstr>
      <vt:lpstr>Postings: two conflicting forces</vt:lpstr>
      <vt:lpstr>Delta Encoding</vt:lpstr>
      <vt:lpstr>Intuition</vt:lpstr>
      <vt:lpstr>Delta Encoding</vt:lpstr>
      <vt:lpstr>Example of postings entries</vt:lpstr>
      <vt:lpstr>Variable length encoding</vt:lpstr>
      <vt:lpstr>Bit-Aligned Codes</vt:lpstr>
      <vt:lpstr>Unary and Binary Codes</vt:lpstr>
      <vt:lpstr>Gamma codes</vt:lpstr>
      <vt:lpstr>Gamma code examples</vt:lpstr>
      <vt:lpstr>Decoding Gamma Code:</vt:lpstr>
      <vt:lpstr>Compression Example</vt:lpstr>
      <vt:lpstr>Gamma code properties</vt:lpstr>
      <vt:lpstr>Byte-Aligned Codes</vt:lpstr>
      <vt:lpstr>Variable Byte Codes</vt:lpstr>
      <vt:lpstr>V-Byte Encoding</vt:lpstr>
      <vt:lpstr>Example</vt:lpstr>
      <vt:lpstr>Compression Example with Positions</vt:lpstr>
      <vt:lpstr>Gamma seldom used in practice</vt:lpstr>
      <vt:lpstr>Query Processing Example</vt:lpstr>
      <vt:lpstr>Skipping </vt:lpstr>
      <vt:lpstr>Skipping k Documents </vt:lpstr>
      <vt:lpstr>Better Solution: Skip Pointers</vt:lpstr>
      <vt:lpstr>Skip Pointers</vt:lpstr>
      <vt:lpstr>Posting Lists (Sorted DocIDs)</vt:lpstr>
      <vt:lpstr>Intersection WITHOUT Skip Pointers</vt:lpstr>
      <vt:lpstr>Intersection WITH Skip Pointers</vt:lpstr>
      <vt:lpstr>Auxiliary Structures</vt:lpstr>
      <vt:lpstr>PowerPoint Presentation</vt:lpstr>
      <vt:lpstr>Index Construction</vt:lpstr>
      <vt:lpstr>Scaling index construction</vt:lpstr>
      <vt:lpstr>Sort using disk as “memory”?</vt:lpstr>
      <vt:lpstr>PowerPoint Presentation</vt:lpstr>
      <vt:lpstr>External Sorting</vt:lpstr>
      <vt:lpstr>2-Way Sort: Requires 3 Buffers</vt:lpstr>
      <vt:lpstr>Main Memory 2-Way Merge Sort</vt:lpstr>
      <vt:lpstr>Two-Way External Merge Sort</vt:lpstr>
      <vt:lpstr>General External Merge Sort</vt:lpstr>
      <vt:lpstr>Cost of External Merge Sort</vt:lpstr>
      <vt:lpstr>PowerPoint Presentation</vt:lpstr>
      <vt:lpstr>Blocked Sort-Based Indexing (BSB)</vt:lpstr>
      <vt:lpstr>Step 1: Divide Into Blocks</vt:lpstr>
      <vt:lpstr>Step 2: Sort Each Block</vt:lpstr>
      <vt:lpstr>Step 3: Merge Sorted Blocks</vt:lpstr>
      <vt:lpstr>Why BSB Reduces Disk Seeks?</vt:lpstr>
      <vt:lpstr>Big Picture</vt:lpstr>
      <vt:lpstr>PowerPoint Presentation</vt:lpstr>
      <vt:lpstr>Sorting 10 blocks of 10M records</vt:lpstr>
      <vt:lpstr>PowerPoint Presentation</vt:lpstr>
      <vt:lpstr>How to merge the sorted runs?</vt:lpstr>
      <vt:lpstr>Remaining problem with sort-based algorithm</vt:lpstr>
      <vt:lpstr>SPIMI:  Single-pass in-memory indexing</vt:lpstr>
      <vt:lpstr> SPIMI-Invert</vt:lpstr>
      <vt:lpstr>Distributed Indexing</vt:lpstr>
      <vt:lpstr>Example</vt:lpstr>
      <vt:lpstr>Programming Model: MapReduce</vt:lpstr>
      <vt:lpstr>Task: Word Count</vt:lpstr>
      <vt:lpstr>MapReduce: Overview</vt:lpstr>
      <vt:lpstr>MapReduce: The Map Step</vt:lpstr>
      <vt:lpstr>MapReduce: The Reduce Step</vt:lpstr>
      <vt:lpstr>More Specifically</vt:lpstr>
      <vt:lpstr>MapReduce: Word Counting</vt:lpstr>
      <vt:lpstr>Word Count Using MapReduce</vt:lpstr>
      <vt:lpstr>Map-Reduce: Environment</vt:lpstr>
      <vt:lpstr>Map-Reduce: A diagram</vt:lpstr>
      <vt:lpstr>Map-Reduce: In Parallel</vt:lpstr>
      <vt:lpstr>Map-Reduce</vt:lpstr>
      <vt:lpstr>Result Merging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Eduard C. Dragut</cp:lastModifiedBy>
  <cp:revision>126</cp:revision>
  <dcterms:created xsi:type="dcterms:W3CDTF">2008-09-24T13:08:11Z</dcterms:created>
  <dcterms:modified xsi:type="dcterms:W3CDTF">2026-02-18T22:29:31Z</dcterms:modified>
</cp:coreProperties>
</file>