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67"/>
  </p:notesMasterIdLst>
  <p:handoutMasterIdLst>
    <p:handoutMasterId r:id="rId68"/>
  </p:handoutMasterIdLst>
  <p:sldIdLst>
    <p:sldId id="974" r:id="rId2"/>
    <p:sldId id="975" r:id="rId3"/>
    <p:sldId id="976" r:id="rId4"/>
    <p:sldId id="977" r:id="rId5"/>
    <p:sldId id="978" r:id="rId6"/>
    <p:sldId id="979" r:id="rId7"/>
    <p:sldId id="980" r:id="rId8"/>
    <p:sldId id="981" r:id="rId9"/>
    <p:sldId id="983" r:id="rId10"/>
    <p:sldId id="872" r:id="rId11"/>
    <p:sldId id="924" r:id="rId12"/>
    <p:sldId id="882" r:id="rId13"/>
    <p:sldId id="925" r:id="rId14"/>
    <p:sldId id="926" r:id="rId15"/>
    <p:sldId id="927" r:id="rId16"/>
    <p:sldId id="928" r:id="rId17"/>
    <p:sldId id="929" r:id="rId18"/>
    <p:sldId id="984" r:id="rId19"/>
    <p:sldId id="930" r:id="rId20"/>
    <p:sldId id="931" r:id="rId21"/>
    <p:sldId id="932" r:id="rId22"/>
    <p:sldId id="968" r:id="rId23"/>
    <p:sldId id="969" r:id="rId24"/>
    <p:sldId id="933" r:id="rId25"/>
    <p:sldId id="934" r:id="rId26"/>
    <p:sldId id="935" r:id="rId27"/>
    <p:sldId id="936" r:id="rId28"/>
    <p:sldId id="938" r:id="rId29"/>
    <p:sldId id="986" r:id="rId30"/>
    <p:sldId id="987" r:id="rId31"/>
    <p:sldId id="988" r:id="rId32"/>
    <p:sldId id="989" r:id="rId33"/>
    <p:sldId id="990" r:id="rId34"/>
    <p:sldId id="939" r:id="rId35"/>
    <p:sldId id="991" r:id="rId36"/>
    <p:sldId id="992" r:id="rId37"/>
    <p:sldId id="993" r:id="rId38"/>
    <p:sldId id="994" r:id="rId39"/>
    <p:sldId id="995" r:id="rId40"/>
    <p:sldId id="996" r:id="rId41"/>
    <p:sldId id="997" r:id="rId42"/>
    <p:sldId id="998" r:id="rId43"/>
    <p:sldId id="264" r:id="rId44"/>
    <p:sldId id="1007" r:id="rId45"/>
    <p:sldId id="999" r:id="rId46"/>
    <p:sldId id="1000" r:id="rId47"/>
    <p:sldId id="1001" r:id="rId48"/>
    <p:sldId id="1002" r:id="rId49"/>
    <p:sldId id="1003" r:id="rId50"/>
    <p:sldId id="1004" r:id="rId51"/>
    <p:sldId id="273" r:id="rId52"/>
    <p:sldId id="1005" r:id="rId53"/>
    <p:sldId id="1006" r:id="rId54"/>
    <p:sldId id="945" r:id="rId55"/>
    <p:sldId id="946" r:id="rId56"/>
    <p:sldId id="950" r:id="rId57"/>
    <p:sldId id="951" r:id="rId58"/>
    <p:sldId id="952" r:id="rId59"/>
    <p:sldId id="971" r:id="rId60"/>
    <p:sldId id="953" r:id="rId61"/>
    <p:sldId id="954" r:id="rId62"/>
    <p:sldId id="955" r:id="rId63"/>
    <p:sldId id="956" r:id="rId64"/>
    <p:sldId id="957" r:id="rId65"/>
    <p:sldId id="967" r:id="rId66"/>
  </p:sldIdLst>
  <p:sldSz cx="9144000" cy="6858000" type="screen4x3"/>
  <p:notesSz cx="7315200" cy="96012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D3E9"/>
    <a:srgbClr val="336699"/>
    <a:srgbClr val="2A7041"/>
    <a:srgbClr val="E6F2ED"/>
    <a:srgbClr val="DBEDE6"/>
    <a:srgbClr val="D7F1E6"/>
    <a:srgbClr val="D4F0E5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75" autoAdjust="0"/>
    <p:restoredTop sz="72051" autoAdjust="0"/>
  </p:normalViewPr>
  <p:slideViewPr>
    <p:cSldViewPr>
      <p:cViewPr varScale="1">
        <p:scale>
          <a:sx n="72" d="100"/>
          <a:sy n="72" d="100"/>
        </p:scale>
        <p:origin x="1512" y="7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74"/>
    </p:cViewPr>
  </p:sorterViewPr>
  <p:notesViewPr>
    <p:cSldViewPr>
      <p:cViewPr varScale="1">
        <p:scale>
          <a:sx n="35" d="100"/>
          <a:sy n="35" d="100"/>
        </p:scale>
        <p:origin x="-157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fld id="{FAC8717C-415A-44F2-932B-9470F257B40D}" type="datetimeFigureOut">
              <a:rPr lang="de-DE"/>
              <a:pPr>
                <a:defRPr/>
              </a:pPr>
              <a:t>20.03.2024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fld id="{436286E6-33A4-43B5-AF89-26A9B7F2651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64101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AutoShape 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288776" name="Rectangle 7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794250" cy="3594100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4" name="Rectangle 8"/>
          <p:cNvSpPr>
            <a:spLocks noGrp="1" noChangeArrowheads="1"/>
          </p:cNvSpPr>
          <p:nvPr>
            <p:ph type="body"/>
          </p:nvPr>
        </p:nvSpPr>
        <p:spPr bwMode="auto">
          <a:xfrm>
            <a:off x="974725" y="4560888"/>
            <a:ext cx="5359400" cy="4313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5400" tIns="47520" rIns="95400" bIns="4752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noProof="0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sldNum"/>
          </p:nvPr>
        </p:nvSpPr>
        <p:spPr bwMode="auto">
          <a:xfrm>
            <a:off x="4144963" y="9120188"/>
            <a:ext cx="3163887" cy="473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5400" tIns="47520" rIns="95400" bIns="47520" numCol="1" anchor="b" anchorCtr="0" compatLnSpc="1">
            <a:prstTxWarp prst="textNoShape">
              <a:avLst/>
            </a:prstTxWarp>
          </a:bodyPr>
          <a:lstStyle>
            <a:lvl1pPr algn="r"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fld id="{655445CD-BE69-4A95-B1A9-CC7D8B1B04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5617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2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0728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14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59032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15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08339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16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66324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17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41628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19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50256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20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24547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21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03269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22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07903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23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55167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24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9941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3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29914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25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08587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26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88090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27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291077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28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718873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55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14843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56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07226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57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936876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58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732457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59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256386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60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27146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4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608777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61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74725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62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773869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63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981796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65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91949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5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69504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6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70469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7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55120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8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94019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12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12254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13</a:t>
            </a:fld>
            <a:endParaRPr lang="en-US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4484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23EAC6-B8A6-4729-9D15-CF6953B4D46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33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397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7B26C3-184D-4A6F-A3A7-0B42231C36F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640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28D29-1ECB-41DF-951B-2A23F95AD026}" type="datetimeFigureOut">
              <a:rPr lang="en-US" dirty="0"/>
              <a:t>3/20/2024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463340-DC82-45FA-A377-A7AB4170FD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580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DC507-14BC-4563-BC2B-526CB70ECB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5718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C6212D-7737-4098-AF0E-481200E4A69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108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0F8727-6850-4BD8-A734-C0D1C5560A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473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285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3/20/2024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110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3/20/2024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436A624-A21F-4536-94D3-C1AEDDF981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489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EFD112-2322-4E3C-9DD3-0E36B4B34AE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189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3/20/2024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1FB7D08-67DA-430D-B31F-1498AA061A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903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tiff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tif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14.pn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tif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tiff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4" Type="http://schemas.openxmlformats.org/officeDocument/2006/relationships/image" Target="../media/image16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Evaluation of Search Engines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Information Retrieval in Practice</a:t>
            </a:r>
          </a:p>
        </p:txBody>
      </p:sp>
      <p:sp>
        <p:nvSpPr>
          <p:cNvPr id="4" name="Rectangle 3"/>
          <p:cNvSpPr/>
          <p:nvPr/>
        </p:nvSpPr>
        <p:spPr>
          <a:xfrm>
            <a:off x="3581400" y="6096000"/>
            <a:ext cx="193193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00" dirty="0"/>
              <a:t>All slides ©Addison Wesley, 2008</a:t>
            </a:r>
          </a:p>
        </p:txBody>
      </p:sp>
    </p:spTree>
    <p:extLst>
      <p:ext uri="{BB962C8B-B14F-4D97-AF65-F5344CB8AC3E}">
        <p14:creationId xmlns:p14="http://schemas.microsoft.com/office/powerpoint/2010/main" val="4701462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>
          <a:xfrm>
            <a:off x="214313" y="104775"/>
            <a:ext cx="8223250" cy="1306513"/>
          </a:xfrm>
        </p:spPr>
        <p:txBody>
          <a:bodyPr/>
          <a:lstStyle/>
          <a:p>
            <a:r>
              <a:rPr lang="en-US" dirty="0"/>
              <a:t>Overview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138113" y="1714488"/>
            <a:ext cx="8505825" cy="47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70000"/>
              <a:buFont typeface="Calibri" charset="0"/>
              <a:buChar char="❶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>
                <a:solidFill>
                  <a:srgbClr val="336699"/>
                </a:solidFill>
                <a:latin typeface="Calibri" charset="0"/>
              </a:rPr>
              <a:t>Unranked evaluation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70000"/>
              <a:buFont typeface="Calibri" charset="0"/>
              <a:buChar char="❸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>
                <a:solidFill>
                  <a:srgbClr val="336699"/>
                </a:solidFill>
                <a:latin typeface="Calibri" charset="0"/>
              </a:rPr>
              <a:t> Ranked evaluation 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70000"/>
              <a:buFont typeface="Calibri" charset="0"/>
              <a:buChar char="❹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>
                <a:solidFill>
                  <a:srgbClr val="336699"/>
                </a:solidFill>
                <a:latin typeface="Calibri" charset="0"/>
              </a:rPr>
              <a:t> Evaluation benchmarks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7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>
                <a:solidFill>
                  <a:srgbClr val="336699"/>
                </a:solidFill>
                <a:latin typeface="Calibri" charset="0"/>
              </a:rPr>
              <a:t> Result summaries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8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endParaRPr lang="en-US" sz="3200" dirty="0">
              <a:solidFill>
                <a:srgbClr val="336699"/>
              </a:solidFill>
              <a:latin typeface="Calibri" charset="0"/>
            </a:endParaRP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8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endParaRPr lang="en-US" sz="3200" dirty="0">
              <a:solidFill>
                <a:srgbClr val="336699"/>
              </a:solidFill>
              <a:latin typeface="Calibri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>
          <a:xfrm>
            <a:off x="214313" y="104775"/>
            <a:ext cx="8223250" cy="1306513"/>
          </a:xfrm>
        </p:spPr>
        <p:txBody>
          <a:bodyPr/>
          <a:lstStyle/>
          <a:p>
            <a:r>
              <a:rPr lang="en-US" dirty="0"/>
              <a:t>Outline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138113" y="1714488"/>
            <a:ext cx="8505825" cy="47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70000"/>
              <a:buFont typeface="Calibri" charset="0"/>
              <a:buChar char="❷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>
                <a:solidFill>
                  <a:srgbClr val="336699"/>
                </a:solidFill>
                <a:latin typeface="Calibri" charset="0"/>
              </a:rPr>
              <a:t> Unranked evaluation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charset="0"/>
              <a:buChar char="❸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>
                <a:solidFill>
                  <a:srgbClr val="BDD3E9"/>
                </a:solidFill>
                <a:latin typeface="Calibri" charset="0"/>
              </a:rPr>
              <a:t> Ranked evaluation 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charset="0"/>
              <a:buChar char="❹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>
                <a:solidFill>
                  <a:srgbClr val="BDD3E9"/>
                </a:solidFill>
                <a:latin typeface="Calibri" charset="0"/>
              </a:rPr>
              <a:t> Evaluation benchmarks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>
                <a:solidFill>
                  <a:srgbClr val="BDD3E9"/>
                </a:solidFill>
                <a:latin typeface="Calibri" charset="0"/>
              </a:rPr>
              <a:t> Result summaries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8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endParaRPr lang="en-US" sz="3200" dirty="0">
              <a:solidFill>
                <a:srgbClr val="336699"/>
              </a:solidFill>
              <a:latin typeface="Calibri" charset="0"/>
            </a:endParaRP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8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endParaRPr lang="en-US" sz="3200" dirty="0">
              <a:solidFill>
                <a:srgbClr val="336699"/>
              </a:solidFill>
              <a:latin typeface="Calibri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12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>
                <a:solidFill>
                  <a:schemeClr val="tx1"/>
                </a:solidFill>
                <a:latin typeface="+mj-lt"/>
              </a:rPr>
              <a:t>Measures for a search engine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118192" y="1700808"/>
            <a:ext cx="8286808" cy="542926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3200" dirty="0">
                <a:solidFill>
                  <a:schemeClr val="tx1"/>
                </a:solidFill>
                <a:latin typeface="+mj-lt"/>
              </a:rPr>
              <a:t>How fast does it index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e.g., number of bytes per hour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3200" dirty="0">
                <a:solidFill>
                  <a:schemeClr val="tx1"/>
                </a:solidFill>
                <a:latin typeface="+mj-lt"/>
              </a:rPr>
              <a:t>How fast does it search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e.g., latency as a function of queries per second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3200" dirty="0">
                <a:solidFill>
                  <a:schemeClr val="tx1"/>
                </a:solidFill>
                <a:latin typeface="+mj-lt"/>
              </a:rPr>
              <a:t>What is the cost per query?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sz="2800" dirty="0">
                <a:solidFill>
                  <a:schemeClr val="tx1"/>
                </a:solidFill>
                <a:latin typeface="+mj-lt"/>
              </a:rPr>
              <a:t>in </a:t>
            </a:r>
            <a:r>
              <a:rPr lang="de-DE" sz="2800" dirty="0" err="1">
                <a:solidFill>
                  <a:schemeClr val="tx1"/>
                </a:solidFill>
                <a:latin typeface="+mj-lt"/>
              </a:rPr>
              <a:t>dollars</a:t>
            </a:r>
            <a:endParaRPr lang="de-DE" sz="2800" dirty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sz="3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13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>
                <a:solidFill>
                  <a:schemeClr val="tx1"/>
                </a:solidFill>
                <a:latin typeface="+mj-lt"/>
              </a:rPr>
              <a:t>Measures for a search engine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1500174"/>
            <a:ext cx="8929718" cy="542926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All of the preceding criteria are </a:t>
            </a:r>
            <a:r>
              <a:rPr lang="en-US" dirty="0">
                <a:solidFill>
                  <a:srgbClr val="0070C0"/>
                </a:solidFill>
                <a:latin typeface="+mj-lt"/>
              </a:rPr>
              <a:t>measurable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: we can quantify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speed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/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size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/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money</a:t>
            </a:r>
            <a:endParaRPr lang="de-DE" dirty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However, the key measure for a search engine is </a:t>
            </a:r>
            <a:r>
              <a:rPr lang="en-US" dirty="0">
                <a:solidFill>
                  <a:srgbClr val="0070C0"/>
                </a:solidFill>
                <a:latin typeface="+mj-lt"/>
              </a:rPr>
              <a:t>user </a:t>
            </a:r>
            <a:r>
              <a:rPr lang="de-DE" dirty="0" err="1">
                <a:solidFill>
                  <a:srgbClr val="0070C0"/>
                </a:solidFill>
                <a:latin typeface="+mj-lt"/>
              </a:rPr>
              <a:t>happiness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err="1">
                <a:solidFill>
                  <a:schemeClr val="tx1"/>
                </a:solidFill>
                <a:latin typeface="+mj-lt"/>
              </a:rPr>
              <a:t>What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is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user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happiness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?</a:t>
            </a:r>
          </a:p>
          <a:p>
            <a:pPr lvl="1">
              <a:spcBef>
                <a:spcPts val="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err="1">
                <a:solidFill>
                  <a:schemeClr val="tx1"/>
                </a:solidFill>
                <a:latin typeface="+mj-lt"/>
              </a:rPr>
              <a:t>Factors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include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:</a:t>
            </a:r>
          </a:p>
          <a:p>
            <a:pPr lvl="2">
              <a:spcBef>
                <a:spcPts val="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sz="2200" dirty="0">
                <a:solidFill>
                  <a:schemeClr val="tx1"/>
                </a:solidFill>
                <a:latin typeface="+mj-lt"/>
              </a:rPr>
              <a:t>Speed </a:t>
            </a:r>
            <a:r>
              <a:rPr lang="de-DE" sz="2200" dirty="0" err="1">
                <a:solidFill>
                  <a:schemeClr val="tx1"/>
                </a:solidFill>
                <a:latin typeface="+mj-lt"/>
              </a:rPr>
              <a:t>of</a:t>
            </a:r>
            <a:r>
              <a:rPr lang="de-DE" sz="2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200" dirty="0" err="1">
                <a:solidFill>
                  <a:schemeClr val="tx1"/>
                </a:solidFill>
                <a:latin typeface="+mj-lt"/>
              </a:rPr>
              <a:t>response</a:t>
            </a:r>
            <a:endParaRPr lang="de-DE" sz="2200" dirty="0">
              <a:solidFill>
                <a:schemeClr val="tx1"/>
              </a:solidFill>
              <a:latin typeface="+mj-lt"/>
            </a:endParaRPr>
          </a:p>
          <a:p>
            <a:pPr lvl="2">
              <a:spcBef>
                <a:spcPts val="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sz="2200" dirty="0">
                <a:solidFill>
                  <a:schemeClr val="tx1"/>
                </a:solidFill>
                <a:latin typeface="+mj-lt"/>
              </a:rPr>
              <a:t>Size </a:t>
            </a:r>
            <a:r>
              <a:rPr lang="de-DE" sz="2200" dirty="0" err="1">
                <a:solidFill>
                  <a:schemeClr val="tx1"/>
                </a:solidFill>
                <a:latin typeface="+mj-lt"/>
              </a:rPr>
              <a:t>of</a:t>
            </a:r>
            <a:r>
              <a:rPr lang="de-DE" sz="2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200" dirty="0" err="1">
                <a:solidFill>
                  <a:schemeClr val="tx1"/>
                </a:solidFill>
                <a:latin typeface="+mj-lt"/>
              </a:rPr>
              <a:t>index</a:t>
            </a:r>
            <a:endParaRPr lang="de-DE" sz="2200" dirty="0">
              <a:solidFill>
                <a:schemeClr val="tx1"/>
              </a:solidFill>
              <a:latin typeface="+mj-lt"/>
            </a:endParaRPr>
          </a:p>
          <a:p>
            <a:pPr lvl="2">
              <a:spcBef>
                <a:spcPts val="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sz="2200" dirty="0" err="1">
                <a:solidFill>
                  <a:schemeClr val="tx1"/>
                </a:solidFill>
                <a:latin typeface="+mj-lt"/>
              </a:rPr>
              <a:t>Uncluttered</a:t>
            </a:r>
            <a:r>
              <a:rPr lang="de-DE" sz="2200" dirty="0">
                <a:solidFill>
                  <a:schemeClr val="tx1"/>
                </a:solidFill>
                <a:latin typeface="+mj-lt"/>
              </a:rPr>
              <a:t> UI</a:t>
            </a:r>
          </a:p>
          <a:p>
            <a:pPr lvl="2">
              <a:spcBef>
                <a:spcPts val="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sz="2200" dirty="0">
                <a:solidFill>
                  <a:schemeClr val="tx1"/>
                </a:solidFill>
                <a:latin typeface="+mj-lt"/>
              </a:rPr>
              <a:t>Most </a:t>
            </a:r>
            <a:r>
              <a:rPr lang="de-DE" sz="2200" dirty="0" err="1">
                <a:solidFill>
                  <a:schemeClr val="tx1"/>
                </a:solidFill>
                <a:latin typeface="+mj-lt"/>
              </a:rPr>
              <a:t>important</a:t>
            </a:r>
            <a:r>
              <a:rPr lang="de-DE" sz="2200" dirty="0">
                <a:solidFill>
                  <a:schemeClr val="tx1"/>
                </a:solidFill>
                <a:latin typeface="+mj-lt"/>
              </a:rPr>
              <a:t>: </a:t>
            </a:r>
            <a:r>
              <a:rPr lang="de-DE" sz="2200" dirty="0" err="1">
                <a:solidFill>
                  <a:srgbClr val="0070C0"/>
                </a:solidFill>
                <a:latin typeface="+mj-lt"/>
              </a:rPr>
              <a:t>relevance</a:t>
            </a:r>
            <a:endParaRPr lang="de-DE" sz="2200" dirty="0">
              <a:solidFill>
                <a:srgbClr val="0070C0"/>
              </a:solidFill>
              <a:latin typeface="+mj-lt"/>
            </a:endParaRPr>
          </a:p>
          <a:p>
            <a:pPr lvl="1">
              <a:spcBef>
                <a:spcPts val="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+mj-lt"/>
              </a:rPr>
              <a:t>(actually, maybe even more important: it’s free)</a:t>
            </a:r>
          </a:p>
          <a:p>
            <a:pPr lvl="1">
              <a:spcBef>
                <a:spcPts val="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Note that none of these is sufficient: blindingly fast, but useless answers won’t make a user happy.</a:t>
            </a:r>
          </a:p>
          <a:p>
            <a:pPr lvl="1">
              <a:spcBef>
                <a:spcPts val="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rgbClr val="00B050"/>
                </a:solidFill>
                <a:latin typeface="+mj-lt"/>
              </a:rPr>
              <a:t>How can we quantify user happiness?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14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>
                <a:solidFill>
                  <a:schemeClr val="tx1"/>
                </a:solidFill>
                <a:latin typeface="+mj-lt"/>
              </a:rPr>
              <a:t>Who </a:t>
            </a:r>
            <a:r>
              <a:rPr lang="de-DE" sz="3600" dirty="0" err="1">
                <a:solidFill>
                  <a:schemeClr val="tx1"/>
                </a:solidFill>
                <a:latin typeface="+mj-lt"/>
              </a:rPr>
              <a:t>is</a:t>
            </a:r>
            <a:r>
              <a:rPr lang="de-DE" sz="36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de-DE" sz="36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>
                <a:solidFill>
                  <a:schemeClr val="tx1"/>
                </a:solidFill>
                <a:latin typeface="+mj-lt"/>
              </a:rPr>
              <a:t>user</a:t>
            </a:r>
            <a:r>
              <a:rPr lang="de-DE" sz="3600" dirty="0">
                <a:solidFill>
                  <a:schemeClr val="tx1"/>
                </a:solidFill>
                <a:latin typeface="+mj-lt"/>
              </a:rPr>
              <a:t>?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1500174"/>
            <a:ext cx="8572560" cy="542926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Who is the user we are trying to make happy?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Web search engine: searcher. Success: Searcher finds what she was looking for</a:t>
            </a:r>
            <a:r>
              <a:rPr lang="en-US" dirty="0">
                <a:solidFill>
                  <a:srgbClr val="0070C0"/>
                </a:solidFill>
                <a:latin typeface="+mj-lt"/>
              </a:rPr>
              <a:t>. Measure: rate of return to this search </a:t>
            </a:r>
            <a:r>
              <a:rPr lang="de-DE" dirty="0" err="1">
                <a:solidFill>
                  <a:srgbClr val="0070C0"/>
                </a:solidFill>
                <a:latin typeface="+mj-lt"/>
              </a:rPr>
              <a:t>engine</a:t>
            </a:r>
            <a:endParaRPr lang="de-DE" dirty="0">
              <a:solidFill>
                <a:srgbClr val="0070C0"/>
              </a:solidFill>
              <a:latin typeface="+mj-lt"/>
            </a:endParaRP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Web search engine: advertiser. Success: Searcher clicks on 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ad. </a:t>
            </a:r>
            <a:r>
              <a:rPr lang="de-DE" dirty="0" err="1">
                <a:solidFill>
                  <a:srgbClr val="0070C0"/>
                </a:solidFill>
                <a:latin typeface="+mj-lt"/>
              </a:rPr>
              <a:t>Measure</a:t>
            </a:r>
            <a:r>
              <a:rPr lang="de-DE" dirty="0">
                <a:solidFill>
                  <a:srgbClr val="0070C0"/>
                </a:solidFill>
                <a:latin typeface="+mj-lt"/>
              </a:rPr>
              <a:t>: </a:t>
            </a:r>
            <a:r>
              <a:rPr lang="de-DE" dirty="0" err="1">
                <a:solidFill>
                  <a:srgbClr val="0070C0"/>
                </a:solidFill>
                <a:latin typeface="+mj-lt"/>
              </a:rPr>
              <a:t>clickthrough</a:t>
            </a:r>
            <a:r>
              <a:rPr lang="de-DE" dirty="0">
                <a:solidFill>
                  <a:srgbClr val="0070C0"/>
                </a:solidFill>
                <a:latin typeface="+mj-lt"/>
              </a:rPr>
              <a:t> rate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Ecommerce: buyer. Success: Buyer buys something. </a:t>
            </a:r>
            <a:r>
              <a:rPr lang="en-US" dirty="0">
                <a:solidFill>
                  <a:srgbClr val="0070C0"/>
                </a:solidFill>
                <a:latin typeface="+mj-lt"/>
              </a:rPr>
              <a:t>Measures: time to purchase, fraction of “conversions” of </a:t>
            </a:r>
            <a:r>
              <a:rPr lang="de-DE" dirty="0" err="1">
                <a:solidFill>
                  <a:srgbClr val="0070C0"/>
                </a:solidFill>
                <a:latin typeface="+mj-lt"/>
              </a:rPr>
              <a:t>searchers</a:t>
            </a:r>
            <a:r>
              <a:rPr lang="de-DE" dirty="0">
                <a:solidFill>
                  <a:srgbClr val="0070C0"/>
                </a:solidFill>
                <a:latin typeface="+mj-lt"/>
              </a:rPr>
              <a:t> </a:t>
            </a:r>
            <a:r>
              <a:rPr lang="de-DE" dirty="0" err="1">
                <a:solidFill>
                  <a:srgbClr val="0070C0"/>
                </a:solidFill>
                <a:latin typeface="+mj-lt"/>
              </a:rPr>
              <a:t>to</a:t>
            </a:r>
            <a:r>
              <a:rPr lang="de-DE" dirty="0">
                <a:solidFill>
                  <a:srgbClr val="0070C0"/>
                </a:solidFill>
                <a:latin typeface="+mj-lt"/>
              </a:rPr>
              <a:t> </a:t>
            </a:r>
            <a:r>
              <a:rPr lang="de-DE" dirty="0" err="1">
                <a:solidFill>
                  <a:srgbClr val="0070C0"/>
                </a:solidFill>
                <a:latin typeface="+mj-lt"/>
              </a:rPr>
              <a:t>buyers</a:t>
            </a:r>
            <a:endParaRPr lang="de-DE" dirty="0">
              <a:solidFill>
                <a:srgbClr val="0070C0"/>
              </a:solidFill>
              <a:latin typeface="+mj-lt"/>
            </a:endParaRP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Ecommerce: seller. Success: Seller sells something. </a:t>
            </a:r>
            <a:r>
              <a:rPr lang="en-US" dirty="0">
                <a:solidFill>
                  <a:srgbClr val="0070C0"/>
                </a:solidFill>
                <a:latin typeface="+mj-lt"/>
              </a:rPr>
              <a:t>Measure: </a:t>
            </a:r>
            <a:r>
              <a:rPr lang="de-DE" dirty="0" err="1">
                <a:solidFill>
                  <a:srgbClr val="0070C0"/>
                </a:solidFill>
                <a:latin typeface="+mj-lt"/>
              </a:rPr>
              <a:t>profit</a:t>
            </a:r>
            <a:r>
              <a:rPr lang="de-DE" dirty="0">
                <a:solidFill>
                  <a:srgbClr val="0070C0"/>
                </a:solidFill>
                <a:latin typeface="+mj-lt"/>
              </a:rPr>
              <a:t> per item </a:t>
            </a:r>
            <a:r>
              <a:rPr lang="de-DE" dirty="0" err="1">
                <a:solidFill>
                  <a:srgbClr val="0070C0"/>
                </a:solidFill>
                <a:latin typeface="+mj-lt"/>
              </a:rPr>
              <a:t>sold</a:t>
            </a:r>
            <a:endParaRPr lang="de-DE" dirty="0">
              <a:solidFill>
                <a:srgbClr val="0070C0"/>
              </a:solidFill>
              <a:latin typeface="+mj-lt"/>
            </a:endParaRP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Enterprise: CEO. Success: Employees are more productive (because of effective search). </a:t>
            </a:r>
            <a:r>
              <a:rPr lang="en-US" dirty="0">
                <a:solidFill>
                  <a:srgbClr val="0070C0"/>
                </a:solidFill>
                <a:latin typeface="+mj-lt"/>
              </a:rPr>
              <a:t>Measure: profit of the company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15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>
                <a:solidFill>
                  <a:schemeClr val="tx1"/>
                </a:solidFill>
                <a:latin typeface="+mj-lt"/>
              </a:rPr>
              <a:t>Most common definition of user happiness: Relevance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1628800"/>
            <a:ext cx="8643998" cy="542926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User happiness is equated with the relevance of search results </a:t>
            </a:r>
            <a:r>
              <a:rPr lang="de-DE" sz="2800" dirty="0" err="1">
                <a:solidFill>
                  <a:schemeClr val="tx1"/>
                </a:solidFill>
                <a:latin typeface="+mj-lt"/>
              </a:rPr>
              <a:t>to</a:t>
            </a:r>
            <a:r>
              <a:rPr lang="de-DE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8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de-DE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800" dirty="0" err="1">
                <a:solidFill>
                  <a:schemeClr val="tx1"/>
                </a:solidFill>
                <a:latin typeface="+mj-lt"/>
              </a:rPr>
              <a:t>query</a:t>
            </a:r>
            <a:r>
              <a:rPr lang="de-DE" sz="28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But how do you measure relevance?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Standard methodology in information retrieval consists of </a:t>
            </a:r>
            <a:r>
              <a:rPr lang="de-DE" sz="2800" dirty="0" err="1">
                <a:solidFill>
                  <a:schemeClr val="tx1"/>
                </a:solidFill>
                <a:latin typeface="+mj-lt"/>
              </a:rPr>
              <a:t>three</a:t>
            </a:r>
            <a:r>
              <a:rPr lang="de-DE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800" dirty="0" err="1">
                <a:solidFill>
                  <a:schemeClr val="tx1"/>
                </a:solidFill>
                <a:latin typeface="+mj-lt"/>
              </a:rPr>
              <a:t>elements</a:t>
            </a:r>
            <a:r>
              <a:rPr lang="de-DE" sz="28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sz="2800" dirty="0">
                <a:solidFill>
                  <a:srgbClr val="FF0000"/>
                </a:solidFill>
                <a:latin typeface="+mj-lt"/>
              </a:rPr>
              <a:t>A </a:t>
            </a:r>
            <a:r>
              <a:rPr lang="de-DE" sz="2800" dirty="0" err="1">
                <a:solidFill>
                  <a:srgbClr val="FF0000"/>
                </a:solidFill>
                <a:latin typeface="+mj-lt"/>
              </a:rPr>
              <a:t>benchmark</a:t>
            </a:r>
            <a:r>
              <a:rPr lang="de-DE" sz="2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de-DE" sz="2800" dirty="0" err="1">
                <a:solidFill>
                  <a:srgbClr val="FF0000"/>
                </a:solidFill>
                <a:latin typeface="+mj-lt"/>
              </a:rPr>
              <a:t>document</a:t>
            </a:r>
            <a:r>
              <a:rPr lang="de-DE" sz="2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de-DE" sz="2800" dirty="0" err="1">
                <a:solidFill>
                  <a:srgbClr val="FF0000"/>
                </a:solidFill>
                <a:latin typeface="+mj-lt"/>
              </a:rPr>
              <a:t>collection</a:t>
            </a:r>
            <a:endParaRPr lang="de-DE" sz="2800" dirty="0">
              <a:solidFill>
                <a:srgbClr val="FF0000"/>
              </a:solidFill>
              <a:latin typeface="+mj-lt"/>
            </a:endParaRP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sz="2800" dirty="0">
                <a:solidFill>
                  <a:srgbClr val="FF0000"/>
                </a:solidFill>
                <a:latin typeface="+mj-lt"/>
              </a:rPr>
              <a:t>A </a:t>
            </a:r>
            <a:r>
              <a:rPr lang="de-DE" sz="2800" dirty="0" err="1">
                <a:solidFill>
                  <a:srgbClr val="FF0000"/>
                </a:solidFill>
                <a:latin typeface="+mj-lt"/>
              </a:rPr>
              <a:t>benchmark</a:t>
            </a:r>
            <a:r>
              <a:rPr lang="de-DE" sz="2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de-DE" sz="2800" dirty="0" err="1">
                <a:solidFill>
                  <a:srgbClr val="FF0000"/>
                </a:solidFill>
                <a:latin typeface="+mj-lt"/>
              </a:rPr>
              <a:t>suite</a:t>
            </a:r>
            <a:r>
              <a:rPr lang="de-DE" sz="2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de-DE" sz="2800" dirty="0" err="1">
                <a:solidFill>
                  <a:srgbClr val="FF0000"/>
                </a:solidFill>
                <a:latin typeface="+mj-lt"/>
              </a:rPr>
              <a:t>of</a:t>
            </a:r>
            <a:r>
              <a:rPr lang="de-DE" sz="2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de-DE" sz="2800" dirty="0" err="1">
                <a:solidFill>
                  <a:srgbClr val="FF0000"/>
                </a:solidFill>
                <a:latin typeface="+mj-lt"/>
              </a:rPr>
              <a:t>queries</a:t>
            </a:r>
            <a:endParaRPr lang="de-DE" sz="2800" dirty="0">
              <a:solidFill>
                <a:srgbClr val="FF0000"/>
              </a:solidFill>
              <a:latin typeface="+mj-lt"/>
            </a:endParaRP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rgbClr val="FF0000"/>
                </a:solidFill>
                <a:latin typeface="+mj-lt"/>
              </a:rPr>
              <a:t>An assessment of the relevance of each query-document pair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16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fr-FR" sz="3600" dirty="0">
                <a:solidFill>
                  <a:schemeClr val="tx1"/>
                </a:solidFill>
                <a:latin typeface="+mj-lt"/>
              </a:rPr>
              <a:t>Relevance: </a:t>
            </a:r>
            <a:r>
              <a:rPr lang="fr-FR" sz="3600" dirty="0" err="1">
                <a:solidFill>
                  <a:schemeClr val="tx1"/>
                </a:solidFill>
                <a:latin typeface="+mj-lt"/>
              </a:rPr>
              <a:t>query</a:t>
            </a:r>
            <a:r>
              <a:rPr lang="fr-FR" sz="3600" dirty="0">
                <a:solidFill>
                  <a:schemeClr val="tx1"/>
                </a:solidFill>
                <a:latin typeface="+mj-lt"/>
              </a:rPr>
              <a:t> vs. information </a:t>
            </a:r>
            <a:r>
              <a:rPr lang="fr-FR" sz="3600" dirty="0" err="1">
                <a:solidFill>
                  <a:schemeClr val="tx1"/>
                </a:solidFill>
                <a:latin typeface="+mj-lt"/>
              </a:rPr>
              <a:t>need</a:t>
            </a:r>
            <a:endParaRPr lang="fr-FR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1571636"/>
            <a:ext cx="8643998" cy="542926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err="1">
                <a:solidFill>
                  <a:schemeClr val="tx1"/>
                </a:solidFill>
                <a:latin typeface="+mj-lt"/>
              </a:rPr>
              <a:t>Relevance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to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rgbClr val="0070C0"/>
                </a:solidFill>
                <a:latin typeface="+mj-lt"/>
              </a:rPr>
              <a:t>what</a:t>
            </a:r>
            <a:r>
              <a:rPr lang="de-DE" dirty="0">
                <a:solidFill>
                  <a:srgbClr val="0070C0"/>
                </a:solidFill>
                <a:latin typeface="+mj-lt"/>
              </a:rPr>
              <a:t>?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First take: relevance to the query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“Relevance to the query” is very problematic.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rgbClr val="0070C0"/>
                </a:solidFill>
                <a:latin typeface="+mj-lt"/>
              </a:rPr>
              <a:t>Information need</a:t>
            </a:r>
            <a:r>
              <a:rPr lang="en-US" i="1" dirty="0">
                <a:solidFill>
                  <a:srgbClr val="0070C0"/>
                </a:solidFill>
                <a:latin typeface="+mj-lt"/>
              </a:rPr>
              <a:t> </a:t>
            </a:r>
            <a:r>
              <a:rPr lang="en-US" i="1" dirty="0" err="1">
                <a:solidFill>
                  <a:srgbClr val="0070C0"/>
                </a:solidFill>
                <a:latin typeface="+mj-lt"/>
              </a:rPr>
              <a:t>i</a:t>
            </a:r>
            <a:r>
              <a:rPr lang="en-US" i="1" dirty="0">
                <a:solidFill>
                  <a:srgbClr val="0070C0"/>
                </a:solidFill>
                <a:latin typeface="+mj-lt"/>
              </a:rPr>
              <a:t>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: “I am looking for information on whether drinking red wine is more effective at reducing your risk of heart attacks than white wine.”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This is an information need, not a query.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rgbClr val="0070C0"/>
                </a:solidFill>
                <a:latin typeface="+mj-lt"/>
              </a:rPr>
              <a:t>Query </a:t>
            </a:r>
            <a:r>
              <a:rPr lang="en-US" i="1" dirty="0">
                <a:solidFill>
                  <a:srgbClr val="0070C0"/>
                </a:solidFill>
                <a:latin typeface="+mj-lt"/>
              </a:rPr>
              <a:t>q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: [red wine white wine heart attack]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Consider document </a:t>
            </a:r>
            <a:r>
              <a:rPr lang="en-US" i="1" dirty="0">
                <a:solidFill>
                  <a:schemeClr val="tx1"/>
                </a:solidFill>
                <a:latin typeface="+mj-lt"/>
              </a:rPr>
              <a:t>d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′: </a:t>
            </a:r>
            <a:r>
              <a:rPr lang="en-US" i="1" dirty="0">
                <a:solidFill>
                  <a:schemeClr val="tx1"/>
                </a:solidFill>
                <a:latin typeface="+mj-lt"/>
              </a:rPr>
              <a:t>At heart of his speech was an attack on the wine industry lobby for downplaying the role of red and </a:t>
            </a:r>
            <a:r>
              <a:rPr lang="de-DE" i="1" dirty="0" err="1">
                <a:solidFill>
                  <a:schemeClr val="tx1"/>
                </a:solidFill>
                <a:latin typeface="+mj-lt"/>
              </a:rPr>
              <a:t>white</a:t>
            </a:r>
            <a:r>
              <a:rPr lang="de-DE" i="1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i="1" dirty="0" err="1">
                <a:solidFill>
                  <a:schemeClr val="tx1"/>
                </a:solidFill>
                <a:latin typeface="+mj-lt"/>
              </a:rPr>
              <a:t>wine</a:t>
            </a:r>
            <a:r>
              <a:rPr lang="de-DE" i="1" dirty="0">
                <a:solidFill>
                  <a:schemeClr val="tx1"/>
                </a:solidFill>
                <a:latin typeface="+mj-lt"/>
              </a:rPr>
              <a:t> in </a:t>
            </a:r>
            <a:r>
              <a:rPr lang="de-DE" i="1" dirty="0" err="1">
                <a:solidFill>
                  <a:schemeClr val="tx1"/>
                </a:solidFill>
                <a:latin typeface="+mj-lt"/>
              </a:rPr>
              <a:t>drunk</a:t>
            </a:r>
            <a:r>
              <a:rPr lang="de-DE" i="1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i="1" dirty="0" err="1">
                <a:solidFill>
                  <a:schemeClr val="tx1"/>
                </a:solidFill>
                <a:latin typeface="+mj-lt"/>
              </a:rPr>
              <a:t>driving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i="1" dirty="0">
                <a:solidFill>
                  <a:schemeClr val="tx1"/>
                </a:solidFill>
                <a:latin typeface="+mj-lt"/>
              </a:rPr>
              <a:t>d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′ is an excellent match for query </a:t>
            </a:r>
            <a:r>
              <a:rPr lang="en-US" i="1" dirty="0">
                <a:solidFill>
                  <a:schemeClr val="tx1"/>
                </a:solidFill>
                <a:latin typeface="+mj-lt"/>
              </a:rPr>
              <a:t>q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 . . .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i="1" dirty="0">
                <a:solidFill>
                  <a:schemeClr val="tx1"/>
                </a:solidFill>
                <a:latin typeface="+mj-lt"/>
              </a:rPr>
              <a:t>d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′ is </a:t>
            </a:r>
            <a:r>
              <a:rPr lang="en-US" dirty="0">
                <a:solidFill>
                  <a:srgbClr val="0070C0"/>
                </a:solidFill>
                <a:latin typeface="+mj-lt"/>
              </a:rPr>
              <a:t>not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 relevant to the information need</a:t>
            </a:r>
            <a:r>
              <a:rPr lang="en-US" i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en-US" i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.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17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fr-FR" sz="3600" dirty="0">
                <a:solidFill>
                  <a:schemeClr val="tx1"/>
                </a:solidFill>
                <a:latin typeface="+mj-lt"/>
              </a:rPr>
              <a:t>Relevance: </a:t>
            </a:r>
            <a:r>
              <a:rPr lang="fr-FR" sz="3600" dirty="0" err="1">
                <a:solidFill>
                  <a:schemeClr val="tx1"/>
                </a:solidFill>
                <a:latin typeface="+mj-lt"/>
              </a:rPr>
              <a:t>query</a:t>
            </a:r>
            <a:r>
              <a:rPr lang="fr-FR" sz="3600" dirty="0">
                <a:solidFill>
                  <a:schemeClr val="tx1"/>
                </a:solidFill>
                <a:latin typeface="+mj-lt"/>
              </a:rPr>
              <a:t> vs. information </a:t>
            </a:r>
            <a:r>
              <a:rPr lang="fr-FR" sz="3600" dirty="0" err="1">
                <a:solidFill>
                  <a:schemeClr val="tx1"/>
                </a:solidFill>
                <a:latin typeface="+mj-lt"/>
              </a:rPr>
              <a:t>need</a:t>
            </a:r>
            <a:endParaRPr lang="fr-FR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2143140"/>
            <a:ext cx="8643998" cy="542926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User happiness can only be measured by relevance to an information need, not by relevance to queries.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Our terminology: we talk about query-document relevance judgments even though we </a:t>
            </a:r>
            <a:r>
              <a:rPr lang="de-DE" sz="2800" dirty="0" err="1">
                <a:solidFill>
                  <a:schemeClr val="tx1"/>
                </a:solidFill>
                <a:latin typeface="+mj-lt"/>
              </a:rPr>
              <a:t>mean</a:t>
            </a:r>
            <a:r>
              <a:rPr lang="de-DE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800" dirty="0" err="1">
                <a:solidFill>
                  <a:schemeClr val="tx1"/>
                </a:solidFill>
                <a:latin typeface="+mj-lt"/>
              </a:rPr>
              <a:t>information-need-document</a:t>
            </a:r>
            <a:r>
              <a:rPr lang="de-DE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800" dirty="0" err="1">
                <a:solidFill>
                  <a:schemeClr val="tx1"/>
                </a:solidFill>
                <a:latin typeface="+mj-lt"/>
              </a:rPr>
              <a:t>relevance</a:t>
            </a:r>
            <a:r>
              <a:rPr lang="de-DE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800" dirty="0" err="1">
                <a:solidFill>
                  <a:schemeClr val="tx1"/>
                </a:solidFill>
                <a:latin typeface="+mj-lt"/>
              </a:rPr>
              <a:t>judgments</a:t>
            </a:r>
            <a:r>
              <a:rPr lang="de-DE" sz="28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</a:pPr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97" y="1484784"/>
            <a:ext cx="9059803" cy="4464918"/>
          </a:xfrm>
          <a:prstGeom prst="rect">
            <a:avLst/>
          </a:prstGeom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fr-FR" sz="3600" dirty="0">
                <a:solidFill>
                  <a:schemeClr val="tx1"/>
                </a:solidFill>
                <a:latin typeface="+mj-lt"/>
              </a:rPr>
              <a:t>Test Collection Evaluation</a:t>
            </a:r>
          </a:p>
        </p:txBody>
      </p:sp>
    </p:spTree>
    <p:extLst>
      <p:ext uri="{BB962C8B-B14F-4D97-AF65-F5344CB8AC3E}">
        <p14:creationId xmlns:p14="http://schemas.microsoft.com/office/powerpoint/2010/main" val="37369719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19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>
                <a:solidFill>
                  <a:schemeClr val="tx1"/>
                </a:solidFill>
                <a:latin typeface="+mj-lt"/>
              </a:rPr>
              <a:t>Precision and Recall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2143140"/>
            <a:ext cx="8643998" cy="542926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rgbClr val="FF0000"/>
                </a:solidFill>
                <a:latin typeface="+mj-lt"/>
              </a:rPr>
              <a:t>Precision (</a:t>
            </a:r>
            <a:r>
              <a:rPr lang="en-US" i="1" dirty="0">
                <a:solidFill>
                  <a:srgbClr val="FF0000"/>
                </a:solidFill>
                <a:latin typeface="+mj-lt"/>
              </a:rPr>
              <a:t>P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) is the fraction of retrieved documents that are </a:t>
            </a:r>
            <a:r>
              <a:rPr lang="de-DE" dirty="0">
                <a:solidFill>
                  <a:srgbClr val="FF0000"/>
                </a:solidFill>
                <a:latin typeface="+mj-lt"/>
              </a:rPr>
              <a:t>relevant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de-DE" dirty="0">
              <a:solidFill>
                <a:srgbClr val="FF0000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de-DE" dirty="0">
              <a:solidFill>
                <a:srgbClr val="FF0000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rgbClr val="FF0000"/>
                </a:solidFill>
                <a:latin typeface="+mj-lt"/>
              </a:rPr>
              <a:t>Recall (</a:t>
            </a:r>
            <a:r>
              <a:rPr lang="en-US" i="1" dirty="0">
                <a:solidFill>
                  <a:srgbClr val="FF0000"/>
                </a:solidFill>
                <a:latin typeface="+mj-lt"/>
              </a:rPr>
              <a:t>R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) is the fraction of relevant documents that are </a:t>
            </a:r>
            <a:r>
              <a:rPr lang="de-DE" dirty="0" err="1">
                <a:solidFill>
                  <a:srgbClr val="FF0000"/>
                </a:solidFill>
                <a:latin typeface="+mj-lt"/>
              </a:rPr>
              <a:t>retrieved</a:t>
            </a:r>
            <a:endParaRPr lang="de-DE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pic>
        <p:nvPicPr>
          <p:cNvPr id="8" name="Picture 7" descr="180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112" y="3000372"/>
            <a:ext cx="7568006" cy="792000"/>
          </a:xfrm>
          <a:prstGeom prst="rect">
            <a:avLst/>
          </a:prstGeom>
        </p:spPr>
      </p:pic>
      <p:pic>
        <p:nvPicPr>
          <p:cNvPr id="9" name="Picture 8" descr="1808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4432" y="4786322"/>
            <a:ext cx="7309468" cy="751321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>
                <a:solidFill>
                  <a:schemeClr val="tx1"/>
                </a:solidFill>
                <a:latin typeface="+mj-lt"/>
              </a:rPr>
              <a:t>Summaries</a:t>
            </a:r>
            <a:endParaRPr lang="de-DE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2428868"/>
            <a:ext cx="8715436" cy="335758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Two basic kinds: (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) static (ii) dynamic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A </a:t>
            </a:r>
            <a:r>
              <a:rPr lang="en-US" sz="2800" dirty="0">
                <a:solidFill>
                  <a:srgbClr val="0070C0"/>
                </a:solidFill>
                <a:latin typeface="+mj-lt"/>
              </a:rPr>
              <a:t>static summary 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of a document is always the same, regardless of the query that was issued by the user.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rgbClr val="0070C0"/>
                </a:solidFill>
                <a:latin typeface="+mj-lt"/>
              </a:rPr>
              <a:t>Dynamic summaries 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are </a:t>
            </a:r>
            <a:r>
              <a:rPr lang="en-US" sz="2800" dirty="0">
                <a:solidFill>
                  <a:srgbClr val="0070C0"/>
                </a:solidFill>
                <a:latin typeface="+mj-lt"/>
              </a:rPr>
              <a:t>query-dependent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. They attempt to explain why the document was retrieved for the query at hand.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17242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20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fr-FR" sz="3600" dirty="0" err="1">
                <a:solidFill>
                  <a:schemeClr val="tx1"/>
                </a:solidFill>
                <a:latin typeface="+mj-lt"/>
              </a:rPr>
              <a:t>Precision</a:t>
            </a:r>
            <a:r>
              <a:rPr lang="fr-FR" sz="3600" dirty="0">
                <a:solidFill>
                  <a:schemeClr val="tx1"/>
                </a:solidFill>
                <a:latin typeface="+mj-lt"/>
              </a:rPr>
              <a:t> and </a:t>
            </a:r>
            <a:r>
              <a:rPr lang="fr-FR" sz="3600" dirty="0" err="1">
                <a:solidFill>
                  <a:schemeClr val="tx1"/>
                </a:solidFill>
                <a:latin typeface="+mj-lt"/>
              </a:rPr>
              <a:t>recall</a:t>
            </a:r>
            <a:endParaRPr lang="fr-FR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428860" y="3643338"/>
            <a:ext cx="3571900" cy="221455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</a:pPr>
            <a:r>
              <a:rPr lang="en-US" sz="2600" i="1" dirty="0">
                <a:solidFill>
                  <a:schemeClr val="tx1"/>
                </a:solidFill>
                <a:latin typeface="+mj-lt"/>
              </a:rPr>
              <a:t>P </a:t>
            </a:r>
            <a:r>
              <a:rPr lang="en-US" sz="2600" dirty="0">
                <a:solidFill>
                  <a:schemeClr val="tx1"/>
                </a:solidFill>
                <a:latin typeface="+mj-lt"/>
              </a:rPr>
              <a:t>= </a:t>
            </a:r>
            <a:r>
              <a:rPr lang="en-US" sz="2600" i="1" dirty="0">
                <a:solidFill>
                  <a:schemeClr val="tx1"/>
                </a:solidFill>
                <a:latin typeface="+mj-lt"/>
              </a:rPr>
              <a:t>TP</a:t>
            </a:r>
            <a:r>
              <a:rPr lang="en-US" sz="26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600" dirty="0">
                <a:solidFill>
                  <a:schemeClr val="tx1"/>
                </a:solidFill>
                <a:latin typeface="+mj-lt"/>
              </a:rPr>
              <a:t>/ </a:t>
            </a:r>
            <a:r>
              <a:rPr lang="en-US" sz="2600" dirty="0">
                <a:solidFill>
                  <a:schemeClr val="tx1"/>
                </a:solidFill>
                <a:latin typeface="+mj-lt"/>
              </a:rPr>
              <a:t>( </a:t>
            </a:r>
            <a:r>
              <a:rPr lang="en-US" sz="2600" i="1" dirty="0">
                <a:solidFill>
                  <a:schemeClr val="tx1"/>
                </a:solidFill>
                <a:latin typeface="+mj-lt"/>
              </a:rPr>
              <a:t>TP</a:t>
            </a:r>
            <a:r>
              <a:rPr lang="en-US" sz="2600" dirty="0">
                <a:solidFill>
                  <a:schemeClr val="tx1"/>
                </a:solidFill>
                <a:latin typeface="+mj-lt"/>
              </a:rPr>
              <a:t> + </a:t>
            </a:r>
            <a:r>
              <a:rPr lang="en-US" sz="2600" i="1" dirty="0">
                <a:solidFill>
                  <a:schemeClr val="tx1"/>
                </a:solidFill>
                <a:latin typeface="+mj-lt"/>
              </a:rPr>
              <a:t>FP</a:t>
            </a:r>
            <a:r>
              <a:rPr lang="en-US" sz="2600" dirty="0">
                <a:solidFill>
                  <a:schemeClr val="tx1"/>
                </a:solidFill>
                <a:latin typeface="+mj-lt"/>
              </a:rPr>
              <a:t> )</a:t>
            </a:r>
          </a:p>
          <a:p>
            <a:pPr lvl="1">
              <a:spcBef>
                <a:spcPts val="700"/>
              </a:spcBef>
              <a:buClr>
                <a:srgbClr val="336699"/>
              </a:buClr>
            </a:pPr>
            <a:r>
              <a:rPr lang="en-US" sz="2600" i="1" dirty="0">
                <a:solidFill>
                  <a:schemeClr val="tx1"/>
                </a:solidFill>
                <a:latin typeface="+mj-lt"/>
              </a:rPr>
              <a:t>R</a:t>
            </a:r>
            <a:r>
              <a:rPr lang="en-US" sz="2600" dirty="0">
                <a:solidFill>
                  <a:schemeClr val="tx1"/>
                </a:solidFill>
                <a:latin typeface="+mj-lt"/>
              </a:rPr>
              <a:t> = </a:t>
            </a:r>
            <a:r>
              <a:rPr lang="en-US" sz="2600" i="1" dirty="0">
                <a:solidFill>
                  <a:schemeClr val="tx1"/>
                </a:solidFill>
                <a:latin typeface="+mj-lt"/>
              </a:rPr>
              <a:t>TP</a:t>
            </a:r>
            <a:r>
              <a:rPr lang="en-US" sz="2600" dirty="0">
                <a:solidFill>
                  <a:schemeClr val="tx1"/>
                </a:solidFill>
                <a:latin typeface="+mj-lt"/>
              </a:rPr>
              <a:t> / ( </a:t>
            </a:r>
            <a:r>
              <a:rPr lang="en-US" sz="2600" i="1" dirty="0">
                <a:solidFill>
                  <a:schemeClr val="tx1"/>
                </a:solidFill>
                <a:latin typeface="+mj-lt"/>
              </a:rPr>
              <a:t>TP</a:t>
            </a:r>
            <a:r>
              <a:rPr lang="en-US" sz="2600" dirty="0">
                <a:solidFill>
                  <a:schemeClr val="tx1"/>
                </a:solidFill>
                <a:latin typeface="+mj-lt"/>
              </a:rPr>
              <a:t> + </a:t>
            </a:r>
            <a:r>
              <a:rPr lang="en-US" sz="2600" i="1" dirty="0">
                <a:solidFill>
                  <a:schemeClr val="tx1"/>
                </a:solidFill>
                <a:latin typeface="+mj-lt"/>
              </a:rPr>
              <a:t>FN</a:t>
            </a:r>
            <a:r>
              <a:rPr lang="en-US" sz="2600" dirty="0">
                <a:solidFill>
                  <a:schemeClr val="tx1"/>
                </a:solidFill>
                <a:latin typeface="+mj-lt"/>
              </a:rPr>
              <a:t> )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pic>
        <p:nvPicPr>
          <p:cNvPr id="8" name="Picture 7" descr="190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100" y="2071678"/>
            <a:ext cx="7327020" cy="1357322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>
                <a:solidFill>
                  <a:schemeClr val="tx1"/>
                </a:solidFill>
                <a:latin typeface="+mj-lt"/>
              </a:rPr>
              <a:t>Precision/</a:t>
            </a:r>
            <a:r>
              <a:rPr lang="de-DE" sz="3600" dirty="0" err="1">
                <a:solidFill>
                  <a:schemeClr val="tx1"/>
                </a:solidFill>
                <a:latin typeface="+mj-lt"/>
              </a:rPr>
              <a:t>recall</a:t>
            </a:r>
            <a:r>
              <a:rPr lang="de-DE" sz="36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>
                <a:solidFill>
                  <a:schemeClr val="tx1"/>
                </a:solidFill>
                <a:latin typeface="+mj-lt"/>
              </a:rPr>
              <a:t>tradeoff</a:t>
            </a:r>
            <a:endParaRPr lang="de-DE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179512" y="1772816"/>
            <a:ext cx="8643998" cy="446449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You can increase recall by returning more docs.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Recall is a non-decreasing function of the number of docs </a:t>
            </a:r>
            <a:r>
              <a:rPr lang="de-DE" sz="2800" dirty="0" err="1">
                <a:solidFill>
                  <a:schemeClr val="tx1"/>
                </a:solidFill>
                <a:latin typeface="+mj-lt"/>
              </a:rPr>
              <a:t>retrieved</a:t>
            </a:r>
            <a:r>
              <a:rPr lang="de-DE" sz="28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A system that returns all docs has 100% recall!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The converse is also true (usually): It’s easy to get high precision for very low recall.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rgbClr val="00B050"/>
                </a:solidFill>
                <a:latin typeface="+mj-lt"/>
              </a:rPr>
              <a:t>Suppose the document with the largest score is relevant. How </a:t>
            </a:r>
            <a:r>
              <a:rPr lang="de-DE" sz="2800" dirty="0" err="1">
                <a:solidFill>
                  <a:srgbClr val="00B050"/>
                </a:solidFill>
                <a:latin typeface="+mj-lt"/>
              </a:rPr>
              <a:t>can</a:t>
            </a:r>
            <a:r>
              <a:rPr lang="de-DE" sz="2800" dirty="0">
                <a:solidFill>
                  <a:srgbClr val="00B050"/>
                </a:solidFill>
                <a:latin typeface="+mj-lt"/>
              </a:rPr>
              <a:t> </a:t>
            </a:r>
            <a:r>
              <a:rPr lang="de-DE" sz="2800" dirty="0" err="1">
                <a:solidFill>
                  <a:srgbClr val="00B050"/>
                </a:solidFill>
                <a:latin typeface="+mj-lt"/>
              </a:rPr>
              <a:t>we</a:t>
            </a:r>
            <a:r>
              <a:rPr lang="de-DE" sz="2800" dirty="0">
                <a:solidFill>
                  <a:srgbClr val="00B050"/>
                </a:solidFill>
                <a:latin typeface="+mj-lt"/>
              </a:rPr>
              <a:t> </a:t>
            </a:r>
            <a:r>
              <a:rPr lang="de-DE" sz="2800" dirty="0" err="1">
                <a:solidFill>
                  <a:srgbClr val="00B050"/>
                </a:solidFill>
                <a:latin typeface="+mj-lt"/>
              </a:rPr>
              <a:t>maximize</a:t>
            </a:r>
            <a:r>
              <a:rPr lang="de-DE" sz="2800" dirty="0">
                <a:solidFill>
                  <a:srgbClr val="00B050"/>
                </a:solidFill>
                <a:latin typeface="+mj-lt"/>
              </a:rPr>
              <a:t> </a:t>
            </a:r>
            <a:r>
              <a:rPr lang="de-DE" sz="2800" dirty="0" err="1">
                <a:solidFill>
                  <a:srgbClr val="00B050"/>
                </a:solidFill>
                <a:latin typeface="+mj-lt"/>
              </a:rPr>
              <a:t>precision</a:t>
            </a:r>
            <a:r>
              <a:rPr lang="de-DE" sz="2800" dirty="0">
                <a:solidFill>
                  <a:srgbClr val="00B050"/>
                </a:solidFill>
                <a:latin typeface="+mj-lt"/>
              </a:rPr>
              <a:t>?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22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endParaRPr lang="de-DE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1643050"/>
            <a:ext cx="8643998" cy="635795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i="1" dirty="0">
                <a:solidFill>
                  <a:schemeClr val="tx1"/>
                </a:solidFill>
                <a:latin typeface="+mj-lt"/>
              </a:rPr>
              <a:t>F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 allows us to trade off precision against recall.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</a:pPr>
            <a:r>
              <a:rPr lang="en-US" dirty="0">
                <a:solidFill>
                  <a:schemeClr val="tx1"/>
                </a:solidFill>
                <a:latin typeface="+mj-lt"/>
              </a:rPr>
              <a:t>                                                                                                                                                                      </a:t>
            </a:r>
          </a:p>
          <a:p>
            <a:pPr lvl="1">
              <a:spcBef>
                <a:spcPts val="700"/>
              </a:spcBef>
              <a:buClr>
                <a:srgbClr val="336699"/>
              </a:buClr>
            </a:pPr>
            <a:r>
              <a:rPr lang="en-US" dirty="0">
                <a:solidFill>
                  <a:schemeClr val="tx1"/>
                </a:solidFill>
                <a:latin typeface="+mj-lt"/>
              </a:rPr>
              <a:t>                                                                     where</a:t>
            </a:r>
          </a:p>
          <a:p>
            <a:pPr lvl="1">
              <a:spcBef>
                <a:spcPts val="700"/>
              </a:spcBef>
              <a:buClr>
                <a:srgbClr val="336699"/>
              </a:buClr>
            </a:pPr>
            <a:endParaRPr lang="de-DE" dirty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>
                <a:solidFill>
                  <a:schemeClr val="tx1"/>
                </a:solidFill>
                <a:latin typeface="+mj-lt"/>
              </a:rPr>
              <a:t> </a:t>
            </a:r>
            <a:r>
              <a:rPr lang="en-US" i="1" dirty="0">
                <a:solidFill>
                  <a:schemeClr val="tx1"/>
                </a:solidFill>
                <a:latin typeface="+mj-lt"/>
              </a:rPr>
              <a:t>α </a:t>
            </a:r>
            <a:r>
              <a:rPr lang="el-GR" dirty="0">
                <a:solidFill>
                  <a:schemeClr val="tx1"/>
                </a:solidFill>
                <a:latin typeface="Calibri"/>
                <a:cs typeface="Calibri"/>
              </a:rPr>
              <a:t>ϵ</a:t>
            </a:r>
            <a:r>
              <a:rPr lang="de-D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[0, 1] and thus </a:t>
            </a:r>
            <a:r>
              <a:rPr lang="en-US" i="1" dirty="0">
                <a:solidFill>
                  <a:schemeClr val="tx1"/>
                </a:solidFill>
                <a:latin typeface="Symbol" pitchFamily="18" charset="2"/>
              </a:rPr>
              <a:t>b</a:t>
            </a:r>
            <a:r>
              <a:rPr lang="de-DE" i="1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baseline="30000" dirty="0">
                <a:solidFill>
                  <a:schemeClr val="tx1"/>
                </a:solidFill>
                <a:latin typeface="+mj-lt"/>
              </a:rPr>
              <a:t>2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 </a:t>
            </a:r>
            <a:r>
              <a:rPr lang="el-GR" dirty="0">
                <a:solidFill>
                  <a:schemeClr val="tx1"/>
                </a:solidFill>
                <a:latin typeface="Calibri"/>
                <a:cs typeface="Calibri"/>
              </a:rPr>
              <a:t>ϵ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 [0,</a:t>
            </a:r>
            <a:r>
              <a:rPr lang="en-US" dirty="0">
                <a:solidFill>
                  <a:schemeClr val="tx1"/>
                </a:solidFill>
                <a:latin typeface="Calibri"/>
                <a:cs typeface="Calibri"/>
              </a:rPr>
              <a:t>∞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]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Most frequently used: </a:t>
            </a:r>
            <a:r>
              <a:rPr lang="en-US" dirty="0">
                <a:solidFill>
                  <a:srgbClr val="0070C0"/>
                </a:solidFill>
                <a:latin typeface="+mj-lt"/>
              </a:rPr>
              <a:t>balanced </a:t>
            </a:r>
            <a:r>
              <a:rPr lang="en-US" i="1" dirty="0">
                <a:solidFill>
                  <a:srgbClr val="0070C0"/>
                </a:solidFill>
                <a:latin typeface="+mj-lt"/>
              </a:rPr>
              <a:t>F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with </a:t>
            </a:r>
            <a:r>
              <a:rPr lang="en-US" i="1" dirty="0">
                <a:solidFill>
                  <a:schemeClr val="tx1"/>
                </a:solidFill>
                <a:latin typeface="Symbol" pitchFamily="18" charset="2"/>
              </a:rPr>
              <a:t>b</a:t>
            </a:r>
            <a:r>
              <a:rPr lang="de-DE" i="1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 = 1 or </a:t>
            </a:r>
            <a:r>
              <a:rPr lang="en-US" i="1" dirty="0">
                <a:solidFill>
                  <a:schemeClr val="tx1"/>
                </a:solidFill>
                <a:latin typeface="+mj-lt"/>
              </a:rPr>
              <a:t>α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  = 0.5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+mj-lt"/>
              </a:rPr>
              <a:t>This is the </a:t>
            </a:r>
            <a:r>
              <a:rPr lang="en-US" sz="2200" dirty="0">
                <a:solidFill>
                  <a:srgbClr val="0070C0"/>
                </a:solidFill>
                <a:latin typeface="+mj-lt"/>
              </a:rPr>
              <a:t>harmonic mean </a:t>
            </a:r>
            <a:r>
              <a:rPr lang="en-US" sz="2200" dirty="0">
                <a:solidFill>
                  <a:schemeClr val="tx1"/>
                </a:solidFill>
                <a:latin typeface="+mj-lt"/>
              </a:rPr>
              <a:t>of</a:t>
            </a:r>
            <a:r>
              <a:rPr lang="en-US" sz="2200" i="1" dirty="0">
                <a:solidFill>
                  <a:schemeClr val="tx1"/>
                </a:solidFill>
                <a:latin typeface="+mj-lt"/>
              </a:rPr>
              <a:t> P </a:t>
            </a:r>
            <a:r>
              <a:rPr lang="en-US" sz="2200" dirty="0">
                <a:solidFill>
                  <a:schemeClr val="tx1"/>
                </a:solidFill>
                <a:latin typeface="+mj-lt"/>
              </a:rPr>
              <a:t>and </a:t>
            </a:r>
            <a:r>
              <a:rPr lang="en-US" sz="2200" i="1" dirty="0">
                <a:solidFill>
                  <a:schemeClr val="tx1"/>
                </a:solidFill>
                <a:latin typeface="+mj-lt"/>
              </a:rPr>
              <a:t>R</a:t>
            </a:r>
            <a:r>
              <a:rPr lang="en-US" sz="2200" dirty="0">
                <a:solidFill>
                  <a:schemeClr val="tx1"/>
                </a:solidFill>
                <a:latin typeface="+mj-lt"/>
              </a:rPr>
              <a:t>: </a:t>
            </a:r>
            <a:endParaRPr lang="de-DE" sz="2200" dirty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rgbClr val="00B050"/>
                </a:solidFill>
                <a:latin typeface="+mj-lt"/>
              </a:rPr>
              <a:t>What value range of </a:t>
            </a:r>
            <a:r>
              <a:rPr lang="el-GR" i="1" dirty="0">
                <a:solidFill>
                  <a:srgbClr val="00B050"/>
                </a:solidFill>
                <a:latin typeface="Calibri"/>
                <a:cs typeface="Calibri"/>
              </a:rPr>
              <a:t>β</a:t>
            </a:r>
            <a:r>
              <a:rPr lang="en-US" dirty="0">
                <a:solidFill>
                  <a:srgbClr val="00B050"/>
                </a:solidFill>
                <a:latin typeface="+mj-lt"/>
              </a:rPr>
              <a:t> weights recall higher than precision?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de-DE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285720" y="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>
                <a:solidFill>
                  <a:schemeClr val="tx1"/>
                </a:solidFill>
                <a:latin typeface="+mj-lt"/>
              </a:rPr>
              <a:t>A </a:t>
            </a:r>
            <a:r>
              <a:rPr lang="de-DE" sz="3600" dirty="0" err="1">
                <a:solidFill>
                  <a:schemeClr val="tx1"/>
                </a:solidFill>
                <a:latin typeface="+mj-lt"/>
              </a:rPr>
              <a:t>combined</a:t>
            </a:r>
            <a:r>
              <a:rPr lang="de-DE" sz="36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>
                <a:solidFill>
                  <a:schemeClr val="tx1"/>
                </a:solidFill>
                <a:latin typeface="+mj-lt"/>
              </a:rPr>
              <a:t>measure</a:t>
            </a:r>
            <a:r>
              <a:rPr lang="de-DE" sz="3600" dirty="0">
                <a:solidFill>
                  <a:schemeClr val="tx1"/>
                </a:solidFill>
                <a:latin typeface="+mj-lt"/>
              </a:rPr>
              <a:t>: </a:t>
            </a:r>
            <a:r>
              <a:rPr lang="de-DE" sz="3600" i="1" dirty="0">
                <a:solidFill>
                  <a:schemeClr val="tx1"/>
                </a:solidFill>
                <a:latin typeface="+mj-lt"/>
              </a:rPr>
              <a:t>F</a:t>
            </a:r>
          </a:p>
        </p:txBody>
      </p:sp>
      <p:pic>
        <p:nvPicPr>
          <p:cNvPr id="9" name="Picture 8" descr="210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48" y="2390163"/>
            <a:ext cx="4572032" cy="895961"/>
          </a:xfrm>
          <a:prstGeom prst="rect">
            <a:avLst/>
          </a:prstGeom>
        </p:spPr>
      </p:pic>
      <p:pic>
        <p:nvPicPr>
          <p:cNvPr id="10" name="Picture 9" descr="2108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4272" y="2428868"/>
            <a:ext cx="1668857" cy="792000"/>
          </a:xfrm>
          <a:prstGeom prst="rect">
            <a:avLst/>
          </a:prstGeom>
        </p:spPr>
      </p:pic>
      <p:pic>
        <p:nvPicPr>
          <p:cNvPr id="11" name="Picture 10" descr="21083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86446" y="4357694"/>
            <a:ext cx="1782000" cy="4320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23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>
                <a:solidFill>
                  <a:schemeClr val="tx1"/>
                </a:solidFill>
                <a:latin typeface="+mj-lt"/>
              </a:rPr>
              <a:t>F: </a:t>
            </a:r>
            <a:r>
              <a:rPr lang="de-DE" sz="3600" dirty="0" err="1">
                <a:solidFill>
                  <a:schemeClr val="tx1"/>
                </a:solidFill>
                <a:latin typeface="+mj-lt"/>
              </a:rPr>
              <a:t>Example</a:t>
            </a:r>
            <a:endParaRPr lang="de-DE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3643338"/>
            <a:ext cx="8643998" cy="542926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i="1" dirty="0">
                <a:solidFill>
                  <a:schemeClr val="tx1"/>
                </a:solidFill>
                <a:latin typeface="+mj-lt"/>
              </a:rPr>
              <a:t>P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= 20/(20 + 40) = 1/3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pt-BR" i="1" dirty="0">
                <a:solidFill>
                  <a:schemeClr val="tx1"/>
                </a:solidFill>
                <a:latin typeface="+mj-lt"/>
              </a:rPr>
              <a:t>R </a:t>
            </a:r>
            <a:r>
              <a:rPr lang="pt-BR" dirty="0">
                <a:solidFill>
                  <a:schemeClr val="tx1"/>
                </a:solidFill>
                <a:latin typeface="+mj-lt"/>
              </a:rPr>
              <a:t>= 20/(20 + 60) = 1/4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</a:p>
          <a:p>
            <a:endParaRPr lang="de-DE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809618" y="1744976"/>
          <a:ext cx="6691340" cy="170688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6728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2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28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28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sz="2200" kern="1200" dirty="0"/>
                        <a:t>relevant</a:t>
                      </a:r>
                      <a:endParaRPr lang="de-DE" sz="22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200" kern="1200" dirty="0"/>
                        <a:t>not relevant</a:t>
                      </a:r>
                      <a:endParaRPr lang="de-DE" sz="2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200" kern="1200" dirty="0" err="1"/>
                        <a:t>retrieved</a:t>
                      </a:r>
                      <a:endParaRPr lang="de-DE" sz="2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sz="2200" kern="1200" dirty="0"/>
                        <a:t>20</a:t>
                      </a:r>
                      <a:endParaRPr lang="de-DE" sz="22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sz="2200" kern="1200" dirty="0"/>
                        <a:t>40</a:t>
                      </a:r>
                      <a:endParaRPr lang="de-DE" sz="2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200" kern="1200" dirty="0"/>
                        <a:t>60</a:t>
                      </a:r>
                      <a:endParaRPr lang="de-DE" sz="2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kern="1200" dirty="0"/>
                        <a:t>not retrieved </a:t>
                      </a:r>
                      <a:endParaRPr lang="de-DE" sz="2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kern="1200" dirty="0"/>
                        <a:t>60</a:t>
                      </a:r>
                      <a:endParaRPr lang="de-DE" sz="22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kern="1200" dirty="0"/>
                        <a:t>1,000,000</a:t>
                      </a:r>
                      <a:endParaRPr lang="de-DE" sz="2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kern="1200" dirty="0"/>
                        <a:t>1,000,060</a:t>
                      </a:r>
                      <a:endParaRPr lang="en-US" sz="2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sz="2200" kern="1200" dirty="0"/>
                        <a:t>80</a:t>
                      </a:r>
                      <a:endParaRPr lang="de-DE" sz="22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sz="2200" kern="1200" dirty="0"/>
                        <a:t>1,000,040</a:t>
                      </a:r>
                      <a:endParaRPr lang="de-DE" sz="2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200" kern="1200" dirty="0"/>
                        <a:t>1,000,120</a:t>
                      </a:r>
                      <a:endParaRPr lang="de-DE" sz="2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0" name="Picture 9" descr="220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556" y="4572008"/>
            <a:ext cx="2479998" cy="7200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24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>
                <a:solidFill>
                  <a:schemeClr val="tx1"/>
                </a:solidFill>
                <a:latin typeface="+mj-lt"/>
              </a:rPr>
              <a:t>Accuracy</a:t>
            </a:r>
            <a:endParaRPr lang="de-DE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1785926"/>
            <a:ext cx="8643998" cy="542926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Why do we use complex measures like precision, recall, and </a:t>
            </a:r>
            <a:r>
              <a:rPr lang="en-US" i="1" dirty="0">
                <a:solidFill>
                  <a:schemeClr val="tx1"/>
                </a:solidFill>
                <a:latin typeface="+mj-lt"/>
              </a:rPr>
              <a:t>F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?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Why not something simple like accuracy?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Accuracy is the fraction of decisions (relevant/</a:t>
            </a:r>
            <a:r>
              <a:rPr lang="en-US" dirty="0" err="1">
                <a:solidFill>
                  <a:schemeClr val="tx1"/>
                </a:solidFill>
                <a:latin typeface="+mj-lt"/>
              </a:rPr>
              <a:t>nonrelevant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)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that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are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correct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In terms of the contingency table above, </a:t>
            </a:r>
          </a:p>
          <a:p>
            <a:pPr lvl="1">
              <a:spcBef>
                <a:spcPts val="700"/>
              </a:spcBef>
              <a:buClr>
                <a:srgbClr val="336699"/>
              </a:buClr>
            </a:pPr>
            <a:r>
              <a:rPr lang="en-US" dirty="0">
                <a:solidFill>
                  <a:schemeClr val="tx1"/>
                </a:solidFill>
                <a:latin typeface="+mj-lt"/>
              </a:rPr>
              <a:t>	accuracy = (</a:t>
            </a:r>
            <a:r>
              <a:rPr lang="en-US" i="1" dirty="0">
                <a:solidFill>
                  <a:schemeClr val="tx1"/>
                </a:solidFill>
                <a:latin typeface="+mj-lt"/>
              </a:rPr>
              <a:t>TP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 + </a:t>
            </a:r>
            <a:r>
              <a:rPr lang="en-US" i="1" dirty="0">
                <a:solidFill>
                  <a:schemeClr val="tx1"/>
                </a:solidFill>
                <a:latin typeface="+mj-lt"/>
              </a:rPr>
              <a:t>TN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)/(</a:t>
            </a:r>
            <a:r>
              <a:rPr lang="en-US" i="1" dirty="0">
                <a:solidFill>
                  <a:schemeClr val="tx1"/>
                </a:solidFill>
                <a:latin typeface="+mj-lt"/>
              </a:rPr>
              <a:t>TP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 + </a:t>
            </a:r>
            <a:r>
              <a:rPr lang="en-US" i="1" dirty="0">
                <a:solidFill>
                  <a:schemeClr val="tx1"/>
                </a:solidFill>
                <a:latin typeface="+mj-lt"/>
              </a:rPr>
              <a:t>FP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 + </a:t>
            </a:r>
            <a:r>
              <a:rPr lang="en-US" i="1" dirty="0">
                <a:solidFill>
                  <a:schemeClr val="tx1"/>
                </a:solidFill>
                <a:latin typeface="+mj-lt"/>
              </a:rPr>
              <a:t>FN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 + </a:t>
            </a:r>
            <a:r>
              <a:rPr lang="en-US" i="1" dirty="0">
                <a:solidFill>
                  <a:schemeClr val="tx1"/>
                </a:solidFill>
                <a:latin typeface="+mj-lt"/>
              </a:rPr>
              <a:t>TN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).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Why is accuracy not a useful measure for web information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retrieval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?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25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>
                <a:solidFill>
                  <a:schemeClr val="tx1"/>
                </a:solidFill>
                <a:latin typeface="+mj-lt"/>
              </a:rPr>
              <a:t>Exercise</a:t>
            </a:r>
            <a:endParaRPr lang="de-DE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1428736"/>
            <a:ext cx="8643998" cy="542926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Compute precision, recall and </a:t>
            </a:r>
            <a:r>
              <a:rPr lang="en-US" i="1" dirty="0">
                <a:solidFill>
                  <a:schemeClr val="tx1"/>
                </a:solidFill>
                <a:latin typeface="+mj-lt"/>
              </a:rPr>
              <a:t>F</a:t>
            </a:r>
            <a:r>
              <a:rPr lang="en-US" baseline="-25000" dirty="0">
                <a:solidFill>
                  <a:schemeClr val="tx1"/>
                </a:solidFill>
                <a:latin typeface="+mj-lt"/>
              </a:rPr>
              <a:t>1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 for this result set:</a:t>
            </a: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endParaRPr lang="de-DE" dirty="0">
              <a:solidFill>
                <a:schemeClr val="tx1"/>
              </a:solidFill>
              <a:latin typeface="+mj-lt"/>
            </a:endParaRP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The </a:t>
            </a:r>
            <a:r>
              <a:rPr lang="en-US" dirty="0" err="1">
                <a:solidFill>
                  <a:schemeClr val="tx1"/>
                </a:solidFill>
                <a:latin typeface="+mj-lt"/>
              </a:rPr>
              <a:t>snoogle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 search engine below always returns 0 results (“0 matching results found”), regardless of the query. Why does </a:t>
            </a:r>
            <a:r>
              <a:rPr lang="en-US" dirty="0" err="1">
                <a:solidFill>
                  <a:schemeClr val="tx1"/>
                </a:solidFill>
                <a:latin typeface="+mj-lt"/>
              </a:rPr>
              <a:t>snoogle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 demonstrate that accuracy is not a useful measure in 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IR?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214414" y="1857364"/>
          <a:ext cx="6096000" cy="137160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9288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1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b="0" kern="1200" dirty="0"/>
                        <a:t>relevant</a:t>
                      </a:r>
                      <a:endParaRPr lang="de-DE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400" b="0" kern="1200" dirty="0"/>
                        <a:t>not relevant</a:t>
                      </a:r>
                      <a:endParaRPr lang="de-DE" sz="2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400" kern="1200" dirty="0" err="1"/>
                        <a:t>retrieved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400" kern="1200" dirty="0"/>
                        <a:t>not </a:t>
                      </a:r>
                      <a:r>
                        <a:rPr lang="de-DE" sz="2400" kern="1200" dirty="0" err="1"/>
                        <a:t>retrieved</a:t>
                      </a:r>
                      <a:r>
                        <a:rPr lang="de-DE" sz="2400" kern="1200" dirty="0"/>
                        <a:t> 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kern="1200" dirty="0"/>
                        <a:t>1,000,000,000</a:t>
                      </a:r>
                      <a:endParaRPr lang="de-D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9" name="Picture 8" descr="240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" y="4714884"/>
            <a:ext cx="3798726" cy="18573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26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>
                <a:solidFill>
                  <a:schemeClr val="tx1"/>
                </a:solidFill>
                <a:latin typeface="+mj-lt"/>
              </a:rPr>
              <a:t>Why accuracy is a useless measure in IR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1928826"/>
            <a:ext cx="8643998" cy="542926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Simple trick to maximize accuracy in IR: always say no and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return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nothing</a:t>
            </a:r>
            <a:endParaRPr lang="de-DE" dirty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You then get 99.99% accuracy on most queries.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Searchers on the web (and in IR in general)</a:t>
            </a:r>
            <a:r>
              <a:rPr lang="en-US" dirty="0">
                <a:solidFill>
                  <a:srgbClr val="0070C0"/>
                </a:solidFill>
                <a:latin typeface="+mj-lt"/>
              </a:rPr>
              <a:t> want to find something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 and have a certain tolerance for junk.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It’s better to return some bad hits as long as you return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something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→We use precision, recall, and </a:t>
            </a:r>
            <a:r>
              <a:rPr lang="en-US" i="1" dirty="0">
                <a:solidFill>
                  <a:schemeClr val="tx1"/>
                </a:solidFill>
                <a:latin typeface="+mj-lt"/>
              </a:rPr>
              <a:t>F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 for evaluation, not accuracy.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27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>
                <a:solidFill>
                  <a:schemeClr val="tx1"/>
                </a:solidFill>
                <a:latin typeface="+mj-lt"/>
              </a:rPr>
              <a:t>F: </a:t>
            </a:r>
            <a:r>
              <a:rPr lang="de-DE" sz="3600" dirty="0" err="1">
                <a:solidFill>
                  <a:schemeClr val="tx1"/>
                </a:solidFill>
                <a:latin typeface="+mj-lt"/>
              </a:rPr>
              <a:t>Why</a:t>
            </a:r>
            <a:r>
              <a:rPr lang="de-DE" sz="36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>
                <a:solidFill>
                  <a:schemeClr val="tx1"/>
                </a:solidFill>
                <a:latin typeface="+mj-lt"/>
              </a:rPr>
              <a:t>harmonic</a:t>
            </a:r>
            <a:r>
              <a:rPr lang="de-DE" sz="36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>
                <a:solidFill>
                  <a:schemeClr val="tx1"/>
                </a:solidFill>
                <a:latin typeface="+mj-lt"/>
              </a:rPr>
              <a:t>mean</a:t>
            </a:r>
            <a:r>
              <a:rPr lang="de-DE" sz="3600" dirty="0">
                <a:solidFill>
                  <a:schemeClr val="tx1"/>
                </a:solidFill>
                <a:latin typeface="+mj-lt"/>
              </a:rPr>
              <a:t>?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1928826"/>
            <a:ext cx="8643998" cy="542926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Why don’t we use a different mean of </a:t>
            </a:r>
            <a:r>
              <a:rPr lang="en-US" i="1" dirty="0">
                <a:solidFill>
                  <a:schemeClr val="tx1"/>
                </a:solidFill>
                <a:latin typeface="+mj-lt"/>
              </a:rPr>
              <a:t>P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 and </a:t>
            </a:r>
            <a:r>
              <a:rPr lang="en-US" i="1" dirty="0">
                <a:solidFill>
                  <a:schemeClr val="tx1"/>
                </a:solidFill>
                <a:latin typeface="+mj-lt"/>
              </a:rPr>
              <a:t>R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 as a measure?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sz="2200" dirty="0">
                <a:solidFill>
                  <a:schemeClr val="tx1"/>
                </a:solidFill>
                <a:latin typeface="+mj-lt"/>
              </a:rPr>
              <a:t>e.g., the arithmetic mean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+mj-lt"/>
              </a:rPr>
              <a:t>dominated by large values</a:t>
            </a:r>
            <a:endParaRPr lang="de-DE" sz="2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28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>
                <a:solidFill>
                  <a:schemeClr val="tx1"/>
                </a:solidFill>
                <a:latin typeface="+mj-lt"/>
              </a:rPr>
              <a:t>Difficulties in using Precision, Recall and </a:t>
            </a:r>
            <a:r>
              <a:rPr lang="en-US" sz="3600" i="1" dirty="0">
                <a:solidFill>
                  <a:schemeClr val="tx1"/>
                </a:solidFill>
                <a:latin typeface="+mj-lt"/>
              </a:rPr>
              <a:t>F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2286016"/>
            <a:ext cx="8643998" cy="542926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We need relevance judgments for information-need-document pairs – but they are expensive to produce.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Obtaining relevance judgments is an expensive, time-consuming process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who does it?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what are the instructions?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what is the level of agreement?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Pooling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483968"/>
          </a:xfrm>
        </p:spPr>
        <p:txBody>
          <a:bodyPr>
            <a:noAutofit/>
          </a:bodyPr>
          <a:lstStyle/>
          <a:p>
            <a:r>
              <a:rPr lang="en-US" sz="2800" dirty="0"/>
              <a:t>Exhaustive judgments for all documents in a collection is not practical</a:t>
            </a:r>
          </a:p>
          <a:p>
            <a:r>
              <a:rPr lang="en-US" sz="2800" dirty="0"/>
              <a:t>Pooling technique:</a:t>
            </a:r>
          </a:p>
          <a:p>
            <a:pPr lvl="1"/>
            <a:r>
              <a:rPr lang="en-US" sz="2400" dirty="0"/>
              <a:t>top </a:t>
            </a:r>
            <a:r>
              <a:rPr lang="en-US" sz="2400" i="1" dirty="0"/>
              <a:t>k results (k varied between 50 and </a:t>
            </a:r>
            <a:r>
              <a:rPr lang="en-US" sz="2400" dirty="0"/>
              <a:t>200) from the rankings obtained by different search engines (or retrieval algorithms) are merged into a pool</a:t>
            </a:r>
          </a:p>
          <a:p>
            <a:pPr lvl="1"/>
            <a:r>
              <a:rPr lang="en-US" sz="2400" dirty="0"/>
              <a:t>duplicates are removed</a:t>
            </a:r>
          </a:p>
          <a:p>
            <a:pPr lvl="1"/>
            <a:r>
              <a:rPr lang="en-US" sz="2400" dirty="0"/>
              <a:t>documents are presented in some random order to the relevance judges</a:t>
            </a:r>
          </a:p>
          <a:p>
            <a:r>
              <a:rPr lang="en-US" sz="2800" dirty="0"/>
              <a:t>Produces a large number of relevance judgments for each query, although still incomplete</a:t>
            </a:r>
          </a:p>
        </p:txBody>
      </p:sp>
    </p:spTree>
    <p:extLst>
      <p:ext uri="{BB962C8B-B14F-4D97-AF65-F5344CB8AC3E}">
        <p14:creationId xmlns:p14="http://schemas.microsoft.com/office/powerpoint/2010/main" val="3085226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>
                <a:solidFill>
                  <a:schemeClr val="tx1"/>
                </a:solidFill>
                <a:latin typeface="+mj-lt"/>
              </a:rPr>
              <a:t>Static</a:t>
            </a:r>
            <a:r>
              <a:rPr lang="de-DE" sz="36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>
                <a:solidFill>
                  <a:schemeClr val="tx1"/>
                </a:solidFill>
                <a:latin typeface="+mj-lt"/>
              </a:rPr>
              <a:t>summaries</a:t>
            </a:r>
            <a:endParaRPr lang="de-DE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1571612"/>
            <a:ext cx="8715436" cy="335758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In typical systems, the static summary is a subset of the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document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Simplest heuristic: the first 50 or so words of the document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More sophisticated: extract from each document a set of 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“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key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”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sentences</a:t>
            </a:r>
            <a:endParaRPr lang="de-DE" dirty="0">
              <a:solidFill>
                <a:schemeClr val="tx1"/>
              </a:solidFill>
              <a:latin typeface="+mj-lt"/>
            </a:endParaRP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+mj-lt"/>
              </a:rPr>
              <a:t>Simple NLP heuristics to score each sentence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+mj-lt"/>
              </a:rPr>
              <a:t>Summary is made up of top-scoring sentences.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+mj-lt"/>
              </a:rPr>
              <a:t>Machine learning approach: see IIR 13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Most sophisticated: complex NLP to synthesize/generate a 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summary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77530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Logs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7360"/>
            <a:ext cx="8229600" cy="4663439"/>
          </a:xfrm>
        </p:spPr>
        <p:txBody>
          <a:bodyPr>
            <a:normAutofit/>
          </a:bodyPr>
          <a:lstStyle/>
          <a:p>
            <a:r>
              <a:rPr lang="en-US" sz="2800" dirty="0"/>
              <a:t>Used for both tuning and evaluating search engines</a:t>
            </a:r>
          </a:p>
          <a:p>
            <a:pPr lvl="1"/>
            <a:r>
              <a:rPr lang="en-US" sz="2400" dirty="0"/>
              <a:t>also for various techniques such as query suggestion</a:t>
            </a:r>
          </a:p>
          <a:p>
            <a:r>
              <a:rPr lang="en-US" sz="2800" dirty="0"/>
              <a:t>Typical contents</a:t>
            </a:r>
          </a:p>
          <a:p>
            <a:pPr lvl="1"/>
            <a:r>
              <a:rPr lang="en-US" sz="2400" dirty="0"/>
              <a:t>User identifier or user session identifier</a:t>
            </a:r>
          </a:p>
          <a:p>
            <a:pPr lvl="1"/>
            <a:r>
              <a:rPr lang="en-US" sz="2400" dirty="0"/>
              <a:t>Query terms - stored exactly as user entered</a:t>
            </a:r>
          </a:p>
          <a:p>
            <a:pPr lvl="1"/>
            <a:r>
              <a:rPr lang="en-US" sz="2400" dirty="0"/>
              <a:t>List of URLs of results, their ranks on the result list, and whether they were clicked on</a:t>
            </a:r>
          </a:p>
          <a:p>
            <a:pPr lvl="1"/>
            <a:r>
              <a:rPr lang="en-US" sz="2400" dirty="0"/>
              <a:t>Timestamp(s) - records the time of user events such as query submission, clicks</a:t>
            </a:r>
          </a:p>
        </p:txBody>
      </p:sp>
    </p:spTree>
    <p:extLst>
      <p:ext uri="{BB962C8B-B14F-4D97-AF65-F5344CB8AC3E}">
        <p14:creationId xmlns:p14="http://schemas.microsoft.com/office/powerpoint/2010/main" val="14974054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Logs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7360"/>
            <a:ext cx="8229600" cy="4739639"/>
          </a:xfrm>
        </p:spPr>
        <p:txBody>
          <a:bodyPr>
            <a:normAutofit/>
          </a:bodyPr>
          <a:lstStyle/>
          <a:p>
            <a:r>
              <a:rPr lang="en-US" sz="2800" dirty="0"/>
              <a:t>Clicks are not relevance judgments</a:t>
            </a:r>
          </a:p>
          <a:p>
            <a:pPr lvl="1"/>
            <a:r>
              <a:rPr lang="en-US" sz="2400" dirty="0"/>
              <a:t>although they are correlated</a:t>
            </a:r>
          </a:p>
          <a:p>
            <a:pPr lvl="1"/>
            <a:r>
              <a:rPr lang="en-US" sz="2400" dirty="0"/>
              <a:t>biased by a number of factors such as rank on result list</a:t>
            </a:r>
          </a:p>
          <a:p>
            <a:r>
              <a:rPr lang="en-US" sz="2800" dirty="0"/>
              <a:t>Can use clickthough data to predict </a:t>
            </a:r>
            <a:r>
              <a:rPr lang="en-US" sz="2800" i="1" dirty="0"/>
              <a:t>preferences</a:t>
            </a:r>
            <a:r>
              <a:rPr lang="en-US" sz="2800" dirty="0"/>
              <a:t> between pairs of documents</a:t>
            </a:r>
          </a:p>
          <a:p>
            <a:pPr lvl="1"/>
            <a:r>
              <a:rPr lang="en-US" sz="2400" dirty="0"/>
              <a:t>appropriate for tasks with multiple levels of relevance, focused on user relevance</a:t>
            </a:r>
          </a:p>
          <a:p>
            <a:pPr lvl="1"/>
            <a:r>
              <a:rPr lang="en-US" sz="2400" dirty="0"/>
              <a:t>various “policies” used to generate preferences</a:t>
            </a:r>
          </a:p>
        </p:txBody>
      </p:sp>
    </p:spTree>
    <p:extLst>
      <p:ext uri="{BB962C8B-B14F-4D97-AF65-F5344CB8AC3E}">
        <p14:creationId xmlns:p14="http://schemas.microsoft.com/office/powerpoint/2010/main" val="8283411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Click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i="1" dirty="0"/>
              <a:t>Skip Above and Skip Next</a:t>
            </a:r>
          </a:p>
          <a:p>
            <a:pPr lvl="1"/>
            <a:r>
              <a:rPr lang="en-US" sz="2800" dirty="0"/>
              <a:t>click data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  <a:p>
            <a:pPr lvl="1"/>
            <a:endParaRPr lang="en-US" sz="2800" dirty="0"/>
          </a:p>
          <a:p>
            <a:pPr lvl="1"/>
            <a:r>
              <a:rPr lang="en-US" sz="2800" dirty="0"/>
              <a:t>generated preferences</a:t>
            </a:r>
          </a:p>
        </p:txBody>
      </p:sp>
      <p:pic>
        <p:nvPicPr>
          <p:cNvPr id="8" name="Picture 7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 bwMode="auto">
          <a:xfrm>
            <a:off x="2895298" y="2667000"/>
            <a:ext cx="1474313" cy="1384086"/>
          </a:xfrm>
          <a:prstGeom prst="rect">
            <a:avLst/>
          </a:prstGeom>
          <a:noFill/>
          <a:ln/>
          <a:effectLst/>
        </p:spPr>
      </p:pic>
      <p:pic>
        <p:nvPicPr>
          <p:cNvPr id="7" name="Picture 6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895600" y="4953000"/>
            <a:ext cx="100283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7799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Logs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Click data can also be aggregated to remove noise</a:t>
            </a:r>
          </a:p>
          <a:p>
            <a:r>
              <a:rPr lang="en-US" sz="2800" i="1" dirty="0"/>
              <a:t>Click distribution </a:t>
            </a:r>
            <a:r>
              <a:rPr lang="en-US" sz="2800" dirty="0"/>
              <a:t>information</a:t>
            </a:r>
          </a:p>
          <a:p>
            <a:pPr lvl="1"/>
            <a:r>
              <a:rPr lang="en-US" sz="2400" dirty="0"/>
              <a:t>can be used to identify clicks that have a higher frequency than would be expected</a:t>
            </a:r>
          </a:p>
          <a:p>
            <a:pPr lvl="1"/>
            <a:r>
              <a:rPr lang="en-US" sz="2400" dirty="0"/>
              <a:t>high correlation with relevance</a:t>
            </a:r>
          </a:p>
          <a:p>
            <a:pPr lvl="1"/>
            <a:r>
              <a:rPr lang="en-US" sz="2400" dirty="0"/>
              <a:t>e.g., using </a:t>
            </a:r>
            <a:r>
              <a:rPr lang="en-US" sz="2400" i="1" dirty="0"/>
              <a:t>click deviation </a:t>
            </a:r>
            <a:r>
              <a:rPr lang="en-US" sz="2400" dirty="0"/>
              <a:t>to filter clicks for preference-generation policies</a:t>
            </a:r>
          </a:p>
        </p:txBody>
      </p:sp>
    </p:spTree>
    <p:extLst>
      <p:ext uri="{BB962C8B-B14F-4D97-AF65-F5344CB8AC3E}">
        <p14:creationId xmlns:p14="http://schemas.microsoft.com/office/powerpoint/2010/main" val="87536499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>
          <a:xfrm>
            <a:off x="214313" y="104775"/>
            <a:ext cx="8223250" cy="1306513"/>
          </a:xfrm>
        </p:spPr>
        <p:txBody>
          <a:bodyPr/>
          <a:lstStyle/>
          <a:p>
            <a:r>
              <a:rPr lang="en-US" dirty="0"/>
              <a:t>Outline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138113" y="1714488"/>
            <a:ext cx="8505825" cy="47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charset="0"/>
              <a:buChar char="❶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>
                <a:solidFill>
                  <a:srgbClr val="336699"/>
                </a:solidFill>
                <a:latin typeface="Calibri" charset="0"/>
              </a:rPr>
              <a:t> </a:t>
            </a:r>
            <a:r>
              <a:rPr lang="en-US" sz="3200" dirty="0">
                <a:solidFill>
                  <a:srgbClr val="BDD3E9"/>
                </a:solidFill>
                <a:latin typeface="Calibri" charset="0"/>
              </a:rPr>
              <a:t>Recap 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charset="0"/>
              <a:buChar char="❷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>
                <a:solidFill>
                  <a:srgbClr val="336699"/>
                </a:solidFill>
                <a:latin typeface="Calibri" charset="0"/>
              </a:rPr>
              <a:t> </a:t>
            </a:r>
            <a:r>
              <a:rPr lang="en-US" sz="3200" dirty="0">
                <a:solidFill>
                  <a:srgbClr val="BDD3E9"/>
                </a:solidFill>
                <a:latin typeface="Calibri" charset="0"/>
              </a:rPr>
              <a:t>Unranked evaluation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70000"/>
              <a:buFont typeface="Calibri" charset="0"/>
              <a:buChar char="❸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>
                <a:solidFill>
                  <a:srgbClr val="336699"/>
                </a:solidFill>
                <a:latin typeface="Calibri" charset="0"/>
              </a:rPr>
              <a:t> Ranked evaluation 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charset="0"/>
              <a:buChar char="❹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>
                <a:solidFill>
                  <a:srgbClr val="BDD3E9"/>
                </a:solidFill>
                <a:latin typeface="Calibri" charset="0"/>
              </a:rPr>
              <a:t> Evaluation benchmarks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>
                <a:solidFill>
                  <a:srgbClr val="BDD3E9"/>
                </a:solidFill>
                <a:latin typeface="Calibri" charset="0"/>
              </a:rPr>
              <a:t> Result summaries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8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endParaRPr lang="en-US" sz="3200" dirty="0">
              <a:solidFill>
                <a:srgbClr val="336699"/>
              </a:solidFill>
              <a:latin typeface="Calibri" charset="0"/>
            </a:endParaRP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8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endParaRPr lang="en-US" sz="3200" dirty="0">
              <a:solidFill>
                <a:srgbClr val="336699"/>
              </a:solidFill>
              <a:latin typeface="Calibri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Ranking Effectiveness</a:t>
            </a:r>
          </a:p>
        </p:txBody>
      </p:sp>
      <p:pic>
        <p:nvPicPr>
          <p:cNvPr id="3" name="Picture 2" descr="C:\Users\croft\Desktop\chap8-2.t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752600"/>
            <a:ext cx="6838950" cy="4197350"/>
          </a:xfrm>
          <a:prstGeom prst="rect">
            <a:avLst/>
          </a:prstGeom>
          <a:noFill/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61E5371-8590-443C-BF7D-61F15AF7CABA}"/>
              </a:ext>
            </a:extLst>
          </p:cNvPr>
          <p:cNvSpPr/>
          <p:nvPr/>
        </p:nvSpPr>
        <p:spPr>
          <a:xfrm>
            <a:off x="4716016" y="2780928"/>
            <a:ext cx="457622" cy="3024336"/>
          </a:xfrm>
          <a:prstGeom prst="roundRect">
            <a:avLst/>
          </a:prstGeom>
          <a:solidFill>
            <a:schemeClr val="accent1">
              <a:alpha val="3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CBDEC03-E6D7-4445-9E93-9514F6189421}"/>
              </a:ext>
            </a:extLst>
          </p:cNvPr>
          <p:cNvGrpSpPr/>
          <p:nvPr/>
        </p:nvGrpSpPr>
        <p:grpSpPr>
          <a:xfrm>
            <a:off x="7452320" y="2132856"/>
            <a:ext cx="1368152" cy="3672408"/>
            <a:chOff x="7452320" y="2132856"/>
            <a:chExt cx="1368152" cy="3672408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3659C8AD-5A52-4EA8-98D6-E82A8B608546}"/>
                </a:ext>
              </a:extLst>
            </p:cNvPr>
            <p:cNvSpPr/>
            <p:nvPr/>
          </p:nvSpPr>
          <p:spPr>
            <a:xfrm>
              <a:off x="7452320" y="2780928"/>
              <a:ext cx="457622" cy="3024336"/>
            </a:xfrm>
            <a:prstGeom prst="roundRect">
              <a:avLst/>
            </a:prstGeom>
            <a:solidFill>
              <a:schemeClr val="accent1">
                <a:alpha val="32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Speech Bubble: Rectangle with Corners Rounded 5">
              <a:extLst>
                <a:ext uri="{FF2B5EF4-FFF2-40B4-BE49-F238E27FC236}">
                  <a16:creationId xmlns:a16="http://schemas.microsoft.com/office/drawing/2014/main" id="{73D5659E-F85A-41C0-8490-EDCEDD1B83CC}"/>
                </a:ext>
              </a:extLst>
            </p:cNvPr>
            <p:cNvSpPr/>
            <p:nvPr/>
          </p:nvSpPr>
          <p:spPr>
            <a:xfrm>
              <a:off x="7596336" y="2132856"/>
              <a:ext cx="1224136" cy="360040"/>
            </a:xfrm>
            <a:prstGeom prst="wedgeRoundRectCallout">
              <a:avLst>
                <a:gd name="adj1" fmla="val -42500"/>
                <a:gd name="adj2" fmla="val 94446"/>
                <a:gd name="adj3" fmla="val 1666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#1 = #2</a:t>
              </a:r>
            </a:p>
          </p:txBody>
        </p:sp>
      </p:grp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844C6185-7E41-4610-BC78-D9170A12796D}"/>
              </a:ext>
            </a:extLst>
          </p:cNvPr>
          <p:cNvSpPr/>
          <p:nvPr/>
        </p:nvSpPr>
        <p:spPr>
          <a:xfrm>
            <a:off x="4716017" y="2276871"/>
            <a:ext cx="1368151" cy="280413"/>
          </a:xfrm>
          <a:prstGeom prst="wedgeRoundRectCallout">
            <a:avLst>
              <a:gd name="adj1" fmla="val -42500"/>
              <a:gd name="adj2" fmla="val 9444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#1 &gt; #2</a:t>
            </a:r>
          </a:p>
        </p:txBody>
      </p:sp>
    </p:spTree>
    <p:extLst>
      <p:ext uri="{BB962C8B-B14F-4D97-AF65-F5344CB8AC3E}">
        <p14:creationId xmlns:p14="http://schemas.microsoft.com/office/powerpoint/2010/main" val="2758669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Summarizing a Ranking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Calculating recall and precision at fixed rank positions</a:t>
            </a:r>
          </a:p>
          <a:p>
            <a:r>
              <a:rPr lang="en-US" sz="2800" dirty="0"/>
              <a:t>Calculating precision at standard recall levels, from 0.0 to 1.0</a:t>
            </a:r>
          </a:p>
          <a:p>
            <a:pPr lvl="1"/>
            <a:r>
              <a:rPr lang="en-US" sz="2400" dirty="0"/>
              <a:t>requires </a:t>
            </a:r>
            <a:r>
              <a:rPr lang="en-US" sz="2400" i="1" dirty="0"/>
              <a:t>interpolation</a:t>
            </a:r>
          </a:p>
          <a:p>
            <a:r>
              <a:rPr lang="en-US" sz="2800" dirty="0"/>
              <a:t>Averaging the precision values from the rank positions where a relevant document was retrieved</a:t>
            </a:r>
          </a:p>
        </p:txBody>
      </p:sp>
    </p:spTree>
    <p:extLst>
      <p:ext uri="{BB962C8B-B14F-4D97-AF65-F5344CB8AC3E}">
        <p14:creationId xmlns:p14="http://schemas.microsoft.com/office/powerpoint/2010/main" val="78626112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Average Precision</a:t>
            </a:r>
          </a:p>
        </p:txBody>
      </p:sp>
      <p:pic>
        <p:nvPicPr>
          <p:cNvPr id="4" name="Picture 3" descr="C:\Users\croft\Desktop\chap8-2.t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03648" y="1776779"/>
            <a:ext cx="5118657" cy="3141534"/>
          </a:xfrm>
          <a:prstGeom prst="rect">
            <a:avLst/>
          </a:prstGeom>
          <a:noFill/>
        </p:spPr>
      </p:pic>
      <p:pic>
        <p:nvPicPr>
          <p:cNvPr id="10" name="Picture 9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 bwMode="auto">
          <a:xfrm>
            <a:off x="914400" y="5029200"/>
            <a:ext cx="7420157" cy="990600"/>
          </a:xfrm>
          <a:prstGeom prst="rect">
            <a:avLst/>
          </a:prstGeom>
          <a:noFill/>
          <a:ln/>
          <a:effectLst/>
        </p:spPr>
      </p:pic>
    </p:spTree>
    <p:extLst>
      <p:ext uri="{BB962C8B-B14F-4D97-AF65-F5344CB8AC3E}">
        <p14:creationId xmlns:p14="http://schemas.microsoft.com/office/powerpoint/2010/main" val="41934966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Averaging Across Queries</a:t>
            </a:r>
          </a:p>
        </p:txBody>
      </p:sp>
      <p:pic>
        <p:nvPicPr>
          <p:cNvPr id="4" name="Picture 2" descr="C:\Users\croft\Desktop\chap8-3.t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3648" y="1737361"/>
            <a:ext cx="5845582" cy="4495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2777291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Averaging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7360"/>
            <a:ext cx="8229600" cy="4815839"/>
          </a:xfrm>
        </p:spPr>
        <p:txBody>
          <a:bodyPr>
            <a:normAutofit/>
          </a:bodyPr>
          <a:lstStyle/>
          <a:p>
            <a:r>
              <a:rPr lang="en-US" sz="2800" i="1" dirty="0"/>
              <a:t>Mean Average Precision </a:t>
            </a:r>
            <a:r>
              <a:rPr lang="en-US" sz="2800" dirty="0"/>
              <a:t>(MAP)</a:t>
            </a:r>
          </a:p>
          <a:p>
            <a:pPr lvl="1"/>
            <a:r>
              <a:rPr lang="en-US" sz="2400" dirty="0"/>
              <a:t>summarize rankings from multiple queries by averaging average precision</a:t>
            </a:r>
          </a:p>
          <a:p>
            <a:pPr lvl="1"/>
            <a:r>
              <a:rPr lang="en-US" sz="2400" dirty="0"/>
              <a:t>most commonly used measure in research papers</a:t>
            </a:r>
          </a:p>
          <a:p>
            <a:pPr lvl="1"/>
            <a:r>
              <a:rPr lang="en-US" sz="2400" dirty="0"/>
              <a:t>assumes user is interested in finding many relevant documents for each query</a:t>
            </a:r>
          </a:p>
          <a:p>
            <a:pPr lvl="1"/>
            <a:r>
              <a:rPr lang="en-US" sz="2400" dirty="0"/>
              <a:t>requires many relevance judgments in text collection</a:t>
            </a:r>
          </a:p>
          <a:p>
            <a:r>
              <a:rPr lang="en-US" sz="2800" dirty="0"/>
              <a:t>Recall-precision graphs are also useful summaries</a:t>
            </a:r>
          </a:p>
        </p:txBody>
      </p:sp>
    </p:spTree>
    <p:extLst>
      <p:ext uri="{BB962C8B-B14F-4D97-AF65-F5344CB8AC3E}">
        <p14:creationId xmlns:p14="http://schemas.microsoft.com/office/powerpoint/2010/main" val="1709087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>
                <a:solidFill>
                  <a:schemeClr val="tx1"/>
                </a:solidFill>
                <a:latin typeface="+mj-lt"/>
              </a:rPr>
              <a:t>Dynamic </a:t>
            </a:r>
            <a:r>
              <a:rPr lang="de-DE" sz="3600" dirty="0" err="1">
                <a:solidFill>
                  <a:schemeClr val="tx1"/>
                </a:solidFill>
                <a:latin typeface="+mj-lt"/>
              </a:rPr>
              <a:t>summaries</a:t>
            </a:r>
            <a:endParaRPr lang="de-DE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2000240"/>
            <a:ext cx="8715436" cy="335758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Present one or more “windows” or</a:t>
            </a:r>
            <a:r>
              <a:rPr lang="en-US" dirty="0">
                <a:solidFill>
                  <a:srgbClr val="0070C0"/>
                </a:solidFill>
                <a:latin typeface="+mj-lt"/>
              </a:rPr>
              <a:t> snippets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within the document that contain several of the query terms.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Prefer snippets in which query terms occurred as a phrase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Prefer snippets in which query terms occurred jointly in a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small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window</a:t>
            </a:r>
            <a:endParaRPr lang="de-DE" dirty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The summary that is computed this way gives the entire content of the window – all terms, not just the query terms.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0831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</a:t>
            </a:r>
          </a:p>
        </p:txBody>
      </p:sp>
      <p:pic>
        <p:nvPicPr>
          <p:cNvPr id="3" name="Picture 2" descr="C:\Users\croft\Desktop\chap8-3.t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7704" y="1852853"/>
            <a:ext cx="4466062" cy="3434820"/>
          </a:xfrm>
          <a:prstGeom prst="rect">
            <a:avLst/>
          </a:prstGeom>
          <a:noFill/>
        </p:spPr>
      </p:pic>
      <p:pic>
        <p:nvPicPr>
          <p:cNvPr id="7" name="Picture 6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 bwMode="auto">
          <a:xfrm>
            <a:off x="822960" y="5429771"/>
            <a:ext cx="7685368" cy="1228090"/>
          </a:xfrm>
          <a:prstGeom prst="rect">
            <a:avLst/>
          </a:prstGeom>
          <a:noFill/>
          <a:ln/>
          <a:effectLst/>
        </p:spPr>
      </p:pic>
    </p:spTree>
    <p:extLst>
      <p:ext uri="{BB962C8B-B14F-4D97-AF65-F5344CB8AC3E}">
        <p14:creationId xmlns:p14="http://schemas.microsoft.com/office/powerpoint/2010/main" val="351115296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Focusing on Top Documents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708376"/>
          </a:xfrm>
        </p:spPr>
        <p:txBody>
          <a:bodyPr>
            <a:normAutofit/>
          </a:bodyPr>
          <a:lstStyle/>
          <a:p>
            <a:r>
              <a:rPr lang="en-US" sz="2800" dirty="0"/>
              <a:t>Users tend to look at only the top part of the ranked result list to find relevant documents</a:t>
            </a:r>
          </a:p>
          <a:p>
            <a:r>
              <a:rPr lang="en-US" sz="2800" dirty="0"/>
              <a:t>Some search tasks have only one relevant document</a:t>
            </a:r>
          </a:p>
          <a:p>
            <a:pPr lvl="1"/>
            <a:r>
              <a:rPr lang="en-US" sz="2400" dirty="0"/>
              <a:t>e.g., navigational search, question answering</a:t>
            </a:r>
          </a:p>
          <a:p>
            <a:r>
              <a:rPr lang="en-US" sz="2800" dirty="0"/>
              <a:t>Recall not appropriate</a:t>
            </a:r>
          </a:p>
          <a:p>
            <a:pPr lvl="1"/>
            <a:r>
              <a:rPr lang="en-US" sz="2400" dirty="0"/>
              <a:t>instead need to measure how well the search engine does at retrieving relevant documents at very high ranks</a:t>
            </a:r>
          </a:p>
        </p:txBody>
      </p:sp>
    </p:spTree>
    <p:extLst>
      <p:ext uri="{BB962C8B-B14F-4D97-AF65-F5344CB8AC3E}">
        <p14:creationId xmlns:p14="http://schemas.microsoft.com/office/powerpoint/2010/main" val="383068208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Focusing on Top Documents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36504"/>
          </a:xfrm>
        </p:spPr>
        <p:txBody>
          <a:bodyPr>
            <a:normAutofit/>
          </a:bodyPr>
          <a:lstStyle/>
          <a:p>
            <a:r>
              <a:rPr lang="en-US" sz="2800" dirty="0"/>
              <a:t>Precision at Rank R</a:t>
            </a:r>
          </a:p>
          <a:p>
            <a:pPr lvl="1"/>
            <a:r>
              <a:rPr lang="en-US" sz="2400" dirty="0"/>
              <a:t>R typically 5, 10, 20</a:t>
            </a:r>
          </a:p>
          <a:p>
            <a:pPr lvl="1"/>
            <a:r>
              <a:rPr lang="en-US" sz="2400" dirty="0"/>
              <a:t>easy to compute, average, understand</a:t>
            </a:r>
          </a:p>
          <a:p>
            <a:pPr lvl="1"/>
            <a:r>
              <a:rPr lang="en-US" sz="2400" dirty="0"/>
              <a:t>not sensitive to rank positions less than R</a:t>
            </a:r>
          </a:p>
          <a:p>
            <a:r>
              <a:rPr lang="en-US" sz="2800" dirty="0"/>
              <a:t>Reciprocal Rank</a:t>
            </a:r>
          </a:p>
          <a:p>
            <a:pPr lvl="1"/>
            <a:r>
              <a:rPr lang="en-US" sz="2400" dirty="0"/>
              <a:t>reciprocal of the rank at which the first relevant document is retrieved</a:t>
            </a:r>
          </a:p>
          <a:p>
            <a:pPr lvl="1"/>
            <a:r>
              <a:rPr lang="en-US" sz="2400" i="1" dirty="0"/>
              <a:t>Mean Reciprocal Rank (MRR) </a:t>
            </a:r>
            <a:r>
              <a:rPr lang="en-US" sz="2400" dirty="0"/>
              <a:t>is the average of the reciprocal ranks over a set of queries</a:t>
            </a:r>
          </a:p>
          <a:p>
            <a:pPr lvl="1"/>
            <a:r>
              <a:rPr lang="en-US" sz="2400" dirty="0"/>
              <a:t>very sensitive to rank position</a:t>
            </a:r>
          </a:p>
        </p:txBody>
      </p:sp>
    </p:spTree>
    <p:extLst>
      <p:ext uri="{BB962C8B-B14F-4D97-AF65-F5344CB8AC3E}">
        <p14:creationId xmlns:p14="http://schemas.microsoft.com/office/powerpoint/2010/main" val="391532332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>
            <a:extLst>
              <a:ext uri="{FF2B5EF4-FFF2-40B4-BE49-F238E27FC236}">
                <a16:creationId xmlns:a16="http://schemas.microsoft.com/office/drawing/2014/main" id="{B0AD42E1-3FF8-477D-AC79-C5203ED50C64}"/>
              </a:ext>
            </a:extLst>
          </p:cNvPr>
          <p:cNvSpPr>
            <a:spLocks noChangeArrowheads="1"/>
          </p:cNvSpPr>
          <p:nvPr>
            <p:ph type="title"/>
          </p:nvPr>
        </p:nvSpPr>
        <p:spPr bwMode="auto">
          <a:xfrm>
            <a:off x="457200" y="170232"/>
            <a:ext cx="8229600" cy="1508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Mean Reciprocal Rank</a:t>
            </a:r>
            <a:endParaRPr lang="en-US" altLang="en-US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8B1C1466-0968-47ED-B8C1-B84D012833FB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457200" y="1772816"/>
            <a:ext cx="8229600" cy="391703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marL="304800" indent="-304800">
              <a:spcBef>
                <a:spcPct val="0"/>
              </a:spcBef>
            </a:pP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Consider rank position, K, of first relevant doc</a:t>
            </a:r>
            <a:endParaRPr lang="en-US" altLang="en-US" dirty="0"/>
          </a:p>
          <a:p>
            <a:pPr marL="704850" lvl="1" indent="-247650">
              <a:spcBef>
                <a:spcPts val="500"/>
              </a:spcBef>
            </a:pPr>
            <a:endParaRPr lang="en-US" altLang="en-US" sz="2200" baseline="-25000" dirty="0">
              <a:latin typeface="Arial" panose="020B0604020202020204" pitchFamily="34" charset="0"/>
              <a:sym typeface="Arial" panose="020B0604020202020204" pitchFamily="34" charset="0"/>
            </a:endParaRPr>
          </a:p>
          <a:p>
            <a:pPr marL="704850" lvl="1" indent="-247650"/>
            <a:endParaRPr lang="en-US" altLang="en-US" dirty="0">
              <a:latin typeface="Arial" panose="020B0604020202020204" pitchFamily="34" charset="0"/>
              <a:sym typeface="Arial" panose="020B0604020202020204" pitchFamily="34" charset="0"/>
            </a:endParaRPr>
          </a:p>
          <a:p>
            <a:pPr marL="304800" indent="-304800">
              <a:spcBef>
                <a:spcPts val="600"/>
              </a:spcBef>
            </a:pP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Reciprocal Rank score =</a:t>
            </a:r>
            <a:endParaRPr lang="en-US" altLang="en-US" dirty="0"/>
          </a:p>
          <a:p>
            <a:pPr marL="304800" indent="-304800"/>
            <a:endParaRPr lang="en-US" altLang="en-US" dirty="0">
              <a:latin typeface="Arial" panose="020B0604020202020204" pitchFamily="34" charset="0"/>
              <a:sym typeface="Arial" panose="020B0604020202020204" pitchFamily="34" charset="0"/>
            </a:endParaRPr>
          </a:p>
          <a:p>
            <a:pPr marL="304800" indent="-304800">
              <a:spcBef>
                <a:spcPts val="600"/>
              </a:spcBef>
            </a:pP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MRR is the mean RR across multiple queries 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endParaRPr lang="en-US" altLang="en-US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14342" name="Picture 6">
            <a:extLst>
              <a:ext uri="{FF2B5EF4-FFF2-40B4-BE49-F238E27FC236}">
                <a16:creationId xmlns:a16="http://schemas.microsoft.com/office/drawing/2014/main" id="{33191C55-7F32-41CA-8658-7A8287E780FD}"/>
              </a:ext>
            </a:extLst>
          </p:cNvPr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0855" y="2564904"/>
            <a:ext cx="476250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CCFA684-C431-4DCA-92E4-4B61C1E7C1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6392427"/>
              </p:ext>
            </p:extLst>
          </p:nvPr>
        </p:nvGraphicFramePr>
        <p:xfrm>
          <a:off x="457200" y="4341242"/>
          <a:ext cx="8568955" cy="1927532"/>
        </p:xfrm>
        <a:graphic>
          <a:graphicData uri="http://schemas.openxmlformats.org/drawingml/2006/table">
            <a:tbl>
              <a:tblPr>
                <a:tableStyleId>{7DF18680-E054-41AD-8BC1-D1AEF772440D}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val="2311801050"/>
                    </a:ext>
                  </a:extLst>
                </a:gridCol>
                <a:gridCol w="2275454">
                  <a:extLst>
                    <a:ext uri="{9D8B030D-6E8A-4147-A177-3AD203B41FA5}">
                      <a16:colId xmlns:a16="http://schemas.microsoft.com/office/drawing/2014/main" val="291368738"/>
                    </a:ext>
                  </a:extLst>
                </a:gridCol>
                <a:gridCol w="2261050">
                  <a:extLst>
                    <a:ext uri="{9D8B030D-6E8A-4147-A177-3AD203B41FA5}">
                      <a16:colId xmlns:a16="http://schemas.microsoft.com/office/drawing/2014/main" val="1271979290"/>
                    </a:ext>
                  </a:extLst>
                </a:gridCol>
                <a:gridCol w="1166532">
                  <a:extLst>
                    <a:ext uri="{9D8B030D-6E8A-4147-A177-3AD203B41FA5}">
                      <a16:colId xmlns:a16="http://schemas.microsoft.com/office/drawing/2014/main" val="663216245"/>
                    </a:ext>
                  </a:extLst>
                </a:gridCol>
                <a:gridCol w="1713791">
                  <a:extLst>
                    <a:ext uri="{9D8B030D-6E8A-4147-A177-3AD203B41FA5}">
                      <a16:colId xmlns:a16="http://schemas.microsoft.com/office/drawing/2014/main" val="1068397942"/>
                    </a:ext>
                  </a:extLst>
                </a:gridCol>
              </a:tblGrid>
              <a:tr h="481883">
                <a:tc>
                  <a:txBody>
                    <a:bodyPr/>
                    <a:lstStyle/>
                    <a:p>
                      <a:r>
                        <a:rPr lang="en-US" dirty="0"/>
                        <a:t>Query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Proposed Results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Correct response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Rank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Reciprocal rank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45626"/>
                  </a:ext>
                </a:extLst>
              </a:tr>
              <a:tr h="481883">
                <a:tc>
                  <a:txBody>
                    <a:bodyPr/>
                    <a:lstStyle/>
                    <a:p>
                      <a:r>
                        <a:rPr lang="en-US"/>
                        <a:t>cat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catten, cati, cats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cats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3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1/3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9112930"/>
                  </a:ext>
                </a:extLst>
              </a:tr>
              <a:tr h="481883">
                <a:tc>
                  <a:txBody>
                    <a:bodyPr/>
                    <a:lstStyle/>
                    <a:p>
                      <a:r>
                        <a:rPr lang="en-US"/>
                        <a:t>torus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torii, tori, toruses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tori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1/2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3188995"/>
                  </a:ext>
                </a:extLst>
              </a:tr>
              <a:tr h="481883">
                <a:tc>
                  <a:txBody>
                    <a:bodyPr/>
                    <a:lstStyle/>
                    <a:p>
                      <a:r>
                        <a:rPr lang="en-US"/>
                        <a:t>virus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viruses, virii, viri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viruses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1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57952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C2EEE-92ED-490D-9E62-E7D0CC97B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04A25C-527B-4FF1-ABA8-1EE450D1A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463340-DC82-45FA-A377-A7AB4170FD4B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7919B4B-C2A7-43F7-9722-6A0816D9DA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833" y="1760469"/>
            <a:ext cx="5591590" cy="444370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0B572AF-7594-45C4-86CC-C381A2B8C098}"/>
              </a:ext>
            </a:extLst>
          </p:cNvPr>
          <p:cNvSpPr/>
          <p:nvPr/>
        </p:nvSpPr>
        <p:spPr>
          <a:xfrm>
            <a:off x="107504" y="6459786"/>
            <a:ext cx="851067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https://medium.com/swlh/rank-aware-recsys-evaluation-metrics-5191bba16832</a:t>
            </a:r>
          </a:p>
        </p:txBody>
      </p:sp>
    </p:spTree>
    <p:extLst>
      <p:ext uri="{BB962C8B-B14F-4D97-AF65-F5344CB8AC3E}">
        <p14:creationId xmlns:p14="http://schemas.microsoft.com/office/powerpoint/2010/main" val="238046314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Discounted Cumulative Gain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Popular measure for evaluating web search and related tasks</a:t>
            </a:r>
          </a:p>
          <a:p>
            <a:r>
              <a:rPr lang="en-US" sz="2800" dirty="0"/>
              <a:t>Two assumptions:</a:t>
            </a:r>
          </a:p>
          <a:p>
            <a:pPr lvl="1"/>
            <a:r>
              <a:rPr lang="en-US" sz="2400" dirty="0"/>
              <a:t>Highly relevant documents are more useful than marginally relevant document</a:t>
            </a:r>
          </a:p>
          <a:p>
            <a:pPr lvl="1"/>
            <a:r>
              <a:rPr lang="en-US" sz="2400" dirty="0"/>
              <a:t>the lower the ranked position of a relevant document, the less useful it is for the user, since it is less likely to be examined</a:t>
            </a:r>
          </a:p>
        </p:txBody>
      </p:sp>
    </p:spTree>
    <p:extLst>
      <p:ext uri="{BB962C8B-B14F-4D97-AF65-F5344CB8AC3E}">
        <p14:creationId xmlns:p14="http://schemas.microsoft.com/office/powerpoint/2010/main" val="18299073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Discounted Cumulative Gain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Uses </a:t>
                </a:r>
                <a:r>
                  <a:rPr lang="en-US" sz="2800" i="1" dirty="0"/>
                  <a:t>graded relevance </a:t>
                </a:r>
                <a:r>
                  <a:rPr lang="en-US" sz="2800" dirty="0"/>
                  <a:t>as a measure of the usefulness, or </a:t>
                </a:r>
                <a:r>
                  <a:rPr lang="en-US" sz="2800" i="1" dirty="0"/>
                  <a:t>gain, </a:t>
                </a:r>
                <a:r>
                  <a:rPr lang="en-US" sz="2800" dirty="0"/>
                  <a:t>from examining a document</a:t>
                </a:r>
              </a:p>
              <a:p>
                <a:r>
                  <a:rPr lang="en-US" sz="2800" dirty="0"/>
                  <a:t>Gain is accumulated starting at the top of the ranking and may be reduced, or </a:t>
                </a:r>
                <a:r>
                  <a:rPr lang="en-US" sz="2800" i="1" dirty="0"/>
                  <a:t>discounted</a:t>
                </a:r>
                <a:r>
                  <a:rPr lang="en-US" sz="2800" dirty="0"/>
                  <a:t>, at lower ranks</a:t>
                </a:r>
              </a:p>
              <a:p>
                <a:r>
                  <a:rPr lang="en-US" sz="2800" dirty="0"/>
                  <a:t>Typical discount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𝑟𝑎𝑛𝑘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sz="2800" dirty="0"/>
              </a:p>
              <a:p>
                <a:pPr lvl="1"/>
                <a:r>
                  <a:rPr lang="en-US" sz="2400" dirty="0"/>
                  <a:t>With base 2, the discount at rank 4 is 1/2, and at rank 8 it is 1/3</a:t>
                </a:r>
                <a:endParaRPr lang="en-US" sz="2400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616" t="-2576" r="-18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063088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Discounted Cumulative Gain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737360"/>
            <a:ext cx="7853496" cy="4815839"/>
          </a:xfrm>
        </p:spPr>
        <p:txBody>
          <a:bodyPr>
            <a:noAutofit/>
          </a:bodyPr>
          <a:lstStyle/>
          <a:p>
            <a:r>
              <a:rPr lang="en-US" sz="3200" i="1" dirty="0"/>
              <a:t>DCG</a:t>
            </a:r>
            <a:r>
              <a:rPr lang="en-US" sz="3200" dirty="0"/>
              <a:t> is the total gain accumulated at a particular rank </a:t>
            </a:r>
            <a:r>
              <a:rPr lang="en-US" sz="3200" i="1" dirty="0"/>
              <a:t>p</a:t>
            </a:r>
            <a:r>
              <a:rPr lang="en-US" sz="3200" dirty="0"/>
              <a:t>:</a:t>
            </a:r>
          </a:p>
          <a:p>
            <a:endParaRPr lang="en-US" sz="3200" dirty="0"/>
          </a:p>
          <a:p>
            <a:r>
              <a:rPr lang="en-US" sz="3200" dirty="0"/>
              <a:t>Alternative formulation:</a:t>
            </a:r>
          </a:p>
          <a:p>
            <a:endParaRPr lang="en-US" sz="3200" dirty="0"/>
          </a:p>
          <a:p>
            <a:endParaRPr lang="en-US" sz="3600" dirty="0"/>
          </a:p>
          <a:p>
            <a:pPr lvl="1"/>
            <a:r>
              <a:rPr lang="en-US" sz="2800" dirty="0"/>
              <a:t>used by some web search companies</a:t>
            </a:r>
          </a:p>
          <a:p>
            <a:pPr lvl="1"/>
            <a:r>
              <a:rPr lang="en-US" sz="2800" dirty="0"/>
              <a:t>emphasis on retrieving highly relevant documents</a:t>
            </a:r>
          </a:p>
          <a:p>
            <a:endParaRPr lang="en-US" sz="3200" dirty="0"/>
          </a:p>
        </p:txBody>
      </p:sp>
      <p:pic>
        <p:nvPicPr>
          <p:cNvPr id="4" name="Picture 3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907704" y="2865089"/>
            <a:ext cx="3895626" cy="533400"/>
          </a:xfrm>
          <a:prstGeom prst="rect">
            <a:avLst/>
          </a:prstGeom>
        </p:spPr>
      </p:pic>
      <p:pic>
        <p:nvPicPr>
          <p:cNvPr id="6" name="Picture 5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1835696" y="4145279"/>
            <a:ext cx="3429006" cy="588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08587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DCG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10 ranked documents judged on 0-3 relevance scale: </a:t>
            </a:r>
          </a:p>
          <a:p>
            <a:pPr lvl="1">
              <a:buNone/>
            </a:pPr>
            <a:r>
              <a:rPr lang="en-US" sz="2400" dirty="0"/>
              <a:t>3, 2, 3, 0, 0, 1, 2, 2, 3, 0</a:t>
            </a:r>
          </a:p>
          <a:p>
            <a:r>
              <a:rPr lang="en-US" sz="2800" dirty="0"/>
              <a:t>discounted gain: </a:t>
            </a:r>
          </a:p>
          <a:p>
            <a:pPr lvl="1">
              <a:buNone/>
            </a:pPr>
            <a:r>
              <a:rPr lang="en-US" sz="2400" dirty="0"/>
              <a:t>3, 2/1, 3/1.59, 0, 0, 1/2.59, 2/2.81, 2/3, 3/3.17, 0 </a:t>
            </a:r>
          </a:p>
          <a:p>
            <a:pPr lvl="1">
              <a:buNone/>
            </a:pPr>
            <a:r>
              <a:rPr lang="en-US" sz="2400" dirty="0"/>
              <a:t>= 3, 2, 1.89, 0, 0, 0.39, 0.71, 0.67, 0.95, 0</a:t>
            </a:r>
          </a:p>
          <a:p>
            <a:r>
              <a:rPr lang="en-US" sz="2800" dirty="0"/>
              <a:t>DCG:</a:t>
            </a:r>
          </a:p>
          <a:p>
            <a:pPr lvl="1">
              <a:buNone/>
            </a:pPr>
            <a:r>
              <a:rPr lang="en-US" sz="2400" dirty="0"/>
              <a:t>3, 5, 6.89, 6.89, 6.89, 7.28, 7.99, 8.66, 9.61, 9.61</a:t>
            </a:r>
          </a:p>
          <a:p>
            <a:endParaRPr lang="en-US" sz="2800" dirty="0"/>
          </a:p>
          <a:p>
            <a:pPr lvl="2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19768468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Normalized DCG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DCG numbers are averaged across a set of queries at specific rank values</a:t>
            </a:r>
          </a:p>
          <a:p>
            <a:pPr lvl="1"/>
            <a:r>
              <a:rPr lang="en-US" sz="2400" dirty="0"/>
              <a:t>e.g., DCG at rank 5 is 6.89 and at rank 10 is 9.61</a:t>
            </a:r>
          </a:p>
          <a:p>
            <a:r>
              <a:rPr lang="en-US" sz="2800" dirty="0"/>
              <a:t>DCG values are often </a:t>
            </a:r>
            <a:r>
              <a:rPr lang="en-US" sz="2800" i="1" dirty="0"/>
              <a:t>normalized</a:t>
            </a:r>
            <a:r>
              <a:rPr lang="en-US" sz="2800" dirty="0"/>
              <a:t> by comparing the DCG at each rank with the DCG value for the </a:t>
            </a:r>
            <a:r>
              <a:rPr lang="en-US" sz="2800" i="1" dirty="0"/>
              <a:t>perfect ranking</a:t>
            </a:r>
          </a:p>
          <a:p>
            <a:pPr lvl="1"/>
            <a:r>
              <a:rPr lang="en-US" sz="2400" dirty="0"/>
              <a:t>makes averaging easier for queries with different numbers of relevant documents</a:t>
            </a:r>
          </a:p>
        </p:txBody>
      </p:sp>
    </p:spTree>
    <p:extLst>
      <p:ext uri="{BB962C8B-B14F-4D97-AF65-F5344CB8AC3E}">
        <p14:creationId xmlns:p14="http://schemas.microsoft.com/office/powerpoint/2010/main" val="2592528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>
                <a:solidFill>
                  <a:schemeClr val="tx1"/>
                </a:solidFill>
                <a:latin typeface="+mj-lt"/>
              </a:rPr>
              <a:t>A </a:t>
            </a:r>
            <a:r>
              <a:rPr lang="de-DE" sz="3600" dirty="0" err="1">
                <a:solidFill>
                  <a:schemeClr val="tx1"/>
                </a:solidFill>
                <a:latin typeface="+mj-lt"/>
              </a:rPr>
              <a:t>dynamic</a:t>
            </a:r>
            <a:r>
              <a:rPr lang="de-DE" sz="36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>
                <a:solidFill>
                  <a:schemeClr val="tx1"/>
                </a:solidFill>
                <a:latin typeface="+mj-lt"/>
              </a:rPr>
              <a:t>summary</a:t>
            </a:r>
            <a:endParaRPr lang="de-DE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0" y="1428736"/>
            <a:ext cx="8929718" cy="542926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en-US" sz="2000" dirty="0">
                <a:solidFill>
                  <a:schemeClr val="tx1"/>
                </a:solidFill>
                <a:latin typeface="+mj-lt"/>
              </a:rPr>
              <a:t>Query: “new guinea economic development” </a:t>
            </a:r>
          </a:p>
          <a:p>
            <a:endParaRPr lang="en-US" sz="2000" dirty="0">
              <a:solidFill>
                <a:schemeClr val="tx1"/>
              </a:solidFill>
              <a:latin typeface="+mj-lt"/>
            </a:endParaRPr>
          </a:p>
          <a:p>
            <a:r>
              <a:rPr lang="en-US" sz="2000" dirty="0">
                <a:solidFill>
                  <a:schemeClr val="tx1"/>
                </a:solidFill>
                <a:latin typeface="+mj-lt"/>
              </a:rPr>
              <a:t>Snippets (in bold)</a:t>
            </a:r>
          </a:p>
          <a:p>
            <a:r>
              <a:rPr lang="en-US" sz="2000" dirty="0">
                <a:solidFill>
                  <a:schemeClr val="tx1"/>
                </a:solidFill>
                <a:latin typeface="+mj-lt"/>
              </a:rPr>
              <a:t>that were extracted from a document: . . . </a:t>
            </a:r>
            <a:r>
              <a:rPr lang="en-US" sz="2000" b="1" dirty="0">
                <a:solidFill>
                  <a:schemeClr val="tx1"/>
                </a:solidFill>
                <a:latin typeface="+mj-lt"/>
              </a:rPr>
              <a:t>In recent years, Papua New Guinea has faced severe economic difficulties and </a:t>
            </a:r>
            <a:r>
              <a:rPr lang="en-US" sz="2000" dirty="0">
                <a:solidFill>
                  <a:schemeClr val="tx1"/>
                </a:solidFill>
                <a:latin typeface="+mj-lt"/>
              </a:rPr>
              <a:t>economic growth has slowed, partly as a result of weak governance and civil war, and partly as a result of external factors such as the</a:t>
            </a:r>
          </a:p>
          <a:p>
            <a:r>
              <a:rPr lang="en-US" sz="2000" dirty="0">
                <a:solidFill>
                  <a:schemeClr val="tx1"/>
                </a:solidFill>
                <a:latin typeface="+mj-lt"/>
              </a:rPr>
              <a:t>Bougainville civil war which led to the closure in 1989 of the </a:t>
            </a:r>
            <a:r>
              <a:rPr lang="en-US" sz="2000" dirty="0" err="1">
                <a:solidFill>
                  <a:schemeClr val="tx1"/>
                </a:solidFill>
                <a:latin typeface="+mj-lt"/>
              </a:rPr>
              <a:t>Panguna</a:t>
            </a:r>
            <a:r>
              <a:rPr lang="en-US" sz="2000" dirty="0">
                <a:solidFill>
                  <a:schemeClr val="tx1"/>
                </a:solidFill>
                <a:latin typeface="+mj-lt"/>
              </a:rPr>
              <a:t> mine (at that time the most important foreign exchange earner and contributor to Government finances), the Asian financial crisis, a decline in the prices of gold and copper, and a fall in the production of oil. </a:t>
            </a:r>
            <a:r>
              <a:rPr lang="en-US" sz="2000" b="1" dirty="0">
                <a:solidFill>
                  <a:schemeClr val="tx1"/>
                </a:solidFill>
                <a:latin typeface="+mj-lt"/>
              </a:rPr>
              <a:t>PNG’s economic development record over the past few years is evidence that </a:t>
            </a:r>
            <a:r>
              <a:rPr lang="en-US" sz="2000" dirty="0">
                <a:solidFill>
                  <a:schemeClr val="tx1"/>
                </a:solidFill>
                <a:latin typeface="+mj-lt"/>
              </a:rPr>
              <a:t>governance issues </a:t>
            </a:r>
            <a:r>
              <a:rPr lang="en-US" sz="2000" dirty="0" err="1">
                <a:solidFill>
                  <a:schemeClr val="tx1"/>
                </a:solidFill>
                <a:latin typeface="+mj-lt"/>
              </a:rPr>
              <a:t>underly</a:t>
            </a:r>
            <a:r>
              <a:rPr lang="en-US" sz="2000" dirty="0">
                <a:solidFill>
                  <a:schemeClr val="tx1"/>
                </a:solidFill>
                <a:latin typeface="+mj-lt"/>
              </a:rPr>
              <a:t> many of the country’s problems. Good governance, which may be defined as the transparent and accountable management of human, natural, economic and financial resources for the purposes</a:t>
            </a:r>
          </a:p>
          <a:p>
            <a:r>
              <a:rPr lang="en-US" sz="2000" dirty="0">
                <a:solidFill>
                  <a:schemeClr val="tx1"/>
                </a:solidFill>
                <a:latin typeface="+mj-lt"/>
              </a:rPr>
              <a:t>of equitable and sustainable development, flows from proper public sector management, efficient fiscal and accounting mechanisms, and a willingness to make service delivery a priority in practice. . . .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8313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NDCG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Perfect ranking:</a:t>
            </a:r>
          </a:p>
          <a:p>
            <a:pPr lvl="1">
              <a:buNone/>
            </a:pPr>
            <a:r>
              <a:rPr lang="en-US" sz="2400" dirty="0"/>
              <a:t>3, 3, 3, 2, 2, 2, 1, 0, 0, 0</a:t>
            </a:r>
          </a:p>
          <a:p>
            <a:r>
              <a:rPr lang="en-US" sz="2800" dirty="0"/>
              <a:t>ideal DCG values:</a:t>
            </a:r>
          </a:p>
          <a:p>
            <a:pPr lvl="1">
              <a:buNone/>
            </a:pPr>
            <a:r>
              <a:rPr lang="en-US" sz="2400" dirty="0"/>
              <a:t>3, 6, 7.89, 8.89, 9.75, 10.52, 10.88, 10.88, 10.88, 10</a:t>
            </a:r>
          </a:p>
          <a:p>
            <a:r>
              <a:rPr lang="en-US" sz="2800" dirty="0"/>
              <a:t>NDCG values (divide actual by ideal):</a:t>
            </a:r>
          </a:p>
          <a:p>
            <a:pPr lvl="1">
              <a:buNone/>
            </a:pPr>
            <a:r>
              <a:rPr lang="en-US" sz="2400" dirty="0"/>
              <a:t>1, 0.83, 0.87, 0.76, 0.71, 0.69, 0.73, 0.8, 0.88, 0.88</a:t>
            </a:r>
          </a:p>
          <a:p>
            <a:pPr lvl="1"/>
            <a:r>
              <a:rPr lang="en-US" sz="2400" dirty="0"/>
              <a:t>NDCG </a:t>
            </a:r>
            <a:r>
              <a:rPr lang="en-US" sz="2400" dirty="0">
                <a:latin typeface="Symbol" pitchFamily="18" charset="2"/>
              </a:rPr>
              <a:t>£</a:t>
            </a:r>
            <a:r>
              <a:rPr lang="en-US" sz="2400" dirty="0"/>
              <a:t> 1 at any rank position</a:t>
            </a:r>
          </a:p>
        </p:txBody>
      </p:sp>
    </p:spTree>
    <p:extLst>
      <p:ext uri="{BB962C8B-B14F-4D97-AF65-F5344CB8AC3E}">
        <p14:creationId xmlns:p14="http://schemas.microsoft.com/office/powerpoint/2010/main" val="305282289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Line 4">
            <a:extLst>
              <a:ext uri="{FF2B5EF4-FFF2-40B4-BE49-F238E27FC236}">
                <a16:creationId xmlns:a16="http://schemas.microsoft.com/office/drawing/2014/main" id="{989FAC2E-E8AB-4422-B683-42C0F956CAF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1447800"/>
            <a:ext cx="8686800" cy="1588"/>
          </a:xfrm>
          <a:prstGeom prst="line">
            <a:avLst/>
          </a:prstGeom>
          <a:noFill/>
          <a:ln w="38100" cap="flat">
            <a:solidFill>
              <a:srgbClr val="139CB7"/>
            </a:solidFill>
            <a:prstDash val="solid"/>
            <a:round/>
            <a:headEnd type="none" w="med" len="med"/>
            <a:tailEnd type="none" w="med" len="med"/>
          </a:ln>
          <a:effectLst>
            <a:outerShdw blurRad="38100" dist="19999" dir="5400000" algn="ctr" rotWithShape="0">
              <a:schemeClr val="bg2">
                <a:alpha val="37999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D2F60160-9967-4126-B26F-316529A68567}"/>
              </a:ext>
            </a:extLst>
          </p:cNvPr>
          <p:cNvSpPr>
            <a:spLocks noChangeArrowheads="1"/>
          </p:cNvSpPr>
          <p:nvPr>
            <p:ph type="title"/>
          </p:nvPr>
        </p:nvSpPr>
        <p:spPr>
          <a:xfrm>
            <a:off x="822960" y="286605"/>
            <a:ext cx="7543800" cy="1132622"/>
          </a:xfrm>
          <a:ln/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NDCG - Example</a:t>
            </a:r>
            <a:endParaRPr lang="en-US" altLang="en-US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27654" name="Group 6">
            <a:extLst>
              <a:ext uri="{FF2B5EF4-FFF2-40B4-BE49-F238E27FC236}">
                <a16:creationId xmlns:a16="http://schemas.microsoft.com/office/drawing/2014/main" id="{F285C6BC-0803-49C9-AC8D-3F65C96050A1}"/>
              </a:ext>
            </a:extLst>
          </p:cNvPr>
          <p:cNvGraphicFramePr>
            <a:graphicFrameLocks noGrp="1"/>
          </p:cNvGraphicFramePr>
          <p:nvPr/>
        </p:nvGraphicFramePr>
        <p:xfrm>
          <a:off x="1295400" y="2133600"/>
          <a:ext cx="6934200" cy="2362200"/>
        </p:xfrm>
        <a:graphic>
          <a:graphicData uri="http://schemas.openxmlformats.org/drawingml/2006/table">
            <a:tbl>
              <a:tblPr/>
              <a:tblGrid>
                <a:gridCol w="990600">
                  <a:extLst>
                    <a:ext uri="{9D8B030D-6E8A-4147-A177-3AD203B41FA5}">
                      <a16:colId xmlns:a16="http://schemas.microsoft.com/office/drawing/2014/main" val="1321653698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95947104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357626296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367734089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1638506898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57639384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821685981"/>
                    </a:ext>
                  </a:extLst>
                </a:gridCol>
              </a:tblGrid>
              <a:tr h="304800">
                <a:tc rowSpan="2"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i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Ground Truth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Ranking Function</a:t>
                      </a:r>
                      <a:r>
                        <a:rPr kumimoji="0" lang="en-US" alt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1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Ranking Function</a:t>
                      </a:r>
                      <a:r>
                        <a:rPr kumimoji="0" lang="en-US" alt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2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8944092"/>
                  </a:ext>
                </a:extLst>
              </a:tr>
              <a:tr h="533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Document Order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r</a:t>
                      </a:r>
                      <a:r>
                        <a:rPr kumimoji="0" lang="en-US" alt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i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Document Order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r</a:t>
                      </a:r>
                      <a:r>
                        <a:rPr kumimoji="0" lang="en-US" alt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i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Document Order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r</a:t>
                      </a:r>
                      <a:r>
                        <a:rPr kumimoji="0" lang="en-US" alt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i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9085549"/>
                  </a:ext>
                </a:extLst>
              </a:tr>
              <a:tr h="304800"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1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d4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2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d3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2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d3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2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3427279"/>
                  </a:ext>
                </a:extLst>
              </a:tr>
              <a:tr h="304800"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2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d3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2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d4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2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d2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1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5182411"/>
                  </a:ext>
                </a:extLst>
              </a:tr>
              <a:tr h="304800"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3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d2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1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d2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1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d4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2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4139902"/>
                  </a:ext>
                </a:extLst>
              </a:tr>
              <a:tr h="304800"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4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d1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0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d1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0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d1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0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5932649"/>
                  </a:ext>
                </a:extLst>
              </a:tr>
              <a:tr h="304800">
                <a:tc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endParaRPr kumimoji="0" lang="en-US" altLang="en-US" sz="1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Grande" charset="0"/>
                        <a:cs typeface="ヒラギノ角ゴ ProN W3" charset="0"/>
                        <a:sym typeface="Lucida Grande" charset="0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NDCG</a:t>
                      </a:r>
                      <a:r>
                        <a:rPr kumimoji="0" lang="en-US" alt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GT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=1.00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NDCG</a:t>
                      </a:r>
                      <a:r>
                        <a:rPr kumimoji="0" lang="en-US" alt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RF1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=1.00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>
                        <a:spcBef>
                          <a:spcPts val="700"/>
                        </a:spcBef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4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1pPr>
                      <a:lvl2pPr marL="704850" indent="-285750" algn="l">
                        <a:spcBef>
                          <a:spcPts val="600"/>
                        </a:spcBef>
                        <a:buClr>
                          <a:srgbClr val="357E69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 sz="2000"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2pPr>
                      <a:lvl3pPr marL="1104900" indent="-228600" algn="l">
                        <a:spcBef>
                          <a:spcPts val="500"/>
                        </a:spcBef>
                        <a:buClr>
                          <a:srgbClr val="918BA3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3pPr>
                      <a:lvl4pPr marL="1562100" indent="-228600" algn="l">
                        <a:spcBef>
                          <a:spcPts val="500"/>
                        </a:spcBef>
                        <a:buClr>
                          <a:srgbClr val="2F6E7E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4pPr>
                      <a:lvl5pPr marL="2019300" indent="-228600" algn="l">
                        <a:spcBef>
                          <a:spcPts val="500"/>
                        </a:spcBef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5pPr>
                      <a:lvl6pPr marL="24765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6pPr>
                      <a:lvl7pPr marL="29337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7pPr>
                      <a:lvl8pPr marL="33909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8pPr>
                      <a:lvl9pPr marL="3848100" indent="-2286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233337"/>
                        </a:buClr>
                        <a:buSzPct val="100000"/>
                        <a:buFont typeface="Wingdings" panose="05000000000000000000" pitchFamily="2" charset="2"/>
                        <a:tabLst>
                          <a:tab pos="914400" algn="l"/>
                        </a:tabLst>
                        <a:defRPr>
                          <a:solidFill>
                            <a:schemeClr val="tx1"/>
                          </a:solidFill>
                          <a:latin typeface="Lucida Grande" charset="0"/>
                          <a:cs typeface="ヒラギノ角ゴ ProN W3" charset="0"/>
                          <a:sym typeface="Lucida Grand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437085"/>
                        </a:buClr>
                        <a:buSzPct val="100000"/>
                        <a:buFont typeface="Wingdings" panose="05000000000000000000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NDCG</a:t>
                      </a:r>
                      <a:r>
                        <a:rPr kumimoji="0" lang="en-US" alt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RF2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charset="0"/>
                          <a:cs typeface="ヒラギノ角ゴ ProN W3" charset="0"/>
                          <a:sym typeface="Lucida Grande" charset="0"/>
                        </a:rPr>
                        <a:t>=0.9203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6944627"/>
                  </a:ext>
                </a:extLst>
              </a:tr>
            </a:tbl>
          </a:graphicData>
        </a:graphic>
      </p:graphicFrame>
      <p:pic>
        <p:nvPicPr>
          <p:cNvPr id="27795" name="Picture 147">
            <a:extLst>
              <a:ext uri="{FF2B5EF4-FFF2-40B4-BE49-F238E27FC236}">
                <a16:creationId xmlns:a16="http://schemas.microsoft.com/office/drawing/2014/main" id="{17A724CE-76C6-485D-991D-1385FC11576E}"/>
              </a:ext>
            </a:extLst>
          </p:cNvPr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0700" y="4649788"/>
            <a:ext cx="300990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796" name="Picture 148">
            <a:extLst>
              <a:ext uri="{FF2B5EF4-FFF2-40B4-BE49-F238E27FC236}">
                <a16:creationId xmlns:a16="http://schemas.microsoft.com/office/drawing/2014/main" id="{C5561F8F-BF77-4A2F-BB86-77609ADDD7F3}"/>
              </a:ext>
            </a:extLst>
          </p:cNvPr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5157788"/>
            <a:ext cx="303530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797" name="Picture 149">
            <a:extLst>
              <a:ext uri="{FF2B5EF4-FFF2-40B4-BE49-F238E27FC236}">
                <a16:creationId xmlns:a16="http://schemas.microsoft.com/office/drawing/2014/main" id="{0426C88D-DC54-475A-A7DE-82560A6B2CCE}"/>
              </a:ext>
            </a:extLst>
          </p:cNvPr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1650" y="5640388"/>
            <a:ext cx="304800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798" name="Picture 150">
            <a:extLst>
              <a:ext uri="{FF2B5EF4-FFF2-40B4-BE49-F238E27FC236}">
                <a16:creationId xmlns:a16="http://schemas.microsoft.com/office/drawing/2014/main" id="{18A07197-4904-4CC9-AB25-EA6BBBA22839}"/>
              </a:ext>
            </a:extLst>
          </p:cNvPr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4900" y="6248400"/>
            <a:ext cx="18415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799" name="Rectangle 151">
            <a:extLst>
              <a:ext uri="{FF2B5EF4-FFF2-40B4-BE49-F238E27FC236}">
                <a16:creationId xmlns:a16="http://schemas.microsoft.com/office/drawing/2014/main" id="{4F54A4B8-A28A-4006-ABA3-E6A510A80C7D}"/>
              </a:ext>
            </a:extLst>
          </p:cNvPr>
          <p:cNvSpPr>
            <a:spLocks/>
          </p:cNvSpPr>
          <p:nvPr/>
        </p:nvSpPr>
        <p:spPr bwMode="auto">
          <a:xfrm>
            <a:off x="2560478" y="1684338"/>
            <a:ext cx="406876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1200">
                <a:solidFill>
                  <a:schemeClr val="tx1"/>
                </a:solidFill>
                <a:latin typeface="Gill Sans" charset="0"/>
              </a:defRPr>
            </a:lvl1pPr>
            <a:lvl2pPr algn="l">
              <a:defRPr sz="1200">
                <a:solidFill>
                  <a:schemeClr val="tx1"/>
                </a:solidFill>
                <a:latin typeface="Gill Sans" charset="0"/>
              </a:defRPr>
            </a:lvl2pPr>
            <a:lvl3pPr algn="l">
              <a:defRPr sz="1200">
                <a:solidFill>
                  <a:schemeClr val="tx1"/>
                </a:solidFill>
                <a:latin typeface="Gill Sans" charset="0"/>
              </a:defRPr>
            </a:lvl3pPr>
            <a:lvl4pPr algn="l">
              <a:defRPr sz="1200">
                <a:solidFill>
                  <a:schemeClr val="tx1"/>
                </a:solidFill>
                <a:latin typeface="Gill Sans" charset="0"/>
              </a:defRPr>
            </a:lvl4pPr>
            <a:lvl5pPr algn="l">
              <a:defRPr sz="1200">
                <a:solidFill>
                  <a:schemeClr val="tx1"/>
                </a:solidFill>
                <a:latin typeface="Gill Sans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9pPr>
          </a:lstStyle>
          <a:p>
            <a:pPr algn="ctr"/>
            <a:r>
              <a:rPr lang="en-US" altLang="en-US" sz="2400" dirty="0">
                <a:latin typeface="Lucida Grande" charset="0"/>
                <a:cs typeface="Lucida Grande" charset="0"/>
                <a:sym typeface="Lucida Grande" charset="0"/>
              </a:rPr>
              <a:t>4 documents: d</a:t>
            </a:r>
            <a:r>
              <a:rPr lang="en-US" altLang="en-US" sz="2400" baseline="-25000" dirty="0">
                <a:latin typeface="Lucida Grande" charset="0"/>
                <a:cs typeface="Lucida Grande" charset="0"/>
                <a:sym typeface="Lucida Grande" charset="0"/>
              </a:rPr>
              <a:t>1</a:t>
            </a:r>
            <a:r>
              <a:rPr lang="en-US" altLang="en-US" sz="2400" dirty="0">
                <a:latin typeface="Lucida Grande" charset="0"/>
                <a:cs typeface="Lucida Grande" charset="0"/>
                <a:sym typeface="Lucida Grande" charset="0"/>
              </a:rPr>
              <a:t>, d</a:t>
            </a:r>
            <a:r>
              <a:rPr lang="en-US" altLang="en-US" sz="2400" baseline="-25000" dirty="0">
                <a:latin typeface="Lucida Grande" charset="0"/>
                <a:cs typeface="Lucida Grande" charset="0"/>
                <a:sym typeface="Lucida Grande" charset="0"/>
              </a:rPr>
              <a:t>2</a:t>
            </a:r>
            <a:r>
              <a:rPr lang="en-US" altLang="en-US" sz="2400" dirty="0">
                <a:latin typeface="Lucida Grande" charset="0"/>
                <a:cs typeface="Lucida Grande" charset="0"/>
                <a:sym typeface="Lucida Grande" charset="0"/>
              </a:rPr>
              <a:t>, d</a:t>
            </a:r>
            <a:r>
              <a:rPr lang="en-US" altLang="en-US" sz="2400" baseline="-25000" dirty="0">
                <a:latin typeface="Lucida Grande" charset="0"/>
                <a:cs typeface="Lucida Grande" charset="0"/>
                <a:sym typeface="Lucida Grande" charset="0"/>
              </a:rPr>
              <a:t>3</a:t>
            </a:r>
            <a:r>
              <a:rPr lang="en-US" altLang="en-US" sz="2400" dirty="0">
                <a:latin typeface="Lucida Grande" charset="0"/>
                <a:cs typeface="Lucida Grande" charset="0"/>
                <a:sym typeface="Lucida Grande" charset="0"/>
              </a:rPr>
              <a:t>, d</a:t>
            </a:r>
            <a:r>
              <a:rPr lang="en-US" altLang="en-US" sz="2400" baseline="-25000" dirty="0">
                <a:latin typeface="Lucida Grande" charset="0"/>
                <a:cs typeface="Lucida Grande" charset="0"/>
                <a:sym typeface="Lucida Grande" charset="0"/>
              </a:rPr>
              <a:t>4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Preferences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Two rankings described using preferences can be compared using the </a:t>
            </a:r>
            <a:r>
              <a:rPr lang="en-US" sz="3200" i="1" dirty="0"/>
              <a:t>Kendall tau coefficient (τ ):</a:t>
            </a:r>
          </a:p>
          <a:p>
            <a:endParaRPr lang="en-US" sz="5400" i="1" dirty="0"/>
          </a:p>
          <a:p>
            <a:pPr lvl="1"/>
            <a:r>
              <a:rPr lang="en-US" sz="2800" i="1" dirty="0"/>
              <a:t>P </a:t>
            </a:r>
            <a:r>
              <a:rPr lang="en-US" sz="2800" dirty="0"/>
              <a:t>is the number of preferences that agree and </a:t>
            </a:r>
            <a:r>
              <a:rPr lang="en-US" sz="2800" i="1" dirty="0"/>
              <a:t>Q </a:t>
            </a:r>
            <a:r>
              <a:rPr lang="en-US" sz="2800" dirty="0"/>
              <a:t>is the number that disagree</a:t>
            </a:r>
          </a:p>
          <a:p>
            <a:r>
              <a:rPr lang="en-US" sz="3200" dirty="0"/>
              <a:t>For preferences derived from binary relevance judgments, can use </a:t>
            </a:r>
            <a:r>
              <a:rPr lang="en-US" sz="3200" i="1" dirty="0"/>
              <a:t>BPREF</a:t>
            </a:r>
          </a:p>
          <a:p>
            <a:endParaRPr lang="en-US" sz="3200" dirty="0"/>
          </a:p>
        </p:txBody>
      </p:sp>
      <p:pic>
        <p:nvPicPr>
          <p:cNvPr id="5" name="Picture 4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3419872" y="3284984"/>
            <a:ext cx="1523998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21308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BPREF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391578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For a query with </a:t>
            </a:r>
            <a:r>
              <a:rPr lang="en-US" sz="2800" i="1" dirty="0"/>
              <a:t>R</a:t>
            </a:r>
            <a:r>
              <a:rPr lang="en-US" sz="2800" dirty="0"/>
              <a:t> relevant documents, only the first </a:t>
            </a:r>
            <a:r>
              <a:rPr lang="en-US" sz="2800" i="1" dirty="0"/>
              <a:t>R</a:t>
            </a:r>
            <a:r>
              <a:rPr lang="en-US" sz="2800" dirty="0"/>
              <a:t> non-relevant documents are considered</a:t>
            </a:r>
          </a:p>
          <a:p>
            <a:endParaRPr lang="en-US" sz="2800" dirty="0"/>
          </a:p>
          <a:p>
            <a:endParaRPr lang="en-US" sz="3200" dirty="0"/>
          </a:p>
          <a:p>
            <a:pPr lvl="1"/>
            <a:r>
              <a:rPr lang="en-US" sz="2400" i="1" dirty="0" err="1"/>
              <a:t>d</a:t>
            </a:r>
            <a:r>
              <a:rPr lang="en-US" sz="2400" i="1" baseline="-25000" dirty="0" err="1"/>
              <a:t>r</a:t>
            </a:r>
            <a:r>
              <a:rPr lang="en-US" sz="2400" i="1" dirty="0"/>
              <a:t> </a:t>
            </a:r>
            <a:r>
              <a:rPr lang="en-US" sz="2400" dirty="0"/>
              <a:t>is a relevant document, and </a:t>
            </a:r>
            <a:r>
              <a:rPr lang="en-US" sz="2400" i="1" dirty="0" err="1"/>
              <a:t>N</a:t>
            </a:r>
            <a:r>
              <a:rPr lang="en-US" sz="2400" i="1" baseline="-25000" dirty="0" err="1"/>
              <a:t>dr</a:t>
            </a:r>
            <a:r>
              <a:rPr lang="en-US" sz="2400" dirty="0"/>
              <a:t> gives the number of non-relevant documents (from the set of R non-relevant documents that are considered) that are ranked higher than </a:t>
            </a:r>
            <a:r>
              <a:rPr lang="en-US" sz="2400" i="1" dirty="0" err="1"/>
              <a:t>d</a:t>
            </a:r>
            <a:r>
              <a:rPr lang="en-US" sz="2400" i="1" baseline="-25000" dirty="0" err="1"/>
              <a:t>r</a:t>
            </a:r>
            <a:endParaRPr lang="en-US" sz="2400" dirty="0"/>
          </a:p>
          <a:p>
            <a:pPr lvl="1"/>
            <a:endParaRPr lang="en-US" sz="2400" dirty="0"/>
          </a:p>
          <a:p>
            <a:r>
              <a:rPr lang="en-US" sz="2800" dirty="0"/>
              <a:t>Alternative definition</a:t>
            </a:r>
          </a:p>
        </p:txBody>
      </p:sp>
      <p:pic>
        <p:nvPicPr>
          <p:cNvPr id="6" name="Picture 5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 bwMode="auto">
          <a:xfrm>
            <a:off x="1907704" y="2780928"/>
            <a:ext cx="3648949" cy="838200"/>
          </a:xfrm>
          <a:prstGeom prst="rect">
            <a:avLst/>
          </a:prstGeom>
          <a:noFill/>
          <a:ln/>
          <a:effectLst/>
        </p:spPr>
      </p:pic>
      <p:pic>
        <p:nvPicPr>
          <p:cNvPr id="8" name="Picture 7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4455511" y="5399291"/>
            <a:ext cx="2202283" cy="498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39913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>
          <a:xfrm>
            <a:off x="214313" y="104775"/>
            <a:ext cx="8223250" cy="1306513"/>
          </a:xfrm>
        </p:spPr>
        <p:txBody>
          <a:bodyPr/>
          <a:lstStyle/>
          <a:p>
            <a:r>
              <a:rPr lang="en-US" dirty="0"/>
              <a:t>Outline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138113" y="1714488"/>
            <a:ext cx="8505825" cy="47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charset="0"/>
              <a:buChar char="❶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>
                <a:solidFill>
                  <a:srgbClr val="336699"/>
                </a:solidFill>
                <a:latin typeface="Calibri" charset="0"/>
              </a:rPr>
              <a:t> </a:t>
            </a:r>
            <a:r>
              <a:rPr lang="en-US" sz="3200" dirty="0">
                <a:solidFill>
                  <a:srgbClr val="BDD3E9"/>
                </a:solidFill>
                <a:latin typeface="Calibri" charset="0"/>
              </a:rPr>
              <a:t>Recap 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charset="0"/>
              <a:buChar char="❷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>
                <a:solidFill>
                  <a:srgbClr val="336699"/>
                </a:solidFill>
                <a:latin typeface="Calibri" charset="0"/>
              </a:rPr>
              <a:t> </a:t>
            </a:r>
            <a:r>
              <a:rPr lang="en-US" sz="3200" dirty="0">
                <a:solidFill>
                  <a:srgbClr val="BDD3E9"/>
                </a:solidFill>
                <a:latin typeface="Calibri" charset="0"/>
              </a:rPr>
              <a:t>Unranked evaluation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charset="0"/>
              <a:buChar char="❸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>
                <a:solidFill>
                  <a:srgbClr val="336699"/>
                </a:solidFill>
                <a:latin typeface="Calibri" charset="0"/>
              </a:rPr>
              <a:t> </a:t>
            </a:r>
            <a:r>
              <a:rPr lang="en-US" sz="3200" dirty="0">
                <a:solidFill>
                  <a:srgbClr val="BDD3E9"/>
                </a:solidFill>
                <a:latin typeface="Calibri" charset="0"/>
              </a:rPr>
              <a:t>Ranked evaluation 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70000"/>
              <a:buFont typeface="Calibri" charset="0"/>
              <a:buChar char="❹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>
                <a:solidFill>
                  <a:srgbClr val="BDD3E9"/>
                </a:solidFill>
                <a:latin typeface="Calibri" charset="0"/>
              </a:rPr>
              <a:t> </a:t>
            </a:r>
            <a:r>
              <a:rPr lang="en-US" sz="3200" dirty="0">
                <a:solidFill>
                  <a:srgbClr val="336699"/>
                </a:solidFill>
                <a:latin typeface="Calibri" charset="0"/>
              </a:rPr>
              <a:t>Evaluation benchmarks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>
                <a:solidFill>
                  <a:srgbClr val="BDD3E9"/>
                </a:solidFill>
                <a:latin typeface="Calibri" charset="0"/>
              </a:rPr>
              <a:t> Result summaries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8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endParaRPr lang="en-US" sz="3200" dirty="0">
              <a:solidFill>
                <a:srgbClr val="336699"/>
              </a:solidFill>
              <a:latin typeface="Calibri" charset="0"/>
            </a:endParaRP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8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endParaRPr lang="en-US" sz="3200" dirty="0">
              <a:solidFill>
                <a:srgbClr val="336699"/>
              </a:solidFill>
              <a:latin typeface="Calibri" charset="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55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>
                <a:solidFill>
                  <a:schemeClr val="tx1"/>
                </a:solidFill>
                <a:latin typeface="+mj-lt"/>
              </a:rPr>
              <a:t>What we need for a benchmark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1500174"/>
            <a:ext cx="8643998" cy="542926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>
                <a:solidFill>
                  <a:schemeClr val="tx1"/>
                </a:solidFill>
                <a:latin typeface="+mj-lt"/>
              </a:rPr>
              <a:t>A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collection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of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documents</a:t>
            </a:r>
            <a:endParaRPr lang="de-DE" dirty="0">
              <a:solidFill>
                <a:schemeClr val="tx1"/>
              </a:solidFill>
              <a:latin typeface="+mj-lt"/>
            </a:endParaRP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+mj-lt"/>
              </a:rPr>
              <a:t>Documents must be representative of the documents we expect to see in reality.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A collection of information needs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+mj-lt"/>
              </a:rPr>
              <a:t>. . .which we will often incorrectly refer to as queries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+mj-lt"/>
              </a:rPr>
              <a:t>Information needs must be representative of the information needs we expect to see in reality.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>
                <a:solidFill>
                  <a:schemeClr val="tx1"/>
                </a:solidFill>
                <a:latin typeface="+mj-lt"/>
              </a:rPr>
              <a:t>Human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relevance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assessments</a:t>
            </a:r>
            <a:endParaRPr lang="de-DE" dirty="0">
              <a:solidFill>
                <a:schemeClr val="tx1"/>
              </a:solidFill>
              <a:latin typeface="+mj-lt"/>
            </a:endParaRP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+mj-lt"/>
              </a:rPr>
              <a:t>We need to hire/pay “judges” or assessors to do this.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sz="2200" dirty="0">
                <a:solidFill>
                  <a:schemeClr val="tx1"/>
                </a:solidFill>
                <a:latin typeface="+mj-lt"/>
              </a:rPr>
              <a:t>Expensive, time-</a:t>
            </a:r>
            <a:r>
              <a:rPr lang="de-DE" sz="2200" dirty="0" err="1">
                <a:solidFill>
                  <a:schemeClr val="tx1"/>
                </a:solidFill>
                <a:latin typeface="+mj-lt"/>
              </a:rPr>
              <a:t>consuming</a:t>
            </a:r>
            <a:endParaRPr lang="de-DE" sz="2200" dirty="0">
              <a:solidFill>
                <a:schemeClr val="tx1"/>
              </a:solidFill>
              <a:latin typeface="+mj-lt"/>
            </a:endParaRP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+mj-lt"/>
              </a:rPr>
              <a:t>Judges must be representative of the users we expect to see in </a:t>
            </a:r>
            <a:r>
              <a:rPr lang="de-DE" sz="2200" dirty="0" err="1">
                <a:solidFill>
                  <a:schemeClr val="tx1"/>
                </a:solidFill>
                <a:latin typeface="+mj-lt"/>
              </a:rPr>
              <a:t>reality</a:t>
            </a:r>
            <a:r>
              <a:rPr lang="de-DE" sz="2200" dirty="0">
                <a:solidFill>
                  <a:schemeClr val="tx1"/>
                </a:solidFill>
                <a:latin typeface="+mj-lt"/>
              </a:rPr>
              <a:t>.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56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>
                <a:solidFill>
                  <a:schemeClr val="tx1"/>
                </a:solidFill>
                <a:latin typeface="+mj-lt"/>
              </a:rPr>
              <a:t>Validity</a:t>
            </a:r>
            <a:r>
              <a:rPr lang="de-DE" sz="36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>
                <a:solidFill>
                  <a:schemeClr val="tx1"/>
                </a:solidFill>
                <a:latin typeface="+mj-lt"/>
              </a:rPr>
              <a:t>of</a:t>
            </a:r>
            <a:r>
              <a:rPr lang="de-DE" sz="36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>
                <a:solidFill>
                  <a:schemeClr val="tx1"/>
                </a:solidFill>
                <a:latin typeface="+mj-lt"/>
              </a:rPr>
              <a:t>relevance</a:t>
            </a:r>
            <a:r>
              <a:rPr lang="de-DE" sz="36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>
                <a:solidFill>
                  <a:schemeClr val="tx1"/>
                </a:solidFill>
                <a:latin typeface="+mj-lt"/>
              </a:rPr>
              <a:t>assessments</a:t>
            </a:r>
            <a:endParaRPr lang="de-DE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2214554"/>
            <a:ext cx="8643998" cy="335758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Relevance assessments are only usable if they are </a:t>
            </a:r>
            <a:r>
              <a:rPr lang="en-US" sz="2800" dirty="0">
                <a:solidFill>
                  <a:srgbClr val="0070C0"/>
                </a:solidFill>
                <a:latin typeface="+mj-lt"/>
              </a:rPr>
              <a:t>consistent.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If they are not consistent, then there is no “truth” and </a:t>
            </a:r>
            <a:r>
              <a:rPr lang="de-DE" sz="2800" dirty="0" err="1">
                <a:solidFill>
                  <a:schemeClr val="tx1"/>
                </a:solidFill>
                <a:latin typeface="+mj-lt"/>
              </a:rPr>
              <a:t>experiments</a:t>
            </a:r>
            <a:r>
              <a:rPr lang="de-DE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800" dirty="0" err="1">
                <a:solidFill>
                  <a:schemeClr val="tx1"/>
                </a:solidFill>
                <a:latin typeface="+mj-lt"/>
              </a:rPr>
              <a:t>are</a:t>
            </a:r>
            <a:r>
              <a:rPr lang="de-DE" sz="2800" dirty="0">
                <a:solidFill>
                  <a:schemeClr val="tx1"/>
                </a:solidFill>
                <a:latin typeface="+mj-lt"/>
              </a:rPr>
              <a:t> not </a:t>
            </a:r>
            <a:r>
              <a:rPr lang="de-DE" sz="2800" dirty="0" err="1">
                <a:solidFill>
                  <a:schemeClr val="tx1"/>
                </a:solidFill>
                <a:latin typeface="+mj-lt"/>
              </a:rPr>
              <a:t>repeatable</a:t>
            </a:r>
            <a:r>
              <a:rPr lang="de-DE" sz="28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How can we measure this consistency or agreement among </a:t>
            </a:r>
            <a:r>
              <a:rPr lang="de-DE" sz="2800" dirty="0" err="1">
                <a:solidFill>
                  <a:schemeClr val="tx1"/>
                </a:solidFill>
                <a:latin typeface="+mj-lt"/>
              </a:rPr>
              <a:t>judges</a:t>
            </a:r>
            <a:r>
              <a:rPr lang="de-DE" sz="2800" dirty="0">
                <a:solidFill>
                  <a:schemeClr val="tx1"/>
                </a:solidFill>
                <a:latin typeface="+mj-lt"/>
              </a:rPr>
              <a:t>?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sz="2800" dirty="0">
                <a:solidFill>
                  <a:schemeClr val="tx1"/>
                </a:solidFill>
                <a:latin typeface="+mj-lt"/>
              </a:rPr>
              <a:t>→ </a:t>
            </a:r>
            <a:r>
              <a:rPr lang="de-DE" sz="2800" dirty="0" err="1">
                <a:solidFill>
                  <a:schemeClr val="tx1"/>
                </a:solidFill>
                <a:latin typeface="+mj-lt"/>
              </a:rPr>
              <a:t>Kappa</a:t>
            </a:r>
            <a:r>
              <a:rPr lang="de-DE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800" dirty="0" err="1">
                <a:solidFill>
                  <a:schemeClr val="tx1"/>
                </a:solidFill>
                <a:latin typeface="+mj-lt"/>
              </a:rPr>
              <a:t>measure</a:t>
            </a:r>
            <a:endParaRPr lang="de-DE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56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57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>
                <a:solidFill>
                  <a:schemeClr val="tx1"/>
                </a:solidFill>
                <a:latin typeface="+mj-lt"/>
              </a:rPr>
              <a:t>Kappa</a:t>
            </a:r>
            <a:r>
              <a:rPr lang="de-DE" sz="36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>
                <a:solidFill>
                  <a:schemeClr val="tx1"/>
                </a:solidFill>
                <a:latin typeface="+mj-lt"/>
              </a:rPr>
              <a:t>measure</a:t>
            </a:r>
            <a:endParaRPr lang="de-DE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1500174"/>
            <a:ext cx="8643998" cy="335758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Kappa is measure of how much judges agree or disagree.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err="1">
                <a:solidFill>
                  <a:schemeClr val="tx1"/>
                </a:solidFill>
                <a:latin typeface="+mj-lt"/>
              </a:rPr>
              <a:t>Designed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for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categorical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judgments</a:t>
            </a:r>
            <a:endParaRPr lang="de-DE" dirty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err="1">
                <a:solidFill>
                  <a:schemeClr val="tx1"/>
                </a:solidFill>
                <a:latin typeface="+mj-lt"/>
              </a:rPr>
              <a:t>Corrects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for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chance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agreement</a:t>
            </a:r>
            <a:endParaRPr lang="de-DE" dirty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i="1" dirty="0">
                <a:solidFill>
                  <a:schemeClr val="tx1"/>
                </a:solidFill>
                <a:latin typeface="+mj-lt"/>
              </a:rPr>
              <a:t>P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(</a:t>
            </a:r>
            <a:r>
              <a:rPr lang="en-US" i="1" dirty="0">
                <a:solidFill>
                  <a:schemeClr val="tx1"/>
                </a:solidFill>
                <a:latin typeface="+mj-lt"/>
              </a:rPr>
              <a:t>A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) = proportion of time judges agree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i="1" dirty="0">
                <a:solidFill>
                  <a:schemeClr val="tx1"/>
                </a:solidFill>
                <a:latin typeface="+mj-lt"/>
              </a:rPr>
              <a:t>P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(</a:t>
            </a:r>
            <a:r>
              <a:rPr lang="en-US" i="1" dirty="0">
                <a:solidFill>
                  <a:schemeClr val="tx1"/>
                </a:solidFill>
                <a:latin typeface="+mj-lt"/>
              </a:rPr>
              <a:t>E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) = what agreement would we get by chance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</a:pPr>
            <a:endParaRPr lang="en-US" dirty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i="1" dirty="0">
                <a:solidFill>
                  <a:srgbClr val="00B050"/>
                </a:solidFill>
                <a:latin typeface="+mj-lt"/>
              </a:rPr>
              <a:t>k</a:t>
            </a:r>
            <a:r>
              <a:rPr lang="en-US" dirty="0">
                <a:solidFill>
                  <a:srgbClr val="00B050"/>
                </a:solidFill>
                <a:latin typeface="+mj-lt"/>
              </a:rPr>
              <a:t> =? for (</a:t>
            </a:r>
            <a:r>
              <a:rPr lang="en-US" dirty="0" err="1">
                <a:solidFill>
                  <a:srgbClr val="00B050"/>
                </a:solidFill>
                <a:latin typeface="+mj-lt"/>
              </a:rPr>
              <a:t>i</a:t>
            </a:r>
            <a:r>
              <a:rPr lang="en-US" dirty="0">
                <a:solidFill>
                  <a:srgbClr val="00B050"/>
                </a:solidFill>
                <a:latin typeface="+mj-lt"/>
              </a:rPr>
              <a:t>) chance agreement (ii) total agreement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57</a:t>
            </a:fld>
            <a:endParaRPr lang="en-US" dirty="0"/>
          </a:p>
        </p:txBody>
      </p:sp>
      <p:pic>
        <p:nvPicPr>
          <p:cNvPr id="8" name="Picture 7" descr="420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3725" y="3857628"/>
            <a:ext cx="2496903" cy="915532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58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>
                <a:solidFill>
                  <a:schemeClr val="tx1"/>
                </a:solidFill>
                <a:latin typeface="+mj-lt"/>
              </a:rPr>
              <a:t>Kappa</a:t>
            </a:r>
            <a:r>
              <a:rPr lang="de-DE" sz="36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>
                <a:solidFill>
                  <a:schemeClr val="tx1"/>
                </a:solidFill>
                <a:latin typeface="+mj-lt"/>
              </a:rPr>
              <a:t>measure</a:t>
            </a:r>
            <a:r>
              <a:rPr lang="de-DE" sz="3600" dirty="0">
                <a:solidFill>
                  <a:schemeClr val="tx1"/>
                </a:solidFill>
                <a:latin typeface="+mj-lt"/>
              </a:rPr>
              <a:t> (2)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2132856"/>
            <a:ext cx="8643998" cy="3939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Values of </a:t>
            </a:r>
            <a:r>
              <a:rPr lang="en-US" sz="2800" i="1" dirty="0">
                <a:solidFill>
                  <a:schemeClr val="tx1"/>
                </a:solidFill>
                <a:latin typeface="+mj-lt"/>
              </a:rPr>
              <a:t>k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 in the interval [2/3, 1.0] are seen as acceptable.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With smaller values: need to redesign relevance assessment </a:t>
            </a:r>
            <a:r>
              <a:rPr lang="de-DE" sz="2800" dirty="0" err="1">
                <a:solidFill>
                  <a:schemeClr val="tx1"/>
                </a:solidFill>
                <a:latin typeface="+mj-lt"/>
              </a:rPr>
              <a:t>methodology</a:t>
            </a:r>
            <a:r>
              <a:rPr lang="de-DE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800" dirty="0" err="1">
                <a:solidFill>
                  <a:schemeClr val="tx1"/>
                </a:solidFill>
                <a:latin typeface="+mj-lt"/>
              </a:rPr>
              <a:t>used</a:t>
            </a:r>
            <a:r>
              <a:rPr lang="de-DE" sz="2800" dirty="0">
                <a:solidFill>
                  <a:schemeClr val="tx1"/>
                </a:solidFill>
                <a:latin typeface="+mj-lt"/>
              </a:rPr>
              <a:t> etc.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58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59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>
                <a:solidFill>
                  <a:schemeClr val="tx1"/>
                </a:solidFill>
                <a:latin typeface="+mj-lt"/>
              </a:rPr>
              <a:t>Calculating</a:t>
            </a:r>
            <a:r>
              <a:rPr lang="de-DE" sz="36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de-DE" sz="36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>
                <a:solidFill>
                  <a:schemeClr val="tx1"/>
                </a:solidFill>
                <a:latin typeface="+mj-lt"/>
              </a:rPr>
              <a:t>kappa</a:t>
            </a:r>
            <a:r>
              <a:rPr lang="de-DE" sz="36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>
                <a:solidFill>
                  <a:schemeClr val="tx1"/>
                </a:solidFill>
                <a:latin typeface="+mj-lt"/>
              </a:rPr>
              <a:t>statistic</a:t>
            </a:r>
            <a:endParaRPr lang="de-DE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3643314"/>
            <a:ext cx="8715436" cy="335758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de-DE" i="1" dirty="0">
                <a:solidFill>
                  <a:schemeClr val="tx1"/>
                </a:solidFill>
                <a:latin typeface="+mj-lt"/>
              </a:rPr>
              <a:t>P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(</a:t>
            </a:r>
            <a:r>
              <a:rPr lang="de-DE" i="1" dirty="0">
                <a:solidFill>
                  <a:schemeClr val="tx1"/>
                </a:solidFill>
                <a:latin typeface="+mj-lt"/>
              </a:rPr>
              <a:t>A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) = (300 + 70)/400 = 370/400 = 0.925</a:t>
            </a:r>
          </a:p>
          <a:p>
            <a:r>
              <a:rPr lang="de-DE" dirty="0" err="1">
                <a:solidFill>
                  <a:schemeClr val="tx1"/>
                </a:solidFill>
                <a:latin typeface="+mj-lt"/>
              </a:rPr>
              <a:t>Pooled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marginals</a:t>
            </a:r>
            <a:endParaRPr lang="de-DE" dirty="0">
              <a:solidFill>
                <a:schemeClr val="tx1"/>
              </a:solidFill>
              <a:latin typeface="+mj-lt"/>
            </a:endParaRPr>
          </a:p>
          <a:p>
            <a:r>
              <a:rPr lang="nn-NO" i="1" dirty="0">
                <a:solidFill>
                  <a:schemeClr val="tx1"/>
                </a:solidFill>
                <a:latin typeface="+mj-lt"/>
              </a:rPr>
              <a:t>P</a:t>
            </a:r>
            <a:r>
              <a:rPr lang="nn-NO" dirty="0">
                <a:solidFill>
                  <a:schemeClr val="tx1"/>
                </a:solidFill>
                <a:latin typeface="+mj-lt"/>
              </a:rPr>
              <a:t>(</a:t>
            </a:r>
            <a:r>
              <a:rPr lang="nn-NO" i="1" dirty="0">
                <a:solidFill>
                  <a:schemeClr val="tx1"/>
                </a:solidFill>
                <a:latin typeface="+mj-lt"/>
              </a:rPr>
              <a:t>nonrelevant</a:t>
            </a:r>
            <a:r>
              <a:rPr lang="nn-NO" dirty="0">
                <a:solidFill>
                  <a:schemeClr val="tx1"/>
                </a:solidFill>
                <a:latin typeface="+mj-lt"/>
              </a:rPr>
              <a:t>) = (80 + 90)/(400 + 400) = 170/800 = 0.2125</a:t>
            </a:r>
          </a:p>
          <a:p>
            <a:r>
              <a:rPr lang="nn-NO" i="1" dirty="0">
                <a:solidFill>
                  <a:schemeClr val="tx1"/>
                </a:solidFill>
                <a:latin typeface="+mj-lt"/>
              </a:rPr>
              <a:t>P</a:t>
            </a:r>
            <a:r>
              <a:rPr lang="nn-NO" dirty="0">
                <a:solidFill>
                  <a:schemeClr val="tx1"/>
                </a:solidFill>
                <a:latin typeface="+mj-lt"/>
              </a:rPr>
              <a:t>(</a:t>
            </a:r>
            <a:r>
              <a:rPr lang="nn-NO" i="1" dirty="0">
                <a:solidFill>
                  <a:schemeClr val="tx1"/>
                </a:solidFill>
                <a:latin typeface="+mj-lt"/>
              </a:rPr>
              <a:t>relevant</a:t>
            </a:r>
            <a:r>
              <a:rPr lang="nn-NO" dirty="0">
                <a:solidFill>
                  <a:schemeClr val="tx1"/>
                </a:solidFill>
                <a:latin typeface="+mj-lt"/>
              </a:rPr>
              <a:t>) = (320 + 310)/(400 + 400) = 630/800 = 0.7878</a:t>
            </a:r>
          </a:p>
          <a:p>
            <a:r>
              <a:rPr lang="en-US" dirty="0">
                <a:solidFill>
                  <a:schemeClr val="tx1"/>
                </a:solidFill>
                <a:latin typeface="+mj-lt"/>
              </a:rPr>
              <a:t>Probability that the two judges agreed by chance </a:t>
            </a:r>
            <a:r>
              <a:rPr lang="en-US" i="1" dirty="0">
                <a:solidFill>
                  <a:schemeClr val="tx1"/>
                </a:solidFill>
                <a:latin typeface="+mj-lt"/>
              </a:rPr>
              <a:t>P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(</a:t>
            </a:r>
            <a:r>
              <a:rPr lang="en-US" i="1" dirty="0">
                <a:solidFill>
                  <a:schemeClr val="tx1"/>
                </a:solidFill>
                <a:latin typeface="+mj-lt"/>
              </a:rPr>
              <a:t>E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) =</a:t>
            </a:r>
          </a:p>
          <a:p>
            <a:r>
              <a:rPr lang="de-DE" i="1" dirty="0">
                <a:solidFill>
                  <a:schemeClr val="tx1"/>
                </a:solidFill>
                <a:latin typeface="+mj-lt"/>
              </a:rPr>
              <a:t>P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(</a:t>
            </a:r>
            <a:r>
              <a:rPr lang="de-DE" i="1" dirty="0" err="1">
                <a:solidFill>
                  <a:schemeClr val="tx1"/>
                </a:solidFill>
                <a:latin typeface="+mj-lt"/>
              </a:rPr>
              <a:t>nonrelevant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)</a:t>
            </a:r>
            <a:r>
              <a:rPr lang="de-DE" baseline="30000" dirty="0">
                <a:solidFill>
                  <a:schemeClr val="tx1"/>
                </a:solidFill>
                <a:latin typeface="+mj-lt"/>
              </a:rPr>
              <a:t>2</a:t>
            </a:r>
            <a:r>
              <a:rPr lang="de-DE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+ </a:t>
            </a:r>
            <a:r>
              <a:rPr lang="de-DE" i="1" dirty="0">
                <a:solidFill>
                  <a:schemeClr val="tx1"/>
                </a:solidFill>
                <a:latin typeface="+mj-lt"/>
              </a:rPr>
              <a:t>P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(relevant)</a:t>
            </a:r>
            <a:r>
              <a:rPr lang="de-DE" baseline="30000" dirty="0">
                <a:solidFill>
                  <a:schemeClr val="tx1"/>
                </a:solidFill>
                <a:latin typeface="+mj-lt"/>
              </a:rPr>
              <a:t>2</a:t>
            </a:r>
            <a:r>
              <a:rPr lang="de-DE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= 0.2125</a:t>
            </a:r>
            <a:r>
              <a:rPr lang="de-DE" baseline="30000" dirty="0">
                <a:solidFill>
                  <a:schemeClr val="tx1"/>
                </a:solidFill>
                <a:latin typeface="+mj-lt"/>
              </a:rPr>
              <a:t>2</a:t>
            </a:r>
            <a:r>
              <a:rPr lang="de-DE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+ 0.7878</a:t>
            </a:r>
            <a:r>
              <a:rPr lang="de-DE" baseline="30000" dirty="0">
                <a:solidFill>
                  <a:schemeClr val="tx1"/>
                </a:solidFill>
                <a:latin typeface="+mj-lt"/>
              </a:rPr>
              <a:t>2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= 0.665</a:t>
            </a:r>
          </a:p>
          <a:p>
            <a:r>
              <a:rPr lang="it-IT" dirty="0">
                <a:solidFill>
                  <a:schemeClr val="tx1"/>
                </a:solidFill>
                <a:latin typeface="+mj-lt"/>
              </a:rPr>
              <a:t>Kappa </a:t>
            </a:r>
            <a:r>
              <a:rPr lang="it-IT" dirty="0" err="1">
                <a:solidFill>
                  <a:schemeClr val="tx1"/>
                </a:solidFill>
                <a:latin typeface="+mj-lt"/>
              </a:rPr>
              <a:t>statistic</a:t>
            </a:r>
            <a:r>
              <a:rPr lang="it-IT" dirty="0">
                <a:solidFill>
                  <a:schemeClr val="tx1"/>
                </a:solidFill>
                <a:latin typeface="+mj-lt"/>
              </a:rPr>
              <a:t>  </a:t>
            </a:r>
            <a:r>
              <a:rPr lang="az-Cyrl-AZ" i="1" dirty="0">
                <a:solidFill>
                  <a:schemeClr val="tx1"/>
                </a:solidFill>
                <a:latin typeface="Calibri"/>
                <a:cs typeface="Calibri"/>
              </a:rPr>
              <a:t>к</a:t>
            </a:r>
            <a:r>
              <a:rPr lang="it-IT" dirty="0">
                <a:solidFill>
                  <a:schemeClr val="tx1"/>
                </a:solidFill>
                <a:latin typeface="+mj-lt"/>
              </a:rPr>
              <a:t> = (</a:t>
            </a:r>
            <a:r>
              <a:rPr lang="it-IT" i="1" dirty="0">
                <a:solidFill>
                  <a:schemeClr val="tx1"/>
                </a:solidFill>
                <a:latin typeface="+mj-lt"/>
              </a:rPr>
              <a:t>P</a:t>
            </a:r>
            <a:r>
              <a:rPr lang="it-IT" dirty="0">
                <a:solidFill>
                  <a:schemeClr val="tx1"/>
                </a:solidFill>
                <a:latin typeface="+mj-lt"/>
              </a:rPr>
              <a:t>(</a:t>
            </a:r>
            <a:r>
              <a:rPr lang="it-IT" i="1" dirty="0">
                <a:solidFill>
                  <a:schemeClr val="tx1"/>
                </a:solidFill>
                <a:latin typeface="+mj-lt"/>
              </a:rPr>
              <a:t>A</a:t>
            </a:r>
            <a:r>
              <a:rPr lang="it-IT" dirty="0">
                <a:solidFill>
                  <a:schemeClr val="tx1"/>
                </a:solidFill>
                <a:latin typeface="+mj-lt"/>
              </a:rPr>
              <a:t>) − </a:t>
            </a:r>
            <a:r>
              <a:rPr lang="it-IT" i="1" dirty="0">
                <a:solidFill>
                  <a:schemeClr val="tx1"/>
                </a:solidFill>
                <a:latin typeface="+mj-lt"/>
              </a:rPr>
              <a:t>P</a:t>
            </a:r>
            <a:r>
              <a:rPr lang="it-IT" dirty="0">
                <a:solidFill>
                  <a:schemeClr val="tx1"/>
                </a:solidFill>
                <a:latin typeface="+mj-lt"/>
              </a:rPr>
              <a:t>(</a:t>
            </a:r>
            <a:r>
              <a:rPr lang="it-IT" i="1" dirty="0">
                <a:solidFill>
                  <a:schemeClr val="tx1"/>
                </a:solidFill>
                <a:latin typeface="+mj-lt"/>
              </a:rPr>
              <a:t>E</a:t>
            </a:r>
            <a:r>
              <a:rPr lang="it-IT" dirty="0">
                <a:solidFill>
                  <a:schemeClr val="tx1"/>
                </a:solidFill>
                <a:latin typeface="+mj-lt"/>
              </a:rPr>
              <a:t>))/(1 − </a:t>
            </a:r>
            <a:r>
              <a:rPr lang="it-IT" i="1" dirty="0">
                <a:solidFill>
                  <a:schemeClr val="tx1"/>
                </a:solidFill>
                <a:latin typeface="+mj-lt"/>
              </a:rPr>
              <a:t>P</a:t>
            </a:r>
            <a:r>
              <a:rPr lang="it-IT" dirty="0">
                <a:solidFill>
                  <a:schemeClr val="tx1"/>
                </a:solidFill>
                <a:latin typeface="+mj-lt"/>
              </a:rPr>
              <a:t>(</a:t>
            </a:r>
            <a:r>
              <a:rPr lang="it-IT" i="1" dirty="0">
                <a:solidFill>
                  <a:schemeClr val="tx1"/>
                </a:solidFill>
                <a:latin typeface="+mj-lt"/>
              </a:rPr>
              <a:t>E</a:t>
            </a:r>
            <a:r>
              <a:rPr lang="it-IT" dirty="0">
                <a:solidFill>
                  <a:schemeClr val="tx1"/>
                </a:solidFill>
                <a:latin typeface="+mj-lt"/>
              </a:rPr>
              <a:t>)) =</a:t>
            </a:r>
          </a:p>
          <a:p>
            <a:r>
              <a:rPr lang="en-US" dirty="0">
                <a:solidFill>
                  <a:schemeClr val="tx1"/>
                </a:solidFill>
                <a:latin typeface="+mj-lt"/>
              </a:rPr>
              <a:t>(0.925 − 0.665)/(1 − 0.665) = 0.776 </a:t>
            </a:r>
            <a:r>
              <a:rPr lang="en-US" dirty="0">
                <a:solidFill>
                  <a:srgbClr val="0070C0"/>
                </a:solidFill>
                <a:latin typeface="+mj-lt"/>
              </a:rPr>
              <a:t>(still in acceptable range)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59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14282" y="1571612"/>
          <a:ext cx="6627865" cy="198120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3255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04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7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702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 rowSpan="5">
                  <a:txBody>
                    <a:bodyPr/>
                    <a:lstStyle/>
                    <a:p>
                      <a:endParaRPr lang="en-US" sz="2000" b="0" kern="1200" dirty="0"/>
                    </a:p>
                    <a:p>
                      <a:endParaRPr lang="en-US" sz="2000" b="0" kern="1200" dirty="0"/>
                    </a:p>
                    <a:p>
                      <a:endParaRPr lang="en-US" sz="2000" b="0" kern="1200" dirty="0"/>
                    </a:p>
                    <a:p>
                      <a:r>
                        <a:rPr lang="en-US" sz="2000" b="0" kern="1200" dirty="0"/>
                        <a:t>Judge 1 </a:t>
                      </a:r>
                    </a:p>
                    <a:p>
                      <a:r>
                        <a:rPr lang="de-DE" sz="2000" b="0" kern="1200" dirty="0" err="1"/>
                        <a:t>Relevance</a:t>
                      </a:r>
                      <a:endParaRPr lang="de-DE" sz="2000" b="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b="0" kern="1200" dirty="0"/>
                        <a:t>                  </a:t>
                      </a:r>
                      <a:r>
                        <a:rPr lang="de-DE" sz="2000" b="0" kern="1200" dirty="0" err="1"/>
                        <a:t>Judge</a:t>
                      </a:r>
                      <a:r>
                        <a:rPr lang="de-DE" sz="2000" b="0" kern="1200" dirty="0"/>
                        <a:t> 2 </a:t>
                      </a:r>
                      <a:r>
                        <a:rPr lang="de-DE" sz="2000" b="0" kern="1200" dirty="0" err="1"/>
                        <a:t>Relevance</a:t>
                      </a:r>
                      <a:endParaRPr lang="de-DE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kern="1200" dirty="0" err="1"/>
                        <a:t>Yes</a:t>
                      </a:r>
                      <a:endParaRPr lang="de-DE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kern="1200" dirty="0" err="1"/>
                        <a:t>No</a:t>
                      </a:r>
                      <a:endParaRPr lang="de-DE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kern="1200" dirty="0"/>
                        <a:t>Total</a:t>
                      </a:r>
                      <a:endParaRPr lang="de-DE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kern="1200" dirty="0"/>
                        <a:t>Yes</a:t>
                      </a:r>
                      <a:endParaRPr lang="de-DE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/>
                        <a:t>300</a:t>
                      </a:r>
                      <a:endParaRPr lang="de-DE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/>
                        <a:t>20</a:t>
                      </a:r>
                      <a:endParaRPr lang="de-DE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/>
                        <a:t>320</a:t>
                      </a:r>
                      <a:endParaRPr lang="de-DE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b="0" kern="1200" dirty="0" err="1"/>
                        <a:t>No</a:t>
                      </a:r>
                      <a:endParaRPr lang="de-DE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/>
                        <a:t>10</a:t>
                      </a:r>
                      <a:endParaRPr lang="de-DE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/>
                        <a:t>70</a:t>
                      </a:r>
                      <a:endParaRPr lang="de-DE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/>
                        <a:t>80</a:t>
                      </a:r>
                      <a:endParaRPr lang="de-DE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b="0" kern="1200" dirty="0"/>
                        <a:t>Total</a:t>
                      </a:r>
                      <a:endParaRPr lang="de-DE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/>
                        <a:t>310</a:t>
                      </a:r>
                      <a:endParaRPr lang="de-DE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/>
                        <a:t>90</a:t>
                      </a:r>
                      <a:endParaRPr lang="de-DE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/>
                        <a:t>400</a:t>
                      </a:r>
                      <a:endParaRPr lang="de-DE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2357422" y="2357430"/>
          <a:ext cx="2500330" cy="1183341"/>
        </p:xfrm>
        <a:graphic>
          <a:graphicData uri="http://schemas.openxmlformats.org/drawingml/2006/table">
            <a:tbl>
              <a:tblPr/>
              <a:tblGrid>
                <a:gridCol w="2500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83341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5214958" y="2500306"/>
            <a:ext cx="37147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 err="1">
                <a:solidFill>
                  <a:schemeClr val="tx1"/>
                </a:solidFill>
                <a:latin typeface="+mj-lt"/>
              </a:rPr>
              <a:t>Observed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proportion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of</a:t>
            </a:r>
            <a:endParaRPr lang="de-DE" dirty="0">
              <a:solidFill>
                <a:schemeClr val="tx1"/>
              </a:solidFill>
              <a:latin typeface="+mj-lt"/>
            </a:endParaRPr>
          </a:p>
          <a:p>
            <a:r>
              <a:rPr lang="en-US" dirty="0">
                <a:solidFill>
                  <a:schemeClr val="tx1"/>
                </a:solidFill>
                <a:latin typeface="+mj-lt"/>
              </a:rPr>
              <a:t>the times the judges agreed</a:t>
            </a:r>
            <a:endParaRPr lang="de-DE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6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endParaRPr lang="de-DE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2786058"/>
            <a:ext cx="8715436" cy="335758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</a:pPr>
            <a:r>
              <a:rPr lang="en-US" sz="3600" dirty="0">
                <a:solidFill>
                  <a:schemeClr val="tx1"/>
                </a:solidFill>
                <a:latin typeface="+mj-lt"/>
              </a:rPr>
              <a:t>Google example for dynamic summaries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2263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60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>
                <a:solidFill>
                  <a:schemeClr val="tx1"/>
                </a:solidFill>
                <a:latin typeface="+mj-lt"/>
              </a:rPr>
              <a:t>Impact </a:t>
            </a:r>
            <a:r>
              <a:rPr lang="de-DE" sz="3600" dirty="0" err="1">
                <a:solidFill>
                  <a:schemeClr val="tx1"/>
                </a:solidFill>
                <a:latin typeface="+mj-lt"/>
              </a:rPr>
              <a:t>of</a:t>
            </a:r>
            <a:r>
              <a:rPr lang="de-DE" sz="36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>
                <a:solidFill>
                  <a:schemeClr val="tx1"/>
                </a:solidFill>
                <a:latin typeface="+mj-lt"/>
              </a:rPr>
              <a:t>interjudge</a:t>
            </a:r>
            <a:r>
              <a:rPr lang="de-DE" sz="36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>
                <a:solidFill>
                  <a:schemeClr val="tx1"/>
                </a:solidFill>
                <a:latin typeface="+mj-lt"/>
              </a:rPr>
              <a:t>disagreement</a:t>
            </a:r>
            <a:endParaRPr lang="de-DE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1571612"/>
            <a:ext cx="8715436" cy="444967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Judges disagree a lot. Does that mean that the results of information retrieval experiments are meaningless?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err="1">
                <a:solidFill>
                  <a:schemeClr val="tx1"/>
                </a:solidFill>
                <a:latin typeface="+mj-lt"/>
              </a:rPr>
              <a:t>No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Large impact on absolute performance numbers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Virtually no impact on ranking of systems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Suppose we want to know if algorithm A is better than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algorithm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B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An information retrieval experiment will give us a reliable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answer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to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this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question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. . 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. . . even if there is a lot of disagreement between judges.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de-DE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60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61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>
                <a:solidFill>
                  <a:schemeClr val="tx1"/>
                </a:solidFill>
                <a:latin typeface="+mj-lt"/>
              </a:rPr>
              <a:t>Evaluation at large search engines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1428736"/>
            <a:ext cx="8715436" cy="335758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Recall is difficult to measure on the web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Search engines often use precision at top </a:t>
            </a:r>
            <a:r>
              <a:rPr lang="en-US" i="1" dirty="0">
                <a:solidFill>
                  <a:schemeClr val="tx1"/>
                </a:solidFill>
                <a:latin typeface="+mj-lt"/>
              </a:rPr>
              <a:t>k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, e.g., </a:t>
            </a:r>
            <a:r>
              <a:rPr lang="en-US" i="1" dirty="0">
                <a:solidFill>
                  <a:schemeClr val="tx1"/>
                </a:solidFill>
                <a:latin typeface="+mj-lt"/>
              </a:rPr>
              <a:t>k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= 10 . . 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. . . or use measures that reward you more for getting rank 1 right than for getting rank 10 right.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Search engines also use non-relevance-based measures.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+mj-lt"/>
              </a:rPr>
              <a:t>Example 1: </a:t>
            </a:r>
            <a:r>
              <a:rPr lang="en-US" sz="2200" dirty="0" err="1">
                <a:solidFill>
                  <a:schemeClr val="tx1"/>
                </a:solidFill>
                <a:latin typeface="+mj-lt"/>
              </a:rPr>
              <a:t>clickthrough</a:t>
            </a:r>
            <a:r>
              <a:rPr lang="en-US" sz="2200" dirty="0">
                <a:solidFill>
                  <a:schemeClr val="tx1"/>
                </a:solidFill>
                <a:latin typeface="+mj-lt"/>
              </a:rPr>
              <a:t> on first result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+mj-lt"/>
              </a:rPr>
              <a:t>Not very reliable if you look at a single </a:t>
            </a:r>
            <a:r>
              <a:rPr lang="en-US" sz="2200" dirty="0" err="1">
                <a:solidFill>
                  <a:schemeClr val="tx1"/>
                </a:solidFill>
                <a:latin typeface="+mj-lt"/>
              </a:rPr>
              <a:t>clickthrough</a:t>
            </a:r>
            <a:r>
              <a:rPr lang="en-US" sz="2200" dirty="0">
                <a:solidFill>
                  <a:schemeClr val="tx1"/>
                </a:solidFill>
                <a:latin typeface="+mj-lt"/>
              </a:rPr>
              <a:t> (you may realize after clicking that the summary was misleading and the </a:t>
            </a:r>
            <a:r>
              <a:rPr lang="de-DE" sz="2200" dirty="0" err="1">
                <a:solidFill>
                  <a:schemeClr val="tx1"/>
                </a:solidFill>
                <a:latin typeface="+mj-lt"/>
              </a:rPr>
              <a:t>document</a:t>
            </a:r>
            <a:r>
              <a:rPr lang="de-DE" sz="2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200" dirty="0" err="1">
                <a:solidFill>
                  <a:schemeClr val="tx1"/>
                </a:solidFill>
                <a:latin typeface="+mj-lt"/>
              </a:rPr>
              <a:t>is</a:t>
            </a:r>
            <a:r>
              <a:rPr lang="de-DE" sz="2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200" dirty="0" err="1">
                <a:solidFill>
                  <a:schemeClr val="tx1"/>
                </a:solidFill>
                <a:latin typeface="+mj-lt"/>
              </a:rPr>
              <a:t>nonrelevant</a:t>
            </a:r>
            <a:r>
              <a:rPr lang="de-DE" sz="2200" dirty="0">
                <a:solidFill>
                  <a:schemeClr val="tx1"/>
                </a:solidFill>
                <a:latin typeface="+mj-lt"/>
              </a:rPr>
              <a:t>) . . .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+mj-lt"/>
              </a:rPr>
              <a:t>. . . but pretty reliable in the aggregate.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sz="2200" dirty="0">
                <a:solidFill>
                  <a:schemeClr val="tx1"/>
                </a:solidFill>
                <a:latin typeface="+mj-lt"/>
              </a:rPr>
              <a:t>Example 3: A/B testing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61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62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>
                <a:solidFill>
                  <a:schemeClr val="tx1"/>
                </a:solidFill>
                <a:latin typeface="+mj-lt"/>
              </a:rPr>
              <a:t>A/B </a:t>
            </a:r>
            <a:r>
              <a:rPr lang="de-DE" sz="3600" dirty="0" err="1">
                <a:solidFill>
                  <a:schemeClr val="tx1"/>
                </a:solidFill>
                <a:latin typeface="+mj-lt"/>
              </a:rPr>
              <a:t>testing</a:t>
            </a:r>
            <a:endParaRPr lang="de-DE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1571612"/>
            <a:ext cx="8715436" cy="335758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Purpose: Test a single innovation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Prerequisite: You have a large search engine up and running.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Have most users use old system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Divert a small proportion of traffic (e.g., 1%) to the new system that includes the innovation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Evaluate with an “automatic” measure like </a:t>
            </a:r>
            <a:r>
              <a:rPr lang="en-US" dirty="0" err="1">
                <a:solidFill>
                  <a:schemeClr val="tx1"/>
                </a:solidFill>
                <a:latin typeface="+mj-lt"/>
              </a:rPr>
              <a:t>clickthrough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 on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first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result</a:t>
            </a:r>
            <a:endParaRPr lang="de-DE" dirty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Now we can directly see if the innovation does improve user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happiness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Probably the evaluation methodology that large search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engines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trust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most</a:t>
            </a:r>
            <a:endParaRPr lang="de-DE" dirty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de-DE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62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63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>
                <a:solidFill>
                  <a:schemeClr val="tx1"/>
                </a:solidFill>
                <a:latin typeface="+mj-lt"/>
              </a:rPr>
              <a:t>Critique</a:t>
            </a:r>
            <a:r>
              <a:rPr lang="de-DE" sz="36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>
                <a:solidFill>
                  <a:schemeClr val="tx1"/>
                </a:solidFill>
                <a:latin typeface="+mj-lt"/>
              </a:rPr>
              <a:t>of</a:t>
            </a:r>
            <a:r>
              <a:rPr lang="de-DE" sz="3600" dirty="0">
                <a:solidFill>
                  <a:schemeClr val="tx1"/>
                </a:solidFill>
                <a:latin typeface="+mj-lt"/>
              </a:rPr>
              <a:t> pure </a:t>
            </a:r>
            <a:r>
              <a:rPr lang="de-DE" sz="3600" dirty="0" err="1">
                <a:solidFill>
                  <a:schemeClr val="tx1"/>
                </a:solidFill>
                <a:latin typeface="+mj-lt"/>
              </a:rPr>
              <a:t>relevance</a:t>
            </a:r>
            <a:endParaRPr lang="de-DE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1500174"/>
            <a:ext cx="8715436" cy="335758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We’ve defined relevance for an isolated query-document pair.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>
                <a:solidFill>
                  <a:schemeClr val="tx1"/>
                </a:solidFill>
                <a:latin typeface="+mj-lt"/>
              </a:rPr>
              <a:t>Alternative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definition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: marginal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relevance</a:t>
            </a:r>
            <a:endParaRPr lang="de-DE" dirty="0">
              <a:solidFill>
                <a:schemeClr val="tx1"/>
              </a:solidFill>
              <a:latin typeface="+mj-lt"/>
            </a:endParaRP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The </a:t>
            </a:r>
            <a:r>
              <a:rPr lang="en-US" dirty="0">
                <a:solidFill>
                  <a:srgbClr val="0070C0"/>
                </a:solidFill>
                <a:latin typeface="+mj-lt"/>
              </a:rPr>
              <a:t>marginal relevance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of a document at position </a:t>
            </a:r>
            <a:r>
              <a:rPr lang="en-US" i="1" dirty="0">
                <a:solidFill>
                  <a:schemeClr val="tx1"/>
                </a:solidFill>
                <a:latin typeface="+mj-lt"/>
              </a:rPr>
              <a:t>k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 in the result list is the additional information it contributes over and above the information that was contained in documents         </a:t>
            </a:r>
            <a:r>
              <a:rPr lang="de-DE" i="1" dirty="0">
                <a:solidFill>
                  <a:schemeClr val="tx1"/>
                </a:solidFill>
                <a:latin typeface="+mj-lt"/>
              </a:rPr>
              <a:t>d</a:t>
            </a:r>
            <a:r>
              <a:rPr lang="de-DE" baseline="-25000" dirty="0">
                <a:solidFill>
                  <a:schemeClr val="tx1"/>
                </a:solidFill>
                <a:latin typeface="+mj-lt"/>
              </a:rPr>
              <a:t>1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. . . </a:t>
            </a:r>
            <a:r>
              <a:rPr lang="de-DE" i="1" dirty="0">
                <a:solidFill>
                  <a:schemeClr val="tx1"/>
                </a:solidFill>
                <a:latin typeface="+mj-lt"/>
              </a:rPr>
              <a:t>d</a:t>
            </a:r>
            <a:r>
              <a:rPr lang="de-DE" i="1" baseline="-25000" dirty="0">
                <a:solidFill>
                  <a:schemeClr val="tx1"/>
                </a:solidFill>
                <a:latin typeface="+mj-lt"/>
              </a:rPr>
              <a:t>k</a:t>
            </a:r>
            <a:r>
              <a:rPr lang="de-DE" baseline="-25000" dirty="0">
                <a:solidFill>
                  <a:schemeClr val="tx1"/>
                </a:solidFill>
                <a:latin typeface="+mj-lt"/>
              </a:rPr>
              <a:t>−1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err="1">
                <a:solidFill>
                  <a:schemeClr val="tx1"/>
                </a:solidFill>
                <a:latin typeface="+mj-lt"/>
              </a:rPr>
              <a:t>Exercise</a:t>
            </a:r>
            <a:endParaRPr lang="de-DE" dirty="0">
              <a:solidFill>
                <a:schemeClr val="tx1"/>
              </a:solidFill>
              <a:latin typeface="+mj-lt"/>
            </a:endParaRPr>
          </a:p>
          <a:p>
            <a:pPr lvl="2"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+mj-lt"/>
              </a:rPr>
              <a:t>Why is marginal relevance a more realistic measure of user </a:t>
            </a:r>
            <a:r>
              <a:rPr lang="de-DE" sz="2200" dirty="0" err="1">
                <a:solidFill>
                  <a:schemeClr val="tx1"/>
                </a:solidFill>
                <a:latin typeface="+mj-lt"/>
              </a:rPr>
              <a:t>happiness</a:t>
            </a:r>
            <a:r>
              <a:rPr lang="de-DE" sz="2200" dirty="0">
                <a:solidFill>
                  <a:schemeClr val="tx1"/>
                </a:solidFill>
                <a:latin typeface="+mj-lt"/>
              </a:rPr>
              <a:t>?</a:t>
            </a:r>
          </a:p>
          <a:p>
            <a:pPr lvl="2"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+mj-lt"/>
              </a:rPr>
              <a:t>Give an example where a non-marginal measure like precision or recall is a misleading measure of user happiness, but marginal relevance is a good measure.</a:t>
            </a:r>
          </a:p>
          <a:p>
            <a:pPr lvl="2"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+mj-lt"/>
              </a:rPr>
              <a:t>In a practical application, what is the difficulty of using marginal measures instead of non-marginal measures?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>
          <a:xfrm>
            <a:off x="214313" y="104775"/>
            <a:ext cx="8223250" cy="1306513"/>
          </a:xfrm>
        </p:spPr>
        <p:txBody>
          <a:bodyPr/>
          <a:lstStyle/>
          <a:p>
            <a:r>
              <a:rPr lang="en-US" dirty="0"/>
              <a:t>Outline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138113" y="1714488"/>
            <a:ext cx="8505825" cy="47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charset="0"/>
              <a:buChar char="❶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>
                <a:solidFill>
                  <a:srgbClr val="336699"/>
                </a:solidFill>
                <a:latin typeface="Calibri" charset="0"/>
              </a:rPr>
              <a:t> </a:t>
            </a:r>
            <a:r>
              <a:rPr lang="en-US" sz="3200" dirty="0">
                <a:solidFill>
                  <a:srgbClr val="BDD3E9"/>
                </a:solidFill>
                <a:latin typeface="Calibri" charset="0"/>
              </a:rPr>
              <a:t>Recap 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charset="0"/>
              <a:buChar char="❷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>
                <a:solidFill>
                  <a:srgbClr val="336699"/>
                </a:solidFill>
                <a:latin typeface="Calibri" charset="0"/>
              </a:rPr>
              <a:t> </a:t>
            </a:r>
            <a:r>
              <a:rPr lang="en-US" sz="3200" dirty="0">
                <a:solidFill>
                  <a:srgbClr val="BDD3E9"/>
                </a:solidFill>
                <a:latin typeface="Calibri" charset="0"/>
              </a:rPr>
              <a:t>Unranked evaluation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charset="0"/>
              <a:buChar char="❸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>
                <a:solidFill>
                  <a:srgbClr val="336699"/>
                </a:solidFill>
                <a:latin typeface="Calibri" charset="0"/>
              </a:rPr>
              <a:t> </a:t>
            </a:r>
            <a:r>
              <a:rPr lang="en-US" sz="3200" dirty="0">
                <a:solidFill>
                  <a:srgbClr val="BDD3E9"/>
                </a:solidFill>
                <a:latin typeface="Calibri" charset="0"/>
              </a:rPr>
              <a:t>Ranked evaluation 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charset="0"/>
              <a:buChar char="❹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>
                <a:solidFill>
                  <a:srgbClr val="BDD3E9"/>
                </a:solidFill>
                <a:latin typeface="Calibri" charset="0"/>
              </a:rPr>
              <a:t> Evaluation benchmarks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7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>
                <a:solidFill>
                  <a:srgbClr val="BDD3E9"/>
                </a:solidFill>
                <a:latin typeface="Calibri" charset="0"/>
              </a:rPr>
              <a:t> </a:t>
            </a:r>
            <a:r>
              <a:rPr lang="en-US" sz="3200" dirty="0">
                <a:solidFill>
                  <a:srgbClr val="336699"/>
                </a:solidFill>
                <a:latin typeface="Calibri" charset="0"/>
              </a:rPr>
              <a:t>Result summaries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8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endParaRPr lang="en-US" sz="3200" dirty="0">
              <a:solidFill>
                <a:srgbClr val="336699"/>
              </a:solidFill>
              <a:latin typeface="Calibri" charset="0"/>
            </a:endParaRP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8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endParaRPr lang="en-US" sz="3200" dirty="0">
              <a:solidFill>
                <a:srgbClr val="336699"/>
              </a:solidFill>
              <a:latin typeface="Calibri" charset="0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65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>
                <a:solidFill>
                  <a:schemeClr val="tx1"/>
                </a:solidFill>
                <a:latin typeface="+mj-lt"/>
              </a:rPr>
              <a:t>Resources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1571612"/>
            <a:ext cx="8643998" cy="335758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>
                <a:solidFill>
                  <a:schemeClr val="tx1"/>
                </a:solidFill>
                <a:latin typeface="+mj-lt"/>
              </a:rPr>
              <a:t>Chapter 8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of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IIR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>
                <a:solidFill>
                  <a:schemeClr val="tx1"/>
                </a:solidFill>
                <a:latin typeface="+mj-lt"/>
              </a:rPr>
              <a:t>Resources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at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http://ifnlp.org/ir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+mj-lt"/>
              </a:rPr>
              <a:t>The TREC home page – TREC had a huge impact on </a:t>
            </a:r>
            <a:r>
              <a:rPr lang="de-DE" sz="2200" dirty="0" err="1">
                <a:solidFill>
                  <a:schemeClr val="tx1"/>
                </a:solidFill>
                <a:latin typeface="+mj-lt"/>
              </a:rPr>
              <a:t>information</a:t>
            </a:r>
            <a:r>
              <a:rPr lang="de-DE" sz="2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200" dirty="0" err="1">
                <a:solidFill>
                  <a:schemeClr val="tx1"/>
                </a:solidFill>
                <a:latin typeface="+mj-lt"/>
              </a:rPr>
              <a:t>retrieval</a:t>
            </a:r>
            <a:r>
              <a:rPr lang="de-DE" sz="2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200" dirty="0" err="1">
                <a:solidFill>
                  <a:schemeClr val="tx1"/>
                </a:solidFill>
                <a:latin typeface="+mj-lt"/>
              </a:rPr>
              <a:t>evaluation</a:t>
            </a:r>
            <a:r>
              <a:rPr lang="de-DE" sz="22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sz="2200" dirty="0" err="1">
                <a:solidFill>
                  <a:schemeClr val="tx1"/>
                </a:solidFill>
                <a:latin typeface="+mj-lt"/>
              </a:rPr>
              <a:t>Originator</a:t>
            </a:r>
            <a:r>
              <a:rPr lang="de-DE" sz="2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200" dirty="0" err="1">
                <a:solidFill>
                  <a:schemeClr val="tx1"/>
                </a:solidFill>
                <a:latin typeface="+mj-lt"/>
              </a:rPr>
              <a:t>of</a:t>
            </a:r>
            <a:r>
              <a:rPr lang="de-DE" sz="2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200" i="1" dirty="0">
                <a:solidFill>
                  <a:schemeClr val="tx1"/>
                </a:solidFill>
                <a:latin typeface="+mj-lt"/>
              </a:rPr>
              <a:t>F</a:t>
            </a:r>
            <a:r>
              <a:rPr lang="de-DE" sz="2200" dirty="0">
                <a:solidFill>
                  <a:schemeClr val="tx1"/>
                </a:solidFill>
                <a:latin typeface="+mj-lt"/>
              </a:rPr>
              <a:t>-</a:t>
            </a:r>
            <a:r>
              <a:rPr lang="de-DE" sz="2200" dirty="0" err="1">
                <a:solidFill>
                  <a:schemeClr val="tx1"/>
                </a:solidFill>
                <a:latin typeface="+mj-lt"/>
              </a:rPr>
              <a:t>measure</a:t>
            </a:r>
            <a:r>
              <a:rPr lang="de-DE" sz="2200" dirty="0">
                <a:solidFill>
                  <a:schemeClr val="tx1"/>
                </a:solidFill>
                <a:latin typeface="+mj-lt"/>
              </a:rPr>
              <a:t>: Keith van </a:t>
            </a:r>
            <a:r>
              <a:rPr lang="de-DE" sz="2200" dirty="0" err="1">
                <a:solidFill>
                  <a:schemeClr val="tx1"/>
                </a:solidFill>
                <a:latin typeface="+mj-lt"/>
              </a:rPr>
              <a:t>Rijsbergen</a:t>
            </a:r>
            <a:endParaRPr lang="de-DE" sz="2200" dirty="0">
              <a:solidFill>
                <a:schemeClr val="tx1"/>
              </a:solidFill>
              <a:latin typeface="+mj-lt"/>
            </a:endParaRP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sz="2200" dirty="0">
                <a:solidFill>
                  <a:schemeClr val="tx1"/>
                </a:solidFill>
                <a:latin typeface="+mj-lt"/>
              </a:rPr>
              <a:t>More on A/B </a:t>
            </a:r>
            <a:r>
              <a:rPr lang="de-DE" sz="2200" dirty="0" err="1">
                <a:solidFill>
                  <a:schemeClr val="tx1"/>
                </a:solidFill>
                <a:latin typeface="+mj-lt"/>
              </a:rPr>
              <a:t>testing</a:t>
            </a:r>
            <a:endParaRPr lang="de-DE" sz="2200" dirty="0">
              <a:solidFill>
                <a:schemeClr val="tx1"/>
              </a:solidFill>
              <a:latin typeface="+mj-lt"/>
            </a:endParaRP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+mj-lt"/>
              </a:rPr>
              <a:t>Too much A/B testing at Google?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err="1">
                <a:solidFill>
                  <a:schemeClr val="tx1"/>
                </a:solidFill>
                <a:latin typeface="+mj-lt"/>
              </a:rPr>
              <a:t>Tombros</a:t>
            </a:r>
            <a:r>
              <a:rPr lang="en-US" sz="2200" dirty="0">
                <a:solidFill>
                  <a:schemeClr val="tx1"/>
                </a:solidFill>
                <a:latin typeface="+mj-lt"/>
              </a:rPr>
              <a:t> &amp; Sanderson 1998: one of the first papers on </a:t>
            </a:r>
            <a:r>
              <a:rPr lang="de-DE" sz="2200" dirty="0" err="1">
                <a:solidFill>
                  <a:schemeClr val="tx1"/>
                </a:solidFill>
                <a:latin typeface="+mj-lt"/>
              </a:rPr>
              <a:t>dynamic</a:t>
            </a:r>
            <a:r>
              <a:rPr lang="de-DE" sz="2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200" dirty="0" err="1">
                <a:solidFill>
                  <a:schemeClr val="tx1"/>
                </a:solidFill>
                <a:latin typeface="+mj-lt"/>
              </a:rPr>
              <a:t>summaries</a:t>
            </a:r>
            <a:endParaRPr lang="de-DE" sz="2200" dirty="0">
              <a:solidFill>
                <a:schemeClr val="tx1"/>
              </a:solidFill>
              <a:latin typeface="+mj-lt"/>
            </a:endParaRP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+mj-lt"/>
              </a:rPr>
              <a:t>Google VP of Engineering on search quality evaluation at </a:t>
            </a:r>
            <a:r>
              <a:rPr lang="de-DE" sz="2200" dirty="0">
                <a:solidFill>
                  <a:schemeClr val="tx1"/>
                </a:solidFill>
                <a:latin typeface="+mj-lt"/>
              </a:rPr>
              <a:t>Google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65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7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>
                <a:solidFill>
                  <a:schemeClr val="tx1"/>
                </a:solidFill>
                <a:latin typeface="+mj-lt"/>
              </a:rPr>
              <a:t>Generating </a:t>
            </a:r>
            <a:r>
              <a:rPr lang="de-DE" sz="3600" dirty="0" err="1">
                <a:solidFill>
                  <a:schemeClr val="tx1"/>
                </a:solidFill>
                <a:latin typeface="+mj-lt"/>
              </a:rPr>
              <a:t>dynamic</a:t>
            </a:r>
            <a:r>
              <a:rPr lang="de-DE" sz="36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>
                <a:solidFill>
                  <a:schemeClr val="tx1"/>
                </a:solidFill>
                <a:latin typeface="+mj-lt"/>
              </a:rPr>
              <a:t>summaries</a:t>
            </a:r>
            <a:endParaRPr lang="de-DE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142844" y="1736814"/>
            <a:ext cx="8715436" cy="392443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rgbClr val="00B050"/>
                </a:solidFill>
                <a:latin typeface="+mj-lt"/>
              </a:rPr>
              <a:t>Where do we get these other terms in the snippet from?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We cannot construct a dynamic summary from the positional inverted index – at least not efficiently.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We need to cache documents.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The positional index tells us: query term occurs at position 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4378 in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document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rgbClr val="00B050"/>
                </a:solidFill>
                <a:latin typeface="+mj-lt"/>
              </a:rPr>
              <a:t>Byte offset or word offset?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Note that the cached copy can be outdated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Don’t cache very long documents – just cache a short prefix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4575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8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>
                <a:solidFill>
                  <a:schemeClr val="tx1"/>
                </a:solidFill>
                <a:latin typeface="+mj-lt"/>
              </a:rPr>
              <a:t>Dynamic </a:t>
            </a:r>
            <a:r>
              <a:rPr lang="de-DE" sz="3600" dirty="0" err="1">
                <a:solidFill>
                  <a:schemeClr val="tx1"/>
                </a:solidFill>
                <a:latin typeface="+mj-lt"/>
              </a:rPr>
              <a:t>summaries</a:t>
            </a:r>
            <a:endParaRPr lang="de-DE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1571612"/>
            <a:ext cx="8643998" cy="444967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Real estate on the search result page is limited ! Snippets 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must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be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short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. . .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. . . but snippets must be long enough to be meaningful.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Snippets should communicate whether and how the document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answers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query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err="1">
                <a:solidFill>
                  <a:schemeClr val="tx1"/>
                </a:solidFill>
                <a:latin typeface="+mj-lt"/>
              </a:rPr>
              <a:t>Ideally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: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linguistically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well-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formed</a:t>
            </a: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+mj-lt"/>
              </a:rPr>
              <a:t>snippets</a:t>
            </a:r>
            <a:endParaRPr lang="de-DE" dirty="0">
              <a:solidFill>
                <a:schemeClr val="tx1"/>
              </a:solidFill>
              <a:latin typeface="+mj-lt"/>
            </a:endParaRP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Ideally: the snippet should answer the query, so we don’t have to look at the document.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Dynamic summaries are a big part of user happiness because    </a:t>
            </a:r>
            <a:endParaRPr lang="de-DE" dirty="0">
              <a:solidFill>
                <a:schemeClr val="tx1"/>
              </a:solidFill>
              <a:latin typeface="+mj-lt"/>
            </a:endParaRPr>
          </a:p>
          <a:p>
            <a:pPr lvl="2"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+mj-lt"/>
              </a:rPr>
              <a:t>. . .we can quickly scan them to find the relevant document we </a:t>
            </a:r>
            <a:r>
              <a:rPr lang="de-DE" sz="2200" dirty="0" err="1">
                <a:solidFill>
                  <a:schemeClr val="tx1"/>
                </a:solidFill>
                <a:latin typeface="+mj-lt"/>
              </a:rPr>
              <a:t>then</a:t>
            </a:r>
            <a:r>
              <a:rPr lang="de-DE" sz="22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200" dirty="0" err="1">
                <a:solidFill>
                  <a:schemeClr val="tx1"/>
                </a:solidFill>
                <a:latin typeface="+mj-lt"/>
              </a:rPr>
              <a:t>click</a:t>
            </a:r>
            <a:r>
              <a:rPr lang="de-DE" sz="2200" dirty="0">
                <a:solidFill>
                  <a:schemeClr val="tx1"/>
                </a:solidFill>
                <a:latin typeface="+mj-lt"/>
              </a:rPr>
              <a:t> on.</a:t>
            </a:r>
          </a:p>
          <a:p>
            <a:pPr lvl="2"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+mj-lt"/>
              </a:rPr>
              <a:t>. . . in many cases, we don’t have to click at all and save time.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3886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7360"/>
            <a:ext cx="8229600" cy="4892039"/>
          </a:xfrm>
        </p:spPr>
        <p:txBody>
          <a:bodyPr>
            <a:normAutofit/>
          </a:bodyPr>
          <a:lstStyle/>
          <a:p>
            <a:r>
              <a:rPr lang="en-US" sz="2800" dirty="0"/>
              <a:t>Evaluation is key to building </a:t>
            </a:r>
            <a:r>
              <a:rPr lang="en-US" sz="2800" i="1" dirty="0"/>
              <a:t>effective</a:t>
            </a:r>
            <a:r>
              <a:rPr lang="en-US" sz="2800" dirty="0"/>
              <a:t> and </a:t>
            </a:r>
            <a:r>
              <a:rPr lang="en-US" sz="2800" i="1" dirty="0"/>
              <a:t>efficient</a:t>
            </a:r>
            <a:r>
              <a:rPr lang="en-US" sz="2800" dirty="0"/>
              <a:t> search engines</a:t>
            </a:r>
          </a:p>
          <a:p>
            <a:pPr lvl="1"/>
            <a:r>
              <a:rPr lang="en-US" sz="2400" dirty="0"/>
              <a:t>measurement usually carried out in controlled laboratory experiments</a:t>
            </a:r>
          </a:p>
          <a:p>
            <a:pPr lvl="1"/>
            <a:r>
              <a:rPr lang="en-US" sz="2400" i="1" dirty="0"/>
              <a:t>online</a:t>
            </a:r>
            <a:r>
              <a:rPr lang="en-US" sz="2400" dirty="0"/>
              <a:t> testing can also be done</a:t>
            </a:r>
          </a:p>
          <a:p>
            <a:r>
              <a:rPr lang="en-US" sz="2800" dirty="0"/>
              <a:t>Effectiveness, efficiency and </a:t>
            </a:r>
            <a:r>
              <a:rPr lang="en-US" sz="2800" i="1" dirty="0"/>
              <a:t>cost</a:t>
            </a:r>
            <a:r>
              <a:rPr lang="en-US" sz="2800" dirty="0"/>
              <a:t> are related</a:t>
            </a:r>
          </a:p>
          <a:p>
            <a:pPr lvl="1"/>
            <a:r>
              <a:rPr lang="en-US" sz="2400" dirty="0"/>
              <a:t>e.g., if we want a particular level of effectiveness and efficiency, this will determine the cost of the system configuration</a:t>
            </a:r>
          </a:p>
          <a:p>
            <a:pPr lvl="1"/>
            <a:r>
              <a:rPr lang="en-US" sz="2400" dirty="0"/>
              <a:t>efficiency and cost targets may impact effectiveness</a:t>
            </a:r>
          </a:p>
        </p:txBody>
      </p:sp>
    </p:spTree>
    <p:extLst>
      <p:ext uri="{BB962C8B-B14F-4D97-AF65-F5344CB8AC3E}">
        <p14:creationId xmlns:p14="http://schemas.microsoft.com/office/powerpoint/2010/main" val="4104692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\begin{quote}&#10;$d_1$ \\&#10;$d_2$ \\&#10;$d_3$ (clicked) \\&#10;$d_4$&#10;\end{quote}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49"/>
  <p:tag name="PICTUREFILESIZE" val="406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\begin{quote}&#10;$d_3 &gt; d_2$\\&#10;$d_3 &gt; d_1$\\&#10;$d_3 &gt; d_4$&#10;\end{quote}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2"/>
  <p:tag name="PICTUREFILESIZE" val="26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\begin{quote}&#10;Ranking \#1:&#10;$(1.0 + 0.67 + 0.75 + 0.8 + 0.83 + 0.6)/6 = 0.78$\\ \\&#10;Ranking \#2: $ (0.5 + 0.4 + 0.5 + 0.57 + 0.56 + 0.6)/6 = 0.52 $&#10;\end{quote}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62"/>
  <p:tag name="PICTUREFILESIZE" val="2079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\begin{quote}&#10;\textit{average precision query 1} $= (1.0 + 0.67 + 0.5 + 0.44 + 0.5)/5 = 0.62$\\&#10;\textit{average precision query 2} $=(0.5 + 0.4 + 0.43)/3 = 0.44$\\ \\&#10;\textit{mean average precision} $= (0.62 + 0.44)/2 = 0.53$&#10;\end{quote}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94"/>
  <p:tag name="PICTUREFILESIZE" val="3420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template"/>
  <p:tag name="SOURCE" val="TPT1  equation DCG_p = rel_1 + \sum^p_{i=2} \frac{rel_i}{\log_2 i}  template TPT1  env TPENV1  fore 0  back 16777215  eqnno 2"/>
  <p:tag name="FILENAME" val="TP_tmp"/>
  <p:tag name="ORIGWIDTH" val="117"/>
  <p:tag name="PICTUREFILESIZE" val="576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template"/>
  <p:tag name="SOURCE" val="TPT1  equation DCG_p = \sum^p_{i=1} \frac{2^{rel_i}-1}{log(1+i)}  template TPT1  env TPENV1  fore 0  back 16777215  eqnno 3"/>
  <p:tag name="FILENAME" val="TP_tmp"/>
  <p:tag name="ORIGWIDTH" val="99"/>
  <p:tag name="PICTUREFILESIZE" val="525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\[ \tau = \frac{P-Q}{P+Q}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48"/>
  <p:tag name="PICTUREFILESIZE" val="216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\[ BPREF = \frac{1}{R}\sum_{d_r} (1 - \frac{N_{d_r}}{R})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22"/>
  <p:tag name="PICTUREFILESIZE" val="673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template"/>
  <p:tag name="SOURCE" val="TPT1  equation BPREF = \frac{P}{P+Q}  template TPT1  env TPENV1  fore 0  back 16777215  eqnno 4"/>
  <p:tag name="FILENAME" val="TP_tmp"/>
  <p:tag name="ORIGWIDTH" val="72"/>
  <p:tag name="PICTUREFILESIZE" val="2989"/>
</p:tagLst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306</TotalTime>
  <Words>3781</Words>
  <Application>Microsoft Office PowerPoint</Application>
  <PresentationFormat>On-screen Show (4:3)</PresentationFormat>
  <Paragraphs>602</Paragraphs>
  <Slides>65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78" baseType="lpstr">
      <vt:lpstr>ＭＳ Ｐゴシック</vt:lpstr>
      <vt:lpstr>Arial</vt:lpstr>
      <vt:lpstr>Arial Unicode MS</vt:lpstr>
      <vt:lpstr>Calibri</vt:lpstr>
      <vt:lpstr>Calibri Light</vt:lpstr>
      <vt:lpstr>Cambria Math</vt:lpstr>
      <vt:lpstr>Lucida Grande</vt:lpstr>
      <vt:lpstr>Lucida Sans</vt:lpstr>
      <vt:lpstr>Symbol</vt:lpstr>
      <vt:lpstr>Times New Roman</vt:lpstr>
      <vt:lpstr>Wingdings</vt:lpstr>
      <vt:lpstr>ヒラギノ角ゴ ProN W3</vt:lpstr>
      <vt:lpstr>Retrospect</vt:lpstr>
      <vt:lpstr>Evaluation of Search Engines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Evaluation</vt:lpstr>
      <vt:lpstr>Overview</vt:lpstr>
      <vt:lpstr>Outline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Pooling</vt:lpstr>
      <vt:lpstr>Query Logs</vt:lpstr>
      <vt:lpstr>Query Logs</vt:lpstr>
      <vt:lpstr>Example Click Policy</vt:lpstr>
      <vt:lpstr>Query Logs</vt:lpstr>
      <vt:lpstr>Outline</vt:lpstr>
      <vt:lpstr>Ranking Effectiveness</vt:lpstr>
      <vt:lpstr>Summarizing a Ranking</vt:lpstr>
      <vt:lpstr>Average Precision</vt:lpstr>
      <vt:lpstr>Averaging Across Queries</vt:lpstr>
      <vt:lpstr>Averaging</vt:lpstr>
      <vt:lpstr>MAP</vt:lpstr>
      <vt:lpstr>Focusing on Top Documents</vt:lpstr>
      <vt:lpstr>Focusing on Top Documents</vt:lpstr>
      <vt:lpstr>Mean Reciprocal Rank</vt:lpstr>
      <vt:lpstr>Example</vt:lpstr>
      <vt:lpstr>Discounted Cumulative Gain</vt:lpstr>
      <vt:lpstr>Discounted Cumulative Gain</vt:lpstr>
      <vt:lpstr>Discounted Cumulative Gain</vt:lpstr>
      <vt:lpstr>DCG Example</vt:lpstr>
      <vt:lpstr>Normalized DCG</vt:lpstr>
      <vt:lpstr>NDCG Example</vt:lpstr>
      <vt:lpstr>NDCG - Example</vt:lpstr>
      <vt:lpstr>Using Preferences</vt:lpstr>
      <vt:lpstr>BPREF</vt:lpstr>
      <vt:lpstr>Outline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Outline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Christopher Manning</dc:creator>
  <cp:lastModifiedBy>Eduard C. Dragut</cp:lastModifiedBy>
  <cp:revision>1111</cp:revision>
  <cp:lastPrinted>2009-09-22T15:48:09Z</cp:lastPrinted>
  <dcterms:created xsi:type="dcterms:W3CDTF">2009-09-21T23:46:17Z</dcterms:created>
  <dcterms:modified xsi:type="dcterms:W3CDTF">2024-03-20T21:12:24Z</dcterms:modified>
</cp:coreProperties>
</file>