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1"/>
  </p:sldMasterIdLst>
  <p:notesMasterIdLst>
    <p:notesMasterId r:id="rId58"/>
  </p:notesMasterIdLst>
  <p:handoutMasterIdLst>
    <p:handoutMasterId r:id="rId59"/>
  </p:handoutMasterIdLst>
  <p:sldIdLst>
    <p:sldId id="940" r:id="rId2"/>
    <p:sldId id="875" r:id="rId3"/>
    <p:sldId id="876" r:id="rId4"/>
    <p:sldId id="877" r:id="rId5"/>
    <p:sldId id="941" r:id="rId6"/>
    <p:sldId id="942" r:id="rId7"/>
    <p:sldId id="943" r:id="rId8"/>
    <p:sldId id="944" r:id="rId9"/>
    <p:sldId id="945" r:id="rId10"/>
    <p:sldId id="946" r:id="rId11"/>
    <p:sldId id="947" r:id="rId12"/>
    <p:sldId id="948" r:id="rId13"/>
    <p:sldId id="949" r:id="rId14"/>
    <p:sldId id="950" r:id="rId15"/>
    <p:sldId id="880" r:id="rId16"/>
    <p:sldId id="881" r:id="rId17"/>
    <p:sldId id="882" r:id="rId18"/>
    <p:sldId id="883" r:id="rId19"/>
    <p:sldId id="884" r:id="rId20"/>
    <p:sldId id="885" r:id="rId21"/>
    <p:sldId id="886" r:id="rId22"/>
    <p:sldId id="887" r:id="rId23"/>
    <p:sldId id="888" r:id="rId24"/>
    <p:sldId id="889" r:id="rId25"/>
    <p:sldId id="910" r:id="rId26"/>
    <p:sldId id="911" r:id="rId27"/>
    <p:sldId id="951" r:id="rId28"/>
    <p:sldId id="913" r:id="rId29"/>
    <p:sldId id="914" r:id="rId30"/>
    <p:sldId id="915" r:id="rId31"/>
    <p:sldId id="916" r:id="rId32"/>
    <p:sldId id="917" r:id="rId33"/>
    <p:sldId id="923" r:id="rId34"/>
    <p:sldId id="932" r:id="rId35"/>
    <p:sldId id="933" r:id="rId36"/>
    <p:sldId id="934" r:id="rId37"/>
    <p:sldId id="935" r:id="rId38"/>
    <p:sldId id="936" r:id="rId39"/>
    <p:sldId id="937" r:id="rId40"/>
    <p:sldId id="938" r:id="rId41"/>
    <p:sldId id="939" r:id="rId42"/>
    <p:sldId id="919" r:id="rId43"/>
    <p:sldId id="920" r:id="rId44"/>
    <p:sldId id="846" r:id="rId45"/>
    <p:sldId id="890" r:id="rId46"/>
    <p:sldId id="891" r:id="rId47"/>
    <p:sldId id="892" r:id="rId48"/>
    <p:sldId id="893" r:id="rId49"/>
    <p:sldId id="894" r:id="rId50"/>
    <p:sldId id="895" r:id="rId51"/>
    <p:sldId id="896" r:id="rId52"/>
    <p:sldId id="897" r:id="rId53"/>
    <p:sldId id="898" r:id="rId54"/>
    <p:sldId id="921" r:id="rId55"/>
    <p:sldId id="908" r:id="rId56"/>
    <p:sldId id="909" r:id="rId57"/>
  </p:sldIdLst>
  <p:sldSz cx="9144000" cy="6858000" type="screen4x3"/>
  <p:notesSz cx="7315200" cy="96012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3E9"/>
    <a:srgbClr val="336699"/>
    <a:srgbClr val="E6F2ED"/>
    <a:srgbClr val="DBEDE6"/>
    <a:srgbClr val="D7F1E6"/>
    <a:srgbClr val="D4F0E5"/>
    <a:srgbClr val="CCFFCC"/>
    <a:srgbClr val="2A7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2" autoAdjust="0"/>
    <p:restoredTop sz="72051" autoAdjust="0"/>
  </p:normalViewPr>
  <p:slideViewPr>
    <p:cSldViewPr>
      <p:cViewPr varScale="1">
        <p:scale>
          <a:sx n="89" d="100"/>
          <a:sy n="89" d="100"/>
        </p:scale>
        <p:origin x="1291" y="8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120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4"/>
    </p:cViewPr>
  </p:sorterViewPr>
  <p:notesViewPr>
    <p:cSldViewPr>
      <p:cViewPr varScale="1">
        <p:scale>
          <a:sx n="35" d="100"/>
          <a:sy n="35" d="100"/>
        </p:scale>
        <p:origin x="-157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FAC8717C-415A-44F2-932B-9470F257B40D}" type="datetimeFigureOut">
              <a:rPr lang="de-DE"/>
              <a:pPr>
                <a:defRPr/>
              </a:pPr>
              <a:t>30.11.2016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436286E6-33A4-43B5-AF89-26A9B7F2651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7319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288776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794250" cy="35941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4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974725" y="4560888"/>
            <a:ext cx="5359400" cy="431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400" tIns="47520" rIns="95400" bIns="475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144963" y="9120188"/>
            <a:ext cx="3163887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400" tIns="47520" rIns="95400" bIns="475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655445CD-BE69-4A95-B1A9-CC7D8B1B0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798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731482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799671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50534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986613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667416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97576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72193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652585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2491886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6539766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07031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274270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5138947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1675448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7595583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7831339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129409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877083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051593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329642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2554352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520994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36190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131625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8617177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940764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5000107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484544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3021360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3563921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561862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596362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75073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4418909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7818546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768004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728438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46233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039043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38068012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90424107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072074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7257679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274250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3688536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0296553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7790100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277331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725299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751516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56376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23811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3EAC6-B8A6-4729-9D15-CF6953B4D4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975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A5F79C-A3E0-437E-9228-F93ACDA809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3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B26C3-184D-4A6F-A3A7-0B42231C36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23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63340-DC82-45FA-A377-A7AB4170FD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91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DC507-14BC-4563-BC2B-526CB70ECB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427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6212D-7737-4098-AF0E-481200E4A6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3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0F8727-6850-4BD8-A734-C0D1C5560A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45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40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69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436A624-A21F-4536-94D3-C1AEDDF981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8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FD112-2322-4E3C-9DD3-0E36B4B34A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0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1FB7D08-67DA-430D-B31F-1498AA061A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03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8321040" cy="3566160"/>
          </a:xfrm>
        </p:spPr>
        <p:txBody>
          <a:bodyPr/>
          <a:lstStyle/>
          <a:p>
            <a:r>
              <a:rPr lang="en-US" dirty="0" smtClean="0"/>
              <a:t>Query Expansion and </a:t>
            </a:r>
            <a:br>
              <a:rPr lang="en-US" dirty="0" smtClean="0"/>
            </a:br>
            <a:r>
              <a:rPr lang="en-US" dirty="0" smtClean="0"/>
              <a:t>Relevance Feedback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Information Retrieval in Practice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81400" y="6096000"/>
            <a:ext cx="19319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 smtClean="0"/>
              <a:t>All slides ©Addison Wesley, 2008</a:t>
            </a:r>
          </a:p>
        </p:txBody>
      </p:sp>
    </p:spTree>
    <p:extLst>
      <p:ext uri="{BB962C8B-B14F-4D97-AF65-F5344CB8AC3E}">
        <p14:creationId xmlns:p14="http://schemas.microsoft.com/office/powerpoint/2010/main" val="81391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Example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for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manual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thesaurus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PubMed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500174"/>
            <a:ext cx="8286808" cy="29289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" name="Picture 7" descr="49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785926"/>
            <a:ext cx="7715304" cy="452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188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Automatic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thesaurus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generation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428736"/>
            <a:ext cx="8286808" cy="29289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Attempt to generate a thesaurus automatically by analyzing the distribution of words in documents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Fundamental notion: similarity between two words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Definition 1: Two words are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similar if they co-occur with </a:t>
            </a:r>
            <a:r>
              <a:rPr lang="de-DE" dirty="0" err="1" smtClean="0">
                <a:solidFill>
                  <a:srgbClr val="0070C0"/>
                </a:solidFill>
                <a:latin typeface="+mj-lt"/>
              </a:rPr>
              <a:t>similar</a:t>
            </a:r>
            <a:r>
              <a:rPr lang="de-DE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+mj-lt"/>
              </a:rPr>
              <a:t>words</a:t>
            </a:r>
            <a:r>
              <a:rPr lang="de-DE" dirty="0" smtClean="0">
                <a:solidFill>
                  <a:srgbClr val="0070C0"/>
                </a:solidFill>
                <a:latin typeface="+mj-lt"/>
              </a:rPr>
              <a:t>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“car” ≈ “motorcycle” because both occur with “road”, “gas” and “license”, so they must be similar.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Definition 2: Two words are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similar if they occur in a given grammatical relation with the same words.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You can harvest, peel, eat, prepare, etc. apples and pears, so apples and pears must be similar.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Co-occurrence is more robust, grammatical relations are more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accurate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123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Co-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occurence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-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based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thesaurus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Examples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57224" y="1772618"/>
          <a:ext cx="6929486" cy="38709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770869"/>
                <a:gridCol w="5158617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200" kern="1200" dirty="0" smtClean="0"/>
                        <a:t>Word</a:t>
                      </a:r>
                      <a:endParaRPr lang="de-DE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kern="1200" dirty="0" err="1" smtClean="0"/>
                        <a:t>Nearest</a:t>
                      </a:r>
                      <a:r>
                        <a:rPr lang="de-DE" sz="2200" kern="1200" dirty="0" smtClean="0"/>
                        <a:t> </a:t>
                      </a:r>
                      <a:r>
                        <a:rPr lang="de-DE" sz="2200" kern="1200" dirty="0" err="1" smtClean="0"/>
                        <a:t>neighbors</a:t>
                      </a:r>
                      <a:endParaRPr lang="de-DE" sz="2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kern="1200" dirty="0" smtClean="0"/>
                        <a:t>absolutely</a:t>
                      </a:r>
                    </a:p>
                    <a:p>
                      <a:r>
                        <a:rPr lang="en-US" sz="2200" kern="1200" dirty="0" smtClean="0"/>
                        <a:t>bottomed</a:t>
                      </a:r>
                    </a:p>
                    <a:p>
                      <a:r>
                        <a:rPr lang="en-US" sz="2200" kern="1200" dirty="0" smtClean="0"/>
                        <a:t>captivating</a:t>
                      </a:r>
                    </a:p>
                    <a:p>
                      <a:r>
                        <a:rPr lang="en-US" sz="2200" kern="1200" dirty="0" smtClean="0"/>
                        <a:t>doghouse</a:t>
                      </a:r>
                    </a:p>
                    <a:p>
                      <a:r>
                        <a:rPr lang="de-DE" sz="2200" kern="1200" dirty="0" err="1" smtClean="0"/>
                        <a:t>makeup</a:t>
                      </a:r>
                      <a:endParaRPr lang="de-DE" sz="2200" kern="1200" dirty="0" smtClean="0"/>
                    </a:p>
                    <a:p>
                      <a:r>
                        <a:rPr lang="en-US" sz="2200" kern="1200" dirty="0" smtClean="0"/>
                        <a:t>mediating</a:t>
                      </a:r>
                    </a:p>
                    <a:p>
                      <a:r>
                        <a:rPr lang="en-US" sz="2200" kern="1200" dirty="0" smtClean="0"/>
                        <a:t>keeping</a:t>
                      </a:r>
                    </a:p>
                    <a:p>
                      <a:r>
                        <a:rPr lang="de-DE" sz="2200" kern="1200" dirty="0" err="1" smtClean="0"/>
                        <a:t>lithographs</a:t>
                      </a:r>
                      <a:endParaRPr lang="de-DE" sz="2200" kern="1200" dirty="0" smtClean="0"/>
                    </a:p>
                    <a:p>
                      <a:r>
                        <a:rPr lang="pt-BR" sz="2200" kern="1200" dirty="0" smtClean="0"/>
                        <a:t>pathogens</a:t>
                      </a:r>
                      <a:endParaRPr lang="de-DE" sz="2200" kern="1200" dirty="0" smtClean="0"/>
                    </a:p>
                    <a:p>
                      <a:r>
                        <a:rPr lang="en-US" sz="2200" kern="1200" dirty="0" smtClean="0"/>
                        <a:t>senses</a:t>
                      </a:r>
                      <a:endParaRPr lang="en-US" sz="2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 smtClean="0"/>
                        <a:t>absurd whatsoever totally exactly nothing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 smtClean="0"/>
                        <a:t>dip copper drops topped slide trimmed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 smtClean="0"/>
                        <a:t>shimmer stunningly superbly plucky witty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 smtClean="0"/>
                        <a:t>dog porch crawling beside downstairs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kern="1200" dirty="0" err="1" smtClean="0"/>
                        <a:t>repellent</a:t>
                      </a:r>
                      <a:r>
                        <a:rPr lang="de-DE" sz="2200" kern="1200" dirty="0" smtClean="0"/>
                        <a:t> </a:t>
                      </a:r>
                      <a:r>
                        <a:rPr lang="de-DE" sz="2200" kern="1200" dirty="0" err="1" smtClean="0"/>
                        <a:t>lotion</a:t>
                      </a:r>
                      <a:r>
                        <a:rPr lang="de-DE" sz="2200" kern="1200" dirty="0" smtClean="0"/>
                        <a:t> </a:t>
                      </a:r>
                      <a:r>
                        <a:rPr lang="de-DE" sz="2200" kern="1200" dirty="0" err="1" smtClean="0"/>
                        <a:t>glossy</a:t>
                      </a:r>
                      <a:r>
                        <a:rPr lang="de-DE" sz="2200" kern="1200" dirty="0" smtClean="0"/>
                        <a:t> </a:t>
                      </a:r>
                      <a:r>
                        <a:rPr lang="de-DE" sz="2200" kern="1200" dirty="0" err="1" smtClean="0"/>
                        <a:t>sunscreen</a:t>
                      </a:r>
                      <a:r>
                        <a:rPr lang="de-DE" sz="2200" kern="1200" dirty="0" smtClean="0"/>
                        <a:t> </a:t>
                      </a:r>
                      <a:r>
                        <a:rPr lang="de-DE" sz="2200" kern="1200" dirty="0" err="1" smtClean="0"/>
                        <a:t>skin</a:t>
                      </a:r>
                      <a:r>
                        <a:rPr lang="de-DE" sz="2200" kern="1200" dirty="0" smtClean="0"/>
                        <a:t> </a:t>
                      </a:r>
                      <a:r>
                        <a:rPr lang="de-DE" sz="2200" kern="1200" dirty="0" err="1" smtClean="0"/>
                        <a:t>gel</a:t>
                      </a:r>
                      <a:endParaRPr lang="de-DE" sz="22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 smtClean="0"/>
                        <a:t>reconciliation negotiate case conciliation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 smtClean="0"/>
                        <a:t>hoping bring wiping could some would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kern="1200" dirty="0" err="1" smtClean="0"/>
                        <a:t>drawings</a:t>
                      </a:r>
                      <a:r>
                        <a:rPr lang="de-DE" sz="2200" kern="1200" dirty="0" smtClean="0"/>
                        <a:t> Picasso Dali </a:t>
                      </a:r>
                      <a:r>
                        <a:rPr lang="de-DE" sz="2200" kern="1200" dirty="0" err="1" smtClean="0"/>
                        <a:t>sculptures</a:t>
                      </a:r>
                      <a:r>
                        <a:rPr lang="de-DE" sz="2200" kern="1200" dirty="0" smtClean="0"/>
                        <a:t> Gauguin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kern="1200" dirty="0" smtClean="0"/>
                        <a:t>toxins bacteria organisms bacterial parasite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 smtClean="0"/>
                        <a:t>grasp psyche truly clumsy naive innate</a:t>
                      </a:r>
                      <a:endParaRPr lang="en-US" sz="2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6733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Query expansion at search engines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571636"/>
            <a:ext cx="8286808" cy="29289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Main source of query expansion at search engines: query logs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Example 1: After issuing the query [herbs], users frequently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search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for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[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herbal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remedies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].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→ “herbal remedies” is potential expansion of “herb”.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Example 2: Users searching for [flower pix] frequently click on the URL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photobucket.com/flower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 Users searching for [flower clipart] frequently click on the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same URL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→ “flower clipart” and “flower pix” are potential expansions of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each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other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29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59632" y="2276872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Relevance Feedback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614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Basic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idea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214578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 user issues a (short, simple) query.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 search engine returns a set of documents.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User marks some docs as relevant, some as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nonrelevant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Search engine computes a new representation of the information need. Hope: better than the initial query.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Search engine runs new query and returns new results.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New results have (hopefully) better recall.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feedback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214578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We can iterate this: several rounds of relevance feedback.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We will use the term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ad hoc retrieval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to refer to regular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retrieval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without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We will now look at three different examples of relevance feedback that highlight different aspects of the process.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Example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1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214578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8" name="Picture 7" descr="12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785926"/>
            <a:ext cx="7802412" cy="385765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Results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for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initial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query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214578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9" name="Picture 8" descr="13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643050"/>
            <a:ext cx="7929618" cy="451862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User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Select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what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is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relevant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214578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8" name="Picture 7" descr="14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594825"/>
            <a:ext cx="7858180" cy="454881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How can we improve recall in search?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714488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Main topic today: two ways of improving recall: relevance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and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query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expansion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smtClean="0">
                <a:solidFill>
                  <a:schemeClr val="tx1"/>
                </a:solidFill>
                <a:latin typeface="+mj-lt"/>
              </a:rPr>
              <a:t>As an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example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consider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query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q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 [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aircraft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] . . 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. . . and document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 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containing “plane”, but not containing 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“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aircraft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”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 simple IR system will not return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for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q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Even if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is the most relevant document for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q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!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We want to change this: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Return relevant documents even if there is no term match with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the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(original)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query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85828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400" dirty="0" err="1" smtClean="0">
                <a:solidFill>
                  <a:schemeClr val="tx1"/>
                </a:solidFill>
                <a:latin typeface="+mj-lt"/>
              </a:rPr>
              <a:t>Results</a:t>
            </a:r>
            <a:r>
              <a:rPr lang="de-DE" sz="3400" dirty="0" smtClean="0">
                <a:solidFill>
                  <a:schemeClr val="tx1"/>
                </a:solidFill>
                <a:latin typeface="+mj-lt"/>
              </a:rPr>
              <a:t> after </a:t>
            </a:r>
            <a:r>
              <a:rPr lang="de-DE" sz="3400" dirty="0" err="1" smtClean="0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sz="3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400" dirty="0" err="1" smtClean="0">
                <a:solidFill>
                  <a:schemeClr val="tx1"/>
                </a:solidFill>
                <a:latin typeface="+mj-lt"/>
              </a:rPr>
              <a:t>feedback</a:t>
            </a:r>
            <a:endParaRPr lang="de-DE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214578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9" name="Picture 8" descr="15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571613"/>
            <a:ext cx="7786742" cy="464233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85828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400" dirty="0" err="1" smtClean="0">
                <a:solidFill>
                  <a:schemeClr val="tx1"/>
                </a:solidFill>
                <a:latin typeface="+mj-lt"/>
              </a:rPr>
              <a:t>Vector</a:t>
            </a:r>
            <a:r>
              <a:rPr lang="de-DE" sz="3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400" dirty="0" err="1" smtClean="0">
                <a:solidFill>
                  <a:schemeClr val="tx1"/>
                </a:solidFill>
                <a:latin typeface="+mj-lt"/>
              </a:rPr>
              <a:t>space</a:t>
            </a:r>
            <a:r>
              <a:rPr lang="de-DE" sz="3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400" dirty="0" err="1" smtClean="0">
                <a:solidFill>
                  <a:schemeClr val="tx1"/>
                </a:solidFill>
                <a:latin typeface="+mj-lt"/>
              </a:rPr>
              <a:t>example</a:t>
            </a:r>
            <a:r>
              <a:rPr lang="de-DE" sz="34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3400" dirty="0" err="1" smtClean="0">
                <a:solidFill>
                  <a:schemeClr val="tx1"/>
                </a:solidFill>
                <a:latin typeface="+mj-lt"/>
              </a:rPr>
              <a:t>query</a:t>
            </a:r>
            <a:r>
              <a:rPr lang="de-DE" sz="3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400" dirty="0" smtClean="0">
                <a:solidFill>
                  <a:schemeClr val="tx1"/>
                </a:solidFill>
                <a:latin typeface="+mj-lt"/>
              </a:rPr>
              <a:t>“canine” (1)</a:t>
            </a:r>
            <a:endParaRPr lang="de-DE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857884" y="1928802"/>
            <a:ext cx="3286116" cy="11429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Source: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Fernando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íaz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8" name="Picture 7" descr="16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000240"/>
            <a:ext cx="5715040" cy="398051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85828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400" dirty="0" err="1" smtClean="0">
                <a:solidFill>
                  <a:schemeClr val="tx1"/>
                </a:solidFill>
                <a:latin typeface="+mj-lt"/>
              </a:rPr>
              <a:t>Similarity</a:t>
            </a:r>
            <a:r>
              <a:rPr lang="de-DE" sz="3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400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de-DE" sz="3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400" dirty="0" err="1" smtClean="0">
                <a:solidFill>
                  <a:schemeClr val="tx1"/>
                </a:solidFill>
                <a:latin typeface="+mj-lt"/>
              </a:rPr>
              <a:t>docs</a:t>
            </a:r>
            <a:r>
              <a:rPr lang="de-DE" sz="3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400" dirty="0" err="1" smtClean="0">
                <a:solidFill>
                  <a:schemeClr val="tx1"/>
                </a:solidFill>
                <a:latin typeface="+mj-lt"/>
              </a:rPr>
              <a:t>to</a:t>
            </a:r>
            <a:r>
              <a:rPr lang="de-DE" sz="3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400" dirty="0" err="1" smtClean="0">
                <a:solidFill>
                  <a:schemeClr val="tx1"/>
                </a:solidFill>
                <a:latin typeface="+mj-lt"/>
              </a:rPr>
              <a:t>query</a:t>
            </a:r>
            <a:r>
              <a:rPr lang="de-DE" sz="3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400" dirty="0" smtClean="0">
                <a:solidFill>
                  <a:schemeClr val="tx1"/>
                </a:solidFill>
                <a:latin typeface="+mj-lt"/>
              </a:rPr>
              <a:t>“canine” </a:t>
            </a:r>
            <a:endParaRPr lang="de-DE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857884" y="1928802"/>
            <a:ext cx="3286116" cy="11429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Source: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Fernando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íaz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9" name="Picture 8" descr="17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993290"/>
            <a:ext cx="5715040" cy="393604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85828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400" dirty="0" smtClean="0">
                <a:solidFill>
                  <a:schemeClr val="tx1"/>
                </a:solidFill>
                <a:latin typeface="+mj-lt"/>
              </a:rPr>
              <a:t>User </a:t>
            </a:r>
            <a:r>
              <a:rPr lang="de-DE" sz="3400" dirty="0" err="1" smtClean="0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sz="3400" dirty="0" smtClean="0">
                <a:solidFill>
                  <a:schemeClr val="tx1"/>
                </a:solidFill>
                <a:latin typeface="+mj-lt"/>
              </a:rPr>
              <a:t>: Select relevant </a:t>
            </a:r>
            <a:r>
              <a:rPr lang="de-DE" sz="3400" dirty="0" err="1" smtClean="0">
                <a:solidFill>
                  <a:schemeClr val="tx1"/>
                </a:solidFill>
                <a:latin typeface="+mj-lt"/>
              </a:rPr>
              <a:t>documents</a:t>
            </a:r>
            <a:r>
              <a:rPr lang="en-US" sz="3400" dirty="0" smtClean="0">
                <a:solidFill>
                  <a:schemeClr val="tx1"/>
                </a:solidFill>
                <a:latin typeface="+mj-lt"/>
              </a:rPr>
              <a:t> </a:t>
            </a:r>
            <a:endParaRPr lang="de-DE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857884" y="1928802"/>
            <a:ext cx="3286116" cy="11429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Source: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Fernando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íaz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8" name="Picture 7" descr="18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963269"/>
            <a:ext cx="5857916" cy="396606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85828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400" dirty="0" err="1" smtClean="0">
                <a:solidFill>
                  <a:schemeClr val="tx1"/>
                </a:solidFill>
                <a:latin typeface="+mj-lt"/>
              </a:rPr>
              <a:t>Results</a:t>
            </a:r>
            <a:r>
              <a:rPr lang="de-DE" sz="3400" dirty="0" smtClean="0">
                <a:solidFill>
                  <a:schemeClr val="tx1"/>
                </a:solidFill>
                <a:latin typeface="+mj-lt"/>
              </a:rPr>
              <a:t> after </a:t>
            </a:r>
            <a:r>
              <a:rPr lang="de-DE" sz="3400" dirty="0" err="1" smtClean="0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sz="3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400" dirty="0" err="1" smtClean="0">
                <a:solidFill>
                  <a:schemeClr val="tx1"/>
                </a:solidFill>
                <a:latin typeface="+mj-lt"/>
              </a:rPr>
              <a:t>feedback</a:t>
            </a:r>
            <a:r>
              <a:rPr lang="en-US" sz="3400" dirty="0" smtClean="0">
                <a:solidFill>
                  <a:schemeClr val="tx1"/>
                </a:solidFill>
                <a:latin typeface="+mj-lt"/>
              </a:rPr>
              <a:t> </a:t>
            </a:r>
            <a:endParaRPr lang="de-DE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857884" y="1928802"/>
            <a:ext cx="3286116" cy="11429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Source: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Fernando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íaz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9" name="Picture 8" descr="19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071678"/>
            <a:ext cx="5572164" cy="40207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Expanded query after relevance feedback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5929330"/>
            <a:ext cx="5357850" cy="7143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  <a:latin typeface="+mj-lt"/>
              </a:rPr>
              <a:t>query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 [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new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space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satellite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applications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]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28596" y="1643050"/>
          <a:ext cx="5857916" cy="4114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71570"/>
                <a:gridCol w="1643074"/>
                <a:gridCol w="1071570"/>
                <a:gridCol w="2071702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400" b="0" kern="1200" dirty="0" smtClean="0"/>
                        <a:t>2.074</a:t>
                      </a:r>
                      <a:endParaRPr lang="de-DE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0" kern="1200" dirty="0" err="1" smtClean="0"/>
                        <a:t>new</a:t>
                      </a:r>
                      <a:endParaRPr lang="de-DE" sz="24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0" kern="1200" dirty="0" smtClean="0"/>
                        <a:t>15.106</a:t>
                      </a:r>
                      <a:endParaRPr lang="de-DE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kern="1200" dirty="0" err="1" smtClean="0"/>
                        <a:t>space</a:t>
                      </a:r>
                      <a:endParaRPr lang="de-DE" sz="2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kern="1200" dirty="0" smtClean="0"/>
                        <a:t>30.816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kern="1200" dirty="0" err="1" smtClean="0"/>
                        <a:t>satellite</a:t>
                      </a:r>
                      <a:r>
                        <a:rPr lang="de-DE" sz="2400" kern="1200" dirty="0" smtClean="0"/>
                        <a:t> </a:t>
                      </a:r>
                      <a:endParaRPr lang="de-DE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kern="1200" dirty="0" smtClean="0"/>
                        <a:t>  5.660</a:t>
                      </a:r>
                      <a:endParaRPr lang="de-DE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kern="1200" dirty="0" err="1" smtClean="0"/>
                        <a:t>application</a:t>
                      </a:r>
                      <a:endParaRPr lang="de-DE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kern="1200" dirty="0" smtClean="0"/>
                        <a:t>5.991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kern="1200" dirty="0" err="1" smtClean="0"/>
                        <a:t>nasa</a:t>
                      </a:r>
                      <a:endParaRPr lang="de-DE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kern="1200" dirty="0" smtClean="0"/>
                        <a:t>  5.196</a:t>
                      </a:r>
                      <a:endParaRPr lang="de-DE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kern="1200" dirty="0" err="1" smtClean="0"/>
                        <a:t>eos</a:t>
                      </a:r>
                      <a:endParaRPr lang="de-DE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kern="1200" dirty="0" smtClean="0"/>
                        <a:t>4.196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kern="1200" dirty="0" err="1" smtClean="0"/>
                        <a:t>launch</a:t>
                      </a:r>
                      <a:endParaRPr lang="de-DE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kern="1200" dirty="0" smtClean="0"/>
                        <a:t>  3.972</a:t>
                      </a:r>
                      <a:endParaRPr lang="de-DE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kern="1200" dirty="0" err="1" smtClean="0"/>
                        <a:t>aster</a:t>
                      </a:r>
                      <a:endParaRPr lang="de-DE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kern="1200" dirty="0" smtClean="0"/>
                        <a:t>3.516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kern="1200" dirty="0" err="1" smtClean="0"/>
                        <a:t>instrument</a:t>
                      </a:r>
                      <a:endParaRPr lang="de-DE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kern="1200" dirty="0" smtClean="0"/>
                        <a:t>  3.446</a:t>
                      </a:r>
                      <a:endParaRPr lang="de-DE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kern="1200" dirty="0" err="1" smtClean="0"/>
                        <a:t>arianespace</a:t>
                      </a:r>
                      <a:endParaRPr lang="de-DE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kern="1200" dirty="0" smtClean="0"/>
                        <a:t>3.004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kern="1200" dirty="0" err="1" smtClean="0"/>
                        <a:t>bundespost</a:t>
                      </a:r>
                      <a:endParaRPr lang="de-DE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kern="1200" dirty="0" smtClean="0"/>
                        <a:t>  2.806</a:t>
                      </a:r>
                      <a:endParaRPr lang="de-DE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kern="1200" dirty="0" err="1" smtClean="0"/>
                        <a:t>ss</a:t>
                      </a:r>
                      <a:endParaRPr lang="de-DE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kern="1200" dirty="0" smtClean="0"/>
                        <a:t>2.790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kern="1200" dirty="0" smtClean="0"/>
                        <a:t>rocket</a:t>
                      </a:r>
                      <a:endParaRPr lang="de-DE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kern="1200" dirty="0" smtClean="0"/>
                        <a:t>  2.053</a:t>
                      </a:r>
                      <a:endParaRPr lang="de-DE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kern="1200" dirty="0" err="1" smtClean="0"/>
                        <a:t>scientist</a:t>
                      </a:r>
                      <a:endParaRPr lang="de-DE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kern="1200" dirty="0" smtClean="0"/>
                        <a:t>2.003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kern="1200" dirty="0" err="1" smtClean="0"/>
                        <a:t>broadcast</a:t>
                      </a:r>
                      <a:endParaRPr lang="de-DE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kern="1200" dirty="0" smtClean="0"/>
                        <a:t>  1.172</a:t>
                      </a:r>
                      <a:endParaRPr lang="de-DE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kern="1200" dirty="0" err="1" smtClean="0"/>
                        <a:t>earth</a:t>
                      </a:r>
                      <a:endParaRPr lang="de-DE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kern="1200" dirty="0" smtClean="0"/>
                        <a:t>0.836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kern="1200" dirty="0" err="1" smtClean="0"/>
                        <a:t>oil</a:t>
                      </a:r>
                      <a:endParaRPr lang="de-DE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kern="1200" dirty="0" smtClean="0"/>
                        <a:t>  0.646</a:t>
                      </a:r>
                      <a:endParaRPr lang="de-DE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kern="1200" dirty="0" err="1" smtClean="0"/>
                        <a:t>measure</a:t>
                      </a:r>
                      <a:endParaRPr lang="de-DE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345301" y="3467401"/>
            <a:ext cx="26558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>
                <a:solidFill>
                  <a:schemeClr val="tx1"/>
                </a:solidFill>
                <a:latin typeface="+mj-lt"/>
              </a:rPr>
              <a:t>Compare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to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original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214313" y="104775"/>
            <a:ext cx="8223250" cy="1306513"/>
          </a:xfrm>
        </p:spPr>
        <p:txBody>
          <a:bodyPr/>
          <a:lstStyle/>
          <a:p>
            <a:r>
              <a:rPr lang="de-DE" sz="3600" dirty="0" err="1" smtClean="0">
                <a:solidFill>
                  <a:schemeClr val="tx1"/>
                </a:solidFill>
              </a:rPr>
              <a:t>Results</a:t>
            </a:r>
            <a:r>
              <a:rPr lang="de-DE" sz="3600" dirty="0" smtClean="0">
                <a:solidFill>
                  <a:schemeClr val="tx1"/>
                </a:solidFill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</a:rPr>
              <a:t>for</a:t>
            </a:r>
            <a:r>
              <a:rPr lang="de-DE" sz="3600" dirty="0" smtClean="0">
                <a:solidFill>
                  <a:schemeClr val="tx1"/>
                </a:solidFill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</a:rPr>
              <a:t>expanded</a:t>
            </a:r>
            <a:r>
              <a:rPr lang="de-DE" sz="3600" dirty="0" smtClean="0">
                <a:solidFill>
                  <a:schemeClr val="tx1"/>
                </a:solidFill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</a:rPr>
              <a:t>query</a:t>
            </a:r>
            <a:endParaRPr lang="de-DE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38113" y="1714513"/>
            <a:ext cx="8791605" cy="542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de-DE" sz="2200" i="1" dirty="0" smtClean="0">
                <a:solidFill>
                  <a:schemeClr val="tx1"/>
                </a:solidFill>
                <a:latin typeface="+mj-lt"/>
              </a:rPr>
              <a:t>		r</a:t>
            </a:r>
          </a:p>
          <a:p>
            <a:r>
              <a:rPr lang="de-DE" sz="2200" dirty="0" smtClean="0">
                <a:solidFill>
                  <a:schemeClr val="tx1"/>
                </a:solidFill>
                <a:latin typeface="+mj-lt"/>
              </a:rPr>
              <a:t>	* 	1 	0.513 	NASA Scratches Environment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Gear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From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Satellite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Plan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+mj-lt"/>
              </a:rPr>
              <a:t>	* 	2 	0.500 	NASA Hasn’t Scrapped Imaging Spectrometer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+mj-lt"/>
              </a:rPr>
              <a:t>		3 	0.493 	When the Pentagon Launches a Secret Satellite, Space 						Sleuths Do Some Spy Work of Their Own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+mj-lt"/>
              </a:rPr>
              <a:t>		4 	0.493 	NASA Uses ‘Warm’ Superconductors For Fast Circuit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+mj-lt"/>
              </a:rPr>
              <a:t>	* 	5 	0.492 	Telecommunications Tale of Two Companies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+mj-lt"/>
              </a:rPr>
              <a:t>		6 	0.491 	Soviets May Adapt Parts of SS-20 Missile For 								Commercial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Use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+mj-lt"/>
              </a:rPr>
              <a:t>		7 	0.490 	Gaping Gap: Pentagon Lags in Race To Match the 							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Soviets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In Rocket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Launchers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+mj-lt"/>
              </a:rPr>
              <a:t>		8 	0.490 	Rescue of Satellite By Space Agency To Cost $90 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Million</a:t>
            </a:r>
          </a:p>
          <a:p>
            <a:endParaRPr lang="en-US" sz="2200" dirty="0" smtClean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9552" y="2276872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Relevance Feedback: Details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1627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0" y="12700"/>
            <a:ext cx="885828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  Key concept for relevance feedback: </a:t>
            </a:r>
            <a:r>
              <a:rPr lang="en-US" sz="3600" dirty="0" err="1" smtClean="0">
                <a:solidFill>
                  <a:schemeClr val="tx1"/>
                </a:solidFill>
                <a:latin typeface="+mj-lt"/>
              </a:rPr>
              <a:t>Centroid</a:t>
            </a:r>
            <a:endParaRPr lang="en-US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643050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centroid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is the center of mass of a set of points.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Recall that we represent documents as points in a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high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-dimensional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space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Thus: we can compute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centroids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of documents.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smtClean="0">
                <a:solidFill>
                  <a:schemeClr val="tx1"/>
                </a:solidFill>
                <a:latin typeface="+mj-lt"/>
              </a:rPr>
              <a:t>Definition:</a:t>
            </a:r>
          </a:p>
          <a:p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	where D is a set of documents and                     is the vector we 	use to represent document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8" name="Picture 7" descr="24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29" y="3908334"/>
            <a:ext cx="2787095" cy="864000"/>
          </a:xfrm>
          <a:prstGeom prst="rect">
            <a:avLst/>
          </a:prstGeom>
        </p:spPr>
      </p:pic>
      <p:pic>
        <p:nvPicPr>
          <p:cNvPr id="9" name="Picture 8" descr="2410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0906" y="5214950"/>
            <a:ext cx="1191275" cy="432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0" y="12700"/>
            <a:ext cx="885828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+mj-lt"/>
              </a:rPr>
              <a:t>Centroid</a:t>
            </a: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: Example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643050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10" name="Picture 9" descr="225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785926"/>
            <a:ext cx="5500726" cy="427696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Recall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214578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Loose definition of recall in this lecture: “increasing the number of relevant documents returned to user”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This may actually decrease recall on some measures, e.g., when expanding “jaguar” with “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panthera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”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. . .which eliminates some relevant documents, but increases 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relevant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documents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returned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on top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pages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0" y="12700"/>
            <a:ext cx="885828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0" y="1500174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’ algorithm implements relevance feedback in the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vector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space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model.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’ chooses the query          that maximizes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i="1" baseline="-25000" dirty="0" smtClean="0">
                <a:solidFill>
                  <a:schemeClr val="tx1"/>
                </a:solidFill>
                <a:latin typeface="+mj-lt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: set of relevant docs; </a:t>
            </a:r>
            <a:r>
              <a:rPr lang="en-US" i="1" dirty="0" err="1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i="1" baseline="-25000" dirty="0" err="1" smtClean="0">
                <a:solidFill>
                  <a:schemeClr val="tx1"/>
                </a:solidFill>
                <a:latin typeface="+mj-lt"/>
              </a:rPr>
              <a:t>nr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: set of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nonrelevant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docs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Intent: ~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qopt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is the vector that separates relevant and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nonrelevant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docs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maximally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Making some additional assumptions, we can rewrite        as: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52400" y="96824"/>
            <a:ext cx="885828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’ algorithm </a:t>
            </a:r>
          </a:p>
        </p:txBody>
      </p:sp>
      <p:pic>
        <p:nvPicPr>
          <p:cNvPr id="11" name="Picture 10" descr="26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887876"/>
            <a:ext cx="6752692" cy="684000"/>
          </a:xfrm>
          <a:prstGeom prst="rect">
            <a:avLst/>
          </a:prstGeom>
        </p:spPr>
      </p:pic>
      <p:pic>
        <p:nvPicPr>
          <p:cNvPr id="12" name="Picture 11" descr="2609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5643578"/>
            <a:ext cx="5132917" cy="468000"/>
          </a:xfrm>
          <a:prstGeom prst="rect">
            <a:avLst/>
          </a:prstGeom>
        </p:spPr>
      </p:pic>
      <p:pic>
        <p:nvPicPr>
          <p:cNvPr id="13" name="Picture 12" descr="2609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0" y="2390058"/>
            <a:ext cx="641794" cy="396000"/>
          </a:xfrm>
          <a:prstGeom prst="rect">
            <a:avLst/>
          </a:prstGeom>
        </p:spPr>
      </p:pic>
      <p:pic>
        <p:nvPicPr>
          <p:cNvPr id="14" name="Picture 13" descr="2609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20" y="5033264"/>
            <a:ext cx="641794" cy="396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’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algorithm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428868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6682" y="1785926"/>
            <a:ext cx="8286808" cy="357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 optimal query vector is: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rgbClr val="336699"/>
              </a:buClr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We move the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centroid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of the relevant documents by the difference between the two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centroids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" name="Picture 8" descr="27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2571744"/>
            <a:ext cx="6939774" cy="1404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Exercise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Compute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’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vector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5000636"/>
            <a:ext cx="8286808" cy="1285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r>
              <a:rPr lang="de-DE" dirty="0" smtClean="0">
                <a:solidFill>
                  <a:schemeClr val="tx1"/>
                </a:solidFill>
                <a:latin typeface="+mj-lt"/>
              </a:rPr>
              <a:t>												                                   </a:t>
            </a:r>
          </a:p>
          <a:p>
            <a:r>
              <a:rPr lang="de-DE" dirty="0" smtClean="0">
                <a:solidFill>
                  <a:schemeClr val="tx1"/>
                </a:solidFill>
                <a:latin typeface="+mj-lt"/>
              </a:rPr>
              <a:t>    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circles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 relevant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documents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, Xs: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nonrelevant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documents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6682" y="1785926"/>
            <a:ext cx="8286808" cy="357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Picture 9" descr="28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5" y="1928802"/>
            <a:ext cx="4058507" cy="350046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’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illustrated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5500702"/>
            <a:ext cx="8286808" cy="1285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              :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centroid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of relevant documents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6682" y="1785926"/>
            <a:ext cx="8286808" cy="357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" name="Picture 10" descr="2909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01" y="5857892"/>
            <a:ext cx="502613" cy="357190"/>
          </a:xfrm>
          <a:prstGeom prst="rect">
            <a:avLst/>
          </a:prstGeom>
        </p:spPr>
      </p:pic>
      <p:pic>
        <p:nvPicPr>
          <p:cNvPr id="16" name="Picture 15" descr="0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1785926"/>
            <a:ext cx="4327101" cy="35719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’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illustrated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5500702"/>
            <a:ext cx="8286808" cy="1285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               does not separate relevant /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nonrelevant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6682" y="1785926"/>
            <a:ext cx="8286808" cy="357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" name="Picture 10" descr="2909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01" y="5857892"/>
            <a:ext cx="502613" cy="396000"/>
          </a:xfrm>
          <a:prstGeom prst="rect">
            <a:avLst/>
          </a:prstGeom>
        </p:spPr>
      </p:pic>
      <p:pic>
        <p:nvPicPr>
          <p:cNvPr id="10" name="Picture 9" descr="09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1785926"/>
            <a:ext cx="4136574" cy="35719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’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illustrated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5500702"/>
            <a:ext cx="8286808" cy="1285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              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centroid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of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nonrelevant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documents.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6682" y="1785926"/>
            <a:ext cx="8286808" cy="357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" name="Picture 11" descr="09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714488"/>
            <a:ext cx="4214842" cy="3605148"/>
          </a:xfrm>
          <a:prstGeom prst="rect">
            <a:avLst/>
          </a:prstGeom>
        </p:spPr>
      </p:pic>
      <p:pic>
        <p:nvPicPr>
          <p:cNvPr id="13" name="Picture 12" descr="2909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5926520"/>
            <a:ext cx="766959" cy="360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’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illustrated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5500702"/>
            <a:ext cx="8286808" cy="1285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6682" y="1785926"/>
            <a:ext cx="8286808" cy="357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Picture 9" descr="09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714488"/>
            <a:ext cx="4272673" cy="371477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’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illustrated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5500702"/>
            <a:ext cx="8286808" cy="1285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                -              difference vector  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6682" y="1785926"/>
            <a:ext cx="8286808" cy="357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" name="Picture 12" descr="2909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5926520"/>
            <a:ext cx="843655" cy="396000"/>
          </a:xfrm>
          <a:prstGeom prst="rect">
            <a:avLst/>
          </a:prstGeom>
        </p:spPr>
      </p:pic>
      <p:pic>
        <p:nvPicPr>
          <p:cNvPr id="10" name="Picture 9" descr="09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1643050"/>
            <a:ext cx="4143404" cy="3585638"/>
          </a:xfrm>
          <a:prstGeom prst="rect">
            <a:avLst/>
          </a:prstGeom>
        </p:spPr>
      </p:pic>
      <p:pic>
        <p:nvPicPr>
          <p:cNvPr id="11" name="Picture 10" descr="2909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5857892"/>
            <a:ext cx="603136" cy="42862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’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illustrated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5500702"/>
            <a:ext cx="8286808" cy="1285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          Add difference vector to           …  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6682" y="1785926"/>
            <a:ext cx="8286808" cy="357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" name="Picture 10" descr="2909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5857892"/>
            <a:ext cx="603136" cy="428628"/>
          </a:xfrm>
          <a:prstGeom prst="rect">
            <a:avLst/>
          </a:prstGeom>
        </p:spPr>
      </p:pic>
      <p:pic>
        <p:nvPicPr>
          <p:cNvPr id="12" name="Picture 11" descr="09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1643049"/>
            <a:ext cx="4214842" cy="371178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’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illustrated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5500702"/>
            <a:ext cx="8286808" cy="1285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          … to get 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6682" y="1785926"/>
            <a:ext cx="8286808" cy="357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Picture 9" descr="09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1643050"/>
            <a:ext cx="4286280" cy="3679731"/>
          </a:xfrm>
          <a:prstGeom prst="rect">
            <a:avLst/>
          </a:prstGeom>
        </p:spPr>
      </p:pic>
      <p:pic>
        <p:nvPicPr>
          <p:cNvPr id="13" name="Picture 12" descr="2909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1" y="5925958"/>
            <a:ext cx="718665" cy="396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Options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for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improving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recall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214578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Global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: Do a global analysis once (e.g., of collection) to </a:t>
            </a:r>
            <a:r>
              <a:rPr lang="de-DE" sz="2800" dirty="0" err="1" smtClean="0">
                <a:solidFill>
                  <a:schemeClr val="tx1"/>
                </a:solidFill>
                <a:latin typeface="+mj-lt"/>
              </a:rPr>
              <a:t>produce</a:t>
            </a:r>
            <a:r>
              <a:rPr lang="de-DE" sz="28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de-DE" sz="2800" dirty="0" err="1" smtClean="0">
                <a:solidFill>
                  <a:srgbClr val="0070C0"/>
                </a:solidFill>
                <a:latin typeface="+mj-lt"/>
              </a:rPr>
              <a:t>thesaurus</a:t>
            </a:r>
            <a:endParaRPr lang="de-DE" sz="2800" dirty="0" smtClean="0">
              <a:solidFill>
                <a:srgbClr val="0070C0"/>
              </a:solidFill>
              <a:latin typeface="+mj-lt"/>
            </a:endParaRP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Use thesaurus for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query expansion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smtClean="0">
                <a:solidFill>
                  <a:schemeClr val="tx1"/>
                </a:solidFill>
                <a:latin typeface="+mj-lt"/>
              </a:rPr>
              <a:t>Part 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1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Local: Do a “local”, on-demand analysis for a user query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Main local method: </a:t>
            </a:r>
            <a:r>
              <a:rPr lang="en-US" sz="2200" dirty="0">
                <a:solidFill>
                  <a:srgbClr val="0070C0"/>
                </a:solidFill>
                <a:latin typeface="+mj-lt"/>
              </a:rPr>
              <a:t>relevance feedback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>
                <a:solidFill>
                  <a:schemeClr val="tx1"/>
                </a:solidFill>
                <a:latin typeface="+mj-lt"/>
              </a:rPr>
              <a:t>Part 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2</a:t>
            </a:r>
            <a:endParaRPr lang="de-DE" sz="2200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’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illustrated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5500702"/>
            <a:ext cx="8286808" cy="1285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                 separates relevant /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nonrelevant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perfectly.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6682" y="1785926"/>
            <a:ext cx="8286808" cy="357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" name="Picture 12" descr="2909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63" y="5925958"/>
            <a:ext cx="718665" cy="396000"/>
          </a:xfrm>
          <a:prstGeom prst="rect">
            <a:avLst/>
          </a:prstGeom>
        </p:spPr>
      </p:pic>
      <p:pic>
        <p:nvPicPr>
          <p:cNvPr id="11" name="Picture 10" descr="09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7" y="1643050"/>
            <a:ext cx="4926933" cy="378621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’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illustrated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5500702"/>
            <a:ext cx="8286808" cy="1285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                 separates relevant /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nonrelevant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perfectly.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6682" y="1785926"/>
            <a:ext cx="8286808" cy="357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" name="Picture 12" descr="2909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63" y="5925958"/>
            <a:ext cx="718665" cy="396000"/>
          </a:xfrm>
          <a:prstGeom prst="rect">
            <a:avLst/>
          </a:prstGeom>
        </p:spPr>
      </p:pic>
      <p:pic>
        <p:nvPicPr>
          <p:cNvPr id="10" name="Picture 9" descr="09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1714488"/>
            <a:ext cx="4842266" cy="371477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Terminology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428868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We use the name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’ for the theoretically better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motivated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original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version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 implementation that is actually used in most cases is the SMART implementation – we use the name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(without 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prime)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for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that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1971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algorithm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(SMART)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071834"/>
            <a:ext cx="8286808" cy="39290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</a:pPr>
            <a:r>
              <a:rPr lang="de-DE" dirty="0" smtClean="0">
                <a:solidFill>
                  <a:schemeClr val="tx1"/>
                </a:solidFill>
                <a:latin typeface="+mj-lt"/>
              </a:rPr>
              <a:t>	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q</a:t>
            </a:r>
            <a:r>
              <a:rPr lang="de-DE" i="1" baseline="-25000" dirty="0" smtClean="0">
                <a:solidFill>
                  <a:schemeClr val="tx1"/>
                </a:solidFill>
                <a:latin typeface="+mj-lt"/>
              </a:rPr>
              <a:t>m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modified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query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vector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; 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q</a:t>
            </a:r>
            <a:r>
              <a:rPr lang="de-DE" i="1" baseline="-25000" dirty="0" smtClean="0">
                <a:solidFill>
                  <a:schemeClr val="tx1"/>
                </a:solidFill>
                <a:latin typeface="+mj-lt"/>
              </a:rPr>
              <a:t>0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 original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query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vector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; </a:t>
            </a:r>
            <a:r>
              <a:rPr lang="de-DE" i="1" dirty="0" err="1" smtClean="0">
                <a:solidFill>
                  <a:schemeClr val="tx1"/>
                </a:solidFill>
                <a:latin typeface="+mj-lt"/>
              </a:rPr>
              <a:t>D</a:t>
            </a:r>
            <a:r>
              <a:rPr lang="de-DE" i="1" baseline="-25000" dirty="0" err="1" smtClean="0">
                <a:solidFill>
                  <a:schemeClr val="tx1"/>
                </a:solidFill>
                <a:latin typeface="+mj-lt"/>
              </a:rPr>
              <a:t>r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and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i="1" baseline="-25000" dirty="0" err="1" smtClean="0">
                <a:solidFill>
                  <a:schemeClr val="tx1"/>
                </a:solidFill>
                <a:latin typeface="+mj-lt"/>
              </a:rPr>
              <a:t>nr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: sets of known relevant and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nonrelevant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documents respectively;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α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β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, and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γ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: weights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New query moves towards relevant documents and away from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nonrelevant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documents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Tradeoff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α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vs.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β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/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γ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: If we have a lot of judged documents, we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want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a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higher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i="1" dirty="0" smtClean="0">
                <a:solidFill>
                  <a:schemeClr val="tx1"/>
                </a:solidFill>
                <a:latin typeface="+mj-lt"/>
              </a:rPr>
              <a:t>β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/</a:t>
            </a:r>
            <a:r>
              <a:rPr lang="el-GR" i="1" dirty="0" smtClean="0">
                <a:solidFill>
                  <a:schemeClr val="tx1"/>
                </a:solidFill>
                <a:latin typeface="+mj-lt"/>
              </a:rPr>
              <a:t>γ.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Set negative term weights to 0.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“Negative weight” for a term doesn’t make sense in the vector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space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model.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8" name="Picture 7" descr="31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1811248"/>
            <a:ext cx="5847478" cy="1332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7158" y="1428736"/>
            <a:ext cx="2728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Clr>
                <a:srgbClr val="336699"/>
              </a:buClr>
            </a:pPr>
            <a:r>
              <a:rPr lang="de-DE" dirty="0" err="1" smtClean="0">
                <a:solidFill>
                  <a:schemeClr val="tx1"/>
                </a:solidFill>
                <a:latin typeface="+mj-lt"/>
              </a:rPr>
              <a:t>Used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in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practice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Positive vs. negative relevance feedback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428868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Positive feedback is more valuable than negative feedback.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For example, set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 β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= 0.75,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 γ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= 0.25 to give higher weight to 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positive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Many systems only allow positive feedback.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Assumptions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428868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When can relevance feedback enhance recall?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Assumption A1: The user knows the terms in the collection well enough for an initial query.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err="1" smtClean="0">
                <a:solidFill>
                  <a:schemeClr val="tx1"/>
                </a:solidFill>
                <a:latin typeface="+mj-lt"/>
              </a:rPr>
              <a:t>Assumption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A2: Relevant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documents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contain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similar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terms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(so I can “hop” from one relevant document to a different one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when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giving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).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Violation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A1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428868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Assumption A1: The user knows the terms in the collection well enough for an initial query.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Violation: Mismatch of searcher’s vocabulary and collection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vocabulary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err="1" smtClean="0">
                <a:solidFill>
                  <a:schemeClr val="tx1"/>
                </a:solidFill>
                <a:latin typeface="+mj-lt"/>
              </a:rPr>
              <a:t>Example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cosmonaut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/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astronaut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Violation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A2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928802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Assumption A2: Relevant documents are similar.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Example for violation: [contradictory government policies]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err="1" smtClean="0">
                <a:solidFill>
                  <a:schemeClr val="tx1"/>
                </a:solidFill>
                <a:latin typeface="+mj-lt"/>
              </a:rPr>
              <a:t>Several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unrelated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“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prototypes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”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Subsidies for tobacco farmers vs. anti-smoking campaigns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Aid for developing countries vs. high tariffs on imports from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developing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countries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Relevance feedback on tobacco docs will not help with finding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docs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on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developing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countries.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Evaluation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928802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Pick one of the evaluation measures from last lecture, e.g., precision in top 10: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P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@10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pt-BR" dirty="0" smtClean="0">
                <a:solidFill>
                  <a:schemeClr val="tx1"/>
                </a:solidFill>
                <a:latin typeface="+mj-lt"/>
              </a:rPr>
              <a:t>Compute </a:t>
            </a:r>
            <a:r>
              <a:rPr lang="pt-BR" i="1" dirty="0" smtClean="0">
                <a:solidFill>
                  <a:schemeClr val="tx1"/>
                </a:solidFill>
                <a:latin typeface="+mj-lt"/>
              </a:rPr>
              <a:t>P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@10 for original query </a:t>
            </a:r>
            <a:r>
              <a:rPr lang="pt-BR" i="1" dirty="0" smtClean="0">
                <a:solidFill>
                  <a:schemeClr val="tx1"/>
                </a:solidFill>
                <a:latin typeface="+mj-lt"/>
              </a:rPr>
              <a:t>q</a:t>
            </a:r>
            <a:r>
              <a:rPr lang="pt-BR" baseline="-25000" dirty="0" smtClean="0">
                <a:solidFill>
                  <a:schemeClr val="tx1"/>
                </a:solidFill>
                <a:latin typeface="+mj-lt"/>
              </a:rPr>
              <a:t>0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Compute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P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@10 for modified relevance feedback query q1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In most cases: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q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is spectacularly better than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q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0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!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B050"/>
                </a:solidFill>
                <a:latin typeface="+mj-lt"/>
              </a:rPr>
              <a:t>Is this a fair evaluation?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Evaluation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071702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Fair evaluation must be on “residual” collection: docs not yet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judged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by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user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Studies have shown that relevance feedback is successful when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evaluated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this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way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Empirically, one round of relevance feedback is often very useful. Two rounds are marginally useful.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Query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expansion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500174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Query expansion is another method for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increasing recall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We use “global query expansion” to refer to “global methods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for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query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reformulation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”.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In global query expansion, the query is modified based on some global resource, i.e. a resource that is not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query-dependent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Main information we use: (near-)synonymy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 publication or database that collects (near-)synonyms is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called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a </a:t>
            </a:r>
            <a:r>
              <a:rPr lang="de-DE" dirty="0" err="1" smtClean="0">
                <a:solidFill>
                  <a:srgbClr val="0070C0"/>
                </a:solidFill>
                <a:latin typeface="+mj-lt"/>
              </a:rPr>
              <a:t>thesaurus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We will look at two types of thesauri: manually created and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automatically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created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713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Evaluation: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Caveat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857364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True evaluation of usefulness must compare to other methods taking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the same amount of time.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Alternative to relevance feedback: User revises and resubmits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query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Users may prefer revision/resubmission to having to judge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documents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There is no clear evidence that relevance feedback is the “best use” of the user’s time.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Exercise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357454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Do search engines use relevance feedback?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err="1" smtClean="0">
                <a:solidFill>
                  <a:schemeClr val="tx1"/>
                </a:solidFill>
                <a:latin typeface="+mj-lt"/>
              </a:rPr>
              <a:t>Why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?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Problems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785926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err="1" smtClean="0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is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expensive.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Relevance feedback creates long modified queries.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Long queries are expensive to process.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Users are reluctant to provide explicit feedback.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It’s often hard to understand why a particular document was retrieved after applying relevance feedback.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 search engine Excite had full relevance feedback at one point, but abandoned it later.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Pseudo-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feedback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785926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Pseudo-relevance feedback automates the “manual” part of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true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smtClean="0">
                <a:solidFill>
                  <a:schemeClr val="tx1"/>
                </a:solidFill>
                <a:latin typeface="+mj-lt"/>
              </a:rPr>
              <a:t>Pseudo-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algorithm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Retrieve a ranked list of hits for the user’s query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Assume that the top </a:t>
            </a:r>
            <a:r>
              <a:rPr lang="en-US" sz="2200" i="1" dirty="0" smtClean="0">
                <a:solidFill>
                  <a:srgbClr val="0070C0"/>
                </a:solidFill>
                <a:latin typeface="+mj-lt"/>
              </a:rPr>
              <a:t>k</a:t>
            </a: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 documents are relevant.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Do relevance feedback (e.g., 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)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Works very well on average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But can go horribly wrong for some queries.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Several iterations can cause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query drift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Pseudo-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at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TREC4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0" y="4572008"/>
            <a:ext cx="8572528" cy="26432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Results contrast two length normalization schemes (L vs. l)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and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pseudo-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(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PsRF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).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The pseudo-relevance feedback method used added only 20 terms to the query. (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will add many more.)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This demonstrates that pseudo-relevance feedback is effective 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on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average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57224" y="2646370"/>
          <a:ext cx="4786346" cy="18542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571636"/>
                <a:gridCol w="321471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kern="1200" dirty="0" smtClean="0"/>
                        <a:t>method</a:t>
                      </a:r>
                      <a:endParaRPr lang="de-DE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/>
                        <a:t>number of relevant documents</a:t>
                      </a:r>
                      <a:endParaRPr lang="en-US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kern="1200" dirty="0" smtClean="0"/>
                        <a:t>lnc.ltc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/>
                        <a:t>3210</a:t>
                      </a:r>
                      <a:endParaRPr lang="de-DE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kern="1200" dirty="0" err="1" smtClean="0"/>
                        <a:t>lnc.ltc-PsRF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/>
                        <a:t>3634</a:t>
                      </a:r>
                      <a:endParaRPr lang="de-DE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kern="1200" dirty="0" smtClean="0"/>
                        <a:t>Lnu.ltu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/>
                        <a:t>3709</a:t>
                      </a:r>
                      <a:endParaRPr lang="de-DE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kern="1200" dirty="0" err="1" smtClean="0"/>
                        <a:t>Lnu.ltu-PsRF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/>
                        <a:t>4350</a:t>
                      </a:r>
                      <a:endParaRPr lang="de-DE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1428736"/>
            <a:ext cx="88582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Cornell SMART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system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Results show number of relevant documents out of top 100 for 50 queries (so total number of documents is 5000):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Take-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away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today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071702"/>
            <a:ext cx="8286808" cy="29289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latin typeface="+mj-lt"/>
              </a:rPr>
              <a:t>Interactive relevance feedback: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improve initial retrieval results by telling the IR system which docs are relevant /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nonrelevant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Best known relevance feedback method: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Rocchio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feedback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latin typeface="+mj-lt"/>
              </a:rPr>
              <a:t>Query expansion: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improve retrieval results by adding synonyms / related terms to the query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Sources for related terms: 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Manual thesauri, automatic 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thesauri,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query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logs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Resources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071702"/>
            <a:ext cx="8286808" cy="29289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smtClean="0">
                <a:solidFill>
                  <a:schemeClr val="tx1"/>
                </a:solidFill>
                <a:latin typeface="+mj-lt"/>
              </a:rPr>
              <a:t>Chapter 9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IIR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smtClean="0">
                <a:solidFill>
                  <a:schemeClr val="tx1"/>
                </a:solidFill>
                <a:latin typeface="+mj-lt"/>
              </a:rPr>
              <a:t>Resources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at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http://ifnlp.org/ir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Salton and Buckley 1990 (original relevance feedback paper)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Spink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, Jansen,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Ozmultu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2000: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at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Excite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Sch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ü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tze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1998: Automatic word sense discrimination (describes a simple method for automatic 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thesuarus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generation)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Query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expansion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Example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4128576"/>
            <a:ext cx="3600450" cy="2371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91" y="1760126"/>
            <a:ext cx="8967817" cy="204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860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Types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user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feedback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357454"/>
            <a:ext cx="8286808" cy="29289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User gives feedback on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documents.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More common in relevance feedback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User gives feedback on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words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or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phrases.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More common in query expansion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130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Types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query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expansion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357454"/>
            <a:ext cx="8286808" cy="29289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Manual thesaurus (maintained by editors, e.g.,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PubMed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)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Automatically derived thesaurus (e.g., based on co-occurrence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statistics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)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Query-equivalence based on query log mining (common on the web as in the “palm” example)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908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Thesaurus-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based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query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expansion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500174"/>
            <a:ext cx="8286808" cy="29289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For each term t in the query, expand the query with words the thesaurus lists as semantically related with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t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Example from earlier: 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HOSPITAL → MEDICAL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smtClean="0">
                <a:solidFill>
                  <a:schemeClr val="tx1"/>
                </a:solidFill>
                <a:latin typeface="+mj-lt"/>
              </a:rPr>
              <a:t>Generally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increases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recall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May significantly decrease precision, particularly with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ambiguous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terms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2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INTEREST RATE → INTEREST RATE FASCINATE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Widely used in specialized search engines for science and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engineering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It’s very expensive to create a manual thesaurus and to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maintain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it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over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time.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 manual thesaurus has an effect roughly equivalent to annotation with a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controlled vocabulary.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030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65</TotalTime>
  <Words>2146</Words>
  <Application>Microsoft Office PowerPoint</Application>
  <PresentationFormat>On-screen Show (4:3)</PresentationFormat>
  <Paragraphs>470</Paragraphs>
  <Slides>56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Arial Unicode MS</vt:lpstr>
      <vt:lpstr>ＭＳ Ｐゴシック</vt:lpstr>
      <vt:lpstr>Calibri</vt:lpstr>
      <vt:lpstr>Calibri Light</vt:lpstr>
      <vt:lpstr>Lucida Sans</vt:lpstr>
      <vt:lpstr>Times New Roman</vt:lpstr>
      <vt:lpstr>Wingdings</vt:lpstr>
      <vt:lpstr>Retrospect</vt:lpstr>
      <vt:lpstr>Query Expansion and  Relevance Feedback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 for expanded query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Christopher Manning</dc:creator>
  <cp:lastModifiedBy>Eddy</cp:lastModifiedBy>
  <cp:revision>1038</cp:revision>
  <cp:lastPrinted>2009-09-22T15:48:09Z</cp:lastPrinted>
  <dcterms:created xsi:type="dcterms:W3CDTF">2009-09-21T23:46:17Z</dcterms:created>
  <dcterms:modified xsi:type="dcterms:W3CDTF">2016-11-30T22:46:52Z</dcterms:modified>
</cp:coreProperties>
</file>