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6"/>
  </p:notesMasterIdLst>
  <p:handoutMasterIdLst>
    <p:handoutMasterId r:id="rId87"/>
  </p:handoutMasterIdLst>
  <p:sldIdLst>
    <p:sldId id="257" r:id="rId2"/>
    <p:sldId id="275" r:id="rId3"/>
    <p:sldId id="277" r:id="rId4"/>
    <p:sldId id="272" r:id="rId5"/>
    <p:sldId id="274" r:id="rId6"/>
    <p:sldId id="276" r:id="rId7"/>
    <p:sldId id="284" r:id="rId8"/>
    <p:sldId id="278" r:id="rId9"/>
    <p:sldId id="279" r:id="rId10"/>
    <p:sldId id="260" r:id="rId11"/>
    <p:sldId id="261" r:id="rId12"/>
    <p:sldId id="280" r:id="rId13"/>
    <p:sldId id="281" r:id="rId14"/>
    <p:sldId id="282" r:id="rId15"/>
    <p:sldId id="283" r:id="rId16"/>
    <p:sldId id="285" r:id="rId17"/>
    <p:sldId id="292" r:id="rId18"/>
    <p:sldId id="286" r:id="rId19"/>
    <p:sldId id="293" r:id="rId20"/>
    <p:sldId id="294" r:id="rId21"/>
    <p:sldId id="287" r:id="rId22"/>
    <p:sldId id="295" r:id="rId23"/>
    <p:sldId id="288" r:id="rId24"/>
    <p:sldId id="289" r:id="rId25"/>
    <p:sldId id="296" r:id="rId26"/>
    <p:sldId id="297" r:id="rId27"/>
    <p:sldId id="298" r:id="rId28"/>
    <p:sldId id="290" r:id="rId29"/>
    <p:sldId id="291" r:id="rId30"/>
    <p:sldId id="299" r:id="rId31"/>
    <p:sldId id="308" r:id="rId32"/>
    <p:sldId id="300" r:id="rId33"/>
    <p:sldId id="301" r:id="rId34"/>
    <p:sldId id="303" r:id="rId35"/>
    <p:sldId id="304" r:id="rId36"/>
    <p:sldId id="307" r:id="rId37"/>
    <p:sldId id="305" r:id="rId38"/>
    <p:sldId id="312" r:id="rId39"/>
    <p:sldId id="310" r:id="rId40"/>
    <p:sldId id="313" r:id="rId41"/>
    <p:sldId id="311" r:id="rId42"/>
    <p:sldId id="314" r:id="rId43"/>
    <p:sldId id="357" r:id="rId44"/>
    <p:sldId id="319" r:id="rId45"/>
    <p:sldId id="315" r:id="rId46"/>
    <p:sldId id="320" r:id="rId47"/>
    <p:sldId id="316" r:id="rId48"/>
    <p:sldId id="317" r:id="rId49"/>
    <p:sldId id="318" r:id="rId50"/>
    <p:sldId id="321" r:id="rId51"/>
    <p:sldId id="334" r:id="rId52"/>
    <p:sldId id="335" r:id="rId53"/>
    <p:sldId id="336" r:id="rId54"/>
    <p:sldId id="343" r:id="rId55"/>
    <p:sldId id="337" r:id="rId56"/>
    <p:sldId id="338" r:id="rId57"/>
    <p:sldId id="339" r:id="rId58"/>
    <p:sldId id="340" r:id="rId59"/>
    <p:sldId id="341" r:id="rId60"/>
    <p:sldId id="342" r:id="rId61"/>
    <p:sldId id="353" r:id="rId62"/>
    <p:sldId id="344" r:id="rId63"/>
    <p:sldId id="345" r:id="rId64"/>
    <p:sldId id="346" r:id="rId65"/>
    <p:sldId id="347" r:id="rId66"/>
    <p:sldId id="349" r:id="rId67"/>
    <p:sldId id="350" r:id="rId68"/>
    <p:sldId id="351" r:id="rId69"/>
    <p:sldId id="352" r:id="rId70"/>
    <p:sldId id="354" r:id="rId71"/>
    <p:sldId id="355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56" r:id="rId85"/>
  </p:sldIdLst>
  <p:sldSz cx="9144000" cy="6858000" type="screen4x3"/>
  <p:notesSz cx="6858000" cy="9144000"/>
  <p:custDataLst>
    <p:tags r:id="rId8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2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101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gs" Target="tags/tag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E64AC-D194-4541-8F9F-CB7EB815156B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75C62-1657-4FB2-84B6-4DCB24913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30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19CCC-EF79-4676-9B62-31B9EF1634B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6F4B5-3338-4A7F-8802-8388EEE9D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85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5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117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6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5367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666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7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4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810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8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952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What is the overall complexity of 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D2A7D131-03D9-434B-9841-622C3F2257B7}" type="slidenum">
              <a:rPr lang="en-US" altLang="en-US" sz="1200"/>
              <a:pPr eaLnBrk="1" hangingPunct="1"/>
              <a:t>66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79674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9BA58-2EF6-4CF0-B254-DF8BFD9A3204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82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F8CDA7-E52B-494C-B389-F38CB4400DB8}" type="slidenum">
              <a:rPr lang="en-GB"/>
              <a:pPr/>
              <a:t>80</a:t>
            </a:fld>
            <a:endParaRPr lang="en-GB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232731" y="719887"/>
            <a:ext cx="4851394" cy="3601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855" tIns="47428" rIns="94855" bIns="47428" anchor="ctr"/>
          <a:lstStyle/>
          <a:p>
            <a:endParaRPr lang="en-US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2348" y="4562007"/>
            <a:ext cx="5852160" cy="43209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8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861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85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51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1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81200"/>
            <a:ext cx="3810000" cy="407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981200"/>
            <a:ext cx="3810000" cy="40767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5298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4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54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6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1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26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7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527B07C-DB71-4549-8205-61870328ED48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2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7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527B07C-DB71-4549-8205-61870328ED48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75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9.xml"/><Relationship Id="rId7" Type="http://schemas.openxmlformats.org/officeDocument/2006/relationships/image" Target="../media/image20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29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34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Indexes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Information Retrieval in Practice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1400" y="6096000"/>
            <a:ext cx="19319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/>
              <a:t>All slides ©Addison Wesley, 2008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roft\Desktop\ch5-counts-lists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762000"/>
            <a:ext cx="4889034" cy="5568993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2286000"/>
            <a:ext cx="3048000" cy="2971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Inverted Index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with counts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>
                <a:latin typeface="+mj-lt"/>
                <a:ea typeface="+mj-ea"/>
                <a:cs typeface="+mj-cs"/>
              </a:rPr>
              <a:t>  supports better              ranking algorithms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roft\Desktop\ch5-postings-lists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6254" y="838200"/>
            <a:ext cx="6747746" cy="5416862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152400" y="1600200"/>
            <a:ext cx="3048000" cy="3200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Inverted Index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with positions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>
                <a:latin typeface="+mj-lt"/>
                <a:ea typeface="+mj-ea"/>
                <a:cs typeface="+mj-cs"/>
              </a:rPr>
              <a:t> supports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latin typeface="+mj-lt"/>
                <a:ea typeface="+mj-ea"/>
                <a:cs typeface="+mj-cs"/>
              </a:rPr>
              <a:t>proximity matches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Proximity Matches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8247889" cy="4023360"/>
          </a:xfrm>
        </p:spPr>
        <p:txBody>
          <a:bodyPr>
            <a:normAutofit/>
          </a:bodyPr>
          <a:lstStyle/>
          <a:p>
            <a:r>
              <a:rPr lang="en-US" sz="2800" dirty="0"/>
              <a:t>Matching phrases or words within a window</a:t>
            </a:r>
          </a:p>
          <a:p>
            <a:pPr lvl="1"/>
            <a:r>
              <a:rPr lang="en-US" sz="2400" dirty="0"/>
              <a:t>e.g., "</a:t>
            </a:r>
            <a:r>
              <a:rPr lang="en-US" sz="2400" dirty="0">
                <a:latin typeface="Consolas" pitchFamily="49" charset="0"/>
              </a:rPr>
              <a:t>tropical fish</a:t>
            </a:r>
            <a:r>
              <a:rPr lang="en-US" sz="2400" dirty="0"/>
              <a:t>", or </a:t>
            </a:r>
          </a:p>
          <a:p>
            <a:pPr lvl="1"/>
            <a:r>
              <a:rPr lang="en-US" sz="2400" dirty="0"/>
              <a:t>“find tropical within 5 words of fish”</a:t>
            </a:r>
          </a:p>
          <a:p>
            <a:r>
              <a:rPr lang="en-US" sz="2800" dirty="0"/>
              <a:t>Word positions in inverted lists make these types of query features efficient</a:t>
            </a:r>
          </a:p>
          <a:p>
            <a:pPr lvl="1"/>
            <a:r>
              <a:rPr lang="en-US" sz="2400" dirty="0"/>
              <a:t>e.g.,</a:t>
            </a:r>
          </a:p>
        </p:txBody>
      </p:sp>
      <p:pic>
        <p:nvPicPr>
          <p:cNvPr id="1027" name="Picture 3" descr="C:\Users\croft\Desktop\ch5-positions-align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105400"/>
            <a:ext cx="8139953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Fields and Extents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737361"/>
            <a:ext cx="8229600" cy="4715256"/>
          </a:xfrm>
        </p:spPr>
        <p:txBody>
          <a:bodyPr>
            <a:normAutofit/>
          </a:bodyPr>
          <a:lstStyle/>
          <a:p>
            <a:r>
              <a:rPr lang="en-US" sz="2800" dirty="0"/>
              <a:t>Document structure is useful in search</a:t>
            </a:r>
          </a:p>
          <a:p>
            <a:pPr lvl="1"/>
            <a:r>
              <a:rPr lang="en-US" sz="2400" i="1" dirty="0"/>
              <a:t>field</a:t>
            </a:r>
            <a:r>
              <a:rPr lang="en-US" sz="2400" dirty="0"/>
              <a:t> restrictions</a:t>
            </a:r>
          </a:p>
          <a:p>
            <a:pPr lvl="2"/>
            <a:r>
              <a:rPr lang="en-US" sz="1800" dirty="0"/>
              <a:t>e.g., date, from:, etc.</a:t>
            </a:r>
          </a:p>
          <a:p>
            <a:pPr lvl="1"/>
            <a:r>
              <a:rPr lang="en-US" sz="2400" dirty="0"/>
              <a:t>some fields more important</a:t>
            </a:r>
          </a:p>
          <a:p>
            <a:pPr lvl="2"/>
            <a:r>
              <a:rPr lang="en-US" sz="1800" dirty="0"/>
              <a:t>e.g., title</a:t>
            </a:r>
          </a:p>
          <a:p>
            <a:r>
              <a:rPr lang="en-US" sz="2800" dirty="0"/>
              <a:t>Options:</a:t>
            </a:r>
          </a:p>
          <a:p>
            <a:pPr lvl="1"/>
            <a:r>
              <a:rPr lang="en-US" sz="2400" dirty="0"/>
              <a:t>separate inverted lists for each field type</a:t>
            </a:r>
          </a:p>
          <a:p>
            <a:pPr lvl="1"/>
            <a:r>
              <a:rPr lang="en-US" sz="2400" dirty="0"/>
              <a:t>add information about fields to postings</a:t>
            </a:r>
          </a:p>
          <a:p>
            <a:pPr lvl="1"/>
            <a:r>
              <a:rPr lang="en-US" sz="2400" dirty="0"/>
              <a:t>use </a:t>
            </a:r>
            <a:r>
              <a:rPr lang="en-US" sz="2400" i="1" dirty="0"/>
              <a:t>extent lists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C1C091-DB3D-4ABB-A4B8-0AD73B1BABDD}"/>
              </a:ext>
            </a:extLst>
          </p:cNvPr>
          <p:cNvSpPr/>
          <p:nvPr/>
        </p:nvSpPr>
        <p:spPr>
          <a:xfrm>
            <a:off x="5888737" y="2485382"/>
            <a:ext cx="3136392" cy="193899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&lt;author&gt;W. Bruce Croft wrote that book. Donald Metzler is a co-author of the book.&lt;/author&gt;</a:t>
            </a:r>
          </a:p>
          <a:p>
            <a:endParaRPr lang="en-US" sz="2000" dirty="0"/>
          </a:p>
          <a:p>
            <a:r>
              <a:rPr lang="en-US" sz="2000" dirty="0"/>
              <a:t>author: (1:4), (7,9)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Extent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 </a:t>
            </a:r>
            <a:r>
              <a:rPr lang="en-US" sz="2800" i="1" dirty="0"/>
              <a:t>extent </a:t>
            </a:r>
            <a:r>
              <a:rPr lang="en-US" sz="2800" dirty="0"/>
              <a:t>is a contiguous region of a document</a:t>
            </a:r>
          </a:p>
          <a:p>
            <a:pPr lvl="1"/>
            <a:r>
              <a:rPr lang="en-US" sz="2400" dirty="0"/>
              <a:t>represent extents using word positions</a:t>
            </a:r>
          </a:p>
          <a:p>
            <a:pPr lvl="1"/>
            <a:r>
              <a:rPr lang="en-US" sz="2400" dirty="0"/>
              <a:t>inverted list records all extents for a given field type</a:t>
            </a:r>
          </a:p>
          <a:p>
            <a:pPr lvl="1"/>
            <a:r>
              <a:rPr lang="en-US" sz="2400" dirty="0"/>
              <a:t>e.g.,</a:t>
            </a:r>
          </a:p>
        </p:txBody>
      </p:sp>
      <p:pic>
        <p:nvPicPr>
          <p:cNvPr id="4" name="Picture 2" descr="C:\Users\croft\Desktop\ch5-extents-lists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105400"/>
            <a:ext cx="8656918" cy="609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6096000"/>
            <a:ext cx="110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extent list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495300" y="5829300"/>
            <a:ext cx="457200" cy="228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Precomputed</a:t>
            </a:r>
            <a:r>
              <a:rPr lang="en-US" sz="2800" dirty="0"/>
              <a:t> scores in inverted list</a:t>
            </a:r>
          </a:p>
          <a:p>
            <a:pPr lvl="1"/>
            <a:r>
              <a:rPr lang="en-US" sz="2400" dirty="0"/>
              <a:t>e.g., list for “fish” [(1:3.6), (3:2.2)], where 3.6 is total feature value for document 1</a:t>
            </a:r>
          </a:p>
          <a:p>
            <a:pPr lvl="1"/>
            <a:r>
              <a:rPr lang="en-US" sz="2400" dirty="0"/>
              <a:t>improves speed but reduces flexibility</a:t>
            </a:r>
          </a:p>
          <a:p>
            <a:r>
              <a:rPr lang="en-US" sz="2800" dirty="0"/>
              <a:t>Score-ordered lists</a:t>
            </a:r>
          </a:p>
          <a:p>
            <a:pPr lvl="1"/>
            <a:r>
              <a:rPr lang="en-US" sz="2400" dirty="0"/>
              <a:t>query processing engine can focus only on the top part of each inverted list, where the highest-scoring documents are recorded</a:t>
            </a:r>
          </a:p>
          <a:p>
            <a:pPr lvl="1"/>
            <a:r>
              <a:rPr lang="en-US" sz="2400" dirty="0"/>
              <a:t>very efficient for single-word queries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COPRESSION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33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Hardware basics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Many design decisions in information retrieval are based on the characteristics of hardware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We begin by reviewing hardware basics</a:t>
            </a: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4.1</a:t>
            </a:r>
          </a:p>
        </p:txBody>
      </p:sp>
    </p:spTree>
    <p:extLst>
      <p:ext uri="{BB962C8B-B14F-4D97-AF65-F5344CB8AC3E}">
        <p14:creationId xmlns:p14="http://schemas.microsoft.com/office/powerpoint/2010/main" val="1866724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MEMORY HIERARC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" y="665197"/>
            <a:ext cx="7715895" cy="562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39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Hardware basics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Access to data in memory is </a:t>
            </a:r>
            <a:r>
              <a:rPr lang="en-US" altLang="en-US" sz="2800" b="1" i="1" dirty="0">
                <a:ea typeface="ＭＳ Ｐゴシック" panose="020B0600070205080204" pitchFamily="34" charset="-128"/>
              </a:rPr>
              <a:t>much</a:t>
            </a:r>
            <a:r>
              <a:rPr lang="en-US" altLang="en-US" sz="2800" dirty="0">
                <a:ea typeface="ＭＳ Ｐゴシック" panose="020B0600070205080204" pitchFamily="34" charset="-128"/>
              </a:rPr>
              <a:t> faster than access to data on disk.</a:t>
            </a:r>
          </a:p>
          <a:p>
            <a:pPr eaLnBrk="1" hangingPunct="1"/>
            <a:r>
              <a:rPr lang="en-US" altLang="en-US" sz="2800" u="sng" dirty="0">
                <a:ea typeface="ＭＳ Ｐゴシック" panose="020B0600070205080204" pitchFamily="34" charset="-128"/>
              </a:rPr>
              <a:t>Disk seeks</a:t>
            </a:r>
            <a:r>
              <a:rPr lang="en-US" altLang="en-US" sz="2800" dirty="0">
                <a:ea typeface="ＭＳ Ｐゴシック" panose="020B0600070205080204" pitchFamily="34" charset="-128"/>
              </a:rPr>
              <a:t>: No data is transferred from disk while the disk head is being positioned.</a:t>
            </a:r>
          </a:p>
          <a:p>
            <a:pPr eaLnBrk="1" hangingPunct="1"/>
            <a:r>
              <a:rPr lang="en-US" altLang="en-US" sz="2800" u="sng" dirty="0">
                <a:ea typeface="ＭＳ Ｐゴシック" panose="020B0600070205080204" pitchFamily="34" charset="-128"/>
              </a:rPr>
              <a:t>Therefore</a:t>
            </a:r>
            <a:r>
              <a:rPr lang="en-US" altLang="en-US" sz="2800" dirty="0">
                <a:ea typeface="ＭＳ Ｐゴシック" panose="020B0600070205080204" pitchFamily="34" charset="-128"/>
              </a:rPr>
              <a:t>: Transferring one large chunk of data from disk to memory is faster than transferring many small chunks.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Disk I/O is block-based: Reading and writing of entire blocks (as opposed to smaller chunks).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Block sizes: 8KB to 256 KB.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4.1</a:t>
            </a:r>
          </a:p>
        </p:txBody>
      </p:sp>
    </p:spTree>
    <p:extLst>
      <p:ext uri="{BB962C8B-B14F-4D97-AF65-F5344CB8AC3E}">
        <p14:creationId xmlns:p14="http://schemas.microsoft.com/office/powerpoint/2010/main" val="882291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587239"/>
          </a:xfrm>
        </p:spPr>
        <p:txBody>
          <a:bodyPr>
            <a:normAutofit/>
          </a:bodyPr>
          <a:lstStyle/>
          <a:p>
            <a:r>
              <a:rPr lang="en-US" sz="2800" i="1" dirty="0"/>
              <a:t>Indexes</a:t>
            </a:r>
            <a:r>
              <a:rPr lang="en-US" sz="2800" dirty="0"/>
              <a:t> are data structures designed to make search faster</a:t>
            </a:r>
          </a:p>
          <a:p>
            <a:r>
              <a:rPr lang="en-US" sz="2800" dirty="0"/>
              <a:t>Text search has unique requirements, which leads to unique data structures</a:t>
            </a:r>
          </a:p>
          <a:p>
            <a:r>
              <a:rPr lang="en-US" sz="2800" dirty="0"/>
              <a:t>Most common data structure is </a:t>
            </a:r>
            <a:r>
              <a:rPr lang="en-US" sz="2800" i="1" dirty="0">
                <a:solidFill>
                  <a:srgbClr val="C00000"/>
                </a:solidFill>
              </a:rPr>
              <a:t>inverted index</a:t>
            </a:r>
          </a:p>
          <a:p>
            <a:pPr lvl="1"/>
            <a:r>
              <a:rPr lang="en-US" sz="2400" dirty="0"/>
              <a:t>general name for a class of structures</a:t>
            </a:r>
          </a:p>
          <a:p>
            <a:pPr lvl="1"/>
            <a:r>
              <a:rPr lang="en-US" sz="2400" dirty="0"/>
              <a:t>“inverted” because documents are associated with words, rather than words with documents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Hardware basics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Servers used in IR systems now typically have several GB of main memory, sometimes tens of GB. 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Available disk space is several (2–3) orders of magnitude larger.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Fault tolerance is very expensive: It’s much cheaper to use many regular machines rather than one fault tolerant machine.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4.1</a:t>
            </a:r>
          </a:p>
        </p:txBody>
      </p:sp>
    </p:spTree>
    <p:extLst>
      <p:ext uri="{BB962C8B-B14F-4D97-AF65-F5344CB8AC3E}">
        <p14:creationId xmlns:p14="http://schemas.microsoft.com/office/powerpoint/2010/main" val="756756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Inverted lists are very large</a:t>
            </a:r>
          </a:p>
          <a:p>
            <a:pPr lvl="1"/>
            <a:r>
              <a:rPr lang="en-US" sz="2400" dirty="0"/>
              <a:t>e.g., 25-50% of collection for TREC collections using Indri search engine</a:t>
            </a:r>
          </a:p>
          <a:p>
            <a:pPr lvl="1"/>
            <a:r>
              <a:rPr lang="en-US" sz="2400" dirty="0"/>
              <a:t>Much higher if n-grams are indexed</a:t>
            </a:r>
          </a:p>
          <a:p>
            <a:r>
              <a:rPr lang="en-US" sz="2800" dirty="0"/>
              <a:t>Compression of indexes saves disk and/or memory space</a:t>
            </a:r>
          </a:p>
          <a:p>
            <a:pPr lvl="1"/>
            <a:r>
              <a:rPr lang="en-US" sz="2400" dirty="0"/>
              <a:t>Typically have to decompress lists to use them</a:t>
            </a:r>
          </a:p>
          <a:p>
            <a:pPr lvl="1"/>
            <a:r>
              <a:rPr lang="en-US" sz="2400" dirty="0"/>
              <a:t>Best compression techniques have good </a:t>
            </a:r>
            <a:r>
              <a:rPr lang="en-US" sz="2400" i="1" dirty="0"/>
              <a:t>compression ratios</a:t>
            </a:r>
            <a:r>
              <a:rPr lang="en-US" sz="2400" dirty="0"/>
              <a:t> and are easy to decompress</a:t>
            </a:r>
          </a:p>
        </p:txBody>
      </p:sp>
    </p:spTree>
    <p:extLst>
      <p:ext uri="{BB962C8B-B14F-4D97-AF65-F5344CB8AC3E}">
        <p14:creationId xmlns:p14="http://schemas.microsoft.com/office/powerpoint/2010/main" val="2912401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Lossless vs. lossy compression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Lossless compression: All information is preserved.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What we mostly do in IR.</a:t>
            </a:r>
          </a:p>
          <a:p>
            <a:r>
              <a:rPr lang="en-US" altLang="en-US" sz="2800" dirty="0" err="1">
                <a:ea typeface="ＭＳ Ｐゴシック" panose="020B0600070205080204" pitchFamily="34" charset="-128"/>
              </a:rPr>
              <a:t>Lossy</a:t>
            </a:r>
            <a:r>
              <a:rPr lang="en-US" altLang="en-US" sz="2800" dirty="0">
                <a:ea typeface="ＭＳ Ｐゴシック" panose="020B0600070205080204" pitchFamily="34" charset="-128"/>
              </a:rPr>
              <a:t> compression: Discard some information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Several of the preprocessing steps can be viewed as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lossy</a:t>
            </a:r>
            <a:r>
              <a:rPr lang="en-US" altLang="en-US" sz="2800" dirty="0">
                <a:ea typeface="ＭＳ Ｐゴシック" panose="020B0600070205080204" pitchFamily="34" charset="-128"/>
              </a:rPr>
              <a:t> compression: case folding, stop words, stemming, number elimination.</a:t>
            </a: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5.1</a:t>
            </a: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2C9C4FCA-2F7A-41FD-85F7-7A226F8BEA9A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22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128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2808"/>
            <a:ext cx="8229600" cy="4837640"/>
          </a:xfrm>
        </p:spPr>
        <p:txBody>
          <a:bodyPr>
            <a:normAutofit/>
          </a:bodyPr>
          <a:lstStyle/>
          <a:p>
            <a:r>
              <a:rPr lang="en-US" sz="2800" i="1" dirty="0"/>
              <a:t>Basic idea</a:t>
            </a:r>
            <a:r>
              <a:rPr lang="en-US" sz="2800" dirty="0"/>
              <a:t>: Common data elements use short codes while uncommon data elements use longer codes</a:t>
            </a:r>
          </a:p>
          <a:p>
            <a:pPr lvl="1"/>
            <a:r>
              <a:rPr lang="en-US" sz="2400" dirty="0"/>
              <a:t>Example: coding numbers</a:t>
            </a:r>
          </a:p>
          <a:p>
            <a:pPr lvl="1"/>
            <a:endParaRPr lang="en-US" sz="1600" dirty="0"/>
          </a:p>
          <a:p>
            <a:pPr lvl="2"/>
            <a:r>
              <a:rPr lang="en-US" sz="2400" dirty="0"/>
              <a:t>number sequence:		0, 1, 0, 3, 0, 2, 0</a:t>
            </a:r>
          </a:p>
          <a:p>
            <a:pPr lvl="2"/>
            <a:endParaRPr lang="en-US" sz="2400" dirty="0"/>
          </a:p>
          <a:p>
            <a:pPr lvl="2"/>
            <a:r>
              <a:rPr lang="en-US" sz="2400" dirty="0"/>
              <a:t>possible encoding (2-bit):	00 01 00 10 00 11 00</a:t>
            </a:r>
          </a:p>
          <a:p>
            <a:pPr lvl="2"/>
            <a:endParaRPr lang="en-US" sz="2400" dirty="0"/>
          </a:p>
          <a:p>
            <a:pPr lvl="2"/>
            <a:r>
              <a:rPr lang="en-US" sz="2400" dirty="0"/>
              <a:t>encode 0 using a single 0:	0 01 0 10 0 11 0</a:t>
            </a:r>
          </a:p>
          <a:p>
            <a:pPr lvl="2"/>
            <a:endParaRPr lang="en-US" sz="2400" dirty="0"/>
          </a:p>
          <a:p>
            <a:pPr lvl="2"/>
            <a:r>
              <a:rPr lang="en-US" sz="2400" dirty="0"/>
              <a:t>only 10 bits &lt; 14 bits!	 	</a:t>
            </a:r>
          </a:p>
        </p:txBody>
      </p:sp>
      <p:pic>
        <p:nvPicPr>
          <p:cNvPr id="1026" name="Picture 2" descr="Image result for hooray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819" y="4952566"/>
            <a:ext cx="1499183" cy="175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5085184" y="4161453"/>
            <a:ext cx="46653" cy="4572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34732" y="4192550"/>
            <a:ext cx="46653" cy="4572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90528" y="4201881"/>
            <a:ext cx="46653" cy="4572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46299" y="4220543"/>
            <a:ext cx="46653" cy="4572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44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8321041" cy="4399618"/>
          </a:xfrm>
        </p:spPr>
        <p:txBody>
          <a:bodyPr>
            <a:normAutofit/>
          </a:bodyPr>
          <a:lstStyle/>
          <a:p>
            <a:r>
              <a:rPr lang="en-US" sz="3200" i="1" dirty="0"/>
              <a:t>Decoding </a:t>
            </a:r>
            <a:r>
              <a:rPr lang="en-US" sz="3200" dirty="0"/>
              <a:t>0010100110</a:t>
            </a:r>
          </a:p>
          <a:p>
            <a:pPr lvl="2"/>
            <a:r>
              <a:rPr lang="en-US" sz="2400" dirty="0"/>
              <a:t>A possible decoding:	0 01 01 0 0 11 0</a:t>
            </a:r>
          </a:p>
          <a:p>
            <a:pPr lvl="2"/>
            <a:endParaRPr lang="en-US" sz="2400" dirty="0"/>
          </a:p>
          <a:p>
            <a:pPr lvl="2"/>
            <a:r>
              <a:rPr lang="en-US" sz="2400" dirty="0"/>
              <a:t>which represents:	0, 1, 1, 0, 0, 3, 0</a:t>
            </a:r>
          </a:p>
          <a:p>
            <a:pPr lvl="2"/>
            <a:endParaRPr lang="en-US" sz="2400" dirty="0"/>
          </a:p>
          <a:p>
            <a:pPr lvl="2"/>
            <a:r>
              <a:rPr lang="en-US" sz="2400" dirty="0"/>
              <a:t>use unambiguous code:</a:t>
            </a:r>
          </a:p>
          <a:p>
            <a:pPr lvl="2"/>
            <a:endParaRPr lang="en-US" sz="2400" dirty="0"/>
          </a:p>
          <a:p>
            <a:pPr lvl="2"/>
            <a:endParaRPr lang="en-US" sz="2400" dirty="0"/>
          </a:p>
          <a:p>
            <a:pPr lvl="2"/>
            <a:endParaRPr lang="en-US" sz="2400" dirty="0"/>
          </a:p>
          <a:p>
            <a:pPr lvl="2"/>
            <a:r>
              <a:rPr lang="en-US" sz="2400" dirty="0"/>
              <a:t>which gives:	0 101 0 111 0 110 0</a:t>
            </a:r>
          </a:p>
          <a:p>
            <a:pPr lvl="2"/>
            <a:endParaRPr lang="en-US" sz="2000" dirty="0"/>
          </a:p>
          <a:p>
            <a:pPr lvl="2"/>
            <a:endParaRPr lang="en-US" sz="2000" dirty="0"/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758028" y="3752004"/>
            <a:ext cx="2047214" cy="150543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312596" y="1845734"/>
            <a:ext cx="1331968" cy="2742919"/>
            <a:chOff x="7312596" y="1845734"/>
            <a:chExt cx="1331968" cy="2742919"/>
          </a:xfrm>
        </p:grpSpPr>
        <p:pic>
          <p:nvPicPr>
            <p:cNvPr id="2050" name="Picture 2" descr="Image result for i am confu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2596" y="2825460"/>
              <a:ext cx="1175462" cy="1763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Callout 8"/>
            <p:cNvSpPr/>
            <p:nvPr/>
          </p:nvSpPr>
          <p:spPr>
            <a:xfrm>
              <a:off x="7389845" y="1845734"/>
              <a:ext cx="1254719" cy="850813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Wait. What?</a:t>
              </a:r>
            </a:p>
          </p:txBody>
        </p:sp>
      </p:grpSp>
      <p:pic>
        <p:nvPicPr>
          <p:cNvPr id="2052" name="Picture 4" descr="Image result for i am confus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526" y="4908910"/>
            <a:ext cx="1762190" cy="176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rot="590779">
            <a:off x="1462799" y="2688726"/>
            <a:ext cx="5336109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i="1" dirty="0"/>
              <a:t>Ambiguous</a:t>
            </a:r>
            <a:r>
              <a:rPr lang="en-US" sz="2000" dirty="0"/>
              <a:t> encoding – not clear how to decode</a:t>
            </a:r>
          </a:p>
        </p:txBody>
      </p:sp>
    </p:spTree>
    <p:extLst>
      <p:ext uri="{BB962C8B-B14F-4D97-AF65-F5344CB8AC3E}">
        <p14:creationId xmlns:p14="http://schemas.microsoft.com/office/powerpoint/2010/main" val="384461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cap="none" dirty="0">
                <a:ea typeface="ＭＳ Ｐゴシック" panose="020B0600070205080204" pitchFamily="34" charset="-128"/>
              </a:rPr>
              <a:t>POSTINGS COMPRESSION</a:t>
            </a:r>
          </a:p>
        </p:txBody>
      </p:sp>
      <p:sp>
        <p:nvSpPr>
          <p:cNvPr id="32771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2"/>
              <a:buNone/>
              <a:defRPr/>
            </a:pPr>
            <a:endParaRPr lang="en-US"/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5.3</a:t>
            </a: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8F466086-513C-4B89-874B-30E4EF4586C6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25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203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Postings compression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63626"/>
          </a:xfrm>
        </p:spPr>
        <p:txBody>
          <a:bodyPr>
            <a:noAutofit/>
          </a:bodyPr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The postings file is much larger than the dictionary, factor of at least 10.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Key desideratum: store each posting compactly.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A posting for our purposes is a </a:t>
            </a:r>
            <a:r>
              <a:rPr lang="en-US" altLang="en-US" sz="2800" i="1" dirty="0" err="1">
                <a:ea typeface="ＭＳ Ｐゴシック" panose="020B0600070205080204" pitchFamily="34" charset="-128"/>
              </a:rPr>
              <a:t>docID</a:t>
            </a:r>
            <a:r>
              <a:rPr lang="en-US" altLang="en-US" sz="2800" dirty="0">
                <a:ea typeface="ＭＳ Ｐゴシック" panose="020B0600070205080204" pitchFamily="34" charset="-128"/>
              </a:rPr>
              <a:t> - </a:t>
            </a:r>
            <a:r>
              <a:rPr lang="en-US" alt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a number</a:t>
            </a:r>
            <a:r>
              <a:rPr lang="en-US" altLang="en-US" sz="2800" dirty="0">
                <a:ea typeface="ＭＳ Ｐゴシック" panose="020B0600070205080204" pitchFamily="34" charset="-128"/>
              </a:rPr>
              <a:t>.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For 800,000 documents, we would need 32 bits per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docID</a:t>
            </a:r>
            <a:r>
              <a:rPr lang="en-US" altLang="en-US" sz="2800" dirty="0">
                <a:ea typeface="ＭＳ Ｐゴシック" panose="020B0600070205080204" pitchFamily="34" charset="-128"/>
              </a:rPr>
              <a:t> when using 4-byte integers.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Alternatively, we can use log</a:t>
            </a:r>
            <a:r>
              <a:rPr lang="en-US" altLang="en-US" sz="28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800" dirty="0">
                <a:ea typeface="ＭＳ Ｐゴシック" panose="020B0600070205080204" pitchFamily="34" charset="-128"/>
              </a:rPr>
              <a:t> 800,000 ≈ 20 bits per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docID</a:t>
            </a:r>
            <a:r>
              <a:rPr lang="en-US" altLang="en-US" sz="2800" dirty="0">
                <a:ea typeface="ＭＳ Ｐゴシック" panose="020B0600070205080204" pitchFamily="34" charset="-128"/>
              </a:rPr>
              <a:t>.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Our goal: use far fewer than 20 bits per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docID</a:t>
            </a:r>
            <a:r>
              <a:rPr lang="en-US" altLang="en-US" sz="2800" dirty="0"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5.3</a:t>
            </a:r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DD476EE3-48E9-485C-9128-959496E8ECB1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26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109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Postings: two conflicting forces</a:t>
            </a:r>
          </a:p>
        </p:txBody>
      </p:sp>
      <p:sp>
        <p:nvSpPr>
          <p:cNvPr id="53251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 term like </a:t>
            </a:r>
            <a:r>
              <a:rPr lang="en-US" altLang="en-US" sz="2800" b="1" i="1" dirty="0" err="1">
                <a:ea typeface="ＭＳ Ｐゴシック" panose="020B0600070205080204" pitchFamily="34" charset="-128"/>
              </a:rPr>
              <a:t>arachnocentric</a:t>
            </a:r>
            <a:r>
              <a:rPr lang="en-US" altLang="en-US" sz="2800" b="1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dirty="0">
                <a:ea typeface="ＭＳ Ｐゴシック" panose="020B0600070205080204" pitchFamily="34" charset="-128"/>
              </a:rPr>
              <a:t>occurs in maybe one doc out of a million – we would like to store this posting using log</a:t>
            </a:r>
            <a:r>
              <a:rPr lang="en-US" altLang="en-US" sz="28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800" dirty="0">
                <a:ea typeface="ＭＳ Ｐゴシック" panose="020B0600070205080204" pitchFamily="34" charset="-128"/>
              </a:rPr>
              <a:t> 1M ~ 20 bits.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 term like </a:t>
            </a:r>
            <a:r>
              <a:rPr lang="en-US" altLang="en-US" sz="2800" b="1" i="1" dirty="0">
                <a:ea typeface="ＭＳ Ｐゴシック" panose="020B0600070205080204" pitchFamily="34" charset="-128"/>
              </a:rPr>
              <a:t>the</a:t>
            </a:r>
            <a:r>
              <a:rPr lang="en-US" altLang="en-US" sz="2800" dirty="0">
                <a:ea typeface="ＭＳ Ｐゴシック" panose="020B0600070205080204" pitchFamily="34" charset="-128"/>
              </a:rPr>
              <a:t> occurs in virtually every doc, so 20 bits/posting is too expensive.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Prefer 0/1 bitmap vector in this case </a:t>
            </a:r>
          </a:p>
          <a:p>
            <a:endParaRPr lang="en-US" altLang="en-US" sz="2600" dirty="0">
              <a:ea typeface="ＭＳ Ｐゴシック" panose="020B0600070205080204" pitchFamily="34" charset="-128"/>
            </a:endParaRPr>
          </a:p>
          <a:p>
            <a:r>
              <a:rPr lang="en-US" altLang="en-US" sz="26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Key Goal: </a:t>
            </a:r>
            <a:r>
              <a:rPr lang="en-US" altLang="en-US" sz="26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Use few bits to encode small, but frequent numbers, and use more bits to encode large but less frequently occurring numbers</a:t>
            </a:r>
          </a:p>
        </p:txBody>
      </p:sp>
      <p:sp>
        <p:nvSpPr>
          <p:cNvPr id="53252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5.3</a:t>
            </a:r>
          </a:p>
        </p:txBody>
      </p:sp>
      <p:sp>
        <p:nvSpPr>
          <p:cNvPr id="5325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BEFC34BA-4BD6-4750-8F85-8A00DAED39E1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27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357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686800" cy="4864917"/>
          </a:xfrm>
        </p:spPr>
        <p:txBody>
          <a:bodyPr>
            <a:normAutofit/>
          </a:bodyPr>
          <a:lstStyle/>
          <a:p>
            <a:r>
              <a:rPr lang="en-US" sz="3200" dirty="0"/>
              <a:t>Word count data is good candidate for compression</a:t>
            </a:r>
          </a:p>
          <a:p>
            <a:pPr lvl="1"/>
            <a:r>
              <a:rPr lang="en-US" sz="2800" dirty="0"/>
              <a:t>many small numbers and few larger numbers</a:t>
            </a:r>
          </a:p>
          <a:p>
            <a:pPr lvl="1"/>
            <a:r>
              <a:rPr lang="en-US" sz="2800" dirty="0"/>
              <a:t>encode small numbers with small codes</a:t>
            </a:r>
          </a:p>
          <a:p>
            <a:r>
              <a:rPr lang="en-US" sz="3200" dirty="0"/>
              <a:t>Document numbers are less predictable</a:t>
            </a:r>
          </a:p>
          <a:p>
            <a:pPr lvl="1"/>
            <a:r>
              <a:rPr lang="en-US" sz="2800" dirty="0"/>
              <a:t>but differences between numbers in an ordered list are smaller and more predictable</a:t>
            </a:r>
          </a:p>
          <a:p>
            <a:r>
              <a:rPr lang="en-US" sz="3200" i="1" dirty="0"/>
              <a:t>Delta encoding</a:t>
            </a:r>
            <a:r>
              <a:rPr lang="en-US" sz="3200" dirty="0"/>
              <a:t>:</a:t>
            </a:r>
          </a:p>
          <a:p>
            <a:pPr lvl="1"/>
            <a:r>
              <a:rPr lang="en-US" sz="2800" dirty="0"/>
              <a:t>encoding differences between document numbers (</a:t>
            </a:r>
            <a:r>
              <a:rPr lang="en-US" sz="2800" i="1" dirty="0"/>
              <a:t>d-gaps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97075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8074153" cy="4023360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800" dirty="0"/>
              <a:t>Inverted list (without counts)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28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800" dirty="0"/>
              <a:t>Differences between adjacent numbers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28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800" dirty="0"/>
              <a:t>Differences for a high-frequency word  are easier to compress, e.g.,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28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800" dirty="0"/>
              <a:t>Differences for a low-frequency word are large, e.g.,</a:t>
            </a:r>
          </a:p>
          <a:p>
            <a:pPr>
              <a:buNone/>
            </a:pPr>
            <a:endParaRPr lang="en-US" sz="3200" dirty="0"/>
          </a:p>
          <a:p>
            <a:endParaRPr lang="en-US" sz="3200" dirty="0"/>
          </a:p>
        </p:txBody>
      </p:sp>
      <p:pic>
        <p:nvPicPr>
          <p:cNvPr id="4" name="Content Placeholder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286000" y="2345278"/>
            <a:ext cx="3671344" cy="296620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246745" y="3260486"/>
            <a:ext cx="2928680" cy="312118"/>
          </a:xfrm>
          <a:prstGeom prst="rect">
            <a:avLst/>
          </a:prstGeom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353774" y="4566260"/>
            <a:ext cx="3177256" cy="312118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286000" y="5609938"/>
            <a:ext cx="3312804" cy="288595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288536" y="2334768"/>
            <a:ext cx="886889" cy="381000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279392" y="3261360"/>
            <a:ext cx="384048" cy="301625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0" name="AutoShape 6"/>
          <p:cNvCxnSpPr>
            <a:cxnSpLocks noChangeShapeType="1"/>
            <a:stCxn id="9" idx="0"/>
            <a:endCxn id="8" idx="2"/>
          </p:cNvCxnSpPr>
          <p:nvPr/>
        </p:nvCxnSpPr>
        <p:spPr bwMode="auto">
          <a:xfrm flipV="1">
            <a:off x="4471416" y="2715768"/>
            <a:ext cx="260565" cy="545592"/>
          </a:xfrm>
          <a:prstGeom prst="straightConnector1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93396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Indexes and Ranking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686800" cy="4739639"/>
          </a:xfrm>
        </p:spPr>
        <p:txBody>
          <a:bodyPr>
            <a:normAutofit/>
          </a:bodyPr>
          <a:lstStyle/>
          <a:p>
            <a:r>
              <a:rPr lang="en-US" sz="2800" dirty="0"/>
              <a:t>Indexes are designed to support </a:t>
            </a:r>
            <a:r>
              <a:rPr lang="en-US" sz="2800" i="1" dirty="0"/>
              <a:t>search</a:t>
            </a:r>
          </a:p>
          <a:p>
            <a:pPr lvl="1"/>
            <a:r>
              <a:rPr lang="en-US" sz="2400" dirty="0"/>
              <a:t>faster response time</a:t>
            </a:r>
          </a:p>
          <a:p>
            <a:pPr lvl="1"/>
            <a:r>
              <a:rPr lang="en-US" sz="2400" dirty="0"/>
              <a:t>supports updates</a:t>
            </a:r>
          </a:p>
          <a:p>
            <a:r>
              <a:rPr lang="en-US" sz="2800" dirty="0"/>
              <a:t>Text search engines use a particular form of search: </a:t>
            </a:r>
            <a:r>
              <a:rPr lang="en-US" sz="2800" i="1" dirty="0"/>
              <a:t>ranking</a:t>
            </a:r>
          </a:p>
          <a:p>
            <a:pPr lvl="1"/>
            <a:r>
              <a:rPr lang="en-US" sz="2400" dirty="0"/>
              <a:t>documents are retrieved in sorted order according to a score computing using the document representation, the query, and a </a:t>
            </a:r>
            <a:r>
              <a:rPr lang="en-US" sz="2400" i="1" dirty="0"/>
              <a:t>ranking algorithm</a:t>
            </a:r>
          </a:p>
          <a:p>
            <a:r>
              <a:rPr lang="en-US" sz="2800" dirty="0"/>
              <a:t>What is a reasonable abstract model for ranking?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Example of postings entries</a:t>
            </a:r>
          </a:p>
        </p:txBody>
      </p:sp>
      <p:pic>
        <p:nvPicPr>
          <p:cNvPr id="55299" name="Content Placeholder 3" descr="postingsgaps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514600"/>
            <a:ext cx="9144000" cy="1835150"/>
          </a:xfrm>
        </p:spPr>
      </p:pic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5.3</a:t>
            </a:r>
          </a:p>
        </p:txBody>
      </p:sp>
      <p:sp>
        <p:nvSpPr>
          <p:cNvPr id="5530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6CC956DF-2F7C-47ED-9A73-148F0B28C611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30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2621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Variable length encoding</a:t>
            </a:r>
          </a:p>
        </p:txBody>
      </p:sp>
      <p:sp>
        <p:nvSpPr>
          <p:cNvPr id="563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822959" y="1845734"/>
            <a:ext cx="7543801" cy="442705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Aim: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For </a:t>
            </a:r>
            <a:r>
              <a:rPr lang="en-US" altLang="en-US" sz="2000" b="1" i="1" dirty="0" err="1">
                <a:ea typeface="ＭＳ Ｐゴシック" panose="020B0600070205080204" pitchFamily="34" charset="-128"/>
              </a:rPr>
              <a:t>arachnocentric</a:t>
            </a:r>
            <a:r>
              <a:rPr lang="en-US" altLang="en-US" sz="2000" dirty="0">
                <a:ea typeface="ＭＳ Ｐゴシック" panose="020B0600070205080204" pitchFamily="34" charset="-128"/>
              </a:rPr>
              <a:t>, we will use ~20 bits/gap entry.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For </a:t>
            </a:r>
            <a:r>
              <a:rPr lang="en-US" altLang="en-US" sz="2000" b="1" i="1" dirty="0">
                <a:ea typeface="ＭＳ Ｐゴシック" panose="020B0600070205080204" pitchFamily="34" charset="-128"/>
              </a:rPr>
              <a:t>the</a:t>
            </a:r>
            <a:r>
              <a:rPr lang="en-US" altLang="en-US" sz="2000" dirty="0">
                <a:ea typeface="ＭＳ Ｐゴシック" panose="020B0600070205080204" pitchFamily="34" charset="-128"/>
              </a:rPr>
              <a:t>, we will use ~1 bit/gap entry.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If the average gap for a term is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G</a:t>
            </a:r>
            <a:r>
              <a:rPr lang="en-US" altLang="en-US" sz="2400" dirty="0">
                <a:ea typeface="ＭＳ Ｐゴシック" panose="020B0600070205080204" pitchFamily="34" charset="-128"/>
              </a:rPr>
              <a:t>, we want to use ~log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G</a:t>
            </a:r>
            <a:r>
              <a:rPr lang="en-US" altLang="en-US" sz="2400" dirty="0">
                <a:ea typeface="ＭＳ Ｐゴシック" panose="020B0600070205080204" pitchFamily="34" charset="-128"/>
              </a:rPr>
              <a:t> bits/gap entry.</a:t>
            </a:r>
          </a:p>
          <a:p>
            <a:pPr eaLnBrk="1" hangingPunct="1"/>
            <a:r>
              <a:rPr lang="en-US" altLang="en-US" sz="2400" u="sng" dirty="0">
                <a:ea typeface="ＭＳ Ｐゴシック" panose="020B0600070205080204" pitchFamily="34" charset="-128"/>
              </a:rPr>
              <a:t>Key challenge</a:t>
            </a:r>
            <a:r>
              <a:rPr lang="en-US" altLang="en-US" sz="2400" dirty="0">
                <a:ea typeface="ＭＳ Ｐゴシック" panose="020B0600070205080204" pitchFamily="34" charset="-128"/>
              </a:rPr>
              <a:t>: encode every integer (gap) with about as few bits as needed for that integer.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This requires a </a:t>
            </a:r>
            <a:r>
              <a:rPr lang="en-US" altLang="en-US" sz="24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variable length encoding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Variable length codes achieve this by using short codes for small numbers</a:t>
            </a:r>
          </a:p>
        </p:txBody>
      </p:sp>
      <p:sp>
        <p:nvSpPr>
          <p:cNvPr id="56324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5.3</a:t>
            </a:r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70D94A79-AAD3-48AE-B15D-AFD56654BBBE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788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Bit-Aligned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67" y="1737361"/>
            <a:ext cx="8229600" cy="4295669"/>
          </a:xfrm>
        </p:spPr>
        <p:txBody>
          <a:bodyPr>
            <a:normAutofit/>
          </a:bodyPr>
          <a:lstStyle/>
          <a:p>
            <a:r>
              <a:rPr lang="en-US" sz="2800" dirty="0"/>
              <a:t>Breaks between encoded numbers can occur after any bit position</a:t>
            </a:r>
          </a:p>
          <a:p>
            <a:r>
              <a:rPr lang="en-US" sz="2800" i="1" dirty="0"/>
              <a:t>Unary</a:t>
            </a:r>
            <a:r>
              <a:rPr lang="en-US" sz="2800" dirty="0"/>
              <a:t> code</a:t>
            </a:r>
          </a:p>
          <a:p>
            <a:pPr lvl="1"/>
            <a:r>
              <a:rPr lang="en-US" sz="2400" dirty="0"/>
              <a:t>Encode </a:t>
            </a:r>
            <a:r>
              <a:rPr lang="en-US" sz="2400" i="1" dirty="0"/>
              <a:t>k</a:t>
            </a:r>
            <a:r>
              <a:rPr lang="en-US" sz="2400" dirty="0"/>
              <a:t> by </a:t>
            </a:r>
            <a:r>
              <a:rPr lang="en-US" sz="2400" i="1" dirty="0"/>
              <a:t>k</a:t>
            </a:r>
            <a:r>
              <a:rPr lang="en-US" sz="2400" dirty="0"/>
              <a:t> 1s followed by 0</a:t>
            </a:r>
          </a:p>
          <a:p>
            <a:pPr lvl="1"/>
            <a:r>
              <a:rPr lang="en-US" sz="2400" dirty="0"/>
              <a:t>0 at end makes code unambiguous</a:t>
            </a:r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176770" y="3188118"/>
            <a:ext cx="2286004" cy="215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26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Unary and Binary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" y="178646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Unary is very efficient for small numbers such as 0 and 1, but quickly becomes very expensive</a:t>
            </a:r>
          </a:p>
          <a:p>
            <a:pPr lvl="1"/>
            <a:r>
              <a:rPr lang="en-US" sz="2400" dirty="0"/>
              <a:t>1023 can be represented in 10 binary bits, but requires 1024 bits in unary</a:t>
            </a:r>
          </a:p>
          <a:p>
            <a:r>
              <a:rPr lang="en-US" sz="2800" dirty="0"/>
              <a:t>Binary is more efficient for large numbers, but it may be ambiguous</a:t>
            </a:r>
          </a:p>
        </p:txBody>
      </p:sp>
    </p:spTree>
    <p:extLst>
      <p:ext uri="{BB962C8B-B14F-4D97-AF65-F5344CB8AC3E}">
        <p14:creationId xmlns:p14="http://schemas.microsoft.com/office/powerpoint/2010/main" val="1437587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Gamma codes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822959" y="1752237"/>
            <a:ext cx="8321041" cy="4454482"/>
          </a:xfrm>
        </p:spPr>
        <p:txBody>
          <a:bodyPr>
            <a:noAutofit/>
          </a:bodyPr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We can compress better with </a:t>
            </a:r>
            <a:r>
              <a:rPr lang="en-US" altLang="en-US" sz="2800" u="sng" dirty="0">
                <a:ea typeface="ＭＳ Ｐゴシック" panose="020B0600070205080204" pitchFamily="34" charset="-128"/>
              </a:rPr>
              <a:t>bit-level</a:t>
            </a:r>
            <a:r>
              <a:rPr lang="en-US" altLang="en-US" sz="2800" dirty="0">
                <a:ea typeface="ＭＳ Ｐゴシック" panose="020B0600070205080204" pitchFamily="34" charset="-128"/>
              </a:rPr>
              <a:t> codes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The Gamma code is the best known of these.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Represent a gap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G</a:t>
            </a:r>
            <a:r>
              <a:rPr lang="en-US" altLang="en-US" sz="2800" dirty="0">
                <a:ea typeface="ＭＳ Ｐゴシック" panose="020B0600070205080204" pitchFamily="34" charset="-128"/>
              </a:rPr>
              <a:t> as a pair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length</a:t>
            </a:r>
            <a:r>
              <a:rPr lang="en-US" altLang="en-US" sz="2800" dirty="0">
                <a:ea typeface="ＭＳ Ｐゴシック" panose="020B0600070205080204" pitchFamily="34" charset="-128"/>
              </a:rPr>
              <a:t> and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offset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r>
              <a:rPr lang="en-US" altLang="en-US" sz="2800" i="1" dirty="0">
                <a:ea typeface="ＭＳ Ｐゴシック" panose="020B0600070205080204" pitchFamily="34" charset="-128"/>
              </a:rPr>
              <a:t>offset</a:t>
            </a:r>
            <a:r>
              <a:rPr lang="en-US" altLang="en-US" sz="2800" dirty="0">
                <a:ea typeface="ＭＳ Ｐゴシック" panose="020B0600070205080204" pitchFamily="34" charset="-128"/>
              </a:rPr>
              <a:t> is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G</a:t>
            </a:r>
            <a:r>
              <a:rPr lang="en-US" altLang="en-US" sz="2800" dirty="0">
                <a:ea typeface="ＭＳ Ｐゴシック" panose="020B0600070205080204" pitchFamily="34" charset="-128"/>
              </a:rPr>
              <a:t> in binary, with the leading bit cut off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For example 13 → 1101 → 101</a:t>
            </a:r>
          </a:p>
          <a:p>
            <a:r>
              <a:rPr lang="en-US" altLang="en-US" sz="2800" i="1" dirty="0">
                <a:ea typeface="ＭＳ Ｐゴシック" panose="020B0600070205080204" pitchFamily="34" charset="-128"/>
              </a:rPr>
              <a:t>length</a:t>
            </a:r>
            <a:r>
              <a:rPr lang="en-US" altLang="en-US" sz="2800" dirty="0">
                <a:ea typeface="ＭＳ Ｐゴシック" panose="020B0600070205080204" pitchFamily="34" charset="-128"/>
              </a:rPr>
              <a:t> is the length of offset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For 13 (offset 101), this is 3.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We encode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length</a:t>
            </a:r>
            <a:r>
              <a:rPr lang="en-US" altLang="en-US" sz="2800" dirty="0">
                <a:ea typeface="ＭＳ Ｐゴシック" panose="020B0600070205080204" pitchFamily="34" charset="-128"/>
              </a:rPr>
              <a:t> with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unary code</a:t>
            </a:r>
            <a:r>
              <a:rPr lang="en-US" altLang="en-US" sz="2800" dirty="0">
                <a:ea typeface="ＭＳ Ｐゴシック" panose="020B0600070205080204" pitchFamily="34" charset="-128"/>
              </a:rPr>
              <a:t>: 1110.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Gamma code of 13 is the concatenation of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length</a:t>
            </a:r>
            <a:r>
              <a:rPr lang="en-US" altLang="en-US" sz="2800" dirty="0">
                <a:ea typeface="ＭＳ Ｐゴシック" panose="020B0600070205080204" pitchFamily="34" charset="-128"/>
              </a:rPr>
              <a:t> and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offset</a:t>
            </a:r>
            <a:r>
              <a:rPr lang="en-US" altLang="en-US" sz="2800" dirty="0">
                <a:ea typeface="ＭＳ Ｐゴシック" panose="020B0600070205080204" pitchFamily="34" charset="-128"/>
              </a:rPr>
              <a:t>: 1110101</a:t>
            </a:r>
          </a:p>
        </p:txBody>
      </p:sp>
      <p:sp>
        <p:nvSpPr>
          <p:cNvPr id="61444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5.3</a:t>
            </a:r>
          </a:p>
        </p:txBody>
      </p:sp>
      <p:sp>
        <p:nvSpPr>
          <p:cNvPr id="6144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CFA0092F-304A-4D03-AE9E-E51B86001309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34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4764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12988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Gamma code examples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411975"/>
              </p:ext>
            </p:extLst>
          </p:nvPr>
        </p:nvGraphicFramePr>
        <p:xfrm>
          <a:off x="533400" y="1407363"/>
          <a:ext cx="8153400" cy="4086225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length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offset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</a:rPr>
                        <a:t>g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-code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1110,001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1110,101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11110,1000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111111110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11111111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111111110,11111111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11111111110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0000000001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11111111110,0000000001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2529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5.3</a:t>
            </a:r>
          </a:p>
        </p:txBody>
      </p:sp>
      <p:sp>
        <p:nvSpPr>
          <p:cNvPr id="6253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1CED1E79-9CE5-4553-AB82-DA6518D3559B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35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5515022"/>
            <a:ext cx="83026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It does not code zero. One way of handling zero is to add 1 before coding and then subtract 1 after decoding. Another way is to prefix each nonzero code with a 1 and then code zero as a single 0.</a:t>
            </a:r>
          </a:p>
        </p:txBody>
      </p:sp>
    </p:spTree>
    <p:extLst>
      <p:ext uri="{BB962C8B-B14F-4D97-AF65-F5344CB8AC3E}">
        <p14:creationId xmlns:p14="http://schemas.microsoft.com/office/powerpoint/2010/main" val="36410776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563" y="1845734"/>
            <a:ext cx="8789437" cy="4399618"/>
          </a:xfrm>
        </p:spPr>
        <p:txBody>
          <a:bodyPr>
            <a:normAutofit/>
          </a:bodyPr>
          <a:lstStyle/>
          <a:p>
            <a:r>
              <a:rPr lang="en-US" sz="3200" i="1" dirty="0"/>
              <a:t>Encoding </a:t>
            </a:r>
            <a:r>
              <a:rPr lang="en-US" sz="3200" dirty="0"/>
              <a:t>0, 1, 0, 3, 0, 2, 0</a:t>
            </a:r>
          </a:p>
          <a:p>
            <a:r>
              <a:rPr lang="en-US" sz="3200" dirty="0"/>
              <a:t>Recall previous ambiguous encoding was 0010100110</a:t>
            </a:r>
          </a:p>
          <a:p>
            <a:pPr lvl="2"/>
            <a:r>
              <a:rPr lang="en-US" sz="2400" dirty="0"/>
              <a:t>Exercise: Give the gamma code for this sequence.</a:t>
            </a:r>
          </a:p>
          <a:p>
            <a:pPr lvl="3"/>
            <a:r>
              <a:rPr lang="en-US" sz="2400" dirty="0"/>
              <a:t>Add 1 to all: 1, 2, 1, 4, 1, 3, 1</a:t>
            </a:r>
          </a:p>
          <a:p>
            <a:pPr lvl="3"/>
            <a:r>
              <a:rPr lang="en-US" sz="2400" dirty="0"/>
              <a:t>0 100 0 11000 0 100 101 0</a:t>
            </a:r>
          </a:p>
          <a:p>
            <a:pPr lvl="3"/>
            <a:r>
              <a:rPr lang="en-US" sz="2000" dirty="0"/>
              <a:t>18 bits, but not ambiguous.</a:t>
            </a:r>
          </a:p>
          <a:p>
            <a:pPr lvl="2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484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Gamma code properties</a:t>
            </a:r>
          </a:p>
        </p:txBody>
      </p:sp>
      <p:sp>
        <p:nvSpPr>
          <p:cNvPr id="63491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822959" y="1763438"/>
            <a:ext cx="7543801" cy="439961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i="1" dirty="0">
                <a:ea typeface="ＭＳ Ｐゴシック" panose="020B0600070205080204" pitchFamily="34" charset="-128"/>
              </a:rPr>
              <a:t>G</a:t>
            </a:r>
            <a:r>
              <a:rPr lang="en-US" altLang="en-US" sz="2800" dirty="0">
                <a:ea typeface="ＭＳ Ｐゴシック" panose="020B0600070205080204" pitchFamily="34" charset="-128"/>
              </a:rPr>
              <a:t> is encoded using 2 </a:t>
            </a:r>
            <a:r>
              <a:rPr lang="en-US" altLang="en-US" sz="2800" dirty="0">
                <a:ea typeface="ＭＳ Ｐゴシック" panose="020B0600070205080204" pitchFamily="34" charset="-128"/>
                <a:sym typeface="Symbol" panose="05050102010706020507" pitchFamily="18" charset="2"/>
              </a:rPr>
              <a:t>log </a:t>
            </a:r>
            <a:r>
              <a:rPr lang="en-US" altLang="en-US" sz="2800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G</a:t>
            </a:r>
            <a:r>
              <a:rPr lang="en-US" altLang="en-US" sz="2800" dirty="0">
                <a:ea typeface="ＭＳ Ｐゴシック" panose="020B0600070205080204" pitchFamily="34" charset="-128"/>
                <a:sym typeface="Symbol" panose="05050102010706020507" pitchFamily="18" charset="2"/>
              </a:rPr>
              <a:t> + 1 bits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  <a:sym typeface="Symbol" panose="05050102010706020507" pitchFamily="18" charset="2"/>
              </a:rPr>
              <a:t>Length of offset is log </a:t>
            </a:r>
            <a:r>
              <a:rPr lang="en-US" altLang="en-US" sz="2400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G</a:t>
            </a:r>
            <a:r>
              <a:rPr lang="en-US" altLang="en-US" sz="2400" dirty="0">
                <a:ea typeface="ＭＳ Ｐゴシック" panose="020B0600070205080204" pitchFamily="34" charset="-128"/>
                <a:sym typeface="Symbol" panose="05050102010706020507" pitchFamily="18" charset="2"/>
              </a:rPr>
              <a:t> bits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  <a:sym typeface="Symbol" panose="05050102010706020507" pitchFamily="18" charset="2"/>
              </a:rPr>
              <a:t>Length of length is log </a:t>
            </a:r>
            <a:r>
              <a:rPr lang="en-US" altLang="en-US" sz="2400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G</a:t>
            </a:r>
            <a:r>
              <a:rPr lang="en-US" altLang="en-US" sz="2400" dirty="0">
                <a:ea typeface="ＭＳ Ｐゴシック" panose="020B0600070205080204" pitchFamily="34" charset="-128"/>
                <a:sym typeface="Symbol" panose="05050102010706020507" pitchFamily="18" charset="2"/>
              </a:rPr>
              <a:t> + 1 bits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All gamma codes have an odd number of bits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Almost within a factor of 2 of best possible, </a:t>
            </a:r>
            <a:r>
              <a:rPr lang="en-US" altLang="en-US" sz="2800" dirty="0">
                <a:ea typeface="ＭＳ Ｐゴシック" panose="020B0600070205080204" pitchFamily="34" charset="-128"/>
                <a:sym typeface="Symbol" panose="05050102010706020507" pitchFamily="18" charset="2"/>
              </a:rPr>
              <a:t>log</a:t>
            </a:r>
            <a:r>
              <a:rPr lang="en-US" altLang="en-US" sz="2800" baseline="-25000" dirty="0">
                <a:ea typeface="ＭＳ Ｐゴシック" panose="020B0600070205080204" pitchFamily="34" charset="-128"/>
                <a:sym typeface="Symbol" panose="05050102010706020507" pitchFamily="18" charset="2"/>
              </a:rPr>
              <a:t>2</a:t>
            </a:r>
            <a:r>
              <a:rPr lang="en-US" altLang="en-US" sz="2800" dirty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en-US" sz="2800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G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Gamma code is uniquely </a:t>
            </a:r>
            <a:r>
              <a:rPr lang="en-US" alt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prefix-decodable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Gamma code can be used for any distribution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Gamma code is parameter-free</a:t>
            </a:r>
          </a:p>
        </p:txBody>
      </p:sp>
      <p:sp>
        <p:nvSpPr>
          <p:cNvPr id="63492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5.3</a:t>
            </a:r>
          </a:p>
        </p:txBody>
      </p:sp>
      <p:sp>
        <p:nvSpPr>
          <p:cNvPr id="6349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952840ED-13CB-4ADA-8DB9-561CC8B624E1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37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4185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Byte-Aligned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Variable-length bit encodings can be a problem on processors that process </a:t>
            </a:r>
            <a:r>
              <a:rPr lang="en-US" sz="2800" dirty="0">
                <a:solidFill>
                  <a:srgbClr val="C00000"/>
                </a:solidFill>
              </a:rPr>
              <a:t>bytes</a:t>
            </a:r>
          </a:p>
          <a:p>
            <a:r>
              <a:rPr lang="en-US" sz="2800" i="1" dirty="0"/>
              <a:t>v-byte</a:t>
            </a:r>
            <a:r>
              <a:rPr lang="en-US" sz="2800" dirty="0"/>
              <a:t> is a popular byte-aligned code</a:t>
            </a:r>
          </a:p>
          <a:p>
            <a:pPr lvl="1"/>
            <a:r>
              <a:rPr lang="en-US" sz="2400" dirty="0"/>
              <a:t>Similar to Unicode UTF-8</a:t>
            </a:r>
          </a:p>
          <a:p>
            <a:r>
              <a:rPr lang="en-US" sz="2800" dirty="0"/>
              <a:t>Shortest v-byte code is 1 byte</a:t>
            </a:r>
          </a:p>
          <a:p>
            <a:r>
              <a:rPr lang="en-US" sz="2800" dirty="0"/>
              <a:t>Numbers are 1 to 4 bytes long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For a gap value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G, </a:t>
            </a:r>
            <a:r>
              <a:rPr lang="en-US" altLang="en-US" sz="2800" dirty="0">
                <a:ea typeface="ＭＳ Ｐゴシック" panose="020B0600070205080204" pitchFamily="34" charset="-128"/>
              </a:rPr>
              <a:t>we want to use close to the fewest bytes needed to hold log</a:t>
            </a:r>
            <a:r>
              <a:rPr lang="en-US" altLang="en-US" sz="2800" baseline="-25000" dirty="0">
                <a:ea typeface="ＭＳ Ｐゴシック" panose="020B0600070205080204" pitchFamily="34" charset="-128"/>
              </a:rPr>
              <a:t>2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G</a:t>
            </a:r>
            <a:r>
              <a:rPr lang="en-US" altLang="en-US" sz="2800" dirty="0">
                <a:ea typeface="ＭＳ Ｐゴシック" panose="020B0600070205080204" pitchFamily="34" charset="-128"/>
              </a:rPr>
              <a:t> bits</a:t>
            </a:r>
          </a:p>
        </p:txBody>
      </p:sp>
    </p:spTree>
    <p:extLst>
      <p:ext uri="{BB962C8B-B14F-4D97-AF65-F5344CB8AC3E}">
        <p14:creationId xmlns:p14="http://schemas.microsoft.com/office/powerpoint/2010/main" val="37215946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Variable Byte Codes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7991857" cy="4331131"/>
          </a:xfrm>
        </p:spPr>
        <p:txBody>
          <a:bodyPr>
            <a:noAutofit/>
          </a:bodyPr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Encoding Procedure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800" dirty="0">
                <a:ea typeface="ＭＳ Ｐゴシック" panose="020B0600070205080204" pitchFamily="34" charset="-128"/>
              </a:rPr>
              <a:t>Begin with one byte to store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G</a:t>
            </a:r>
            <a:r>
              <a:rPr lang="en-US" altLang="en-US" sz="2800" dirty="0">
                <a:ea typeface="ＭＳ Ｐゴシック" panose="020B0600070205080204" pitchFamily="34" charset="-128"/>
              </a:rPr>
              <a:t> and dedicate the </a:t>
            </a:r>
            <a:r>
              <a:rPr lang="en-US" alt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high bit </a:t>
            </a:r>
            <a:r>
              <a:rPr lang="en-US" altLang="en-US" sz="2800" dirty="0">
                <a:ea typeface="ＭＳ Ｐゴシック" panose="020B0600070205080204" pitchFamily="34" charset="-128"/>
              </a:rPr>
              <a:t>in it to be a </a:t>
            </a:r>
            <a:r>
              <a:rPr lang="en-US" altLang="en-US" sz="2800" u="sng" dirty="0">
                <a:ea typeface="ＭＳ Ｐゴシック" panose="020B0600070205080204" pitchFamily="34" charset="-128"/>
              </a:rPr>
              <a:t>continuation </a:t>
            </a:r>
            <a:r>
              <a:rPr lang="en-US" altLang="en-US" sz="2800" dirty="0">
                <a:ea typeface="ＭＳ Ｐゴシック" panose="020B0600070205080204" pitchFamily="34" charset="-128"/>
              </a:rPr>
              <a:t>bit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c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800" dirty="0">
                <a:ea typeface="ＭＳ Ｐゴシック" panose="020B0600070205080204" pitchFamily="34" charset="-128"/>
              </a:rPr>
              <a:t>If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G</a:t>
            </a:r>
            <a:r>
              <a:rPr lang="en-US" altLang="en-US" sz="2800" dirty="0">
                <a:ea typeface="ＭＳ Ｐゴシック" panose="020B0600070205080204" pitchFamily="34" charset="-128"/>
              </a:rPr>
              <a:t> ≤127, binary-encode it in the 7 available bits and set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c </a:t>
            </a:r>
            <a:r>
              <a:rPr lang="en-US" altLang="en-US" sz="2800" dirty="0">
                <a:ea typeface="ＭＳ Ｐゴシック" panose="020B0600070205080204" pitchFamily="34" charset="-128"/>
              </a:rPr>
              <a:t>=1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800" dirty="0">
                <a:ea typeface="ＭＳ Ｐゴシック" panose="020B0600070205080204" pitchFamily="34" charset="-128"/>
              </a:rPr>
              <a:t>Else encode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G</a:t>
            </a:r>
            <a:r>
              <a:rPr lang="en-US" altLang="en-US" sz="2800" dirty="0">
                <a:ea typeface="ＭＳ Ｐゴシック" panose="020B0600070205080204" pitchFamily="34" charset="-128"/>
              </a:rPr>
              <a:t>’s </a:t>
            </a:r>
            <a:r>
              <a:rPr lang="en-US" alt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lower-order</a:t>
            </a:r>
            <a:r>
              <a:rPr lang="en-US" altLang="en-US" sz="2800" dirty="0">
                <a:ea typeface="ＭＳ Ｐゴシック" panose="020B0600070205080204" pitchFamily="34" charset="-128"/>
              </a:rPr>
              <a:t> 7 bits and then use additional bytes to encode the higher order bits using the same algorithm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400" dirty="0">
                <a:ea typeface="ＭＳ Ｐゴシック" panose="020B0600070205080204" pitchFamily="34" charset="-128"/>
              </a:rPr>
              <a:t>Set the continuation bit of the last byte to 1 (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ea typeface="ＭＳ Ｐゴシック" panose="020B0600070205080204" pitchFamily="34" charset="-128"/>
              </a:rPr>
              <a:t> =1) and for the continuation bit of the other bytes to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ea typeface="ＭＳ Ｐゴシック" panose="020B0600070205080204" pitchFamily="34" charset="-128"/>
              </a:rPr>
              <a:t> = 0.</a:t>
            </a:r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5.3</a:t>
            </a:r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D1CF3AC4-3B19-495E-9F88-82632048C6B1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39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366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Model of Ranking</a:t>
            </a:r>
          </a:p>
        </p:txBody>
      </p:sp>
      <p:pic>
        <p:nvPicPr>
          <p:cNvPr id="3" name="Picture 2" descr="C:\Users\croft\Desktop\ch5-abstract-model-of-ranking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438400"/>
            <a:ext cx="8073749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V-Byte Encoding</a:t>
            </a:r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93264" y="1838621"/>
            <a:ext cx="3988315" cy="1549912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982125" y="3793066"/>
            <a:ext cx="6451612" cy="215968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0594679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205446"/>
              </p:ext>
            </p:extLst>
          </p:nvPr>
        </p:nvGraphicFramePr>
        <p:xfrm>
          <a:off x="685800" y="1752600"/>
          <a:ext cx="7772400" cy="1754505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6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97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1100111000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1100111101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110100100101101110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docIDs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824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829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215406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gaps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214577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VB code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0000110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0111000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10000101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00001101 00001100 10110001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3581400"/>
            <a:ext cx="8037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/>
              <a:t>Postings stored as the byte concatenation</a:t>
            </a:r>
          </a:p>
          <a:p>
            <a:pPr eaLnBrk="1" hangingPunct="1"/>
            <a:r>
              <a:rPr lang="en-US" altLang="en-US" sz="2000">
                <a:solidFill>
                  <a:srgbClr val="A40508"/>
                </a:solidFill>
              </a:rPr>
              <a:t>000001101011100010000101000011010000110010110001</a:t>
            </a:r>
          </a:p>
        </p:txBody>
      </p:sp>
      <p:sp>
        <p:nvSpPr>
          <p:cNvPr id="6" name="Up Arrow Callout 5"/>
          <p:cNvSpPr>
            <a:spLocks noChangeArrowheads="1"/>
          </p:cNvSpPr>
          <p:nvPr/>
        </p:nvSpPr>
        <p:spPr bwMode="auto">
          <a:xfrm>
            <a:off x="381000" y="4289425"/>
            <a:ext cx="5983288" cy="1273175"/>
          </a:xfrm>
          <a:prstGeom prst="upArrowCallout">
            <a:avLst>
              <a:gd name="adj1" fmla="val 25020"/>
              <a:gd name="adj2" fmla="val 24999"/>
              <a:gd name="adj3" fmla="val 25000"/>
              <a:gd name="adj4" fmla="val 64977"/>
            </a:avLst>
          </a:prstGeom>
          <a:solidFill>
            <a:srgbClr val="FFC000">
              <a:alpha val="2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/>
              <a:t>Key property: VB-encoded postings are</a:t>
            </a:r>
          </a:p>
          <a:p>
            <a:pPr eaLnBrk="1" hangingPunct="1"/>
            <a:r>
              <a:rPr lang="en-US" altLang="en-US"/>
              <a:t>uniquely prefix-decodable.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495800" y="2133600"/>
            <a:ext cx="3810000" cy="4648200"/>
            <a:chOff x="4495800" y="2133600"/>
            <a:chExt cx="3810000" cy="4648200"/>
          </a:xfrm>
        </p:grpSpPr>
        <p:sp>
          <p:nvSpPr>
            <p:cNvPr id="58398" name="Rounded Rectangle 6"/>
            <p:cNvSpPr>
              <a:spLocks noChangeArrowheads="1"/>
            </p:cNvSpPr>
            <p:nvPr/>
          </p:nvSpPr>
          <p:spPr bwMode="auto">
            <a:xfrm>
              <a:off x="4572000" y="2133600"/>
              <a:ext cx="1219200" cy="685800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25098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8399" name="Line Callout 3 7"/>
            <p:cNvSpPr>
              <a:spLocks/>
            </p:cNvSpPr>
            <p:nvPr/>
          </p:nvSpPr>
          <p:spPr bwMode="auto">
            <a:xfrm>
              <a:off x="4495800" y="5867400"/>
              <a:ext cx="3810000" cy="914400"/>
            </a:xfrm>
            <a:prstGeom prst="borderCallout3">
              <a:avLst>
                <a:gd name="adj1" fmla="val -894"/>
                <a:gd name="adj2" fmla="val 100759"/>
                <a:gd name="adj3" fmla="val -207736"/>
                <a:gd name="adj4" fmla="val 114884"/>
                <a:gd name="adj5" fmla="val -239287"/>
                <a:gd name="adj6" fmla="val 60000"/>
                <a:gd name="adj7" fmla="val -335847"/>
                <a:gd name="adj8" fmla="val 1808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For a small gap (5), VB</a:t>
              </a:r>
            </a:p>
            <a:p>
              <a:pPr eaLnBrk="1" hangingPunct="1"/>
              <a:r>
                <a:rPr lang="en-US" altLang="en-US"/>
                <a:t>uses a whole byte.</a:t>
              </a:r>
            </a:p>
          </p:txBody>
        </p:sp>
      </p:grpSp>
      <p:sp>
        <p:nvSpPr>
          <p:cNvPr id="58396" name="TextBox 8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5.3</a:t>
            </a:r>
          </a:p>
        </p:txBody>
      </p:sp>
      <p:sp>
        <p:nvSpPr>
          <p:cNvPr id="58397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1B30D377-7E2F-433F-B810-46A30D202D3F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989688" y="1124618"/>
            <a:ext cx="1921039" cy="698484"/>
            <a:chOff x="2989688" y="1124618"/>
            <a:chExt cx="1921039" cy="698484"/>
          </a:xfrm>
        </p:grpSpPr>
        <p:sp>
          <p:nvSpPr>
            <p:cNvPr id="7" name="Right Brace 6"/>
            <p:cNvSpPr/>
            <p:nvPr/>
          </p:nvSpPr>
          <p:spPr>
            <a:xfrm rot="16200000">
              <a:off x="3352444" y="1225338"/>
              <a:ext cx="321532" cy="873996"/>
            </a:xfrm>
            <a:prstGeom prst="rightBrac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989688" y="1124618"/>
              <a:ext cx="19210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>
                  <a:ea typeface="ＭＳ Ｐゴシック" panose="020B0600070205080204" pitchFamily="34" charset="-128"/>
                </a:rPr>
                <a:t>lower-order 7 bits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8010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Example with Positions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23972" y="2345840"/>
            <a:ext cx="4595598" cy="327617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769623" y="3205637"/>
            <a:ext cx="4704296" cy="335366"/>
          </a:xfrm>
          <a:prstGeom prst="rect">
            <a:avLst/>
          </a:prstGeom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618926" y="4523040"/>
            <a:ext cx="6180602" cy="2191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3878" y="5434939"/>
            <a:ext cx="1517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Hexadecimal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07408" y="3541003"/>
            <a:ext cx="804672" cy="9820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 rot="16200000">
            <a:off x="5765294" y="3930416"/>
            <a:ext cx="310896" cy="8321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>
            <a:off x="4886539" y="3460973"/>
            <a:ext cx="1034203" cy="730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19616111">
            <a:off x="4313973" y="4972296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10001011</a:t>
            </a:r>
          </a:p>
        </p:txBody>
      </p:sp>
      <p:sp>
        <p:nvSpPr>
          <p:cNvPr id="14" name="Rectangle 13"/>
          <p:cNvSpPr/>
          <p:nvPr/>
        </p:nvSpPr>
        <p:spPr>
          <a:xfrm rot="19622533">
            <a:off x="5350931" y="4990504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10110100</a:t>
            </a:r>
          </a:p>
        </p:txBody>
      </p:sp>
    </p:spTree>
    <p:extLst>
      <p:ext uri="{BB962C8B-B14F-4D97-AF65-F5344CB8AC3E}">
        <p14:creationId xmlns:p14="http://schemas.microsoft.com/office/powerpoint/2010/main" val="17653575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046720" cy="1450757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Gamma seldom used in practice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Machines have word boundaries – 8, 16, 32, 64 bits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Operations that cross word boundaries are slower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Compressing and manipulating at the granularity of bits can be slow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Variable byte encoding is aligned and thus potentially more efficient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Regardless of efficiency, variable byte is conceptually simpler at little additional space cost</a:t>
            </a:r>
          </a:p>
        </p:txBody>
      </p:sp>
      <p:sp>
        <p:nvSpPr>
          <p:cNvPr id="64516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5.3</a:t>
            </a:r>
          </a:p>
        </p:txBody>
      </p:sp>
      <p:sp>
        <p:nvSpPr>
          <p:cNvPr id="6451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6898851D-6E1A-48C8-9C1D-9CBB7D5E2D25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43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6405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Query Processing Example</a:t>
            </a:r>
          </a:p>
        </p:txBody>
      </p:sp>
      <p:sp>
        <p:nvSpPr>
          <p:cNvPr id="13348" name="TextBox 6"/>
          <p:cNvSpPr txBox="1">
            <a:spLocks noChangeArrowheads="1"/>
          </p:cNvSpPr>
          <p:nvPr/>
        </p:nvSpPr>
        <p:spPr bwMode="auto">
          <a:xfrm>
            <a:off x="1198983" y="4044711"/>
            <a:ext cx="1017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animal</a:t>
            </a:r>
          </a:p>
        </p:txBody>
      </p:sp>
      <p:sp>
        <p:nvSpPr>
          <p:cNvPr id="13349" name="TextBox 7"/>
          <p:cNvSpPr txBox="1">
            <a:spLocks noChangeArrowheads="1"/>
          </p:cNvSpPr>
          <p:nvPr/>
        </p:nvSpPr>
        <p:spPr bwMode="auto">
          <a:xfrm>
            <a:off x="1436913" y="1820255"/>
            <a:ext cx="40214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Query: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galago</a:t>
            </a:r>
            <a:r>
              <a:rPr lang="en-US" altLang="en-US" sz="2400" dirty="0">
                <a:latin typeface="Times New Roman" panose="02020603050405020304" pitchFamily="18" charset="0"/>
              </a:rPr>
              <a:t> AND animal</a:t>
            </a:r>
          </a:p>
        </p:txBody>
      </p:sp>
      <p:sp>
        <p:nvSpPr>
          <p:cNvPr id="10" name="Right Arrow 9"/>
          <p:cNvSpPr/>
          <p:nvPr/>
        </p:nvSpPr>
        <p:spPr>
          <a:xfrm rot="16200000">
            <a:off x="2466391" y="353009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6200000">
            <a:off x="2618791" y="4568312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930735"/>
              </p:ext>
            </p:extLst>
          </p:nvPr>
        </p:nvGraphicFramePr>
        <p:xfrm>
          <a:off x="2537460" y="4037771"/>
          <a:ext cx="6096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872359"/>
              </p:ext>
            </p:extLst>
          </p:nvPr>
        </p:nvGraphicFramePr>
        <p:xfrm>
          <a:off x="2466391" y="2994517"/>
          <a:ext cx="2198916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1182655" y="2947862"/>
            <a:ext cx="1017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galago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490" y="5253135"/>
            <a:ext cx="2491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is the cost?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97763" y="5299301"/>
                <a:ext cx="14096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763" y="5299301"/>
                <a:ext cx="1409681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4329" r="-7792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36813" y="5858545"/>
            <a:ext cx="260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 we do better?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27780" y="5345468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 N = 1M and M = 300M then …</a:t>
            </a:r>
          </a:p>
        </p:txBody>
      </p:sp>
    </p:spTree>
    <p:extLst>
      <p:ext uri="{BB962C8B-B14F-4D97-AF65-F5344CB8AC3E}">
        <p14:creationId xmlns:p14="http://schemas.microsoft.com/office/powerpoint/2010/main" val="99174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07327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26 -4.81481E-6 L 0.13455 -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11146 -0.003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55 -4.81481E-6 L 0.20504 -4.8148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504 -4.81481E-6 L 0.27222 -4.81481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22 -4.81481E-6 L 0.33247 -4.8148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46 -0.0037 L 0.19098 0.003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1" grpId="2" animBg="1"/>
      <p:bldP spid="11" grpId="3" animBg="1"/>
      <p:bldP spid="11" grpId="4" animBg="1"/>
      <p:bldP spid="7" grpId="0"/>
      <p:bldP spid="8" grpId="0"/>
      <p:bldP spid="9" grpId="0"/>
      <p:bldP spid="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Skipping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739639"/>
          </a:xfrm>
        </p:spPr>
        <p:txBody>
          <a:bodyPr>
            <a:normAutofit/>
          </a:bodyPr>
          <a:lstStyle/>
          <a:p>
            <a:r>
              <a:rPr lang="en-US" sz="2800" dirty="0"/>
              <a:t>Search involves comparison of inverted lists of different lengths</a:t>
            </a:r>
          </a:p>
          <a:p>
            <a:pPr lvl="1"/>
            <a:r>
              <a:rPr lang="en-US" sz="2400" dirty="0"/>
              <a:t>Can be very inefficient</a:t>
            </a:r>
          </a:p>
          <a:p>
            <a:pPr lvl="1"/>
            <a:r>
              <a:rPr lang="en-US" sz="2400" dirty="0"/>
              <a:t>“Skipping” ahead to check document numbers is much better</a:t>
            </a:r>
          </a:p>
          <a:p>
            <a:pPr lvl="1"/>
            <a:r>
              <a:rPr lang="en-US" sz="2400" dirty="0"/>
              <a:t>Compression makes this difficult</a:t>
            </a:r>
          </a:p>
          <a:p>
            <a:pPr lvl="2"/>
            <a:r>
              <a:rPr lang="en-US" sz="1800" dirty="0"/>
              <a:t>Variable size, only d-gaps stored</a:t>
            </a:r>
          </a:p>
          <a:p>
            <a:r>
              <a:rPr lang="en-US" sz="2800" dirty="0"/>
              <a:t>Skip pointers are additional data structure to support skipping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11870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Skipping k Documents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37360"/>
                <a:ext cx="8229600" cy="4739639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Skip k posting entries at a time.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2600" dirty="0"/>
                  <a:t>Cost on average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lang="en-US" sz="2600" b="0" dirty="0">
                  <a:ea typeface="Cambria Math" panose="02040503050406030204" pitchFamily="18" charset="0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2600" dirty="0"/>
                  <a:t>Where, N is the length of the smaller list and M is the length of the larger list.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sz="2600" dirty="0"/>
              </a:p>
              <a:p>
                <a:pPr lvl="8">
                  <a:buFont typeface="Courier New" panose="02070309020205020404" pitchFamily="49" charset="0"/>
                  <a:buChar char="o"/>
                </a:pPr>
                <a:r>
                  <a:rPr lang="en-US" sz="2200" dirty="0"/>
                  <a:t>The posting lists are sorted, why then don’t we do binary search instead of linear search?</a:t>
                </a:r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37360"/>
                <a:ext cx="8229600" cy="4739639"/>
              </a:xfrm>
              <a:blipFill rotWithShape="0">
                <a:blip r:embed="rId2"/>
                <a:stretch>
                  <a:fillRect l="-1481" t="-2059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Image result for i have a ques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87" y="3600918"/>
            <a:ext cx="1361363" cy="263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22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Solution: Skip 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skip pointer (</a:t>
            </a:r>
            <a:r>
              <a:rPr lang="en-US" sz="2800" i="1" dirty="0"/>
              <a:t>d, p) </a:t>
            </a:r>
            <a:r>
              <a:rPr lang="en-US" sz="2800" dirty="0"/>
              <a:t>contains a document number </a:t>
            </a:r>
            <a:r>
              <a:rPr lang="en-US" sz="2800" i="1" dirty="0"/>
              <a:t>d</a:t>
            </a:r>
            <a:r>
              <a:rPr lang="en-US" sz="2800" dirty="0"/>
              <a:t> and a byte (or bit) position </a:t>
            </a:r>
            <a:r>
              <a:rPr lang="en-US" sz="2800" i="1" dirty="0"/>
              <a:t>p</a:t>
            </a:r>
          </a:p>
          <a:p>
            <a:pPr lvl="1"/>
            <a:r>
              <a:rPr lang="en-US" sz="2400" dirty="0"/>
              <a:t>Means there is an inverted list posting that starts at position </a:t>
            </a:r>
            <a:r>
              <a:rPr lang="en-US" sz="2400" i="1" dirty="0"/>
              <a:t>p</a:t>
            </a:r>
            <a:r>
              <a:rPr lang="en-US" sz="2400" dirty="0"/>
              <a:t>, and the posting before it was for document </a:t>
            </a:r>
            <a:r>
              <a:rPr lang="en-US" sz="2400" i="1" dirty="0"/>
              <a:t>d</a:t>
            </a:r>
          </a:p>
        </p:txBody>
      </p:sp>
      <p:pic>
        <p:nvPicPr>
          <p:cNvPr id="13" name="Picture 2" descr="C:\Users\croft\Desktop\ch5-skipping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9067" y="4470400"/>
            <a:ext cx="7396754" cy="97948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015999" y="5892800"/>
            <a:ext cx="1394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skip pointers</a:t>
            </a:r>
          </a:p>
        </p:txBody>
      </p:sp>
      <p:cxnSp>
        <p:nvCxnSpPr>
          <p:cNvPr id="16" name="Straight Arrow Connector 15"/>
          <p:cNvCxnSpPr>
            <a:stCxn id="14" idx="0"/>
          </p:cNvCxnSpPr>
          <p:nvPr/>
        </p:nvCxnSpPr>
        <p:spPr>
          <a:xfrm rot="16200000" flipV="1">
            <a:off x="1504289" y="5683911"/>
            <a:ext cx="355600" cy="6217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16400" y="5689600"/>
            <a:ext cx="1292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Inverted list</a:t>
            </a:r>
          </a:p>
        </p:txBody>
      </p:sp>
    </p:spTree>
    <p:extLst>
      <p:ext uri="{BB962C8B-B14F-4D97-AF65-F5344CB8AC3E}">
        <p14:creationId xmlns:p14="http://schemas.microsoft.com/office/powerpoint/2010/main" val="19762087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 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5142895"/>
          </a:xfrm>
        </p:spPr>
        <p:txBody>
          <a:bodyPr>
            <a:normAutofit/>
          </a:bodyPr>
          <a:lstStyle/>
          <a:p>
            <a:r>
              <a:rPr lang="en-US" sz="3200" dirty="0"/>
              <a:t>Example</a:t>
            </a:r>
          </a:p>
          <a:p>
            <a:pPr lvl="1"/>
            <a:r>
              <a:rPr lang="en-US" sz="2800" dirty="0"/>
              <a:t>Inverted list</a:t>
            </a:r>
          </a:p>
          <a:p>
            <a:pPr lvl="1">
              <a:buNone/>
            </a:pPr>
            <a:endParaRPr lang="en-US" sz="3200" dirty="0"/>
          </a:p>
          <a:p>
            <a:pPr lvl="1"/>
            <a:r>
              <a:rPr lang="en-US" sz="2800" dirty="0"/>
              <a:t>D-gaps</a:t>
            </a:r>
          </a:p>
          <a:p>
            <a:pPr lvl="1"/>
            <a:endParaRPr lang="en-US" sz="3200" dirty="0"/>
          </a:p>
          <a:p>
            <a:pPr lvl="1"/>
            <a:r>
              <a:rPr lang="en-US" sz="2800" dirty="0"/>
              <a:t>Skip pointers (0-based position)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Examples:</a:t>
            </a:r>
          </a:p>
          <a:p>
            <a:pPr lvl="2"/>
            <a:r>
              <a:rPr lang="en-US" sz="2400" dirty="0"/>
              <a:t>Skip to (34, 6)</a:t>
            </a:r>
          </a:p>
          <a:p>
            <a:pPr lvl="2"/>
            <a:r>
              <a:rPr lang="en-US" sz="2400" dirty="0"/>
              <a:t>Step 1: go to 6</a:t>
            </a:r>
            <a:r>
              <a:rPr lang="en-US" sz="2400" baseline="30000" dirty="0"/>
              <a:t>th</a:t>
            </a:r>
            <a:r>
              <a:rPr lang="en-US" sz="2400" dirty="0"/>
              <a:t> entry in D-gaps; find 2.</a:t>
            </a:r>
          </a:p>
          <a:p>
            <a:pPr lvl="2"/>
            <a:r>
              <a:rPr lang="en-US" sz="2400" dirty="0"/>
              <a:t>Step 2: add 2 to 34 = 36 (</a:t>
            </a:r>
            <a:r>
              <a:rPr lang="en-US" sz="2400" dirty="0" err="1"/>
              <a:t>docID</a:t>
            </a:r>
            <a:r>
              <a:rPr lang="en-US" sz="2400"/>
              <a:t>)</a:t>
            </a:r>
            <a:endParaRPr lang="en-US" sz="2400" dirty="0"/>
          </a:p>
          <a:p>
            <a:pPr lvl="1"/>
            <a:endParaRPr lang="en-US" sz="2800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0525" y="2861732"/>
            <a:ext cx="8446415" cy="287867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262738" y="3917526"/>
            <a:ext cx="5657048" cy="262467"/>
          </a:xfrm>
          <a:prstGeom prst="rect">
            <a:avLst/>
          </a:prstGeom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541033" y="4795519"/>
            <a:ext cx="5662999" cy="3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831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Auxiliary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480421"/>
          </a:xfrm>
        </p:spPr>
        <p:txBody>
          <a:bodyPr>
            <a:noAutofit/>
          </a:bodyPr>
          <a:lstStyle/>
          <a:p>
            <a:r>
              <a:rPr lang="en-US" sz="2800" dirty="0"/>
              <a:t>Inverted lists usually stored together in a single file for efficiency</a:t>
            </a:r>
          </a:p>
          <a:p>
            <a:pPr lvl="1"/>
            <a:r>
              <a:rPr lang="en-US" sz="2400" i="1" dirty="0"/>
              <a:t>Inverted file</a:t>
            </a:r>
          </a:p>
          <a:p>
            <a:r>
              <a:rPr lang="en-US" sz="2800" i="1" dirty="0"/>
              <a:t>Vocabulary </a:t>
            </a:r>
            <a:r>
              <a:rPr lang="en-US" sz="2800" dirty="0"/>
              <a:t>or</a:t>
            </a:r>
            <a:r>
              <a:rPr lang="en-US" sz="2800" i="1" dirty="0"/>
              <a:t> lexicon</a:t>
            </a:r>
          </a:p>
          <a:p>
            <a:pPr lvl="1"/>
            <a:r>
              <a:rPr lang="en-US" sz="2400" dirty="0"/>
              <a:t>Contains a lookup table from index terms to the byte offset of the inverted list in the inverted file</a:t>
            </a:r>
          </a:p>
          <a:p>
            <a:pPr lvl="1"/>
            <a:r>
              <a:rPr lang="en-US" sz="2400" dirty="0"/>
              <a:t>Either hash table in memory or B-tree for larger vocabularies</a:t>
            </a:r>
          </a:p>
          <a:p>
            <a:r>
              <a:rPr lang="en-US" sz="2800" dirty="0"/>
              <a:t>Term statistics stored at start of inverted lists</a:t>
            </a:r>
          </a:p>
          <a:p>
            <a:r>
              <a:rPr lang="en-US" sz="2800" dirty="0"/>
              <a:t>Collection statistics stored in separate file</a:t>
            </a:r>
          </a:p>
        </p:txBody>
      </p:sp>
    </p:spTree>
    <p:extLst>
      <p:ext uri="{BB962C8B-B14F-4D97-AF65-F5344CB8AC3E}">
        <p14:creationId xmlns:p14="http://schemas.microsoft.com/office/powerpoint/2010/main" val="4150698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Concrete Model</a:t>
            </a:r>
          </a:p>
        </p:txBody>
      </p:sp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4953000" y="1676400"/>
            <a:ext cx="3402391" cy="513226"/>
          </a:xfrm>
          <a:prstGeom prst="rect">
            <a:avLst/>
          </a:prstGeom>
          <a:noFill/>
          <a:ln/>
          <a:effectLst/>
        </p:spPr>
      </p:pic>
      <p:pic>
        <p:nvPicPr>
          <p:cNvPr id="7" name="Picture 2" descr="C:\Users\croft\Desktop\ch5-concrete-model-of-ranking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623" y="2645664"/>
            <a:ext cx="7897336" cy="3657600"/>
          </a:xfrm>
          <a:prstGeom prst="rect">
            <a:avLst/>
          </a:prstGeom>
          <a:noFill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90600" y="1676400"/>
            <a:ext cx="3518691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800" dirty="0"/>
          </a:p>
          <a:p>
            <a:pPr algn="ctr"/>
            <a:r>
              <a:rPr lang="en-US" sz="4800" dirty="0"/>
              <a:t>Index Construction</a:t>
            </a:r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156667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752424"/>
            <a:ext cx="7543801" cy="4023360"/>
          </a:xfrm>
        </p:spPr>
        <p:txBody>
          <a:bodyPr>
            <a:normAutofit/>
          </a:bodyPr>
          <a:lstStyle/>
          <a:p>
            <a:r>
              <a:rPr lang="en-US" sz="2400" dirty="0"/>
              <a:t>Simple in-memory indexer</a:t>
            </a: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1168184" y="2192695"/>
            <a:ext cx="7283655" cy="4143584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7864886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Scaling index construction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In-memory index construction does not scale</a:t>
            </a:r>
          </a:p>
          <a:p>
            <a:pPr lvl="1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Can’t stuff entire collection into memory, sort, then write back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How can we construct an index for very large collections?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Taking into account the hardware constraints we just learned about . . .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Memory, disk, speed, etc.</a:t>
            </a: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4.2</a:t>
            </a:r>
          </a:p>
        </p:txBody>
      </p:sp>
    </p:spTree>
    <p:extLst>
      <p:ext uri="{BB962C8B-B14F-4D97-AF65-F5344CB8AC3E}">
        <p14:creationId xmlns:p14="http://schemas.microsoft.com/office/powerpoint/2010/main" val="19045968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Sort using disk as “memory”?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Can we use the same index construction algorithm for larger collections, but by using </a:t>
            </a:r>
            <a:r>
              <a:rPr lang="en-US" altLang="en-US" sz="28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disk</a:t>
            </a:r>
            <a:r>
              <a:rPr lang="en-US" alt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dirty="0">
                <a:ea typeface="ＭＳ Ｐゴシック" panose="020B0600070205080204" pitchFamily="34" charset="-128"/>
              </a:rPr>
              <a:t>instead of memory?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No: Sorting T = 100M records on disk is too slow – too many disk seeks.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We need an </a:t>
            </a:r>
            <a:r>
              <a:rPr lang="en-US" altLang="en-US" sz="28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external</a:t>
            </a:r>
            <a:r>
              <a:rPr lang="en-US" alt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sorting algorithm</a:t>
            </a:r>
            <a:r>
              <a:rPr lang="en-US" altLang="en-US" sz="2800" dirty="0"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4.2</a:t>
            </a:r>
          </a:p>
        </p:txBody>
      </p:sp>
    </p:spTree>
    <p:extLst>
      <p:ext uri="{BB962C8B-B14F-4D97-AF65-F5344CB8AC3E}">
        <p14:creationId xmlns:p14="http://schemas.microsoft.com/office/powerpoint/2010/main" val="7552486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400" dirty="0"/>
          </a:p>
          <a:p>
            <a:pPr algn="ctr"/>
            <a:r>
              <a:rPr lang="en-US" sz="4400" dirty="0"/>
              <a:t>Digression: External Sorting</a:t>
            </a:r>
          </a:p>
        </p:txBody>
      </p:sp>
    </p:spTree>
    <p:extLst>
      <p:ext uri="{BB962C8B-B14F-4D97-AF65-F5344CB8AC3E}">
        <p14:creationId xmlns:p14="http://schemas.microsoft.com/office/powerpoint/2010/main" val="10386323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External Sorting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37361"/>
            <a:ext cx="8991600" cy="4736464"/>
          </a:xfrm>
        </p:spPr>
        <p:txBody>
          <a:bodyPr/>
          <a:lstStyle/>
          <a:p>
            <a:pPr marL="533400" indent="-533400">
              <a:defRPr/>
            </a:pPr>
            <a:r>
              <a:rPr lang="en-US" sz="3200" dirty="0">
                <a:solidFill>
                  <a:srgbClr val="FF0000"/>
                </a:solidFill>
              </a:rPr>
              <a:t>Problem</a:t>
            </a:r>
            <a:r>
              <a:rPr lang="en-US" sz="3200" dirty="0"/>
              <a:t>: Sort 100Gb of data with 1Gb of RAM.</a:t>
            </a:r>
          </a:p>
          <a:p>
            <a:pPr marL="533400" indent="-533400">
              <a:defRPr/>
            </a:pPr>
            <a:r>
              <a:rPr lang="en-US" sz="3200" dirty="0"/>
              <a:t>When a file doesn’t fit in memory, there are two stages in sorting:</a:t>
            </a:r>
          </a:p>
          <a:p>
            <a:pPr marL="914400" lvl="1" indent="-457200">
              <a:buFontTx/>
              <a:buAutoNum type="arabicPeriod"/>
              <a:defRPr/>
            </a:pPr>
            <a:r>
              <a:rPr lang="en-US" sz="2800" dirty="0"/>
              <a:t>File is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divided </a:t>
            </a:r>
            <a:r>
              <a:rPr lang="en-US" sz="2800" dirty="0"/>
              <a:t>into several segments, each of which sorted separately</a:t>
            </a:r>
          </a:p>
          <a:p>
            <a:pPr marL="914400" lvl="1" indent="-457200">
              <a:buFontTx/>
              <a:buAutoNum type="arabicPeriod"/>
              <a:defRPr/>
            </a:pPr>
            <a:r>
              <a:rPr lang="en-US" sz="2800" dirty="0"/>
              <a:t>Sorted segments are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merged</a:t>
            </a:r>
          </a:p>
          <a:p>
            <a:pPr marL="914400" lvl="1" indent="-457200">
              <a:buFontTx/>
              <a:buNone/>
              <a:defRPr/>
            </a:pPr>
            <a:endParaRPr lang="en-US" dirty="0"/>
          </a:p>
          <a:p>
            <a:pPr marL="914400" lvl="1" indent="-457200">
              <a:buFontTx/>
              <a:buNone/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Each stage involves reading and writing the file at least once!</a:t>
            </a:r>
          </a:p>
        </p:txBody>
      </p:sp>
    </p:spTree>
    <p:extLst>
      <p:ext uri="{BB962C8B-B14F-4D97-AF65-F5344CB8AC3E}">
        <p14:creationId xmlns:p14="http://schemas.microsoft.com/office/powerpoint/2010/main" val="21516831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2-Way Sort: Requires 3 Buffers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763000" cy="4724400"/>
          </a:xfrm>
          <a:noFill/>
        </p:spPr>
        <p:txBody>
          <a:bodyPr>
            <a:normAutofit/>
          </a:bodyPr>
          <a:lstStyle/>
          <a:p>
            <a:r>
              <a:rPr lang="en-US" altLang="en-US" sz="2800" dirty="0"/>
              <a:t>Pass 1: Read a page, sort it, write it.</a:t>
            </a:r>
          </a:p>
          <a:p>
            <a:pPr lvl="1">
              <a:buSzPct val="75000"/>
            </a:pPr>
            <a:r>
              <a:rPr lang="en-US" altLang="en-US" sz="2400" dirty="0"/>
              <a:t>only one buffer page is used</a:t>
            </a:r>
          </a:p>
          <a:p>
            <a:r>
              <a:rPr lang="en-US" altLang="en-US" sz="2800" dirty="0"/>
              <a:t>Pass 2, 3, …, etc.:</a:t>
            </a:r>
          </a:p>
          <a:p>
            <a:pPr lvl="1">
              <a:buSzPct val="75000"/>
            </a:pPr>
            <a:r>
              <a:rPr lang="en-US" altLang="en-US" sz="2400" dirty="0"/>
              <a:t> three buffer pages used.</a:t>
            </a:r>
          </a:p>
        </p:txBody>
      </p:sp>
      <p:sp>
        <p:nvSpPr>
          <p:cNvPr id="10246" name="Freeform 6"/>
          <p:cNvSpPr>
            <a:spLocks/>
          </p:cNvSpPr>
          <p:nvPr/>
        </p:nvSpPr>
        <p:spPr bwMode="auto">
          <a:xfrm>
            <a:off x="6992938" y="4138613"/>
            <a:ext cx="1316037" cy="220662"/>
          </a:xfrm>
          <a:custGeom>
            <a:avLst/>
            <a:gdLst>
              <a:gd name="T0" fmla="*/ 2147483646 w 829"/>
              <a:gd name="T1" fmla="*/ 2147483646 h 139"/>
              <a:gd name="T2" fmla="*/ 2147483646 w 829"/>
              <a:gd name="T3" fmla="*/ 2147483646 h 139"/>
              <a:gd name="T4" fmla="*/ 2147483646 w 829"/>
              <a:gd name="T5" fmla="*/ 2147483646 h 139"/>
              <a:gd name="T6" fmla="*/ 2147483646 w 829"/>
              <a:gd name="T7" fmla="*/ 0 h 139"/>
              <a:gd name="T8" fmla="*/ 2147483646 w 829"/>
              <a:gd name="T9" fmla="*/ 2147483646 h 139"/>
              <a:gd name="T10" fmla="*/ 2147483646 w 829"/>
              <a:gd name="T11" fmla="*/ 2147483646 h 139"/>
              <a:gd name="T12" fmla="*/ 0 w 829"/>
              <a:gd name="T13" fmla="*/ 2147483646 h 139"/>
              <a:gd name="T14" fmla="*/ 2147483646 w 829"/>
              <a:gd name="T15" fmla="*/ 2147483646 h 139"/>
              <a:gd name="T16" fmla="*/ 2147483646 w 829"/>
              <a:gd name="T17" fmla="*/ 2147483646 h 139"/>
              <a:gd name="T18" fmla="*/ 2147483646 w 829"/>
              <a:gd name="T19" fmla="*/ 2147483646 h 139"/>
              <a:gd name="T20" fmla="*/ 2147483646 w 829"/>
              <a:gd name="T21" fmla="*/ 2147483646 h 139"/>
              <a:gd name="T22" fmla="*/ 2147483646 w 829"/>
              <a:gd name="T23" fmla="*/ 2147483646 h 139"/>
              <a:gd name="T24" fmla="*/ 2147483646 w 829"/>
              <a:gd name="T25" fmla="*/ 2147483646 h 1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29" h="139">
                <a:moveTo>
                  <a:pt x="828" y="70"/>
                </a:moveTo>
                <a:lnTo>
                  <a:pt x="796" y="42"/>
                </a:lnTo>
                <a:lnTo>
                  <a:pt x="707" y="21"/>
                </a:lnTo>
                <a:lnTo>
                  <a:pt x="414" y="0"/>
                </a:lnTo>
                <a:lnTo>
                  <a:pt x="122" y="21"/>
                </a:lnTo>
                <a:lnTo>
                  <a:pt x="33" y="42"/>
                </a:lnTo>
                <a:lnTo>
                  <a:pt x="0" y="70"/>
                </a:lnTo>
                <a:lnTo>
                  <a:pt x="33" y="97"/>
                </a:lnTo>
                <a:lnTo>
                  <a:pt x="122" y="118"/>
                </a:lnTo>
                <a:lnTo>
                  <a:pt x="414" y="138"/>
                </a:lnTo>
                <a:lnTo>
                  <a:pt x="707" y="118"/>
                </a:lnTo>
                <a:lnTo>
                  <a:pt x="796" y="97"/>
                </a:lnTo>
                <a:lnTo>
                  <a:pt x="828" y="70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Freeform 7"/>
          <p:cNvSpPr>
            <a:spLocks/>
          </p:cNvSpPr>
          <p:nvPr/>
        </p:nvSpPr>
        <p:spPr bwMode="auto">
          <a:xfrm>
            <a:off x="1647825" y="4535488"/>
            <a:ext cx="1039813" cy="150812"/>
          </a:xfrm>
          <a:custGeom>
            <a:avLst/>
            <a:gdLst>
              <a:gd name="T0" fmla="*/ 0 w 655"/>
              <a:gd name="T1" fmla="*/ 2147483646 h 95"/>
              <a:gd name="T2" fmla="*/ 0 w 655"/>
              <a:gd name="T3" fmla="*/ 0 h 95"/>
              <a:gd name="T4" fmla="*/ 2147483646 w 655"/>
              <a:gd name="T5" fmla="*/ 0 h 95"/>
              <a:gd name="T6" fmla="*/ 2147483646 w 655"/>
              <a:gd name="T7" fmla="*/ 2147483646 h 95"/>
              <a:gd name="T8" fmla="*/ 0 w 655"/>
              <a:gd name="T9" fmla="*/ 2147483646 h 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5" h="95">
                <a:moveTo>
                  <a:pt x="0" y="94"/>
                </a:moveTo>
                <a:lnTo>
                  <a:pt x="0" y="0"/>
                </a:lnTo>
                <a:lnTo>
                  <a:pt x="654" y="0"/>
                </a:lnTo>
                <a:lnTo>
                  <a:pt x="654" y="94"/>
                </a:lnTo>
                <a:lnTo>
                  <a:pt x="0" y="9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Freeform 8"/>
          <p:cNvSpPr>
            <a:spLocks/>
          </p:cNvSpPr>
          <p:nvPr/>
        </p:nvSpPr>
        <p:spPr bwMode="auto">
          <a:xfrm>
            <a:off x="1647825" y="5283200"/>
            <a:ext cx="1068388" cy="138113"/>
          </a:xfrm>
          <a:custGeom>
            <a:avLst/>
            <a:gdLst>
              <a:gd name="T0" fmla="*/ 0 w 673"/>
              <a:gd name="T1" fmla="*/ 2147483646 h 87"/>
              <a:gd name="T2" fmla="*/ 0 w 673"/>
              <a:gd name="T3" fmla="*/ 0 h 87"/>
              <a:gd name="T4" fmla="*/ 2147483646 w 673"/>
              <a:gd name="T5" fmla="*/ 0 h 87"/>
              <a:gd name="T6" fmla="*/ 2147483646 w 673"/>
              <a:gd name="T7" fmla="*/ 2147483646 h 87"/>
              <a:gd name="T8" fmla="*/ 0 w 673"/>
              <a:gd name="T9" fmla="*/ 2147483646 h 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3" h="87">
                <a:moveTo>
                  <a:pt x="0" y="86"/>
                </a:moveTo>
                <a:lnTo>
                  <a:pt x="0" y="0"/>
                </a:lnTo>
                <a:lnTo>
                  <a:pt x="672" y="0"/>
                </a:lnTo>
                <a:lnTo>
                  <a:pt x="672" y="86"/>
                </a:lnTo>
                <a:lnTo>
                  <a:pt x="0" y="86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>
            <a:off x="1509713" y="4167188"/>
            <a:ext cx="1314450" cy="219075"/>
          </a:xfrm>
          <a:custGeom>
            <a:avLst/>
            <a:gdLst>
              <a:gd name="T0" fmla="*/ 2147483646 w 828"/>
              <a:gd name="T1" fmla="*/ 2147483646 h 138"/>
              <a:gd name="T2" fmla="*/ 2147483646 w 828"/>
              <a:gd name="T3" fmla="*/ 2147483646 h 138"/>
              <a:gd name="T4" fmla="*/ 2147483646 w 828"/>
              <a:gd name="T5" fmla="*/ 2147483646 h 138"/>
              <a:gd name="T6" fmla="*/ 2147483646 w 828"/>
              <a:gd name="T7" fmla="*/ 0 h 138"/>
              <a:gd name="T8" fmla="*/ 2147483646 w 828"/>
              <a:gd name="T9" fmla="*/ 2147483646 h 138"/>
              <a:gd name="T10" fmla="*/ 2147483646 w 828"/>
              <a:gd name="T11" fmla="*/ 2147483646 h 138"/>
              <a:gd name="T12" fmla="*/ 0 w 828"/>
              <a:gd name="T13" fmla="*/ 2147483646 h 138"/>
              <a:gd name="T14" fmla="*/ 2147483646 w 828"/>
              <a:gd name="T15" fmla="*/ 2147483646 h 138"/>
              <a:gd name="T16" fmla="*/ 2147483646 w 828"/>
              <a:gd name="T17" fmla="*/ 2147483646 h 138"/>
              <a:gd name="T18" fmla="*/ 2147483646 w 828"/>
              <a:gd name="T19" fmla="*/ 2147483646 h 138"/>
              <a:gd name="T20" fmla="*/ 2147483646 w 828"/>
              <a:gd name="T21" fmla="*/ 2147483646 h 138"/>
              <a:gd name="T22" fmla="*/ 2147483646 w 828"/>
              <a:gd name="T23" fmla="*/ 2147483646 h 138"/>
              <a:gd name="T24" fmla="*/ 2147483646 w 828"/>
              <a:gd name="T25" fmla="*/ 2147483646 h 13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28" h="138">
                <a:moveTo>
                  <a:pt x="827" y="69"/>
                </a:moveTo>
                <a:lnTo>
                  <a:pt x="795" y="42"/>
                </a:lnTo>
                <a:lnTo>
                  <a:pt x="706" y="20"/>
                </a:lnTo>
                <a:lnTo>
                  <a:pt x="414" y="0"/>
                </a:lnTo>
                <a:lnTo>
                  <a:pt x="121" y="20"/>
                </a:lnTo>
                <a:lnTo>
                  <a:pt x="32" y="42"/>
                </a:lnTo>
                <a:lnTo>
                  <a:pt x="0" y="69"/>
                </a:lnTo>
                <a:lnTo>
                  <a:pt x="32" y="95"/>
                </a:lnTo>
                <a:lnTo>
                  <a:pt x="121" y="117"/>
                </a:lnTo>
                <a:lnTo>
                  <a:pt x="414" y="137"/>
                </a:lnTo>
                <a:lnTo>
                  <a:pt x="706" y="117"/>
                </a:lnTo>
                <a:lnTo>
                  <a:pt x="795" y="95"/>
                </a:lnTo>
                <a:lnTo>
                  <a:pt x="827" y="6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536950" y="5605463"/>
            <a:ext cx="273050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Bookman Old Style" panose="02050604050505020204" pitchFamily="18" charset="0"/>
              </a:rPr>
              <a:t>Main memory buffers</a:t>
            </a:r>
          </a:p>
        </p:txBody>
      </p:sp>
      <p:sp>
        <p:nvSpPr>
          <p:cNvPr id="10251" name="Freeform 11"/>
          <p:cNvSpPr>
            <a:spLocks/>
          </p:cNvSpPr>
          <p:nvPr/>
        </p:nvSpPr>
        <p:spPr bwMode="auto">
          <a:xfrm>
            <a:off x="7102475" y="4833938"/>
            <a:ext cx="1055688" cy="138112"/>
          </a:xfrm>
          <a:custGeom>
            <a:avLst/>
            <a:gdLst>
              <a:gd name="T0" fmla="*/ 0 w 665"/>
              <a:gd name="T1" fmla="*/ 2147483646 h 87"/>
              <a:gd name="T2" fmla="*/ 0 w 665"/>
              <a:gd name="T3" fmla="*/ 0 h 87"/>
              <a:gd name="T4" fmla="*/ 2147483646 w 665"/>
              <a:gd name="T5" fmla="*/ 0 h 87"/>
              <a:gd name="T6" fmla="*/ 2147483646 w 665"/>
              <a:gd name="T7" fmla="*/ 2147483646 h 87"/>
              <a:gd name="T8" fmla="*/ 0 w 665"/>
              <a:gd name="T9" fmla="*/ 2147483646 h 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5" h="87">
                <a:moveTo>
                  <a:pt x="0" y="86"/>
                </a:moveTo>
                <a:lnTo>
                  <a:pt x="0" y="0"/>
                </a:lnTo>
                <a:lnTo>
                  <a:pt x="664" y="0"/>
                </a:lnTo>
                <a:lnTo>
                  <a:pt x="664" y="86"/>
                </a:lnTo>
                <a:lnTo>
                  <a:pt x="0" y="86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Freeform 12"/>
          <p:cNvSpPr>
            <a:spLocks/>
          </p:cNvSpPr>
          <p:nvPr/>
        </p:nvSpPr>
        <p:spPr bwMode="auto">
          <a:xfrm>
            <a:off x="7116763" y="5065713"/>
            <a:ext cx="1055687" cy="125412"/>
          </a:xfrm>
          <a:custGeom>
            <a:avLst/>
            <a:gdLst>
              <a:gd name="T0" fmla="*/ 0 w 665"/>
              <a:gd name="T1" fmla="*/ 2147483646 h 79"/>
              <a:gd name="T2" fmla="*/ 0 w 665"/>
              <a:gd name="T3" fmla="*/ 0 h 79"/>
              <a:gd name="T4" fmla="*/ 2147483646 w 665"/>
              <a:gd name="T5" fmla="*/ 0 h 79"/>
              <a:gd name="T6" fmla="*/ 2147483646 w 665"/>
              <a:gd name="T7" fmla="*/ 2147483646 h 79"/>
              <a:gd name="T8" fmla="*/ 0 w 665"/>
              <a:gd name="T9" fmla="*/ 2147483646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5" h="79">
                <a:moveTo>
                  <a:pt x="0" y="78"/>
                </a:moveTo>
                <a:lnTo>
                  <a:pt x="0" y="0"/>
                </a:lnTo>
                <a:lnTo>
                  <a:pt x="664" y="0"/>
                </a:lnTo>
                <a:lnTo>
                  <a:pt x="664" y="78"/>
                </a:lnTo>
                <a:lnTo>
                  <a:pt x="0" y="78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Freeform 13"/>
          <p:cNvSpPr>
            <a:spLocks/>
          </p:cNvSpPr>
          <p:nvPr/>
        </p:nvSpPr>
        <p:spPr bwMode="auto">
          <a:xfrm>
            <a:off x="3657600" y="4281488"/>
            <a:ext cx="1127125" cy="444500"/>
          </a:xfrm>
          <a:custGeom>
            <a:avLst/>
            <a:gdLst>
              <a:gd name="T0" fmla="*/ 0 w 710"/>
              <a:gd name="T1" fmla="*/ 2147483646 h 280"/>
              <a:gd name="T2" fmla="*/ 0 w 710"/>
              <a:gd name="T3" fmla="*/ 0 h 280"/>
              <a:gd name="T4" fmla="*/ 2147483646 w 710"/>
              <a:gd name="T5" fmla="*/ 0 h 280"/>
              <a:gd name="T6" fmla="*/ 2147483646 w 710"/>
              <a:gd name="T7" fmla="*/ 2147483646 h 280"/>
              <a:gd name="T8" fmla="*/ 0 w 710"/>
              <a:gd name="T9" fmla="*/ 2147483646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0" h="280">
                <a:moveTo>
                  <a:pt x="0" y="279"/>
                </a:moveTo>
                <a:lnTo>
                  <a:pt x="0" y="0"/>
                </a:lnTo>
                <a:lnTo>
                  <a:pt x="709" y="0"/>
                </a:lnTo>
                <a:lnTo>
                  <a:pt x="709" y="279"/>
                </a:lnTo>
                <a:lnTo>
                  <a:pt x="0" y="279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Freeform 14"/>
          <p:cNvSpPr>
            <a:spLocks/>
          </p:cNvSpPr>
          <p:nvPr/>
        </p:nvSpPr>
        <p:spPr bwMode="auto">
          <a:xfrm>
            <a:off x="5410200" y="4757738"/>
            <a:ext cx="1001713" cy="360362"/>
          </a:xfrm>
          <a:custGeom>
            <a:avLst/>
            <a:gdLst>
              <a:gd name="T0" fmla="*/ 0 w 631"/>
              <a:gd name="T1" fmla="*/ 2147483646 h 227"/>
              <a:gd name="T2" fmla="*/ 0 w 631"/>
              <a:gd name="T3" fmla="*/ 0 h 227"/>
              <a:gd name="T4" fmla="*/ 2147483646 w 631"/>
              <a:gd name="T5" fmla="*/ 0 h 227"/>
              <a:gd name="T6" fmla="*/ 2147483646 w 631"/>
              <a:gd name="T7" fmla="*/ 2147483646 h 227"/>
              <a:gd name="T8" fmla="*/ 0 w 631"/>
              <a:gd name="T9" fmla="*/ 2147483646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1" h="227">
                <a:moveTo>
                  <a:pt x="0" y="226"/>
                </a:moveTo>
                <a:lnTo>
                  <a:pt x="0" y="0"/>
                </a:lnTo>
                <a:lnTo>
                  <a:pt x="630" y="0"/>
                </a:lnTo>
                <a:lnTo>
                  <a:pt x="630" y="226"/>
                </a:lnTo>
                <a:lnTo>
                  <a:pt x="0" y="226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Freeform 15"/>
          <p:cNvSpPr>
            <a:spLocks/>
          </p:cNvSpPr>
          <p:nvPr/>
        </p:nvSpPr>
        <p:spPr bwMode="auto">
          <a:xfrm>
            <a:off x="3630613" y="5124450"/>
            <a:ext cx="1127125" cy="446088"/>
          </a:xfrm>
          <a:custGeom>
            <a:avLst/>
            <a:gdLst>
              <a:gd name="T0" fmla="*/ 0 w 710"/>
              <a:gd name="T1" fmla="*/ 2147483646 h 281"/>
              <a:gd name="T2" fmla="*/ 0 w 710"/>
              <a:gd name="T3" fmla="*/ 0 h 281"/>
              <a:gd name="T4" fmla="*/ 2147483646 w 710"/>
              <a:gd name="T5" fmla="*/ 0 h 281"/>
              <a:gd name="T6" fmla="*/ 2147483646 w 710"/>
              <a:gd name="T7" fmla="*/ 2147483646 h 281"/>
              <a:gd name="T8" fmla="*/ 0 w 710"/>
              <a:gd name="T9" fmla="*/ 2147483646 h 2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0" h="281">
                <a:moveTo>
                  <a:pt x="0" y="280"/>
                </a:moveTo>
                <a:lnTo>
                  <a:pt x="0" y="0"/>
                </a:lnTo>
                <a:lnTo>
                  <a:pt x="709" y="0"/>
                </a:lnTo>
                <a:lnTo>
                  <a:pt x="709" y="280"/>
                </a:lnTo>
                <a:lnTo>
                  <a:pt x="0" y="280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Freeform 16"/>
          <p:cNvSpPr>
            <a:spLocks/>
          </p:cNvSpPr>
          <p:nvPr/>
        </p:nvSpPr>
        <p:spPr bwMode="auto">
          <a:xfrm>
            <a:off x="3152775" y="3963988"/>
            <a:ext cx="3433763" cy="2055812"/>
          </a:xfrm>
          <a:custGeom>
            <a:avLst/>
            <a:gdLst>
              <a:gd name="T0" fmla="*/ 0 w 2163"/>
              <a:gd name="T1" fmla="*/ 2147483646 h 1295"/>
              <a:gd name="T2" fmla="*/ 0 w 2163"/>
              <a:gd name="T3" fmla="*/ 0 h 1295"/>
              <a:gd name="T4" fmla="*/ 2147483646 w 2163"/>
              <a:gd name="T5" fmla="*/ 0 h 1295"/>
              <a:gd name="T6" fmla="*/ 2147483646 w 2163"/>
              <a:gd name="T7" fmla="*/ 2147483646 h 1295"/>
              <a:gd name="T8" fmla="*/ 0 w 2163"/>
              <a:gd name="T9" fmla="*/ 2147483646 h 12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3" h="1295">
                <a:moveTo>
                  <a:pt x="0" y="1294"/>
                </a:moveTo>
                <a:lnTo>
                  <a:pt x="0" y="0"/>
                </a:lnTo>
                <a:lnTo>
                  <a:pt x="2162" y="0"/>
                </a:lnTo>
                <a:lnTo>
                  <a:pt x="2162" y="1294"/>
                </a:lnTo>
                <a:lnTo>
                  <a:pt x="0" y="129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3636963" y="4319588"/>
            <a:ext cx="10429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Bookman Old Style" panose="02050604050505020204" pitchFamily="18" charset="0"/>
              </a:rPr>
              <a:t>INPUT 1</a:t>
            </a: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3636963" y="5164138"/>
            <a:ext cx="10429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Bookman Old Style" panose="02050604050505020204" pitchFamily="18" charset="0"/>
              </a:rPr>
              <a:t>INPUT 2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5359400" y="4768850"/>
            <a:ext cx="10636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Bookman Old Style" panose="02050604050505020204" pitchFamily="18" charset="0"/>
              </a:rPr>
              <a:t>OUTPUT</a:t>
            </a: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7369175" y="5718175"/>
            <a:ext cx="7112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Bookman Old Style" panose="02050604050505020204" pitchFamily="18" charset="0"/>
              </a:rPr>
              <a:t>Disk</a:t>
            </a:r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1817688" y="5745163"/>
            <a:ext cx="71120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Bookman Old Style" panose="02050604050505020204" pitchFamily="18" charset="0"/>
              </a:rPr>
              <a:t>Disk</a:t>
            </a:r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1524000" y="4267200"/>
            <a:ext cx="0" cy="1219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2819400" y="4267200"/>
            <a:ext cx="0" cy="1219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64" name="Group 26"/>
          <p:cNvGrpSpPr>
            <a:grpSpLocks/>
          </p:cNvGrpSpPr>
          <p:nvPr/>
        </p:nvGrpSpPr>
        <p:grpSpPr bwMode="auto">
          <a:xfrm>
            <a:off x="1527175" y="5486400"/>
            <a:ext cx="1292225" cy="152400"/>
            <a:chOff x="962" y="3456"/>
            <a:chExt cx="814" cy="96"/>
          </a:xfrm>
        </p:grpSpPr>
        <p:sp>
          <p:nvSpPr>
            <p:cNvPr id="10275" name="Arc 24"/>
            <p:cNvSpPr>
              <a:spLocks/>
            </p:cNvSpPr>
            <p:nvPr/>
          </p:nvSpPr>
          <p:spPr bwMode="auto">
            <a:xfrm>
              <a:off x="962" y="3456"/>
              <a:ext cx="43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Arc 25"/>
            <p:cNvSpPr>
              <a:spLocks/>
            </p:cNvSpPr>
            <p:nvPr/>
          </p:nvSpPr>
          <p:spPr bwMode="auto">
            <a:xfrm>
              <a:off x="1344" y="3456"/>
              <a:ext cx="43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65" name="Group 29"/>
          <p:cNvGrpSpPr>
            <a:grpSpLocks/>
          </p:cNvGrpSpPr>
          <p:nvPr/>
        </p:nvGrpSpPr>
        <p:grpSpPr bwMode="auto">
          <a:xfrm>
            <a:off x="7013575" y="5486400"/>
            <a:ext cx="1292225" cy="152400"/>
            <a:chOff x="4418" y="3456"/>
            <a:chExt cx="814" cy="96"/>
          </a:xfrm>
        </p:grpSpPr>
        <p:sp>
          <p:nvSpPr>
            <p:cNvPr id="10273" name="Arc 27"/>
            <p:cNvSpPr>
              <a:spLocks/>
            </p:cNvSpPr>
            <p:nvPr/>
          </p:nvSpPr>
          <p:spPr bwMode="auto">
            <a:xfrm>
              <a:off x="4418" y="3456"/>
              <a:ext cx="43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Arc 28"/>
            <p:cNvSpPr>
              <a:spLocks/>
            </p:cNvSpPr>
            <p:nvPr/>
          </p:nvSpPr>
          <p:spPr bwMode="auto">
            <a:xfrm>
              <a:off x="4800" y="3456"/>
              <a:ext cx="43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66" name="Line 30"/>
          <p:cNvSpPr>
            <a:spLocks noChangeShapeType="1"/>
          </p:cNvSpPr>
          <p:nvPr/>
        </p:nvSpPr>
        <p:spPr bwMode="auto">
          <a:xfrm>
            <a:off x="7010400" y="4267200"/>
            <a:ext cx="0" cy="1219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Line 31"/>
          <p:cNvSpPr>
            <a:spLocks noChangeShapeType="1"/>
          </p:cNvSpPr>
          <p:nvPr/>
        </p:nvSpPr>
        <p:spPr bwMode="auto">
          <a:xfrm>
            <a:off x="8305800" y="4267200"/>
            <a:ext cx="0" cy="1219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8" name="Line 32"/>
          <p:cNvSpPr>
            <a:spLocks noChangeShapeType="1"/>
          </p:cNvSpPr>
          <p:nvPr/>
        </p:nvSpPr>
        <p:spPr bwMode="auto">
          <a:xfrm>
            <a:off x="2667000" y="4572000"/>
            <a:ext cx="99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9" name="Line 33"/>
          <p:cNvSpPr>
            <a:spLocks noChangeShapeType="1"/>
          </p:cNvSpPr>
          <p:nvPr/>
        </p:nvSpPr>
        <p:spPr bwMode="auto">
          <a:xfrm>
            <a:off x="2667000" y="5334000"/>
            <a:ext cx="99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" name="Line 34"/>
          <p:cNvSpPr>
            <a:spLocks noChangeShapeType="1"/>
          </p:cNvSpPr>
          <p:nvPr/>
        </p:nvSpPr>
        <p:spPr bwMode="auto">
          <a:xfrm>
            <a:off x="4800600" y="4495800"/>
            <a:ext cx="609600" cy="381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1" name="Line 35"/>
          <p:cNvSpPr>
            <a:spLocks noChangeShapeType="1"/>
          </p:cNvSpPr>
          <p:nvPr/>
        </p:nvSpPr>
        <p:spPr bwMode="auto">
          <a:xfrm flipV="1">
            <a:off x="4800600" y="5029200"/>
            <a:ext cx="609600" cy="304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2" name="Line 36"/>
          <p:cNvSpPr>
            <a:spLocks noChangeShapeType="1"/>
          </p:cNvSpPr>
          <p:nvPr/>
        </p:nvSpPr>
        <p:spPr bwMode="auto">
          <a:xfrm>
            <a:off x="6400800" y="4953000"/>
            <a:ext cx="609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92763"/>
      </p:ext>
    </p:extLst>
  </p:cSld>
  <p:clrMapOvr>
    <a:masterClrMapping/>
  </p:clrMapOvr>
  <p:transition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7"/>
          <p:cNvSpPr>
            <a:spLocks/>
          </p:cNvSpPr>
          <p:nvPr/>
        </p:nvSpPr>
        <p:spPr bwMode="auto">
          <a:xfrm>
            <a:off x="7010400" y="1981200"/>
            <a:ext cx="1393825" cy="254000"/>
          </a:xfrm>
          <a:custGeom>
            <a:avLst/>
            <a:gdLst>
              <a:gd name="T0" fmla="*/ 2147483646 w 878"/>
              <a:gd name="T1" fmla="*/ 2147483646 h 160"/>
              <a:gd name="T2" fmla="*/ 2147483646 w 878"/>
              <a:gd name="T3" fmla="*/ 2147483646 h 160"/>
              <a:gd name="T4" fmla="*/ 2147483646 w 878"/>
              <a:gd name="T5" fmla="*/ 2147483646 h 160"/>
              <a:gd name="T6" fmla="*/ 2147483646 w 878"/>
              <a:gd name="T7" fmla="*/ 0 h 160"/>
              <a:gd name="T8" fmla="*/ 2147483646 w 878"/>
              <a:gd name="T9" fmla="*/ 2147483646 h 160"/>
              <a:gd name="T10" fmla="*/ 2147483646 w 878"/>
              <a:gd name="T11" fmla="*/ 2147483646 h 160"/>
              <a:gd name="T12" fmla="*/ 0 w 878"/>
              <a:gd name="T13" fmla="*/ 2147483646 h 160"/>
              <a:gd name="T14" fmla="*/ 2147483646 w 878"/>
              <a:gd name="T15" fmla="*/ 2147483646 h 160"/>
              <a:gd name="T16" fmla="*/ 2147483646 w 878"/>
              <a:gd name="T17" fmla="*/ 2147483646 h 160"/>
              <a:gd name="T18" fmla="*/ 2147483646 w 878"/>
              <a:gd name="T19" fmla="*/ 2147483646 h 160"/>
              <a:gd name="T20" fmla="*/ 2147483646 w 878"/>
              <a:gd name="T21" fmla="*/ 2147483646 h 160"/>
              <a:gd name="T22" fmla="*/ 2147483646 w 878"/>
              <a:gd name="T23" fmla="*/ 2147483646 h 160"/>
              <a:gd name="T24" fmla="*/ 2147483646 w 878"/>
              <a:gd name="T25" fmla="*/ 2147483646 h 1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78" h="160">
                <a:moveTo>
                  <a:pt x="877" y="81"/>
                </a:moveTo>
                <a:lnTo>
                  <a:pt x="843" y="48"/>
                </a:lnTo>
                <a:lnTo>
                  <a:pt x="749" y="24"/>
                </a:lnTo>
                <a:lnTo>
                  <a:pt x="439" y="0"/>
                </a:lnTo>
                <a:lnTo>
                  <a:pt x="129" y="24"/>
                </a:lnTo>
                <a:lnTo>
                  <a:pt x="35" y="48"/>
                </a:lnTo>
                <a:lnTo>
                  <a:pt x="0" y="81"/>
                </a:lnTo>
                <a:lnTo>
                  <a:pt x="35" y="112"/>
                </a:lnTo>
                <a:lnTo>
                  <a:pt x="129" y="136"/>
                </a:lnTo>
                <a:lnTo>
                  <a:pt x="439" y="159"/>
                </a:lnTo>
                <a:lnTo>
                  <a:pt x="749" y="136"/>
                </a:lnTo>
                <a:lnTo>
                  <a:pt x="843" y="112"/>
                </a:lnTo>
                <a:lnTo>
                  <a:pt x="877" y="81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15" name="Freeform 12"/>
          <p:cNvSpPr>
            <a:spLocks/>
          </p:cNvSpPr>
          <p:nvPr/>
        </p:nvSpPr>
        <p:spPr bwMode="auto">
          <a:xfrm>
            <a:off x="7126288" y="2455863"/>
            <a:ext cx="1119187" cy="157162"/>
          </a:xfrm>
          <a:custGeom>
            <a:avLst/>
            <a:gdLst>
              <a:gd name="T0" fmla="*/ 0 w 705"/>
              <a:gd name="T1" fmla="*/ 2147483646 h 99"/>
              <a:gd name="T2" fmla="*/ 0 w 705"/>
              <a:gd name="T3" fmla="*/ 0 h 99"/>
              <a:gd name="T4" fmla="*/ 2147483646 w 705"/>
              <a:gd name="T5" fmla="*/ 0 h 99"/>
              <a:gd name="T6" fmla="*/ 2147483646 w 705"/>
              <a:gd name="T7" fmla="*/ 2147483646 h 99"/>
              <a:gd name="T8" fmla="*/ 0 w 705"/>
              <a:gd name="T9" fmla="*/ 2147483646 h 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5" h="99">
                <a:moveTo>
                  <a:pt x="0" y="98"/>
                </a:moveTo>
                <a:lnTo>
                  <a:pt x="0" y="0"/>
                </a:lnTo>
                <a:lnTo>
                  <a:pt x="704" y="0"/>
                </a:lnTo>
                <a:lnTo>
                  <a:pt x="704" y="98"/>
                </a:lnTo>
                <a:lnTo>
                  <a:pt x="0" y="98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16" name="Freeform 13"/>
          <p:cNvSpPr>
            <a:spLocks/>
          </p:cNvSpPr>
          <p:nvPr/>
        </p:nvSpPr>
        <p:spPr bwMode="auto">
          <a:xfrm>
            <a:off x="7140575" y="2736850"/>
            <a:ext cx="1120775" cy="142875"/>
          </a:xfrm>
          <a:custGeom>
            <a:avLst/>
            <a:gdLst>
              <a:gd name="T0" fmla="*/ 0 w 706"/>
              <a:gd name="T1" fmla="*/ 2147483646 h 90"/>
              <a:gd name="T2" fmla="*/ 0 w 706"/>
              <a:gd name="T3" fmla="*/ 0 h 90"/>
              <a:gd name="T4" fmla="*/ 2147483646 w 706"/>
              <a:gd name="T5" fmla="*/ 0 h 90"/>
              <a:gd name="T6" fmla="*/ 2147483646 w 706"/>
              <a:gd name="T7" fmla="*/ 2147483646 h 90"/>
              <a:gd name="T8" fmla="*/ 0 w 706"/>
              <a:gd name="T9" fmla="*/ 2147483646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3317" name="Group 28"/>
          <p:cNvGrpSpPr>
            <a:grpSpLocks/>
          </p:cNvGrpSpPr>
          <p:nvPr/>
        </p:nvGrpSpPr>
        <p:grpSpPr bwMode="auto">
          <a:xfrm>
            <a:off x="7032625" y="3540125"/>
            <a:ext cx="1368425" cy="179388"/>
            <a:chOff x="4321" y="3563"/>
            <a:chExt cx="862" cy="113"/>
          </a:xfrm>
        </p:grpSpPr>
        <p:sp>
          <p:nvSpPr>
            <p:cNvPr id="13362" name="Arc 29"/>
            <p:cNvSpPr>
              <a:spLocks/>
            </p:cNvSpPr>
            <p:nvPr/>
          </p:nvSpPr>
          <p:spPr bwMode="auto">
            <a:xfrm>
              <a:off x="4321" y="3563"/>
              <a:ext cx="458" cy="113"/>
            </a:xfrm>
            <a:custGeom>
              <a:avLst/>
              <a:gdLst>
                <a:gd name="T0" fmla="*/ 0 w 21600"/>
                <a:gd name="T1" fmla="*/ 0 h 22189"/>
                <a:gd name="T2" fmla="*/ 0 w 21600"/>
                <a:gd name="T3" fmla="*/ 0 h 22189"/>
                <a:gd name="T4" fmla="*/ 0 w 21600"/>
                <a:gd name="T5" fmla="*/ 0 h 22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189" fill="none" extrusionOk="0">
                  <a:moveTo>
                    <a:pt x="21457" y="22188"/>
                  </a:moveTo>
                  <a:cubicBezTo>
                    <a:pt x="9583" y="22109"/>
                    <a:pt x="0" y="12462"/>
                    <a:pt x="0" y="589"/>
                  </a:cubicBezTo>
                  <a:cubicBezTo>
                    <a:pt x="-1" y="392"/>
                    <a:pt x="2" y="196"/>
                    <a:pt x="8" y="0"/>
                  </a:cubicBezTo>
                </a:path>
                <a:path w="21600" h="22189" stroke="0" extrusionOk="0">
                  <a:moveTo>
                    <a:pt x="21457" y="22188"/>
                  </a:moveTo>
                  <a:cubicBezTo>
                    <a:pt x="9583" y="22109"/>
                    <a:pt x="0" y="12462"/>
                    <a:pt x="0" y="589"/>
                  </a:cubicBezTo>
                  <a:cubicBezTo>
                    <a:pt x="-1" y="392"/>
                    <a:pt x="2" y="196"/>
                    <a:pt x="8" y="0"/>
                  </a:cubicBezTo>
                  <a:lnTo>
                    <a:pt x="21600" y="589"/>
                  </a:lnTo>
                  <a:lnTo>
                    <a:pt x="21457" y="22188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Arc 30"/>
            <p:cNvSpPr>
              <a:spLocks/>
            </p:cNvSpPr>
            <p:nvPr/>
          </p:nvSpPr>
          <p:spPr bwMode="auto">
            <a:xfrm>
              <a:off x="4725" y="3563"/>
              <a:ext cx="458" cy="111"/>
            </a:xfrm>
            <a:custGeom>
              <a:avLst/>
              <a:gdLst>
                <a:gd name="T0" fmla="*/ 0 w 21600"/>
                <a:gd name="T1" fmla="*/ 0 h 21797"/>
                <a:gd name="T2" fmla="*/ 0 w 21600"/>
                <a:gd name="T3" fmla="*/ 0 h 21797"/>
                <a:gd name="T4" fmla="*/ 0 w 21600"/>
                <a:gd name="T5" fmla="*/ 0 h 217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797" fill="none" extrusionOk="0">
                  <a:moveTo>
                    <a:pt x="21599" y="-1"/>
                  </a:moveTo>
                  <a:cubicBezTo>
                    <a:pt x="21599" y="65"/>
                    <a:pt x="21600" y="131"/>
                    <a:pt x="21600" y="197"/>
                  </a:cubicBezTo>
                  <a:cubicBezTo>
                    <a:pt x="21600" y="12126"/>
                    <a:pt x="11929" y="21796"/>
                    <a:pt x="0" y="21797"/>
                  </a:cubicBezTo>
                </a:path>
                <a:path w="21600" h="21797" stroke="0" extrusionOk="0">
                  <a:moveTo>
                    <a:pt x="21599" y="-1"/>
                  </a:moveTo>
                  <a:cubicBezTo>
                    <a:pt x="21599" y="65"/>
                    <a:pt x="21600" y="131"/>
                    <a:pt x="21600" y="197"/>
                  </a:cubicBezTo>
                  <a:cubicBezTo>
                    <a:pt x="21600" y="12126"/>
                    <a:pt x="11929" y="21796"/>
                    <a:pt x="0" y="21797"/>
                  </a:cubicBezTo>
                  <a:lnTo>
                    <a:pt x="0" y="197"/>
                  </a:lnTo>
                  <a:lnTo>
                    <a:pt x="21599" y="-1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8" name="Line 31"/>
          <p:cNvSpPr>
            <a:spLocks noChangeShapeType="1"/>
          </p:cNvSpPr>
          <p:nvPr/>
        </p:nvSpPr>
        <p:spPr bwMode="auto">
          <a:xfrm>
            <a:off x="7034213" y="2138363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32"/>
          <p:cNvSpPr>
            <a:spLocks noChangeShapeType="1"/>
          </p:cNvSpPr>
          <p:nvPr/>
        </p:nvSpPr>
        <p:spPr bwMode="auto">
          <a:xfrm>
            <a:off x="8401050" y="2138363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Rectangle 44"/>
          <p:cNvSpPr>
            <a:spLocks noChangeArrowheads="1"/>
          </p:cNvSpPr>
          <p:nvPr/>
        </p:nvSpPr>
        <p:spPr bwMode="auto">
          <a:xfrm>
            <a:off x="7261225" y="2555875"/>
            <a:ext cx="8318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chemeClr val="tx2"/>
                </a:solidFill>
                <a:latin typeface="Times New Roman" panose="02020603050405020304" pitchFamily="18" charset="0"/>
              </a:rPr>
              <a:t>. . .</a:t>
            </a:r>
          </a:p>
        </p:txBody>
      </p:sp>
      <p:sp>
        <p:nvSpPr>
          <p:cNvPr id="13321" name="Freeform 45"/>
          <p:cNvSpPr>
            <a:spLocks/>
          </p:cNvSpPr>
          <p:nvPr/>
        </p:nvSpPr>
        <p:spPr bwMode="auto">
          <a:xfrm>
            <a:off x="7140575" y="3290888"/>
            <a:ext cx="1120775" cy="142875"/>
          </a:xfrm>
          <a:custGeom>
            <a:avLst/>
            <a:gdLst>
              <a:gd name="T0" fmla="*/ 0 w 706"/>
              <a:gd name="T1" fmla="*/ 2147483646 h 90"/>
              <a:gd name="T2" fmla="*/ 0 w 706"/>
              <a:gd name="T3" fmla="*/ 0 h 90"/>
              <a:gd name="T4" fmla="*/ 2147483646 w 706"/>
              <a:gd name="T5" fmla="*/ 0 h 90"/>
              <a:gd name="T6" fmla="*/ 2147483646 w 706"/>
              <a:gd name="T7" fmla="*/ 2147483646 h 90"/>
              <a:gd name="T8" fmla="*/ 0 w 706"/>
              <a:gd name="T9" fmla="*/ 2147483646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2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143758" cy="1450757"/>
          </a:xfrm>
        </p:spPr>
        <p:txBody>
          <a:bodyPr/>
          <a:lstStyle/>
          <a:p>
            <a:r>
              <a:rPr lang="en-US" altLang="en-US" dirty="0"/>
              <a:t>Main Memory 2-Way Merge Sort</a:t>
            </a:r>
          </a:p>
        </p:txBody>
      </p:sp>
      <p:sp>
        <p:nvSpPr>
          <p:cNvPr id="1332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800600"/>
            <a:ext cx="7467600" cy="1673225"/>
          </a:xfrm>
        </p:spPr>
        <p:txBody>
          <a:bodyPr/>
          <a:lstStyle/>
          <a:p>
            <a:r>
              <a:rPr lang="en-US" altLang="en-US"/>
              <a:t>Settings:</a:t>
            </a:r>
          </a:p>
          <a:p>
            <a:pPr lvl="1"/>
            <a:r>
              <a:rPr lang="en-US" altLang="en-US"/>
              <a:t>A frame holds 4 keys.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2133600"/>
          <a:ext cx="533400" cy="15845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2</a:t>
                      </a:r>
                    </a:p>
                  </a:txBody>
                  <a:tcPr marT="45669" marB="456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marT="45669" marB="4566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 marT="45669" marB="4566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 marT="45669" marB="4566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743200" y="2133600"/>
          <a:ext cx="533400" cy="15845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</a:t>
                      </a:r>
                    </a:p>
                  </a:txBody>
                  <a:tcPr marT="45669" marB="456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 marT="45669" marB="4566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 marT="45669" marB="4566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</a:p>
                  </a:txBody>
                  <a:tcPr marT="45669" marB="4566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348" name="TextBox 6"/>
          <p:cNvSpPr txBox="1">
            <a:spLocks noChangeArrowheads="1"/>
          </p:cNvSpPr>
          <p:nvPr/>
        </p:nvSpPr>
        <p:spPr bwMode="auto">
          <a:xfrm>
            <a:off x="381000" y="38862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Input page 1</a:t>
            </a:r>
          </a:p>
        </p:txBody>
      </p:sp>
      <p:sp>
        <p:nvSpPr>
          <p:cNvPr id="13349" name="TextBox 7"/>
          <p:cNvSpPr txBox="1">
            <a:spLocks noChangeArrowheads="1"/>
          </p:cNvSpPr>
          <p:nvPr/>
        </p:nvSpPr>
        <p:spPr bwMode="auto">
          <a:xfrm>
            <a:off x="2286000" y="38862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Input page 2</a:t>
            </a:r>
          </a:p>
        </p:txBody>
      </p:sp>
      <p:sp>
        <p:nvSpPr>
          <p:cNvPr id="13350" name="TextBox 8"/>
          <p:cNvSpPr txBox="1">
            <a:spLocks noChangeArrowheads="1"/>
          </p:cNvSpPr>
          <p:nvPr/>
        </p:nvSpPr>
        <p:spPr bwMode="auto">
          <a:xfrm>
            <a:off x="4572000" y="38862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Output page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28600" y="22860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209800" y="22860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76800" y="2133600"/>
            <a:ext cx="533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6800" y="2514600"/>
            <a:ext cx="533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6800" y="2895600"/>
            <a:ext cx="533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6800" y="3276600"/>
            <a:ext cx="533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76800" y="2133600"/>
            <a:ext cx="533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76800" y="2514600"/>
            <a:ext cx="533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76800" y="2895600"/>
            <a:ext cx="533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876800" y="3276600"/>
            <a:ext cx="533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361" name="TextBox 29"/>
          <p:cNvSpPr txBox="1">
            <a:spLocks noChangeArrowheads="1"/>
          </p:cNvSpPr>
          <p:nvPr/>
        </p:nvSpPr>
        <p:spPr bwMode="auto">
          <a:xfrm>
            <a:off x="6858000" y="38862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Disk</a:t>
            </a:r>
          </a:p>
        </p:txBody>
      </p:sp>
    </p:spTree>
    <p:extLst>
      <p:ext uri="{BB962C8B-B14F-4D97-AF65-F5344CB8AC3E}">
        <p14:creationId xmlns:p14="http://schemas.microsoft.com/office/powerpoint/2010/main" val="365196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00417 0.055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0417 0.0666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6667 L 0.00417 0.1222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5556 L -0.00417 0.1111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Two-Way External Merge Sort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57261"/>
            <a:ext cx="4191000" cy="4343400"/>
          </a:xfrm>
          <a:noFill/>
        </p:spPr>
        <p:txBody>
          <a:bodyPr>
            <a:normAutofit lnSpcReduction="10000"/>
          </a:bodyPr>
          <a:lstStyle/>
          <a:p>
            <a:r>
              <a:rPr lang="en-US" altLang="en-US" sz="2400" dirty="0"/>
              <a:t>Each pass we read + write each page in file.</a:t>
            </a:r>
          </a:p>
          <a:p>
            <a:r>
              <a:rPr lang="en-US" altLang="en-US" sz="2400" dirty="0"/>
              <a:t>N pages in the file =&gt; the number of passes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/>
          </a:p>
          <a:p>
            <a:r>
              <a:rPr lang="en-US" altLang="en-US" sz="2400" dirty="0"/>
              <a:t>So </a:t>
            </a:r>
            <a:r>
              <a:rPr lang="en-US" altLang="en-US" sz="2400" dirty="0" err="1"/>
              <a:t>toal</a:t>
            </a:r>
            <a:r>
              <a:rPr lang="en-US" altLang="en-US" sz="2400" dirty="0"/>
              <a:t> cost is: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 </a:t>
            </a:r>
          </a:p>
          <a:p>
            <a:r>
              <a:rPr lang="en-US" altLang="en-US" sz="2400" i="1" u="sng" dirty="0"/>
              <a:t>Idea:</a:t>
            </a:r>
            <a:r>
              <a:rPr lang="en-US" altLang="en-US" sz="2400" i="1" dirty="0"/>
              <a:t>  </a:t>
            </a:r>
            <a:r>
              <a:rPr lang="en-US" altLang="en-US" sz="2400" b="1" i="1" dirty="0"/>
              <a:t>Divide and conquer: </a:t>
            </a:r>
            <a:r>
              <a:rPr lang="en-US" altLang="en-US" sz="2400" dirty="0"/>
              <a:t>sort </a:t>
            </a:r>
            <a:r>
              <a:rPr lang="en-US" altLang="en-US" sz="2400" dirty="0" err="1"/>
              <a:t>subfiles</a:t>
            </a:r>
            <a:r>
              <a:rPr lang="en-US" altLang="en-US" sz="2400" dirty="0"/>
              <a:t> and merge</a:t>
            </a:r>
          </a:p>
        </p:txBody>
      </p:sp>
      <p:graphicFrame>
        <p:nvGraphicFramePr>
          <p:cNvPr id="14342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9806700"/>
              </p:ext>
            </p:extLst>
          </p:nvPr>
        </p:nvGraphicFramePr>
        <p:xfrm>
          <a:off x="944563" y="3193257"/>
          <a:ext cx="26289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4" imgW="2625929" imgH="551493" progId="Equation.3">
                  <p:embed/>
                </p:oleObj>
              </mc:Choice>
              <mc:Fallback>
                <p:oleObj name="Equation" r:id="rId4" imgW="2625929" imgH="551493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63" y="3193257"/>
                        <a:ext cx="262890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404011"/>
              </p:ext>
            </p:extLst>
          </p:nvPr>
        </p:nvGraphicFramePr>
        <p:xfrm>
          <a:off x="896937" y="4191048"/>
          <a:ext cx="2805113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6" imgW="2801836" imgH="738493" progId="Equation.3">
                  <p:embed/>
                </p:oleObj>
              </mc:Choice>
              <mc:Fallback>
                <p:oleObj name="Equation" r:id="rId6" imgW="2801836" imgH="738493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7" y="4191048"/>
                        <a:ext cx="2805113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7937500" y="1403350"/>
            <a:ext cx="922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Input file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7937500" y="1916113"/>
            <a:ext cx="1189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1-page runs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7937500" y="2514600"/>
            <a:ext cx="1189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2-page runs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7937500" y="3541713"/>
            <a:ext cx="1189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4-page runs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8023225" y="5338763"/>
            <a:ext cx="1189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8-page runs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7853363" y="1662113"/>
            <a:ext cx="7493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</a:rPr>
              <a:t>PASS 0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7853363" y="2174875"/>
            <a:ext cx="7493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</a:rPr>
              <a:t>PASS 1</a:t>
            </a: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7853363" y="2944813"/>
            <a:ext cx="7493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</a:rPr>
              <a:t>PASS 2</a:t>
            </a: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7853363" y="4229100"/>
            <a:ext cx="7493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</a:rPr>
              <a:t>PASS 3</a:t>
            </a:r>
          </a:p>
        </p:txBody>
      </p:sp>
      <p:sp>
        <p:nvSpPr>
          <p:cNvPr id="14353" name="Freeform 17"/>
          <p:cNvSpPr>
            <a:spLocks/>
          </p:cNvSpPr>
          <p:nvPr/>
        </p:nvSpPr>
        <p:spPr bwMode="auto">
          <a:xfrm>
            <a:off x="4146550" y="1919288"/>
            <a:ext cx="317500" cy="257175"/>
          </a:xfrm>
          <a:custGeom>
            <a:avLst/>
            <a:gdLst>
              <a:gd name="T0" fmla="*/ 0 w 200"/>
              <a:gd name="T1" fmla="*/ 2147483646 h 162"/>
              <a:gd name="T2" fmla="*/ 0 w 200"/>
              <a:gd name="T3" fmla="*/ 0 h 162"/>
              <a:gd name="T4" fmla="*/ 2147483646 w 200"/>
              <a:gd name="T5" fmla="*/ 0 h 162"/>
              <a:gd name="T6" fmla="*/ 2147483646 w 200"/>
              <a:gd name="T7" fmla="*/ 2147483646 h 162"/>
              <a:gd name="T8" fmla="*/ 0 w 200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0" h="162">
                <a:moveTo>
                  <a:pt x="0" y="161"/>
                </a:moveTo>
                <a:lnTo>
                  <a:pt x="0" y="0"/>
                </a:lnTo>
                <a:lnTo>
                  <a:pt x="199" y="0"/>
                </a:lnTo>
                <a:lnTo>
                  <a:pt x="199" y="161"/>
                </a:lnTo>
                <a:lnTo>
                  <a:pt x="0" y="1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Freeform 18"/>
          <p:cNvSpPr>
            <a:spLocks/>
          </p:cNvSpPr>
          <p:nvPr/>
        </p:nvSpPr>
        <p:spPr bwMode="auto">
          <a:xfrm>
            <a:off x="4621213" y="1919288"/>
            <a:ext cx="319087" cy="257175"/>
          </a:xfrm>
          <a:custGeom>
            <a:avLst/>
            <a:gdLst>
              <a:gd name="T0" fmla="*/ 0 w 201"/>
              <a:gd name="T1" fmla="*/ 2147483646 h 162"/>
              <a:gd name="T2" fmla="*/ 0 w 201"/>
              <a:gd name="T3" fmla="*/ 0 h 162"/>
              <a:gd name="T4" fmla="*/ 2147483646 w 201"/>
              <a:gd name="T5" fmla="*/ 0 h 162"/>
              <a:gd name="T6" fmla="*/ 2147483646 w 201"/>
              <a:gd name="T7" fmla="*/ 2147483646 h 162"/>
              <a:gd name="T8" fmla="*/ 0 w 201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2">
                <a:moveTo>
                  <a:pt x="0" y="161"/>
                </a:moveTo>
                <a:lnTo>
                  <a:pt x="0" y="0"/>
                </a:lnTo>
                <a:lnTo>
                  <a:pt x="200" y="0"/>
                </a:lnTo>
                <a:lnTo>
                  <a:pt x="200" y="161"/>
                </a:lnTo>
                <a:lnTo>
                  <a:pt x="0" y="1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5" name="Freeform 19"/>
          <p:cNvSpPr>
            <a:spLocks/>
          </p:cNvSpPr>
          <p:nvPr/>
        </p:nvSpPr>
        <p:spPr bwMode="auto">
          <a:xfrm>
            <a:off x="5097463" y="1919288"/>
            <a:ext cx="319087" cy="257175"/>
          </a:xfrm>
          <a:custGeom>
            <a:avLst/>
            <a:gdLst>
              <a:gd name="T0" fmla="*/ 0 w 201"/>
              <a:gd name="T1" fmla="*/ 2147483646 h 162"/>
              <a:gd name="T2" fmla="*/ 0 w 201"/>
              <a:gd name="T3" fmla="*/ 0 h 162"/>
              <a:gd name="T4" fmla="*/ 2147483646 w 201"/>
              <a:gd name="T5" fmla="*/ 0 h 162"/>
              <a:gd name="T6" fmla="*/ 2147483646 w 201"/>
              <a:gd name="T7" fmla="*/ 2147483646 h 162"/>
              <a:gd name="T8" fmla="*/ 0 w 201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2">
                <a:moveTo>
                  <a:pt x="0" y="161"/>
                </a:moveTo>
                <a:lnTo>
                  <a:pt x="0" y="0"/>
                </a:lnTo>
                <a:lnTo>
                  <a:pt x="200" y="0"/>
                </a:lnTo>
                <a:lnTo>
                  <a:pt x="200" y="161"/>
                </a:lnTo>
                <a:lnTo>
                  <a:pt x="0" y="1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6" name="Freeform 20"/>
          <p:cNvSpPr>
            <a:spLocks/>
          </p:cNvSpPr>
          <p:nvPr/>
        </p:nvSpPr>
        <p:spPr bwMode="auto">
          <a:xfrm>
            <a:off x="5573713" y="1919288"/>
            <a:ext cx="319087" cy="257175"/>
          </a:xfrm>
          <a:custGeom>
            <a:avLst/>
            <a:gdLst>
              <a:gd name="T0" fmla="*/ 0 w 201"/>
              <a:gd name="T1" fmla="*/ 2147483646 h 162"/>
              <a:gd name="T2" fmla="*/ 0 w 201"/>
              <a:gd name="T3" fmla="*/ 0 h 162"/>
              <a:gd name="T4" fmla="*/ 2147483646 w 201"/>
              <a:gd name="T5" fmla="*/ 0 h 162"/>
              <a:gd name="T6" fmla="*/ 2147483646 w 201"/>
              <a:gd name="T7" fmla="*/ 2147483646 h 162"/>
              <a:gd name="T8" fmla="*/ 0 w 201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2">
                <a:moveTo>
                  <a:pt x="0" y="161"/>
                </a:moveTo>
                <a:lnTo>
                  <a:pt x="0" y="0"/>
                </a:lnTo>
                <a:lnTo>
                  <a:pt x="200" y="0"/>
                </a:lnTo>
                <a:lnTo>
                  <a:pt x="200" y="161"/>
                </a:lnTo>
                <a:lnTo>
                  <a:pt x="0" y="1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7" name="Freeform 21"/>
          <p:cNvSpPr>
            <a:spLocks/>
          </p:cNvSpPr>
          <p:nvPr/>
        </p:nvSpPr>
        <p:spPr bwMode="auto">
          <a:xfrm>
            <a:off x="6049963" y="1919288"/>
            <a:ext cx="319087" cy="257175"/>
          </a:xfrm>
          <a:custGeom>
            <a:avLst/>
            <a:gdLst>
              <a:gd name="T0" fmla="*/ 0 w 201"/>
              <a:gd name="T1" fmla="*/ 2147483646 h 162"/>
              <a:gd name="T2" fmla="*/ 0 w 201"/>
              <a:gd name="T3" fmla="*/ 0 h 162"/>
              <a:gd name="T4" fmla="*/ 2147483646 w 201"/>
              <a:gd name="T5" fmla="*/ 0 h 162"/>
              <a:gd name="T6" fmla="*/ 2147483646 w 201"/>
              <a:gd name="T7" fmla="*/ 2147483646 h 162"/>
              <a:gd name="T8" fmla="*/ 0 w 201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2">
                <a:moveTo>
                  <a:pt x="0" y="161"/>
                </a:moveTo>
                <a:lnTo>
                  <a:pt x="0" y="0"/>
                </a:lnTo>
                <a:lnTo>
                  <a:pt x="200" y="0"/>
                </a:lnTo>
                <a:lnTo>
                  <a:pt x="200" y="161"/>
                </a:lnTo>
                <a:lnTo>
                  <a:pt x="0" y="1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8" name="Freeform 22"/>
          <p:cNvSpPr>
            <a:spLocks/>
          </p:cNvSpPr>
          <p:nvPr/>
        </p:nvSpPr>
        <p:spPr bwMode="auto">
          <a:xfrm>
            <a:off x="6526213" y="1919288"/>
            <a:ext cx="317500" cy="257175"/>
          </a:xfrm>
          <a:custGeom>
            <a:avLst/>
            <a:gdLst>
              <a:gd name="T0" fmla="*/ 0 w 200"/>
              <a:gd name="T1" fmla="*/ 2147483646 h 162"/>
              <a:gd name="T2" fmla="*/ 0 w 200"/>
              <a:gd name="T3" fmla="*/ 0 h 162"/>
              <a:gd name="T4" fmla="*/ 2147483646 w 200"/>
              <a:gd name="T5" fmla="*/ 0 h 162"/>
              <a:gd name="T6" fmla="*/ 2147483646 w 200"/>
              <a:gd name="T7" fmla="*/ 2147483646 h 162"/>
              <a:gd name="T8" fmla="*/ 0 w 200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0" h="162">
                <a:moveTo>
                  <a:pt x="0" y="161"/>
                </a:moveTo>
                <a:lnTo>
                  <a:pt x="0" y="0"/>
                </a:lnTo>
                <a:lnTo>
                  <a:pt x="199" y="0"/>
                </a:lnTo>
                <a:lnTo>
                  <a:pt x="199" y="161"/>
                </a:lnTo>
                <a:lnTo>
                  <a:pt x="0" y="1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9" name="Freeform 23"/>
          <p:cNvSpPr>
            <a:spLocks/>
          </p:cNvSpPr>
          <p:nvPr/>
        </p:nvSpPr>
        <p:spPr bwMode="auto">
          <a:xfrm>
            <a:off x="7002463" y="1919288"/>
            <a:ext cx="317500" cy="257175"/>
          </a:xfrm>
          <a:custGeom>
            <a:avLst/>
            <a:gdLst>
              <a:gd name="T0" fmla="*/ 0 w 200"/>
              <a:gd name="T1" fmla="*/ 2147483646 h 162"/>
              <a:gd name="T2" fmla="*/ 0 w 200"/>
              <a:gd name="T3" fmla="*/ 0 h 162"/>
              <a:gd name="T4" fmla="*/ 2147483646 w 200"/>
              <a:gd name="T5" fmla="*/ 0 h 162"/>
              <a:gd name="T6" fmla="*/ 2147483646 w 200"/>
              <a:gd name="T7" fmla="*/ 2147483646 h 162"/>
              <a:gd name="T8" fmla="*/ 0 w 200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0" h="162">
                <a:moveTo>
                  <a:pt x="0" y="161"/>
                </a:moveTo>
                <a:lnTo>
                  <a:pt x="0" y="0"/>
                </a:lnTo>
                <a:lnTo>
                  <a:pt x="199" y="0"/>
                </a:lnTo>
                <a:lnTo>
                  <a:pt x="199" y="161"/>
                </a:lnTo>
                <a:lnTo>
                  <a:pt x="0" y="1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0" name="Freeform 24"/>
          <p:cNvSpPr>
            <a:spLocks/>
          </p:cNvSpPr>
          <p:nvPr/>
        </p:nvSpPr>
        <p:spPr bwMode="auto">
          <a:xfrm>
            <a:off x="7477125" y="1919288"/>
            <a:ext cx="319088" cy="257175"/>
          </a:xfrm>
          <a:custGeom>
            <a:avLst/>
            <a:gdLst>
              <a:gd name="T0" fmla="*/ 0 w 201"/>
              <a:gd name="T1" fmla="*/ 2147483646 h 162"/>
              <a:gd name="T2" fmla="*/ 0 w 201"/>
              <a:gd name="T3" fmla="*/ 0 h 162"/>
              <a:gd name="T4" fmla="*/ 2147483646 w 201"/>
              <a:gd name="T5" fmla="*/ 0 h 162"/>
              <a:gd name="T6" fmla="*/ 2147483646 w 201"/>
              <a:gd name="T7" fmla="*/ 2147483646 h 162"/>
              <a:gd name="T8" fmla="*/ 0 w 201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2">
                <a:moveTo>
                  <a:pt x="0" y="161"/>
                </a:moveTo>
                <a:lnTo>
                  <a:pt x="0" y="0"/>
                </a:lnTo>
                <a:lnTo>
                  <a:pt x="200" y="0"/>
                </a:lnTo>
                <a:lnTo>
                  <a:pt x="200" y="161"/>
                </a:lnTo>
                <a:lnTo>
                  <a:pt x="0" y="161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1" name="Freeform 25"/>
          <p:cNvSpPr>
            <a:spLocks/>
          </p:cNvSpPr>
          <p:nvPr/>
        </p:nvSpPr>
        <p:spPr bwMode="auto">
          <a:xfrm>
            <a:off x="4383088" y="2433638"/>
            <a:ext cx="319087" cy="257175"/>
          </a:xfrm>
          <a:custGeom>
            <a:avLst/>
            <a:gdLst>
              <a:gd name="T0" fmla="*/ 0 w 201"/>
              <a:gd name="T1" fmla="*/ 2147483646 h 162"/>
              <a:gd name="T2" fmla="*/ 0 w 201"/>
              <a:gd name="T3" fmla="*/ 0 h 162"/>
              <a:gd name="T4" fmla="*/ 2147483646 w 201"/>
              <a:gd name="T5" fmla="*/ 0 h 162"/>
              <a:gd name="T6" fmla="*/ 2147483646 w 201"/>
              <a:gd name="T7" fmla="*/ 2147483646 h 162"/>
              <a:gd name="T8" fmla="*/ 0 w 201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2">
                <a:moveTo>
                  <a:pt x="0" y="161"/>
                </a:moveTo>
                <a:lnTo>
                  <a:pt x="0" y="0"/>
                </a:lnTo>
                <a:lnTo>
                  <a:pt x="200" y="0"/>
                </a:lnTo>
                <a:lnTo>
                  <a:pt x="200" y="161"/>
                </a:lnTo>
                <a:lnTo>
                  <a:pt x="0" y="1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2" name="Freeform 26"/>
          <p:cNvSpPr>
            <a:spLocks/>
          </p:cNvSpPr>
          <p:nvPr/>
        </p:nvSpPr>
        <p:spPr bwMode="auto">
          <a:xfrm>
            <a:off x="4383088" y="2689225"/>
            <a:ext cx="319087" cy="258763"/>
          </a:xfrm>
          <a:custGeom>
            <a:avLst/>
            <a:gdLst>
              <a:gd name="T0" fmla="*/ 0 w 201"/>
              <a:gd name="T1" fmla="*/ 2147483646 h 163"/>
              <a:gd name="T2" fmla="*/ 0 w 201"/>
              <a:gd name="T3" fmla="*/ 0 h 163"/>
              <a:gd name="T4" fmla="*/ 2147483646 w 201"/>
              <a:gd name="T5" fmla="*/ 0 h 163"/>
              <a:gd name="T6" fmla="*/ 2147483646 w 201"/>
              <a:gd name="T7" fmla="*/ 2147483646 h 163"/>
              <a:gd name="T8" fmla="*/ 0 w 201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3">
                <a:moveTo>
                  <a:pt x="0" y="162"/>
                </a:moveTo>
                <a:lnTo>
                  <a:pt x="0" y="0"/>
                </a:lnTo>
                <a:lnTo>
                  <a:pt x="200" y="0"/>
                </a:lnTo>
                <a:lnTo>
                  <a:pt x="200" y="162"/>
                </a:lnTo>
                <a:lnTo>
                  <a:pt x="0" y="16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3" name="Freeform 27"/>
          <p:cNvSpPr>
            <a:spLocks/>
          </p:cNvSpPr>
          <p:nvPr/>
        </p:nvSpPr>
        <p:spPr bwMode="auto">
          <a:xfrm>
            <a:off x="5335588" y="2433638"/>
            <a:ext cx="319087" cy="257175"/>
          </a:xfrm>
          <a:custGeom>
            <a:avLst/>
            <a:gdLst>
              <a:gd name="T0" fmla="*/ 0 w 201"/>
              <a:gd name="T1" fmla="*/ 2147483646 h 162"/>
              <a:gd name="T2" fmla="*/ 0 w 201"/>
              <a:gd name="T3" fmla="*/ 0 h 162"/>
              <a:gd name="T4" fmla="*/ 2147483646 w 201"/>
              <a:gd name="T5" fmla="*/ 0 h 162"/>
              <a:gd name="T6" fmla="*/ 2147483646 w 201"/>
              <a:gd name="T7" fmla="*/ 2147483646 h 162"/>
              <a:gd name="T8" fmla="*/ 0 w 201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2">
                <a:moveTo>
                  <a:pt x="0" y="161"/>
                </a:moveTo>
                <a:lnTo>
                  <a:pt x="0" y="0"/>
                </a:lnTo>
                <a:lnTo>
                  <a:pt x="200" y="0"/>
                </a:lnTo>
                <a:lnTo>
                  <a:pt x="200" y="161"/>
                </a:lnTo>
                <a:lnTo>
                  <a:pt x="0" y="1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4" name="Freeform 28"/>
          <p:cNvSpPr>
            <a:spLocks/>
          </p:cNvSpPr>
          <p:nvPr/>
        </p:nvSpPr>
        <p:spPr bwMode="auto">
          <a:xfrm>
            <a:off x="5335588" y="2689225"/>
            <a:ext cx="319087" cy="258763"/>
          </a:xfrm>
          <a:custGeom>
            <a:avLst/>
            <a:gdLst>
              <a:gd name="T0" fmla="*/ 0 w 201"/>
              <a:gd name="T1" fmla="*/ 2147483646 h 163"/>
              <a:gd name="T2" fmla="*/ 0 w 201"/>
              <a:gd name="T3" fmla="*/ 0 h 163"/>
              <a:gd name="T4" fmla="*/ 2147483646 w 201"/>
              <a:gd name="T5" fmla="*/ 0 h 163"/>
              <a:gd name="T6" fmla="*/ 2147483646 w 201"/>
              <a:gd name="T7" fmla="*/ 2147483646 h 163"/>
              <a:gd name="T8" fmla="*/ 0 w 201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3">
                <a:moveTo>
                  <a:pt x="0" y="162"/>
                </a:moveTo>
                <a:lnTo>
                  <a:pt x="0" y="0"/>
                </a:lnTo>
                <a:lnTo>
                  <a:pt x="200" y="0"/>
                </a:lnTo>
                <a:lnTo>
                  <a:pt x="200" y="162"/>
                </a:lnTo>
                <a:lnTo>
                  <a:pt x="0" y="16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5" name="Freeform 29"/>
          <p:cNvSpPr>
            <a:spLocks/>
          </p:cNvSpPr>
          <p:nvPr/>
        </p:nvSpPr>
        <p:spPr bwMode="auto">
          <a:xfrm>
            <a:off x="6288088" y="2433638"/>
            <a:ext cx="319087" cy="257175"/>
          </a:xfrm>
          <a:custGeom>
            <a:avLst/>
            <a:gdLst>
              <a:gd name="T0" fmla="*/ 0 w 201"/>
              <a:gd name="T1" fmla="*/ 2147483646 h 162"/>
              <a:gd name="T2" fmla="*/ 0 w 201"/>
              <a:gd name="T3" fmla="*/ 0 h 162"/>
              <a:gd name="T4" fmla="*/ 2147483646 w 201"/>
              <a:gd name="T5" fmla="*/ 0 h 162"/>
              <a:gd name="T6" fmla="*/ 2147483646 w 201"/>
              <a:gd name="T7" fmla="*/ 2147483646 h 162"/>
              <a:gd name="T8" fmla="*/ 0 w 201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2">
                <a:moveTo>
                  <a:pt x="0" y="161"/>
                </a:moveTo>
                <a:lnTo>
                  <a:pt x="0" y="0"/>
                </a:lnTo>
                <a:lnTo>
                  <a:pt x="200" y="0"/>
                </a:lnTo>
                <a:lnTo>
                  <a:pt x="200" y="161"/>
                </a:lnTo>
                <a:lnTo>
                  <a:pt x="0" y="1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6" name="Freeform 30"/>
          <p:cNvSpPr>
            <a:spLocks/>
          </p:cNvSpPr>
          <p:nvPr/>
        </p:nvSpPr>
        <p:spPr bwMode="auto">
          <a:xfrm>
            <a:off x="6288088" y="2689225"/>
            <a:ext cx="319087" cy="258763"/>
          </a:xfrm>
          <a:custGeom>
            <a:avLst/>
            <a:gdLst>
              <a:gd name="T0" fmla="*/ 0 w 201"/>
              <a:gd name="T1" fmla="*/ 2147483646 h 163"/>
              <a:gd name="T2" fmla="*/ 0 w 201"/>
              <a:gd name="T3" fmla="*/ 0 h 163"/>
              <a:gd name="T4" fmla="*/ 2147483646 w 201"/>
              <a:gd name="T5" fmla="*/ 0 h 163"/>
              <a:gd name="T6" fmla="*/ 2147483646 w 201"/>
              <a:gd name="T7" fmla="*/ 2147483646 h 163"/>
              <a:gd name="T8" fmla="*/ 0 w 201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3">
                <a:moveTo>
                  <a:pt x="0" y="162"/>
                </a:moveTo>
                <a:lnTo>
                  <a:pt x="0" y="0"/>
                </a:lnTo>
                <a:lnTo>
                  <a:pt x="200" y="0"/>
                </a:lnTo>
                <a:lnTo>
                  <a:pt x="200" y="162"/>
                </a:lnTo>
                <a:lnTo>
                  <a:pt x="0" y="16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7" name="Freeform 31"/>
          <p:cNvSpPr>
            <a:spLocks/>
          </p:cNvSpPr>
          <p:nvPr/>
        </p:nvSpPr>
        <p:spPr bwMode="auto">
          <a:xfrm>
            <a:off x="7240588" y="2433638"/>
            <a:ext cx="317500" cy="257175"/>
          </a:xfrm>
          <a:custGeom>
            <a:avLst/>
            <a:gdLst>
              <a:gd name="T0" fmla="*/ 0 w 200"/>
              <a:gd name="T1" fmla="*/ 2147483646 h 162"/>
              <a:gd name="T2" fmla="*/ 0 w 200"/>
              <a:gd name="T3" fmla="*/ 0 h 162"/>
              <a:gd name="T4" fmla="*/ 2147483646 w 200"/>
              <a:gd name="T5" fmla="*/ 0 h 162"/>
              <a:gd name="T6" fmla="*/ 2147483646 w 200"/>
              <a:gd name="T7" fmla="*/ 2147483646 h 162"/>
              <a:gd name="T8" fmla="*/ 0 w 200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0" h="162">
                <a:moveTo>
                  <a:pt x="0" y="161"/>
                </a:moveTo>
                <a:lnTo>
                  <a:pt x="0" y="0"/>
                </a:lnTo>
                <a:lnTo>
                  <a:pt x="199" y="0"/>
                </a:lnTo>
                <a:lnTo>
                  <a:pt x="199" y="161"/>
                </a:lnTo>
                <a:lnTo>
                  <a:pt x="0" y="161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8" name="Freeform 32"/>
          <p:cNvSpPr>
            <a:spLocks/>
          </p:cNvSpPr>
          <p:nvPr/>
        </p:nvSpPr>
        <p:spPr bwMode="auto">
          <a:xfrm>
            <a:off x="7240588" y="2689225"/>
            <a:ext cx="317500" cy="258763"/>
          </a:xfrm>
          <a:custGeom>
            <a:avLst/>
            <a:gdLst>
              <a:gd name="T0" fmla="*/ 0 w 200"/>
              <a:gd name="T1" fmla="*/ 2147483646 h 163"/>
              <a:gd name="T2" fmla="*/ 0 w 200"/>
              <a:gd name="T3" fmla="*/ 0 h 163"/>
              <a:gd name="T4" fmla="*/ 2147483646 w 200"/>
              <a:gd name="T5" fmla="*/ 0 h 163"/>
              <a:gd name="T6" fmla="*/ 2147483646 w 200"/>
              <a:gd name="T7" fmla="*/ 2147483646 h 163"/>
              <a:gd name="T8" fmla="*/ 0 w 200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0" h="163">
                <a:moveTo>
                  <a:pt x="0" y="162"/>
                </a:moveTo>
                <a:lnTo>
                  <a:pt x="0" y="0"/>
                </a:lnTo>
                <a:lnTo>
                  <a:pt x="199" y="0"/>
                </a:lnTo>
                <a:lnTo>
                  <a:pt x="199" y="162"/>
                </a:lnTo>
                <a:lnTo>
                  <a:pt x="0" y="16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9" name="Freeform 33"/>
          <p:cNvSpPr>
            <a:spLocks/>
          </p:cNvSpPr>
          <p:nvPr/>
        </p:nvSpPr>
        <p:spPr bwMode="auto">
          <a:xfrm>
            <a:off x="4859338" y="3459163"/>
            <a:ext cx="320675" cy="258762"/>
          </a:xfrm>
          <a:custGeom>
            <a:avLst/>
            <a:gdLst>
              <a:gd name="T0" fmla="*/ 0 w 202"/>
              <a:gd name="T1" fmla="*/ 2147483646 h 163"/>
              <a:gd name="T2" fmla="*/ 0 w 202"/>
              <a:gd name="T3" fmla="*/ 0 h 163"/>
              <a:gd name="T4" fmla="*/ 2147483646 w 202"/>
              <a:gd name="T5" fmla="*/ 0 h 163"/>
              <a:gd name="T6" fmla="*/ 2147483646 w 202"/>
              <a:gd name="T7" fmla="*/ 2147483646 h 163"/>
              <a:gd name="T8" fmla="*/ 0 w 202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2" h="163">
                <a:moveTo>
                  <a:pt x="0" y="162"/>
                </a:moveTo>
                <a:lnTo>
                  <a:pt x="0" y="0"/>
                </a:lnTo>
                <a:lnTo>
                  <a:pt x="201" y="0"/>
                </a:lnTo>
                <a:lnTo>
                  <a:pt x="201" y="162"/>
                </a:lnTo>
                <a:lnTo>
                  <a:pt x="0" y="16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0" name="Freeform 34"/>
          <p:cNvSpPr>
            <a:spLocks/>
          </p:cNvSpPr>
          <p:nvPr/>
        </p:nvSpPr>
        <p:spPr bwMode="auto">
          <a:xfrm>
            <a:off x="4859338" y="3716338"/>
            <a:ext cx="320675" cy="257175"/>
          </a:xfrm>
          <a:custGeom>
            <a:avLst/>
            <a:gdLst>
              <a:gd name="T0" fmla="*/ 0 w 202"/>
              <a:gd name="T1" fmla="*/ 2147483646 h 162"/>
              <a:gd name="T2" fmla="*/ 0 w 202"/>
              <a:gd name="T3" fmla="*/ 0 h 162"/>
              <a:gd name="T4" fmla="*/ 2147483646 w 202"/>
              <a:gd name="T5" fmla="*/ 0 h 162"/>
              <a:gd name="T6" fmla="*/ 2147483646 w 202"/>
              <a:gd name="T7" fmla="*/ 2147483646 h 162"/>
              <a:gd name="T8" fmla="*/ 0 w 202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2" h="162">
                <a:moveTo>
                  <a:pt x="0" y="161"/>
                </a:moveTo>
                <a:lnTo>
                  <a:pt x="0" y="0"/>
                </a:lnTo>
                <a:lnTo>
                  <a:pt x="201" y="0"/>
                </a:lnTo>
                <a:lnTo>
                  <a:pt x="201" y="161"/>
                </a:lnTo>
                <a:lnTo>
                  <a:pt x="0" y="1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1" name="Freeform 35"/>
          <p:cNvSpPr>
            <a:spLocks/>
          </p:cNvSpPr>
          <p:nvPr/>
        </p:nvSpPr>
        <p:spPr bwMode="auto">
          <a:xfrm>
            <a:off x="4859338" y="3971925"/>
            <a:ext cx="320675" cy="258763"/>
          </a:xfrm>
          <a:custGeom>
            <a:avLst/>
            <a:gdLst>
              <a:gd name="T0" fmla="*/ 0 w 202"/>
              <a:gd name="T1" fmla="*/ 2147483646 h 163"/>
              <a:gd name="T2" fmla="*/ 0 w 202"/>
              <a:gd name="T3" fmla="*/ 0 h 163"/>
              <a:gd name="T4" fmla="*/ 2147483646 w 202"/>
              <a:gd name="T5" fmla="*/ 0 h 163"/>
              <a:gd name="T6" fmla="*/ 2147483646 w 202"/>
              <a:gd name="T7" fmla="*/ 2147483646 h 163"/>
              <a:gd name="T8" fmla="*/ 0 w 202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2" h="163">
                <a:moveTo>
                  <a:pt x="0" y="162"/>
                </a:moveTo>
                <a:lnTo>
                  <a:pt x="0" y="0"/>
                </a:lnTo>
                <a:lnTo>
                  <a:pt x="201" y="0"/>
                </a:lnTo>
                <a:lnTo>
                  <a:pt x="201" y="162"/>
                </a:lnTo>
                <a:lnTo>
                  <a:pt x="0" y="16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2" name="Freeform 36"/>
          <p:cNvSpPr>
            <a:spLocks/>
          </p:cNvSpPr>
          <p:nvPr/>
        </p:nvSpPr>
        <p:spPr bwMode="auto">
          <a:xfrm>
            <a:off x="6762750" y="3201988"/>
            <a:ext cx="320675" cy="258762"/>
          </a:xfrm>
          <a:custGeom>
            <a:avLst/>
            <a:gdLst>
              <a:gd name="T0" fmla="*/ 0 w 202"/>
              <a:gd name="T1" fmla="*/ 2147483646 h 163"/>
              <a:gd name="T2" fmla="*/ 0 w 202"/>
              <a:gd name="T3" fmla="*/ 0 h 163"/>
              <a:gd name="T4" fmla="*/ 2147483646 w 202"/>
              <a:gd name="T5" fmla="*/ 0 h 163"/>
              <a:gd name="T6" fmla="*/ 2147483646 w 202"/>
              <a:gd name="T7" fmla="*/ 2147483646 h 163"/>
              <a:gd name="T8" fmla="*/ 0 w 202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2" h="163">
                <a:moveTo>
                  <a:pt x="0" y="162"/>
                </a:moveTo>
                <a:lnTo>
                  <a:pt x="0" y="0"/>
                </a:lnTo>
                <a:lnTo>
                  <a:pt x="201" y="0"/>
                </a:lnTo>
                <a:lnTo>
                  <a:pt x="201" y="162"/>
                </a:lnTo>
                <a:lnTo>
                  <a:pt x="0" y="162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3" name="Freeform 37"/>
          <p:cNvSpPr>
            <a:spLocks/>
          </p:cNvSpPr>
          <p:nvPr/>
        </p:nvSpPr>
        <p:spPr bwMode="auto">
          <a:xfrm>
            <a:off x="6762750" y="3459163"/>
            <a:ext cx="320675" cy="258762"/>
          </a:xfrm>
          <a:custGeom>
            <a:avLst/>
            <a:gdLst>
              <a:gd name="T0" fmla="*/ 0 w 202"/>
              <a:gd name="T1" fmla="*/ 2147483646 h 163"/>
              <a:gd name="T2" fmla="*/ 0 w 202"/>
              <a:gd name="T3" fmla="*/ 0 h 163"/>
              <a:gd name="T4" fmla="*/ 2147483646 w 202"/>
              <a:gd name="T5" fmla="*/ 0 h 163"/>
              <a:gd name="T6" fmla="*/ 2147483646 w 202"/>
              <a:gd name="T7" fmla="*/ 2147483646 h 163"/>
              <a:gd name="T8" fmla="*/ 0 w 202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2" h="163">
                <a:moveTo>
                  <a:pt x="0" y="162"/>
                </a:moveTo>
                <a:lnTo>
                  <a:pt x="0" y="0"/>
                </a:lnTo>
                <a:lnTo>
                  <a:pt x="201" y="0"/>
                </a:lnTo>
                <a:lnTo>
                  <a:pt x="201" y="162"/>
                </a:lnTo>
                <a:lnTo>
                  <a:pt x="0" y="16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4" name="Freeform 38"/>
          <p:cNvSpPr>
            <a:spLocks/>
          </p:cNvSpPr>
          <p:nvPr/>
        </p:nvSpPr>
        <p:spPr bwMode="auto">
          <a:xfrm>
            <a:off x="6762750" y="3716338"/>
            <a:ext cx="320675" cy="257175"/>
          </a:xfrm>
          <a:custGeom>
            <a:avLst/>
            <a:gdLst>
              <a:gd name="T0" fmla="*/ 0 w 202"/>
              <a:gd name="T1" fmla="*/ 2147483646 h 162"/>
              <a:gd name="T2" fmla="*/ 0 w 202"/>
              <a:gd name="T3" fmla="*/ 0 h 162"/>
              <a:gd name="T4" fmla="*/ 2147483646 w 202"/>
              <a:gd name="T5" fmla="*/ 0 h 162"/>
              <a:gd name="T6" fmla="*/ 2147483646 w 202"/>
              <a:gd name="T7" fmla="*/ 2147483646 h 162"/>
              <a:gd name="T8" fmla="*/ 0 w 202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2" h="162">
                <a:moveTo>
                  <a:pt x="0" y="161"/>
                </a:moveTo>
                <a:lnTo>
                  <a:pt x="0" y="0"/>
                </a:lnTo>
                <a:lnTo>
                  <a:pt x="201" y="0"/>
                </a:lnTo>
                <a:lnTo>
                  <a:pt x="201" y="161"/>
                </a:lnTo>
                <a:lnTo>
                  <a:pt x="0" y="1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5" name="Freeform 39"/>
          <p:cNvSpPr>
            <a:spLocks/>
          </p:cNvSpPr>
          <p:nvPr/>
        </p:nvSpPr>
        <p:spPr bwMode="auto">
          <a:xfrm>
            <a:off x="6762750" y="3971925"/>
            <a:ext cx="320675" cy="258763"/>
          </a:xfrm>
          <a:custGeom>
            <a:avLst/>
            <a:gdLst>
              <a:gd name="T0" fmla="*/ 0 w 202"/>
              <a:gd name="T1" fmla="*/ 2147483646 h 163"/>
              <a:gd name="T2" fmla="*/ 0 w 202"/>
              <a:gd name="T3" fmla="*/ 0 h 163"/>
              <a:gd name="T4" fmla="*/ 2147483646 w 202"/>
              <a:gd name="T5" fmla="*/ 0 h 163"/>
              <a:gd name="T6" fmla="*/ 2147483646 w 202"/>
              <a:gd name="T7" fmla="*/ 2147483646 h 163"/>
              <a:gd name="T8" fmla="*/ 0 w 202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2" h="163">
                <a:moveTo>
                  <a:pt x="0" y="162"/>
                </a:moveTo>
                <a:lnTo>
                  <a:pt x="0" y="0"/>
                </a:lnTo>
                <a:lnTo>
                  <a:pt x="201" y="0"/>
                </a:lnTo>
                <a:lnTo>
                  <a:pt x="201" y="162"/>
                </a:lnTo>
                <a:lnTo>
                  <a:pt x="0" y="16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6" name="Freeform 40"/>
          <p:cNvSpPr>
            <a:spLocks/>
          </p:cNvSpPr>
          <p:nvPr/>
        </p:nvSpPr>
        <p:spPr bwMode="auto">
          <a:xfrm>
            <a:off x="5811838" y="4486275"/>
            <a:ext cx="319087" cy="257175"/>
          </a:xfrm>
          <a:custGeom>
            <a:avLst/>
            <a:gdLst>
              <a:gd name="T0" fmla="*/ 0 w 201"/>
              <a:gd name="T1" fmla="*/ 2147483646 h 162"/>
              <a:gd name="T2" fmla="*/ 0 w 201"/>
              <a:gd name="T3" fmla="*/ 0 h 162"/>
              <a:gd name="T4" fmla="*/ 2147483646 w 201"/>
              <a:gd name="T5" fmla="*/ 0 h 162"/>
              <a:gd name="T6" fmla="*/ 2147483646 w 201"/>
              <a:gd name="T7" fmla="*/ 2147483646 h 162"/>
              <a:gd name="T8" fmla="*/ 0 w 201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2">
                <a:moveTo>
                  <a:pt x="0" y="161"/>
                </a:moveTo>
                <a:lnTo>
                  <a:pt x="0" y="0"/>
                </a:lnTo>
                <a:lnTo>
                  <a:pt x="200" y="0"/>
                </a:lnTo>
                <a:lnTo>
                  <a:pt x="200" y="161"/>
                </a:lnTo>
                <a:lnTo>
                  <a:pt x="0" y="161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7" name="Freeform 41"/>
          <p:cNvSpPr>
            <a:spLocks/>
          </p:cNvSpPr>
          <p:nvPr/>
        </p:nvSpPr>
        <p:spPr bwMode="auto">
          <a:xfrm>
            <a:off x="5811838" y="4741863"/>
            <a:ext cx="319087" cy="258762"/>
          </a:xfrm>
          <a:custGeom>
            <a:avLst/>
            <a:gdLst>
              <a:gd name="T0" fmla="*/ 0 w 201"/>
              <a:gd name="T1" fmla="*/ 2147483646 h 163"/>
              <a:gd name="T2" fmla="*/ 0 w 201"/>
              <a:gd name="T3" fmla="*/ 0 h 163"/>
              <a:gd name="T4" fmla="*/ 2147483646 w 201"/>
              <a:gd name="T5" fmla="*/ 0 h 163"/>
              <a:gd name="T6" fmla="*/ 2147483646 w 201"/>
              <a:gd name="T7" fmla="*/ 2147483646 h 163"/>
              <a:gd name="T8" fmla="*/ 0 w 201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3">
                <a:moveTo>
                  <a:pt x="0" y="162"/>
                </a:moveTo>
                <a:lnTo>
                  <a:pt x="0" y="0"/>
                </a:lnTo>
                <a:lnTo>
                  <a:pt x="200" y="0"/>
                </a:lnTo>
                <a:lnTo>
                  <a:pt x="200" y="162"/>
                </a:lnTo>
                <a:lnTo>
                  <a:pt x="0" y="16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8" name="Freeform 42"/>
          <p:cNvSpPr>
            <a:spLocks/>
          </p:cNvSpPr>
          <p:nvPr/>
        </p:nvSpPr>
        <p:spPr bwMode="auto">
          <a:xfrm>
            <a:off x="5811838" y="4999038"/>
            <a:ext cx="319087" cy="258762"/>
          </a:xfrm>
          <a:custGeom>
            <a:avLst/>
            <a:gdLst>
              <a:gd name="T0" fmla="*/ 0 w 201"/>
              <a:gd name="T1" fmla="*/ 2147483646 h 163"/>
              <a:gd name="T2" fmla="*/ 0 w 201"/>
              <a:gd name="T3" fmla="*/ 0 h 163"/>
              <a:gd name="T4" fmla="*/ 2147483646 w 201"/>
              <a:gd name="T5" fmla="*/ 0 h 163"/>
              <a:gd name="T6" fmla="*/ 2147483646 w 201"/>
              <a:gd name="T7" fmla="*/ 2147483646 h 163"/>
              <a:gd name="T8" fmla="*/ 0 w 201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3">
                <a:moveTo>
                  <a:pt x="0" y="162"/>
                </a:moveTo>
                <a:lnTo>
                  <a:pt x="0" y="0"/>
                </a:lnTo>
                <a:lnTo>
                  <a:pt x="200" y="0"/>
                </a:lnTo>
                <a:lnTo>
                  <a:pt x="200" y="162"/>
                </a:lnTo>
                <a:lnTo>
                  <a:pt x="0" y="16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9" name="Freeform 43"/>
          <p:cNvSpPr>
            <a:spLocks/>
          </p:cNvSpPr>
          <p:nvPr/>
        </p:nvSpPr>
        <p:spPr bwMode="auto">
          <a:xfrm>
            <a:off x="5811838" y="5256213"/>
            <a:ext cx="319087" cy="257175"/>
          </a:xfrm>
          <a:custGeom>
            <a:avLst/>
            <a:gdLst>
              <a:gd name="T0" fmla="*/ 0 w 201"/>
              <a:gd name="T1" fmla="*/ 2147483646 h 162"/>
              <a:gd name="T2" fmla="*/ 0 w 201"/>
              <a:gd name="T3" fmla="*/ 0 h 162"/>
              <a:gd name="T4" fmla="*/ 2147483646 w 201"/>
              <a:gd name="T5" fmla="*/ 0 h 162"/>
              <a:gd name="T6" fmla="*/ 2147483646 w 201"/>
              <a:gd name="T7" fmla="*/ 2147483646 h 162"/>
              <a:gd name="T8" fmla="*/ 0 w 201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2">
                <a:moveTo>
                  <a:pt x="0" y="161"/>
                </a:moveTo>
                <a:lnTo>
                  <a:pt x="0" y="0"/>
                </a:lnTo>
                <a:lnTo>
                  <a:pt x="200" y="0"/>
                </a:lnTo>
                <a:lnTo>
                  <a:pt x="200" y="161"/>
                </a:lnTo>
                <a:lnTo>
                  <a:pt x="0" y="1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0" name="Freeform 44"/>
          <p:cNvSpPr>
            <a:spLocks/>
          </p:cNvSpPr>
          <p:nvPr/>
        </p:nvSpPr>
        <p:spPr bwMode="auto">
          <a:xfrm>
            <a:off x="5811838" y="5511800"/>
            <a:ext cx="319087" cy="258763"/>
          </a:xfrm>
          <a:custGeom>
            <a:avLst/>
            <a:gdLst>
              <a:gd name="T0" fmla="*/ 0 w 201"/>
              <a:gd name="T1" fmla="*/ 2147483646 h 163"/>
              <a:gd name="T2" fmla="*/ 0 w 201"/>
              <a:gd name="T3" fmla="*/ 0 h 163"/>
              <a:gd name="T4" fmla="*/ 2147483646 w 201"/>
              <a:gd name="T5" fmla="*/ 0 h 163"/>
              <a:gd name="T6" fmla="*/ 2147483646 w 201"/>
              <a:gd name="T7" fmla="*/ 2147483646 h 163"/>
              <a:gd name="T8" fmla="*/ 0 w 201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3">
                <a:moveTo>
                  <a:pt x="0" y="162"/>
                </a:moveTo>
                <a:lnTo>
                  <a:pt x="0" y="0"/>
                </a:lnTo>
                <a:lnTo>
                  <a:pt x="200" y="0"/>
                </a:lnTo>
                <a:lnTo>
                  <a:pt x="200" y="162"/>
                </a:lnTo>
                <a:lnTo>
                  <a:pt x="0" y="16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1" name="Freeform 45"/>
          <p:cNvSpPr>
            <a:spLocks/>
          </p:cNvSpPr>
          <p:nvPr/>
        </p:nvSpPr>
        <p:spPr bwMode="auto">
          <a:xfrm>
            <a:off x="5811838" y="5768975"/>
            <a:ext cx="319087" cy="258763"/>
          </a:xfrm>
          <a:custGeom>
            <a:avLst/>
            <a:gdLst>
              <a:gd name="T0" fmla="*/ 0 w 201"/>
              <a:gd name="T1" fmla="*/ 2147483646 h 163"/>
              <a:gd name="T2" fmla="*/ 0 w 201"/>
              <a:gd name="T3" fmla="*/ 0 h 163"/>
              <a:gd name="T4" fmla="*/ 2147483646 w 201"/>
              <a:gd name="T5" fmla="*/ 0 h 163"/>
              <a:gd name="T6" fmla="*/ 2147483646 w 201"/>
              <a:gd name="T7" fmla="*/ 2147483646 h 163"/>
              <a:gd name="T8" fmla="*/ 0 w 201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3">
                <a:moveTo>
                  <a:pt x="0" y="162"/>
                </a:moveTo>
                <a:lnTo>
                  <a:pt x="0" y="0"/>
                </a:lnTo>
                <a:lnTo>
                  <a:pt x="200" y="0"/>
                </a:lnTo>
                <a:lnTo>
                  <a:pt x="200" y="162"/>
                </a:lnTo>
                <a:lnTo>
                  <a:pt x="0" y="16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2" name="Freeform 46"/>
          <p:cNvSpPr>
            <a:spLocks/>
          </p:cNvSpPr>
          <p:nvPr/>
        </p:nvSpPr>
        <p:spPr bwMode="auto">
          <a:xfrm>
            <a:off x="5811838" y="6026150"/>
            <a:ext cx="319087" cy="257175"/>
          </a:xfrm>
          <a:custGeom>
            <a:avLst/>
            <a:gdLst>
              <a:gd name="T0" fmla="*/ 0 w 201"/>
              <a:gd name="T1" fmla="*/ 2147483646 h 162"/>
              <a:gd name="T2" fmla="*/ 0 w 201"/>
              <a:gd name="T3" fmla="*/ 0 h 162"/>
              <a:gd name="T4" fmla="*/ 2147483646 w 201"/>
              <a:gd name="T5" fmla="*/ 0 h 162"/>
              <a:gd name="T6" fmla="*/ 2147483646 w 201"/>
              <a:gd name="T7" fmla="*/ 2147483646 h 162"/>
              <a:gd name="T8" fmla="*/ 0 w 201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2">
                <a:moveTo>
                  <a:pt x="0" y="161"/>
                </a:moveTo>
                <a:lnTo>
                  <a:pt x="0" y="0"/>
                </a:lnTo>
                <a:lnTo>
                  <a:pt x="200" y="0"/>
                </a:lnTo>
                <a:lnTo>
                  <a:pt x="200" y="161"/>
                </a:lnTo>
                <a:lnTo>
                  <a:pt x="0" y="1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3" name="Freeform 47"/>
          <p:cNvSpPr>
            <a:spLocks/>
          </p:cNvSpPr>
          <p:nvPr/>
        </p:nvSpPr>
        <p:spPr bwMode="auto">
          <a:xfrm>
            <a:off x="5811838" y="6281738"/>
            <a:ext cx="319087" cy="258762"/>
          </a:xfrm>
          <a:custGeom>
            <a:avLst/>
            <a:gdLst>
              <a:gd name="T0" fmla="*/ 0 w 201"/>
              <a:gd name="T1" fmla="*/ 2147483646 h 163"/>
              <a:gd name="T2" fmla="*/ 0 w 201"/>
              <a:gd name="T3" fmla="*/ 0 h 163"/>
              <a:gd name="T4" fmla="*/ 2147483646 w 201"/>
              <a:gd name="T5" fmla="*/ 0 h 163"/>
              <a:gd name="T6" fmla="*/ 2147483646 w 201"/>
              <a:gd name="T7" fmla="*/ 2147483646 h 163"/>
              <a:gd name="T8" fmla="*/ 0 w 201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3">
                <a:moveTo>
                  <a:pt x="0" y="162"/>
                </a:moveTo>
                <a:lnTo>
                  <a:pt x="0" y="0"/>
                </a:lnTo>
                <a:lnTo>
                  <a:pt x="200" y="0"/>
                </a:lnTo>
                <a:lnTo>
                  <a:pt x="200" y="162"/>
                </a:lnTo>
                <a:lnTo>
                  <a:pt x="0" y="16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5826125" y="6280150"/>
            <a:ext cx="2794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4385" name="Freeform 49"/>
          <p:cNvSpPr>
            <a:spLocks/>
          </p:cNvSpPr>
          <p:nvPr/>
        </p:nvSpPr>
        <p:spPr bwMode="auto">
          <a:xfrm>
            <a:off x="4621213" y="1404938"/>
            <a:ext cx="319087" cy="258762"/>
          </a:xfrm>
          <a:custGeom>
            <a:avLst/>
            <a:gdLst>
              <a:gd name="T0" fmla="*/ 0 w 201"/>
              <a:gd name="T1" fmla="*/ 2147483646 h 163"/>
              <a:gd name="T2" fmla="*/ 0 w 201"/>
              <a:gd name="T3" fmla="*/ 0 h 163"/>
              <a:gd name="T4" fmla="*/ 2147483646 w 201"/>
              <a:gd name="T5" fmla="*/ 0 h 163"/>
              <a:gd name="T6" fmla="*/ 2147483646 w 201"/>
              <a:gd name="T7" fmla="*/ 2147483646 h 163"/>
              <a:gd name="T8" fmla="*/ 0 w 201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3">
                <a:moveTo>
                  <a:pt x="0" y="162"/>
                </a:moveTo>
                <a:lnTo>
                  <a:pt x="0" y="0"/>
                </a:lnTo>
                <a:lnTo>
                  <a:pt x="200" y="0"/>
                </a:lnTo>
                <a:lnTo>
                  <a:pt x="200" y="162"/>
                </a:lnTo>
                <a:lnTo>
                  <a:pt x="0" y="162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6" name="Freeform 50"/>
          <p:cNvSpPr>
            <a:spLocks/>
          </p:cNvSpPr>
          <p:nvPr/>
        </p:nvSpPr>
        <p:spPr bwMode="auto">
          <a:xfrm>
            <a:off x="5097463" y="1404938"/>
            <a:ext cx="319087" cy="258762"/>
          </a:xfrm>
          <a:custGeom>
            <a:avLst/>
            <a:gdLst>
              <a:gd name="T0" fmla="*/ 0 w 201"/>
              <a:gd name="T1" fmla="*/ 2147483646 h 163"/>
              <a:gd name="T2" fmla="*/ 0 w 201"/>
              <a:gd name="T3" fmla="*/ 0 h 163"/>
              <a:gd name="T4" fmla="*/ 2147483646 w 201"/>
              <a:gd name="T5" fmla="*/ 0 h 163"/>
              <a:gd name="T6" fmla="*/ 2147483646 w 201"/>
              <a:gd name="T7" fmla="*/ 2147483646 h 163"/>
              <a:gd name="T8" fmla="*/ 0 w 201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3">
                <a:moveTo>
                  <a:pt x="0" y="162"/>
                </a:moveTo>
                <a:lnTo>
                  <a:pt x="0" y="0"/>
                </a:lnTo>
                <a:lnTo>
                  <a:pt x="200" y="0"/>
                </a:lnTo>
                <a:lnTo>
                  <a:pt x="200" y="162"/>
                </a:lnTo>
                <a:lnTo>
                  <a:pt x="0" y="162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7" name="Freeform 51"/>
          <p:cNvSpPr>
            <a:spLocks/>
          </p:cNvSpPr>
          <p:nvPr/>
        </p:nvSpPr>
        <p:spPr bwMode="auto">
          <a:xfrm>
            <a:off x="5573713" y="1404938"/>
            <a:ext cx="319087" cy="258762"/>
          </a:xfrm>
          <a:custGeom>
            <a:avLst/>
            <a:gdLst>
              <a:gd name="T0" fmla="*/ 0 w 201"/>
              <a:gd name="T1" fmla="*/ 2147483646 h 163"/>
              <a:gd name="T2" fmla="*/ 0 w 201"/>
              <a:gd name="T3" fmla="*/ 0 h 163"/>
              <a:gd name="T4" fmla="*/ 2147483646 w 201"/>
              <a:gd name="T5" fmla="*/ 0 h 163"/>
              <a:gd name="T6" fmla="*/ 2147483646 w 201"/>
              <a:gd name="T7" fmla="*/ 2147483646 h 163"/>
              <a:gd name="T8" fmla="*/ 0 w 201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3">
                <a:moveTo>
                  <a:pt x="0" y="162"/>
                </a:moveTo>
                <a:lnTo>
                  <a:pt x="0" y="0"/>
                </a:lnTo>
                <a:lnTo>
                  <a:pt x="200" y="0"/>
                </a:lnTo>
                <a:lnTo>
                  <a:pt x="200" y="162"/>
                </a:lnTo>
                <a:lnTo>
                  <a:pt x="0" y="162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8" name="Freeform 52"/>
          <p:cNvSpPr>
            <a:spLocks/>
          </p:cNvSpPr>
          <p:nvPr/>
        </p:nvSpPr>
        <p:spPr bwMode="auto">
          <a:xfrm>
            <a:off x="6049963" y="1404938"/>
            <a:ext cx="319087" cy="258762"/>
          </a:xfrm>
          <a:custGeom>
            <a:avLst/>
            <a:gdLst>
              <a:gd name="T0" fmla="*/ 0 w 201"/>
              <a:gd name="T1" fmla="*/ 2147483646 h 163"/>
              <a:gd name="T2" fmla="*/ 0 w 201"/>
              <a:gd name="T3" fmla="*/ 0 h 163"/>
              <a:gd name="T4" fmla="*/ 2147483646 w 201"/>
              <a:gd name="T5" fmla="*/ 0 h 163"/>
              <a:gd name="T6" fmla="*/ 2147483646 w 201"/>
              <a:gd name="T7" fmla="*/ 2147483646 h 163"/>
              <a:gd name="T8" fmla="*/ 0 w 201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3">
                <a:moveTo>
                  <a:pt x="0" y="162"/>
                </a:moveTo>
                <a:lnTo>
                  <a:pt x="0" y="0"/>
                </a:lnTo>
                <a:lnTo>
                  <a:pt x="200" y="0"/>
                </a:lnTo>
                <a:lnTo>
                  <a:pt x="200" y="162"/>
                </a:lnTo>
                <a:lnTo>
                  <a:pt x="0" y="162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9" name="Freeform 53"/>
          <p:cNvSpPr>
            <a:spLocks/>
          </p:cNvSpPr>
          <p:nvPr/>
        </p:nvSpPr>
        <p:spPr bwMode="auto">
          <a:xfrm>
            <a:off x="6526213" y="1404938"/>
            <a:ext cx="317500" cy="258762"/>
          </a:xfrm>
          <a:custGeom>
            <a:avLst/>
            <a:gdLst>
              <a:gd name="T0" fmla="*/ 0 w 200"/>
              <a:gd name="T1" fmla="*/ 2147483646 h 163"/>
              <a:gd name="T2" fmla="*/ 0 w 200"/>
              <a:gd name="T3" fmla="*/ 0 h 163"/>
              <a:gd name="T4" fmla="*/ 2147483646 w 200"/>
              <a:gd name="T5" fmla="*/ 0 h 163"/>
              <a:gd name="T6" fmla="*/ 2147483646 w 200"/>
              <a:gd name="T7" fmla="*/ 2147483646 h 163"/>
              <a:gd name="T8" fmla="*/ 0 w 200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0" h="163">
                <a:moveTo>
                  <a:pt x="0" y="162"/>
                </a:moveTo>
                <a:lnTo>
                  <a:pt x="0" y="0"/>
                </a:lnTo>
                <a:lnTo>
                  <a:pt x="199" y="0"/>
                </a:lnTo>
                <a:lnTo>
                  <a:pt x="199" y="162"/>
                </a:lnTo>
                <a:lnTo>
                  <a:pt x="0" y="162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0" name="Freeform 54"/>
          <p:cNvSpPr>
            <a:spLocks/>
          </p:cNvSpPr>
          <p:nvPr/>
        </p:nvSpPr>
        <p:spPr bwMode="auto">
          <a:xfrm>
            <a:off x="7002463" y="1404938"/>
            <a:ext cx="317500" cy="258762"/>
          </a:xfrm>
          <a:custGeom>
            <a:avLst/>
            <a:gdLst>
              <a:gd name="T0" fmla="*/ 0 w 200"/>
              <a:gd name="T1" fmla="*/ 2147483646 h 163"/>
              <a:gd name="T2" fmla="*/ 0 w 200"/>
              <a:gd name="T3" fmla="*/ 0 h 163"/>
              <a:gd name="T4" fmla="*/ 2147483646 w 200"/>
              <a:gd name="T5" fmla="*/ 0 h 163"/>
              <a:gd name="T6" fmla="*/ 2147483646 w 200"/>
              <a:gd name="T7" fmla="*/ 2147483646 h 163"/>
              <a:gd name="T8" fmla="*/ 0 w 200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0" h="163">
                <a:moveTo>
                  <a:pt x="0" y="162"/>
                </a:moveTo>
                <a:lnTo>
                  <a:pt x="0" y="0"/>
                </a:lnTo>
                <a:lnTo>
                  <a:pt x="199" y="0"/>
                </a:lnTo>
                <a:lnTo>
                  <a:pt x="199" y="162"/>
                </a:lnTo>
                <a:lnTo>
                  <a:pt x="0" y="162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1" name="Freeform 55"/>
          <p:cNvSpPr>
            <a:spLocks/>
          </p:cNvSpPr>
          <p:nvPr/>
        </p:nvSpPr>
        <p:spPr bwMode="auto">
          <a:xfrm>
            <a:off x="7477125" y="1404938"/>
            <a:ext cx="319088" cy="258762"/>
          </a:xfrm>
          <a:custGeom>
            <a:avLst/>
            <a:gdLst>
              <a:gd name="T0" fmla="*/ 0 w 201"/>
              <a:gd name="T1" fmla="*/ 2147483646 h 163"/>
              <a:gd name="T2" fmla="*/ 0 w 201"/>
              <a:gd name="T3" fmla="*/ 0 h 163"/>
              <a:gd name="T4" fmla="*/ 2147483646 w 201"/>
              <a:gd name="T5" fmla="*/ 0 h 163"/>
              <a:gd name="T6" fmla="*/ 2147483646 w 201"/>
              <a:gd name="T7" fmla="*/ 2147483646 h 163"/>
              <a:gd name="T8" fmla="*/ 0 w 201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3">
                <a:moveTo>
                  <a:pt x="0" y="162"/>
                </a:moveTo>
                <a:lnTo>
                  <a:pt x="0" y="0"/>
                </a:lnTo>
                <a:lnTo>
                  <a:pt x="200" y="0"/>
                </a:lnTo>
                <a:lnTo>
                  <a:pt x="200" y="162"/>
                </a:lnTo>
                <a:lnTo>
                  <a:pt x="0" y="162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2" name="Freeform 56"/>
          <p:cNvSpPr>
            <a:spLocks/>
          </p:cNvSpPr>
          <p:nvPr/>
        </p:nvSpPr>
        <p:spPr bwMode="auto">
          <a:xfrm>
            <a:off x="4146550" y="1404938"/>
            <a:ext cx="317500" cy="258762"/>
          </a:xfrm>
          <a:custGeom>
            <a:avLst/>
            <a:gdLst>
              <a:gd name="T0" fmla="*/ 0 w 200"/>
              <a:gd name="T1" fmla="*/ 2147483646 h 163"/>
              <a:gd name="T2" fmla="*/ 0 w 200"/>
              <a:gd name="T3" fmla="*/ 0 h 163"/>
              <a:gd name="T4" fmla="*/ 2147483646 w 200"/>
              <a:gd name="T5" fmla="*/ 0 h 163"/>
              <a:gd name="T6" fmla="*/ 2147483646 w 200"/>
              <a:gd name="T7" fmla="*/ 2147483646 h 163"/>
              <a:gd name="T8" fmla="*/ 0 w 200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0" h="163">
                <a:moveTo>
                  <a:pt x="0" y="162"/>
                </a:moveTo>
                <a:lnTo>
                  <a:pt x="0" y="0"/>
                </a:lnTo>
                <a:lnTo>
                  <a:pt x="199" y="0"/>
                </a:lnTo>
                <a:lnTo>
                  <a:pt x="199" y="162"/>
                </a:lnTo>
                <a:lnTo>
                  <a:pt x="0" y="162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4108450" y="141446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3,4</a:t>
            </a:r>
          </a:p>
        </p:txBody>
      </p:sp>
      <p:sp>
        <p:nvSpPr>
          <p:cNvPr id="14394" name="Rectangle 58"/>
          <p:cNvSpPr>
            <a:spLocks noChangeArrowheads="1"/>
          </p:cNvSpPr>
          <p:nvPr/>
        </p:nvSpPr>
        <p:spPr bwMode="auto">
          <a:xfrm>
            <a:off x="4575175" y="1403350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6,2</a:t>
            </a:r>
          </a:p>
        </p:txBody>
      </p:sp>
      <p:sp>
        <p:nvSpPr>
          <p:cNvPr id="14395" name="Rectangle 59"/>
          <p:cNvSpPr>
            <a:spLocks noChangeArrowheads="1"/>
          </p:cNvSpPr>
          <p:nvPr/>
        </p:nvSpPr>
        <p:spPr bwMode="auto">
          <a:xfrm>
            <a:off x="5051425" y="141446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9,4</a:t>
            </a:r>
          </a:p>
        </p:txBody>
      </p:sp>
      <p:sp>
        <p:nvSpPr>
          <p:cNvPr id="14396" name="Rectangle 60"/>
          <p:cNvSpPr>
            <a:spLocks noChangeArrowheads="1"/>
          </p:cNvSpPr>
          <p:nvPr/>
        </p:nvSpPr>
        <p:spPr bwMode="auto">
          <a:xfrm>
            <a:off x="5527675" y="141446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8,7</a:t>
            </a:r>
          </a:p>
        </p:txBody>
      </p:sp>
      <p:sp>
        <p:nvSpPr>
          <p:cNvPr id="14397" name="Rectangle 61"/>
          <p:cNvSpPr>
            <a:spLocks noChangeArrowheads="1"/>
          </p:cNvSpPr>
          <p:nvPr/>
        </p:nvSpPr>
        <p:spPr bwMode="auto">
          <a:xfrm>
            <a:off x="6003925" y="141446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5,6</a:t>
            </a:r>
          </a:p>
        </p:txBody>
      </p:sp>
      <p:sp>
        <p:nvSpPr>
          <p:cNvPr id="14398" name="Rectangle 62"/>
          <p:cNvSpPr>
            <a:spLocks noChangeArrowheads="1"/>
          </p:cNvSpPr>
          <p:nvPr/>
        </p:nvSpPr>
        <p:spPr bwMode="auto">
          <a:xfrm>
            <a:off x="6480175" y="141446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3,1</a:t>
            </a:r>
          </a:p>
        </p:txBody>
      </p:sp>
      <p:sp>
        <p:nvSpPr>
          <p:cNvPr id="14399" name="Rectangle 63"/>
          <p:cNvSpPr>
            <a:spLocks noChangeArrowheads="1"/>
          </p:cNvSpPr>
          <p:nvPr/>
        </p:nvSpPr>
        <p:spPr bwMode="auto">
          <a:xfrm>
            <a:off x="7026275" y="1403350"/>
            <a:ext cx="2794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4400" name="Rectangle 64"/>
          <p:cNvSpPr>
            <a:spLocks noChangeArrowheads="1"/>
          </p:cNvSpPr>
          <p:nvPr/>
        </p:nvSpPr>
        <p:spPr bwMode="auto">
          <a:xfrm>
            <a:off x="4098925" y="192881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3,4</a:t>
            </a:r>
          </a:p>
        </p:txBody>
      </p:sp>
      <p:sp>
        <p:nvSpPr>
          <p:cNvPr id="14401" name="Rectangle 65"/>
          <p:cNvSpPr>
            <a:spLocks noChangeArrowheads="1"/>
          </p:cNvSpPr>
          <p:nvPr/>
        </p:nvSpPr>
        <p:spPr bwMode="auto">
          <a:xfrm>
            <a:off x="6003925" y="192881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5,6</a:t>
            </a:r>
          </a:p>
        </p:txBody>
      </p:sp>
      <p:sp>
        <p:nvSpPr>
          <p:cNvPr id="14402" name="Rectangle 66"/>
          <p:cNvSpPr>
            <a:spLocks noChangeArrowheads="1"/>
          </p:cNvSpPr>
          <p:nvPr/>
        </p:nvSpPr>
        <p:spPr bwMode="auto">
          <a:xfrm>
            <a:off x="4575175" y="192881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2,6</a:t>
            </a:r>
          </a:p>
        </p:txBody>
      </p:sp>
      <p:sp>
        <p:nvSpPr>
          <p:cNvPr id="14403" name="Rectangle 67"/>
          <p:cNvSpPr>
            <a:spLocks noChangeArrowheads="1"/>
          </p:cNvSpPr>
          <p:nvPr/>
        </p:nvSpPr>
        <p:spPr bwMode="auto">
          <a:xfrm>
            <a:off x="5051425" y="192881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4,9</a:t>
            </a:r>
          </a:p>
        </p:txBody>
      </p:sp>
      <p:sp>
        <p:nvSpPr>
          <p:cNvPr id="14404" name="Rectangle 68"/>
          <p:cNvSpPr>
            <a:spLocks noChangeArrowheads="1"/>
          </p:cNvSpPr>
          <p:nvPr/>
        </p:nvSpPr>
        <p:spPr bwMode="auto">
          <a:xfrm>
            <a:off x="5537200" y="192881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7,8</a:t>
            </a:r>
          </a:p>
        </p:txBody>
      </p:sp>
      <p:sp>
        <p:nvSpPr>
          <p:cNvPr id="14405" name="Rectangle 69"/>
          <p:cNvSpPr>
            <a:spLocks noChangeArrowheads="1"/>
          </p:cNvSpPr>
          <p:nvPr/>
        </p:nvSpPr>
        <p:spPr bwMode="auto">
          <a:xfrm>
            <a:off x="6470650" y="191611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1,3</a:t>
            </a:r>
          </a:p>
        </p:txBody>
      </p:sp>
      <p:sp>
        <p:nvSpPr>
          <p:cNvPr id="14406" name="Rectangle 70"/>
          <p:cNvSpPr>
            <a:spLocks noChangeArrowheads="1"/>
          </p:cNvSpPr>
          <p:nvPr/>
        </p:nvSpPr>
        <p:spPr bwMode="auto">
          <a:xfrm>
            <a:off x="7015163" y="1916113"/>
            <a:ext cx="2794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4407" name="Rectangle 71"/>
          <p:cNvSpPr>
            <a:spLocks noChangeArrowheads="1"/>
          </p:cNvSpPr>
          <p:nvPr/>
        </p:nvSpPr>
        <p:spPr bwMode="auto">
          <a:xfrm>
            <a:off x="4327525" y="2451100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2,3</a:t>
            </a:r>
          </a:p>
        </p:txBody>
      </p:sp>
      <p:sp>
        <p:nvSpPr>
          <p:cNvPr id="14408" name="Rectangle 72"/>
          <p:cNvSpPr>
            <a:spLocks noChangeArrowheads="1"/>
          </p:cNvSpPr>
          <p:nvPr/>
        </p:nvSpPr>
        <p:spPr bwMode="auto">
          <a:xfrm>
            <a:off x="4337050" y="269716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4,6</a:t>
            </a:r>
          </a:p>
        </p:txBody>
      </p:sp>
      <p:sp>
        <p:nvSpPr>
          <p:cNvPr id="14409" name="Rectangle 73"/>
          <p:cNvSpPr>
            <a:spLocks noChangeArrowheads="1"/>
          </p:cNvSpPr>
          <p:nvPr/>
        </p:nvSpPr>
        <p:spPr bwMode="auto">
          <a:xfrm>
            <a:off x="5289550" y="239871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4,7</a:t>
            </a:r>
          </a:p>
        </p:txBody>
      </p:sp>
      <p:sp>
        <p:nvSpPr>
          <p:cNvPr id="14410" name="Rectangle 74"/>
          <p:cNvSpPr>
            <a:spLocks noChangeArrowheads="1"/>
          </p:cNvSpPr>
          <p:nvPr/>
        </p:nvSpPr>
        <p:spPr bwMode="auto">
          <a:xfrm>
            <a:off x="5280025" y="266541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8,9</a:t>
            </a:r>
          </a:p>
        </p:txBody>
      </p:sp>
      <p:sp>
        <p:nvSpPr>
          <p:cNvPr id="14411" name="Rectangle 75"/>
          <p:cNvSpPr>
            <a:spLocks noChangeArrowheads="1"/>
          </p:cNvSpPr>
          <p:nvPr/>
        </p:nvSpPr>
        <p:spPr bwMode="auto">
          <a:xfrm>
            <a:off x="6262688" y="2419350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1,3</a:t>
            </a:r>
          </a:p>
        </p:txBody>
      </p:sp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6251575" y="266541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5,6</a:t>
            </a:r>
          </a:p>
        </p:txBody>
      </p:sp>
      <p:sp>
        <p:nvSpPr>
          <p:cNvPr id="14413" name="Rectangle 77"/>
          <p:cNvSpPr>
            <a:spLocks noChangeArrowheads="1"/>
          </p:cNvSpPr>
          <p:nvPr/>
        </p:nvSpPr>
        <p:spPr bwMode="auto">
          <a:xfrm>
            <a:off x="7253288" y="2665413"/>
            <a:ext cx="2794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4414" name="Rectangle 78"/>
          <p:cNvSpPr>
            <a:spLocks noChangeArrowheads="1"/>
          </p:cNvSpPr>
          <p:nvPr/>
        </p:nvSpPr>
        <p:spPr bwMode="auto">
          <a:xfrm>
            <a:off x="4813300" y="3209925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2,3</a:t>
            </a:r>
          </a:p>
        </p:txBody>
      </p:sp>
      <p:sp>
        <p:nvSpPr>
          <p:cNvPr id="14415" name="Rectangle 79"/>
          <p:cNvSpPr>
            <a:spLocks noChangeArrowheads="1"/>
          </p:cNvSpPr>
          <p:nvPr/>
        </p:nvSpPr>
        <p:spPr bwMode="auto">
          <a:xfrm>
            <a:off x="4813300" y="347821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4,4</a:t>
            </a:r>
          </a:p>
        </p:txBody>
      </p:sp>
      <p:sp>
        <p:nvSpPr>
          <p:cNvPr id="14416" name="Rectangle 80"/>
          <p:cNvSpPr>
            <a:spLocks noChangeArrowheads="1"/>
          </p:cNvSpPr>
          <p:nvPr/>
        </p:nvSpPr>
        <p:spPr bwMode="auto">
          <a:xfrm>
            <a:off x="4822825" y="3724275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6,7</a:t>
            </a:r>
          </a:p>
        </p:txBody>
      </p:sp>
      <p:sp>
        <p:nvSpPr>
          <p:cNvPr id="14417" name="Rectangle 81"/>
          <p:cNvSpPr>
            <a:spLocks noChangeArrowheads="1"/>
          </p:cNvSpPr>
          <p:nvPr/>
        </p:nvSpPr>
        <p:spPr bwMode="auto">
          <a:xfrm>
            <a:off x="4813300" y="3990975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8,9</a:t>
            </a:r>
          </a:p>
        </p:txBody>
      </p:sp>
      <p:sp>
        <p:nvSpPr>
          <p:cNvPr id="14418" name="Rectangle 82"/>
          <p:cNvSpPr>
            <a:spLocks noChangeArrowheads="1"/>
          </p:cNvSpPr>
          <p:nvPr/>
        </p:nvSpPr>
        <p:spPr bwMode="auto">
          <a:xfrm>
            <a:off x="6719888" y="347821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1,2</a:t>
            </a:r>
          </a:p>
        </p:txBody>
      </p:sp>
      <p:sp>
        <p:nvSpPr>
          <p:cNvPr id="14419" name="Rectangle 83"/>
          <p:cNvSpPr>
            <a:spLocks noChangeArrowheads="1"/>
          </p:cNvSpPr>
          <p:nvPr/>
        </p:nvSpPr>
        <p:spPr bwMode="auto">
          <a:xfrm>
            <a:off x="6719888" y="3724275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3,5</a:t>
            </a:r>
          </a:p>
        </p:txBody>
      </p:sp>
      <p:sp>
        <p:nvSpPr>
          <p:cNvPr id="14420" name="Rectangle 84"/>
          <p:cNvSpPr>
            <a:spLocks noChangeArrowheads="1"/>
          </p:cNvSpPr>
          <p:nvPr/>
        </p:nvSpPr>
        <p:spPr bwMode="auto">
          <a:xfrm>
            <a:off x="6799263" y="3959225"/>
            <a:ext cx="2794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4421" name="Rectangle 85"/>
          <p:cNvSpPr>
            <a:spLocks noChangeArrowheads="1"/>
          </p:cNvSpPr>
          <p:nvPr/>
        </p:nvSpPr>
        <p:spPr bwMode="auto">
          <a:xfrm>
            <a:off x="5765800" y="4749800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1,2</a:t>
            </a:r>
          </a:p>
        </p:txBody>
      </p:sp>
      <p:sp>
        <p:nvSpPr>
          <p:cNvPr id="14422" name="Rectangle 86"/>
          <p:cNvSpPr>
            <a:spLocks noChangeArrowheads="1"/>
          </p:cNvSpPr>
          <p:nvPr/>
        </p:nvSpPr>
        <p:spPr bwMode="auto">
          <a:xfrm>
            <a:off x="5765800" y="4997450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2,3</a:t>
            </a:r>
          </a:p>
        </p:txBody>
      </p:sp>
      <p:sp>
        <p:nvSpPr>
          <p:cNvPr id="14423" name="Rectangle 87"/>
          <p:cNvSpPr>
            <a:spLocks noChangeArrowheads="1"/>
          </p:cNvSpPr>
          <p:nvPr/>
        </p:nvSpPr>
        <p:spPr bwMode="auto">
          <a:xfrm>
            <a:off x="5765800" y="5253038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3,4</a:t>
            </a:r>
          </a:p>
        </p:txBody>
      </p:sp>
      <p:sp>
        <p:nvSpPr>
          <p:cNvPr id="14424" name="Rectangle 88"/>
          <p:cNvSpPr>
            <a:spLocks noChangeArrowheads="1"/>
          </p:cNvSpPr>
          <p:nvPr/>
        </p:nvSpPr>
        <p:spPr bwMode="auto">
          <a:xfrm>
            <a:off x="5765800" y="5521325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4,5</a:t>
            </a:r>
          </a:p>
        </p:txBody>
      </p:sp>
      <p:sp>
        <p:nvSpPr>
          <p:cNvPr id="14425" name="Rectangle 89"/>
          <p:cNvSpPr>
            <a:spLocks noChangeArrowheads="1"/>
          </p:cNvSpPr>
          <p:nvPr/>
        </p:nvSpPr>
        <p:spPr bwMode="auto">
          <a:xfrm>
            <a:off x="5765800" y="5767388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6,6</a:t>
            </a:r>
          </a:p>
        </p:txBody>
      </p:sp>
      <p:sp>
        <p:nvSpPr>
          <p:cNvPr id="14426" name="Rectangle 90"/>
          <p:cNvSpPr>
            <a:spLocks noChangeArrowheads="1"/>
          </p:cNvSpPr>
          <p:nvPr/>
        </p:nvSpPr>
        <p:spPr bwMode="auto">
          <a:xfrm>
            <a:off x="5765800" y="6022975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7,8</a:t>
            </a:r>
          </a:p>
        </p:txBody>
      </p:sp>
      <p:sp>
        <p:nvSpPr>
          <p:cNvPr id="14427" name="Freeform 91"/>
          <p:cNvSpPr>
            <a:spLocks/>
          </p:cNvSpPr>
          <p:nvPr/>
        </p:nvSpPr>
        <p:spPr bwMode="auto">
          <a:xfrm>
            <a:off x="4859338" y="3209925"/>
            <a:ext cx="320675" cy="258763"/>
          </a:xfrm>
          <a:custGeom>
            <a:avLst/>
            <a:gdLst>
              <a:gd name="T0" fmla="*/ 0 w 202"/>
              <a:gd name="T1" fmla="*/ 2147483646 h 163"/>
              <a:gd name="T2" fmla="*/ 0 w 202"/>
              <a:gd name="T3" fmla="*/ 0 h 163"/>
              <a:gd name="T4" fmla="*/ 2147483646 w 202"/>
              <a:gd name="T5" fmla="*/ 0 h 163"/>
              <a:gd name="T6" fmla="*/ 2147483646 w 202"/>
              <a:gd name="T7" fmla="*/ 2147483646 h 163"/>
              <a:gd name="T8" fmla="*/ 0 w 202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2" h="163">
                <a:moveTo>
                  <a:pt x="0" y="162"/>
                </a:moveTo>
                <a:lnTo>
                  <a:pt x="0" y="0"/>
                </a:lnTo>
                <a:lnTo>
                  <a:pt x="201" y="0"/>
                </a:lnTo>
                <a:lnTo>
                  <a:pt x="201" y="162"/>
                </a:lnTo>
                <a:lnTo>
                  <a:pt x="0" y="16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8" name="Line 92"/>
          <p:cNvSpPr>
            <a:spLocks noChangeShapeType="1"/>
          </p:cNvSpPr>
          <p:nvPr/>
        </p:nvSpPr>
        <p:spPr bwMode="auto">
          <a:xfrm>
            <a:off x="4038600" y="1828800"/>
            <a:ext cx="3814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9" name="Line 93"/>
          <p:cNvSpPr>
            <a:spLocks noChangeShapeType="1"/>
          </p:cNvSpPr>
          <p:nvPr/>
        </p:nvSpPr>
        <p:spPr bwMode="auto">
          <a:xfrm>
            <a:off x="4038600" y="2286000"/>
            <a:ext cx="3814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0" name="Line 94"/>
          <p:cNvSpPr>
            <a:spLocks noChangeShapeType="1"/>
          </p:cNvSpPr>
          <p:nvPr/>
        </p:nvSpPr>
        <p:spPr bwMode="auto">
          <a:xfrm>
            <a:off x="4110038" y="3048000"/>
            <a:ext cx="3814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1" name="Line 95"/>
          <p:cNvSpPr>
            <a:spLocks noChangeShapeType="1"/>
          </p:cNvSpPr>
          <p:nvPr/>
        </p:nvSpPr>
        <p:spPr bwMode="auto">
          <a:xfrm>
            <a:off x="4110038" y="4343400"/>
            <a:ext cx="3814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2" name="Line 96"/>
          <p:cNvSpPr>
            <a:spLocks noChangeShapeType="1"/>
          </p:cNvSpPr>
          <p:nvPr/>
        </p:nvSpPr>
        <p:spPr bwMode="auto">
          <a:xfrm>
            <a:off x="4321175" y="1676400"/>
            <a:ext cx="0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3" name="Line 97"/>
          <p:cNvSpPr>
            <a:spLocks noChangeShapeType="1"/>
          </p:cNvSpPr>
          <p:nvPr/>
        </p:nvSpPr>
        <p:spPr bwMode="auto">
          <a:xfrm>
            <a:off x="4745038" y="1676400"/>
            <a:ext cx="0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4" name="Line 98"/>
          <p:cNvSpPr>
            <a:spLocks noChangeShapeType="1"/>
          </p:cNvSpPr>
          <p:nvPr/>
        </p:nvSpPr>
        <p:spPr bwMode="auto">
          <a:xfrm>
            <a:off x="5240338" y="1676400"/>
            <a:ext cx="0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5" name="Line 99"/>
          <p:cNvSpPr>
            <a:spLocks noChangeShapeType="1"/>
          </p:cNvSpPr>
          <p:nvPr/>
        </p:nvSpPr>
        <p:spPr bwMode="auto">
          <a:xfrm>
            <a:off x="5734050" y="1676400"/>
            <a:ext cx="0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6" name="Line 100"/>
          <p:cNvSpPr>
            <a:spLocks noChangeShapeType="1"/>
          </p:cNvSpPr>
          <p:nvPr/>
        </p:nvSpPr>
        <p:spPr bwMode="auto">
          <a:xfrm>
            <a:off x="6229350" y="1676400"/>
            <a:ext cx="0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7" name="Line 101"/>
          <p:cNvSpPr>
            <a:spLocks noChangeShapeType="1"/>
          </p:cNvSpPr>
          <p:nvPr/>
        </p:nvSpPr>
        <p:spPr bwMode="auto">
          <a:xfrm>
            <a:off x="6653213" y="1676400"/>
            <a:ext cx="0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8" name="Line 102"/>
          <p:cNvSpPr>
            <a:spLocks noChangeShapeType="1"/>
          </p:cNvSpPr>
          <p:nvPr/>
        </p:nvSpPr>
        <p:spPr bwMode="auto">
          <a:xfrm>
            <a:off x="7146925" y="1676400"/>
            <a:ext cx="0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" name="Line 103"/>
          <p:cNvSpPr>
            <a:spLocks noChangeShapeType="1"/>
          </p:cNvSpPr>
          <p:nvPr/>
        </p:nvSpPr>
        <p:spPr bwMode="auto">
          <a:xfrm>
            <a:off x="7642225" y="1676400"/>
            <a:ext cx="0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0" name="Line 104"/>
          <p:cNvSpPr>
            <a:spLocks noChangeShapeType="1"/>
          </p:cNvSpPr>
          <p:nvPr/>
        </p:nvSpPr>
        <p:spPr bwMode="auto">
          <a:xfrm>
            <a:off x="4251325" y="2209800"/>
            <a:ext cx="211138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1" name="Line 105"/>
          <p:cNvSpPr>
            <a:spLocks noChangeShapeType="1"/>
          </p:cNvSpPr>
          <p:nvPr/>
        </p:nvSpPr>
        <p:spPr bwMode="auto">
          <a:xfrm flipH="1">
            <a:off x="4533900" y="2209800"/>
            <a:ext cx="211138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2" name="Line 106"/>
          <p:cNvSpPr>
            <a:spLocks noChangeShapeType="1"/>
          </p:cNvSpPr>
          <p:nvPr/>
        </p:nvSpPr>
        <p:spPr bwMode="auto">
          <a:xfrm>
            <a:off x="5240338" y="2209800"/>
            <a:ext cx="211137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3" name="Line 107"/>
          <p:cNvSpPr>
            <a:spLocks noChangeShapeType="1"/>
          </p:cNvSpPr>
          <p:nvPr/>
        </p:nvSpPr>
        <p:spPr bwMode="auto">
          <a:xfrm flipH="1">
            <a:off x="5522913" y="2209800"/>
            <a:ext cx="211137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4" name="Line 108"/>
          <p:cNvSpPr>
            <a:spLocks noChangeShapeType="1"/>
          </p:cNvSpPr>
          <p:nvPr/>
        </p:nvSpPr>
        <p:spPr bwMode="auto">
          <a:xfrm>
            <a:off x="6229350" y="2209800"/>
            <a:ext cx="211138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5" name="Line 109"/>
          <p:cNvSpPr>
            <a:spLocks noChangeShapeType="1"/>
          </p:cNvSpPr>
          <p:nvPr/>
        </p:nvSpPr>
        <p:spPr bwMode="auto">
          <a:xfrm flipH="1">
            <a:off x="6511925" y="2209800"/>
            <a:ext cx="211138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6" name="Line 110"/>
          <p:cNvSpPr>
            <a:spLocks noChangeShapeType="1"/>
          </p:cNvSpPr>
          <p:nvPr/>
        </p:nvSpPr>
        <p:spPr bwMode="auto">
          <a:xfrm>
            <a:off x="7146925" y="2209800"/>
            <a:ext cx="212725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7" name="Line 111"/>
          <p:cNvSpPr>
            <a:spLocks noChangeShapeType="1"/>
          </p:cNvSpPr>
          <p:nvPr/>
        </p:nvSpPr>
        <p:spPr bwMode="auto">
          <a:xfrm flipH="1">
            <a:off x="7429500" y="2209800"/>
            <a:ext cx="212725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8" name="Line 112"/>
          <p:cNvSpPr>
            <a:spLocks noChangeShapeType="1"/>
          </p:cNvSpPr>
          <p:nvPr/>
        </p:nvSpPr>
        <p:spPr bwMode="auto">
          <a:xfrm>
            <a:off x="4533900" y="2971800"/>
            <a:ext cx="423863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9" name="Line 113"/>
          <p:cNvSpPr>
            <a:spLocks noChangeShapeType="1"/>
          </p:cNvSpPr>
          <p:nvPr/>
        </p:nvSpPr>
        <p:spPr bwMode="auto">
          <a:xfrm flipH="1">
            <a:off x="5099050" y="2971800"/>
            <a:ext cx="352425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50" name="Line 114"/>
          <p:cNvSpPr>
            <a:spLocks noChangeShapeType="1"/>
          </p:cNvSpPr>
          <p:nvPr/>
        </p:nvSpPr>
        <p:spPr bwMode="auto">
          <a:xfrm>
            <a:off x="6440488" y="2971800"/>
            <a:ext cx="423862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51" name="Line 115"/>
          <p:cNvSpPr>
            <a:spLocks noChangeShapeType="1"/>
          </p:cNvSpPr>
          <p:nvPr/>
        </p:nvSpPr>
        <p:spPr bwMode="auto">
          <a:xfrm flipH="1">
            <a:off x="7005638" y="2971800"/>
            <a:ext cx="354012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52" name="Line 116"/>
          <p:cNvSpPr>
            <a:spLocks noChangeShapeType="1"/>
          </p:cNvSpPr>
          <p:nvPr/>
        </p:nvSpPr>
        <p:spPr bwMode="auto">
          <a:xfrm>
            <a:off x="5027613" y="4267200"/>
            <a:ext cx="847725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53" name="Line 117"/>
          <p:cNvSpPr>
            <a:spLocks noChangeShapeType="1"/>
          </p:cNvSpPr>
          <p:nvPr/>
        </p:nvSpPr>
        <p:spPr bwMode="auto">
          <a:xfrm flipH="1">
            <a:off x="6016625" y="4267200"/>
            <a:ext cx="919163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54" name="Line 118"/>
          <p:cNvSpPr>
            <a:spLocks noChangeShapeType="1"/>
          </p:cNvSpPr>
          <p:nvPr/>
        </p:nvSpPr>
        <p:spPr bwMode="auto">
          <a:xfrm>
            <a:off x="4038600" y="1219200"/>
            <a:ext cx="0" cy="54864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37928"/>
      </p:ext>
    </p:extLst>
  </p:cSld>
  <p:clrMapOvr>
    <a:masterClrMapping/>
  </p:clrMapOvr>
  <p:transition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General External Merge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9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200" y="2133600"/>
                <a:ext cx="8991600" cy="4038600"/>
              </a:xfrm>
              <a:noFill/>
            </p:spPr>
            <p:txBody>
              <a:bodyPr>
                <a:normAutofit/>
              </a:bodyPr>
              <a:lstStyle/>
              <a:p>
                <a:r>
                  <a:rPr lang="en-US" altLang="en-US" sz="3200" dirty="0"/>
                  <a:t>To sort a file with </a:t>
                </a:r>
                <a:r>
                  <a:rPr lang="en-US" altLang="en-US" sz="3200" i="1" dirty="0"/>
                  <a:t>N</a:t>
                </a:r>
                <a:r>
                  <a:rPr lang="en-US" altLang="en-US" sz="3200" dirty="0"/>
                  <a:t> pages using </a:t>
                </a:r>
                <a:r>
                  <a:rPr lang="en-US" altLang="en-US" sz="3200" i="1" dirty="0"/>
                  <a:t>B</a:t>
                </a:r>
                <a:r>
                  <a:rPr lang="en-US" altLang="en-US" sz="3200" dirty="0"/>
                  <a:t> buffer pages:</a:t>
                </a:r>
              </a:p>
              <a:p>
                <a:pPr lvl="1">
                  <a:buSzPct val="75000"/>
                </a:pPr>
                <a:r>
                  <a:rPr lang="en-US" altLang="en-US" sz="2800" dirty="0">
                    <a:solidFill>
                      <a:schemeClr val="accent2"/>
                    </a:solidFill>
                  </a:rPr>
                  <a:t>Pass 0: use </a:t>
                </a:r>
                <a:r>
                  <a:rPr lang="en-US" altLang="en-US" sz="2800" i="1" dirty="0">
                    <a:solidFill>
                      <a:schemeClr val="accent2"/>
                    </a:solidFill>
                  </a:rPr>
                  <a:t>B 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buffer pages. </a:t>
                </a:r>
                <a:r>
                  <a:rPr lang="en-US" altLang="en-US" sz="2800" dirty="0"/>
                  <a:t>Produce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altLang="en-US" sz="2800" dirty="0"/>
                  <a:t> sorted runs of</a:t>
                </a:r>
                <a:r>
                  <a:rPr lang="en-US" altLang="en-US" sz="2800" i="1" dirty="0"/>
                  <a:t> B</a:t>
                </a:r>
                <a:r>
                  <a:rPr lang="en-US" altLang="en-US" sz="2800" dirty="0"/>
                  <a:t> pages each.</a:t>
                </a:r>
                <a:r>
                  <a:rPr lang="en-US" altLang="en-US" sz="2800" i="1" dirty="0"/>
                  <a:t> </a:t>
                </a:r>
                <a:endParaRPr lang="en-US" altLang="en-US" sz="2800" dirty="0"/>
              </a:p>
              <a:p>
                <a:pPr lvl="1">
                  <a:buSzPct val="75000"/>
                </a:pPr>
                <a:r>
                  <a:rPr lang="en-US" altLang="en-US" sz="2800" dirty="0">
                    <a:solidFill>
                      <a:schemeClr val="accent2"/>
                    </a:solidFill>
                  </a:rPr>
                  <a:t>Pass 2, …,  etc.: merge </a:t>
                </a:r>
                <a:r>
                  <a:rPr lang="en-US" altLang="en-US" sz="2800" i="1" dirty="0">
                    <a:solidFill>
                      <a:schemeClr val="accent2"/>
                    </a:solidFill>
                  </a:rPr>
                  <a:t>B-1 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runs</a:t>
                </a:r>
                <a:r>
                  <a:rPr lang="en-US" altLang="en-US" sz="2800" dirty="0"/>
                  <a:t>. </a:t>
                </a:r>
              </a:p>
            </p:txBody>
          </p:sp>
        </mc:Choice>
        <mc:Fallback xmlns="">
          <p:sp>
            <p:nvSpPr>
              <p:cNvPr id="16389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" y="2133600"/>
                <a:ext cx="8991600" cy="4038600"/>
              </a:xfrm>
              <a:blipFill rotWithShape="0">
                <a:blip r:embed="rId3"/>
                <a:stretch>
                  <a:fillRect l="-1763" t="-3167" r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1" name="Freeform 7"/>
          <p:cNvSpPr>
            <a:spLocks/>
          </p:cNvSpPr>
          <p:nvPr/>
        </p:nvSpPr>
        <p:spPr bwMode="auto">
          <a:xfrm>
            <a:off x="6837363" y="4097338"/>
            <a:ext cx="1393825" cy="254000"/>
          </a:xfrm>
          <a:custGeom>
            <a:avLst/>
            <a:gdLst>
              <a:gd name="T0" fmla="*/ 2147483646 w 878"/>
              <a:gd name="T1" fmla="*/ 2147483646 h 160"/>
              <a:gd name="T2" fmla="*/ 2147483646 w 878"/>
              <a:gd name="T3" fmla="*/ 2147483646 h 160"/>
              <a:gd name="T4" fmla="*/ 2147483646 w 878"/>
              <a:gd name="T5" fmla="*/ 2147483646 h 160"/>
              <a:gd name="T6" fmla="*/ 2147483646 w 878"/>
              <a:gd name="T7" fmla="*/ 0 h 160"/>
              <a:gd name="T8" fmla="*/ 2147483646 w 878"/>
              <a:gd name="T9" fmla="*/ 2147483646 h 160"/>
              <a:gd name="T10" fmla="*/ 2147483646 w 878"/>
              <a:gd name="T11" fmla="*/ 2147483646 h 160"/>
              <a:gd name="T12" fmla="*/ 0 w 878"/>
              <a:gd name="T13" fmla="*/ 2147483646 h 160"/>
              <a:gd name="T14" fmla="*/ 2147483646 w 878"/>
              <a:gd name="T15" fmla="*/ 2147483646 h 160"/>
              <a:gd name="T16" fmla="*/ 2147483646 w 878"/>
              <a:gd name="T17" fmla="*/ 2147483646 h 160"/>
              <a:gd name="T18" fmla="*/ 2147483646 w 878"/>
              <a:gd name="T19" fmla="*/ 2147483646 h 160"/>
              <a:gd name="T20" fmla="*/ 2147483646 w 878"/>
              <a:gd name="T21" fmla="*/ 2147483646 h 160"/>
              <a:gd name="T22" fmla="*/ 2147483646 w 878"/>
              <a:gd name="T23" fmla="*/ 2147483646 h 160"/>
              <a:gd name="T24" fmla="*/ 2147483646 w 878"/>
              <a:gd name="T25" fmla="*/ 2147483646 h 1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78" h="160">
                <a:moveTo>
                  <a:pt x="877" y="81"/>
                </a:moveTo>
                <a:lnTo>
                  <a:pt x="843" y="48"/>
                </a:lnTo>
                <a:lnTo>
                  <a:pt x="749" y="24"/>
                </a:lnTo>
                <a:lnTo>
                  <a:pt x="439" y="0"/>
                </a:lnTo>
                <a:lnTo>
                  <a:pt x="129" y="24"/>
                </a:lnTo>
                <a:lnTo>
                  <a:pt x="35" y="48"/>
                </a:lnTo>
                <a:lnTo>
                  <a:pt x="0" y="81"/>
                </a:lnTo>
                <a:lnTo>
                  <a:pt x="35" y="112"/>
                </a:lnTo>
                <a:lnTo>
                  <a:pt x="129" y="136"/>
                </a:lnTo>
                <a:lnTo>
                  <a:pt x="439" y="159"/>
                </a:lnTo>
                <a:lnTo>
                  <a:pt x="749" y="136"/>
                </a:lnTo>
                <a:lnTo>
                  <a:pt x="843" y="112"/>
                </a:lnTo>
                <a:lnTo>
                  <a:pt x="877" y="81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Freeform 8"/>
          <p:cNvSpPr>
            <a:spLocks/>
          </p:cNvSpPr>
          <p:nvPr/>
        </p:nvSpPr>
        <p:spPr bwMode="auto">
          <a:xfrm>
            <a:off x="1198563" y="4486275"/>
            <a:ext cx="1098550" cy="182563"/>
          </a:xfrm>
          <a:custGeom>
            <a:avLst/>
            <a:gdLst>
              <a:gd name="T0" fmla="*/ 0 w 692"/>
              <a:gd name="T1" fmla="*/ 2147483646 h 115"/>
              <a:gd name="T2" fmla="*/ 0 w 692"/>
              <a:gd name="T3" fmla="*/ 0 h 115"/>
              <a:gd name="T4" fmla="*/ 2147483646 w 692"/>
              <a:gd name="T5" fmla="*/ 0 h 115"/>
              <a:gd name="T6" fmla="*/ 2147483646 w 692"/>
              <a:gd name="T7" fmla="*/ 2147483646 h 115"/>
              <a:gd name="T8" fmla="*/ 0 w 692"/>
              <a:gd name="T9" fmla="*/ 2147483646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Freeform 9"/>
          <p:cNvSpPr>
            <a:spLocks/>
          </p:cNvSpPr>
          <p:nvPr/>
        </p:nvSpPr>
        <p:spPr bwMode="auto">
          <a:xfrm>
            <a:off x="1198563" y="5486400"/>
            <a:ext cx="1128712" cy="166688"/>
          </a:xfrm>
          <a:custGeom>
            <a:avLst/>
            <a:gdLst>
              <a:gd name="T0" fmla="*/ 0 w 711"/>
              <a:gd name="T1" fmla="*/ 2147483646 h 105"/>
              <a:gd name="T2" fmla="*/ 0 w 711"/>
              <a:gd name="T3" fmla="*/ 0 h 105"/>
              <a:gd name="T4" fmla="*/ 2147483646 w 711"/>
              <a:gd name="T5" fmla="*/ 0 h 105"/>
              <a:gd name="T6" fmla="*/ 2147483646 w 711"/>
              <a:gd name="T7" fmla="*/ 2147483646 h 105"/>
              <a:gd name="T8" fmla="*/ 0 w 711"/>
              <a:gd name="T9" fmla="*/ 2147483646 h 1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1" h="105">
                <a:moveTo>
                  <a:pt x="0" y="104"/>
                </a:moveTo>
                <a:lnTo>
                  <a:pt x="0" y="0"/>
                </a:lnTo>
                <a:lnTo>
                  <a:pt x="710" y="0"/>
                </a:lnTo>
                <a:lnTo>
                  <a:pt x="710" y="104"/>
                </a:lnTo>
                <a:lnTo>
                  <a:pt x="0" y="10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Freeform 10"/>
          <p:cNvSpPr>
            <a:spLocks/>
          </p:cNvSpPr>
          <p:nvPr/>
        </p:nvSpPr>
        <p:spPr bwMode="auto">
          <a:xfrm>
            <a:off x="1052513" y="4132263"/>
            <a:ext cx="1387475" cy="265112"/>
          </a:xfrm>
          <a:custGeom>
            <a:avLst/>
            <a:gdLst>
              <a:gd name="T0" fmla="*/ 2147483646 w 874"/>
              <a:gd name="T1" fmla="*/ 2147483646 h 167"/>
              <a:gd name="T2" fmla="*/ 2147483646 w 874"/>
              <a:gd name="T3" fmla="*/ 2147483646 h 167"/>
              <a:gd name="T4" fmla="*/ 2147483646 w 874"/>
              <a:gd name="T5" fmla="*/ 2147483646 h 167"/>
              <a:gd name="T6" fmla="*/ 2147483646 w 874"/>
              <a:gd name="T7" fmla="*/ 0 h 167"/>
              <a:gd name="T8" fmla="*/ 2147483646 w 874"/>
              <a:gd name="T9" fmla="*/ 2147483646 h 167"/>
              <a:gd name="T10" fmla="*/ 2147483646 w 874"/>
              <a:gd name="T11" fmla="*/ 2147483646 h 167"/>
              <a:gd name="T12" fmla="*/ 0 w 874"/>
              <a:gd name="T13" fmla="*/ 2147483646 h 167"/>
              <a:gd name="T14" fmla="*/ 2147483646 w 874"/>
              <a:gd name="T15" fmla="*/ 2147483646 h 167"/>
              <a:gd name="T16" fmla="*/ 2147483646 w 874"/>
              <a:gd name="T17" fmla="*/ 2147483646 h 167"/>
              <a:gd name="T18" fmla="*/ 2147483646 w 874"/>
              <a:gd name="T19" fmla="*/ 2147483646 h 167"/>
              <a:gd name="T20" fmla="*/ 2147483646 w 874"/>
              <a:gd name="T21" fmla="*/ 2147483646 h 167"/>
              <a:gd name="T22" fmla="*/ 2147483646 w 874"/>
              <a:gd name="T23" fmla="*/ 2147483646 h 167"/>
              <a:gd name="T24" fmla="*/ 2147483646 w 874"/>
              <a:gd name="T25" fmla="*/ 2147483646 h 1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74" h="167">
                <a:moveTo>
                  <a:pt x="873" y="84"/>
                </a:moveTo>
                <a:lnTo>
                  <a:pt x="839" y="51"/>
                </a:lnTo>
                <a:lnTo>
                  <a:pt x="745" y="24"/>
                </a:lnTo>
                <a:lnTo>
                  <a:pt x="437" y="0"/>
                </a:lnTo>
                <a:lnTo>
                  <a:pt x="128" y="24"/>
                </a:lnTo>
                <a:lnTo>
                  <a:pt x="34" y="51"/>
                </a:lnTo>
                <a:lnTo>
                  <a:pt x="0" y="84"/>
                </a:lnTo>
                <a:lnTo>
                  <a:pt x="34" y="115"/>
                </a:lnTo>
                <a:lnTo>
                  <a:pt x="128" y="142"/>
                </a:lnTo>
                <a:lnTo>
                  <a:pt x="437" y="166"/>
                </a:lnTo>
                <a:lnTo>
                  <a:pt x="745" y="142"/>
                </a:lnTo>
                <a:lnTo>
                  <a:pt x="839" y="115"/>
                </a:lnTo>
                <a:lnTo>
                  <a:pt x="873" y="8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3327400" y="6070600"/>
            <a:ext cx="306546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Bookman Old Style" panose="02050604050505020204" pitchFamily="18" charset="0"/>
              </a:rPr>
              <a:t>B Main memory buffers</a:t>
            </a:r>
          </a:p>
        </p:txBody>
      </p:sp>
      <p:sp>
        <p:nvSpPr>
          <p:cNvPr id="16396" name="Freeform 12"/>
          <p:cNvSpPr>
            <a:spLocks/>
          </p:cNvSpPr>
          <p:nvPr/>
        </p:nvSpPr>
        <p:spPr bwMode="auto">
          <a:xfrm>
            <a:off x="6953250" y="4572000"/>
            <a:ext cx="1119188" cy="157163"/>
          </a:xfrm>
          <a:custGeom>
            <a:avLst/>
            <a:gdLst>
              <a:gd name="T0" fmla="*/ 0 w 705"/>
              <a:gd name="T1" fmla="*/ 2147483646 h 99"/>
              <a:gd name="T2" fmla="*/ 0 w 705"/>
              <a:gd name="T3" fmla="*/ 0 h 99"/>
              <a:gd name="T4" fmla="*/ 2147483646 w 705"/>
              <a:gd name="T5" fmla="*/ 0 h 99"/>
              <a:gd name="T6" fmla="*/ 2147483646 w 705"/>
              <a:gd name="T7" fmla="*/ 2147483646 h 99"/>
              <a:gd name="T8" fmla="*/ 0 w 705"/>
              <a:gd name="T9" fmla="*/ 2147483646 h 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5" h="99">
                <a:moveTo>
                  <a:pt x="0" y="98"/>
                </a:moveTo>
                <a:lnTo>
                  <a:pt x="0" y="0"/>
                </a:lnTo>
                <a:lnTo>
                  <a:pt x="704" y="0"/>
                </a:lnTo>
                <a:lnTo>
                  <a:pt x="704" y="98"/>
                </a:lnTo>
                <a:lnTo>
                  <a:pt x="0" y="98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Freeform 13"/>
          <p:cNvSpPr>
            <a:spLocks/>
          </p:cNvSpPr>
          <p:nvPr/>
        </p:nvSpPr>
        <p:spPr bwMode="auto">
          <a:xfrm>
            <a:off x="6967538" y="4852988"/>
            <a:ext cx="1120775" cy="142875"/>
          </a:xfrm>
          <a:custGeom>
            <a:avLst/>
            <a:gdLst>
              <a:gd name="T0" fmla="*/ 0 w 706"/>
              <a:gd name="T1" fmla="*/ 2147483646 h 90"/>
              <a:gd name="T2" fmla="*/ 0 w 706"/>
              <a:gd name="T3" fmla="*/ 0 h 90"/>
              <a:gd name="T4" fmla="*/ 2147483646 w 706"/>
              <a:gd name="T5" fmla="*/ 0 h 90"/>
              <a:gd name="T6" fmla="*/ 2147483646 w 706"/>
              <a:gd name="T7" fmla="*/ 2147483646 h 90"/>
              <a:gd name="T8" fmla="*/ 0 w 706"/>
              <a:gd name="T9" fmla="*/ 2147483646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Freeform 14"/>
          <p:cNvSpPr>
            <a:spLocks/>
          </p:cNvSpPr>
          <p:nvPr/>
        </p:nvSpPr>
        <p:spPr bwMode="auto">
          <a:xfrm>
            <a:off x="3321050" y="3994150"/>
            <a:ext cx="1189038" cy="538163"/>
          </a:xfrm>
          <a:custGeom>
            <a:avLst/>
            <a:gdLst>
              <a:gd name="T0" fmla="*/ 0 w 749"/>
              <a:gd name="T1" fmla="*/ 2147483646 h 339"/>
              <a:gd name="T2" fmla="*/ 0 w 749"/>
              <a:gd name="T3" fmla="*/ 0 h 339"/>
              <a:gd name="T4" fmla="*/ 2147483646 w 749"/>
              <a:gd name="T5" fmla="*/ 0 h 339"/>
              <a:gd name="T6" fmla="*/ 2147483646 w 749"/>
              <a:gd name="T7" fmla="*/ 2147483646 h 339"/>
              <a:gd name="T8" fmla="*/ 0 w 749"/>
              <a:gd name="T9" fmla="*/ 2147483646 h 3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49" h="339">
                <a:moveTo>
                  <a:pt x="0" y="338"/>
                </a:moveTo>
                <a:lnTo>
                  <a:pt x="0" y="0"/>
                </a:lnTo>
                <a:lnTo>
                  <a:pt x="748" y="0"/>
                </a:lnTo>
                <a:lnTo>
                  <a:pt x="748" y="338"/>
                </a:lnTo>
                <a:lnTo>
                  <a:pt x="0" y="338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Freeform 15"/>
          <p:cNvSpPr>
            <a:spLocks/>
          </p:cNvSpPr>
          <p:nvPr/>
        </p:nvSpPr>
        <p:spPr bwMode="auto">
          <a:xfrm>
            <a:off x="5170488" y="4848225"/>
            <a:ext cx="1058862" cy="436563"/>
          </a:xfrm>
          <a:custGeom>
            <a:avLst/>
            <a:gdLst>
              <a:gd name="T0" fmla="*/ 0 w 667"/>
              <a:gd name="T1" fmla="*/ 2147483646 h 275"/>
              <a:gd name="T2" fmla="*/ 0 w 667"/>
              <a:gd name="T3" fmla="*/ 0 h 275"/>
              <a:gd name="T4" fmla="*/ 2147483646 w 667"/>
              <a:gd name="T5" fmla="*/ 0 h 275"/>
              <a:gd name="T6" fmla="*/ 2147483646 w 667"/>
              <a:gd name="T7" fmla="*/ 2147483646 h 275"/>
              <a:gd name="T8" fmla="*/ 0 w 667"/>
              <a:gd name="T9" fmla="*/ 2147483646 h 2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7" h="275">
                <a:moveTo>
                  <a:pt x="0" y="274"/>
                </a:moveTo>
                <a:lnTo>
                  <a:pt x="0" y="0"/>
                </a:lnTo>
                <a:lnTo>
                  <a:pt x="666" y="0"/>
                </a:lnTo>
                <a:lnTo>
                  <a:pt x="666" y="274"/>
                </a:lnTo>
                <a:lnTo>
                  <a:pt x="0" y="274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Freeform 16"/>
          <p:cNvSpPr>
            <a:spLocks/>
          </p:cNvSpPr>
          <p:nvPr/>
        </p:nvSpPr>
        <p:spPr bwMode="auto">
          <a:xfrm>
            <a:off x="3292475" y="5570538"/>
            <a:ext cx="1189038" cy="539750"/>
          </a:xfrm>
          <a:custGeom>
            <a:avLst/>
            <a:gdLst>
              <a:gd name="T0" fmla="*/ 0 w 749"/>
              <a:gd name="T1" fmla="*/ 2147483646 h 340"/>
              <a:gd name="T2" fmla="*/ 0 w 749"/>
              <a:gd name="T3" fmla="*/ 0 h 340"/>
              <a:gd name="T4" fmla="*/ 2147483646 w 749"/>
              <a:gd name="T5" fmla="*/ 0 h 340"/>
              <a:gd name="T6" fmla="*/ 2147483646 w 749"/>
              <a:gd name="T7" fmla="*/ 2147483646 h 340"/>
              <a:gd name="T8" fmla="*/ 0 w 749"/>
              <a:gd name="T9" fmla="*/ 2147483646 h 3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49" h="340">
                <a:moveTo>
                  <a:pt x="0" y="339"/>
                </a:moveTo>
                <a:lnTo>
                  <a:pt x="0" y="0"/>
                </a:lnTo>
                <a:lnTo>
                  <a:pt x="748" y="0"/>
                </a:lnTo>
                <a:lnTo>
                  <a:pt x="748" y="339"/>
                </a:lnTo>
                <a:lnTo>
                  <a:pt x="0" y="339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Freeform 17"/>
          <p:cNvSpPr>
            <a:spLocks/>
          </p:cNvSpPr>
          <p:nvPr/>
        </p:nvSpPr>
        <p:spPr bwMode="auto">
          <a:xfrm>
            <a:off x="2787650" y="3886200"/>
            <a:ext cx="3625850" cy="2492375"/>
          </a:xfrm>
          <a:custGeom>
            <a:avLst/>
            <a:gdLst>
              <a:gd name="T0" fmla="*/ 0 w 2284"/>
              <a:gd name="T1" fmla="*/ 2147483646 h 1570"/>
              <a:gd name="T2" fmla="*/ 0 w 2284"/>
              <a:gd name="T3" fmla="*/ 0 h 1570"/>
              <a:gd name="T4" fmla="*/ 2147483646 w 2284"/>
              <a:gd name="T5" fmla="*/ 0 h 1570"/>
              <a:gd name="T6" fmla="*/ 2147483646 w 2284"/>
              <a:gd name="T7" fmla="*/ 2147483646 h 1570"/>
              <a:gd name="T8" fmla="*/ 0 w 2284"/>
              <a:gd name="T9" fmla="*/ 2147483646 h 15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84" h="1570">
                <a:moveTo>
                  <a:pt x="0" y="1569"/>
                </a:moveTo>
                <a:lnTo>
                  <a:pt x="0" y="0"/>
                </a:lnTo>
                <a:lnTo>
                  <a:pt x="2283" y="0"/>
                </a:lnTo>
                <a:lnTo>
                  <a:pt x="2283" y="1569"/>
                </a:lnTo>
                <a:lnTo>
                  <a:pt x="0" y="156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3303588" y="4049713"/>
            <a:ext cx="10429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tx2"/>
                </a:solidFill>
                <a:latin typeface="Bookman Old Style" panose="02050604050505020204" pitchFamily="18" charset="0"/>
              </a:rPr>
              <a:t>INPUT 1</a:t>
            </a: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3224213" y="5627688"/>
            <a:ext cx="12620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tx2"/>
                </a:solidFill>
                <a:latin typeface="Bookman Old Style" panose="02050604050505020204" pitchFamily="18" charset="0"/>
              </a:rPr>
              <a:t>INPUT B-1</a:t>
            </a: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5122863" y="4872038"/>
            <a:ext cx="10636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tx2"/>
                </a:solidFill>
                <a:latin typeface="Bookman Old Style" panose="02050604050505020204" pitchFamily="18" charset="0"/>
              </a:rPr>
              <a:t>OUTPUT</a:t>
            </a: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7245350" y="5930900"/>
            <a:ext cx="7112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Bookman Old Style" panose="02050604050505020204" pitchFamily="18" charset="0"/>
              </a:rPr>
              <a:t>Disk</a:t>
            </a:r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1382713" y="5962650"/>
            <a:ext cx="7112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Bookman Old Style" panose="02050604050505020204" pitchFamily="18" charset="0"/>
              </a:rPr>
              <a:t>Disk</a:t>
            </a:r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>
            <a:off x="1068388" y="425450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>
            <a:off x="2435225" y="425450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409" name="Group 27"/>
          <p:cNvGrpSpPr>
            <a:grpSpLocks/>
          </p:cNvGrpSpPr>
          <p:nvPr/>
        </p:nvGrpSpPr>
        <p:grpSpPr bwMode="auto">
          <a:xfrm>
            <a:off x="1071563" y="5732463"/>
            <a:ext cx="1363662" cy="190500"/>
            <a:chOff x="675" y="3611"/>
            <a:chExt cx="859" cy="120"/>
          </a:xfrm>
        </p:grpSpPr>
        <p:sp>
          <p:nvSpPr>
            <p:cNvPr id="16430" name="Arc 25"/>
            <p:cNvSpPr>
              <a:spLocks/>
            </p:cNvSpPr>
            <p:nvPr/>
          </p:nvSpPr>
          <p:spPr bwMode="auto">
            <a:xfrm>
              <a:off x="675" y="3611"/>
              <a:ext cx="456" cy="120"/>
            </a:xfrm>
            <a:custGeom>
              <a:avLst/>
              <a:gdLst>
                <a:gd name="T0" fmla="*/ 0 w 21600"/>
                <a:gd name="T1" fmla="*/ 0 h 22344"/>
                <a:gd name="T2" fmla="*/ 0 w 21600"/>
                <a:gd name="T3" fmla="*/ 0 h 22344"/>
                <a:gd name="T4" fmla="*/ 0 w 21600"/>
                <a:gd name="T5" fmla="*/ 0 h 223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44" fill="none" extrusionOk="0">
                  <a:moveTo>
                    <a:pt x="21457" y="22343"/>
                  </a:moveTo>
                  <a:cubicBezTo>
                    <a:pt x="9583" y="22264"/>
                    <a:pt x="0" y="12617"/>
                    <a:pt x="0" y="744"/>
                  </a:cubicBezTo>
                  <a:cubicBezTo>
                    <a:pt x="-1" y="495"/>
                    <a:pt x="4" y="247"/>
                    <a:pt x="12" y="-1"/>
                  </a:cubicBezTo>
                </a:path>
                <a:path w="21600" h="22344" stroke="0" extrusionOk="0">
                  <a:moveTo>
                    <a:pt x="21457" y="22343"/>
                  </a:moveTo>
                  <a:cubicBezTo>
                    <a:pt x="9583" y="22264"/>
                    <a:pt x="0" y="12617"/>
                    <a:pt x="0" y="744"/>
                  </a:cubicBezTo>
                  <a:cubicBezTo>
                    <a:pt x="-1" y="495"/>
                    <a:pt x="4" y="247"/>
                    <a:pt x="12" y="-1"/>
                  </a:cubicBezTo>
                  <a:lnTo>
                    <a:pt x="21600" y="744"/>
                  </a:lnTo>
                  <a:lnTo>
                    <a:pt x="21457" y="22343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Arc 26"/>
            <p:cNvSpPr>
              <a:spLocks/>
            </p:cNvSpPr>
            <p:nvPr/>
          </p:nvSpPr>
          <p:spPr bwMode="auto">
            <a:xfrm>
              <a:off x="1078" y="3611"/>
              <a:ext cx="456" cy="117"/>
            </a:xfrm>
            <a:custGeom>
              <a:avLst/>
              <a:gdLst>
                <a:gd name="T0" fmla="*/ 0 w 21600"/>
                <a:gd name="T1" fmla="*/ 0 h 21787"/>
                <a:gd name="T2" fmla="*/ 0 w 21600"/>
                <a:gd name="T3" fmla="*/ 0 h 21787"/>
                <a:gd name="T4" fmla="*/ 0 w 21600"/>
                <a:gd name="T5" fmla="*/ 0 h 217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787" fill="none" extrusionOk="0">
                  <a:moveTo>
                    <a:pt x="21599" y="-1"/>
                  </a:moveTo>
                  <a:cubicBezTo>
                    <a:pt x="21599" y="62"/>
                    <a:pt x="21600" y="124"/>
                    <a:pt x="21600" y="187"/>
                  </a:cubicBezTo>
                  <a:cubicBezTo>
                    <a:pt x="21600" y="12116"/>
                    <a:pt x="11929" y="21786"/>
                    <a:pt x="0" y="21787"/>
                  </a:cubicBezTo>
                </a:path>
                <a:path w="21600" h="21787" stroke="0" extrusionOk="0">
                  <a:moveTo>
                    <a:pt x="21599" y="-1"/>
                  </a:moveTo>
                  <a:cubicBezTo>
                    <a:pt x="21599" y="62"/>
                    <a:pt x="21600" y="124"/>
                    <a:pt x="21600" y="187"/>
                  </a:cubicBezTo>
                  <a:cubicBezTo>
                    <a:pt x="21600" y="12116"/>
                    <a:pt x="11929" y="21786"/>
                    <a:pt x="0" y="21787"/>
                  </a:cubicBezTo>
                  <a:lnTo>
                    <a:pt x="0" y="187"/>
                  </a:lnTo>
                  <a:lnTo>
                    <a:pt x="21599" y="-1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10" name="Group 30"/>
          <p:cNvGrpSpPr>
            <a:grpSpLocks/>
          </p:cNvGrpSpPr>
          <p:nvPr/>
        </p:nvGrpSpPr>
        <p:grpSpPr bwMode="auto">
          <a:xfrm>
            <a:off x="6858000" y="5656263"/>
            <a:ext cx="1370013" cy="179387"/>
            <a:chOff x="4320" y="3563"/>
            <a:chExt cx="863" cy="113"/>
          </a:xfrm>
        </p:grpSpPr>
        <p:sp>
          <p:nvSpPr>
            <p:cNvPr id="16428" name="Arc 28"/>
            <p:cNvSpPr>
              <a:spLocks/>
            </p:cNvSpPr>
            <p:nvPr/>
          </p:nvSpPr>
          <p:spPr bwMode="auto">
            <a:xfrm>
              <a:off x="4320" y="3563"/>
              <a:ext cx="458" cy="113"/>
            </a:xfrm>
            <a:custGeom>
              <a:avLst/>
              <a:gdLst>
                <a:gd name="T0" fmla="*/ 0 w 21600"/>
                <a:gd name="T1" fmla="*/ 0 h 22189"/>
                <a:gd name="T2" fmla="*/ 0 w 21600"/>
                <a:gd name="T3" fmla="*/ 0 h 22189"/>
                <a:gd name="T4" fmla="*/ 0 w 21600"/>
                <a:gd name="T5" fmla="*/ 0 h 22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189" fill="none" extrusionOk="0">
                  <a:moveTo>
                    <a:pt x="21457" y="22188"/>
                  </a:moveTo>
                  <a:cubicBezTo>
                    <a:pt x="9583" y="22109"/>
                    <a:pt x="0" y="12462"/>
                    <a:pt x="0" y="589"/>
                  </a:cubicBezTo>
                  <a:cubicBezTo>
                    <a:pt x="-1" y="392"/>
                    <a:pt x="2" y="196"/>
                    <a:pt x="8" y="0"/>
                  </a:cubicBezTo>
                </a:path>
                <a:path w="21600" h="22189" stroke="0" extrusionOk="0">
                  <a:moveTo>
                    <a:pt x="21457" y="22188"/>
                  </a:moveTo>
                  <a:cubicBezTo>
                    <a:pt x="9583" y="22109"/>
                    <a:pt x="0" y="12462"/>
                    <a:pt x="0" y="589"/>
                  </a:cubicBezTo>
                  <a:cubicBezTo>
                    <a:pt x="-1" y="392"/>
                    <a:pt x="2" y="196"/>
                    <a:pt x="8" y="0"/>
                  </a:cubicBezTo>
                  <a:lnTo>
                    <a:pt x="21600" y="589"/>
                  </a:lnTo>
                  <a:lnTo>
                    <a:pt x="21457" y="22188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Arc 29"/>
            <p:cNvSpPr>
              <a:spLocks/>
            </p:cNvSpPr>
            <p:nvPr/>
          </p:nvSpPr>
          <p:spPr bwMode="auto">
            <a:xfrm>
              <a:off x="4725" y="3563"/>
              <a:ext cx="458" cy="111"/>
            </a:xfrm>
            <a:custGeom>
              <a:avLst/>
              <a:gdLst>
                <a:gd name="T0" fmla="*/ 0 w 21600"/>
                <a:gd name="T1" fmla="*/ 0 h 21797"/>
                <a:gd name="T2" fmla="*/ 0 w 21600"/>
                <a:gd name="T3" fmla="*/ 0 h 21797"/>
                <a:gd name="T4" fmla="*/ 0 w 21600"/>
                <a:gd name="T5" fmla="*/ 0 h 217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797" fill="none" extrusionOk="0">
                  <a:moveTo>
                    <a:pt x="21599" y="-1"/>
                  </a:moveTo>
                  <a:cubicBezTo>
                    <a:pt x="21599" y="65"/>
                    <a:pt x="21600" y="131"/>
                    <a:pt x="21600" y="197"/>
                  </a:cubicBezTo>
                  <a:cubicBezTo>
                    <a:pt x="21600" y="12126"/>
                    <a:pt x="11929" y="21796"/>
                    <a:pt x="0" y="21797"/>
                  </a:cubicBezTo>
                </a:path>
                <a:path w="21600" h="21797" stroke="0" extrusionOk="0">
                  <a:moveTo>
                    <a:pt x="21599" y="-1"/>
                  </a:moveTo>
                  <a:cubicBezTo>
                    <a:pt x="21599" y="65"/>
                    <a:pt x="21600" y="131"/>
                    <a:pt x="21600" y="197"/>
                  </a:cubicBezTo>
                  <a:cubicBezTo>
                    <a:pt x="21600" y="12126"/>
                    <a:pt x="11929" y="21796"/>
                    <a:pt x="0" y="21797"/>
                  </a:cubicBezTo>
                  <a:lnTo>
                    <a:pt x="0" y="197"/>
                  </a:lnTo>
                  <a:lnTo>
                    <a:pt x="21599" y="-1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11" name="Line 31"/>
          <p:cNvSpPr>
            <a:spLocks noChangeShapeType="1"/>
          </p:cNvSpPr>
          <p:nvPr/>
        </p:nvSpPr>
        <p:spPr bwMode="auto">
          <a:xfrm>
            <a:off x="6861175" y="425450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2" name="Line 32"/>
          <p:cNvSpPr>
            <a:spLocks noChangeShapeType="1"/>
          </p:cNvSpPr>
          <p:nvPr/>
        </p:nvSpPr>
        <p:spPr bwMode="auto">
          <a:xfrm>
            <a:off x="8228013" y="425450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3" name="Line 33"/>
          <p:cNvSpPr>
            <a:spLocks noChangeShapeType="1"/>
          </p:cNvSpPr>
          <p:nvPr/>
        </p:nvSpPr>
        <p:spPr bwMode="auto">
          <a:xfrm flipV="1">
            <a:off x="2270125" y="4346575"/>
            <a:ext cx="1046163" cy="184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4" name="Line 34"/>
          <p:cNvSpPr>
            <a:spLocks noChangeShapeType="1"/>
          </p:cNvSpPr>
          <p:nvPr/>
        </p:nvSpPr>
        <p:spPr bwMode="auto">
          <a:xfrm>
            <a:off x="2274888" y="4900613"/>
            <a:ext cx="10461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5" name="Line 35"/>
          <p:cNvSpPr>
            <a:spLocks noChangeShapeType="1"/>
          </p:cNvSpPr>
          <p:nvPr/>
        </p:nvSpPr>
        <p:spPr bwMode="auto">
          <a:xfrm>
            <a:off x="4527550" y="4530725"/>
            <a:ext cx="642938" cy="461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6" name="Line 36"/>
          <p:cNvSpPr>
            <a:spLocks noChangeShapeType="1"/>
          </p:cNvSpPr>
          <p:nvPr/>
        </p:nvSpPr>
        <p:spPr bwMode="auto">
          <a:xfrm flipV="1">
            <a:off x="4522788" y="5178425"/>
            <a:ext cx="642937" cy="3683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7" name="Line 37"/>
          <p:cNvSpPr>
            <a:spLocks noChangeShapeType="1"/>
          </p:cNvSpPr>
          <p:nvPr/>
        </p:nvSpPr>
        <p:spPr bwMode="auto">
          <a:xfrm>
            <a:off x="6216650" y="5084763"/>
            <a:ext cx="64452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8" name="Freeform 38"/>
          <p:cNvSpPr>
            <a:spLocks/>
          </p:cNvSpPr>
          <p:nvPr/>
        </p:nvSpPr>
        <p:spPr bwMode="auto">
          <a:xfrm>
            <a:off x="3321050" y="4640263"/>
            <a:ext cx="1189038" cy="539750"/>
          </a:xfrm>
          <a:custGeom>
            <a:avLst/>
            <a:gdLst>
              <a:gd name="T0" fmla="*/ 0 w 749"/>
              <a:gd name="T1" fmla="*/ 2147483646 h 340"/>
              <a:gd name="T2" fmla="*/ 0 w 749"/>
              <a:gd name="T3" fmla="*/ 0 h 340"/>
              <a:gd name="T4" fmla="*/ 2147483646 w 749"/>
              <a:gd name="T5" fmla="*/ 0 h 340"/>
              <a:gd name="T6" fmla="*/ 2147483646 w 749"/>
              <a:gd name="T7" fmla="*/ 2147483646 h 340"/>
              <a:gd name="T8" fmla="*/ 0 w 749"/>
              <a:gd name="T9" fmla="*/ 2147483646 h 3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49" h="340">
                <a:moveTo>
                  <a:pt x="0" y="339"/>
                </a:moveTo>
                <a:lnTo>
                  <a:pt x="0" y="0"/>
                </a:lnTo>
                <a:lnTo>
                  <a:pt x="748" y="0"/>
                </a:lnTo>
                <a:lnTo>
                  <a:pt x="748" y="339"/>
                </a:lnTo>
                <a:lnTo>
                  <a:pt x="0" y="339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9" name="Rectangle 39"/>
          <p:cNvSpPr>
            <a:spLocks noChangeArrowheads="1"/>
          </p:cNvSpPr>
          <p:nvPr/>
        </p:nvSpPr>
        <p:spPr bwMode="auto">
          <a:xfrm>
            <a:off x="3303588" y="4695825"/>
            <a:ext cx="10429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tx2"/>
                </a:solidFill>
                <a:latin typeface="Bookman Old Style" panose="02050604050505020204" pitchFamily="18" charset="0"/>
              </a:rPr>
              <a:t>INPUT 2</a:t>
            </a:r>
          </a:p>
        </p:txBody>
      </p:sp>
      <p:sp>
        <p:nvSpPr>
          <p:cNvPr id="16420" name="Rectangle 40"/>
          <p:cNvSpPr>
            <a:spLocks noChangeArrowheads="1"/>
          </p:cNvSpPr>
          <p:nvPr/>
        </p:nvSpPr>
        <p:spPr bwMode="auto">
          <a:xfrm>
            <a:off x="3471863" y="4764088"/>
            <a:ext cx="81597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chemeClr val="tx2"/>
                </a:solidFill>
              </a:rPr>
              <a:t>. . .</a:t>
            </a:r>
          </a:p>
        </p:txBody>
      </p:sp>
      <p:sp>
        <p:nvSpPr>
          <p:cNvPr id="16421" name="Freeform 41"/>
          <p:cNvSpPr>
            <a:spLocks/>
          </p:cNvSpPr>
          <p:nvPr/>
        </p:nvSpPr>
        <p:spPr bwMode="auto">
          <a:xfrm>
            <a:off x="1198563" y="4764088"/>
            <a:ext cx="1098550" cy="182562"/>
          </a:xfrm>
          <a:custGeom>
            <a:avLst/>
            <a:gdLst>
              <a:gd name="T0" fmla="*/ 0 w 692"/>
              <a:gd name="T1" fmla="*/ 2147483646 h 115"/>
              <a:gd name="T2" fmla="*/ 0 w 692"/>
              <a:gd name="T3" fmla="*/ 0 h 115"/>
              <a:gd name="T4" fmla="*/ 2147483646 w 692"/>
              <a:gd name="T5" fmla="*/ 0 h 115"/>
              <a:gd name="T6" fmla="*/ 2147483646 w 692"/>
              <a:gd name="T7" fmla="*/ 2147483646 h 115"/>
              <a:gd name="T8" fmla="*/ 0 w 692"/>
              <a:gd name="T9" fmla="*/ 2147483646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2" name="Line 42"/>
          <p:cNvSpPr>
            <a:spLocks noChangeShapeType="1"/>
          </p:cNvSpPr>
          <p:nvPr/>
        </p:nvSpPr>
        <p:spPr bwMode="auto">
          <a:xfrm>
            <a:off x="2355850" y="5546725"/>
            <a:ext cx="965200" cy="2778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3" name="Line 43"/>
          <p:cNvSpPr>
            <a:spLocks noChangeShapeType="1"/>
          </p:cNvSpPr>
          <p:nvPr/>
        </p:nvSpPr>
        <p:spPr bwMode="auto">
          <a:xfrm>
            <a:off x="4527550" y="4900613"/>
            <a:ext cx="642938" cy="184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4" name="Rectangle 44"/>
          <p:cNvSpPr>
            <a:spLocks noChangeArrowheads="1"/>
          </p:cNvSpPr>
          <p:nvPr/>
        </p:nvSpPr>
        <p:spPr bwMode="auto">
          <a:xfrm>
            <a:off x="7088188" y="4672013"/>
            <a:ext cx="83185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chemeClr val="tx2"/>
                </a:solidFill>
              </a:rPr>
              <a:t>. . .</a:t>
            </a:r>
          </a:p>
        </p:txBody>
      </p:sp>
      <p:sp>
        <p:nvSpPr>
          <p:cNvPr id="16425" name="Freeform 45"/>
          <p:cNvSpPr>
            <a:spLocks/>
          </p:cNvSpPr>
          <p:nvPr/>
        </p:nvSpPr>
        <p:spPr bwMode="auto">
          <a:xfrm>
            <a:off x="6967538" y="5407025"/>
            <a:ext cx="1120775" cy="142875"/>
          </a:xfrm>
          <a:custGeom>
            <a:avLst/>
            <a:gdLst>
              <a:gd name="T0" fmla="*/ 0 w 706"/>
              <a:gd name="T1" fmla="*/ 2147483646 h 90"/>
              <a:gd name="T2" fmla="*/ 0 w 706"/>
              <a:gd name="T3" fmla="*/ 0 h 90"/>
              <a:gd name="T4" fmla="*/ 2147483646 w 706"/>
              <a:gd name="T5" fmla="*/ 0 h 90"/>
              <a:gd name="T6" fmla="*/ 2147483646 w 706"/>
              <a:gd name="T7" fmla="*/ 2147483646 h 90"/>
              <a:gd name="T8" fmla="*/ 0 w 706"/>
              <a:gd name="T9" fmla="*/ 2147483646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6" name="Rectangle 46"/>
          <p:cNvSpPr>
            <a:spLocks noChangeArrowheads="1"/>
          </p:cNvSpPr>
          <p:nvPr/>
        </p:nvSpPr>
        <p:spPr bwMode="auto">
          <a:xfrm>
            <a:off x="1298575" y="4672013"/>
            <a:ext cx="81597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chemeClr val="tx2"/>
                </a:solidFill>
              </a:rPr>
              <a:t>. . .</a:t>
            </a:r>
          </a:p>
        </p:txBody>
      </p:sp>
      <p:sp>
        <p:nvSpPr>
          <p:cNvPr id="16427" name="Rectangle 47"/>
          <p:cNvSpPr>
            <a:spLocks noChangeArrowheads="1"/>
          </p:cNvSpPr>
          <p:nvPr/>
        </p:nvSpPr>
        <p:spPr bwMode="auto">
          <a:xfrm>
            <a:off x="117475" y="1721486"/>
            <a:ext cx="87280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Monotype Sorts" charset="0"/>
              <a:buChar char="*"/>
            </a:pPr>
            <a:r>
              <a:rPr lang="en-US" altLang="en-US" b="1" i="1" dirty="0">
                <a:solidFill>
                  <a:schemeClr val="folHlink"/>
                </a:solidFill>
              </a:rPr>
              <a:t> More than 3 buffer pages.  How can we utilize them?</a:t>
            </a:r>
          </a:p>
        </p:txBody>
      </p:sp>
    </p:spTree>
    <p:extLst>
      <p:ext uri="{BB962C8B-B14F-4D97-AF65-F5344CB8AC3E}">
        <p14:creationId xmlns:p14="http://schemas.microsoft.com/office/powerpoint/2010/main" val="3279196947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Inverted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815839"/>
          </a:xfrm>
        </p:spPr>
        <p:txBody>
          <a:bodyPr>
            <a:normAutofit/>
          </a:bodyPr>
          <a:lstStyle/>
          <a:p>
            <a:r>
              <a:rPr lang="en-US" sz="2800" dirty="0"/>
              <a:t>Each index term is associated with an </a:t>
            </a:r>
            <a:r>
              <a:rPr lang="en-US" sz="2800" i="1" dirty="0">
                <a:solidFill>
                  <a:srgbClr val="C00000"/>
                </a:solidFill>
              </a:rPr>
              <a:t>inverted list</a:t>
            </a:r>
          </a:p>
          <a:p>
            <a:pPr lvl="1"/>
            <a:r>
              <a:rPr lang="en-US" sz="2400" dirty="0"/>
              <a:t>Contains lists of documents, or lists of word occurrences in documents, and other information</a:t>
            </a:r>
          </a:p>
          <a:p>
            <a:pPr lvl="1"/>
            <a:r>
              <a:rPr lang="en-US" sz="2400" dirty="0"/>
              <a:t>Each entry is called a </a:t>
            </a:r>
            <a:r>
              <a:rPr lang="en-US" sz="2400" i="1" dirty="0">
                <a:solidFill>
                  <a:srgbClr val="C00000"/>
                </a:solidFill>
              </a:rPr>
              <a:t>posting</a:t>
            </a:r>
          </a:p>
          <a:p>
            <a:pPr lvl="1"/>
            <a:r>
              <a:rPr lang="en-US" sz="2400" dirty="0"/>
              <a:t>The part of the posting that refers to a specific document or location is called a </a:t>
            </a:r>
            <a:r>
              <a:rPr lang="en-US" sz="2400" i="1" dirty="0">
                <a:solidFill>
                  <a:srgbClr val="C00000"/>
                </a:solidFill>
              </a:rPr>
              <a:t>pointer</a:t>
            </a:r>
          </a:p>
          <a:p>
            <a:pPr lvl="1"/>
            <a:r>
              <a:rPr lang="en-US" sz="2400" dirty="0"/>
              <a:t>Each document in the collection is given a unique number</a:t>
            </a:r>
          </a:p>
          <a:p>
            <a:pPr lvl="1"/>
            <a:r>
              <a:rPr lang="en-US" sz="2400" dirty="0"/>
              <a:t>Lists are usually </a:t>
            </a:r>
            <a:r>
              <a:rPr lang="en-US" sz="2400" i="1" dirty="0"/>
              <a:t>document-ordered</a:t>
            </a:r>
            <a:r>
              <a:rPr lang="en-US" sz="2400" dirty="0"/>
              <a:t> (sorted by document number)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Cost of External Merge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7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</p:spPr>
            <p:txBody>
              <a:bodyPr>
                <a:noAutofit/>
              </a:bodyPr>
              <a:lstStyle/>
              <a:p>
                <a:r>
                  <a:rPr lang="en-US" altLang="en-US" sz="2800" dirty="0"/>
                  <a:t>Number of passes:</a:t>
                </a:r>
              </a:p>
              <a:p>
                <a:r>
                  <a:rPr lang="en-US" altLang="en-US" sz="2800" dirty="0">
                    <a:solidFill>
                      <a:schemeClr val="accent2"/>
                    </a:solidFill>
                  </a:rPr>
                  <a:t>Cost = 2N * (# of passes)</a:t>
                </a:r>
                <a:endParaRPr lang="en-US" altLang="en-US" sz="2800" dirty="0"/>
              </a:p>
              <a:p>
                <a:r>
                  <a:rPr lang="en-US" altLang="en-US" sz="2800" dirty="0"/>
                  <a:t>E.g., with 5 buffer pages, to sort 108 page file:</a:t>
                </a:r>
              </a:p>
              <a:p>
                <a:pPr lvl="1">
                  <a:buSzPct val="75000"/>
                </a:pPr>
                <a:r>
                  <a:rPr lang="en-US" altLang="en-US" sz="2400" dirty="0"/>
                  <a:t>Pass 0: 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108/5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=22</m:t>
                    </m:r>
                  </m:oMath>
                </a14:m>
                <a:r>
                  <a:rPr lang="en-US" altLang="en-US" sz="2400" dirty="0"/>
                  <a:t> sorted runs of 5 pages each (last run is only 3 pages) </a:t>
                </a:r>
              </a:p>
              <a:p>
                <a:pPr lvl="1">
                  <a:buSzPct val="75000"/>
                </a:pPr>
                <a:r>
                  <a:rPr lang="en-US" altLang="en-US" sz="2400" dirty="0"/>
                  <a:t>Pass 1: 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altLang="en-US" sz="2400" dirty="0"/>
                  <a:t> sorted runs of 20 pages each (last run is only 8 pages)</a:t>
                </a:r>
              </a:p>
              <a:p>
                <a:pPr lvl="1">
                  <a:buSzPct val="75000"/>
                </a:pPr>
                <a:r>
                  <a:rPr lang="en-US" altLang="en-US" sz="2400" dirty="0"/>
                  <a:t>Pass 2:  2 sorted runs, 80 pages and 28 pages</a:t>
                </a:r>
              </a:p>
              <a:p>
                <a:pPr lvl="1">
                  <a:buSzPct val="75000"/>
                </a:pPr>
                <a:r>
                  <a:rPr lang="en-US" altLang="en-US" sz="2400" dirty="0"/>
                  <a:t>Pass 3:  Sorted file of 108 pages</a:t>
                </a:r>
              </a:p>
            </p:txBody>
          </p:sp>
        </mc:Choice>
        <mc:Fallback xmlns="">
          <p:sp>
            <p:nvSpPr>
              <p:cNvPr id="18437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l="-1616" t="-2576" r="-2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438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056354"/>
              </p:ext>
            </p:extLst>
          </p:nvPr>
        </p:nvGraphicFramePr>
        <p:xfrm>
          <a:off x="3771106" y="1845734"/>
          <a:ext cx="449738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5" imgW="4498975" imgH="928688" progId="Equation.3">
                  <p:embed/>
                </p:oleObj>
              </mc:Choice>
              <mc:Fallback>
                <p:oleObj name="Equation" r:id="rId5" imgW="4498975" imgH="928688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106" y="1845734"/>
                        <a:ext cx="4497388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0026336"/>
      </p:ext>
    </p:extLst>
  </p:cSld>
  <p:clrMapOvr>
    <a:masterClrMapping/>
  </p:clrMapOvr>
  <p:transition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400" dirty="0"/>
          </a:p>
          <a:p>
            <a:pPr algn="ctr"/>
            <a:r>
              <a:rPr lang="en-US" sz="4400" dirty="0"/>
              <a:t>Back to Inverted Index Construction</a:t>
            </a:r>
          </a:p>
        </p:txBody>
      </p:sp>
    </p:spTree>
    <p:extLst>
      <p:ext uri="{BB962C8B-B14F-4D97-AF65-F5344CB8AC3E}">
        <p14:creationId xmlns:p14="http://schemas.microsoft.com/office/powerpoint/2010/main" val="1555744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BSBI: Blocked sort-based Indexing (Sorting with fewer disk seeks)</a:t>
            </a: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22959" y="1845734"/>
            <a:ext cx="7543801" cy="451774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12-byte (4+4+4) records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(term, doc, </a:t>
            </a:r>
            <a:r>
              <a:rPr lang="en-US" altLang="en-US" sz="2800" i="1" dirty="0" err="1">
                <a:ea typeface="ＭＳ Ｐゴシック" panose="020B0600070205080204" pitchFamily="34" charset="-128"/>
              </a:rPr>
              <a:t>freq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).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These are generated as we parse docs.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Must now sort 100M such 12-byte records by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term</a:t>
            </a:r>
            <a:r>
              <a:rPr lang="en-US" altLang="en-US" sz="2800" dirty="0">
                <a:ea typeface="ＭＳ Ｐゴシック" panose="020B0600070205080204" pitchFamily="34" charset="-128"/>
              </a:rPr>
              <a:t>.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Define a </a:t>
            </a:r>
            <a:r>
              <a:rPr lang="en-US" altLang="en-US" sz="2800" u="sng" dirty="0">
                <a:ea typeface="ＭＳ Ｐゴシック" panose="020B0600070205080204" pitchFamily="34" charset="-128"/>
              </a:rPr>
              <a:t>Block</a:t>
            </a:r>
            <a:r>
              <a:rPr lang="en-US" altLang="en-US" sz="2800" dirty="0">
                <a:ea typeface="ＭＳ Ｐゴシック" panose="020B0600070205080204" pitchFamily="34" charset="-128"/>
              </a:rPr>
              <a:t> ~ 10M such records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Can easily fit a couple into memory.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Will have 10 such blocks to start with.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Basic idea of algorithm: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Accumulate postings for each block, sort, write to disk.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Then merge the blocks into one long sorted order.</a:t>
            </a:r>
          </a:p>
        </p:txBody>
      </p:sp>
      <p:sp>
        <p:nvSpPr>
          <p:cNvPr id="24580" name="Rectangle 1028"/>
          <p:cNvSpPr>
            <a:spLocks noChangeArrowheads="1"/>
          </p:cNvSpPr>
          <p:nvPr/>
        </p:nvSpPr>
        <p:spPr bwMode="auto">
          <a:xfrm>
            <a:off x="2410407" y="4413378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1" name="Rectangle 1029"/>
          <p:cNvSpPr>
            <a:spLocks noChangeArrowheads="1"/>
          </p:cNvSpPr>
          <p:nvPr/>
        </p:nvSpPr>
        <p:spPr bwMode="auto">
          <a:xfrm>
            <a:off x="3009120" y="3554962"/>
            <a:ext cx="1066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4582" name="AutoShape 1030"/>
          <p:cNvCxnSpPr>
            <a:cxnSpLocks noChangeShapeType="1"/>
            <a:stCxn id="24580" idx="0"/>
            <a:endCxn id="24581" idx="2"/>
          </p:cNvCxnSpPr>
          <p:nvPr/>
        </p:nvCxnSpPr>
        <p:spPr bwMode="auto">
          <a:xfrm flipV="1">
            <a:off x="2639007" y="4012162"/>
            <a:ext cx="903513" cy="401216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3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4.2</a:t>
            </a:r>
          </a:p>
        </p:txBody>
      </p:sp>
    </p:spTree>
    <p:extLst>
      <p:ext uri="{BB962C8B-B14F-4D97-AF65-F5344CB8AC3E}">
        <p14:creationId xmlns:p14="http://schemas.microsoft.com/office/powerpoint/2010/main" val="26013324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8163"/>
            <a:ext cx="8458200" cy="571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4.2</a:t>
            </a:r>
          </a:p>
        </p:txBody>
      </p:sp>
    </p:spTree>
    <p:extLst>
      <p:ext uri="{BB962C8B-B14F-4D97-AF65-F5344CB8AC3E}">
        <p14:creationId xmlns:p14="http://schemas.microsoft.com/office/powerpoint/2010/main" val="41301190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59" y="286604"/>
            <a:ext cx="8125097" cy="1450757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Sorting 10 blocks of 10M records</a:t>
            </a:r>
          </a:p>
        </p:txBody>
      </p:sp>
      <p:sp>
        <p:nvSpPr>
          <p:cNvPr id="135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959" y="1845734"/>
            <a:ext cx="7975808" cy="4433768"/>
          </a:xfrm>
        </p:spPr>
        <p:txBody>
          <a:bodyPr>
            <a:noAutofit/>
          </a:bodyPr>
          <a:lstStyle/>
          <a:p>
            <a:pPr eaLnBrk="1" hangingPunct="1">
              <a:buFont typeface="Wingdings" charset="2"/>
              <a:buChar char="§"/>
              <a:defRPr/>
            </a:pPr>
            <a:r>
              <a:rPr lang="en-US" sz="2800" dirty="0">
                <a:ea typeface="ＭＳ Ｐゴシック" charset="-128"/>
              </a:rPr>
              <a:t>First, read each block and sort within: 	</a:t>
            </a:r>
          </a:p>
          <a:p>
            <a:pPr lvl="1" eaLnBrk="1" hangingPunct="1"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-128"/>
              </a:rPr>
              <a:t>Quicksort takes 2</a:t>
            </a:r>
            <a:r>
              <a:rPr lang="en-US" sz="2400" i="1" dirty="0">
                <a:ea typeface="ＭＳ Ｐゴシック" charset="-128"/>
              </a:rPr>
              <a:t>N</a:t>
            </a:r>
            <a:r>
              <a:rPr lang="en-US" sz="2400" dirty="0">
                <a:ea typeface="ＭＳ Ｐゴシック" charset="-128"/>
              </a:rPr>
              <a:t> ln </a:t>
            </a:r>
            <a:r>
              <a:rPr lang="en-US" sz="2400" i="1" dirty="0">
                <a:ea typeface="ＭＳ Ｐゴシック" charset="-128"/>
              </a:rPr>
              <a:t>N</a:t>
            </a:r>
            <a:r>
              <a:rPr lang="en-US" sz="2400" dirty="0">
                <a:ea typeface="ＭＳ Ｐゴシック" charset="-128"/>
              </a:rPr>
              <a:t> expected steps</a:t>
            </a:r>
          </a:p>
          <a:p>
            <a:pPr lvl="1" eaLnBrk="1" hangingPunct="1"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-128"/>
              </a:rPr>
              <a:t>In our case 2 x (10M ln 10M) steps</a:t>
            </a:r>
          </a:p>
          <a:p>
            <a:pPr eaLnBrk="1" hangingPunct="1">
              <a:buFont typeface="Wingdings" charset="2"/>
              <a:buChar char="§"/>
              <a:defRPr/>
            </a:pP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Exercise: estimate total time to read each block from disk and quicksort it.</a:t>
            </a:r>
            <a:endParaRPr lang="en-US" sz="2800" i="1" dirty="0">
              <a:ea typeface="ＭＳ Ｐゴシック" charset="-128"/>
            </a:endParaRPr>
          </a:p>
          <a:p>
            <a:pPr eaLnBrk="1" hangingPunct="1">
              <a:buFont typeface="Wingdings" charset="2"/>
              <a:buChar char="§"/>
              <a:defRPr/>
            </a:pPr>
            <a:r>
              <a:rPr lang="en-US" sz="2800" dirty="0">
                <a:ea typeface="ＭＳ Ｐゴシック" charset="-128"/>
              </a:rPr>
              <a:t>10 times this estimate – gives us 10 sorted </a:t>
            </a:r>
            <a:r>
              <a:rPr lang="en-US" sz="2800" i="1" u="sng" dirty="0">
                <a:ea typeface="ＭＳ Ｐゴシック" charset="-128"/>
              </a:rPr>
              <a:t>runs</a:t>
            </a:r>
            <a:r>
              <a:rPr lang="en-US" sz="2800" dirty="0">
                <a:ea typeface="ＭＳ Ｐゴシック" charset="-128"/>
              </a:rPr>
              <a:t> of 10M records each.</a:t>
            </a: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4.2</a:t>
            </a:r>
          </a:p>
        </p:txBody>
      </p:sp>
    </p:spTree>
    <p:extLst>
      <p:ext uri="{BB962C8B-B14F-4D97-AF65-F5344CB8AC3E}">
        <p14:creationId xmlns:p14="http://schemas.microsoft.com/office/powerpoint/2010/main" val="12016244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84" y="1197429"/>
            <a:ext cx="82486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4.2</a:t>
            </a:r>
          </a:p>
        </p:txBody>
      </p:sp>
    </p:spTree>
    <p:extLst>
      <p:ext uri="{BB962C8B-B14F-4D97-AF65-F5344CB8AC3E}">
        <p14:creationId xmlns:p14="http://schemas.microsoft.com/office/powerpoint/2010/main" val="4274920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8013130" cy="1450757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How to merge the sorted runs?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But it is more efficient to do a multi-way merge, where you are reading from all blocks simultaneously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Providing you read decent-sized chunks of each block into memory and then write out a decent-sized output chunk, then you’re not killed by disk seeks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4.2</a:t>
            </a:r>
          </a:p>
        </p:txBody>
      </p:sp>
    </p:spTree>
    <p:extLst>
      <p:ext uri="{BB962C8B-B14F-4D97-AF65-F5344CB8AC3E}">
        <p14:creationId xmlns:p14="http://schemas.microsoft.com/office/powerpoint/2010/main" val="39250784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Remaining problem with sort-based algorithm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77784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Our assumption was: we can keep the dictionary in memory.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We need the dictionary (which grows dynamically) in order to implement a term to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termID</a:t>
            </a:r>
            <a:r>
              <a:rPr lang="en-US" altLang="en-US" sz="2800" dirty="0">
                <a:ea typeface="ＭＳ Ｐゴシック" panose="020B0600070205080204" pitchFamily="34" charset="-128"/>
              </a:rPr>
              <a:t> mapping.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Actually, we could work with term,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docID</a:t>
            </a:r>
            <a:r>
              <a:rPr lang="en-US" altLang="en-US" sz="2800" dirty="0">
                <a:ea typeface="ＭＳ Ｐゴシック" panose="020B0600070205080204" pitchFamily="34" charset="-128"/>
              </a:rPr>
              <a:t> postings instead of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termID</a:t>
            </a:r>
            <a:r>
              <a:rPr lang="en-US" altLang="en-US" sz="2800" dirty="0">
                <a:ea typeface="ＭＳ Ｐゴシック" panose="020B0600070205080204" pitchFamily="34" charset="-128"/>
              </a:rPr>
              <a:t>,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docID</a:t>
            </a:r>
            <a:r>
              <a:rPr lang="en-US" altLang="en-US" sz="2800" dirty="0">
                <a:ea typeface="ＭＳ Ｐゴシック" panose="020B0600070205080204" pitchFamily="34" charset="-128"/>
              </a:rPr>
              <a:t> postings . 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. . . but then intermediate files become very large. (We would end up with a scalable, but very slow index construction method.)</a:t>
            </a:r>
          </a:p>
          <a:p>
            <a:pPr eaLnBrk="1" hangingPunct="1"/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4.3</a:t>
            </a:r>
          </a:p>
        </p:txBody>
      </p:sp>
    </p:spTree>
    <p:extLst>
      <p:ext uri="{BB962C8B-B14F-4D97-AF65-F5344CB8AC3E}">
        <p14:creationId xmlns:p14="http://schemas.microsoft.com/office/powerpoint/2010/main" val="26436532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237064" cy="1450757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SPIMI: </a:t>
            </a:r>
            <a:br>
              <a:rPr lang="en-US" altLang="en-US" sz="3600" dirty="0">
                <a:ea typeface="ＭＳ Ｐゴシック" panose="020B0600070205080204" pitchFamily="34" charset="-128"/>
              </a:rPr>
            </a:br>
            <a:r>
              <a:rPr lang="en-US" altLang="en-US" sz="3600" dirty="0">
                <a:ea typeface="ＭＳ Ｐゴシック" panose="020B0600070205080204" pitchFamily="34" charset="-128"/>
              </a:rPr>
              <a:t>Single-pass in-memory indexing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Key idea 1: Generate separate dictionaries for each block – no need to maintain term-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termID</a:t>
            </a:r>
            <a:r>
              <a:rPr lang="en-US" altLang="en-US" sz="2800" dirty="0">
                <a:ea typeface="ＭＳ Ｐゴシック" panose="020B0600070205080204" pitchFamily="34" charset="-128"/>
              </a:rPr>
              <a:t> mapping across blocks.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Key idea 2: Don’t sort. Accumulate postings in postings lists as they occur.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With these two ideas we can generate a complete inverted index for each block.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These separate indexes can then be merged into one big index.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4.3</a:t>
            </a:r>
          </a:p>
        </p:txBody>
      </p:sp>
    </p:spTree>
    <p:extLst>
      <p:ext uri="{BB962C8B-B14F-4D97-AF65-F5344CB8AC3E}">
        <p14:creationId xmlns:p14="http://schemas.microsoft.com/office/powerpoint/2010/main" val="25178861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SPIMI-Invert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96912" y="60198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Merging of blocks is analogous to BSBI.</a:t>
            </a:r>
          </a:p>
        </p:txBody>
      </p:sp>
      <p:pic>
        <p:nvPicPr>
          <p:cNvPr id="3277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5566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4.3</a:t>
            </a:r>
          </a:p>
        </p:txBody>
      </p:sp>
    </p:spTree>
    <p:extLst>
      <p:ext uri="{BB962C8B-B14F-4D97-AF65-F5344CB8AC3E}">
        <p14:creationId xmlns:p14="http://schemas.microsoft.com/office/powerpoint/2010/main" val="1513148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Dictionary data structures for inverted indexes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The dictionary data structure stores the term vocabulary, document frequency, pointers to each postings list …</a:t>
            </a:r>
            <a:r>
              <a:rPr lang="en-US" altLang="en-US" dirty="0">
                <a:solidFill>
                  <a:srgbClr val="00A000"/>
                </a:solidFill>
                <a:ea typeface="ＭＳ Ｐゴシック" panose="020B0600070205080204" pitchFamily="34" charset="-128"/>
              </a:rPr>
              <a:t> in what data structure?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13165"/>
            <a:ext cx="8382000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357E6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FBFCFF"/>
                </a:solidFill>
                <a:latin typeface="Lucida Sans" panose="020B0602030504020204" pitchFamily="34" charset="0"/>
              </a:rPr>
              <a:t>Sec. 3.1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37085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357E6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3758620-46B1-4ABF-B137-BC77F483A68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4181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Indexing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Distributed processing driven by need to index and analyze huge amounts of data (i.e., the Web)</a:t>
            </a:r>
          </a:p>
          <a:p>
            <a:r>
              <a:rPr lang="en-US" sz="2800" dirty="0"/>
              <a:t>Large numbers of inexpensive servers used rather than larger, more expensive machines</a:t>
            </a:r>
          </a:p>
          <a:p>
            <a:r>
              <a:rPr lang="en-US" sz="2800" i="1" dirty="0"/>
              <a:t>MapReduce</a:t>
            </a:r>
            <a:r>
              <a:rPr lang="en-US" sz="2800" dirty="0"/>
              <a:t> is a distributed programming tool designed for indexing and analysis tasks</a:t>
            </a:r>
          </a:p>
        </p:txBody>
      </p:sp>
    </p:spTree>
    <p:extLst>
      <p:ext uri="{BB962C8B-B14F-4D97-AF65-F5344CB8AC3E}">
        <p14:creationId xmlns:p14="http://schemas.microsoft.com/office/powerpoint/2010/main" val="28685366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849438"/>
            <a:ext cx="8229600" cy="4847095"/>
          </a:xfrm>
        </p:spPr>
        <p:txBody>
          <a:bodyPr>
            <a:normAutofit/>
          </a:bodyPr>
          <a:lstStyle/>
          <a:p>
            <a:r>
              <a:rPr lang="en-US" sz="2800" dirty="0"/>
              <a:t>Given a large text file that contains data about credit card transactions</a:t>
            </a:r>
          </a:p>
          <a:p>
            <a:pPr lvl="1"/>
            <a:r>
              <a:rPr lang="en-US" sz="2400" dirty="0"/>
              <a:t>Each line of the file contains a credit card number and an amount of money</a:t>
            </a:r>
          </a:p>
          <a:p>
            <a:pPr lvl="1"/>
            <a:r>
              <a:rPr lang="en-US" sz="2400" dirty="0"/>
              <a:t>Determine the number of unique credit card numbers</a:t>
            </a:r>
          </a:p>
          <a:p>
            <a:r>
              <a:rPr lang="en-US" sz="2800" dirty="0"/>
              <a:t>Could use hash table – memory problems</a:t>
            </a:r>
          </a:p>
          <a:p>
            <a:pPr lvl="1"/>
            <a:r>
              <a:rPr lang="en-US" sz="2400" dirty="0"/>
              <a:t>counting is simple with sorted file</a:t>
            </a:r>
          </a:p>
          <a:p>
            <a:r>
              <a:rPr lang="en-US" sz="2800" dirty="0"/>
              <a:t>Similar with distributed approach</a:t>
            </a:r>
          </a:p>
          <a:p>
            <a:pPr lvl="1"/>
            <a:r>
              <a:rPr lang="en-US" sz="2400" dirty="0"/>
              <a:t>sorting and placement are crucial</a:t>
            </a:r>
          </a:p>
        </p:txBody>
      </p:sp>
    </p:spTree>
    <p:extLst>
      <p:ext uri="{BB962C8B-B14F-4D97-AF65-F5344CB8AC3E}">
        <p14:creationId xmlns:p14="http://schemas.microsoft.com/office/powerpoint/2010/main" val="17053876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8150"/>
            <a:ext cx="8686800" cy="987552"/>
          </a:xfrm>
        </p:spPr>
        <p:txBody>
          <a:bodyPr>
            <a:normAutofit/>
          </a:bodyPr>
          <a:lstStyle/>
          <a:p>
            <a:r>
              <a:rPr lang="en-US" dirty="0"/>
              <a:t>Programming Model: </a:t>
            </a:r>
            <a:r>
              <a:rPr lang="en-US" dirty="0" err="1"/>
              <a:t>MapReduce</a:t>
            </a:r>
            <a:endParaRPr lang="en-US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800" b="1" dirty="0">
                <a:solidFill>
                  <a:srgbClr val="0000FF"/>
                </a:solidFill>
              </a:rPr>
              <a:t>Warm-up task:</a:t>
            </a:r>
          </a:p>
          <a:p>
            <a:r>
              <a:rPr lang="en-US" sz="2800" dirty="0"/>
              <a:t>We have a huge text document</a:t>
            </a:r>
          </a:p>
          <a:p>
            <a:pPr lvl="8"/>
            <a:endParaRPr lang="en-US" sz="1800" dirty="0"/>
          </a:p>
          <a:p>
            <a:r>
              <a:rPr lang="en-US" sz="2800" dirty="0"/>
              <a:t>Count the number of times each </a:t>
            </a:r>
            <a:br>
              <a:rPr lang="en-US" sz="2800" dirty="0"/>
            </a:br>
            <a:r>
              <a:rPr lang="en-US" sz="2800" dirty="0"/>
              <a:t>distinct word appears in the file</a:t>
            </a:r>
          </a:p>
          <a:p>
            <a:pPr lvl="8"/>
            <a:endParaRPr lang="en-US" sz="1800" dirty="0"/>
          </a:p>
          <a:p>
            <a:r>
              <a:rPr lang="en-US" sz="2800" b="1" dirty="0">
                <a:solidFill>
                  <a:srgbClr val="008000"/>
                </a:solidFill>
              </a:rPr>
              <a:t>Sample application: </a:t>
            </a:r>
          </a:p>
          <a:p>
            <a:pPr lvl="1"/>
            <a:r>
              <a:rPr lang="en-US" sz="2400" dirty="0"/>
              <a:t>Analyze web server logs to find popular URLs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J. </a:t>
            </a:r>
            <a:r>
              <a:rPr lang="en-US" dirty="0" err="1"/>
              <a:t>Leskovec</a:t>
            </a:r>
            <a:r>
              <a:rPr lang="en-US" dirty="0"/>
              <a:t>, A. </a:t>
            </a:r>
            <a:r>
              <a:rPr lang="en-US" dirty="0" err="1"/>
              <a:t>Rajaraman</a:t>
            </a:r>
            <a:r>
              <a:rPr lang="en-US" dirty="0"/>
              <a:t>, J. Ullman: Mining of Massive Datasets, http://www.mmds.org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90372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Task: Word Count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18872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Case 1: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</a:p>
          <a:p>
            <a:pPr lvl="1"/>
            <a:r>
              <a:rPr lang="en-US" sz="2400" dirty="0"/>
              <a:t>File too large for memory, but all &lt;word, count&gt; pairs fit in memory</a:t>
            </a:r>
          </a:p>
          <a:p>
            <a:pPr marL="118872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Case 2:</a:t>
            </a:r>
          </a:p>
          <a:p>
            <a:r>
              <a:rPr lang="en-US" sz="2800" dirty="0"/>
              <a:t>Count occurrences of words:</a:t>
            </a:r>
          </a:p>
          <a:p>
            <a:pPr lvl="1"/>
            <a:r>
              <a:rPr lang="en-US" sz="2400" b="1" dirty="0">
                <a:latin typeface="Courier New" pitchFamily="49" charset="0"/>
              </a:rPr>
              <a:t>words(doc.txt) | sort | </a:t>
            </a:r>
            <a:r>
              <a:rPr lang="en-US" sz="2400" b="1" dirty="0" err="1">
                <a:latin typeface="Courier New" pitchFamily="49" charset="0"/>
              </a:rPr>
              <a:t>uniq</a:t>
            </a:r>
            <a:r>
              <a:rPr lang="en-US" sz="2400" b="1" dirty="0">
                <a:latin typeface="Courier New" pitchFamily="49" charset="0"/>
              </a:rPr>
              <a:t> -c</a:t>
            </a:r>
          </a:p>
          <a:p>
            <a:pPr lvl="2"/>
            <a:r>
              <a:rPr lang="en-US" sz="1800" dirty="0"/>
              <a:t>where </a:t>
            </a:r>
            <a:r>
              <a:rPr lang="en-US" sz="1800" b="1" dirty="0">
                <a:latin typeface="Courier New" pitchFamily="49" charset="0"/>
              </a:rPr>
              <a:t>words</a:t>
            </a:r>
            <a:r>
              <a:rPr lang="en-US" sz="1800" dirty="0"/>
              <a:t> takes a file and outputs the words in it, one per a line</a:t>
            </a:r>
          </a:p>
          <a:p>
            <a:r>
              <a:rPr lang="en-US" sz="2800" dirty="0"/>
              <a:t>Case 2 captures the essence of </a:t>
            </a:r>
            <a:r>
              <a:rPr lang="en-US" sz="2800" b="1" dirty="0" err="1">
                <a:solidFill>
                  <a:schemeClr val="accent2"/>
                </a:solidFill>
              </a:rPr>
              <a:t>MapReduce</a:t>
            </a:r>
            <a:endParaRPr lang="en-US" sz="2800" b="1" dirty="0">
              <a:solidFill>
                <a:schemeClr val="accent2"/>
              </a:solidFill>
            </a:endParaRPr>
          </a:p>
          <a:p>
            <a:pPr lvl="1"/>
            <a:r>
              <a:rPr lang="en-US" sz="2400" dirty="0"/>
              <a:t>Great thing is that it is naturally parallelizable</a:t>
            </a:r>
          </a:p>
          <a:p>
            <a:pPr lvl="1">
              <a:buFont typeface="Wingdings" pitchFamily="2" charset="2"/>
              <a:buNone/>
            </a:pPr>
            <a:endParaRPr lang="en-US" sz="24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67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bldLvl="2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MapReduce</a:t>
            </a:r>
            <a:r>
              <a:rPr lang="en-US" dirty="0"/>
              <a:t>: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761755"/>
            <a:ext cx="7543801" cy="4023360"/>
          </a:xfrm>
        </p:spPr>
        <p:txBody>
          <a:bodyPr>
            <a:normAutofit/>
          </a:bodyPr>
          <a:lstStyle/>
          <a:p>
            <a:r>
              <a:rPr lang="en-US" sz="2800" dirty="0"/>
              <a:t>Sequentially read a lot of data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Map:</a:t>
            </a:r>
          </a:p>
          <a:p>
            <a:pPr lvl="1"/>
            <a:r>
              <a:rPr lang="en-US" sz="2400" dirty="0"/>
              <a:t>Extract something you care about</a:t>
            </a:r>
          </a:p>
          <a:p>
            <a:r>
              <a:rPr lang="en-US" sz="2800" b="1" dirty="0"/>
              <a:t>Group by key:</a:t>
            </a:r>
            <a:r>
              <a:rPr lang="en-US" sz="2800" dirty="0"/>
              <a:t> Sort and Shuffle</a:t>
            </a:r>
          </a:p>
          <a:p>
            <a:r>
              <a:rPr lang="en-US" sz="2800" b="1" dirty="0">
                <a:solidFill>
                  <a:schemeClr val="accent4"/>
                </a:solidFill>
              </a:rPr>
              <a:t>Reduce:</a:t>
            </a:r>
          </a:p>
          <a:p>
            <a:pPr lvl="1"/>
            <a:r>
              <a:rPr lang="en-US" sz="2400" dirty="0"/>
              <a:t>Aggregate, summarize, filter or transform</a:t>
            </a:r>
          </a:p>
          <a:p>
            <a:r>
              <a:rPr lang="en-US" sz="2800" dirty="0"/>
              <a:t>Write the result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2600" y="5257800"/>
            <a:ext cx="5410200" cy="10668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Outline stays the same, </a:t>
            </a:r>
            <a:r>
              <a:rPr lang="en-US" sz="2400" b="1" dirty="0"/>
              <a:t>Map </a:t>
            </a:r>
            <a:r>
              <a:rPr lang="en-US" sz="2400" dirty="0"/>
              <a:t>and </a:t>
            </a:r>
            <a:r>
              <a:rPr lang="en-US" sz="2400" b="1" dirty="0"/>
              <a:t>Reduce </a:t>
            </a:r>
            <a:r>
              <a:rPr lang="en-US" sz="2400" dirty="0"/>
              <a:t>change to fit the problem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0165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MapReduce</a:t>
            </a:r>
            <a:r>
              <a:rPr lang="en-US" dirty="0"/>
              <a:t>: The </a:t>
            </a:r>
            <a:r>
              <a:rPr lang="en-US" u="sng" dirty="0"/>
              <a:t>Map</a:t>
            </a:r>
            <a:r>
              <a:rPr lang="en-US" dirty="0"/>
              <a:t> Step</a:t>
            </a:r>
          </a:p>
        </p:txBody>
      </p:sp>
      <p:grpSp>
        <p:nvGrpSpPr>
          <p:cNvPr id="108565" name="Group 21"/>
          <p:cNvGrpSpPr>
            <a:grpSpLocks/>
          </p:cNvGrpSpPr>
          <p:nvPr/>
        </p:nvGrpSpPr>
        <p:grpSpPr bwMode="auto">
          <a:xfrm>
            <a:off x="762000" y="3810000"/>
            <a:ext cx="1219200" cy="381000"/>
            <a:chOff x="240" y="2016"/>
            <a:chExt cx="768" cy="240"/>
          </a:xfrm>
        </p:grpSpPr>
        <p:sp>
          <p:nvSpPr>
            <p:cNvPr id="108548" name="Rectangle 4"/>
            <p:cNvSpPr>
              <a:spLocks noChangeArrowheads="1"/>
            </p:cNvSpPr>
            <p:nvPr/>
          </p:nvSpPr>
          <p:spPr bwMode="auto">
            <a:xfrm>
              <a:off x="576" y="2016"/>
              <a:ext cx="43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8549" name="AutoShape 5"/>
            <p:cNvSpPr>
              <a:spLocks noChangeArrowheads="1"/>
            </p:cNvSpPr>
            <p:nvPr/>
          </p:nvSpPr>
          <p:spPr bwMode="auto">
            <a:xfrm>
              <a:off x="240" y="2016"/>
              <a:ext cx="288" cy="24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</p:grpSp>
      <p:grpSp>
        <p:nvGrpSpPr>
          <p:cNvPr id="108580" name="Group 36"/>
          <p:cNvGrpSpPr>
            <a:grpSpLocks/>
          </p:cNvGrpSpPr>
          <p:nvPr/>
        </p:nvGrpSpPr>
        <p:grpSpPr bwMode="auto">
          <a:xfrm>
            <a:off x="3200400" y="2514600"/>
            <a:ext cx="1676400" cy="1219200"/>
            <a:chOff x="1776" y="1152"/>
            <a:chExt cx="1056" cy="768"/>
          </a:xfrm>
        </p:grpSpPr>
        <p:grpSp>
          <p:nvGrpSpPr>
            <p:cNvPr id="108554" name="Group 10"/>
            <p:cNvGrpSpPr>
              <a:grpSpLocks/>
            </p:cNvGrpSpPr>
            <p:nvPr/>
          </p:nvGrpSpPr>
          <p:grpSpPr bwMode="auto">
            <a:xfrm>
              <a:off x="1776" y="1152"/>
              <a:ext cx="1056" cy="336"/>
              <a:chOff x="2256" y="1344"/>
              <a:chExt cx="1056" cy="336"/>
            </a:xfrm>
          </p:grpSpPr>
          <p:sp>
            <p:nvSpPr>
              <p:cNvPr id="108552" name="AutoShape 8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432" cy="336"/>
              </a:xfrm>
              <a:prstGeom prst="diamond">
                <a:avLst/>
              </a:prstGeom>
              <a:solidFill>
                <a:srgbClr val="99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k</a:t>
                </a:r>
              </a:p>
            </p:txBody>
          </p:sp>
          <p:sp>
            <p:nvSpPr>
              <p:cNvPr id="108553" name="AutoShape 9"/>
              <p:cNvSpPr>
                <a:spLocks noChangeArrowheads="1"/>
              </p:cNvSpPr>
              <p:nvPr/>
            </p:nvSpPr>
            <p:spPr bwMode="auto">
              <a:xfrm>
                <a:off x="2688" y="1344"/>
                <a:ext cx="624" cy="336"/>
              </a:xfrm>
              <a:prstGeom prst="parallelogram">
                <a:avLst>
                  <a:gd name="adj" fmla="val 4642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v</a:t>
                </a:r>
              </a:p>
            </p:txBody>
          </p:sp>
        </p:grpSp>
        <p:grpSp>
          <p:nvGrpSpPr>
            <p:cNvPr id="108555" name="Group 11"/>
            <p:cNvGrpSpPr>
              <a:grpSpLocks/>
            </p:cNvGrpSpPr>
            <p:nvPr/>
          </p:nvGrpSpPr>
          <p:grpSpPr bwMode="auto">
            <a:xfrm>
              <a:off x="1776" y="1584"/>
              <a:ext cx="1056" cy="336"/>
              <a:chOff x="2256" y="1344"/>
              <a:chExt cx="1056" cy="336"/>
            </a:xfrm>
          </p:grpSpPr>
          <p:sp>
            <p:nvSpPr>
              <p:cNvPr id="108556" name="AutoShape 12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432" cy="336"/>
              </a:xfrm>
              <a:prstGeom prst="diamond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k</a:t>
                </a:r>
              </a:p>
            </p:txBody>
          </p:sp>
          <p:sp>
            <p:nvSpPr>
              <p:cNvPr id="108557" name="AutoShape 13"/>
              <p:cNvSpPr>
                <a:spLocks noChangeArrowheads="1"/>
              </p:cNvSpPr>
              <p:nvPr/>
            </p:nvSpPr>
            <p:spPr bwMode="auto">
              <a:xfrm>
                <a:off x="2688" y="1344"/>
                <a:ext cx="624" cy="336"/>
              </a:xfrm>
              <a:prstGeom prst="parallelogram">
                <a:avLst>
                  <a:gd name="adj" fmla="val 4642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v</a:t>
                </a:r>
              </a:p>
            </p:txBody>
          </p:sp>
        </p:grpSp>
      </p:grpSp>
      <p:grpSp>
        <p:nvGrpSpPr>
          <p:cNvPr id="108579" name="Group 35"/>
          <p:cNvGrpSpPr>
            <a:grpSpLocks/>
          </p:cNvGrpSpPr>
          <p:nvPr/>
        </p:nvGrpSpPr>
        <p:grpSpPr bwMode="auto">
          <a:xfrm>
            <a:off x="2133600" y="2895600"/>
            <a:ext cx="762000" cy="609600"/>
            <a:chOff x="1104" y="1296"/>
            <a:chExt cx="480" cy="384"/>
          </a:xfrm>
        </p:grpSpPr>
        <p:sp>
          <p:nvSpPr>
            <p:cNvPr id="108563" name="AutoShape 19"/>
            <p:cNvSpPr>
              <a:spLocks noChangeArrowheads="1"/>
            </p:cNvSpPr>
            <p:nvPr/>
          </p:nvSpPr>
          <p:spPr bwMode="auto">
            <a:xfrm>
              <a:off x="1152" y="1488"/>
              <a:ext cx="432" cy="192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64" name="Text Box 20"/>
            <p:cNvSpPr txBox="1">
              <a:spLocks noChangeArrowheads="1"/>
            </p:cNvSpPr>
            <p:nvPr/>
          </p:nvSpPr>
          <p:spPr bwMode="auto">
            <a:xfrm>
              <a:off x="1104" y="1296"/>
              <a:ext cx="39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/>
                <a:t>map</a:t>
              </a:r>
            </a:p>
          </p:txBody>
        </p:sp>
      </p:grpSp>
      <p:grpSp>
        <p:nvGrpSpPr>
          <p:cNvPr id="108569" name="Group 25"/>
          <p:cNvGrpSpPr>
            <a:grpSpLocks/>
          </p:cNvGrpSpPr>
          <p:nvPr/>
        </p:nvGrpSpPr>
        <p:grpSpPr bwMode="auto">
          <a:xfrm>
            <a:off x="762000" y="3124200"/>
            <a:ext cx="1219200" cy="381000"/>
            <a:chOff x="240" y="2016"/>
            <a:chExt cx="768" cy="240"/>
          </a:xfrm>
        </p:grpSpPr>
        <p:sp>
          <p:nvSpPr>
            <p:cNvPr id="108570" name="Rectangle 26"/>
            <p:cNvSpPr>
              <a:spLocks noChangeArrowheads="1"/>
            </p:cNvSpPr>
            <p:nvPr/>
          </p:nvSpPr>
          <p:spPr bwMode="auto">
            <a:xfrm>
              <a:off x="576" y="2016"/>
              <a:ext cx="432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8571" name="AutoShape 27"/>
            <p:cNvSpPr>
              <a:spLocks noChangeArrowheads="1"/>
            </p:cNvSpPr>
            <p:nvPr/>
          </p:nvSpPr>
          <p:spPr bwMode="auto">
            <a:xfrm>
              <a:off x="240" y="2016"/>
              <a:ext cx="288" cy="240"/>
            </a:xfrm>
            <a:prstGeom prst="triangle">
              <a:avLst>
                <a:gd name="adj" fmla="val 50000"/>
              </a:avLst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</p:grpSp>
      <p:grpSp>
        <p:nvGrpSpPr>
          <p:cNvPr id="108572" name="Group 28"/>
          <p:cNvGrpSpPr>
            <a:grpSpLocks/>
          </p:cNvGrpSpPr>
          <p:nvPr/>
        </p:nvGrpSpPr>
        <p:grpSpPr bwMode="auto">
          <a:xfrm>
            <a:off x="685800" y="5257800"/>
            <a:ext cx="1219200" cy="381000"/>
            <a:chOff x="240" y="2016"/>
            <a:chExt cx="768" cy="240"/>
          </a:xfrm>
        </p:grpSpPr>
        <p:sp>
          <p:nvSpPr>
            <p:cNvPr id="108573" name="Rectangle 29"/>
            <p:cNvSpPr>
              <a:spLocks noChangeArrowheads="1"/>
            </p:cNvSpPr>
            <p:nvPr/>
          </p:nvSpPr>
          <p:spPr bwMode="auto">
            <a:xfrm>
              <a:off x="576" y="2016"/>
              <a:ext cx="432" cy="240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8574" name="AutoShape 30"/>
            <p:cNvSpPr>
              <a:spLocks noChangeArrowheads="1"/>
            </p:cNvSpPr>
            <p:nvPr/>
          </p:nvSpPr>
          <p:spPr bwMode="auto">
            <a:xfrm>
              <a:off x="240" y="2016"/>
              <a:ext cx="288" cy="240"/>
            </a:xfrm>
            <a:prstGeom prst="triangle">
              <a:avLst>
                <a:gd name="adj" fmla="val 50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</p:grpSp>
      <p:sp>
        <p:nvSpPr>
          <p:cNvPr id="108577" name="Text Box 33"/>
          <p:cNvSpPr txBox="1">
            <a:spLocks noChangeArrowheads="1"/>
          </p:cNvSpPr>
          <p:nvPr/>
        </p:nvSpPr>
        <p:spPr bwMode="auto">
          <a:xfrm>
            <a:off x="1020763" y="4419600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…</a:t>
            </a:r>
          </a:p>
        </p:txBody>
      </p:sp>
      <p:grpSp>
        <p:nvGrpSpPr>
          <p:cNvPr id="108581" name="Group 37"/>
          <p:cNvGrpSpPr>
            <a:grpSpLocks/>
          </p:cNvGrpSpPr>
          <p:nvPr/>
        </p:nvGrpSpPr>
        <p:grpSpPr bwMode="auto">
          <a:xfrm>
            <a:off x="3200400" y="3886200"/>
            <a:ext cx="1676400" cy="533400"/>
            <a:chOff x="2256" y="1344"/>
            <a:chExt cx="1056" cy="336"/>
          </a:xfrm>
        </p:grpSpPr>
        <p:sp>
          <p:nvSpPr>
            <p:cNvPr id="108582" name="AutoShape 38"/>
            <p:cNvSpPr>
              <a:spLocks noChangeArrowheads="1"/>
            </p:cNvSpPr>
            <p:nvPr/>
          </p:nvSpPr>
          <p:spPr bwMode="auto">
            <a:xfrm>
              <a:off x="2256" y="1344"/>
              <a:ext cx="432" cy="336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  <p:sp>
          <p:nvSpPr>
            <p:cNvPr id="108583" name="AutoShape 39"/>
            <p:cNvSpPr>
              <a:spLocks noChangeArrowheads="1"/>
            </p:cNvSpPr>
            <p:nvPr/>
          </p:nvSpPr>
          <p:spPr bwMode="auto">
            <a:xfrm>
              <a:off x="2688" y="1344"/>
              <a:ext cx="624" cy="336"/>
            </a:xfrm>
            <a:prstGeom prst="parallelogram">
              <a:avLst>
                <a:gd name="adj" fmla="val 4642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</p:grpSp>
      <p:grpSp>
        <p:nvGrpSpPr>
          <p:cNvPr id="108584" name="Group 40"/>
          <p:cNvGrpSpPr>
            <a:grpSpLocks/>
          </p:cNvGrpSpPr>
          <p:nvPr/>
        </p:nvGrpSpPr>
        <p:grpSpPr bwMode="auto">
          <a:xfrm>
            <a:off x="2133600" y="3657600"/>
            <a:ext cx="762000" cy="609600"/>
            <a:chOff x="1104" y="1296"/>
            <a:chExt cx="480" cy="384"/>
          </a:xfrm>
        </p:grpSpPr>
        <p:sp>
          <p:nvSpPr>
            <p:cNvPr id="108585" name="AutoShape 41"/>
            <p:cNvSpPr>
              <a:spLocks noChangeArrowheads="1"/>
            </p:cNvSpPr>
            <p:nvPr/>
          </p:nvSpPr>
          <p:spPr bwMode="auto">
            <a:xfrm>
              <a:off x="1152" y="1488"/>
              <a:ext cx="432" cy="192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86" name="Text Box 42"/>
            <p:cNvSpPr txBox="1">
              <a:spLocks noChangeArrowheads="1"/>
            </p:cNvSpPr>
            <p:nvPr/>
          </p:nvSpPr>
          <p:spPr bwMode="auto">
            <a:xfrm>
              <a:off x="1104" y="1296"/>
              <a:ext cx="39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/>
                <a:t>map</a:t>
              </a:r>
            </a:p>
          </p:txBody>
        </p:sp>
      </p:grpSp>
      <p:sp>
        <p:nvSpPr>
          <p:cNvPr id="108611" name="Text Box 67"/>
          <p:cNvSpPr txBox="1">
            <a:spLocks noChangeArrowheads="1"/>
          </p:cNvSpPr>
          <p:nvPr/>
        </p:nvSpPr>
        <p:spPr bwMode="auto">
          <a:xfrm>
            <a:off x="762000" y="1828800"/>
            <a:ext cx="18517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Input</a:t>
            </a:r>
          </a:p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key-value pairs</a:t>
            </a:r>
          </a:p>
        </p:txBody>
      </p:sp>
      <p:sp>
        <p:nvSpPr>
          <p:cNvPr id="108578" name="Text Box 34"/>
          <p:cNvSpPr txBox="1">
            <a:spLocks noChangeArrowheads="1"/>
          </p:cNvSpPr>
          <p:nvPr/>
        </p:nvSpPr>
        <p:spPr bwMode="auto">
          <a:xfrm>
            <a:off x="3200400" y="1828800"/>
            <a:ext cx="18517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Intermediate</a:t>
            </a:r>
          </a:p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key-value pairs</a:t>
            </a:r>
          </a:p>
        </p:txBody>
      </p:sp>
      <p:sp>
        <p:nvSpPr>
          <p:cNvPr id="108619" name="Text Box 75"/>
          <p:cNvSpPr txBox="1">
            <a:spLocks noChangeArrowheads="1"/>
          </p:cNvSpPr>
          <p:nvPr/>
        </p:nvSpPr>
        <p:spPr bwMode="auto">
          <a:xfrm>
            <a:off x="3505200" y="4495800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…</a:t>
            </a:r>
          </a:p>
        </p:txBody>
      </p:sp>
      <p:sp>
        <p:nvSpPr>
          <p:cNvPr id="108620" name="AutoShape 76"/>
          <p:cNvSpPr>
            <a:spLocks noChangeArrowheads="1"/>
          </p:cNvSpPr>
          <p:nvPr/>
        </p:nvSpPr>
        <p:spPr bwMode="auto">
          <a:xfrm>
            <a:off x="3276600" y="5181600"/>
            <a:ext cx="685800" cy="533400"/>
          </a:xfrm>
          <a:prstGeom prst="diamond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k</a:t>
            </a:r>
          </a:p>
        </p:txBody>
      </p:sp>
      <p:sp>
        <p:nvSpPr>
          <p:cNvPr id="108621" name="AutoShape 77"/>
          <p:cNvSpPr>
            <a:spLocks noChangeArrowheads="1"/>
          </p:cNvSpPr>
          <p:nvPr/>
        </p:nvSpPr>
        <p:spPr bwMode="auto">
          <a:xfrm>
            <a:off x="3962400" y="5181600"/>
            <a:ext cx="990600" cy="533400"/>
          </a:xfrm>
          <a:prstGeom prst="parallelogram">
            <a:avLst>
              <a:gd name="adj" fmla="val 464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78" grpId="0"/>
      <p:bldP spid="108619" grpId="0"/>
      <p:bldP spid="108620" grpId="0" animBg="1"/>
      <p:bldP spid="108621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MapReduce</a:t>
            </a:r>
            <a:r>
              <a:rPr lang="en-US" dirty="0"/>
              <a:t>: The </a:t>
            </a:r>
            <a:r>
              <a:rPr lang="en-US" u="sng" dirty="0"/>
              <a:t>Reduce </a:t>
            </a:r>
            <a:r>
              <a:rPr lang="en-US" dirty="0"/>
              <a:t>Step</a:t>
            </a:r>
          </a:p>
        </p:txBody>
      </p:sp>
      <p:grpSp>
        <p:nvGrpSpPr>
          <p:cNvPr id="109583" name="Group 15"/>
          <p:cNvGrpSpPr>
            <a:grpSpLocks/>
          </p:cNvGrpSpPr>
          <p:nvPr/>
        </p:nvGrpSpPr>
        <p:grpSpPr bwMode="auto">
          <a:xfrm>
            <a:off x="609600" y="1828800"/>
            <a:ext cx="1873250" cy="3733800"/>
            <a:chOff x="3476" y="960"/>
            <a:chExt cx="1180" cy="2352"/>
          </a:xfrm>
        </p:grpSpPr>
        <p:grpSp>
          <p:nvGrpSpPr>
            <p:cNvPr id="109584" name="Group 16"/>
            <p:cNvGrpSpPr>
              <a:grpSpLocks/>
            </p:cNvGrpSpPr>
            <p:nvPr/>
          </p:nvGrpSpPr>
          <p:grpSpPr bwMode="auto">
            <a:xfrm>
              <a:off x="3552" y="1392"/>
              <a:ext cx="1104" cy="1920"/>
              <a:chOff x="3552" y="1392"/>
              <a:chExt cx="1104" cy="1920"/>
            </a:xfrm>
          </p:grpSpPr>
          <p:sp>
            <p:nvSpPr>
              <p:cNvPr id="109585" name="AutoShape 17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432" cy="336"/>
              </a:xfrm>
              <a:prstGeom prst="diamond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k</a:t>
                </a:r>
              </a:p>
            </p:txBody>
          </p:sp>
          <p:sp>
            <p:nvSpPr>
              <p:cNvPr id="109586" name="AutoShape 18"/>
              <p:cNvSpPr>
                <a:spLocks noChangeArrowheads="1"/>
              </p:cNvSpPr>
              <p:nvPr/>
            </p:nvSpPr>
            <p:spPr bwMode="auto">
              <a:xfrm>
                <a:off x="4032" y="2976"/>
                <a:ext cx="624" cy="336"/>
              </a:xfrm>
              <a:prstGeom prst="parallelogram">
                <a:avLst>
                  <a:gd name="adj" fmla="val 4642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v</a:t>
                </a:r>
              </a:p>
            </p:txBody>
          </p:sp>
          <p:sp>
            <p:nvSpPr>
              <p:cNvPr id="109587" name="Text Box 19"/>
              <p:cNvSpPr txBox="1">
                <a:spLocks noChangeArrowheads="1"/>
              </p:cNvSpPr>
              <p:nvPr/>
            </p:nvSpPr>
            <p:spPr bwMode="auto">
              <a:xfrm>
                <a:off x="3840" y="259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b="1"/>
                  <a:t>…</a:t>
                </a:r>
              </a:p>
            </p:txBody>
          </p:sp>
          <p:grpSp>
            <p:nvGrpSpPr>
              <p:cNvPr id="109588" name="Group 20"/>
              <p:cNvGrpSpPr>
                <a:grpSpLocks/>
              </p:cNvGrpSpPr>
              <p:nvPr/>
            </p:nvGrpSpPr>
            <p:grpSpPr bwMode="auto">
              <a:xfrm>
                <a:off x="3552" y="1392"/>
                <a:ext cx="1056" cy="336"/>
                <a:chOff x="2256" y="1344"/>
                <a:chExt cx="1056" cy="336"/>
              </a:xfrm>
            </p:grpSpPr>
            <p:sp>
              <p:nvSpPr>
                <p:cNvPr id="109589" name="AutoShape 21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432" cy="336"/>
                </a:xfrm>
                <a:prstGeom prst="diamond">
                  <a:avLst/>
                </a:prstGeom>
                <a:solidFill>
                  <a:srgbClr val="99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k</a:t>
                  </a:r>
                </a:p>
              </p:txBody>
            </p:sp>
            <p:sp>
              <p:nvSpPr>
                <p:cNvPr id="109590" name="AutoShape 22"/>
                <p:cNvSpPr>
                  <a:spLocks noChangeArrowheads="1"/>
                </p:cNvSpPr>
                <p:nvPr/>
              </p:nvSpPr>
              <p:spPr bwMode="auto">
                <a:xfrm>
                  <a:off x="2688" y="1344"/>
                  <a:ext cx="624" cy="336"/>
                </a:xfrm>
                <a:prstGeom prst="parallelogram">
                  <a:avLst>
                    <a:gd name="adj" fmla="val 4642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v</a:t>
                  </a:r>
                </a:p>
              </p:txBody>
            </p:sp>
          </p:grpSp>
          <p:grpSp>
            <p:nvGrpSpPr>
              <p:cNvPr id="109591" name="Group 23"/>
              <p:cNvGrpSpPr>
                <a:grpSpLocks/>
              </p:cNvGrpSpPr>
              <p:nvPr/>
            </p:nvGrpSpPr>
            <p:grpSpPr bwMode="auto">
              <a:xfrm>
                <a:off x="3552" y="1824"/>
                <a:ext cx="1056" cy="336"/>
                <a:chOff x="2256" y="1344"/>
                <a:chExt cx="1056" cy="336"/>
              </a:xfrm>
            </p:grpSpPr>
            <p:sp>
              <p:nvSpPr>
                <p:cNvPr id="109592" name="AutoShape 24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432" cy="336"/>
                </a:xfrm>
                <a:prstGeom prst="diamond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k</a:t>
                  </a:r>
                </a:p>
              </p:txBody>
            </p:sp>
            <p:sp>
              <p:nvSpPr>
                <p:cNvPr id="109593" name="AutoShape 25"/>
                <p:cNvSpPr>
                  <a:spLocks noChangeArrowheads="1"/>
                </p:cNvSpPr>
                <p:nvPr/>
              </p:nvSpPr>
              <p:spPr bwMode="auto">
                <a:xfrm>
                  <a:off x="2688" y="1344"/>
                  <a:ext cx="624" cy="336"/>
                </a:xfrm>
                <a:prstGeom prst="parallelogram">
                  <a:avLst>
                    <a:gd name="adj" fmla="val 4642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v</a:t>
                  </a:r>
                </a:p>
              </p:txBody>
            </p:sp>
          </p:grpSp>
          <p:sp>
            <p:nvSpPr>
              <p:cNvPr id="109594" name="AutoShape 26"/>
              <p:cNvSpPr>
                <a:spLocks noChangeArrowheads="1"/>
              </p:cNvSpPr>
              <p:nvPr/>
            </p:nvSpPr>
            <p:spPr bwMode="auto">
              <a:xfrm>
                <a:off x="3552" y="2256"/>
                <a:ext cx="432" cy="336"/>
              </a:xfrm>
              <a:prstGeom prst="diamond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k</a:t>
                </a:r>
              </a:p>
            </p:txBody>
          </p:sp>
          <p:sp>
            <p:nvSpPr>
              <p:cNvPr id="109595" name="AutoShape 27"/>
              <p:cNvSpPr>
                <a:spLocks noChangeArrowheads="1"/>
              </p:cNvSpPr>
              <p:nvPr/>
            </p:nvSpPr>
            <p:spPr bwMode="auto">
              <a:xfrm>
                <a:off x="3984" y="2256"/>
                <a:ext cx="624" cy="336"/>
              </a:xfrm>
              <a:prstGeom prst="parallelogram">
                <a:avLst>
                  <a:gd name="adj" fmla="val 4642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v</a:t>
                </a:r>
              </a:p>
            </p:txBody>
          </p:sp>
        </p:grpSp>
        <p:sp>
          <p:nvSpPr>
            <p:cNvPr id="109596" name="Text Box 28"/>
            <p:cNvSpPr txBox="1">
              <a:spLocks noChangeArrowheads="1"/>
            </p:cNvSpPr>
            <p:nvPr/>
          </p:nvSpPr>
          <p:spPr bwMode="auto">
            <a:xfrm>
              <a:off x="3476" y="960"/>
              <a:ext cx="116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Intermediate</a:t>
              </a:r>
            </a:p>
            <a:p>
              <a:r>
                <a: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key-value pairs</a:t>
              </a:r>
            </a:p>
          </p:txBody>
        </p:sp>
      </p:grpSp>
      <p:grpSp>
        <p:nvGrpSpPr>
          <p:cNvPr id="109635" name="Group 67"/>
          <p:cNvGrpSpPr>
            <a:grpSpLocks/>
          </p:cNvGrpSpPr>
          <p:nvPr/>
        </p:nvGrpSpPr>
        <p:grpSpPr bwMode="auto">
          <a:xfrm>
            <a:off x="2427288" y="3087689"/>
            <a:ext cx="849312" cy="874713"/>
            <a:chOff x="1529" y="1753"/>
            <a:chExt cx="535" cy="551"/>
          </a:xfrm>
        </p:grpSpPr>
        <p:sp>
          <p:nvSpPr>
            <p:cNvPr id="109597" name="AutoShape 29"/>
            <p:cNvSpPr>
              <a:spLocks noChangeArrowheads="1"/>
            </p:cNvSpPr>
            <p:nvPr/>
          </p:nvSpPr>
          <p:spPr bwMode="auto">
            <a:xfrm>
              <a:off x="1584" y="2112"/>
              <a:ext cx="480" cy="192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98" name="Text Box 30"/>
            <p:cNvSpPr txBox="1">
              <a:spLocks noChangeArrowheads="1"/>
            </p:cNvSpPr>
            <p:nvPr/>
          </p:nvSpPr>
          <p:spPr bwMode="auto">
            <a:xfrm>
              <a:off x="1529" y="1753"/>
              <a:ext cx="52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/>
                <a:t>Group</a:t>
              </a:r>
            </a:p>
            <a:p>
              <a:r>
                <a:rPr lang="en-US" b="1" dirty="0"/>
                <a:t>by key</a:t>
              </a:r>
            </a:p>
          </p:txBody>
        </p:sp>
      </p:grpSp>
      <p:grpSp>
        <p:nvGrpSpPr>
          <p:cNvPr id="109601" name="Group 33"/>
          <p:cNvGrpSpPr>
            <a:grpSpLocks/>
          </p:cNvGrpSpPr>
          <p:nvPr/>
        </p:nvGrpSpPr>
        <p:grpSpPr bwMode="auto">
          <a:xfrm>
            <a:off x="5943600" y="2362200"/>
            <a:ext cx="1066800" cy="533400"/>
            <a:chOff x="3456" y="1296"/>
            <a:chExt cx="672" cy="336"/>
          </a:xfrm>
        </p:grpSpPr>
        <p:sp>
          <p:nvSpPr>
            <p:cNvPr id="109599" name="AutoShape 31"/>
            <p:cNvSpPr>
              <a:spLocks noChangeArrowheads="1"/>
            </p:cNvSpPr>
            <p:nvPr/>
          </p:nvSpPr>
          <p:spPr bwMode="auto">
            <a:xfrm>
              <a:off x="3504" y="1488"/>
              <a:ext cx="624" cy="144"/>
            </a:xfrm>
            <a:prstGeom prst="rightArrow">
              <a:avLst>
                <a:gd name="adj1" fmla="val 50000"/>
                <a:gd name="adj2" fmla="val 108333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00" name="Text Box 32"/>
            <p:cNvSpPr txBox="1">
              <a:spLocks noChangeArrowheads="1"/>
            </p:cNvSpPr>
            <p:nvPr/>
          </p:nvSpPr>
          <p:spPr bwMode="auto">
            <a:xfrm>
              <a:off x="3456" y="1296"/>
              <a:ext cx="53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/>
                <a:t>reduce</a:t>
              </a:r>
            </a:p>
          </p:txBody>
        </p:sp>
      </p:grpSp>
      <p:grpSp>
        <p:nvGrpSpPr>
          <p:cNvPr id="109602" name="Group 34"/>
          <p:cNvGrpSpPr>
            <a:grpSpLocks/>
          </p:cNvGrpSpPr>
          <p:nvPr/>
        </p:nvGrpSpPr>
        <p:grpSpPr bwMode="auto">
          <a:xfrm>
            <a:off x="5943600" y="2971800"/>
            <a:ext cx="1066800" cy="533400"/>
            <a:chOff x="3456" y="1296"/>
            <a:chExt cx="672" cy="336"/>
          </a:xfrm>
        </p:grpSpPr>
        <p:sp>
          <p:nvSpPr>
            <p:cNvPr id="109603" name="AutoShape 35"/>
            <p:cNvSpPr>
              <a:spLocks noChangeArrowheads="1"/>
            </p:cNvSpPr>
            <p:nvPr/>
          </p:nvSpPr>
          <p:spPr bwMode="auto">
            <a:xfrm>
              <a:off x="3504" y="1488"/>
              <a:ext cx="624" cy="144"/>
            </a:xfrm>
            <a:prstGeom prst="rightArrow">
              <a:avLst>
                <a:gd name="adj1" fmla="val 50000"/>
                <a:gd name="adj2" fmla="val 108333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04" name="Text Box 36"/>
            <p:cNvSpPr txBox="1">
              <a:spLocks noChangeArrowheads="1"/>
            </p:cNvSpPr>
            <p:nvPr/>
          </p:nvSpPr>
          <p:spPr bwMode="auto">
            <a:xfrm>
              <a:off x="3456" y="1296"/>
              <a:ext cx="53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/>
                <a:t>reduce</a:t>
              </a:r>
            </a:p>
          </p:txBody>
        </p:sp>
      </p:grpSp>
      <p:grpSp>
        <p:nvGrpSpPr>
          <p:cNvPr id="109610" name="Group 42"/>
          <p:cNvGrpSpPr>
            <a:grpSpLocks/>
          </p:cNvGrpSpPr>
          <p:nvPr/>
        </p:nvGrpSpPr>
        <p:grpSpPr bwMode="auto">
          <a:xfrm>
            <a:off x="7086600" y="2514600"/>
            <a:ext cx="1295400" cy="533400"/>
            <a:chOff x="4464" y="1392"/>
            <a:chExt cx="816" cy="336"/>
          </a:xfrm>
        </p:grpSpPr>
        <p:sp>
          <p:nvSpPr>
            <p:cNvPr id="109605" name="AutoShape 37"/>
            <p:cNvSpPr>
              <a:spLocks noChangeArrowheads="1"/>
            </p:cNvSpPr>
            <p:nvPr/>
          </p:nvSpPr>
          <p:spPr bwMode="auto">
            <a:xfrm>
              <a:off x="4464" y="1392"/>
              <a:ext cx="432" cy="336"/>
            </a:xfrm>
            <a:prstGeom prst="diamond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  <p:sp>
          <p:nvSpPr>
            <p:cNvPr id="109607" name="AutoShape 39"/>
            <p:cNvSpPr>
              <a:spLocks noChangeArrowheads="1"/>
            </p:cNvSpPr>
            <p:nvPr/>
          </p:nvSpPr>
          <p:spPr bwMode="auto">
            <a:xfrm>
              <a:off x="4944" y="1392"/>
              <a:ext cx="336" cy="33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</p:grpSp>
      <p:grpSp>
        <p:nvGrpSpPr>
          <p:cNvPr id="109611" name="Group 43"/>
          <p:cNvGrpSpPr>
            <a:grpSpLocks/>
          </p:cNvGrpSpPr>
          <p:nvPr/>
        </p:nvGrpSpPr>
        <p:grpSpPr bwMode="auto">
          <a:xfrm>
            <a:off x="7086600" y="3124200"/>
            <a:ext cx="1295400" cy="533400"/>
            <a:chOff x="4464" y="1392"/>
            <a:chExt cx="816" cy="336"/>
          </a:xfrm>
        </p:grpSpPr>
        <p:sp>
          <p:nvSpPr>
            <p:cNvPr id="109612" name="AutoShape 44"/>
            <p:cNvSpPr>
              <a:spLocks noChangeArrowheads="1"/>
            </p:cNvSpPr>
            <p:nvPr/>
          </p:nvSpPr>
          <p:spPr bwMode="auto">
            <a:xfrm>
              <a:off x="4464" y="1392"/>
              <a:ext cx="432" cy="336"/>
            </a:xfrm>
            <a:prstGeom prst="diamond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k</a:t>
              </a:r>
            </a:p>
          </p:txBody>
        </p:sp>
        <p:sp>
          <p:nvSpPr>
            <p:cNvPr id="109613" name="AutoShape 45"/>
            <p:cNvSpPr>
              <a:spLocks noChangeArrowheads="1"/>
            </p:cNvSpPr>
            <p:nvPr/>
          </p:nvSpPr>
          <p:spPr bwMode="auto">
            <a:xfrm>
              <a:off x="4944" y="1392"/>
              <a:ext cx="336" cy="33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</p:grpSp>
      <p:grpSp>
        <p:nvGrpSpPr>
          <p:cNvPr id="109614" name="Group 46"/>
          <p:cNvGrpSpPr>
            <a:grpSpLocks/>
          </p:cNvGrpSpPr>
          <p:nvPr/>
        </p:nvGrpSpPr>
        <p:grpSpPr bwMode="auto">
          <a:xfrm>
            <a:off x="7162800" y="5105400"/>
            <a:ext cx="1295400" cy="533400"/>
            <a:chOff x="4464" y="1392"/>
            <a:chExt cx="816" cy="336"/>
          </a:xfrm>
        </p:grpSpPr>
        <p:sp>
          <p:nvSpPr>
            <p:cNvPr id="109615" name="AutoShape 47"/>
            <p:cNvSpPr>
              <a:spLocks noChangeArrowheads="1"/>
            </p:cNvSpPr>
            <p:nvPr/>
          </p:nvSpPr>
          <p:spPr bwMode="auto">
            <a:xfrm>
              <a:off x="4464" y="1392"/>
              <a:ext cx="432" cy="336"/>
            </a:xfrm>
            <a:prstGeom prst="diamond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  <p:sp>
          <p:nvSpPr>
            <p:cNvPr id="109616" name="AutoShape 48"/>
            <p:cNvSpPr>
              <a:spLocks noChangeArrowheads="1"/>
            </p:cNvSpPr>
            <p:nvPr/>
          </p:nvSpPr>
          <p:spPr bwMode="auto">
            <a:xfrm>
              <a:off x="4944" y="1392"/>
              <a:ext cx="336" cy="33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</p:grpSp>
      <p:sp>
        <p:nvSpPr>
          <p:cNvPr id="109617" name="Text Box 49"/>
          <p:cNvSpPr txBox="1">
            <a:spLocks noChangeArrowheads="1"/>
          </p:cNvSpPr>
          <p:nvPr/>
        </p:nvSpPr>
        <p:spPr bwMode="auto">
          <a:xfrm>
            <a:off x="7573963" y="4267200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…</a:t>
            </a:r>
          </a:p>
        </p:txBody>
      </p:sp>
      <p:grpSp>
        <p:nvGrpSpPr>
          <p:cNvPr id="109634" name="Group 66"/>
          <p:cNvGrpSpPr>
            <a:grpSpLocks/>
          </p:cNvGrpSpPr>
          <p:nvPr/>
        </p:nvGrpSpPr>
        <p:grpSpPr bwMode="auto">
          <a:xfrm>
            <a:off x="3276600" y="1905000"/>
            <a:ext cx="2743200" cy="3657600"/>
            <a:chOff x="2064" y="1008"/>
            <a:chExt cx="1728" cy="2304"/>
          </a:xfrm>
        </p:grpSpPr>
        <p:sp>
          <p:nvSpPr>
            <p:cNvPr id="109573" name="AutoShape 5"/>
            <p:cNvSpPr>
              <a:spLocks noChangeArrowheads="1"/>
            </p:cNvSpPr>
            <p:nvPr/>
          </p:nvSpPr>
          <p:spPr bwMode="auto">
            <a:xfrm>
              <a:off x="2112" y="2976"/>
              <a:ext cx="432" cy="336"/>
            </a:xfrm>
            <a:prstGeom prst="diamond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  <p:sp>
          <p:nvSpPr>
            <p:cNvPr id="109574" name="AutoShape 6"/>
            <p:cNvSpPr>
              <a:spLocks noChangeArrowheads="1"/>
            </p:cNvSpPr>
            <p:nvPr/>
          </p:nvSpPr>
          <p:spPr bwMode="auto">
            <a:xfrm>
              <a:off x="2544" y="2976"/>
              <a:ext cx="528" cy="336"/>
            </a:xfrm>
            <a:prstGeom prst="parallelogram">
              <a:avLst>
                <a:gd name="adj" fmla="val 3928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9575" name="Text Box 7"/>
            <p:cNvSpPr txBox="1">
              <a:spLocks noChangeArrowheads="1"/>
            </p:cNvSpPr>
            <p:nvPr/>
          </p:nvSpPr>
          <p:spPr bwMode="auto">
            <a:xfrm>
              <a:off x="2467" y="249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…</a:t>
              </a:r>
            </a:p>
          </p:txBody>
        </p:sp>
        <p:sp>
          <p:nvSpPr>
            <p:cNvPr id="109576" name="AutoShape 8"/>
            <p:cNvSpPr>
              <a:spLocks noChangeArrowheads="1"/>
            </p:cNvSpPr>
            <p:nvPr/>
          </p:nvSpPr>
          <p:spPr bwMode="auto">
            <a:xfrm>
              <a:off x="2064" y="1392"/>
              <a:ext cx="432" cy="336"/>
            </a:xfrm>
            <a:prstGeom prst="diamond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  <p:sp>
          <p:nvSpPr>
            <p:cNvPr id="109577" name="AutoShape 9"/>
            <p:cNvSpPr>
              <a:spLocks noChangeArrowheads="1"/>
            </p:cNvSpPr>
            <p:nvPr/>
          </p:nvSpPr>
          <p:spPr bwMode="auto">
            <a:xfrm>
              <a:off x="2496" y="1392"/>
              <a:ext cx="528" cy="336"/>
            </a:xfrm>
            <a:prstGeom prst="parallelogram">
              <a:avLst>
                <a:gd name="adj" fmla="val 3928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9578" name="AutoShape 10"/>
            <p:cNvSpPr>
              <a:spLocks noChangeArrowheads="1"/>
            </p:cNvSpPr>
            <p:nvPr/>
          </p:nvSpPr>
          <p:spPr bwMode="auto">
            <a:xfrm>
              <a:off x="2064" y="1824"/>
              <a:ext cx="432" cy="336"/>
            </a:xfrm>
            <a:prstGeom prst="diamond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  <p:sp>
          <p:nvSpPr>
            <p:cNvPr id="109579" name="AutoShape 11"/>
            <p:cNvSpPr>
              <a:spLocks noChangeArrowheads="1"/>
            </p:cNvSpPr>
            <p:nvPr/>
          </p:nvSpPr>
          <p:spPr bwMode="auto">
            <a:xfrm>
              <a:off x="2496" y="1824"/>
              <a:ext cx="480" cy="336"/>
            </a:xfrm>
            <a:prstGeom prst="parallelogram">
              <a:avLst>
                <a:gd name="adj" fmla="val 3571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9580" name="AutoShape 12"/>
            <p:cNvSpPr>
              <a:spLocks noChangeArrowheads="1"/>
            </p:cNvSpPr>
            <p:nvPr/>
          </p:nvSpPr>
          <p:spPr bwMode="auto">
            <a:xfrm>
              <a:off x="2832" y="1824"/>
              <a:ext cx="528" cy="336"/>
            </a:xfrm>
            <a:prstGeom prst="parallelogram">
              <a:avLst>
                <a:gd name="adj" fmla="val 3928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9581" name="AutoShape 13"/>
            <p:cNvSpPr>
              <a:spLocks noChangeArrowheads="1"/>
            </p:cNvSpPr>
            <p:nvPr/>
          </p:nvSpPr>
          <p:spPr bwMode="auto">
            <a:xfrm>
              <a:off x="2880" y="1392"/>
              <a:ext cx="528" cy="336"/>
            </a:xfrm>
            <a:prstGeom prst="parallelogram">
              <a:avLst>
                <a:gd name="adj" fmla="val 3928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9582" name="AutoShape 14"/>
            <p:cNvSpPr>
              <a:spLocks noChangeArrowheads="1"/>
            </p:cNvSpPr>
            <p:nvPr/>
          </p:nvSpPr>
          <p:spPr bwMode="auto">
            <a:xfrm>
              <a:off x="3264" y="1392"/>
              <a:ext cx="528" cy="336"/>
            </a:xfrm>
            <a:prstGeom prst="parallelogram">
              <a:avLst>
                <a:gd name="adj" fmla="val 3928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9632" name="Rectangle 64"/>
            <p:cNvSpPr>
              <a:spLocks noChangeArrowheads="1"/>
            </p:cNvSpPr>
            <p:nvPr/>
          </p:nvSpPr>
          <p:spPr bwMode="auto">
            <a:xfrm>
              <a:off x="2160" y="1008"/>
              <a:ext cx="1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Key-value groups</a:t>
              </a:r>
            </a:p>
          </p:txBody>
        </p:sp>
      </p:grpSp>
      <p:sp>
        <p:nvSpPr>
          <p:cNvPr id="109633" name="Rectangle 65"/>
          <p:cNvSpPr>
            <a:spLocks noChangeArrowheads="1"/>
          </p:cNvSpPr>
          <p:nvPr/>
        </p:nvSpPr>
        <p:spPr bwMode="auto">
          <a:xfrm>
            <a:off x="6705600" y="16764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Output </a:t>
            </a:r>
          </a:p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key-value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7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17" grpId="0"/>
      <p:bldP spid="10963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Specifically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1"/>
            <a:ext cx="8534400" cy="481584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Input:</a:t>
            </a:r>
            <a:r>
              <a:rPr lang="en-US" sz="3200" dirty="0"/>
              <a:t> a set of key-value pairs</a:t>
            </a:r>
          </a:p>
          <a:p>
            <a:r>
              <a:rPr lang="en-US" sz="3200" dirty="0"/>
              <a:t>Programmer specifies two methods:</a:t>
            </a:r>
          </a:p>
          <a:p>
            <a:pPr lvl="1"/>
            <a:r>
              <a:rPr lang="en-US" sz="28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Map(k, v)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&lt;k’, v’&gt;*</a:t>
            </a:r>
          </a:p>
          <a:p>
            <a:pPr lvl="2"/>
            <a:r>
              <a:rPr lang="en-US" sz="2000" dirty="0">
                <a:sym typeface="Wingdings" pitchFamily="2" charset="2"/>
              </a:rPr>
              <a:t>Takes a key-value pair and outputs a set of key-value pairs</a:t>
            </a:r>
          </a:p>
          <a:p>
            <a:pPr lvl="3"/>
            <a:r>
              <a:rPr lang="en-US" sz="2000" dirty="0">
                <a:sym typeface="Wingdings" pitchFamily="2" charset="2"/>
              </a:rPr>
              <a:t>E.g., key is the filename, value is a single line in the file</a:t>
            </a:r>
          </a:p>
          <a:p>
            <a:pPr lvl="2"/>
            <a:r>
              <a:rPr lang="en-US" sz="2000" dirty="0">
                <a:sym typeface="Wingdings" pitchFamily="2" charset="2"/>
              </a:rPr>
              <a:t>There is one Map call for every </a:t>
            </a:r>
            <a:r>
              <a:rPr lang="en-US" sz="2000" i="1" dirty="0">
                <a:sym typeface="Wingdings" pitchFamily="2" charset="2"/>
              </a:rPr>
              <a:t>(</a:t>
            </a:r>
            <a:r>
              <a:rPr lang="en-US" sz="2000" i="1" dirty="0" err="1">
                <a:sym typeface="Wingdings" pitchFamily="2" charset="2"/>
              </a:rPr>
              <a:t>k,v</a:t>
            </a:r>
            <a:r>
              <a:rPr lang="en-US" sz="2000" i="1" dirty="0">
                <a:sym typeface="Wingdings" pitchFamily="2" charset="2"/>
              </a:rPr>
              <a:t>) </a:t>
            </a:r>
            <a:r>
              <a:rPr lang="en-US" sz="2000" dirty="0">
                <a:sym typeface="Wingdings" pitchFamily="2" charset="2"/>
              </a:rPr>
              <a:t>pair</a:t>
            </a:r>
          </a:p>
          <a:p>
            <a:pPr lvl="1"/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Reduce(k’, &lt;v’&gt;*)</a:t>
            </a:r>
            <a:r>
              <a:rPr lang="en-US" sz="28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&lt;k’, v’’&gt;*</a:t>
            </a:r>
          </a:p>
          <a:p>
            <a:pPr lvl="2"/>
            <a:r>
              <a:rPr lang="en-US" sz="2000" b="1" dirty="0">
                <a:sym typeface="Wingdings" pitchFamily="2" charset="2"/>
              </a:rPr>
              <a:t>All values </a:t>
            </a:r>
            <a:r>
              <a:rPr lang="en-US" sz="2000" b="1" i="1" dirty="0">
                <a:sym typeface="Wingdings" pitchFamily="2" charset="2"/>
              </a:rPr>
              <a:t>v’</a:t>
            </a:r>
            <a:r>
              <a:rPr lang="en-US" sz="2000" b="1" dirty="0">
                <a:sym typeface="Wingdings" pitchFamily="2" charset="2"/>
              </a:rPr>
              <a:t> with same key </a:t>
            </a:r>
            <a:r>
              <a:rPr lang="en-US" sz="2000" b="1" i="1" dirty="0">
                <a:sym typeface="Wingdings" pitchFamily="2" charset="2"/>
              </a:rPr>
              <a:t>k’</a:t>
            </a:r>
            <a:r>
              <a:rPr lang="en-US" sz="2000" b="1" dirty="0">
                <a:sym typeface="Wingdings" pitchFamily="2" charset="2"/>
              </a:rPr>
              <a:t> are reduced together </a:t>
            </a:r>
            <a:br>
              <a:rPr lang="en-US" sz="2000" b="1" dirty="0">
                <a:sym typeface="Wingdings" pitchFamily="2" charset="2"/>
              </a:rPr>
            </a:br>
            <a:r>
              <a:rPr lang="en-US" sz="2000" b="1" dirty="0">
                <a:sym typeface="Wingdings" pitchFamily="2" charset="2"/>
              </a:rPr>
              <a:t>and processed in </a:t>
            </a:r>
            <a:r>
              <a:rPr lang="en-US" sz="2000" b="1" i="1" dirty="0">
                <a:sym typeface="Wingdings" pitchFamily="2" charset="2"/>
              </a:rPr>
              <a:t>v’</a:t>
            </a:r>
            <a:r>
              <a:rPr lang="en-US" sz="2000" b="1" dirty="0">
                <a:sym typeface="Wingdings" pitchFamily="2" charset="2"/>
              </a:rPr>
              <a:t> order</a:t>
            </a:r>
          </a:p>
          <a:p>
            <a:pPr lvl="2"/>
            <a:r>
              <a:rPr lang="en-US" sz="2000" dirty="0"/>
              <a:t>There is one Reduce function call per unique key </a:t>
            </a:r>
            <a:r>
              <a:rPr lang="en-US" sz="2000" i="1" dirty="0"/>
              <a:t>k’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5666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MapReduce</a:t>
            </a:r>
            <a:r>
              <a:rPr lang="en-US" dirty="0"/>
              <a:t>: Word Counting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3468468"/>
            <a:ext cx="1600200" cy="2627531"/>
          </a:xfrm>
          <a:prstGeom prst="rect">
            <a:avLst/>
          </a:prstGeom>
          <a:ln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100" dirty="0">
                <a:latin typeface="Arial Narrow" pitchFamily="34" charset="0"/>
                <a:cs typeface="Arial" pitchFamily="34" charset="0"/>
              </a:rPr>
              <a:t>The crew of the space shuttle Endeavor recently returned to Earth as ambassadors, harbingers of a new era of space exploration. Scientists at NASA are saying that the recent assembly of the </a:t>
            </a:r>
            <a:r>
              <a:rPr lang="en-US" sz="1100" dirty="0" err="1">
                <a:latin typeface="Arial Narrow" pitchFamily="34" charset="0"/>
                <a:cs typeface="Arial" pitchFamily="34" charset="0"/>
              </a:rPr>
              <a:t>Dextre</a:t>
            </a:r>
            <a:r>
              <a:rPr lang="en-US" sz="1100" dirty="0">
                <a:latin typeface="Arial Narrow" pitchFamily="34" charset="0"/>
                <a:cs typeface="Arial" pitchFamily="34" charset="0"/>
              </a:rPr>
              <a:t> bot is the first step in a long-term space-based man/</a:t>
            </a:r>
            <a:r>
              <a:rPr lang="en-US" sz="1100" dirty="0" err="1">
                <a:latin typeface="Arial Narrow" pitchFamily="34" charset="0"/>
                <a:cs typeface="Arial" pitchFamily="34" charset="0"/>
              </a:rPr>
              <a:t>mache</a:t>
            </a:r>
            <a:r>
              <a:rPr lang="en-US" sz="1100" dirty="0">
                <a:latin typeface="Arial Narrow" pitchFamily="34" charset="0"/>
                <a:cs typeface="Arial" pitchFamily="34" charset="0"/>
              </a:rPr>
              <a:t> partnership. '"The work we're doing now -- the robotics we're doing -- is what we're going to need ……………………..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4800" y="61076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Big document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178804" y="3468469"/>
            <a:ext cx="1600200" cy="2590800"/>
          </a:xfrm>
          <a:prstGeom prst="rect">
            <a:avLst/>
          </a:prstGeom>
          <a:ln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(The, 1)</a:t>
            </a:r>
          </a:p>
          <a:p>
            <a:pPr algn="ctr"/>
            <a:r>
              <a:rPr lang="en-US" dirty="0"/>
              <a:t>(crew, 1)</a:t>
            </a:r>
          </a:p>
          <a:p>
            <a:pPr algn="ctr"/>
            <a:r>
              <a:rPr lang="en-US" dirty="0"/>
              <a:t>(of, 1)</a:t>
            </a:r>
          </a:p>
          <a:p>
            <a:pPr algn="ctr"/>
            <a:r>
              <a:rPr lang="en-US" dirty="0"/>
              <a:t>(the, 1)</a:t>
            </a:r>
          </a:p>
          <a:p>
            <a:pPr algn="ctr"/>
            <a:r>
              <a:rPr lang="en-US" dirty="0"/>
              <a:t>(space, 1)</a:t>
            </a:r>
          </a:p>
          <a:p>
            <a:pPr algn="ctr"/>
            <a:r>
              <a:rPr lang="en-US" dirty="0"/>
              <a:t>(shuttle, 1)</a:t>
            </a:r>
          </a:p>
          <a:p>
            <a:pPr algn="ctr"/>
            <a:r>
              <a:rPr lang="en-US" dirty="0"/>
              <a:t>(Endeavor, 1)</a:t>
            </a:r>
          </a:p>
          <a:p>
            <a:pPr algn="ctr"/>
            <a:r>
              <a:rPr lang="en-US" dirty="0"/>
              <a:t>(recently, 1)</a:t>
            </a:r>
          </a:p>
          <a:p>
            <a:pPr algn="ctr"/>
            <a:r>
              <a:rPr lang="en-US" dirty="0"/>
              <a:t>….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160004" y="3468469"/>
            <a:ext cx="1600200" cy="2590800"/>
          </a:xfrm>
          <a:prstGeom prst="rect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(crew, 1)</a:t>
            </a:r>
          </a:p>
          <a:p>
            <a:pPr algn="ctr"/>
            <a:r>
              <a:rPr lang="en-US" dirty="0"/>
              <a:t>(crew, 1)</a:t>
            </a:r>
          </a:p>
          <a:p>
            <a:pPr algn="ctr"/>
            <a:r>
              <a:rPr lang="en-US" dirty="0"/>
              <a:t>(space, 1)</a:t>
            </a:r>
          </a:p>
          <a:p>
            <a:pPr algn="ctr"/>
            <a:r>
              <a:rPr lang="en-US" dirty="0"/>
              <a:t>(the, 1)</a:t>
            </a:r>
          </a:p>
          <a:p>
            <a:pPr algn="ctr"/>
            <a:r>
              <a:rPr lang="en-US" dirty="0"/>
              <a:t>(the, 1)</a:t>
            </a:r>
          </a:p>
          <a:p>
            <a:pPr algn="ctr"/>
            <a:r>
              <a:rPr lang="en-US" dirty="0"/>
              <a:t>(the, 1)</a:t>
            </a:r>
          </a:p>
          <a:p>
            <a:pPr algn="ctr"/>
            <a:r>
              <a:rPr lang="en-US" dirty="0"/>
              <a:t>(shuttle, 1)</a:t>
            </a:r>
          </a:p>
          <a:p>
            <a:pPr algn="ctr"/>
            <a:r>
              <a:rPr lang="en-US" dirty="0"/>
              <a:t>(recently, 1)</a:t>
            </a:r>
          </a:p>
          <a:p>
            <a:pPr algn="ctr"/>
            <a:r>
              <a:rPr lang="en-US" dirty="0"/>
              <a:t>…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141204" y="3468469"/>
            <a:ext cx="1600200" cy="2590800"/>
          </a:xfrm>
          <a:prstGeom prst="rect">
            <a:avLst/>
          </a:prstGeom>
          <a:ln cmpd="sng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(crew, 2)</a:t>
            </a:r>
          </a:p>
          <a:p>
            <a:pPr algn="ctr"/>
            <a:r>
              <a:rPr lang="en-US" dirty="0"/>
              <a:t>(space, 1)</a:t>
            </a:r>
          </a:p>
          <a:p>
            <a:pPr algn="ctr"/>
            <a:r>
              <a:rPr lang="en-US" dirty="0"/>
              <a:t>(the, 3)</a:t>
            </a:r>
          </a:p>
          <a:p>
            <a:pPr algn="ctr"/>
            <a:r>
              <a:rPr lang="en-US" dirty="0"/>
              <a:t>(shuttle, 1)</a:t>
            </a:r>
          </a:p>
          <a:p>
            <a:pPr algn="ctr"/>
            <a:r>
              <a:rPr lang="en-US" dirty="0"/>
              <a:t>(recently, 1)</a:t>
            </a:r>
          </a:p>
          <a:p>
            <a:pPr algn="ctr"/>
            <a:r>
              <a:rPr lang="en-US" dirty="0"/>
              <a:t>…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178804" y="2057400"/>
            <a:ext cx="1600200" cy="1143000"/>
          </a:xfrm>
          <a:prstGeom prst="rect">
            <a:avLst/>
          </a:prstGeom>
          <a:ln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MAP:</a:t>
            </a:r>
          </a:p>
          <a:p>
            <a:pPr algn="ctr"/>
            <a:r>
              <a:rPr lang="en-US" sz="1400" dirty="0"/>
              <a:t>Read input and produces a set of key-value pairs</a:t>
            </a:r>
            <a:endParaRPr lang="en-US" b="1" dirty="0"/>
          </a:p>
        </p:txBody>
      </p:sp>
      <p:sp>
        <p:nvSpPr>
          <p:cNvPr id="56" name="Rectangle 55"/>
          <p:cNvSpPr/>
          <p:nvPr/>
        </p:nvSpPr>
        <p:spPr>
          <a:xfrm>
            <a:off x="4160004" y="2057400"/>
            <a:ext cx="1600200" cy="1143000"/>
          </a:xfrm>
          <a:prstGeom prst="rect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Group by key:</a:t>
            </a:r>
          </a:p>
          <a:p>
            <a:pPr algn="ctr"/>
            <a:r>
              <a:rPr lang="en-US" sz="1400" dirty="0"/>
              <a:t>Collect all pairs with same key</a:t>
            </a:r>
            <a:endParaRPr lang="en-US" b="1" dirty="0"/>
          </a:p>
        </p:txBody>
      </p:sp>
      <p:sp>
        <p:nvSpPr>
          <p:cNvPr id="57" name="Rectangle 56"/>
          <p:cNvSpPr/>
          <p:nvPr/>
        </p:nvSpPr>
        <p:spPr>
          <a:xfrm>
            <a:off x="6141204" y="2057400"/>
            <a:ext cx="1600200" cy="1143000"/>
          </a:xfrm>
          <a:prstGeom prst="rect">
            <a:avLst/>
          </a:prstGeom>
          <a:ln cmpd="sng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Reduce:</a:t>
            </a:r>
          </a:p>
          <a:p>
            <a:pPr algn="ctr"/>
            <a:r>
              <a:rPr lang="en-US" sz="1400" dirty="0"/>
              <a:t>Collect all values belonging to the key and output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2362200" y="6107668"/>
            <a:ext cx="142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(key, value)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012196" y="14110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Provided by the programmer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19800" y="14110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Provided by the programmer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252907" y="6107668"/>
            <a:ext cx="142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(key, value)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343400" y="6107668"/>
            <a:ext cx="142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(key, value)</a:t>
            </a:r>
          </a:p>
        </p:txBody>
      </p:sp>
      <p:grpSp>
        <p:nvGrpSpPr>
          <p:cNvPr id="3" name="Group 68"/>
          <p:cNvGrpSpPr/>
          <p:nvPr/>
        </p:nvGrpSpPr>
        <p:grpSpPr>
          <a:xfrm>
            <a:off x="8001000" y="3200400"/>
            <a:ext cx="762000" cy="3200400"/>
            <a:chOff x="8001000" y="1752600"/>
            <a:chExt cx="762000" cy="3200400"/>
          </a:xfrm>
        </p:grpSpPr>
        <p:sp>
          <p:nvSpPr>
            <p:cNvPr id="64" name="TextBox 63"/>
            <p:cNvSpPr txBox="1"/>
            <p:nvPr/>
          </p:nvSpPr>
          <p:spPr>
            <a:xfrm rot="16200000">
              <a:off x="7070789" y="2911411"/>
              <a:ext cx="2686954" cy="369332"/>
            </a:xfrm>
            <a:prstGeom prst="rect">
              <a:avLst/>
            </a:prstGeom>
            <a:noFill/>
            <a:ln cmpd="sng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Sequentially read the data</a:t>
              </a:r>
            </a:p>
          </p:txBody>
        </p:sp>
        <p:sp>
          <p:nvSpPr>
            <p:cNvPr id="67" name="Down Arrow 66"/>
            <p:cNvSpPr/>
            <p:nvPr/>
          </p:nvSpPr>
          <p:spPr>
            <a:xfrm>
              <a:off x="8001000" y="1752600"/>
              <a:ext cx="762000" cy="3200400"/>
            </a:xfrm>
            <a:prstGeom prst="downArrow">
              <a:avLst/>
            </a:prstGeom>
            <a:ln cmpd="sng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 rot="16200000">
              <a:off x="7119681" y="3059689"/>
              <a:ext cx="2542684" cy="369332"/>
            </a:xfrm>
            <a:prstGeom prst="rect">
              <a:avLst/>
            </a:prstGeom>
            <a:noFill/>
            <a:ln cmpd="sng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Only  </a:t>
              </a:r>
              <a:r>
                <a:rPr lang="en-US" dirty="0">
                  <a:solidFill>
                    <a:schemeClr val="bg1"/>
                  </a:solidFill>
                </a:rPr>
                <a:t>  sequential    reads</a:t>
              </a:r>
            </a:p>
          </p:txBody>
        </p:sp>
      </p:grpSp>
      <p:grpSp>
        <p:nvGrpSpPr>
          <p:cNvPr id="4" name="Group 76"/>
          <p:cNvGrpSpPr/>
          <p:nvPr/>
        </p:nvGrpSpPr>
        <p:grpSpPr>
          <a:xfrm>
            <a:off x="2102665" y="4056286"/>
            <a:ext cx="1707335" cy="1104600"/>
            <a:chOff x="179559" y="4370559"/>
            <a:chExt cx="1707335" cy="1104600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179559" y="5473571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10494" y="4938583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210494" y="4370559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" name="Group 80"/>
          <p:cNvGrpSpPr/>
          <p:nvPr/>
        </p:nvGrpSpPr>
        <p:grpSpPr>
          <a:xfrm>
            <a:off x="4114800" y="4371984"/>
            <a:ext cx="1707335" cy="782628"/>
            <a:chOff x="179559" y="4627743"/>
            <a:chExt cx="1707335" cy="782628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179559" y="5408783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10494" y="4627743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" name="Group 84"/>
          <p:cNvGrpSpPr/>
          <p:nvPr/>
        </p:nvGrpSpPr>
        <p:grpSpPr>
          <a:xfrm>
            <a:off x="152400" y="4021245"/>
            <a:ext cx="1707335" cy="1104600"/>
            <a:chOff x="179559" y="4370559"/>
            <a:chExt cx="1707335" cy="110460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179559" y="5473571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10494" y="4916281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10494" y="4370559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8" name="Group 97"/>
          <p:cNvGrpSpPr/>
          <p:nvPr/>
        </p:nvGrpSpPr>
        <p:grpSpPr>
          <a:xfrm>
            <a:off x="3810000" y="3886200"/>
            <a:ext cx="228600" cy="1600200"/>
            <a:chOff x="3810000" y="4114800"/>
            <a:chExt cx="228600" cy="1600200"/>
          </a:xfrm>
        </p:grpSpPr>
        <p:cxnSp>
          <p:nvCxnSpPr>
            <p:cNvPr id="90" name="Straight Connector 89"/>
            <p:cNvCxnSpPr/>
            <p:nvPr/>
          </p:nvCxnSpPr>
          <p:spPr>
            <a:xfrm rot="16200000" flipH="1">
              <a:off x="3619500" y="4381500"/>
              <a:ext cx="685800" cy="152400"/>
            </a:xfrm>
            <a:prstGeom prst="line">
              <a:avLst/>
            </a:prstGeom>
            <a:ln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 flipH="1" flipV="1">
              <a:off x="3505200" y="5181600"/>
              <a:ext cx="914400" cy="152400"/>
            </a:xfrm>
            <a:prstGeom prst="line">
              <a:avLst/>
            </a:prstGeom>
            <a:ln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3657600" y="4953000"/>
              <a:ext cx="533400" cy="228600"/>
            </a:xfrm>
            <a:prstGeom prst="line">
              <a:avLst/>
            </a:prstGeom>
            <a:ln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3733800" y="4495800"/>
              <a:ext cx="381000" cy="228600"/>
            </a:xfrm>
            <a:prstGeom prst="line">
              <a:avLst/>
            </a:prstGeom>
            <a:ln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6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1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5" grpId="0"/>
      <p:bldP spid="6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Count Using </a:t>
            </a:r>
            <a:r>
              <a:rPr lang="en-US" dirty="0" err="1"/>
              <a:t>MapReduce</a:t>
            </a:r>
            <a:endParaRPr lang="en-US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2057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map(key, value):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// key: document name; value: text of the document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for each word w in value: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	emit(w, 1)</a:t>
            </a:r>
          </a:p>
          <a:p>
            <a:pPr>
              <a:buFont typeface="Wingdings" pitchFamily="2" charset="2"/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609600" y="3810000"/>
            <a:ext cx="7772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reduce(key, values):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// key: a word; value: an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iterator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over counts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	result = 0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	for each count v in values: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		result += v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	emit(key, result)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71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/>
      <p:bldP spid="890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“Collection”</a:t>
            </a: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3000" y="2133600"/>
            <a:ext cx="6877538" cy="3048000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447800" y="5791200"/>
            <a:ext cx="6324612" cy="254508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Map-Reduce: Environment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GB" sz="2800" b="1" dirty="0">
                <a:solidFill>
                  <a:srgbClr val="0000FF"/>
                </a:solidFill>
              </a:rPr>
              <a:t>Map-Reduce environment takes care of:</a:t>
            </a:r>
          </a:p>
          <a:p>
            <a:r>
              <a:rPr lang="en-GB" sz="2800" dirty="0">
                <a:solidFill>
                  <a:schemeClr val="accent4"/>
                </a:solidFill>
              </a:rPr>
              <a:t>Partitioning</a:t>
            </a:r>
            <a:r>
              <a:rPr lang="en-GB" sz="2800" dirty="0"/>
              <a:t> the input data</a:t>
            </a:r>
          </a:p>
          <a:p>
            <a:r>
              <a:rPr lang="en-GB" sz="2800" dirty="0">
                <a:solidFill>
                  <a:schemeClr val="accent4"/>
                </a:solidFill>
              </a:rPr>
              <a:t>Scheduling</a:t>
            </a:r>
            <a:r>
              <a:rPr lang="en-GB" sz="2800" dirty="0"/>
              <a:t> the program’s execution across a </a:t>
            </a:r>
            <a:br>
              <a:rPr lang="en-GB" sz="2800" dirty="0"/>
            </a:br>
            <a:r>
              <a:rPr lang="en-GB" sz="2800" dirty="0"/>
              <a:t>set of machines</a:t>
            </a:r>
          </a:p>
          <a:p>
            <a:r>
              <a:rPr lang="en-GB" sz="2800" dirty="0"/>
              <a:t>Performing the </a:t>
            </a:r>
            <a:r>
              <a:rPr lang="en-GB" sz="2800" b="1" dirty="0">
                <a:solidFill>
                  <a:schemeClr val="accent4"/>
                </a:solidFill>
              </a:rPr>
              <a:t>group by key</a:t>
            </a:r>
            <a:r>
              <a:rPr lang="en-GB" sz="2800" dirty="0"/>
              <a:t> step</a:t>
            </a:r>
          </a:p>
          <a:p>
            <a:r>
              <a:rPr lang="en-GB" sz="2800" dirty="0"/>
              <a:t>Handling machine </a:t>
            </a:r>
            <a:r>
              <a:rPr lang="en-GB" sz="2800" dirty="0">
                <a:solidFill>
                  <a:schemeClr val="accent4"/>
                </a:solidFill>
              </a:rPr>
              <a:t>failures</a:t>
            </a:r>
            <a:endParaRPr lang="en-GB" sz="2800" dirty="0"/>
          </a:p>
          <a:p>
            <a:r>
              <a:rPr lang="en-GB" sz="2800" dirty="0"/>
              <a:t>Managing required inter-machine </a:t>
            </a:r>
            <a:r>
              <a:rPr lang="en-GB" sz="2800" dirty="0">
                <a:solidFill>
                  <a:schemeClr val="accent4"/>
                </a:solidFill>
              </a:rPr>
              <a:t>communication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43777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Map-Reduce: A diagram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81</a:t>
            </a:fld>
            <a:endParaRPr lang="en-US"/>
          </a:p>
        </p:txBody>
      </p:sp>
      <p:pic>
        <p:nvPicPr>
          <p:cNvPr id="4" name="Picture 6" descr="index-auto-0007-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8210" y="1219200"/>
            <a:ext cx="7844790" cy="5410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046" y="1371600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Big document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232410" y="1752600"/>
            <a:ext cx="1672590" cy="1143000"/>
          </a:xfrm>
          <a:prstGeom prst="rect">
            <a:avLst/>
          </a:prstGeom>
          <a:ln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MAP:</a:t>
            </a:r>
          </a:p>
          <a:p>
            <a:pPr algn="ctr"/>
            <a:r>
              <a:rPr lang="en-US" sz="1400" dirty="0"/>
              <a:t>Read input and produces a set of key-value pairs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232410" y="3429000"/>
            <a:ext cx="1672590" cy="1371600"/>
          </a:xfrm>
          <a:prstGeom prst="rect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Group by key:</a:t>
            </a:r>
          </a:p>
          <a:p>
            <a:pPr algn="ctr"/>
            <a:r>
              <a:rPr lang="en-US" sz="1400" dirty="0"/>
              <a:t>Collect all pairs with same key</a:t>
            </a:r>
          </a:p>
          <a:p>
            <a:pPr algn="ctr"/>
            <a:r>
              <a:rPr lang="en-US" sz="1200" b="1" dirty="0"/>
              <a:t>(Hash merge, Shuffle, Sort, Partition)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2410" y="4953000"/>
            <a:ext cx="1672590" cy="1143000"/>
          </a:xfrm>
          <a:prstGeom prst="rect">
            <a:avLst/>
          </a:prstGeom>
          <a:ln cmpd="sng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Reduce:</a:t>
            </a:r>
          </a:p>
          <a:p>
            <a:pPr algn="ctr"/>
            <a:r>
              <a:rPr lang="en-US" sz="1400" dirty="0"/>
              <a:t>Collect all values belonging to the key and output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813623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Map-Reduce: In Parallel</a:t>
            </a:r>
          </a:p>
        </p:txBody>
      </p:sp>
      <p:pic>
        <p:nvPicPr>
          <p:cNvPr id="2050" name="Picture 2" descr="http://labs.google.com/papers/mapreduce-osdi04-slides/index-auto-0008-0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503" y="1691213"/>
            <a:ext cx="6800850" cy="4705351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2628" y="6411515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dirty="0">
                <a:solidFill>
                  <a:schemeClr val="bg1"/>
                </a:solidFill>
              </a:rPr>
              <a:t>All phases are distributed with many tasks doing the work</a:t>
            </a:r>
          </a:p>
        </p:txBody>
      </p:sp>
    </p:spTree>
    <p:extLst>
      <p:ext uri="{BB962C8B-B14F-4D97-AF65-F5344CB8AC3E}">
        <p14:creationId xmlns:p14="http://schemas.microsoft.com/office/powerpoint/2010/main" val="200712911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Map-Reduce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15546" y="1737045"/>
            <a:ext cx="5578804" cy="5257801"/>
          </a:xfrm>
        </p:spPr>
        <p:txBody>
          <a:bodyPr>
            <a:normAutofit/>
          </a:bodyPr>
          <a:lstStyle/>
          <a:p>
            <a:pPr lvl="0"/>
            <a:r>
              <a:rPr lang="en-GB" dirty="0">
                <a:solidFill>
                  <a:schemeClr val="accent3"/>
                </a:solidFill>
              </a:rPr>
              <a:t>Programmer specifies:</a:t>
            </a:r>
          </a:p>
          <a:p>
            <a:pPr lvl="1"/>
            <a:r>
              <a:rPr lang="en-GB" dirty="0"/>
              <a:t>Map and Reduce and input files</a:t>
            </a:r>
          </a:p>
          <a:p>
            <a:pPr lvl="0"/>
            <a:r>
              <a:rPr lang="en-GB" b="1" dirty="0"/>
              <a:t>Workflow:</a:t>
            </a:r>
          </a:p>
          <a:p>
            <a:pPr lvl="1"/>
            <a:r>
              <a:rPr lang="en-GB" dirty="0"/>
              <a:t>Read inputs as a set of key-value-pairs</a:t>
            </a:r>
          </a:p>
          <a:p>
            <a:pPr lvl="1"/>
            <a:r>
              <a:rPr lang="en-GB" b="1" dirty="0">
                <a:solidFill>
                  <a:schemeClr val="accent2"/>
                </a:solidFill>
              </a:rPr>
              <a:t>Map</a:t>
            </a:r>
            <a:r>
              <a:rPr lang="en-GB" b="1" dirty="0"/>
              <a:t> </a:t>
            </a:r>
            <a:r>
              <a:rPr lang="en-GB" dirty="0"/>
              <a:t>transforms input </a:t>
            </a:r>
            <a:r>
              <a:rPr lang="en-GB" dirty="0" err="1"/>
              <a:t>kv</a:t>
            </a:r>
            <a:r>
              <a:rPr lang="en-GB" dirty="0"/>
              <a:t>-pairs into a new set of </a:t>
            </a:r>
            <a:r>
              <a:rPr lang="en-GB" dirty="0" err="1"/>
              <a:t>k'v</a:t>
            </a:r>
            <a:r>
              <a:rPr lang="en-GB" dirty="0"/>
              <a:t>'-pairs</a:t>
            </a:r>
          </a:p>
          <a:p>
            <a:pPr lvl="1"/>
            <a:r>
              <a:rPr lang="en-GB" dirty="0"/>
              <a:t>Sorts &amp; Shuffles the </a:t>
            </a:r>
            <a:r>
              <a:rPr lang="en-GB" dirty="0" err="1"/>
              <a:t>k'v</a:t>
            </a:r>
            <a:r>
              <a:rPr lang="en-GB" dirty="0"/>
              <a:t>'-pairs to output nodes</a:t>
            </a:r>
          </a:p>
          <a:p>
            <a:pPr lvl="1"/>
            <a:r>
              <a:rPr lang="en-GB" dirty="0"/>
              <a:t>All </a:t>
            </a:r>
            <a:r>
              <a:rPr lang="en-GB" dirty="0" err="1"/>
              <a:t>k’v</a:t>
            </a:r>
            <a:r>
              <a:rPr lang="en-GB" dirty="0"/>
              <a:t>’-pairs with a given k’ are sent to the same </a:t>
            </a:r>
            <a:r>
              <a:rPr lang="en-GB" b="1" dirty="0">
                <a:solidFill>
                  <a:schemeClr val="accent4"/>
                </a:solidFill>
              </a:rPr>
              <a:t>reduce</a:t>
            </a:r>
            <a:endParaRPr lang="en-GB" dirty="0"/>
          </a:p>
          <a:p>
            <a:pPr lvl="1"/>
            <a:r>
              <a:rPr lang="en-GB" b="1" dirty="0">
                <a:solidFill>
                  <a:schemeClr val="accent4"/>
                </a:solidFill>
              </a:rPr>
              <a:t>Reduce</a:t>
            </a:r>
            <a:r>
              <a:rPr lang="en-GB" b="1" dirty="0"/>
              <a:t> </a:t>
            </a:r>
            <a:r>
              <a:rPr lang="en-GB" dirty="0"/>
              <a:t>processes all </a:t>
            </a:r>
            <a:r>
              <a:rPr lang="en-GB" dirty="0" err="1"/>
              <a:t>k'v</a:t>
            </a:r>
            <a:r>
              <a:rPr lang="en-GB" dirty="0"/>
              <a:t>'-pairs grouped by key into new </a:t>
            </a:r>
            <a:r>
              <a:rPr lang="en-GB" dirty="0" err="1"/>
              <a:t>k''v</a:t>
            </a:r>
            <a:r>
              <a:rPr lang="en-GB" dirty="0"/>
              <a:t>''-pairs</a:t>
            </a:r>
          </a:p>
          <a:p>
            <a:pPr lvl="1"/>
            <a:r>
              <a:rPr lang="en-GB" dirty="0"/>
              <a:t>Write the resulting pairs to files</a:t>
            </a:r>
          </a:p>
          <a:p>
            <a:pPr lvl="8"/>
            <a:endParaRPr lang="en-GB" dirty="0"/>
          </a:p>
          <a:p>
            <a:pPr lvl="0"/>
            <a:r>
              <a:rPr lang="en-GB" dirty="0">
                <a:solidFill>
                  <a:schemeClr val="accent3"/>
                </a:solidFill>
              </a:rPr>
              <a:t>All phases are distributed with many tasks doing the work</a:t>
            </a:r>
          </a:p>
          <a:p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541963" y="1676400"/>
            <a:ext cx="566737" cy="533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  <a:cs typeface="Arial" charset="0"/>
              </a:rPr>
              <a:t>Input 0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803900" y="2209800"/>
            <a:ext cx="1588" cy="381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10200" y="2590800"/>
            <a:ext cx="873125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chemeClr val="bg1"/>
                </a:solidFill>
                <a:cs typeface="Arial" charset="0"/>
              </a:rPr>
              <a:t>Map 0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764338" y="1676400"/>
            <a:ext cx="568325" cy="533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  <a:cs typeface="Arial" charset="0"/>
              </a:rPr>
              <a:t>Input 1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7070725" y="2209800"/>
            <a:ext cx="1588" cy="381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634163" y="2590800"/>
            <a:ext cx="873125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>
                <a:solidFill>
                  <a:schemeClr val="bg1"/>
                </a:solidFill>
                <a:cs typeface="Arial" charset="0"/>
              </a:rPr>
              <a:t>Map 1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943850" y="1676400"/>
            <a:ext cx="568325" cy="533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  <a:cs typeface="Arial" charset="0"/>
              </a:rPr>
              <a:t>Input 2</a:t>
            </a: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8205788" y="2209800"/>
            <a:ext cx="1587" cy="381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813675" y="2590800"/>
            <a:ext cx="873125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chemeClr val="bg1"/>
                </a:solidFill>
                <a:cs typeface="Arial" charset="0"/>
              </a:rPr>
              <a:t>Map 2</a:t>
            </a: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5716588" y="4267200"/>
            <a:ext cx="1004887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>
                <a:solidFill>
                  <a:schemeClr val="bg1"/>
                </a:solidFill>
                <a:cs typeface="Arial" charset="0"/>
              </a:rPr>
              <a:t>Reduce 0</a:t>
            </a: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7462838" y="4267200"/>
            <a:ext cx="1004887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chemeClr val="bg1"/>
                </a:solidFill>
                <a:cs typeface="Arial" charset="0"/>
              </a:rPr>
              <a:t>Reduce 1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5803900" y="3276600"/>
            <a:ext cx="34925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5803900" y="3276600"/>
            <a:ext cx="21844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6148388" y="3276600"/>
            <a:ext cx="839787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7026275" y="3276600"/>
            <a:ext cx="962025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>
            <a:off x="6235700" y="3276600"/>
            <a:ext cx="20193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8026400" y="3276600"/>
            <a:ext cx="2286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5867400" y="5486400"/>
            <a:ext cx="619125" cy="6096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  <a:cs typeface="Arial" charset="0"/>
              </a:rPr>
              <a:t>Out 0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7769225" y="5486400"/>
            <a:ext cx="536575" cy="533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  <a:cs typeface="Arial" charset="0"/>
              </a:rPr>
              <a:t>Out 1</a:t>
            </a: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6196013" y="5029200"/>
            <a:ext cx="1587" cy="457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8031163" y="5029200"/>
            <a:ext cx="1587" cy="457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410200" y="3657600"/>
            <a:ext cx="3276600" cy="228600"/>
          </a:xfrm>
          <a:prstGeom prst="rect">
            <a:avLst/>
          </a:prstGeom>
          <a:solidFill>
            <a:srgbClr val="BBE0E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6629400" y="3581400"/>
            <a:ext cx="89217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cs typeface="Arial" charset="0"/>
              </a:rPr>
              <a:t>Shuffle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0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Merging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787425"/>
          </a:xfrm>
        </p:spPr>
        <p:txBody>
          <a:bodyPr>
            <a:normAutofit/>
          </a:bodyPr>
          <a:lstStyle/>
          <a:p>
            <a:r>
              <a:rPr lang="en-US" sz="2800" dirty="0"/>
              <a:t>Index merging is a good strategy for handling updates when they come in large batches</a:t>
            </a:r>
          </a:p>
          <a:p>
            <a:r>
              <a:rPr lang="en-US" sz="2800" dirty="0"/>
              <a:t>For small updates this is very inefficient</a:t>
            </a:r>
          </a:p>
          <a:p>
            <a:pPr lvl="1"/>
            <a:r>
              <a:rPr lang="en-US" sz="2400" dirty="0"/>
              <a:t>instead, create separate index for new documents, merge </a:t>
            </a:r>
            <a:r>
              <a:rPr lang="en-US" sz="2400" i="1" dirty="0"/>
              <a:t>results</a:t>
            </a:r>
            <a:r>
              <a:rPr lang="en-US" sz="2400" dirty="0"/>
              <a:t> from both searches</a:t>
            </a:r>
          </a:p>
          <a:p>
            <a:pPr lvl="1"/>
            <a:r>
              <a:rPr lang="en-US" sz="2400" dirty="0"/>
              <a:t>could be in-memory, fast to update and search</a:t>
            </a:r>
          </a:p>
          <a:p>
            <a:r>
              <a:rPr lang="en-US" sz="2800" dirty="0"/>
              <a:t>Deletions handled using </a:t>
            </a:r>
            <a:r>
              <a:rPr lang="en-US" sz="2800" i="1" dirty="0"/>
              <a:t>delete list</a:t>
            </a:r>
          </a:p>
          <a:p>
            <a:pPr lvl="1"/>
            <a:r>
              <a:rPr lang="en-US" sz="2400" dirty="0"/>
              <a:t>Modifications done by putting old version on delete list, adding new version to new documents index</a:t>
            </a:r>
          </a:p>
        </p:txBody>
      </p:sp>
    </p:spTree>
    <p:extLst>
      <p:ext uri="{BB962C8B-B14F-4D97-AF65-F5344CB8AC3E}">
        <p14:creationId xmlns:p14="http://schemas.microsoft.com/office/powerpoint/2010/main" val="736619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57400"/>
            <a:ext cx="2895600" cy="1554162"/>
          </a:xfrm>
        </p:spPr>
        <p:txBody>
          <a:bodyPr>
            <a:normAutofit/>
          </a:bodyPr>
          <a:lstStyle/>
          <a:p>
            <a:r>
              <a:rPr lang="en-US" sz="2800" dirty="0"/>
              <a:t>Simple Inverted </a:t>
            </a:r>
            <a:br>
              <a:rPr lang="en-US" sz="2800" dirty="0"/>
            </a:br>
            <a:r>
              <a:rPr lang="en-US" sz="2800" dirty="0"/>
              <a:t>Index</a:t>
            </a:r>
          </a:p>
        </p:txBody>
      </p:sp>
      <p:pic>
        <p:nvPicPr>
          <p:cNvPr id="3" name="Picture 2" descr="C:\Users\croft\Desktop\ch5-document-lists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533400"/>
            <a:ext cx="4114800" cy="5868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109, 3766, 453, 1867, 992, ...$  template TPT1  env TPENV1  fore 0  back 16777215  eqnno 4"/>
  <p:tag name="FILENAME" val="TP_tmp"/>
  <p:tag name="ORIGWIDTH" val="115"/>
  <p:tag name="PICTUREFILESIZE" val="562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}{l|l}&#10; Number &amp; Code \\&#10; \hline&#10; 0 &amp; 0 \\&#10; 1 &amp; 10 \\&#10; 2 &amp; 110 \\&#10; 3 &amp; 1110 \\&#10; 4 &amp; 11110 \\&#10; 5 &amp; 111110&#10;\end{tabular}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0"/>
  <p:tag name="PICTUREFILESIZE" val="917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}{l|l}&#10;$k$       &amp; Number of bytes \\   &#10;\hline&#10;$k &lt; 2^7$                &amp; 1 \\&#10;$2^7 \leq k &lt; 2^{14}$    &amp; 2 \\&#10;$2^{14} \leq k &lt; 2^{21}$ &amp; 3 \\&#10;$2^{21} \leq k &lt; 2^{28}$ &amp; 4&#10;\end{tabular}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7"/>
  <p:tag name="PICTUREFILESIZE" val="1603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}{r|r|r}&#10;$k$      &amp; Binary Code &amp; Hexadecimal \\&#10;\hline&#10;1        &amp; 1 0000001 &amp; 81 \\&#10;6        &amp; 1 0000110 &amp; 86 \\&#10;127      &amp; 1 1111111 &amp; FF \\&#10;128      &amp; 0 0000001 1 0000000 &amp; 01 80 \\&#10;130      &amp; 0 0000001 1 0000010 &amp; 01 82 \\&#10;20000    &amp; 0 0000001 0 0011100 1 0100000 &amp; 01 1C A0&#10;\end{tabular}     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54"/>
  <p:tag name="PICTUREFILESIZE" val="311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(1, 2, [1,7]) (2, 3, [6, 17, 197]) (3, 1, [1]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4"/>
  <p:tag name="PICTUREFILESIZE" val="659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(1, 2, [1,6]) (1, 3, [6, 11, 180]) (1, 1, [1])$  template TPT1  env TPENV1  fore 0  back 16777215  eqnno 1"/>
  <p:tag name="FILENAME" val="TP_tmp"/>
  <p:tag name="ORIGWIDTH" val="154"/>
  <p:tag name="PICTUREFILESIZE" val="59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texttt{81 82 81 86 81 82 86 8B 01 B4 81 81 81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8"/>
  <p:tag name="PICTUREFILESIZE" val="671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5, 11, 17, 21, 26, 34, 36, 37, 45, 48, 51, 52, 57, 80, 89, 91, 94, 101, 104, 119$  template TPT1  env TPENV1  fore 0  back 16777215  eqnno 1"/>
  <p:tag name="FILENAME" val="TP_tmp"/>
  <p:tag name="ORIGWIDTH" val="294"/>
  <p:tag name="PICTUREFILESIZE" val="1012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5, 6, 6, 4, 5, 9, 2, 1, 8, 3, 3, 1, 5, 23, 9, 2, 3, 7, 3, 15  template TPT1  env TPENV1  fore 0  back 16777215  eqnno 2"/>
  <p:tag name="FILENAME" val="TP_tmp"/>
  <p:tag name="ORIGWIDTH" val="194"/>
  <p:tag name="PICTUREFILESIZE" val="738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17, 3), (34, 6), (45, 9), (52, 12), (89, 15), (101, 18)  template TPT1  env TPENV1  fore 0  back 16777215  eqnno 3"/>
  <p:tag name="FILENAME" val="TP_tmp"/>
  <p:tag name="ORIGWIDTH" val="204"/>
  <p:tag name="PICTUREFILESIZE" val="98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quote}&#10;$f_i$ is a document feature function  \\&#10;$g_i$ is a query feature function &#10;\end{quote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6"/>
  <p:tag name="PICTUREFILESIZE" val="991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lgpseudocode}&#10;\begin{document}&#10; \begin{algorithmic}&#10;\Procedure{BuildIndex}{$D$}  \Comment $D$ is a set of text documents&#10;        \State $I \leftarrow \mathrm{HashTable}()$  \Comment Inverted list storage&#10;        \State $n \leftarrow 0$                     \Comment Document numbering&#10;        \ForAll{documents $d \in D$}&#10;            \State $n \leftarrow n + 1$&#10;            \State $T \leftarrow \mathrm{Parse}(d)$  \Comment Parse document into tokens &#10;            \State Remove duplicates from $T$&#10;            \ForAll{tokens $t \in T$}&#10;                \If{$I_t \not \in I$}&#10;                    \State $I_t \leftarrow \mathrm{Array}()$ &#10;                \EndIf &#10;                \State $I_t.\mathrm{append}(n)$&#10;            \EndFor&#10;        \EndFor&#10;        \State \textbf{return} $I$&#10;\EndProcedure&#10;   \end{algorithmic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34"/>
  <p:tag name="PICTUREFILESIZE" val="6670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R(Q,D) = \sum_{i} g_i(Q) f_i(D)$  template TPT1  env TPENV1  fore 0  back 16777215  eqnno 1"/>
  <p:tag name="FILENAME" val="TP_tmp"/>
  <p:tag name="ORIGWIDTH" val="113"/>
  <p:tag name="PICTUREFILESIZE" val="696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\textsf{&#10;  \begin{tabular}{rp{0.7\linewidth}}&#10;      $S_1$ &amp;  Tropical fish include fish found in tropical environments around the world, including both freshwater and salt water species. \\&#10;      $S_2$ &amp;  Fishkeepers often use the term tropical fish to refer only those requiring fresh water, with saltwater tropical fish referred to as marine fish. \\&#10;      $S_3$ &amp;  Tropical fish are popular aquarium fish, due to their often bright coloration. \\&#10;      $S_4$ &amp;  In freshwater fish, this coloration typically derives from iridescence, while salt water fish are generally pigmented. &#10;  \end{tabular} 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64"/>
  <p:tag name="PICTUREFILESIZE" val="6824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Four sentences from the Wikipedia entry for \textit{tropical fish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49"/>
  <p:tag name="PICTUREFILESIZE" val="104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}{l|l}&#10; Number &amp; Code \\ \hline&#10; 0 &amp; 0   \\&#10; 1 &amp; 101 \\&#10; 2 &amp; 110 \\&#10; 3 &amp; 111&#10;\end{tabular}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3"/>
  <p:tag name="PICTUREFILESIZE" val="640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1, 5, 9, 18, 23, 24, 30, 44, 45, 48$  template TPT1  env TPENV1  fore 0  back 16777215  eqnno 1"/>
  <p:tag name="FILENAME" val="TP_tmp"/>
  <p:tag name="ORIGWIDTH" val="124"/>
  <p:tag name="PICTUREFILESIZE" val="50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1, 4, 4, 9, 5, 1, 6, 14, 1, 3$  template TPT1  env TPENV1  fore 0  back 16777215  eqnno 2"/>
  <p:tag name="FILENAME" val="TP_tmp"/>
  <p:tag name="ORIGWIDTH" val="94"/>
  <p:tag name="PICTUREFILESIZE" val="342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1, 1, 2, 1, 5, 1, 4, 1, 1, 3, ...$  template TPT1  env TPENV1  fore 0  back 16777215  eqnno 3"/>
  <p:tag name="FILENAME" val="TP_tmp"/>
  <p:tag name="ORIGWIDTH" val="102"/>
  <p:tag name="PICTUREFILESIZE" val="2897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2673</TotalTime>
  <Words>4028</Words>
  <Application>Microsoft Office PowerPoint</Application>
  <PresentationFormat>On-screen Show (4:3)</PresentationFormat>
  <Paragraphs>774</Paragraphs>
  <Slides>84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102" baseType="lpstr">
      <vt:lpstr>ＭＳ Ｐゴシック</vt:lpstr>
      <vt:lpstr>Arial</vt:lpstr>
      <vt:lpstr>Arial Narrow</vt:lpstr>
      <vt:lpstr>Arial Unicode MS</vt:lpstr>
      <vt:lpstr>Book Antiqua</vt:lpstr>
      <vt:lpstr>Bookman Old Style</vt:lpstr>
      <vt:lpstr>Calibri</vt:lpstr>
      <vt:lpstr>Calibri Light</vt:lpstr>
      <vt:lpstr>Cambria Math</vt:lpstr>
      <vt:lpstr>Consolas</vt:lpstr>
      <vt:lpstr>Courier New</vt:lpstr>
      <vt:lpstr>Lucida Sans</vt:lpstr>
      <vt:lpstr>Monotype Sorts</vt:lpstr>
      <vt:lpstr>Symbol</vt:lpstr>
      <vt:lpstr>Times New Roman</vt:lpstr>
      <vt:lpstr>Wingdings</vt:lpstr>
      <vt:lpstr>Retrospect</vt:lpstr>
      <vt:lpstr>Equation</vt:lpstr>
      <vt:lpstr>Indexes</vt:lpstr>
      <vt:lpstr>Indexes</vt:lpstr>
      <vt:lpstr>Indexes and Ranking</vt:lpstr>
      <vt:lpstr>Abstract Model of Ranking</vt:lpstr>
      <vt:lpstr>More Concrete Model</vt:lpstr>
      <vt:lpstr>Inverted Index</vt:lpstr>
      <vt:lpstr>Dictionary data structures for inverted indexes</vt:lpstr>
      <vt:lpstr>Example “Collection”</vt:lpstr>
      <vt:lpstr>Simple Inverted  Index</vt:lpstr>
      <vt:lpstr>PowerPoint Presentation</vt:lpstr>
      <vt:lpstr>PowerPoint Presentation</vt:lpstr>
      <vt:lpstr>Proximity Matches</vt:lpstr>
      <vt:lpstr>Fields and Extents</vt:lpstr>
      <vt:lpstr>Extent Lists</vt:lpstr>
      <vt:lpstr>Other Issues</vt:lpstr>
      <vt:lpstr>PowerPoint Presentation</vt:lpstr>
      <vt:lpstr>Hardware basics</vt:lpstr>
      <vt:lpstr>PowerPoint Presentation</vt:lpstr>
      <vt:lpstr>Hardware basics</vt:lpstr>
      <vt:lpstr>Hardware basics</vt:lpstr>
      <vt:lpstr>Compression</vt:lpstr>
      <vt:lpstr>Lossless vs. lossy compression</vt:lpstr>
      <vt:lpstr>Compression</vt:lpstr>
      <vt:lpstr>Compression Example</vt:lpstr>
      <vt:lpstr>POSTINGS COMPRESSION</vt:lpstr>
      <vt:lpstr>Postings compression</vt:lpstr>
      <vt:lpstr>Postings: two conflicting forces</vt:lpstr>
      <vt:lpstr>Delta Encoding</vt:lpstr>
      <vt:lpstr>Delta Encoding</vt:lpstr>
      <vt:lpstr>Example of postings entries</vt:lpstr>
      <vt:lpstr>Variable length encoding</vt:lpstr>
      <vt:lpstr>Bit-Aligned Codes</vt:lpstr>
      <vt:lpstr>Unary and Binary Codes</vt:lpstr>
      <vt:lpstr>Gamma codes</vt:lpstr>
      <vt:lpstr>Gamma code examples</vt:lpstr>
      <vt:lpstr>Compression Example</vt:lpstr>
      <vt:lpstr>Gamma code properties</vt:lpstr>
      <vt:lpstr>Byte-Aligned Codes</vt:lpstr>
      <vt:lpstr>Variable Byte Codes</vt:lpstr>
      <vt:lpstr>V-Byte Encoding</vt:lpstr>
      <vt:lpstr>Example</vt:lpstr>
      <vt:lpstr>Compression Example with Positions</vt:lpstr>
      <vt:lpstr>Gamma seldom used in practice</vt:lpstr>
      <vt:lpstr>Query Processing Example</vt:lpstr>
      <vt:lpstr>Skipping </vt:lpstr>
      <vt:lpstr>Skipping k Documents </vt:lpstr>
      <vt:lpstr>Better Solution: Skip Pointers</vt:lpstr>
      <vt:lpstr>Skip Pointers</vt:lpstr>
      <vt:lpstr>Auxiliary Structures</vt:lpstr>
      <vt:lpstr>PowerPoint Presentation</vt:lpstr>
      <vt:lpstr>Index Construction</vt:lpstr>
      <vt:lpstr>Scaling index construction</vt:lpstr>
      <vt:lpstr>Sort using disk as “memory”?</vt:lpstr>
      <vt:lpstr>PowerPoint Presentation</vt:lpstr>
      <vt:lpstr>External Sorting</vt:lpstr>
      <vt:lpstr>2-Way Sort: Requires 3 Buffers</vt:lpstr>
      <vt:lpstr>Main Memory 2-Way Merge Sort</vt:lpstr>
      <vt:lpstr>Two-Way External Merge Sort</vt:lpstr>
      <vt:lpstr>General External Merge Sort</vt:lpstr>
      <vt:lpstr>Cost of External Merge Sort</vt:lpstr>
      <vt:lpstr>PowerPoint Presentation</vt:lpstr>
      <vt:lpstr>BSBI: Blocked sort-based Indexing (Sorting with fewer disk seeks)</vt:lpstr>
      <vt:lpstr>PowerPoint Presentation</vt:lpstr>
      <vt:lpstr>Sorting 10 blocks of 10M records</vt:lpstr>
      <vt:lpstr>PowerPoint Presentation</vt:lpstr>
      <vt:lpstr>How to merge the sorted runs?</vt:lpstr>
      <vt:lpstr>Remaining problem with sort-based algorithm</vt:lpstr>
      <vt:lpstr>SPIMI:  Single-pass in-memory indexing</vt:lpstr>
      <vt:lpstr> SPIMI-Invert</vt:lpstr>
      <vt:lpstr>Distributed Indexing</vt:lpstr>
      <vt:lpstr>Example</vt:lpstr>
      <vt:lpstr>Programming Model: MapReduce</vt:lpstr>
      <vt:lpstr>Task: Word Count</vt:lpstr>
      <vt:lpstr>MapReduce: Overview</vt:lpstr>
      <vt:lpstr>MapReduce: The Map Step</vt:lpstr>
      <vt:lpstr>MapReduce: The Reduce Step</vt:lpstr>
      <vt:lpstr>More Specifically</vt:lpstr>
      <vt:lpstr>MapReduce: Word Counting</vt:lpstr>
      <vt:lpstr>Word Count Using MapReduce</vt:lpstr>
      <vt:lpstr>Map-Reduce: Environment</vt:lpstr>
      <vt:lpstr>Map-Reduce: A diagram</vt:lpstr>
      <vt:lpstr>Map-Reduce: In Parallel</vt:lpstr>
      <vt:lpstr>Map-Reduce</vt:lpstr>
      <vt:lpstr>Result Merging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Engines</dc:title>
  <dc:creator>croft</dc:creator>
  <cp:lastModifiedBy>Eduard C. Dragut</cp:lastModifiedBy>
  <cp:revision>121</cp:revision>
  <dcterms:created xsi:type="dcterms:W3CDTF">2008-09-24T13:08:11Z</dcterms:created>
  <dcterms:modified xsi:type="dcterms:W3CDTF">2024-02-07T22:23:59Z</dcterms:modified>
</cp:coreProperties>
</file>