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67"/>
  </p:notesMasterIdLst>
  <p:handoutMasterIdLst>
    <p:handoutMasterId r:id="rId68"/>
  </p:handoutMasterIdLst>
  <p:sldIdLst>
    <p:sldId id="974" r:id="rId2"/>
    <p:sldId id="975" r:id="rId3"/>
    <p:sldId id="976" r:id="rId4"/>
    <p:sldId id="977" r:id="rId5"/>
    <p:sldId id="978" r:id="rId6"/>
    <p:sldId id="979" r:id="rId7"/>
    <p:sldId id="980" r:id="rId8"/>
    <p:sldId id="981" r:id="rId9"/>
    <p:sldId id="983" r:id="rId10"/>
    <p:sldId id="872" r:id="rId11"/>
    <p:sldId id="924" r:id="rId12"/>
    <p:sldId id="882" r:id="rId13"/>
    <p:sldId id="925" r:id="rId14"/>
    <p:sldId id="926" r:id="rId15"/>
    <p:sldId id="927" r:id="rId16"/>
    <p:sldId id="928" r:id="rId17"/>
    <p:sldId id="929" r:id="rId18"/>
    <p:sldId id="984" r:id="rId19"/>
    <p:sldId id="930" r:id="rId20"/>
    <p:sldId id="931" r:id="rId21"/>
    <p:sldId id="932" r:id="rId22"/>
    <p:sldId id="968" r:id="rId23"/>
    <p:sldId id="969" r:id="rId24"/>
    <p:sldId id="933" r:id="rId25"/>
    <p:sldId id="934" r:id="rId26"/>
    <p:sldId id="935" r:id="rId27"/>
    <p:sldId id="936" r:id="rId28"/>
    <p:sldId id="938" r:id="rId29"/>
    <p:sldId id="986" r:id="rId30"/>
    <p:sldId id="987" r:id="rId31"/>
    <p:sldId id="988" r:id="rId32"/>
    <p:sldId id="989" r:id="rId33"/>
    <p:sldId id="990" r:id="rId34"/>
    <p:sldId id="939" r:id="rId35"/>
    <p:sldId id="991" r:id="rId36"/>
    <p:sldId id="992" r:id="rId37"/>
    <p:sldId id="993" r:id="rId38"/>
    <p:sldId id="994" r:id="rId39"/>
    <p:sldId id="995" r:id="rId40"/>
    <p:sldId id="996" r:id="rId41"/>
    <p:sldId id="997" r:id="rId42"/>
    <p:sldId id="998" r:id="rId43"/>
    <p:sldId id="264" r:id="rId44"/>
    <p:sldId id="1007" r:id="rId45"/>
    <p:sldId id="999" r:id="rId46"/>
    <p:sldId id="1000" r:id="rId47"/>
    <p:sldId id="1001" r:id="rId48"/>
    <p:sldId id="1002" r:id="rId49"/>
    <p:sldId id="1003" r:id="rId50"/>
    <p:sldId id="1004" r:id="rId51"/>
    <p:sldId id="273" r:id="rId52"/>
    <p:sldId id="1005" r:id="rId53"/>
    <p:sldId id="1006" r:id="rId54"/>
    <p:sldId id="945" r:id="rId55"/>
    <p:sldId id="946" r:id="rId56"/>
    <p:sldId id="950" r:id="rId57"/>
    <p:sldId id="951" r:id="rId58"/>
    <p:sldId id="952" r:id="rId59"/>
    <p:sldId id="971" r:id="rId60"/>
    <p:sldId id="953" r:id="rId61"/>
    <p:sldId id="954" r:id="rId62"/>
    <p:sldId id="955" r:id="rId63"/>
    <p:sldId id="956" r:id="rId64"/>
    <p:sldId id="957" r:id="rId65"/>
    <p:sldId id="967" r:id="rId66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3E9"/>
    <a:srgbClr val="33669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72" d="100"/>
          <a:sy n="72" d="100"/>
        </p:scale>
        <p:origin x="151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20.03.2024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410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1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728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903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833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632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162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025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454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326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790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516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94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99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858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809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9107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188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48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7226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57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3687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58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324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59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5638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60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714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0877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61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472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62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7386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63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8179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65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19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50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04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51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01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225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48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3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9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4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8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71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0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8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1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8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9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if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Evaluation of Search Engines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Information Retrieval in Practice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6096000"/>
            <a:ext cx="19319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/>
              <a:t>All slides ©Addison Wesley, 2008</a:t>
            </a:r>
          </a:p>
        </p:txBody>
      </p:sp>
    </p:spTree>
    <p:extLst>
      <p:ext uri="{BB962C8B-B14F-4D97-AF65-F5344CB8AC3E}">
        <p14:creationId xmlns:p14="http://schemas.microsoft.com/office/powerpoint/2010/main" val="470146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/>
              <a:t>Overview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Unranked evaluation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/>
              <a:t>Outline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Unranked evaluation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Measures for a search engine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18192" y="170080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How fast does it index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e.g., number of bytes per hour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How fast does it search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e.g., latency as a function of queries per second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What is the cost per query?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chemeClr val="tx1"/>
                </a:solidFill>
                <a:latin typeface="+mj-lt"/>
              </a:rPr>
              <a:t>in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dollars</a:t>
            </a:r>
            <a:endParaRPr lang="de-DE" sz="2800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Measures for a search engine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92971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All of the preceding criteria are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measurable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: we can quantify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speed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/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size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/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money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However, the key measure for a search engine is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user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happiness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What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user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Factors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include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>
                <a:solidFill>
                  <a:schemeClr val="tx1"/>
                </a:solidFill>
                <a:latin typeface="+mj-lt"/>
              </a:rPr>
              <a:t>Speed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response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>
                <a:solidFill>
                  <a:schemeClr val="tx1"/>
                </a:solidFill>
                <a:latin typeface="+mj-lt"/>
              </a:rPr>
              <a:t>Size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index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>
                <a:solidFill>
                  <a:schemeClr val="tx1"/>
                </a:solidFill>
                <a:latin typeface="+mj-lt"/>
              </a:rPr>
              <a:t>Uncluttered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UI</a:t>
            </a:r>
          </a:p>
          <a:p>
            <a:pPr lvl="2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>
                <a:solidFill>
                  <a:schemeClr val="tx1"/>
                </a:solidFill>
                <a:latin typeface="+mj-lt"/>
              </a:rPr>
              <a:t>Most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important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200" dirty="0" err="1">
                <a:solidFill>
                  <a:srgbClr val="0070C0"/>
                </a:solidFill>
                <a:latin typeface="+mj-lt"/>
              </a:rPr>
              <a:t>relevance</a:t>
            </a:r>
            <a:endParaRPr lang="de-DE" sz="2200" dirty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(actually, maybe even more important: it’s free)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Note that none of these is sufficient: blindingly fast, but useless answers won’t make a user happy.</a:t>
            </a:r>
          </a:p>
          <a:p>
            <a:pPr lvl="1"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  <a:latin typeface="+mj-lt"/>
              </a:rPr>
              <a:t>How can we quantify user happiness?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Who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is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user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Who is the user we are trying to make happy?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Web search engine: searcher. Success: Searcher finds what she was looking for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. Measure: rate of return to this search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engine</a:t>
            </a:r>
            <a:endParaRPr lang="de-DE" dirty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Web search engine: advertiser. Success: Searcher clicks on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ad.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Measure</a:t>
            </a:r>
            <a:r>
              <a:rPr lang="de-DE" dirty="0">
                <a:solidFill>
                  <a:srgbClr val="0070C0"/>
                </a:solidFill>
                <a:latin typeface="+mj-lt"/>
              </a:rPr>
              <a:t>: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clickthrough</a:t>
            </a:r>
            <a:r>
              <a:rPr lang="de-DE" dirty="0">
                <a:solidFill>
                  <a:srgbClr val="0070C0"/>
                </a:solidFill>
                <a:latin typeface="+mj-lt"/>
              </a:rPr>
              <a:t> rate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Ecommerce: buyer. Success: Buyer buys something.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Measures: time to purchase, fraction of “conversions” of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searchers</a:t>
            </a:r>
            <a:r>
              <a:rPr lang="de-DE" dirty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to</a:t>
            </a:r>
            <a:r>
              <a:rPr lang="de-DE" dirty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buyers</a:t>
            </a:r>
            <a:endParaRPr lang="de-DE" dirty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Ecommerce: seller. Success: Seller sells something.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Measure: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profit</a:t>
            </a:r>
            <a:r>
              <a:rPr lang="de-DE" dirty="0">
                <a:solidFill>
                  <a:srgbClr val="0070C0"/>
                </a:solidFill>
                <a:latin typeface="+mj-lt"/>
              </a:rPr>
              <a:t> per item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sold</a:t>
            </a:r>
            <a:endParaRPr lang="de-DE" dirty="0">
              <a:solidFill>
                <a:srgbClr val="0070C0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Enterprise: CEO. Success: Employees are more productive (because of effective search).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Measure: profit of the company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Most common definition of user happiness: Relevance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2880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User happiness is equated with the relevance of search results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But how do you measure relevance?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Standard methodology in information retrieval consists of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three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elements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rgbClr val="FF0000"/>
                </a:solidFill>
                <a:latin typeface="+mj-lt"/>
              </a:rPr>
              <a:t>A </a:t>
            </a:r>
            <a:r>
              <a:rPr lang="de-DE" sz="2800" dirty="0" err="1">
                <a:solidFill>
                  <a:srgbClr val="FF0000"/>
                </a:solidFill>
                <a:latin typeface="+mj-lt"/>
              </a:rPr>
              <a:t>benchmark</a:t>
            </a:r>
            <a:r>
              <a:rPr lang="de-DE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rgbClr val="FF0000"/>
                </a:solidFill>
                <a:latin typeface="+mj-lt"/>
              </a:rPr>
              <a:t>document</a:t>
            </a:r>
            <a:r>
              <a:rPr lang="de-DE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rgbClr val="FF0000"/>
                </a:solidFill>
                <a:latin typeface="+mj-lt"/>
              </a:rPr>
              <a:t>collection</a:t>
            </a:r>
            <a:endParaRPr lang="de-DE" sz="2800" dirty="0">
              <a:solidFill>
                <a:srgbClr val="FF000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rgbClr val="FF0000"/>
                </a:solidFill>
                <a:latin typeface="+mj-lt"/>
              </a:rPr>
              <a:t>A </a:t>
            </a:r>
            <a:r>
              <a:rPr lang="de-DE" sz="2800" dirty="0" err="1">
                <a:solidFill>
                  <a:srgbClr val="FF0000"/>
                </a:solidFill>
                <a:latin typeface="+mj-lt"/>
              </a:rPr>
              <a:t>benchmark</a:t>
            </a:r>
            <a:r>
              <a:rPr lang="de-DE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rgbClr val="FF0000"/>
                </a:solidFill>
                <a:latin typeface="+mj-lt"/>
              </a:rPr>
              <a:t>suite</a:t>
            </a:r>
            <a:r>
              <a:rPr lang="de-DE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rgbClr val="FF0000"/>
                </a:solidFill>
                <a:latin typeface="+mj-lt"/>
              </a:rPr>
              <a:t>of</a:t>
            </a:r>
            <a:r>
              <a:rPr lang="de-DE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rgbClr val="FF0000"/>
                </a:solidFill>
                <a:latin typeface="+mj-lt"/>
              </a:rPr>
              <a:t>queries</a:t>
            </a:r>
            <a:endParaRPr lang="de-DE" sz="2800" dirty="0">
              <a:solidFill>
                <a:srgbClr val="FF000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An assessment of the relevance of each query-document pair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>
                <a:solidFill>
                  <a:schemeClr val="tx1"/>
                </a:solidFill>
                <a:latin typeface="+mj-lt"/>
              </a:rPr>
              <a:t>Relevance: </a:t>
            </a:r>
            <a:r>
              <a:rPr lang="fr-FR" sz="36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fr-FR" sz="3600" dirty="0">
                <a:solidFill>
                  <a:schemeClr val="tx1"/>
                </a:solidFill>
                <a:latin typeface="+mj-lt"/>
              </a:rPr>
              <a:t> vs. information </a:t>
            </a:r>
            <a:r>
              <a:rPr lang="fr-FR" sz="3600" dirty="0" err="1">
                <a:solidFill>
                  <a:schemeClr val="tx1"/>
                </a:solidFill>
                <a:latin typeface="+mj-lt"/>
              </a:rPr>
              <a:t>need</a:t>
            </a:r>
            <a:endParaRPr lang="fr-FR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rgbClr val="0070C0"/>
                </a:solidFill>
                <a:latin typeface="+mj-lt"/>
              </a:rPr>
              <a:t>what</a:t>
            </a:r>
            <a:r>
              <a:rPr lang="de-DE" dirty="0">
                <a:solidFill>
                  <a:srgbClr val="0070C0"/>
                </a:solidFill>
                <a:latin typeface="+mj-lt"/>
              </a:rPr>
              <a:t>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First take: relevance to the query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“Relevance to the query” is very problematic.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Information need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+mj-lt"/>
              </a:rPr>
              <a:t>i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: “I am looking for information on whether drinking red wine is more effective at reducing your risk of heart attacks than white wine.”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This is an information need, not a query.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  <a:latin typeface="+mj-lt"/>
              </a:rPr>
              <a:t>Query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q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: [red wine white wine heart attack]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Consider document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′: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At heart of his speech was an attack on the wine industry lobby for downplaying the role of red and </a:t>
            </a:r>
            <a:r>
              <a:rPr lang="de-DE" i="1" dirty="0" err="1">
                <a:solidFill>
                  <a:schemeClr val="tx1"/>
                </a:solidFill>
                <a:latin typeface="+mj-lt"/>
              </a:rPr>
              <a:t>white</a:t>
            </a:r>
            <a:r>
              <a:rPr lang="de-DE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>
                <a:solidFill>
                  <a:schemeClr val="tx1"/>
                </a:solidFill>
                <a:latin typeface="+mj-lt"/>
              </a:rPr>
              <a:t>wine</a:t>
            </a:r>
            <a:r>
              <a:rPr lang="de-DE" i="1" dirty="0">
                <a:solidFill>
                  <a:schemeClr val="tx1"/>
                </a:solidFill>
                <a:latin typeface="+mj-lt"/>
              </a:rPr>
              <a:t> in </a:t>
            </a:r>
            <a:r>
              <a:rPr lang="de-DE" i="1" dirty="0" err="1">
                <a:solidFill>
                  <a:schemeClr val="tx1"/>
                </a:solidFill>
                <a:latin typeface="+mj-lt"/>
              </a:rPr>
              <a:t>drunk</a:t>
            </a:r>
            <a:r>
              <a:rPr lang="de-DE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err="1">
                <a:solidFill>
                  <a:schemeClr val="tx1"/>
                </a:solidFill>
                <a:latin typeface="+mj-lt"/>
              </a:rPr>
              <a:t>driving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′ is an excellent match for query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′ is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not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relevant to the information need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>
                <a:solidFill>
                  <a:schemeClr val="tx1"/>
                </a:solidFill>
                <a:latin typeface="+mj-lt"/>
              </a:rPr>
              <a:t>Relevance: </a:t>
            </a:r>
            <a:r>
              <a:rPr lang="fr-FR" sz="36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fr-FR" sz="3600" dirty="0">
                <a:solidFill>
                  <a:schemeClr val="tx1"/>
                </a:solidFill>
                <a:latin typeface="+mj-lt"/>
              </a:rPr>
              <a:t> vs. information </a:t>
            </a:r>
            <a:r>
              <a:rPr lang="fr-FR" sz="3600" dirty="0" err="1">
                <a:solidFill>
                  <a:schemeClr val="tx1"/>
                </a:solidFill>
                <a:latin typeface="+mj-lt"/>
              </a:rPr>
              <a:t>need</a:t>
            </a:r>
            <a:endParaRPr lang="fr-FR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4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User happiness can only be measured by relevance to an information need, not by relevance to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Our terminology: we talk about query-document relevance judgments even though we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mean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information-need-document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judgments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7" y="1484784"/>
            <a:ext cx="9059803" cy="4464918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>
                <a:solidFill>
                  <a:schemeClr val="tx1"/>
                </a:solidFill>
                <a:latin typeface="+mj-lt"/>
              </a:rPr>
              <a:t>Test Collection Evaluation</a:t>
            </a:r>
          </a:p>
        </p:txBody>
      </p:sp>
    </p:spTree>
    <p:extLst>
      <p:ext uri="{BB962C8B-B14F-4D97-AF65-F5344CB8AC3E}">
        <p14:creationId xmlns:p14="http://schemas.microsoft.com/office/powerpoint/2010/main" val="3736971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Precision and Recall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40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j-lt"/>
              </a:rPr>
              <a:t>Precision (</a:t>
            </a:r>
            <a:r>
              <a:rPr lang="en-US" i="1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) is the fraction of retrieved documents that are </a:t>
            </a:r>
            <a:r>
              <a:rPr lang="de-DE" dirty="0">
                <a:solidFill>
                  <a:srgbClr val="FF0000"/>
                </a:solidFill>
                <a:latin typeface="+mj-lt"/>
              </a:rPr>
              <a:t>relevant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>
              <a:solidFill>
                <a:srgbClr val="FF000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>
              <a:solidFill>
                <a:srgbClr val="FF000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j-lt"/>
              </a:rPr>
              <a:t>Recall (</a:t>
            </a:r>
            <a:r>
              <a:rPr lang="en-US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) is the fraction of relevant documents that are </a:t>
            </a:r>
            <a:r>
              <a:rPr lang="de-DE" dirty="0" err="1">
                <a:solidFill>
                  <a:srgbClr val="FF0000"/>
                </a:solidFill>
                <a:latin typeface="+mj-lt"/>
              </a:rPr>
              <a:t>retrieved</a:t>
            </a:r>
            <a:endParaRPr lang="de-DE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8" name="Picture 7" descr="18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112" y="3000372"/>
            <a:ext cx="7568006" cy="792000"/>
          </a:xfrm>
          <a:prstGeom prst="rect">
            <a:avLst/>
          </a:prstGeom>
        </p:spPr>
      </p:pic>
      <p:pic>
        <p:nvPicPr>
          <p:cNvPr id="9" name="Picture 8" descr="1808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432" y="4786322"/>
            <a:ext cx="7309468" cy="75132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Two basic kinds: (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) static (ii) dynamic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2800" dirty="0">
                <a:solidFill>
                  <a:srgbClr val="0070C0"/>
                </a:solidFill>
                <a:latin typeface="+mj-lt"/>
              </a:rPr>
              <a:t>static summary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of a document is always the same, regardless of the query that was issued by the user.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Dynamic summaries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are </a:t>
            </a:r>
            <a:r>
              <a:rPr lang="en-US" sz="2800" dirty="0">
                <a:solidFill>
                  <a:srgbClr val="0070C0"/>
                </a:solidFill>
                <a:latin typeface="+mj-lt"/>
              </a:rPr>
              <a:t>query-dependent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. They attempt to explain why the document was retrieved for the query at hand.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724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fr-FR" sz="3600" dirty="0" err="1">
                <a:solidFill>
                  <a:schemeClr val="tx1"/>
                </a:solidFill>
                <a:latin typeface="+mj-lt"/>
              </a:rPr>
              <a:t>Precision</a:t>
            </a:r>
            <a:r>
              <a:rPr lang="fr-FR" sz="3600" dirty="0">
                <a:solidFill>
                  <a:schemeClr val="tx1"/>
                </a:solidFill>
                <a:latin typeface="+mj-lt"/>
              </a:rPr>
              <a:t> and </a:t>
            </a:r>
            <a:r>
              <a:rPr lang="fr-FR" sz="3600" dirty="0" err="1">
                <a:solidFill>
                  <a:schemeClr val="tx1"/>
                </a:solidFill>
                <a:latin typeface="+mj-lt"/>
              </a:rPr>
              <a:t>recall</a:t>
            </a:r>
            <a:endParaRPr lang="fr-FR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428860" y="3643338"/>
            <a:ext cx="3571900" cy="2214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600" i="1" dirty="0">
                <a:solidFill>
                  <a:schemeClr val="tx1"/>
                </a:solidFill>
                <a:latin typeface="+mj-lt"/>
              </a:rPr>
              <a:t>P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600" dirty="0">
                <a:solidFill>
                  <a:schemeClr val="tx1"/>
                </a:solidFill>
                <a:latin typeface="+mj-lt"/>
              </a:rPr>
              <a:t>/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( 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FP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600" i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/ ( 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FN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8" name="Picture 7" descr="19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071678"/>
            <a:ext cx="7327020" cy="13573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Precision/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recall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tradeoff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79512" y="1772816"/>
            <a:ext cx="8643998" cy="44644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You can increase recall by returning more docs.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Recall is a non-decreasing function of the number of docs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retrieved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A system that returns all docs has 100% recall!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The converse is also true (usually): It’s easy to get high precision for very low recall.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  <a:latin typeface="+mj-lt"/>
              </a:rPr>
              <a:t>Suppose the document with the largest score is relevant. How </a:t>
            </a:r>
            <a:r>
              <a:rPr lang="de-DE" sz="2800" dirty="0" err="1">
                <a:solidFill>
                  <a:srgbClr val="00B050"/>
                </a:solidFill>
                <a:latin typeface="+mj-lt"/>
              </a:rPr>
              <a:t>can</a:t>
            </a:r>
            <a:r>
              <a:rPr lang="de-DE" sz="2800" dirty="0">
                <a:solidFill>
                  <a:srgbClr val="00B050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rgbClr val="00B050"/>
                </a:solidFill>
                <a:latin typeface="+mj-lt"/>
              </a:rPr>
              <a:t>we</a:t>
            </a:r>
            <a:r>
              <a:rPr lang="de-DE" sz="2800" dirty="0">
                <a:solidFill>
                  <a:srgbClr val="00B050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rgbClr val="00B050"/>
                </a:solidFill>
                <a:latin typeface="+mj-lt"/>
              </a:rPr>
              <a:t>maximize</a:t>
            </a:r>
            <a:r>
              <a:rPr lang="de-DE" sz="2800" dirty="0">
                <a:solidFill>
                  <a:srgbClr val="00B050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rgbClr val="00B050"/>
                </a:solidFill>
                <a:latin typeface="+mj-lt"/>
              </a:rPr>
              <a:t>precision</a:t>
            </a:r>
            <a:r>
              <a:rPr lang="de-DE" sz="2800" dirty="0">
                <a:solidFill>
                  <a:srgbClr val="00B050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643998" cy="6357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allows us to trade off precision against recall.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>
                <a:solidFill>
                  <a:schemeClr val="tx1"/>
                </a:solidFill>
                <a:latin typeface="+mj-lt"/>
              </a:rPr>
              <a:t>                                                                                                                                                                     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>
                <a:solidFill>
                  <a:schemeClr val="tx1"/>
                </a:solidFill>
                <a:latin typeface="+mj-lt"/>
              </a:rPr>
              <a:t>                                                                     where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α </a:t>
            </a:r>
            <a:r>
              <a:rPr lang="el-GR" dirty="0">
                <a:solidFill>
                  <a:schemeClr val="tx1"/>
                </a:solidFill>
                <a:latin typeface="Calibri"/>
                <a:cs typeface="Calibri"/>
              </a:rPr>
              <a:t>ϵ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[0, 1] and thus </a:t>
            </a:r>
            <a:r>
              <a:rPr lang="en-US" i="1" dirty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>
                <a:solidFill>
                  <a:schemeClr val="tx1"/>
                </a:solidFill>
                <a:latin typeface="Calibri"/>
                <a:cs typeface="Calibri"/>
              </a:rPr>
              <a:t>ϵ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[0,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∞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Most frequently used: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balanced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F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with </a:t>
            </a:r>
            <a:r>
              <a:rPr lang="en-US" i="1" dirty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= 1 or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α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 = 0.5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This is the </a:t>
            </a:r>
            <a:r>
              <a:rPr lang="en-US" sz="2200" dirty="0">
                <a:solidFill>
                  <a:srgbClr val="0070C0"/>
                </a:solidFill>
                <a:latin typeface="+mj-lt"/>
              </a:rPr>
              <a:t>harmonic mean 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of</a:t>
            </a:r>
            <a:r>
              <a:rPr lang="en-US" sz="2200" i="1" dirty="0">
                <a:solidFill>
                  <a:schemeClr val="tx1"/>
                </a:solidFill>
                <a:latin typeface="+mj-lt"/>
              </a:rPr>
              <a:t> P 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200" i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: 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  <a:latin typeface="+mj-lt"/>
              </a:rPr>
              <a:t>What value range of </a:t>
            </a:r>
            <a:r>
              <a:rPr lang="el-GR" i="1" dirty="0">
                <a:solidFill>
                  <a:srgbClr val="00B050"/>
                </a:solidFill>
                <a:latin typeface="Calibri"/>
                <a:cs typeface="Calibri"/>
              </a:rPr>
              <a:t>β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 weights recall higher than precision?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5720" y="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combined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i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pic>
        <p:nvPicPr>
          <p:cNvPr id="9" name="Picture 8" descr="2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390163"/>
            <a:ext cx="4572032" cy="895961"/>
          </a:xfrm>
          <a:prstGeom prst="rect">
            <a:avLst/>
          </a:prstGeom>
        </p:spPr>
      </p:pic>
      <p:pic>
        <p:nvPicPr>
          <p:cNvPr id="10" name="Picture 9" descr="210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272" y="2428868"/>
            <a:ext cx="1668857" cy="792000"/>
          </a:xfrm>
          <a:prstGeom prst="rect">
            <a:avLst/>
          </a:prstGeom>
        </p:spPr>
      </p:pic>
      <p:pic>
        <p:nvPicPr>
          <p:cNvPr id="11" name="Picture 10" descr="2108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357694"/>
            <a:ext cx="1782000" cy="43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F: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643338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= 20/(20 + 40) = 1/3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i="1" dirty="0">
                <a:solidFill>
                  <a:schemeClr val="tx1"/>
                </a:solidFill>
                <a:latin typeface="+mj-lt"/>
              </a:rPr>
              <a:t>R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= 20/(20 + 60) = 1/4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09618" y="1744976"/>
          <a:ext cx="6691340" cy="1706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2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/>
                        <a:t>relevant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/>
                        <a:t>not relevant</a:t>
                      </a:r>
                      <a:endParaRPr lang="de-DE" sz="2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kern="1200" dirty="0" err="1"/>
                        <a:t>retrieved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/>
                        <a:t>20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/>
                        <a:t>40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/>
                        <a:t>60</a:t>
                      </a:r>
                      <a:endParaRPr lang="de-DE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kern="1200" dirty="0"/>
                        <a:t>not retrieved 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/>
                        <a:t>60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/>
                        <a:t>1,000,000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/>
                        <a:t>1,000,060</a:t>
                      </a:r>
                      <a:endParaRPr lang="en-US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/>
                        <a:t>80</a:t>
                      </a:r>
                      <a:endParaRPr lang="de-DE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kern="1200" dirty="0"/>
                        <a:t>1,000,040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kern="1200" dirty="0"/>
                        <a:t>1,000,120</a:t>
                      </a:r>
                      <a:endParaRPr lang="de-DE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9" descr="22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56" y="4572008"/>
            <a:ext cx="2479998" cy="72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Accuracy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Why do we use complex measures like precision, recall, and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Why not something simple like accuracy?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Accuracy is the fraction of decisions (relevant/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)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that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are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correct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In terms of the contingency table above,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>
                <a:solidFill>
                  <a:schemeClr val="tx1"/>
                </a:solidFill>
                <a:latin typeface="+mj-lt"/>
              </a:rPr>
              <a:t>	accuracy = (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TP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TN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)/(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TP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FP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FN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+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TN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Why is accuracy not a useful measure for web information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Exercise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Compute precision, recall and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F</a:t>
            </a:r>
            <a:r>
              <a:rPr lang="en-US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for this result set:</a:t>
            </a: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snoogle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search engine below always returns 0 results (“0 matching results found”), regardless of the query. Why does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snoogle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demonstrate that accuracy is not a useful measure in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IR?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4414" y="1857364"/>
          <a:ext cx="6096000" cy="1371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kern="1200" dirty="0"/>
                        <a:t>relevant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kern="1200" dirty="0"/>
                        <a:t>not relevant</a:t>
                      </a:r>
                      <a:endParaRPr lang="de-DE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 err="1"/>
                        <a:t>retrieved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dirty="0"/>
                        <a:t>not </a:t>
                      </a:r>
                      <a:r>
                        <a:rPr lang="de-DE" sz="2400" kern="1200" dirty="0" err="1"/>
                        <a:t>retrieved</a:t>
                      </a:r>
                      <a:r>
                        <a:rPr lang="de-DE" sz="2400" kern="1200" dirty="0"/>
                        <a:t>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kern="1200" dirty="0"/>
                        <a:t>1,000,000,000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24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714884"/>
            <a:ext cx="3798726" cy="185738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Why accuracy is a useless measure in IR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Simple trick to maximize accuracy in IR: always say no and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return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nothing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You then get 99.99% accuracy on most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Searchers on the web (and in IR in general)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want to find something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and have a certain tolerance for junk.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It’s better to return some bad hits as long as you return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something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→We use precision, recall, and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F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for evaluation, not accuracy.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F: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Why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harmonic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mean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Why don’t we use a different mean of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as a measure?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>
                <a:solidFill>
                  <a:schemeClr val="tx1"/>
                </a:solidFill>
                <a:latin typeface="+mj-lt"/>
              </a:rPr>
              <a:t>e.g., the arithmetic mean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dominated by large values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Difficulties in using Precision, Recall and </a:t>
            </a:r>
            <a:r>
              <a:rPr lang="en-US" sz="3600" i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601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We need relevance judgments for information-need-document pairs – but they are expensive to produce.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Obtaining relevance judgments is an expensive, time-consuming process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who does it?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what are the instructions?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what is the level of agreement?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83968"/>
          </a:xfrm>
        </p:spPr>
        <p:txBody>
          <a:bodyPr>
            <a:noAutofit/>
          </a:bodyPr>
          <a:lstStyle/>
          <a:p>
            <a:r>
              <a:rPr lang="en-US" sz="2800" dirty="0"/>
              <a:t>Exhaustive judgments for all documents in a collection is not practical</a:t>
            </a:r>
          </a:p>
          <a:p>
            <a:r>
              <a:rPr lang="en-US" sz="2800" dirty="0"/>
              <a:t>Pooling technique:</a:t>
            </a:r>
          </a:p>
          <a:p>
            <a:pPr lvl="1"/>
            <a:r>
              <a:rPr lang="en-US" sz="2400" dirty="0"/>
              <a:t>top </a:t>
            </a:r>
            <a:r>
              <a:rPr lang="en-US" sz="2400" i="1" dirty="0"/>
              <a:t>k results (k varied between 50 and </a:t>
            </a:r>
            <a:r>
              <a:rPr lang="en-US" sz="2400" dirty="0"/>
              <a:t>200) from the rankings obtained by different search engines (or retrieval algorithms) are merged into a pool</a:t>
            </a:r>
          </a:p>
          <a:p>
            <a:pPr lvl="1"/>
            <a:r>
              <a:rPr lang="en-US" sz="2400" dirty="0"/>
              <a:t>duplicates are removed</a:t>
            </a:r>
          </a:p>
          <a:p>
            <a:pPr lvl="1"/>
            <a:r>
              <a:rPr lang="en-US" sz="2400" dirty="0"/>
              <a:t>documents are presented in some random order to the relevance judges</a:t>
            </a:r>
          </a:p>
          <a:p>
            <a:r>
              <a:rPr lang="en-US" sz="2800" dirty="0"/>
              <a:t>Produces a large number of relevance judgments for each query, although still incomplete</a:t>
            </a:r>
          </a:p>
        </p:txBody>
      </p:sp>
    </p:spTree>
    <p:extLst>
      <p:ext uri="{BB962C8B-B14F-4D97-AF65-F5344CB8AC3E}">
        <p14:creationId xmlns:p14="http://schemas.microsoft.com/office/powerpoint/2010/main" val="308522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Static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In typical systems, the static summary is a subset of the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Simplest heuristic: the first 50 or so words of the document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More sophisticated: extract from each document a set of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“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key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”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sentences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Simple NLP heuristics to score each sentence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Summary is made up of top-scoring sentences.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Machine learning approach: see IIR 13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Most sophisticated: complex NLP to synthesize/generate a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summary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75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Logs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663439"/>
          </a:xfrm>
        </p:spPr>
        <p:txBody>
          <a:bodyPr>
            <a:normAutofit/>
          </a:bodyPr>
          <a:lstStyle/>
          <a:p>
            <a:r>
              <a:rPr lang="en-US" sz="2800" dirty="0"/>
              <a:t>Used for both tuning and evaluating search engines</a:t>
            </a:r>
          </a:p>
          <a:p>
            <a:pPr lvl="1"/>
            <a:r>
              <a:rPr lang="en-US" sz="2400" dirty="0"/>
              <a:t>also for various techniques such as query suggestion</a:t>
            </a:r>
          </a:p>
          <a:p>
            <a:r>
              <a:rPr lang="en-US" sz="2800" dirty="0"/>
              <a:t>Typical contents</a:t>
            </a:r>
          </a:p>
          <a:p>
            <a:pPr lvl="1"/>
            <a:r>
              <a:rPr lang="en-US" sz="2400" dirty="0"/>
              <a:t>User identifier or user session identifier</a:t>
            </a:r>
          </a:p>
          <a:p>
            <a:pPr lvl="1"/>
            <a:r>
              <a:rPr lang="en-US" sz="2400" dirty="0"/>
              <a:t>Query terms - stored exactly as user entered</a:t>
            </a:r>
          </a:p>
          <a:p>
            <a:pPr lvl="1"/>
            <a:r>
              <a:rPr lang="en-US" sz="2400" dirty="0"/>
              <a:t>List of URLs of results, their ranks on the result list, and whether they were clicked on</a:t>
            </a:r>
          </a:p>
          <a:p>
            <a:pPr lvl="1"/>
            <a:r>
              <a:rPr lang="en-US" sz="2400" dirty="0"/>
              <a:t>Timestamp(s) - records the time of user events such as query submission, clicks</a:t>
            </a:r>
          </a:p>
        </p:txBody>
      </p:sp>
    </p:spTree>
    <p:extLst>
      <p:ext uri="{BB962C8B-B14F-4D97-AF65-F5344CB8AC3E}">
        <p14:creationId xmlns:p14="http://schemas.microsoft.com/office/powerpoint/2010/main" val="1497405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Logs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739639"/>
          </a:xfrm>
        </p:spPr>
        <p:txBody>
          <a:bodyPr>
            <a:normAutofit/>
          </a:bodyPr>
          <a:lstStyle/>
          <a:p>
            <a:r>
              <a:rPr lang="en-US" sz="2800" dirty="0"/>
              <a:t>Clicks are not relevance judgments</a:t>
            </a:r>
          </a:p>
          <a:p>
            <a:pPr lvl="1"/>
            <a:r>
              <a:rPr lang="en-US" sz="2400" dirty="0"/>
              <a:t>although they are correlated</a:t>
            </a:r>
          </a:p>
          <a:p>
            <a:pPr lvl="1"/>
            <a:r>
              <a:rPr lang="en-US" sz="2400" dirty="0"/>
              <a:t>biased by a number of factors such as rank on result list</a:t>
            </a:r>
          </a:p>
          <a:p>
            <a:r>
              <a:rPr lang="en-US" sz="2800" dirty="0"/>
              <a:t>Can use clickthough data to predict </a:t>
            </a:r>
            <a:r>
              <a:rPr lang="en-US" sz="2800" i="1" dirty="0"/>
              <a:t>preferences</a:t>
            </a:r>
            <a:r>
              <a:rPr lang="en-US" sz="2800" dirty="0"/>
              <a:t> between pairs of documents</a:t>
            </a:r>
          </a:p>
          <a:p>
            <a:pPr lvl="1"/>
            <a:r>
              <a:rPr lang="en-US" sz="2400" dirty="0"/>
              <a:t>appropriate for tasks with multiple levels of relevance, focused on user relevance</a:t>
            </a:r>
          </a:p>
          <a:p>
            <a:pPr lvl="1"/>
            <a:r>
              <a:rPr lang="en-US" sz="2400" dirty="0"/>
              <a:t>various “policies” used to generate preferences</a:t>
            </a:r>
          </a:p>
        </p:txBody>
      </p:sp>
    </p:spTree>
    <p:extLst>
      <p:ext uri="{BB962C8B-B14F-4D97-AF65-F5344CB8AC3E}">
        <p14:creationId xmlns:p14="http://schemas.microsoft.com/office/powerpoint/2010/main" val="828341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Click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Skip Above and Skip Next</a:t>
            </a:r>
          </a:p>
          <a:p>
            <a:pPr lvl="1"/>
            <a:r>
              <a:rPr lang="en-US" sz="2800" dirty="0"/>
              <a:t>click data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generated preferences</a:t>
            </a:r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2895298" y="2667000"/>
            <a:ext cx="1474313" cy="1384086"/>
          </a:xfrm>
          <a:prstGeom prst="rect">
            <a:avLst/>
          </a:prstGeom>
          <a:noFill/>
          <a:ln/>
          <a:effectLst/>
        </p:spPr>
      </p:pic>
      <p:pic>
        <p:nvPicPr>
          <p:cNvPr id="7" name="Picture 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895600" y="4953000"/>
            <a:ext cx="100283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79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Logs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Click data can also be aggregated to remove noise</a:t>
            </a:r>
          </a:p>
          <a:p>
            <a:r>
              <a:rPr lang="en-US" sz="2800" i="1" dirty="0"/>
              <a:t>Click distribution </a:t>
            </a:r>
            <a:r>
              <a:rPr lang="en-US" sz="2800" dirty="0"/>
              <a:t>information</a:t>
            </a:r>
          </a:p>
          <a:p>
            <a:pPr lvl="1"/>
            <a:r>
              <a:rPr lang="en-US" sz="2400" dirty="0"/>
              <a:t>can be used to identify clicks that have a higher frequency than would be expected</a:t>
            </a:r>
          </a:p>
          <a:p>
            <a:pPr lvl="1"/>
            <a:r>
              <a:rPr lang="en-US" sz="2400" dirty="0"/>
              <a:t>high correlation with relevance</a:t>
            </a:r>
          </a:p>
          <a:p>
            <a:pPr lvl="1"/>
            <a:r>
              <a:rPr lang="en-US" sz="2400" dirty="0"/>
              <a:t>e.g., using </a:t>
            </a:r>
            <a:r>
              <a:rPr lang="en-US" sz="2400" i="1" dirty="0"/>
              <a:t>click deviation </a:t>
            </a:r>
            <a:r>
              <a:rPr lang="en-US" sz="2400" dirty="0"/>
              <a:t>to filter clicks for preference-generation policies</a:t>
            </a:r>
          </a:p>
        </p:txBody>
      </p:sp>
    </p:spTree>
    <p:extLst>
      <p:ext uri="{BB962C8B-B14F-4D97-AF65-F5344CB8AC3E}">
        <p14:creationId xmlns:p14="http://schemas.microsoft.com/office/powerpoint/2010/main" val="8753649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/>
              <a:t>Outline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Recap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Unranked evaluation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Effectiveness</a:t>
            </a:r>
          </a:p>
        </p:txBody>
      </p:sp>
      <p:pic>
        <p:nvPicPr>
          <p:cNvPr id="3" name="Picture 2" descr="C:\Users\croft\Desktop\chap8-2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6838950" cy="4197350"/>
          </a:xfrm>
          <a:prstGeom prst="rect">
            <a:avLst/>
          </a:prstGeom>
          <a:noFill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1E5371-8590-443C-BF7D-61F15AF7CABA}"/>
              </a:ext>
            </a:extLst>
          </p:cNvPr>
          <p:cNvSpPr/>
          <p:nvPr/>
        </p:nvSpPr>
        <p:spPr>
          <a:xfrm>
            <a:off x="4716016" y="2780928"/>
            <a:ext cx="457622" cy="3024336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CBDEC03-E6D7-4445-9E93-9514F6189421}"/>
              </a:ext>
            </a:extLst>
          </p:cNvPr>
          <p:cNvGrpSpPr/>
          <p:nvPr/>
        </p:nvGrpSpPr>
        <p:grpSpPr>
          <a:xfrm>
            <a:off x="7452320" y="2132856"/>
            <a:ext cx="1368152" cy="3672408"/>
            <a:chOff x="7452320" y="2132856"/>
            <a:chExt cx="1368152" cy="367240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659C8AD-5A52-4EA8-98D6-E82A8B608546}"/>
                </a:ext>
              </a:extLst>
            </p:cNvPr>
            <p:cNvSpPr/>
            <p:nvPr/>
          </p:nvSpPr>
          <p:spPr>
            <a:xfrm>
              <a:off x="7452320" y="2780928"/>
              <a:ext cx="457622" cy="3024336"/>
            </a:xfrm>
            <a:prstGeom prst="roundRect">
              <a:avLst/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peech Bubble: Rectangle with Corners Rounded 5">
              <a:extLst>
                <a:ext uri="{FF2B5EF4-FFF2-40B4-BE49-F238E27FC236}">
                  <a16:creationId xmlns:a16="http://schemas.microsoft.com/office/drawing/2014/main" id="{73D5659E-F85A-41C0-8490-EDCEDD1B83CC}"/>
                </a:ext>
              </a:extLst>
            </p:cNvPr>
            <p:cNvSpPr/>
            <p:nvPr/>
          </p:nvSpPr>
          <p:spPr>
            <a:xfrm>
              <a:off x="7596336" y="2132856"/>
              <a:ext cx="1224136" cy="360040"/>
            </a:xfrm>
            <a:prstGeom prst="wedgeRoundRectCallout">
              <a:avLst>
                <a:gd name="adj1" fmla="val -42500"/>
                <a:gd name="adj2" fmla="val 9444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#1 = #2</a:t>
              </a:r>
            </a:p>
          </p:txBody>
        </p:sp>
      </p:grp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844C6185-7E41-4610-BC78-D9170A12796D}"/>
              </a:ext>
            </a:extLst>
          </p:cNvPr>
          <p:cNvSpPr/>
          <p:nvPr/>
        </p:nvSpPr>
        <p:spPr>
          <a:xfrm>
            <a:off x="4716017" y="2276871"/>
            <a:ext cx="1368151" cy="280413"/>
          </a:xfrm>
          <a:prstGeom prst="wedgeRoundRectCallout">
            <a:avLst>
              <a:gd name="adj1" fmla="val -42500"/>
              <a:gd name="adj2" fmla="val 944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#1 &gt; #2</a:t>
            </a:r>
          </a:p>
        </p:txBody>
      </p:sp>
    </p:spTree>
    <p:extLst>
      <p:ext uri="{BB962C8B-B14F-4D97-AF65-F5344CB8AC3E}">
        <p14:creationId xmlns:p14="http://schemas.microsoft.com/office/powerpoint/2010/main" val="27586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a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Calculating recall and precision at fixed rank positions</a:t>
            </a:r>
          </a:p>
          <a:p>
            <a:r>
              <a:rPr lang="en-US" sz="2800" dirty="0"/>
              <a:t>Calculating precision at standard recall levels, from 0.0 to 1.0</a:t>
            </a:r>
          </a:p>
          <a:p>
            <a:pPr lvl="1"/>
            <a:r>
              <a:rPr lang="en-US" sz="2400" dirty="0"/>
              <a:t>requires </a:t>
            </a:r>
            <a:r>
              <a:rPr lang="en-US" sz="2400" i="1" dirty="0"/>
              <a:t>interpolation</a:t>
            </a:r>
          </a:p>
          <a:p>
            <a:r>
              <a:rPr lang="en-US" sz="2800" dirty="0"/>
              <a:t>Averaging the precision values from the rank positions where a relevant document was retrieved</a:t>
            </a:r>
          </a:p>
        </p:txBody>
      </p:sp>
    </p:spTree>
    <p:extLst>
      <p:ext uri="{BB962C8B-B14F-4D97-AF65-F5344CB8AC3E}">
        <p14:creationId xmlns:p14="http://schemas.microsoft.com/office/powerpoint/2010/main" val="786261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Precision</a:t>
            </a:r>
          </a:p>
        </p:txBody>
      </p:sp>
      <p:pic>
        <p:nvPicPr>
          <p:cNvPr id="4" name="Picture 3" descr="C:\Users\croft\Desktop\chap8-2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1776779"/>
            <a:ext cx="5118657" cy="3141534"/>
          </a:xfrm>
          <a:prstGeom prst="rect">
            <a:avLst/>
          </a:prstGeom>
          <a:noFill/>
        </p:spPr>
      </p:pic>
      <p:pic>
        <p:nvPicPr>
          <p:cNvPr id="10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914400" y="5029200"/>
            <a:ext cx="7420157" cy="990600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val="41934966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Averaging Across Queries</a:t>
            </a:r>
          </a:p>
        </p:txBody>
      </p:sp>
      <p:pic>
        <p:nvPicPr>
          <p:cNvPr id="4" name="Picture 2" descr="C:\Users\croft\Desktop\chap8-3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1737361"/>
            <a:ext cx="5845582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7772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815839"/>
          </a:xfrm>
        </p:spPr>
        <p:txBody>
          <a:bodyPr>
            <a:normAutofit/>
          </a:bodyPr>
          <a:lstStyle/>
          <a:p>
            <a:r>
              <a:rPr lang="en-US" sz="2800" i="1" dirty="0"/>
              <a:t>Mean Average Precision </a:t>
            </a:r>
            <a:r>
              <a:rPr lang="en-US" sz="2800" dirty="0"/>
              <a:t>(MAP)</a:t>
            </a:r>
          </a:p>
          <a:p>
            <a:pPr lvl="1"/>
            <a:r>
              <a:rPr lang="en-US" sz="2400" dirty="0"/>
              <a:t>summarize rankings from multiple queries by averaging average precision</a:t>
            </a:r>
          </a:p>
          <a:p>
            <a:pPr lvl="1"/>
            <a:r>
              <a:rPr lang="en-US" sz="2400" dirty="0"/>
              <a:t>most commonly used measure in research papers</a:t>
            </a:r>
          </a:p>
          <a:p>
            <a:pPr lvl="1"/>
            <a:r>
              <a:rPr lang="en-US" sz="2400" dirty="0"/>
              <a:t>assumes user is interested in finding many relevant documents for each query</a:t>
            </a:r>
          </a:p>
          <a:p>
            <a:pPr lvl="1"/>
            <a:r>
              <a:rPr lang="en-US" sz="2400" dirty="0"/>
              <a:t>requires many relevance judgments in text collection</a:t>
            </a:r>
          </a:p>
          <a:p>
            <a:r>
              <a:rPr lang="en-US" sz="2800" dirty="0"/>
              <a:t>Recall-precision graphs are also useful summaries</a:t>
            </a:r>
          </a:p>
        </p:txBody>
      </p:sp>
    </p:spTree>
    <p:extLst>
      <p:ext uri="{BB962C8B-B14F-4D97-AF65-F5344CB8AC3E}">
        <p14:creationId xmlns:p14="http://schemas.microsoft.com/office/powerpoint/2010/main" val="170908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00240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Present one or more “windows” or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snippets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within the document that contain several of the query terms.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Prefer snippets in which query terms occurred as a phrase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Prefer snippets in which query terms occurred jointly in a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small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window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The summary that is computed this way gives the entire content of the window – all terms, not just the query terms.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8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pic>
        <p:nvPicPr>
          <p:cNvPr id="3" name="Picture 2" descr="C:\Users\croft\Desktop\chap8-3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1852853"/>
            <a:ext cx="4466062" cy="3434820"/>
          </a:xfrm>
          <a:prstGeom prst="rect">
            <a:avLst/>
          </a:prstGeom>
          <a:noFill/>
        </p:spPr>
      </p:pic>
      <p:pic>
        <p:nvPicPr>
          <p:cNvPr id="7" name="Picture 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822960" y="5429771"/>
            <a:ext cx="7685368" cy="1228090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val="35111529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 on Top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08376"/>
          </a:xfrm>
        </p:spPr>
        <p:txBody>
          <a:bodyPr>
            <a:normAutofit/>
          </a:bodyPr>
          <a:lstStyle/>
          <a:p>
            <a:r>
              <a:rPr lang="en-US" sz="2800" dirty="0"/>
              <a:t>Users tend to look at only the top part of the ranked result list to find relevant documents</a:t>
            </a:r>
          </a:p>
          <a:p>
            <a:r>
              <a:rPr lang="en-US" sz="2800" dirty="0"/>
              <a:t>Some search tasks have only one relevant document</a:t>
            </a:r>
          </a:p>
          <a:p>
            <a:pPr lvl="1"/>
            <a:r>
              <a:rPr lang="en-US" sz="2400" dirty="0"/>
              <a:t>e.g., navigational search, question answering</a:t>
            </a:r>
          </a:p>
          <a:p>
            <a:r>
              <a:rPr lang="en-US" sz="2800" dirty="0"/>
              <a:t>Recall not appropriate</a:t>
            </a:r>
          </a:p>
          <a:p>
            <a:pPr lvl="1"/>
            <a:r>
              <a:rPr lang="en-US" sz="2400" dirty="0"/>
              <a:t>instead need to measure how well the search engine does at retrieving relevant documents at very high ranks</a:t>
            </a:r>
          </a:p>
        </p:txBody>
      </p:sp>
    </p:spTree>
    <p:extLst>
      <p:ext uri="{BB962C8B-B14F-4D97-AF65-F5344CB8AC3E}">
        <p14:creationId xmlns:p14="http://schemas.microsoft.com/office/powerpoint/2010/main" val="38306820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 on Top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r>
              <a:rPr lang="en-US" sz="2800" dirty="0"/>
              <a:t>Precision at Rank R</a:t>
            </a:r>
          </a:p>
          <a:p>
            <a:pPr lvl="1"/>
            <a:r>
              <a:rPr lang="en-US" sz="2400" dirty="0"/>
              <a:t>R typically 5, 10, 20</a:t>
            </a:r>
          </a:p>
          <a:p>
            <a:pPr lvl="1"/>
            <a:r>
              <a:rPr lang="en-US" sz="2400" dirty="0"/>
              <a:t>easy to compute, average, understand</a:t>
            </a:r>
          </a:p>
          <a:p>
            <a:pPr lvl="1"/>
            <a:r>
              <a:rPr lang="en-US" sz="2400" dirty="0"/>
              <a:t>not sensitive to rank positions less than R</a:t>
            </a:r>
          </a:p>
          <a:p>
            <a:r>
              <a:rPr lang="en-US" sz="2800" dirty="0"/>
              <a:t>Reciprocal Rank</a:t>
            </a:r>
          </a:p>
          <a:p>
            <a:pPr lvl="1"/>
            <a:r>
              <a:rPr lang="en-US" sz="2400" dirty="0"/>
              <a:t>reciprocal of the rank at which the first relevant document is retrieved</a:t>
            </a:r>
          </a:p>
          <a:p>
            <a:pPr lvl="1"/>
            <a:r>
              <a:rPr lang="en-US" sz="2400" i="1" dirty="0"/>
              <a:t>Mean Reciprocal Rank (MRR) </a:t>
            </a:r>
            <a:r>
              <a:rPr lang="en-US" sz="2400" dirty="0"/>
              <a:t>is the average of the reciprocal ranks over a set of queries</a:t>
            </a:r>
          </a:p>
          <a:p>
            <a:pPr lvl="1"/>
            <a:r>
              <a:rPr lang="en-US" sz="2400" dirty="0"/>
              <a:t>very sensitive to rank position</a:t>
            </a:r>
          </a:p>
        </p:txBody>
      </p:sp>
    </p:spTree>
    <p:extLst>
      <p:ext uri="{BB962C8B-B14F-4D97-AF65-F5344CB8AC3E}">
        <p14:creationId xmlns:p14="http://schemas.microsoft.com/office/powerpoint/2010/main" val="3915323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B0AD42E1-3FF8-477D-AC79-C5203ED50C64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457200" y="170232"/>
            <a:ext cx="8229600" cy="150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Mean Reciprocal Rank</a:t>
            </a:r>
            <a:endParaRPr lang="en-US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8B1C1466-0968-47ED-B8C1-B84D012833F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457200" y="1772816"/>
            <a:ext cx="8229600" cy="39170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304800" indent="-304800">
              <a:spcBef>
                <a:spcPct val="0"/>
              </a:spcBef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Consider rank position, K, of first relevant doc</a:t>
            </a:r>
            <a:endParaRPr lang="en-US" altLang="en-US" dirty="0"/>
          </a:p>
          <a:p>
            <a:pPr marL="704850" lvl="1" indent="-247650">
              <a:spcBef>
                <a:spcPts val="500"/>
              </a:spcBef>
            </a:pPr>
            <a:endParaRPr lang="en-US" altLang="en-US" sz="2200" baseline="-250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704850" lvl="1" indent="-247650"/>
            <a:endParaRPr lang="en-US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304800" indent="-304800">
              <a:spcBef>
                <a:spcPts val="600"/>
              </a:spcBef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Reciprocal Rank score =</a:t>
            </a:r>
            <a:endParaRPr lang="en-US" altLang="en-US" dirty="0"/>
          </a:p>
          <a:p>
            <a:pPr marL="304800" indent="-304800"/>
            <a:endParaRPr lang="en-US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marL="304800" indent="-304800">
              <a:spcBef>
                <a:spcPts val="600"/>
              </a:spcBef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MRR is the mean RR across multiple queries 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en-US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33191C55-7F32-41CA-8658-7A8287E780FD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855" y="2564904"/>
            <a:ext cx="4762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CFA684-C431-4DCA-92E4-4B61C1E7C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92427"/>
              </p:ext>
            </p:extLst>
          </p:nvPr>
        </p:nvGraphicFramePr>
        <p:xfrm>
          <a:off x="457200" y="4341242"/>
          <a:ext cx="8568955" cy="192753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311801050"/>
                    </a:ext>
                  </a:extLst>
                </a:gridCol>
                <a:gridCol w="2275454">
                  <a:extLst>
                    <a:ext uri="{9D8B030D-6E8A-4147-A177-3AD203B41FA5}">
                      <a16:colId xmlns:a16="http://schemas.microsoft.com/office/drawing/2014/main" val="291368738"/>
                    </a:ext>
                  </a:extLst>
                </a:gridCol>
                <a:gridCol w="2261050">
                  <a:extLst>
                    <a:ext uri="{9D8B030D-6E8A-4147-A177-3AD203B41FA5}">
                      <a16:colId xmlns:a16="http://schemas.microsoft.com/office/drawing/2014/main" val="1271979290"/>
                    </a:ext>
                  </a:extLst>
                </a:gridCol>
                <a:gridCol w="1166532">
                  <a:extLst>
                    <a:ext uri="{9D8B030D-6E8A-4147-A177-3AD203B41FA5}">
                      <a16:colId xmlns:a16="http://schemas.microsoft.com/office/drawing/2014/main" val="663216245"/>
                    </a:ext>
                  </a:extLst>
                </a:gridCol>
                <a:gridCol w="1713791">
                  <a:extLst>
                    <a:ext uri="{9D8B030D-6E8A-4147-A177-3AD203B41FA5}">
                      <a16:colId xmlns:a16="http://schemas.microsoft.com/office/drawing/2014/main" val="1068397942"/>
                    </a:ext>
                  </a:extLst>
                </a:gridCol>
              </a:tblGrid>
              <a:tr h="481883">
                <a:tc>
                  <a:txBody>
                    <a:bodyPr/>
                    <a:lstStyle/>
                    <a:p>
                      <a:r>
                        <a:rPr lang="en-US" dirty="0"/>
                        <a:t>Query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Results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Correct response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Reciprocal rank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7245626"/>
                  </a:ext>
                </a:extLst>
              </a:tr>
              <a:tr h="481883">
                <a:tc>
                  <a:txBody>
                    <a:bodyPr/>
                    <a:lstStyle/>
                    <a:p>
                      <a:r>
                        <a:rPr lang="en-US"/>
                        <a:t>cat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catten, cati, cats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cats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1/3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112930"/>
                  </a:ext>
                </a:extLst>
              </a:tr>
              <a:tr h="481883">
                <a:tc>
                  <a:txBody>
                    <a:bodyPr/>
                    <a:lstStyle/>
                    <a:p>
                      <a:r>
                        <a:rPr lang="en-US"/>
                        <a:t>torus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torii, tori, toruses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tori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1/2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188995"/>
                  </a:ext>
                </a:extLst>
              </a:tr>
              <a:tr h="481883">
                <a:tc>
                  <a:txBody>
                    <a:bodyPr/>
                    <a:lstStyle/>
                    <a:p>
                      <a:r>
                        <a:rPr lang="en-US"/>
                        <a:t>virus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viruses, virii, viri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viruses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795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2EEE-92ED-490D-9E62-E7D0CC97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4A25C-527B-4FF1-ABA8-1EE450D1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919B4B-C2A7-43F7-9722-6A0816D9D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33" y="1760469"/>
            <a:ext cx="5591590" cy="44437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0B572AF-7594-45C4-86CC-C381A2B8C098}"/>
              </a:ext>
            </a:extLst>
          </p:cNvPr>
          <p:cNvSpPr/>
          <p:nvPr/>
        </p:nvSpPr>
        <p:spPr>
          <a:xfrm>
            <a:off x="107504" y="6459786"/>
            <a:ext cx="85106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https://medium.com/swlh/rank-aware-recsys-evaluation-metrics-5191bba16832</a:t>
            </a:r>
          </a:p>
        </p:txBody>
      </p:sp>
    </p:spTree>
    <p:extLst>
      <p:ext uri="{BB962C8B-B14F-4D97-AF65-F5344CB8AC3E}">
        <p14:creationId xmlns:p14="http://schemas.microsoft.com/office/powerpoint/2010/main" val="23804631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Discounted Cumulative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Popular measure for evaluating web search and related tasks</a:t>
            </a:r>
          </a:p>
          <a:p>
            <a:r>
              <a:rPr lang="en-US" sz="2800" dirty="0"/>
              <a:t>Two assumptions:</a:t>
            </a:r>
          </a:p>
          <a:p>
            <a:pPr lvl="1"/>
            <a:r>
              <a:rPr lang="en-US" sz="2400" dirty="0"/>
              <a:t>Highly relevant documents are more useful than marginally relevant document</a:t>
            </a:r>
          </a:p>
          <a:p>
            <a:pPr lvl="1"/>
            <a:r>
              <a:rPr lang="en-US" sz="2400" dirty="0"/>
              <a:t>the lower the ranked position of a relevant document, the less useful it is for the user, since it is less likely to be examined</a:t>
            </a:r>
          </a:p>
        </p:txBody>
      </p:sp>
    </p:spTree>
    <p:extLst>
      <p:ext uri="{BB962C8B-B14F-4D97-AF65-F5344CB8AC3E}">
        <p14:creationId xmlns:p14="http://schemas.microsoft.com/office/powerpoint/2010/main" val="1829907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Discounted Cumulative 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Uses </a:t>
                </a:r>
                <a:r>
                  <a:rPr lang="en-US" sz="2800" i="1" dirty="0"/>
                  <a:t>graded relevance </a:t>
                </a:r>
                <a:r>
                  <a:rPr lang="en-US" sz="2800" dirty="0"/>
                  <a:t>as a measure of the usefulness, or </a:t>
                </a:r>
                <a:r>
                  <a:rPr lang="en-US" sz="2800" i="1" dirty="0"/>
                  <a:t>gain, </a:t>
                </a:r>
                <a:r>
                  <a:rPr lang="en-US" sz="2800" dirty="0"/>
                  <a:t>from examining a document</a:t>
                </a:r>
              </a:p>
              <a:p>
                <a:r>
                  <a:rPr lang="en-US" sz="2800" dirty="0"/>
                  <a:t>Gain is accumulated starting at the top of the ranking and may be reduced, or </a:t>
                </a:r>
                <a:r>
                  <a:rPr lang="en-US" sz="2800" i="1" dirty="0"/>
                  <a:t>discounted</a:t>
                </a:r>
                <a:r>
                  <a:rPr lang="en-US" sz="2800" dirty="0"/>
                  <a:t>, at lower ranks</a:t>
                </a:r>
              </a:p>
              <a:p>
                <a:r>
                  <a:rPr lang="en-US" sz="2800" dirty="0"/>
                  <a:t>Typical discount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𝑟𝑎𝑛𝑘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/>
              </a:p>
              <a:p>
                <a:pPr lvl="1"/>
                <a:r>
                  <a:rPr lang="en-US" sz="2400" dirty="0"/>
                  <a:t>With base 2, the discount at rank 4 is 1/2, and at rank 8 it is 1/3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16" t="-2576" r="-1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6308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Discounted Cumulative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0"/>
            <a:ext cx="7853496" cy="4815839"/>
          </a:xfrm>
        </p:spPr>
        <p:txBody>
          <a:bodyPr>
            <a:noAutofit/>
          </a:bodyPr>
          <a:lstStyle/>
          <a:p>
            <a:r>
              <a:rPr lang="en-US" sz="3200" i="1" dirty="0"/>
              <a:t>DCG</a:t>
            </a:r>
            <a:r>
              <a:rPr lang="en-US" sz="3200" dirty="0"/>
              <a:t> is the total gain accumulated at a particular rank </a:t>
            </a:r>
            <a:r>
              <a:rPr lang="en-US" sz="3200" i="1" dirty="0"/>
              <a:t>p</a:t>
            </a:r>
            <a:r>
              <a:rPr lang="en-US" sz="3200" dirty="0"/>
              <a:t>:</a:t>
            </a:r>
          </a:p>
          <a:p>
            <a:endParaRPr lang="en-US" sz="3200" dirty="0"/>
          </a:p>
          <a:p>
            <a:r>
              <a:rPr lang="en-US" sz="3200" dirty="0"/>
              <a:t>Alternative formulation:</a:t>
            </a:r>
          </a:p>
          <a:p>
            <a:endParaRPr lang="en-US" sz="3200" dirty="0"/>
          </a:p>
          <a:p>
            <a:endParaRPr lang="en-US" sz="3600" dirty="0"/>
          </a:p>
          <a:p>
            <a:pPr lvl="1"/>
            <a:r>
              <a:rPr lang="en-US" sz="2800" dirty="0"/>
              <a:t>used by some web search companies</a:t>
            </a:r>
          </a:p>
          <a:p>
            <a:pPr lvl="1"/>
            <a:r>
              <a:rPr lang="en-US" sz="2800" dirty="0"/>
              <a:t>emphasis on retrieving highly relevant documents</a:t>
            </a:r>
          </a:p>
          <a:p>
            <a:endParaRPr lang="en-US" sz="3200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07704" y="2865089"/>
            <a:ext cx="3895626" cy="533400"/>
          </a:xfrm>
          <a:prstGeom prst="rect">
            <a:avLst/>
          </a:prstGeom>
        </p:spPr>
      </p:pic>
      <p:pic>
        <p:nvPicPr>
          <p:cNvPr id="6" name="Picture 5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835696" y="4145279"/>
            <a:ext cx="3429006" cy="58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858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10 ranked documents judged on 0-3 relevance scale: </a:t>
            </a:r>
          </a:p>
          <a:p>
            <a:pPr lvl="1">
              <a:buNone/>
            </a:pPr>
            <a:r>
              <a:rPr lang="en-US" sz="2400" dirty="0"/>
              <a:t>3, 2, 3, 0, 0, 1, 2, 2, 3, 0</a:t>
            </a:r>
          </a:p>
          <a:p>
            <a:r>
              <a:rPr lang="en-US" sz="2800" dirty="0"/>
              <a:t>discounted gain: </a:t>
            </a:r>
          </a:p>
          <a:p>
            <a:pPr lvl="1">
              <a:buNone/>
            </a:pPr>
            <a:r>
              <a:rPr lang="en-US" sz="2400" dirty="0"/>
              <a:t>3, 2/1, 3/1.59, 0, 0, 1/2.59, 2/2.81, 2/3, 3/3.17, 0 </a:t>
            </a:r>
          </a:p>
          <a:p>
            <a:pPr lvl="1">
              <a:buNone/>
            </a:pPr>
            <a:r>
              <a:rPr lang="en-US" sz="2400" dirty="0"/>
              <a:t>= 3, 2, 1.89, 0, 0, 0.39, 0.71, 0.67, 0.95, 0</a:t>
            </a:r>
          </a:p>
          <a:p>
            <a:r>
              <a:rPr lang="en-US" sz="2800" dirty="0"/>
              <a:t>DCG:</a:t>
            </a:r>
          </a:p>
          <a:p>
            <a:pPr lvl="1">
              <a:buNone/>
            </a:pPr>
            <a:r>
              <a:rPr lang="en-US" sz="2400" dirty="0"/>
              <a:t>3, 5, 6.89, 6.89, 6.89, 7.28, 7.99, 8.66, 9.61, 9.61</a:t>
            </a:r>
          </a:p>
          <a:p>
            <a:endParaRPr lang="en-US" sz="2800" dirty="0"/>
          </a:p>
          <a:p>
            <a:pPr lvl="2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76846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DCG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DCG numbers are averaged across a set of queries at specific rank values</a:t>
            </a:r>
          </a:p>
          <a:p>
            <a:pPr lvl="1"/>
            <a:r>
              <a:rPr lang="en-US" sz="2400" dirty="0"/>
              <a:t>e.g., DCG at rank 5 is 6.89 and at rank 10 is 9.61</a:t>
            </a:r>
          </a:p>
          <a:p>
            <a:r>
              <a:rPr lang="en-US" sz="2800" dirty="0"/>
              <a:t>DCG values are often </a:t>
            </a:r>
            <a:r>
              <a:rPr lang="en-US" sz="2800" i="1" dirty="0"/>
              <a:t>normalized</a:t>
            </a:r>
            <a:r>
              <a:rPr lang="en-US" sz="2800" dirty="0"/>
              <a:t> by comparing the DCG at each rank with the DCG value for the </a:t>
            </a:r>
            <a:r>
              <a:rPr lang="en-US" sz="2800" i="1" dirty="0"/>
              <a:t>perfect ranking</a:t>
            </a:r>
          </a:p>
          <a:p>
            <a:pPr lvl="1"/>
            <a:r>
              <a:rPr lang="en-US" sz="2400" dirty="0"/>
              <a:t>makes averaging easier for queries with different numbers of relevant documents</a:t>
            </a:r>
          </a:p>
        </p:txBody>
      </p:sp>
    </p:spTree>
    <p:extLst>
      <p:ext uri="{BB962C8B-B14F-4D97-AF65-F5344CB8AC3E}">
        <p14:creationId xmlns:p14="http://schemas.microsoft.com/office/powerpoint/2010/main" val="259252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summary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36"/>
            <a:ext cx="892971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Query: “new guinea economic development” 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Snippets (in bold)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that were extracted from a document: . . .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In recent years, Papua New Guinea has faced severe economic difficulties and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economic growth has slowed, partly as a result of weak governance and civil war, and partly as a result of external factors such as the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Bougainville civil war which led to the closure in 1989 of the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Panguna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mine (at that time the most important foreign exchange earner and contributor to Government finances), the Asian financial crisis, a decline in the prices of gold and copper, and a fall in the production of oil. 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PNG’s economic development record over the past few years is evidence that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governance issues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underly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many of the country’s problems. Good governance, which may be defined as the transparent and accountable management of human, natural, economic and financial resources for the purposes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of equitable and sustainable development, flows from proper public sector management, efficient fiscal and accounting mechanisms, and a willingness to make service delivery a priority in practice. . . 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31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NDCG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Perfect ranking:</a:t>
            </a:r>
          </a:p>
          <a:p>
            <a:pPr lvl="1">
              <a:buNone/>
            </a:pPr>
            <a:r>
              <a:rPr lang="en-US" sz="2400" dirty="0"/>
              <a:t>3, 3, 3, 2, 2, 2, 1, 0, 0, 0</a:t>
            </a:r>
          </a:p>
          <a:p>
            <a:r>
              <a:rPr lang="en-US" sz="2800" dirty="0"/>
              <a:t>ideal DCG values:</a:t>
            </a:r>
          </a:p>
          <a:p>
            <a:pPr lvl="1">
              <a:buNone/>
            </a:pPr>
            <a:r>
              <a:rPr lang="en-US" sz="2400" dirty="0"/>
              <a:t>3, 6, 7.89, 8.89, 9.75, 10.52, 10.88, 10.88, 10.88, 10</a:t>
            </a:r>
          </a:p>
          <a:p>
            <a:r>
              <a:rPr lang="en-US" sz="2800" dirty="0"/>
              <a:t>NDCG values (divide actual by ideal):</a:t>
            </a:r>
          </a:p>
          <a:p>
            <a:pPr lvl="1">
              <a:buNone/>
            </a:pPr>
            <a:r>
              <a:rPr lang="en-US" sz="2400" dirty="0"/>
              <a:t>1, 0.83, 0.87, 0.76, 0.71, 0.69, 0.73, 0.8, 0.88, 0.88</a:t>
            </a:r>
          </a:p>
          <a:p>
            <a:pPr lvl="1"/>
            <a:r>
              <a:rPr lang="en-US" sz="2400" dirty="0"/>
              <a:t>NDCG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1 at any rank position</a:t>
            </a:r>
          </a:p>
        </p:txBody>
      </p:sp>
    </p:spTree>
    <p:extLst>
      <p:ext uri="{BB962C8B-B14F-4D97-AF65-F5344CB8AC3E}">
        <p14:creationId xmlns:p14="http://schemas.microsoft.com/office/powerpoint/2010/main" val="30528228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Line 4">
            <a:extLst>
              <a:ext uri="{FF2B5EF4-FFF2-40B4-BE49-F238E27FC236}">
                <a16:creationId xmlns:a16="http://schemas.microsoft.com/office/drawing/2014/main" id="{989FAC2E-E8AB-4422-B683-42C0F956C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 cap="flat">
            <a:solidFill>
              <a:srgbClr val="139CB7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19999" dir="5400000" algn="ctr" rotWithShape="0">
              <a:schemeClr val="bg2">
                <a:alpha val="37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D2F60160-9967-4126-B26F-316529A68567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822960" y="286605"/>
            <a:ext cx="7543800" cy="1132622"/>
          </a:xfrm>
          <a:ln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NDCG - Example</a:t>
            </a:r>
            <a:endParaRPr lang="en-US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7654" name="Group 6">
            <a:extLst>
              <a:ext uri="{FF2B5EF4-FFF2-40B4-BE49-F238E27FC236}">
                <a16:creationId xmlns:a16="http://schemas.microsoft.com/office/drawing/2014/main" id="{F285C6BC-0803-49C9-AC8D-3F65C96050A1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2133600"/>
          <a:ext cx="6934200" cy="23622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3216536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5947104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5762629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7734089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6385068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57639384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821685981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Ground Truth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Ranking Function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Ranking Function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94409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Document Order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r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Document Order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r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Document Order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r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085549"/>
                  </a:ext>
                </a:extLst>
              </a:tr>
              <a:tr h="304800"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427279"/>
                  </a:ext>
                </a:extLst>
              </a:tr>
              <a:tr h="304800"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182411"/>
                  </a:ext>
                </a:extLst>
              </a:tr>
              <a:tr h="304800"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139902"/>
                  </a:ext>
                </a:extLst>
              </a:tr>
              <a:tr h="304800"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d1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932649"/>
                  </a:ext>
                </a:extLst>
              </a:tr>
              <a:tr h="304800">
                <a:tc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cs typeface="ヒラギノ角ゴ ProN W3" charset="0"/>
                        <a:sym typeface="Lucida Grande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NDCG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GT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=1.00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NDCG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RF1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=1.00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ts val="700"/>
                        </a:spcBef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1pPr>
                      <a:lvl2pPr marL="704850" indent="-285750" algn="l">
                        <a:spcBef>
                          <a:spcPts val="600"/>
                        </a:spcBef>
                        <a:buClr>
                          <a:srgbClr val="357E69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2pPr>
                      <a:lvl3pPr marL="1104900" indent="-228600" algn="l">
                        <a:spcBef>
                          <a:spcPts val="500"/>
                        </a:spcBef>
                        <a:buClr>
                          <a:srgbClr val="918BA3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3pPr>
                      <a:lvl4pPr marL="1562100" indent="-228600" algn="l">
                        <a:spcBef>
                          <a:spcPts val="500"/>
                        </a:spcBef>
                        <a:buClr>
                          <a:srgbClr val="2F6E7E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4pPr>
                      <a:lvl5pPr marL="2019300" indent="-228600" algn="l">
                        <a:spcBef>
                          <a:spcPts val="500"/>
                        </a:spcBef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5pPr>
                      <a:lvl6pPr marL="24765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6pPr>
                      <a:lvl7pPr marL="29337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7pPr>
                      <a:lvl8pPr marL="33909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8pPr>
                      <a:lvl9pPr marL="3848100" indent="-2286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233337"/>
                        </a:buClr>
                        <a:buSzPct val="100000"/>
                        <a:buFont typeface="Wingdings" panose="05000000000000000000" pitchFamily="2" charset="2"/>
                        <a:tabLst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Lucida Grande" charset="0"/>
                          <a:cs typeface="ヒラギノ角ゴ ProN W3" charset="0"/>
                          <a:sym typeface="Lucida Grande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37085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NDCG</a:t>
                      </a:r>
                      <a:r>
                        <a:rPr kumimoji="0" lang="en-US" altLang="en-US" sz="1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RF2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cs typeface="ヒラギノ角ゴ ProN W3" charset="0"/>
                          <a:sym typeface="Lucida Grande" charset="0"/>
                        </a:rPr>
                        <a:t>=0.9203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944627"/>
                  </a:ext>
                </a:extLst>
              </a:tr>
            </a:tbl>
          </a:graphicData>
        </a:graphic>
      </p:graphicFrame>
      <p:pic>
        <p:nvPicPr>
          <p:cNvPr id="27795" name="Picture 147">
            <a:extLst>
              <a:ext uri="{FF2B5EF4-FFF2-40B4-BE49-F238E27FC236}">
                <a16:creationId xmlns:a16="http://schemas.microsoft.com/office/drawing/2014/main" id="{17A724CE-76C6-485D-991D-1385FC11576E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4649788"/>
            <a:ext cx="30099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96" name="Picture 148">
            <a:extLst>
              <a:ext uri="{FF2B5EF4-FFF2-40B4-BE49-F238E27FC236}">
                <a16:creationId xmlns:a16="http://schemas.microsoft.com/office/drawing/2014/main" id="{C5561F8F-BF77-4A2F-BB86-77609ADDD7F3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57788"/>
            <a:ext cx="30353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97" name="Picture 149">
            <a:extLst>
              <a:ext uri="{FF2B5EF4-FFF2-40B4-BE49-F238E27FC236}">
                <a16:creationId xmlns:a16="http://schemas.microsoft.com/office/drawing/2014/main" id="{0426C88D-DC54-475A-A7DE-82560A6B2CCE}"/>
              </a:ext>
            </a:extLst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5640388"/>
            <a:ext cx="3048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98" name="Picture 150">
            <a:extLst>
              <a:ext uri="{FF2B5EF4-FFF2-40B4-BE49-F238E27FC236}">
                <a16:creationId xmlns:a16="http://schemas.microsoft.com/office/drawing/2014/main" id="{18A07197-4904-4CC9-AB25-EA6BBBA22839}"/>
              </a:ext>
            </a:extLst>
          </p:cNvPr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6248400"/>
            <a:ext cx="184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99" name="Rectangle 151">
            <a:extLst>
              <a:ext uri="{FF2B5EF4-FFF2-40B4-BE49-F238E27FC236}">
                <a16:creationId xmlns:a16="http://schemas.microsoft.com/office/drawing/2014/main" id="{4F54A4B8-A28A-4006-ABA3-E6A510A80C7D}"/>
              </a:ext>
            </a:extLst>
          </p:cNvPr>
          <p:cNvSpPr>
            <a:spLocks/>
          </p:cNvSpPr>
          <p:nvPr/>
        </p:nvSpPr>
        <p:spPr bwMode="auto">
          <a:xfrm>
            <a:off x="2560478" y="1684338"/>
            <a:ext cx="40687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2400" dirty="0">
                <a:latin typeface="Lucida Grande" charset="0"/>
                <a:cs typeface="Lucida Grande" charset="0"/>
                <a:sym typeface="Lucida Grande" charset="0"/>
              </a:rPr>
              <a:t>4 documents: d</a:t>
            </a:r>
            <a:r>
              <a:rPr lang="en-US" altLang="en-US" sz="2400" baseline="-25000" dirty="0">
                <a:latin typeface="Lucida Grande" charset="0"/>
                <a:cs typeface="Lucida Grande" charset="0"/>
                <a:sym typeface="Lucida Grande" charset="0"/>
              </a:rPr>
              <a:t>1</a:t>
            </a:r>
            <a:r>
              <a:rPr lang="en-US" altLang="en-US" sz="2400" dirty="0">
                <a:latin typeface="Lucida Grande" charset="0"/>
                <a:cs typeface="Lucida Grande" charset="0"/>
                <a:sym typeface="Lucida Grande" charset="0"/>
              </a:rPr>
              <a:t>, d</a:t>
            </a:r>
            <a:r>
              <a:rPr lang="en-US" altLang="en-US" sz="2400" baseline="-25000" dirty="0">
                <a:latin typeface="Lucida Grande" charset="0"/>
                <a:cs typeface="Lucida Grande" charset="0"/>
                <a:sym typeface="Lucida Grande" charset="0"/>
              </a:rPr>
              <a:t>2</a:t>
            </a:r>
            <a:r>
              <a:rPr lang="en-US" altLang="en-US" sz="2400" dirty="0">
                <a:latin typeface="Lucida Grande" charset="0"/>
                <a:cs typeface="Lucida Grande" charset="0"/>
                <a:sym typeface="Lucida Grande" charset="0"/>
              </a:rPr>
              <a:t>, d</a:t>
            </a:r>
            <a:r>
              <a:rPr lang="en-US" altLang="en-US" sz="2400" baseline="-25000" dirty="0">
                <a:latin typeface="Lucida Grande" charset="0"/>
                <a:cs typeface="Lucida Grande" charset="0"/>
                <a:sym typeface="Lucida Grande" charset="0"/>
              </a:rPr>
              <a:t>3</a:t>
            </a:r>
            <a:r>
              <a:rPr lang="en-US" altLang="en-US" sz="2400" dirty="0">
                <a:latin typeface="Lucida Grande" charset="0"/>
                <a:cs typeface="Lucida Grande" charset="0"/>
                <a:sym typeface="Lucida Grande" charset="0"/>
              </a:rPr>
              <a:t>, d</a:t>
            </a:r>
            <a:r>
              <a:rPr lang="en-US" altLang="en-US" sz="2400" baseline="-25000" dirty="0">
                <a:latin typeface="Lucida Grande" charset="0"/>
                <a:cs typeface="Lucida Grande" charset="0"/>
                <a:sym typeface="Lucida Grande" charset="0"/>
              </a:rPr>
              <a:t>4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Two rankings described using preferences can be compared using the </a:t>
            </a:r>
            <a:r>
              <a:rPr lang="en-US" sz="3200" i="1" dirty="0"/>
              <a:t>Kendall tau coefficient (τ ):</a:t>
            </a:r>
          </a:p>
          <a:p>
            <a:endParaRPr lang="en-US" sz="5400" i="1" dirty="0"/>
          </a:p>
          <a:p>
            <a:pPr lvl="1"/>
            <a:r>
              <a:rPr lang="en-US" sz="2800" i="1" dirty="0"/>
              <a:t>P </a:t>
            </a:r>
            <a:r>
              <a:rPr lang="en-US" sz="2800" dirty="0"/>
              <a:t>is the number of preferences that agree and </a:t>
            </a:r>
            <a:r>
              <a:rPr lang="en-US" sz="2800" i="1" dirty="0"/>
              <a:t>Q </a:t>
            </a:r>
            <a:r>
              <a:rPr lang="en-US" sz="2800" dirty="0"/>
              <a:t>is the number that disagree</a:t>
            </a:r>
          </a:p>
          <a:p>
            <a:r>
              <a:rPr lang="en-US" sz="3200" dirty="0"/>
              <a:t>For preferences derived from binary relevance judgments, can use </a:t>
            </a:r>
            <a:r>
              <a:rPr lang="en-US" sz="3200" i="1" dirty="0"/>
              <a:t>BPREF</a:t>
            </a:r>
          </a:p>
          <a:p>
            <a:endParaRPr lang="en-US" sz="3200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419872" y="3284984"/>
            <a:ext cx="1523998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130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BPREF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57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 a query with </a:t>
            </a:r>
            <a:r>
              <a:rPr lang="en-US" sz="2800" i="1" dirty="0"/>
              <a:t>R</a:t>
            </a:r>
            <a:r>
              <a:rPr lang="en-US" sz="2800" dirty="0"/>
              <a:t> relevant documents, only the first </a:t>
            </a:r>
            <a:r>
              <a:rPr lang="en-US" sz="2800" i="1" dirty="0"/>
              <a:t>R</a:t>
            </a:r>
            <a:r>
              <a:rPr lang="en-US" sz="2800" dirty="0"/>
              <a:t> non-relevant documents are considered</a:t>
            </a:r>
          </a:p>
          <a:p>
            <a:endParaRPr lang="en-US" sz="2800" dirty="0"/>
          </a:p>
          <a:p>
            <a:endParaRPr lang="en-US" sz="3200" dirty="0"/>
          </a:p>
          <a:p>
            <a:pPr lvl="1"/>
            <a:r>
              <a:rPr lang="en-US" sz="2400" i="1" dirty="0" err="1"/>
              <a:t>d</a:t>
            </a:r>
            <a:r>
              <a:rPr lang="en-US" sz="2400" i="1" baseline="-25000" dirty="0" err="1"/>
              <a:t>r</a:t>
            </a:r>
            <a:r>
              <a:rPr lang="en-US" sz="2400" i="1" dirty="0"/>
              <a:t> </a:t>
            </a:r>
            <a:r>
              <a:rPr lang="en-US" sz="2400" dirty="0"/>
              <a:t>is a relevant document, and </a:t>
            </a:r>
            <a:r>
              <a:rPr lang="en-US" sz="2400" i="1" dirty="0" err="1"/>
              <a:t>N</a:t>
            </a:r>
            <a:r>
              <a:rPr lang="en-US" sz="2400" i="1" baseline="-25000" dirty="0" err="1"/>
              <a:t>dr</a:t>
            </a:r>
            <a:r>
              <a:rPr lang="en-US" sz="2400" dirty="0"/>
              <a:t> gives the number of non-relevant documents (from the set of R non-relevant documents that are considered) that are ranked higher than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r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Alternative definition</a:t>
            </a:r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1907704" y="2780928"/>
            <a:ext cx="3648949" cy="838200"/>
          </a:xfrm>
          <a:prstGeom prst="rect">
            <a:avLst/>
          </a:prstGeom>
          <a:noFill/>
          <a:ln/>
          <a:effectLst/>
        </p:spPr>
      </p:pic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455511" y="5399291"/>
            <a:ext cx="2202283" cy="49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3991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/>
              <a:t>Outline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Recap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Unranked evaluation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What we need for a benchmark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documents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Documents must be representative of the documents we expect to see in reality.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A collection of information needs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. . .which we will often incorrectly refer to as queries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Information needs must be representative of the information needs we expect to see in reality.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+mj-lt"/>
              </a:rPr>
              <a:t>Human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assessments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We need to hire/pay “judges” or assessors to do this.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>
                <a:solidFill>
                  <a:schemeClr val="tx1"/>
                </a:solidFill>
                <a:latin typeface="+mj-lt"/>
              </a:rPr>
              <a:t>Expensive, time-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consuming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Judges must be representative of the users we expect to see in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reality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Validity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assessments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Relevance assessments are only usable if they are </a:t>
            </a:r>
            <a:r>
              <a:rPr lang="en-US" sz="2800" dirty="0">
                <a:solidFill>
                  <a:srgbClr val="0070C0"/>
                </a:solidFill>
                <a:latin typeface="+mj-lt"/>
              </a:rPr>
              <a:t>consistent.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If they are not consistent, then there is no “truth” and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experiments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are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not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repeatable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How can we measure this consistency or agreement among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judges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chemeClr val="tx1"/>
                </a:solidFill>
                <a:latin typeface="+mj-lt"/>
              </a:rPr>
              <a:t>→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measure</a:t>
            </a:r>
            <a:endParaRPr lang="de-DE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measure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Kappa is measure of how much judges agree or disagree.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Designed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categorical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judgments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Corrects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chance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agreement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) = proportion of time judges agree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E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) = what agreement would we get by chance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>
                <a:solidFill>
                  <a:srgbClr val="00B050"/>
                </a:solidFill>
                <a:latin typeface="+mj-lt"/>
              </a:rPr>
              <a:t>k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 =? for (</a:t>
            </a:r>
            <a:r>
              <a:rPr lang="en-US" dirty="0" err="1">
                <a:solidFill>
                  <a:srgbClr val="00B050"/>
                </a:solidFill>
                <a:latin typeface="+mj-lt"/>
              </a:rPr>
              <a:t>i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) chance agreement (ii) total agreement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pic>
        <p:nvPicPr>
          <p:cNvPr id="8" name="Picture 7" descr="42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725" y="3857628"/>
            <a:ext cx="2496903" cy="9155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(2)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32856"/>
            <a:ext cx="8643998" cy="3939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Values of </a:t>
            </a:r>
            <a:r>
              <a:rPr lang="en-US" sz="2800" i="1" dirty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 in the interval [2/3, 1.0] are seen as acceptable.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j-lt"/>
              </a:rPr>
              <a:t>With smaller values: need to redesign relevance assessment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methodology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</a:rPr>
              <a:t>used</a:t>
            </a:r>
            <a:r>
              <a:rPr lang="de-DE" sz="2800" dirty="0">
                <a:solidFill>
                  <a:schemeClr val="tx1"/>
                </a:solidFill>
                <a:latin typeface="+mj-lt"/>
              </a:rPr>
              <a:t> etc.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Calculating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kappa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statistic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643314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>
                <a:solidFill>
                  <a:schemeClr val="tx1"/>
                </a:solidFill>
                <a:latin typeface="+mj-lt"/>
              </a:rPr>
              <a:t>A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) = (300 + 70)/400 = 370/400 = 0.925</a:t>
            </a:r>
          </a:p>
          <a:p>
            <a:r>
              <a:rPr lang="de-DE" dirty="0" err="1">
                <a:solidFill>
                  <a:schemeClr val="tx1"/>
                </a:solidFill>
                <a:latin typeface="+mj-lt"/>
              </a:rPr>
              <a:t>Pooled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marginals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r>
              <a:rPr lang="nn-NO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nn-NO" dirty="0">
                <a:solidFill>
                  <a:schemeClr val="tx1"/>
                </a:solidFill>
                <a:latin typeface="+mj-lt"/>
              </a:rPr>
              <a:t>(</a:t>
            </a:r>
            <a:r>
              <a:rPr lang="nn-NO" i="1" dirty="0">
                <a:solidFill>
                  <a:schemeClr val="tx1"/>
                </a:solidFill>
                <a:latin typeface="+mj-lt"/>
              </a:rPr>
              <a:t>nonrelevant</a:t>
            </a:r>
            <a:r>
              <a:rPr lang="nn-NO" dirty="0">
                <a:solidFill>
                  <a:schemeClr val="tx1"/>
                </a:solidFill>
                <a:latin typeface="+mj-lt"/>
              </a:rPr>
              <a:t>) = (80 + 90)/(400 + 400) = 170/800 = 0.2125</a:t>
            </a:r>
          </a:p>
          <a:p>
            <a:r>
              <a:rPr lang="nn-NO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nn-NO" dirty="0">
                <a:solidFill>
                  <a:schemeClr val="tx1"/>
                </a:solidFill>
                <a:latin typeface="+mj-lt"/>
              </a:rPr>
              <a:t>(</a:t>
            </a:r>
            <a:r>
              <a:rPr lang="nn-NO" i="1" dirty="0">
                <a:solidFill>
                  <a:schemeClr val="tx1"/>
                </a:solidFill>
                <a:latin typeface="+mj-lt"/>
              </a:rPr>
              <a:t>relevant</a:t>
            </a:r>
            <a:r>
              <a:rPr lang="nn-NO" dirty="0">
                <a:solidFill>
                  <a:schemeClr val="tx1"/>
                </a:solidFill>
                <a:latin typeface="+mj-lt"/>
              </a:rPr>
              <a:t>) = (320 + 310)/(400 + 400) = 630/800 = 0.7878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Probability that the two judges agreed by chance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E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) =</a:t>
            </a:r>
          </a:p>
          <a:p>
            <a:r>
              <a:rPr lang="de-DE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err="1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)</a:t>
            </a:r>
            <a:r>
              <a:rPr lang="de-DE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+ </a:t>
            </a:r>
            <a:r>
              <a:rPr lang="de-DE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(relevant)</a:t>
            </a:r>
            <a:r>
              <a:rPr lang="de-DE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= 0.2125</a:t>
            </a:r>
            <a:r>
              <a:rPr lang="de-DE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de-D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+ 0.7878</a:t>
            </a:r>
            <a:r>
              <a:rPr lang="de-DE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= 0.665</a:t>
            </a:r>
          </a:p>
          <a:p>
            <a:r>
              <a:rPr lang="it-IT" dirty="0">
                <a:solidFill>
                  <a:schemeClr val="tx1"/>
                </a:solidFill>
                <a:latin typeface="+mj-lt"/>
              </a:rPr>
              <a:t>Kappa </a:t>
            </a:r>
            <a:r>
              <a:rPr lang="it-IT" dirty="0" err="1">
                <a:solidFill>
                  <a:schemeClr val="tx1"/>
                </a:solidFill>
                <a:latin typeface="+mj-lt"/>
              </a:rPr>
              <a:t>statistic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  </a:t>
            </a:r>
            <a:r>
              <a:rPr lang="az-Cyrl-AZ" i="1" dirty="0">
                <a:solidFill>
                  <a:schemeClr val="tx1"/>
                </a:solidFill>
                <a:latin typeface="Calibri"/>
                <a:cs typeface="Calibri"/>
              </a:rPr>
              <a:t>к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 = (</a:t>
            </a:r>
            <a:r>
              <a:rPr lang="it-IT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>
                <a:solidFill>
                  <a:schemeClr val="tx1"/>
                </a:solidFill>
                <a:latin typeface="+mj-lt"/>
              </a:rPr>
              <a:t>A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) − </a:t>
            </a:r>
            <a:r>
              <a:rPr lang="it-IT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>
                <a:solidFill>
                  <a:schemeClr val="tx1"/>
                </a:solidFill>
                <a:latin typeface="+mj-lt"/>
              </a:rPr>
              <a:t>E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))/(1 − </a:t>
            </a:r>
            <a:r>
              <a:rPr lang="it-IT" i="1" dirty="0">
                <a:solidFill>
                  <a:schemeClr val="tx1"/>
                </a:solidFill>
                <a:latin typeface="+mj-lt"/>
              </a:rPr>
              <a:t>P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(</a:t>
            </a:r>
            <a:r>
              <a:rPr lang="it-IT" i="1" dirty="0">
                <a:solidFill>
                  <a:schemeClr val="tx1"/>
                </a:solidFill>
                <a:latin typeface="+mj-lt"/>
              </a:rPr>
              <a:t>E</a:t>
            </a:r>
            <a:r>
              <a:rPr lang="it-IT" dirty="0">
                <a:solidFill>
                  <a:schemeClr val="tx1"/>
                </a:solidFill>
                <a:latin typeface="+mj-lt"/>
              </a:rPr>
              <a:t>)) =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(0.925 − 0.665)/(1 − 0.665) = 0.776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(still in acceptable range)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1571612"/>
          <a:ext cx="6627865" cy="1981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25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endParaRPr lang="en-US" sz="2000" b="0" kern="1200" dirty="0"/>
                    </a:p>
                    <a:p>
                      <a:endParaRPr lang="en-US" sz="2000" b="0" kern="1200" dirty="0"/>
                    </a:p>
                    <a:p>
                      <a:endParaRPr lang="en-US" sz="2000" b="0" kern="1200" dirty="0"/>
                    </a:p>
                    <a:p>
                      <a:r>
                        <a:rPr lang="en-US" sz="2000" b="0" kern="1200" dirty="0"/>
                        <a:t>Judge 1 </a:t>
                      </a:r>
                    </a:p>
                    <a:p>
                      <a:r>
                        <a:rPr lang="de-DE" sz="2000" b="0" kern="1200" dirty="0" err="1"/>
                        <a:t>Relevance</a:t>
                      </a:r>
                      <a:endParaRPr lang="de-DE" sz="2000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kern="1200" dirty="0"/>
                        <a:t>                  </a:t>
                      </a:r>
                      <a:r>
                        <a:rPr lang="de-DE" sz="2000" b="0" kern="1200" dirty="0" err="1"/>
                        <a:t>Judge</a:t>
                      </a:r>
                      <a:r>
                        <a:rPr lang="de-DE" sz="2000" b="0" kern="1200" dirty="0"/>
                        <a:t> 2 </a:t>
                      </a:r>
                      <a:r>
                        <a:rPr lang="de-DE" sz="2000" b="0" kern="1200" dirty="0" err="1"/>
                        <a:t>Relevance</a:t>
                      </a:r>
                      <a:endParaRPr lang="de-DE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/>
                        <a:t>Yes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/>
                        <a:t>No</a:t>
                      </a:r>
                      <a:endParaRPr lang="de-DE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/>
                        <a:t>Total</a:t>
                      </a:r>
                      <a:endParaRPr lang="de-DE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/>
                        <a:t>Yes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300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20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320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dirty="0" err="1"/>
                        <a:t>No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10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70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80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kern="1200" dirty="0"/>
                        <a:t>Total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310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90</a:t>
                      </a:r>
                      <a:endParaRPr lang="de-D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400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357422" y="2357430"/>
          <a:ext cx="2500330" cy="1183341"/>
        </p:xfrm>
        <a:graphic>
          <a:graphicData uri="http://schemas.openxmlformats.org/drawingml/2006/table">
            <a:tbl>
              <a:tblPr/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334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214958" y="2500306"/>
            <a:ext cx="3714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>
                <a:solidFill>
                  <a:schemeClr val="tx1"/>
                </a:solidFill>
                <a:latin typeface="+mj-lt"/>
              </a:rPr>
              <a:t>Observed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proportion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of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the times the judges agreed</a:t>
            </a:r>
            <a:endParaRPr lang="de-DE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786058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600" dirty="0">
                <a:solidFill>
                  <a:schemeClr val="tx1"/>
                </a:solidFill>
                <a:latin typeface="+mj-lt"/>
              </a:rPr>
              <a:t>Google example for dynamic summaries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26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Impact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interjudge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disagreement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44496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Judges disagree a lot. Does that mean that the results of information retrieval experiments are meaningless?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No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Large impact on absolute performance numbers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Virtually no impact on ranking of systems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Suppose we want to know if algorithm A is better than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An information retrieval experiment will give us a reliable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answer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this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question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. . . even if there is a lot of disagreement between judges.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Evaluation at large search engines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Recall is difficult to measure on the web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Search engines often use precision at top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, e.g.,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k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= 10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. . . or use measures that reward you more for getting rank 1 right than for getting rank 10 right.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Search engines also use non-relevance-based measures.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Example 1: </a:t>
            </a:r>
            <a:r>
              <a:rPr lang="en-US" sz="2200" dirty="0" err="1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 on first result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Not very reliable if you look at a single </a:t>
            </a:r>
            <a:r>
              <a:rPr lang="en-US" sz="2200" dirty="0" err="1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 (you may realize after clicking that the summary was misleading and the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is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) . . 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. . . but pretty reliable in the aggregate.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>
                <a:solidFill>
                  <a:schemeClr val="tx1"/>
                </a:solidFill>
                <a:latin typeface="+mj-lt"/>
              </a:rPr>
              <a:t>Example 3: A/B testing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A/B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testing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Purpose: Test a single innovation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Prerequisite: You have a large search engine up and running.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Have most users use old system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Divert a small proportion of traffic (e.g., 1%) to the new system that includes the innovation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Evaluate with an “automatic” measure like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clickthrough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first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result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Now we can directly see if the innovation does improve user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Probably the evaluation methodology that large search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engines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trust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most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+mj-lt"/>
              </a:rPr>
              <a:t>Critique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pure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relevance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We’ve defined relevance for an isolated query-document pair.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+mj-lt"/>
              </a:rPr>
              <a:t>Alternative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definition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: marginal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relevance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marginal relevance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of a document at position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in the result list is the additional information it contributes over and above the information that was contained in documents         </a:t>
            </a:r>
            <a:r>
              <a:rPr lang="de-DE" i="1" dirty="0">
                <a:solidFill>
                  <a:schemeClr val="tx1"/>
                </a:solidFill>
                <a:latin typeface="+mj-lt"/>
              </a:rPr>
              <a:t>d</a:t>
            </a:r>
            <a:r>
              <a:rPr lang="de-DE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. . . </a:t>
            </a:r>
            <a:r>
              <a:rPr lang="de-DE" i="1" dirty="0">
                <a:solidFill>
                  <a:schemeClr val="tx1"/>
                </a:solidFill>
                <a:latin typeface="+mj-lt"/>
              </a:rPr>
              <a:t>d</a:t>
            </a:r>
            <a:r>
              <a:rPr lang="de-DE" i="1" baseline="-25000" dirty="0">
                <a:solidFill>
                  <a:schemeClr val="tx1"/>
                </a:solidFill>
                <a:latin typeface="+mj-lt"/>
              </a:rPr>
              <a:t>k</a:t>
            </a:r>
            <a:r>
              <a:rPr lang="de-DE" baseline="-25000" dirty="0">
                <a:solidFill>
                  <a:schemeClr val="tx1"/>
                </a:solidFill>
                <a:latin typeface="+mj-lt"/>
              </a:rPr>
              <a:t>−1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Exercise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Why is marginal relevance a more realistic measure of user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happiness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Give an example where a non-marginal measure like precision or recall is a misleading measure of user happiness, but marginal relevance is a good measure.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In a practical application, what is the difficulty of using marginal measures instead of non-marginal measures?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/>
              <a:t>Outline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Recap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Unranked evaluation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Ranked evaluation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Evaluation benchmarks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Result summaries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>
              <a:solidFill>
                <a:srgbClr val="33669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Resources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64399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+mj-lt"/>
              </a:rPr>
              <a:t>Chapter 8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The TREC home page – TREC had a huge impact on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retrieval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evaluation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>
                <a:solidFill>
                  <a:schemeClr val="tx1"/>
                </a:solidFill>
                <a:latin typeface="+mj-lt"/>
              </a:rPr>
              <a:t>Originator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>
                <a:solidFill>
                  <a:schemeClr val="tx1"/>
                </a:solidFill>
                <a:latin typeface="+mj-lt"/>
              </a:rPr>
              <a:t>F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-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measure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: Keith van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Rijsbergen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>
                <a:solidFill>
                  <a:schemeClr val="tx1"/>
                </a:solidFill>
                <a:latin typeface="+mj-lt"/>
              </a:rPr>
              <a:t>More on A/B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testing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Too much A/B testing at Google?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err="1">
                <a:solidFill>
                  <a:schemeClr val="tx1"/>
                </a:solidFill>
                <a:latin typeface="+mj-lt"/>
              </a:rPr>
              <a:t>Tombros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 &amp; Sanderson 1998: one of the first papers on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summaries</a:t>
            </a:r>
            <a:endParaRPr lang="de-DE" sz="2200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Google VP of Engineering on search quality evaluation at 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Google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Generating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dynamic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736814"/>
            <a:ext cx="8715436" cy="3924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  <a:latin typeface="+mj-lt"/>
              </a:rPr>
              <a:t>Where do we get these other terms in the snippet from?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We cannot construct a dynamic summary from the positional inverted index – at least not efficiently.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We need to cache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The positional index tells us: query term occurs at position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4378 in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  <a:latin typeface="+mj-lt"/>
              </a:rPr>
              <a:t>Byte offset or word offset?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Note that the cached copy can be outdated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Don’t cache very long documents – just cache a short prefix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57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+mj-lt"/>
              </a:rPr>
              <a:t>Dynamic 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summaries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643998" cy="44496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Real estate on the search result page is limited ! Snippets 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must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short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. . . but snippets must be long enough to be meaningful.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Snippets should communicate whether and how the document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answers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latin typeface="+mj-lt"/>
              </a:rPr>
              <a:t>Ideally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linguistically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well-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formed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+mj-lt"/>
              </a:rPr>
              <a:t>snippets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Ideally: the snippet should answer the query, so we don’t have to look at the document.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j-lt"/>
              </a:rPr>
              <a:t>Dynamic summaries are a big part of user happiness because    </a:t>
            </a:r>
            <a:endParaRPr lang="de-DE" dirty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. . .we can quickly scan them to find the relevant document we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then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+mj-lt"/>
              </a:rPr>
              <a:t>click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on.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. . . in many cases, we don’t have to click at all and save time.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88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892039"/>
          </a:xfrm>
        </p:spPr>
        <p:txBody>
          <a:bodyPr>
            <a:normAutofit/>
          </a:bodyPr>
          <a:lstStyle/>
          <a:p>
            <a:r>
              <a:rPr lang="en-US" sz="2800" dirty="0"/>
              <a:t>Evaluation is key to building </a:t>
            </a:r>
            <a:r>
              <a:rPr lang="en-US" sz="2800" i="1" dirty="0"/>
              <a:t>effective</a:t>
            </a:r>
            <a:r>
              <a:rPr lang="en-US" sz="2800" dirty="0"/>
              <a:t> and </a:t>
            </a:r>
            <a:r>
              <a:rPr lang="en-US" sz="2800" i="1" dirty="0"/>
              <a:t>efficient</a:t>
            </a:r>
            <a:r>
              <a:rPr lang="en-US" sz="2800" dirty="0"/>
              <a:t> search engines</a:t>
            </a:r>
          </a:p>
          <a:p>
            <a:pPr lvl="1"/>
            <a:r>
              <a:rPr lang="en-US" sz="2400" dirty="0"/>
              <a:t>measurement usually carried out in controlled laboratory experiments</a:t>
            </a:r>
          </a:p>
          <a:p>
            <a:pPr lvl="1"/>
            <a:r>
              <a:rPr lang="en-US" sz="2400" i="1" dirty="0"/>
              <a:t>online</a:t>
            </a:r>
            <a:r>
              <a:rPr lang="en-US" sz="2400" dirty="0"/>
              <a:t> testing can also be done</a:t>
            </a:r>
          </a:p>
          <a:p>
            <a:r>
              <a:rPr lang="en-US" sz="2800" dirty="0"/>
              <a:t>Effectiveness, efficiency and </a:t>
            </a:r>
            <a:r>
              <a:rPr lang="en-US" sz="2800" i="1" dirty="0"/>
              <a:t>cost</a:t>
            </a:r>
            <a:r>
              <a:rPr lang="en-US" sz="2800" dirty="0"/>
              <a:t> are related</a:t>
            </a:r>
          </a:p>
          <a:p>
            <a:pPr lvl="1"/>
            <a:r>
              <a:rPr lang="en-US" sz="2400" dirty="0"/>
              <a:t>e.g., if we want a particular level of effectiveness and efficiency, this will determine the cost of the system configuration</a:t>
            </a:r>
          </a:p>
          <a:p>
            <a:pPr lvl="1"/>
            <a:r>
              <a:rPr lang="en-US" sz="2400" dirty="0"/>
              <a:t>efficiency and cost targets may impact effectiveness</a:t>
            </a:r>
          </a:p>
        </p:txBody>
      </p:sp>
    </p:spTree>
    <p:extLst>
      <p:ext uri="{BB962C8B-B14F-4D97-AF65-F5344CB8AC3E}">
        <p14:creationId xmlns:p14="http://schemas.microsoft.com/office/powerpoint/2010/main" val="410469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$d_1$ \\&#10;$d_2$ \\&#10;$d_3$ (clicked) \\&#10;$d_4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9"/>
  <p:tag name="PICTUREFILESIZE" val="406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$d_3 &gt; d_2$\\&#10;$d_3 &gt; d_1$\\&#10;$d_3 &gt; d_4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2"/>
  <p:tag name="PICTUREFILESIZE" val="269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Ranking \#1:&#10;$(1.0 + 0.67 + 0.75 + 0.8 + 0.83 + 0.6)/6 = 0.78$\\ \\&#10;Ranking \#2: $ (0.5 + 0.4 + 0.5 + 0.57 + 0.56 + 0.6)/6 = 0.52 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207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\textit{average precision query 1} $= (1.0 + 0.67 + 0.5 + 0.44 + 0.5)/5 = 0.62$\\&#10;\textit{average precision query 2} $=(0.5 + 0.4 + 0.43)/3 = 0.44$\\ \\&#10;\textit{mean average precision} $= (0.62 + 0.44)/2 = 0.53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94"/>
  <p:tag name="PICTUREFILESIZE" val="342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DCG_p = rel_1 + \sum^p_{i=2} \frac{rel_i}{\log_2 i}  template TPT1  env TPENV1  fore 0  back 16777215  eqnno 2"/>
  <p:tag name="FILENAME" val="TP_tmp"/>
  <p:tag name="ORIGWIDTH" val="117"/>
  <p:tag name="PICTUREFILESIZE" val="576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DCG_p = \sum^p_{i=1} \frac{2^{rel_i}-1}{log(1+i)}  template TPT1  env TPENV1  fore 0  back 16777215  eqnno 3"/>
  <p:tag name="FILENAME" val="TP_tmp"/>
  <p:tag name="ORIGWIDTH" val="99"/>
  <p:tag name="PICTUREFILESIZE" val="525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tau = \frac{P-Q}{P+Q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8"/>
  <p:tag name="PICTUREFILESIZE" val="21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BPREF = \frac{1}{R}\sum_{d_r} (1 - \frac{N_{d_r}}{R}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2"/>
  <p:tag name="PICTUREFILESIZE" val="673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BPREF = \frac{P}{P+Q}  template TPT1  env TPENV1  fore 0  back 16777215  eqnno 4"/>
  <p:tag name="FILENAME" val="TP_tmp"/>
  <p:tag name="ORIGWIDTH" val="72"/>
  <p:tag name="PICTUREFILESIZE" val="2989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306</TotalTime>
  <Words>3781</Words>
  <Application>Microsoft Office PowerPoint</Application>
  <PresentationFormat>On-screen Show (4:3)</PresentationFormat>
  <Paragraphs>602</Paragraphs>
  <Slides>65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8" baseType="lpstr">
      <vt:lpstr>ＭＳ Ｐゴシック</vt:lpstr>
      <vt:lpstr>Arial</vt:lpstr>
      <vt:lpstr>Arial Unicode MS</vt:lpstr>
      <vt:lpstr>Calibri</vt:lpstr>
      <vt:lpstr>Calibri Light</vt:lpstr>
      <vt:lpstr>Cambria Math</vt:lpstr>
      <vt:lpstr>Lucida Grande</vt:lpstr>
      <vt:lpstr>Lucida Sans</vt:lpstr>
      <vt:lpstr>Symbol</vt:lpstr>
      <vt:lpstr>Times New Roman</vt:lpstr>
      <vt:lpstr>Wingdings</vt:lpstr>
      <vt:lpstr>ヒラギノ角ゴ ProN W3</vt:lpstr>
      <vt:lpstr>Retrospect</vt:lpstr>
      <vt:lpstr>Evaluation of Search Engines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</vt:lpstr>
      <vt:lpstr>Overview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Pooling</vt:lpstr>
      <vt:lpstr>Query Logs</vt:lpstr>
      <vt:lpstr>Query Logs</vt:lpstr>
      <vt:lpstr>Example Click Policy</vt:lpstr>
      <vt:lpstr>Query Logs</vt:lpstr>
      <vt:lpstr>Outline</vt:lpstr>
      <vt:lpstr>Ranking Effectiveness</vt:lpstr>
      <vt:lpstr>Summarizing a Ranking</vt:lpstr>
      <vt:lpstr>Average Precision</vt:lpstr>
      <vt:lpstr>Averaging Across Queries</vt:lpstr>
      <vt:lpstr>Averaging</vt:lpstr>
      <vt:lpstr>MAP</vt:lpstr>
      <vt:lpstr>Focusing on Top Documents</vt:lpstr>
      <vt:lpstr>Focusing on Top Documents</vt:lpstr>
      <vt:lpstr>Mean Reciprocal Rank</vt:lpstr>
      <vt:lpstr>Example</vt:lpstr>
      <vt:lpstr>Discounted Cumulative Gain</vt:lpstr>
      <vt:lpstr>Discounted Cumulative Gain</vt:lpstr>
      <vt:lpstr>Discounted Cumulative Gain</vt:lpstr>
      <vt:lpstr>DCG Example</vt:lpstr>
      <vt:lpstr>Normalized DCG</vt:lpstr>
      <vt:lpstr>NDCG Example</vt:lpstr>
      <vt:lpstr>NDCG - Example</vt:lpstr>
      <vt:lpstr>Using Preferences</vt:lpstr>
      <vt:lpstr>BPREF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Eduard C. Dragut</cp:lastModifiedBy>
  <cp:revision>1111</cp:revision>
  <cp:lastPrinted>2009-09-22T15:48:09Z</cp:lastPrinted>
  <dcterms:created xsi:type="dcterms:W3CDTF">2009-09-21T23:46:17Z</dcterms:created>
  <dcterms:modified xsi:type="dcterms:W3CDTF">2024-03-20T21:12:24Z</dcterms:modified>
</cp:coreProperties>
</file>