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9"/>
  </p:notesMasterIdLst>
  <p:sldIdLst>
    <p:sldId id="257" r:id="rId2"/>
    <p:sldId id="258" r:id="rId3"/>
    <p:sldId id="261" r:id="rId4"/>
    <p:sldId id="264" r:id="rId5"/>
    <p:sldId id="259" r:id="rId6"/>
    <p:sldId id="262" r:id="rId7"/>
    <p:sldId id="263" r:id="rId8"/>
    <p:sldId id="260" r:id="rId9"/>
    <p:sldId id="265" r:id="rId10"/>
    <p:sldId id="266" r:id="rId11"/>
    <p:sldId id="267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342" r:id="rId22"/>
    <p:sldId id="341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353" r:id="rId31"/>
    <p:sldId id="354" r:id="rId32"/>
    <p:sldId id="355" r:id="rId33"/>
    <p:sldId id="286" r:id="rId34"/>
    <p:sldId id="287" r:id="rId35"/>
    <p:sldId id="344" r:id="rId36"/>
    <p:sldId id="351" r:id="rId37"/>
    <p:sldId id="288" r:id="rId38"/>
    <p:sldId id="346" r:id="rId39"/>
    <p:sldId id="347" r:id="rId40"/>
    <p:sldId id="348" r:id="rId41"/>
    <p:sldId id="349" r:id="rId42"/>
    <p:sldId id="352" r:id="rId43"/>
    <p:sldId id="350" r:id="rId44"/>
    <p:sldId id="302" r:id="rId45"/>
    <p:sldId id="305" r:id="rId46"/>
    <p:sldId id="304" r:id="rId47"/>
    <p:sldId id="306" r:id="rId48"/>
    <p:sldId id="307" r:id="rId49"/>
    <p:sldId id="308" r:id="rId50"/>
    <p:sldId id="325" r:id="rId51"/>
    <p:sldId id="327" r:id="rId52"/>
    <p:sldId id="328" r:id="rId53"/>
    <p:sldId id="334" r:id="rId54"/>
    <p:sldId id="335" r:id="rId55"/>
    <p:sldId id="319" r:id="rId56"/>
    <p:sldId id="356" r:id="rId57"/>
    <p:sldId id="357" r:id="rId58"/>
  </p:sldIdLst>
  <p:sldSz cx="9144000" cy="6858000" type="screen4x3"/>
  <p:notesSz cx="6858000" cy="9144000"/>
  <p:embeddedFontLst>
    <p:embeddedFont>
      <p:font typeface="楷体_GB2312" panose="02010609060101010101" charset="-122"/>
      <p:regular r:id="rId60"/>
    </p:embeddedFont>
    <p:embeddedFont>
      <p:font typeface="CMR10" panose="020B0604020202020204"/>
      <p:regular r:id="rId61"/>
    </p:embeddedFont>
    <p:embeddedFont>
      <p:font typeface="Cambria Math" panose="02040503050406030204" pitchFamily="18" charset="0"/>
      <p:regular r:id="rId62"/>
    </p:embeddedFon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Arial Unicode MS" panose="020B0604020202020204" pitchFamily="34" charset="-128"/>
      <p:regular r:id="rId67"/>
    </p:embeddedFont>
    <p:embeddedFont>
      <p:font typeface="Calibri Light" panose="020F0302020204030204" pitchFamily="34" charset="0"/>
      <p:regular r:id="rId68"/>
      <p:italic r:id="rId69"/>
    </p:embeddedFont>
    <p:embeddedFont>
      <p:font typeface="Lucida Sans" panose="020B0602030504020204" pitchFamily="34" charset="0"/>
      <p:regular r:id="rId70"/>
      <p:bold r:id="rId71"/>
      <p:italic r:id="rId72"/>
      <p:boldItalic r:id="rId73"/>
    </p:embeddedFont>
    <p:embeddedFont>
      <p:font typeface="ＭＳ Ｐゴシック" panose="020B0600070205080204" pitchFamily="34" charset="-128"/>
      <p:regular r:id="rId74"/>
    </p:embeddedFont>
    <p:embeddedFont>
      <p:font typeface="CMMI10" panose="020B0604020202020204"/>
      <p:regular r:id="rId75"/>
    </p:embeddedFont>
  </p:embeddedFontLst>
  <p:custDataLst>
    <p:tags r:id="rId7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7.fntdata"/><Relationship Id="rId74" Type="http://schemas.openxmlformats.org/officeDocument/2006/relationships/font" Target="fonts/font15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3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font" Target="fonts/font1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8F34B-8244-4C1C-8153-80CF27772CF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05F5-1D9B-469B-AE85-EF74A3719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3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05F5-1D9B-469B-AE85-EF74A37190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8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Circle documents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D75FE6E-65C1-43F8-A326-08D9C0275063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52088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Why not the reverse?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89CE088-31EF-4DDA-8C1E-3D17D13C8A88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28130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careses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parties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separational -&gt; separate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factional -&gt; faction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26AB1B7-DD0B-4238-8828-EC0A8B200679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3277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22FE-6405-48ED-B134-C4ADDFE5BF8C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9F89-E44A-4D54-A564-BCB4EE7F65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56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22FE-6405-48ED-B134-C4ADDFE5BF8C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9F89-E44A-4D54-A564-BCB4EE7F65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9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22FE-6405-48ED-B134-C4ADDFE5BF8C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9F89-E44A-4D54-A564-BCB4EE7F65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6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22FE-6405-48ED-B134-C4ADDFE5BF8C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9F89-E44A-4D54-A564-BCB4EE7F65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6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22FE-6405-48ED-B134-C4ADDFE5BF8C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9F89-E44A-4D54-A564-BCB4EE7F65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74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22FE-6405-48ED-B134-C4ADDFE5BF8C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9F89-E44A-4D54-A564-BCB4EE7F65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8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22FE-6405-48ED-B134-C4ADDFE5BF8C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9F89-E44A-4D54-A564-BCB4EE7F65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4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22FE-6405-48ED-B134-C4ADDFE5BF8C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9F89-E44A-4D54-A564-BCB4EE7F65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5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22FE-6405-48ED-B134-C4ADDFE5BF8C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9F89-E44A-4D54-A564-BCB4EE7F65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52A22FE-6405-48ED-B134-C4ADDFE5BF8C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D9F89-E44A-4D54-A564-BCB4EE7F65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6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22FE-6405-48ED-B134-C4ADDFE5BF8C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9F89-E44A-4D54-A564-BCB4EE7F65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0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52A22FE-6405-48ED-B134-C4ADDFE5BF8C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2D9F89-E44A-4D54-A564-BCB4EE7F65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69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Text Processing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Information Retrieval in Practice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1400" y="6096000"/>
            <a:ext cx="19319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smtClean="0"/>
              <a:t>All slides ©Addison Wesley, 2008</a:t>
            </a: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10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Zipf’s</a:t>
            </a:r>
            <a:r>
              <a:rPr lang="en-US" dirty="0" smtClean="0"/>
              <a:t> Law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Example word </a:t>
            </a:r>
          </a:p>
          <a:p>
            <a:pPr>
              <a:buNone/>
            </a:pPr>
            <a:r>
              <a:rPr lang="en-US" sz="2800" dirty="0" smtClean="0"/>
              <a:t>    frequency ranking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To compute number of words with frequency 5,099 </a:t>
            </a:r>
          </a:p>
          <a:p>
            <a:pPr lvl="1"/>
            <a:r>
              <a:rPr lang="en-US" sz="2400" dirty="0" smtClean="0"/>
              <a:t>rank of “chemical” minus the rank of “summit”</a:t>
            </a:r>
          </a:p>
          <a:p>
            <a:pPr lvl="1"/>
            <a:r>
              <a:rPr lang="en-US" sz="2400" dirty="0" smtClean="0"/>
              <a:t>1006 − 1002 = 4</a:t>
            </a:r>
            <a:endParaRPr lang="en-US" sz="2400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62400" y="1752600"/>
            <a:ext cx="3448755" cy="238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71600" y="4953000"/>
            <a:ext cx="7010400" cy="1782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Proportions of words occurring </a:t>
            </a:r>
            <a:r>
              <a:rPr lang="en-US" sz="2800" i="1" dirty="0" smtClean="0"/>
              <a:t>n</a:t>
            </a:r>
            <a:r>
              <a:rPr lang="en-US" sz="2800" dirty="0" smtClean="0"/>
              <a:t> times in 336,310 TREC documents</a:t>
            </a:r>
          </a:p>
          <a:p>
            <a:r>
              <a:rPr lang="en-US" sz="2800" dirty="0" smtClean="0"/>
              <a:t>Vocabulary size is 508,209</a:t>
            </a:r>
            <a:endParaRPr lang="en-US" sz="2800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81400" y="1447800"/>
            <a:ext cx="4978920" cy="3304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Growth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28800"/>
                <a:ext cx="8686800" cy="4495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As corpus grows, so does vocabulary size</a:t>
                </a:r>
              </a:p>
              <a:p>
                <a:pPr lvl="1"/>
                <a:r>
                  <a:rPr lang="en-US" sz="2400" dirty="0" smtClean="0"/>
                  <a:t>Fewer new words when corpus is already large</a:t>
                </a:r>
              </a:p>
              <a:p>
                <a:r>
                  <a:rPr lang="en-US" sz="2800" dirty="0" smtClean="0"/>
                  <a:t>Observed relationship (</a:t>
                </a:r>
                <a:r>
                  <a:rPr lang="en-US" sz="2800" i="1" dirty="0" smtClean="0"/>
                  <a:t>Heaps’ Law</a:t>
                </a:r>
                <a:r>
                  <a:rPr lang="en-US" sz="2800" dirty="0" smtClean="0"/>
                  <a:t>):	</a:t>
                </a:r>
                <a:endParaRPr lang="en-US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sz="2600" dirty="0" smtClean="0"/>
                  <a:t>		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where </a:t>
                </a:r>
                <a:r>
                  <a:rPr lang="en-US" sz="2600" i="1" dirty="0" smtClean="0"/>
                  <a:t>v</a:t>
                </a:r>
                <a:r>
                  <a:rPr lang="en-US" sz="2600" dirty="0" smtClean="0"/>
                  <a:t> is vocabulary size (number of unique words),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600" i="1" dirty="0" smtClean="0"/>
                  <a:t>n</a:t>
                </a:r>
                <a:r>
                  <a:rPr lang="en-US" sz="2600" dirty="0" smtClean="0"/>
                  <a:t> is the number of  words in corpus,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600" i="1" dirty="0" smtClean="0"/>
                  <a:t>k</a:t>
                </a:r>
                <a:r>
                  <a:rPr lang="en-US" sz="2600" dirty="0" smtClean="0"/>
                  <a:t>, </a:t>
                </a:r>
                <a:r>
                  <a:rPr lang="el-GR" sz="2600" dirty="0" smtClean="0"/>
                  <a:t>β</a:t>
                </a:r>
                <a:r>
                  <a:rPr lang="en-US" sz="2600" i="1" dirty="0" smtClean="0"/>
                  <a:t> </a:t>
                </a:r>
                <a:r>
                  <a:rPr lang="en-US" sz="2600" dirty="0" smtClean="0"/>
                  <a:t>are parameters that vary for each corpus 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typical values given are 10 ≤</a:t>
                </a:r>
                <a:r>
                  <a:rPr lang="en-US" sz="2200" i="1" dirty="0" smtClean="0"/>
                  <a:t> k </a:t>
                </a:r>
                <a:r>
                  <a:rPr lang="en-US" sz="2200" dirty="0" smtClean="0"/>
                  <a:t>≤</a:t>
                </a:r>
                <a:r>
                  <a:rPr lang="en-US" sz="2200" i="1" dirty="0" smtClean="0"/>
                  <a:t> </a:t>
                </a:r>
                <a:r>
                  <a:rPr lang="en-US" sz="2200" dirty="0" smtClean="0"/>
                  <a:t>100</a:t>
                </a:r>
                <a:r>
                  <a:rPr lang="en-US" sz="2200" i="1" dirty="0" smtClean="0"/>
                  <a:t> </a:t>
                </a:r>
                <a:r>
                  <a:rPr lang="en-US" sz="2200" dirty="0" smtClean="0"/>
                  <a:t>and </a:t>
                </a:r>
                <a:r>
                  <a:rPr lang="en-US" sz="2200" i="1" dirty="0"/>
                  <a:t>β</a:t>
                </a:r>
                <a:r>
                  <a:rPr lang="en-US" sz="2200" i="1" dirty="0" smtClean="0"/>
                  <a:t> ≈ 0.5</a:t>
                </a:r>
                <a:endParaRPr lang="en-US" sz="2200" dirty="0" smtClean="0"/>
              </a:p>
              <a:p>
                <a:pPr marL="384048" lvl="2" indent="0">
                  <a:buNone/>
                </a:pPr>
                <a:endParaRPr lang="en-US" sz="2200" dirty="0"/>
              </a:p>
              <a:p>
                <a:pPr marL="384048" lvl="2" indent="0">
                  <a:buNone/>
                </a:pPr>
                <a:r>
                  <a:rPr lang="en-US" sz="2200" dirty="0" smtClean="0"/>
                  <a:t>THERE IS NO RELATIONHIP BETWEEN THIS k AND THE k IN THE PREVIOUS SLIDES.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28800"/>
                <a:ext cx="8686800" cy="4495800"/>
              </a:xfrm>
              <a:blipFill rotWithShape="0">
                <a:blip r:embed="rId2"/>
                <a:stretch>
                  <a:fillRect l="-1404" t="-2981" r="-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AP89 Example</a:t>
            </a:r>
            <a:endParaRPr lang="en-US" dirty="0"/>
          </a:p>
        </p:txBody>
      </p:sp>
      <p:pic>
        <p:nvPicPr>
          <p:cNvPr id="1027" name="Picture 3" descr="C:\Users\croft\Desktop\chap4-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7228790" cy="502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Heaps’ Law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Predictions for TREC collections are accurate for large numbers of words</a:t>
            </a:r>
          </a:p>
          <a:p>
            <a:pPr lvl="1"/>
            <a:r>
              <a:rPr lang="en-US" sz="2400" dirty="0" smtClean="0"/>
              <a:t>e.g., first 10,879,522 words of the AP89 collection scanned</a:t>
            </a:r>
          </a:p>
          <a:p>
            <a:pPr lvl="1"/>
            <a:r>
              <a:rPr lang="en-US" sz="2400" dirty="0" smtClean="0"/>
              <a:t>prediction is 100,151 unique words</a:t>
            </a:r>
          </a:p>
          <a:p>
            <a:pPr lvl="1"/>
            <a:r>
              <a:rPr lang="en-US" sz="2400" dirty="0" smtClean="0"/>
              <a:t>actual number is 100,024</a:t>
            </a:r>
          </a:p>
          <a:p>
            <a:r>
              <a:rPr lang="en-US" sz="2800" dirty="0" smtClean="0"/>
              <a:t>Predictions for small numbers of words (i.e.    &lt; 1000) are much worse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New words come from a variety of sources</a:t>
            </a:r>
          </a:p>
          <a:p>
            <a:pPr lvl="2"/>
            <a:r>
              <a:rPr lang="en-US" sz="2400" dirty="0" smtClean="0"/>
              <a:t>spelling errors, invented words (e.g. product, company names), code, other languages, email addresses, etc.</a:t>
            </a:r>
          </a:p>
          <a:p>
            <a:r>
              <a:rPr lang="en-US" sz="2800" dirty="0" smtClean="0"/>
              <a:t>Search engines must deal with these large and growing vocabularies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Result Set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667000"/>
            <a:ext cx="8991600" cy="4191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many pages contain </a:t>
            </a:r>
            <a:r>
              <a:rPr lang="en-US" sz="2800" i="1" dirty="0" smtClean="0"/>
              <a:t>all</a:t>
            </a:r>
            <a:r>
              <a:rPr lang="en-US" sz="2800" dirty="0" smtClean="0"/>
              <a:t> of the query terms?</a:t>
            </a:r>
          </a:p>
          <a:p>
            <a:r>
              <a:rPr lang="en-US" sz="2800" dirty="0" smtClean="0"/>
              <a:t>For the query “</a:t>
            </a:r>
            <a:r>
              <a:rPr lang="en-US" sz="2800" i="1" dirty="0" smtClean="0"/>
              <a:t>a b c”:</a:t>
            </a:r>
            <a:endParaRPr lang="en-US" sz="2800" dirty="0" smtClean="0"/>
          </a:p>
          <a:p>
            <a:pPr lvl="1">
              <a:buNone/>
            </a:pPr>
            <a:r>
              <a:rPr lang="pt-BR" sz="2400" i="1" dirty="0" smtClean="0"/>
              <a:t>  f</a:t>
            </a:r>
            <a:r>
              <a:rPr lang="pt-BR" sz="2400" i="1" baseline="-25000" dirty="0" smtClean="0"/>
              <a:t>abc</a:t>
            </a:r>
            <a:r>
              <a:rPr lang="pt-BR" sz="2400" i="1" dirty="0" smtClean="0"/>
              <a:t> = N · f</a:t>
            </a:r>
            <a:r>
              <a:rPr lang="pt-BR" sz="2400" i="1" baseline="-25000" dirty="0" smtClean="0"/>
              <a:t>a</a:t>
            </a:r>
            <a:r>
              <a:rPr lang="pt-BR" sz="2400" dirty="0" smtClean="0"/>
              <a:t>/</a:t>
            </a:r>
            <a:r>
              <a:rPr lang="pt-BR" sz="2400" i="1" dirty="0" smtClean="0"/>
              <a:t>N · f</a:t>
            </a:r>
            <a:r>
              <a:rPr lang="pt-BR" sz="2400" i="1" baseline="-25000" dirty="0" smtClean="0"/>
              <a:t>b</a:t>
            </a:r>
            <a:r>
              <a:rPr lang="pt-BR" sz="2400" dirty="0" smtClean="0"/>
              <a:t>/</a:t>
            </a:r>
            <a:r>
              <a:rPr lang="pt-BR" sz="2400" i="1" dirty="0" smtClean="0"/>
              <a:t>N · f</a:t>
            </a:r>
            <a:r>
              <a:rPr lang="pt-BR" sz="2400" i="1" baseline="-25000" dirty="0" smtClean="0"/>
              <a:t>c</a:t>
            </a:r>
            <a:r>
              <a:rPr lang="pt-BR" sz="2400" dirty="0" smtClean="0"/>
              <a:t>/</a:t>
            </a:r>
            <a:r>
              <a:rPr lang="pt-BR" sz="2400" i="1" dirty="0" smtClean="0"/>
              <a:t>N = (f</a:t>
            </a:r>
            <a:r>
              <a:rPr lang="pt-BR" sz="2400" i="1" baseline="-25000" dirty="0" smtClean="0"/>
              <a:t>a</a:t>
            </a:r>
            <a:r>
              <a:rPr lang="pt-BR" sz="2400" i="1" dirty="0" smtClean="0"/>
              <a:t> · f</a:t>
            </a:r>
            <a:r>
              <a:rPr lang="pt-BR" sz="2400" i="1" baseline="-25000" dirty="0" smtClean="0"/>
              <a:t>b</a:t>
            </a:r>
            <a:r>
              <a:rPr lang="pt-BR" sz="2400" i="1" dirty="0" smtClean="0"/>
              <a:t> · f</a:t>
            </a:r>
            <a:r>
              <a:rPr lang="pt-BR" sz="2400" i="1" baseline="-25000" dirty="0" smtClean="0"/>
              <a:t>c</a:t>
            </a:r>
            <a:r>
              <a:rPr lang="pt-BR" sz="2400" i="1" dirty="0" smtClean="0"/>
              <a:t>)</a:t>
            </a:r>
            <a:r>
              <a:rPr lang="pt-BR" sz="2400" dirty="0" smtClean="0"/>
              <a:t>/</a:t>
            </a:r>
            <a:r>
              <a:rPr lang="pt-BR" sz="2400" i="1" dirty="0" smtClean="0"/>
              <a:t>N</a:t>
            </a:r>
            <a:r>
              <a:rPr lang="pt-BR" sz="2400" i="1" baseline="30000" dirty="0" smtClean="0"/>
              <a:t>2</a:t>
            </a:r>
          </a:p>
          <a:p>
            <a:pPr lvl="1"/>
            <a:endParaRPr lang="pt-BR" sz="2400" i="1" baseline="30000" dirty="0" smtClean="0"/>
          </a:p>
          <a:p>
            <a:pPr lvl="2"/>
            <a:r>
              <a:rPr lang="en-US" sz="2400" dirty="0" smtClean="0"/>
              <a:t>Assuming that terms occur independently</a:t>
            </a:r>
            <a:endParaRPr lang="en-US" sz="2400" i="1" dirty="0" smtClean="0"/>
          </a:p>
          <a:p>
            <a:pPr lvl="2"/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abc</a:t>
            </a:r>
            <a:r>
              <a:rPr lang="en-US" sz="2400" i="1" dirty="0" smtClean="0"/>
              <a:t> </a:t>
            </a:r>
            <a:r>
              <a:rPr lang="en-US" sz="2400" dirty="0" smtClean="0"/>
              <a:t>is the estimated size of the result set</a:t>
            </a:r>
            <a:r>
              <a:rPr lang="en-US" sz="2400" i="1" dirty="0" smtClean="0"/>
              <a:t> </a:t>
            </a:r>
          </a:p>
          <a:p>
            <a:pPr lvl="2"/>
            <a:r>
              <a:rPr lang="pt-BR" sz="2400" i="1" dirty="0" smtClean="0"/>
              <a:t>f</a:t>
            </a:r>
            <a:r>
              <a:rPr lang="pt-BR" sz="2400" i="1" baseline="-25000" dirty="0" smtClean="0"/>
              <a:t>a</a:t>
            </a:r>
            <a:r>
              <a:rPr lang="pt-BR" sz="2400" i="1" dirty="0" smtClean="0"/>
              <a:t>, f</a:t>
            </a:r>
            <a:r>
              <a:rPr lang="pt-BR" sz="2400" i="1" baseline="-25000" dirty="0" smtClean="0"/>
              <a:t>b</a:t>
            </a:r>
            <a:r>
              <a:rPr lang="pt-BR" sz="2400" i="1" dirty="0" smtClean="0"/>
              <a:t>, f</a:t>
            </a:r>
            <a:r>
              <a:rPr lang="pt-BR" sz="2400" i="1" baseline="-25000" dirty="0" smtClean="0"/>
              <a:t>c </a:t>
            </a:r>
            <a:r>
              <a:rPr lang="pt-BR" sz="2400" dirty="0" smtClean="0"/>
              <a:t>are the number of documents that terms </a:t>
            </a:r>
            <a:r>
              <a:rPr lang="pt-BR" sz="2400" i="1" dirty="0" smtClean="0"/>
              <a:t>a</a:t>
            </a:r>
            <a:r>
              <a:rPr lang="pt-BR" sz="2400" dirty="0" smtClean="0"/>
              <a:t>, </a:t>
            </a:r>
            <a:r>
              <a:rPr lang="pt-BR" sz="2400" i="1" dirty="0" smtClean="0"/>
              <a:t>b</a:t>
            </a:r>
            <a:r>
              <a:rPr lang="pt-BR" sz="2400" dirty="0" smtClean="0"/>
              <a:t>, and </a:t>
            </a:r>
            <a:r>
              <a:rPr lang="pt-BR" sz="2400" i="1" dirty="0" smtClean="0"/>
              <a:t>c</a:t>
            </a:r>
            <a:r>
              <a:rPr lang="pt-BR" sz="2400" dirty="0" smtClean="0"/>
              <a:t> occur in</a:t>
            </a:r>
          </a:p>
          <a:p>
            <a:pPr lvl="2"/>
            <a:r>
              <a:rPr lang="pt-BR" sz="2400" i="1" dirty="0" smtClean="0"/>
              <a:t>N</a:t>
            </a:r>
            <a:r>
              <a:rPr lang="pt-BR" sz="2400" dirty="0" smtClean="0"/>
              <a:t> is the number of documents in the collection</a:t>
            </a:r>
            <a:endParaRPr lang="en-US" sz="2400" dirty="0"/>
          </a:p>
        </p:txBody>
      </p:sp>
      <p:pic>
        <p:nvPicPr>
          <p:cNvPr id="3074" name="Picture 2" descr="C:\Users\croft\Desktop\chap4-5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749553"/>
            <a:ext cx="4892536" cy="762000"/>
          </a:xfrm>
          <a:prstGeom prst="rect">
            <a:avLst/>
          </a:prstGeom>
          <a:noFill/>
        </p:spPr>
      </p:pic>
      <p:pic>
        <p:nvPicPr>
          <p:cNvPr id="4098" name="Picture 2" descr="Image result for confused student clipart ma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124201"/>
            <a:ext cx="170985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GOV2 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76990" y="5907539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Collection size (</a:t>
            </a:r>
            <a:r>
              <a:rPr lang="en-US" sz="2000" i="1" dirty="0" smtClean="0"/>
              <a:t>N</a:t>
            </a:r>
            <a:r>
              <a:rPr lang="en-US" sz="2000" dirty="0" smtClean="0"/>
              <a:t>) is 25,205,179</a:t>
            </a:r>
            <a:endParaRPr lang="en-US" sz="2000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09800" y="1908607"/>
            <a:ext cx="5029200" cy="3998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Set Size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9067800" cy="464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Poor estimates because words are </a:t>
            </a:r>
            <a:r>
              <a:rPr lang="en-US" sz="2800" dirty="0" smtClean="0">
                <a:solidFill>
                  <a:srgbClr val="C00000"/>
                </a:solidFill>
              </a:rPr>
              <a:t>not independent</a:t>
            </a:r>
          </a:p>
          <a:p>
            <a:r>
              <a:rPr lang="en-US" sz="2800" dirty="0" smtClean="0"/>
              <a:t>Better estimates possible if co-occurrence information available</a:t>
            </a:r>
          </a:p>
          <a:p>
            <a:pPr lvl="1">
              <a:buNone/>
            </a:pPr>
            <a:r>
              <a:rPr lang="en-US" sz="2400" dirty="0" smtClean="0"/>
              <a:t> P(</a:t>
            </a:r>
            <a:r>
              <a:rPr lang="en-US" sz="2400" i="1" dirty="0" smtClean="0"/>
              <a:t>a ∩ b ∩ c</a:t>
            </a:r>
            <a:r>
              <a:rPr lang="en-US" sz="2400" dirty="0" smtClean="0"/>
              <a:t>)</a:t>
            </a:r>
            <a:r>
              <a:rPr lang="en-US" sz="2400" i="1" dirty="0" smtClean="0"/>
              <a:t> = </a:t>
            </a:r>
            <a:r>
              <a:rPr lang="en-US" sz="2400" dirty="0" smtClean="0"/>
              <a:t>P(</a:t>
            </a:r>
            <a:r>
              <a:rPr lang="en-US" sz="2400" i="1" dirty="0" smtClean="0"/>
              <a:t>a ∩ b</a:t>
            </a:r>
            <a:r>
              <a:rPr lang="en-US" sz="2400" dirty="0" smtClean="0"/>
              <a:t>)</a:t>
            </a:r>
            <a:r>
              <a:rPr lang="en-US" sz="2400" i="1" dirty="0" smtClean="0"/>
              <a:t> · </a:t>
            </a:r>
            <a:r>
              <a:rPr lang="en-US" sz="2400" dirty="0" smtClean="0"/>
              <a:t>P(</a:t>
            </a:r>
            <a:r>
              <a:rPr lang="en-US" sz="2400" i="1" dirty="0" smtClean="0"/>
              <a:t>c</a:t>
            </a:r>
            <a:r>
              <a:rPr lang="en-US" sz="2400" dirty="0" smtClean="0"/>
              <a:t>|(</a:t>
            </a:r>
            <a:r>
              <a:rPr lang="en-US" sz="2400" i="1" dirty="0" smtClean="0"/>
              <a:t>a ∩ b</a:t>
            </a:r>
            <a:r>
              <a:rPr lang="en-US" sz="2400" dirty="0" smtClean="0"/>
              <a:t>))</a:t>
            </a:r>
          </a:p>
          <a:p>
            <a:pPr lvl="1">
              <a:buNone/>
            </a:pPr>
            <a:r>
              <a:rPr lang="en-US" sz="2400" dirty="0" smtClean="0"/>
              <a:t>	approximate </a:t>
            </a:r>
            <a:r>
              <a:rPr lang="en-US" sz="2400" dirty="0"/>
              <a:t>P(</a:t>
            </a:r>
            <a:r>
              <a:rPr lang="en-US" sz="2400" i="1" dirty="0"/>
              <a:t>c</a:t>
            </a:r>
            <a:r>
              <a:rPr lang="en-US" sz="2400" dirty="0"/>
              <a:t>|(</a:t>
            </a:r>
            <a:r>
              <a:rPr lang="en-US" sz="2400" i="1" dirty="0"/>
              <a:t>a ∩ b</a:t>
            </a:r>
            <a:r>
              <a:rPr lang="en-US" sz="2400" dirty="0" smtClean="0"/>
              <a:t>)) by max{P(</a:t>
            </a:r>
            <a:r>
              <a:rPr lang="en-US" sz="2400" i="1" dirty="0" err="1" smtClean="0"/>
              <a:t>c</a:t>
            </a:r>
            <a:r>
              <a:rPr lang="en-US" sz="2400" dirty="0" err="1" smtClean="0"/>
              <a:t>|</a:t>
            </a:r>
            <a:r>
              <a:rPr lang="en-US" sz="2400" i="1" dirty="0" err="1" smtClean="0"/>
              <a:t>a</a:t>
            </a:r>
            <a:r>
              <a:rPr lang="en-US" sz="2400" dirty="0" smtClean="0"/>
              <a:t>), P(</a:t>
            </a:r>
            <a:r>
              <a:rPr lang="en-US" sz="2400" i="1" dirty="0" err="1" smtClean="0"/>
              <a:t>c</a:t>
            </a:r>
            <a:r>
              <a:rPr lang="en-US" sz="2400" dirty="0" err="1" smtClean="0"/>
              <a:t>|</a:t>
            </a:r>
            <a:r>
              <a:rPr lang="en-US" sz="2400" i="1" dirty="0" err="1" smtClean="0"/>
              <a:t>b</a:t>
            </a:r>
            <a:r>
              <a:rPr lang="en-US" sz="2400" dirty="0" smtClean="0"/>
              <a:t>)}</a:t>
            </a:r>
          </a:p>
          <a:p>
            <a:pPr lvl="1">
              <a:buNone/>
            </a:pPr>
            <a:r>
              <a:rPr lang="en-US" sz="2800" dirty="0" smtClean="0"/>
              <a:t>Example:</a:t>
            </a:r>
          </a:p>
          <a:p>
            <a:pPr lvl="1">
              <a:buNone/>
            </a:pPr>
            <a:r>
              <a:rPr lang="en-US" sz="2400" i="1" dirty="0" smtClean="0"/>
              <a:t> </a:t>
            </a:r>
            <a:r>
              <a:rPr lang="en-US" sz="2800" i="1" dirty="0" err="1" smtClean="0"/>
              <a:t>f</a:t>
            </a:r>
            <a:r>
              <a:rPr lang="en-US" sz="2800" i="1" baseline="-25000" dirty="0" err="1" smtClean="0"/>
              <a:t>tropical∩fish∩aquarium</a:t>
            </a:r>
            <a:r>
              <a:rPr lang="en-US" sz="2800" i="1" baseline="-25000" dirty="0" smtClean="0"/>
              <a:t> </a:t>
            </a:r>
            <a:r>
              <a:rPr lang="en-US" sz="2800" i="1" dirty="0" smtClean="0"/>
              <a:t>= </a:t>
            </a:r>
            <a:r>
              <a:rPr lang="en-US" sz="2800" i="1" dirty="0" err="1" smtClean="0"/>
              <a:t>f</a:t>
            </a:r>
            <a:r>
              <a:rPr lang="en-US" sz="2800" i="1" baseline="-25000" dirty="0" err="1" smtClean="0"/>
              <a:t>tropical∩aquarium</a:t>
            </a:r>
            <a:r>
              <a:rPr lang="en-US" sz="2800" i="1" baseline="-25000" dirty="0" smtClean="0"/>
              <a:t> </a:t>
            </a:r>
            <a:r>
              <a:rPr lang="en-US" sz="2800" i="1" dirty="0" smtClean="0"/>
              <a:t>· </a:t>
            </a:r>
            <a:r>
              <a:rPr lang="en-US" sz="2800" i="1" dirty="0" err="1" smtClean="0"/>
              <a:t>f</a:t>
            </a:r>
            <a:r>
              <a:rPr lang="en-US" sz="2800" i="1" baseline="-25000" dirty="0" err="1" smtClean="0"/>
              <a:t>fish∩aquarium</a:t>
            </a:r>
            <a:r>
              <a:rPr lang="en-US" sz="2800" dirty="0" smtClean="0"/>
              <a:t>/</a:t>
            </a:r>
            <a:r>
              <a:rPr lang="en-US" sz="2800" i="1" dirty="0" err="1" smtClean="0"/>
              <a:t>f</a:t>
            </a:r>
            <a:r>
              <a:rPr lang="en-US" sz="2800" i="1" baseline="-25000" dirty="0" err="1" smtClean="0"/>
              <a:t>aquarium</a:t>
            </a:r>
            <a:r>
              <a:rPr lang="en-US" sz="2800" i="1" dirty="0" smtClean="0"/>
              <a:t> </a:t>
            </a:r>
          </a:p>
          <a:p>
            <a:pPr lvl="1">
              <a:buNone/>
            </a:pPr>
            <a:r>
              <a:rPr lang="en-US" sz="3200" dirty="0" smtClean="0"/>
              <a:t>  = </a:t>
            </a:r>
            <a:r>
              <a:rPr lang="en-US" sz="2400" dirty="0" smtClean="0"/>
              <a:t>1921 · 9722/26480 = 705</a:t>
            </a:r>
          </a:p>
          <a:p>
            <a:pPr lvl="1">
              <a:buNone/>
            </a:pPr>
            <a:r>
              <a:rPr lang="en-US" sz="2800" i="1" dirty="0" err="1" smtClean="0"/>
              <a:t>f</a:t>
            </a:r>
            <a:r>
              <a:rPr lang="en-US" sz="2800" i="1" baseline="-25000" dirty="0" err="1" smtClean="0"/>
              <a:t>tropical∩fish∩breeding</a:t>
            </a:r>
            <a:r>
              <a:rPr lang="en-US" sz="2800" i="1" baseline="-25000" dirty="0" smtClean="0"/>
              <a:t> </a:t>
            </a:r>
            <a:r>
              <a:rPr lang="en-US" sz="2800" i="1" dirty="0" smtClean="0"/>
              <a:t>= </a:t>
            </a:r>
            <a:r>
              <a:rPr lang="en-US" sz="2800" i="1" dirty="0" err="1" smtClean="0"/>
              <a:t>f</a:t>
            </a:r>
            <a:r>
              <a:rPr lang="en-US" sz="2800" i="1" baseline="-25000" dirty="0" err="1" smtClean="0"/>
              <a:t>tropical∩breeding</a:t>
            </a:r>
            <a:r>
              <a:rPr lang="en-US" sz="2800" i="1" baseline="-25000" dirty="0" smtClean="0"/>
              <a:t> </a:t>
            </a:r>
            <a:r>
              <a:rPr lang="en-US" sz="2800" i="1" dirty="0" smtClean="0"/>
              <a:t>· </a:t>
            </a:r>
            <a:r>
              <a:rPr lang="en-US" sz="2800" i="1" dirty="0" err="1" smtClean="0"/>
              <a:t>f</a:t>
            </a:r>
            <a:r>
              <a:rPr lang="en-US" sz="2800" i="1" baseline="-25000" dirty="0" err="1" smtClean="0"/>
              <a:t>fish∩breeeding</a:t>
            </a:r>
            <a:r>
              <a:rPr lang="en-US" sz="2800" dirty="0" smtClean="0"/>
              <a:t>/</a:t>
            </a:r>
            <a:r>
              <a:rPr lang="en-US" sz="2800" i="1" dirty="0" err="1" smtClean="0"/>
              <a:t>f</a:t>
            </a:r>
            <a:r>
              <a:rPr lang="en-US" sz="2800" i="1" baseline="-25000" dirty="0" err="1" smtClean="0"/>
              <a:t>breeding</a:t>
            </a:r>
            <a:r>
              <a:rPr lang="en-US" sz="2800" i="1" dirty="0" smtClean="0"/>
              <a:t> </a:t>
            </a:r>
          </a:p>
          <a:p>
            <a:pPr lvl="1">
              <a:buNone/>
            </a:pPr>
            <a:r>
              <a:rPr lang="en-US" sz="3200" i="1" dirty="0" smtClean="0"/>
              <a:t>  </a:t>
            </a:r>
            <a:r>
              <a:rPr lang="en-US" sz="3200" dirty="0" smtClean="0"/>
              <a:t>= </a:t>
            </a:r>
            <a:r>
              <a:rPr lang="en-US" sz="2400" dirty="0" smtClean="0"/>
              <a:t>5510 </a:t>
            </a:r>
            <a:r>
              <a:rPr lang="en-US" sz="2400" i="1" dirty="0" smtClean="0"/>
              <a:t>· </a:t>
            </a:r>
            <a:r>
              <a:rPr lang="en-US" sz="2400" dirty="0" smtClean="0"/>
              <a:t>36427/81885 = 2451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Set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534400" cy="48920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Even better estimates using initial result set</a:t>
            </a:r>
          </a:p>
          <a:p>
            <a:pPr lvl="1"/>
            <a:r>
              <a:rPr lang="en-US" sz="2400" dirty="0" smtClean="0"/>
              <a:t>Estimate is simply </a:t>
            </a:r>
            <a:r>
              <a:rPr lang="en-US" sz="2400" i="1" dirty="0" smtClean="0"/>
              <a:t>C</a:t>
            </a:r>
            <a:r>
              <a:rPr lang="en-US" sz="2400" dirty="0" smtClean="0"/>
              <a:t>/</a:t>
            </a:r>
            <a:r>
              <a:rPr lang="en-US" sz="2400" i="1" dirty="0" smtClean="0"/>
              <a:t>s</a:t>
            </a:r>
          </a:p>
          <a:p>
            <a:pPr lvl="2"/>
            <a:r>
              <a:rPr lang="en-US" sz="2000" dirty="0" smtClean="0"/>
              <a:t>where </a:t>
            </a:r>
            <a:r>
              <a:rPr lang="en-US" sz="2000" i="1" dirty="0" smtClean="0"/>
              <a:t>s </a:t>
            </a:r>
            <a:r>
              <a:rPr lang="en-US" sz="2000" dirty="0" smtClean="0"/>
              <a:t>is the proportion of the total documents that have been ranked, and </a:t>
            </a:r>
          </a:p>
          <a:p>
            <a:pPr lvl="2"/>
            <a:r>
              <a:rPr lang="en-US" sz="2000" i="1" dirty="0" smtClean="0"/>
              <a:t>C</a:t>
            </a:r>
            <a:r>
              <a:rPr lang="en-US" sz="2000" dirty="0" smtClean="0"/>
              <a:t> is the number of documents found that contain all the query words</a:t>
            </a:r>
          </a:p>
          <a:p>
            <a:pPr lvl="1"/>
            <a:r>
              <a:rPr lang="en-US" sz="2400" dirty="0" smtClean="0"/>
              <a:t>E.g., “tropical fish aquarium” in GOV2</a:t>
            </a:r>
          </a:p>
          <a:p>
            <a:pPr lvl="2"/>
            <a:r>
              <a:rPr lang="en-US" sz="1800" dirty="0" smtClean="0"/>
              <a:t>after processing 3,000 out of the 26,480 documents that contain “aquarium”, </a:t>
            </a:r>
            <a:r>
              <a:rPr lang="en-US" sz="1800" i="1" dirty="0" smtClean="0"/>
              <a:t>C</a:t>
            </a:r>
            <a:r>
              <a:rPr lang="en-US" sz="1800" dirty="0" smtClean="0"/>
              <a:t> = 258</a:t>
            </a:r>
          </a:p>
          <a:p>
            <a:pPr lvl="2">
              <a:buNone/>
            </a:pPr>
            <a:r>
              <a:rPr lang="en-US" sz="1800" i="1" dirty="0" smtClean="0"/>
              <a:t>   </a:t>
            </a:r>
            <a:r>
              <a:rPr lang="en-US" sz="1800" i="1" dirty="0" err="1" smtClean="0"/>
              <a:t>f</a:t>
            </a:r>
            <a:r>
              <a:rPr lang="en-US" sz="1800" i="1" baseline="-25000" dirty="0" err="1" smtClean="0"/>
              <a:t>tropical∩fish∩aquarium</a:t>
            </a:r>
            <a:r>
              <a:rPr lang="en-US" sz="1800" i="1" dirty="0" smtClean="0"/>
              <a:t> </a:t>
            </a:r>
            <a:r>
              <a:rPr lang="en-US" sz="1800" dirty="0" smtClean="0"/>
              <a:t>= 258/(3000÷26480) = 2,277</a:t>
            </a:r>
          </a:p>
          <a:p>
            <a:pPr lvl="2"/>
            <a:r>
              <a:rPr lang="en-US" sz="1800" dirty="0" smtClean="0"/>
              <a:t>After processing 20% of the documents, </a:t>
            </a:r>
          </a:p>
          <a:p>
            <a:pPr lvl="2">
              <a:buNone/>
            </a:pPr>
            <a:r>
              <a:rPr lang="en-US" sz="1800" i="1" dirty="0" smtClean="0"/>
              <a:t>  </a:t>
            </a:r>
            <a:r>
              <a:rPr lang="en-US" sz="1800" i="1" dirty="0" err="1" smtClean="0"/>
              <a:t>f</a:t>
            </a:r>
            <a:r>
              <a:rPr lang="en-US" sz="1800" i="1" baseline="-25000" dirty="0" err="1" smtClean="0"/>
              <a:t>tropical∩fish∩aquarium</a:t>
            </a:r>
            <a:r>
              <a:rPr lang="en-US" sz="1800" i="1" dirty="0" smtClean="0"/>
              <a:t> </a:t>
            </a:r>
            <a:r>
              <a:rPr lang="en-US" sz="1800" dirty="0" smtClean="0"/>
              <a:t>= 1,778   (1,529 is real value)</a:t>
            </a:r>
          </a:p>
          <a:p>
            <a:pPr lvl="2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Converting documents to </a:t>
            </a:r>
            <a:r>
              <a:rPr lang="en-US" sz="2800" i="1" dirty="0" smtClean="0"/>
              <a:t>index terms</a:t>
            </a:r>
          </a:p>
          <a:p>
            <a:r>
              <a:rPr lang="en-US" sz="2800" dirty="0" smtClean="0"/>
              <a:t>Why?</a:t>
            </a:r>
          </a:p>
          <a:p>
            <a:pPr lvl="1"/>
            <a:r>
              <a:rPr lang="en-US" sz="2400" dirty="0" smtClean="0"/>
              <a:t>Matching the exact string of characters typed by the user is too restrictive</a:t>
            </a:r>
          </a:p>
          <a:p>
            <a:pPr lvl="2"/>
            <a:r>
              <a:rPr lang="en-US" sz="1800" dirty="0"/>
              <a:t>I</a:t>
            </a:r>
            <a:r>
              <a:rPr lang="en-US" sz="1800" dirty="0" smtClean="0"/>
              <a:t>t doesn’t work very well in terms of effectiveness</a:t>
            </a:r>
          </a:p>
          <a:p>
            <a:pPr lvl="1"/>
            <a:r>
              <a:rPr lang="en-US" sz="2400" dirty="0" smtClean="0"/>
              <a:t>Not all words are of equal value in a search</a:t>
            </a:r>
          </a:p>
          <a:p>
            <a:pPr lvl="1"/>
            <a:r>
              <a:rPr lang="en-US" sz="2400" dirty="0" smtClean="0"/>
              <a:t>Sometimes not clear where words begin and end</a:t>
            </a:r>
          </a:p>
          <a:p>
            <a:pPr lvl="2"/>
            <a:r>
              <a:rPr lang="en-US" sz="1800" dirty="0" smtClean="0"/>
              <a:t>Not even clear what a word is in some languages</a:t>
            </a:r>
          </a:p>
          <a:p>
            <a:pPr lvl="3"/>
            <a:r>
              <a:rPr lang="en-US" sz="1800" dirty="0" smtClean="0"/>
              <a:t>e.g., Chinese, Korean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Collection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37360"/>
            <a:ext cx="8229600" cy="48920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Important issue for Web search engines</a:t>
            </a:r>
          </a:p>
          <a:p>
            <a:r>
              <a:rPr lang="en-US" sz="2800" dirty="0" smtClean="0"/>
              <a:t>Simple technique: use independence model</a:t>
            </a:r>
          </a:p>
          <a:p>
            <a:pPr lvl="1"/>
            <a:r>
              <a:rPr lang="en-US" sz="2400" dirty="0" smtClean="0"/>
              <a:t>Given two words </a:t>
            </a:r>
            <a:r>
              <a:rPr lang="en-US" sz="2400" i="1" dirty="0" smtClean="0"/>
              <a:t>a</a:t>
            </a:r>
            <a:r>
              <a:rPr lang="en-US" sz="2400" dirty="0" smtClean="0"/>
              <a:t> and </a:t>
            </a:r>
            <a:r>
              <a:rPr lang="en-US" sz="2400" i="1" dirty="0" smtClean="0"/>
              <a:t>b</a:t>
            </a:r>
            <a:r>
              <a:rPr lang="en-US" sz="2400" dirty="0" smtClean="0"/>
              <a:t> that are independent</a:t>
            </a:r>
          </a:p>
          <a:p>
            <a:pPr lvl="1">
              <a:buNone/>
            </a:pPr>
            <a:r>
              <a:rPr lang="en-US" sz="2400" i="1" dirty="0" smtClean="0"/>
              <a:t>     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ab</a:t>
            </a:r>
            <a:r>
              <a:rPr lang="en-US" sz="2400" dirty="0" smtClean="0"/>
              <a:t>/</a:t>
            </a:r>
            <a:r>
              <a:rPr lang="en-US" sz="2400" i="1" dirty="0" smtClean="0"/>
              <a:t>N </a:t>
            </a:r>
            <a:r>
              <a:rPr lang="en-US" sz="2400" dirty="0" smtClean="0"/>
              <a:t>=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a</a:t>
            </a:r>
            <a:r>
              <a:rPr lang="en-US" sz="2400" dirty="0" smtClean="0"/>
              <a:t>/</a:t>
            </a:r>
            <a:r>
              <a:rPr lang="en-US" sz="2400" i="1" dirty="0" smtClean="0"/>
              <a:t>N ·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b</a:t>
            </a:r>
            <a:r>
              <a:rPr lang="en-US" sz="2400" dirty="0" smtClean="0"/>
              <a:t>/</a:t>
            </a:r>
            <a:r>
              <a:rPr lang="en-US" sz="2400" i="1" dirty="0" smtClean="0"/>
              <a:t>N</a:t>
            </a:r>
          </a:p>
          <a:p>
            <a:pPr lvl="1">
              <a:buNone/>
            </a:pPr>
            <a:r>
              <a:rPr lang="en-US" sz="2400" i="1" dirty="0" smtClean="0"/>
              <a:t>       N </a:t>
            </a:r>
            <a:r>
              <a:rPr lang="en-US" sz="2400" dirty="0" smtClean="0"/>
              <a:t>=</a:t>
            </a:r>
            <a:r>
              <a:rPr lang="en-US" sz="2400" i="1" dirty="0" smtClean="0"/>
              <a:t> (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a</a:t>
            </a:r>
            <a:r>
              <a:rPr lang="en-US" sz="2400" i="1" dirty="0" smtClean="0"/>
              <a:t> ·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b</a:t>
            </a:r>
            <a:r>
              <a:rPr lang="en-US" sz="2400" i="1" dirty="0" smtClean="0"/>
              <a:t>)</a:t>
            </a:r>
            <a:r>
              <a:rPr lang="en-US" sz="2400" dirty="0" smtClean="0"/>
              <a:t>/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ab</a:t>
            </a:r>
            <a:endParaRPr lang="en-US" sz="2400" i="1" baseline="-25000" dirty="0" smtClean="0"/>
          </a:p>
          <a:p>
            <a:pPr lvl="1">
              <a:buNone/>
            </a:pPr>
            <a:endParaRPr lang="en-US" sz="2400" i="1" baseline="-25000" dirty="0" smtClean="0"/>
          </a:p>
          <a:p>
            <a:pPr lvl="1"/>
            <a:r>
              <a:rPr lang="en-US" sz="2400" dirty="0" smtClean="0"/>
              <a:t>e.g., for GOV2</a:t>
            </a:r>
          </a:p>
          <a:p>
            <a:pPr lvl="2">
              <a:buNone/>
            </a:pPr>
            <a:r>
              <a:rPr lang="en-US" sz="1800" i="1" dirty="0" smtClean="0"/>
              <a:t> 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lincoln</a:t>
            </a:r>
            <a:r>
              <a:rPr lang="en-US" sz="2400" dirty="0" smtClean="0"/>
              <a:t> = 771,326 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tropical</a:t>
            </a:r>
            <a:r>
              <a:rPr lang="en-US" sz="2400" i="1" dirty="0" smtClean="0"/>
              <a:t> </a:t>
            </a:r>
            <a:r>
              <a:rPr lang="en-US" sz="2400" dirty="0" smtClean="0"/>
              <a:t>= 120,990 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lincoln</a:t>
            </a:r>
            <a:r>
              <a:rPr lang="en-US" sz="2400" i="1" baseline="-25000" dirty="0" smtClean="0"/>
              <a:t> ∩ tropical</a:t>
            </a:r>
            <a:r>
              <a:rPr lang="en-US" sz="2400" i="1" dirty="0" smtClean="0"/>
              <a:t> </a:t>
            </a:r>
            <a:r>
              <a:rPr lang="en-US" sz="2400" dirty="0" smtClean="0"/>
              <a:t>= 3,018</a:t>
            </a:r>
          </a:p>
          <a:p>
            <a:pPr lvl="2">
              <a:buNone/>
            </a:pPr>
            <a:endParaRPr lang="en-US" sz="2400" dirty="0" smtClean="0"/>
          </a:p>
          <a:p>
            <a:pPr lvl="2">
              <a:buNone/>
            </a:pPr>
            <a:r>
              <a:rPr lang="pt-BR" sz="2400" i="1" dirty="0" smtClean="0"/>
              <a:t> N </a:t>
            </a:r>
            <a:r>
              <a:rPr lang="pt-BR" sz="2400" dirty="0" smtClean="0"/>
              <a:t>= (120990 · 771326)/3018 = 30,922,045</a:t>
            </a:r>
          </a:p>
          <a:p>
            <a:pPr lvl="2">
              <a:buNone/>
            </a:pPr>
            <a:r>
              <a:rPr lang="pt-BR" sz="2400" dirty="0" smtClean="0"/>
              <a:t>     (actual number is </a:t>
            </a:r>
            <a:r>
              <a:rPr lang="en-US" sz="2400" dirty="0" smtClean="0"/>
              <a:t>25,205,179)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Tokenization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674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8208328" cy="1450757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Recall the Basic Indexing Pipeline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746125" y="2743200"/>
            <a:ext cx="8285163" cy="1143000"/>
            <a:chOff x="470" y="1728"/>
            <a:chExt cx="5219" cy="720"/>
          </a:xfrm>
        </p:grpSpPr>
        <p:sp>
          <p:nvSpPr>
            <p:cNvPr id="10287" name="AutoShape 4"/>
            <p:cNvSpPr>
              <a:spLocks noChangeArrowheads="1"/>
            </p:cNvSpPr>
            <p:nvPr/>
          </p:nvSpPr>
          <p:spPr bwMode="auto">
            <a:xfrm>
              <a:off x="2031" y="1728"/>
              <a:ext cx="1075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/>
                <a:t>Tokenizer</a:t>
              </a:r>
            </a:p>
          </p:txBody>
        </p:sp>
        <p:sp>
          <p:nvSpPr>
            <p:cNvPr id="10288" name="AutoShape 5"/>
            <p:cNvSpPr>
              <a:spLocks noChangeArrowheads="1"/>
            </p:cNvSpPr>
            <p:nvPr/>
          </p:nvSpPr>
          <p:spPr bwMode="auto">
            <a:xfrm>
              <a:off x="2496" y="2064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89" name="Text Box 6"/>
            <p:cNvSpPr txBox="1">
              <a:spLocks noChangeArrowheads="1"/>
            </p:cNvSpPr>
            <p:nvPr/>
          </p:nvSpPr>
          <p:spPr bwMode="auto">
            <a:xfrm>
              <a:off x="470" y="2119"/>
              <a:ext cx="119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/>
                <a:t>Token stream</a:t>
              </a:r>
            </a:p>
          </p:txBody>
        </p:sp>
        <p:sp>
          <p:nvSpPr>
            <p:cNvPr id="10290" name="Rectangle 7"/>
            <p:cNvSpPr>
              <a:spLocks noChangeArrowheads="1"/>
            </p:cNvSpPr>
            <p:nvPr/>
          </p:nvSpPr>
          <p:spPr bwMode="auto">
            <a:xfrm>
              <a:off x="3009" y="2100"/>
              <a:ext cx="69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</a:rPr>
                <a:t>Friends</a:t>
              </a:r>
            </a:p>
          </p:txBody>
        </p:sp>
        <p:sp>
          <p:nvSpPr>
            <p:cNvPr id="10291" name="Rectangle 8"/>
            <p:cNvSpPr>
              <a:spLocks noChangeArrowheads="1"/>
            </p:cNvSpPr>
            <p:nvPr/>
          </p:nvSpPr>
          <p:spPr bwMode="auto">
            <a:xfrm>
              <a:off x="3761" y="2106"/>
              <a:ext cx="75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</a:rPr>
                <a:t>Romans</a:t>
              </a:r>
            </a:p>
          </p:txBody>
        </p:sp>
        <p:sp>
          <p:nvSpPr>
            <p:cNvPr id="10292" name="Rectangle 9"/>
            <p:cNvSpPr>
              <a:spLocks noChangeArrowheads="1"/>
            </p:cNvSpPr>
            <p:nvPr/>
          </p:nvSpPr>
          <p:spPr bwMode="auto">
            <a:xfrm>
              <a:off x="4608" y="2106"/>
              <a:ext cx="108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</a:rPr>
                <a:t>Countrymen</a:t>
              </a:r>
            </a:p>
          </p:txBody>
        </p:sp>
      </p:grpSp>
      <p:grpSp>
        <p:nvGrpSpPr>
          <p:cNvPr id="10244" name="Group 10"/>
          <p:cNvGrpSpPr>
            <a:grpSpLocks/>
          </p:cNvGrpSpPr>
          <p:nvPr/>
        </p:nvGrpSpPr>
        <p:grpSpPr bwMode="auto">
          <a:xfrm>
            <a:off x="762000" y="3800475"/>
            <a:ext cx="8272463" cy="1381125"/>
            <a:chOff x="480" y="2394"/>
            <a:chExt cx="5211" cy="870"/>
          </a:xfrm>
        </p:grpSpPr>
        <p:sp>
          <p:nvSpPr>
            <p:cNvPr id="10281" name="AutoShape 11"/>
            <p:cNvSpPr>
              <a:spLocks noChangeArrowheads="1"/>
            </p:cNvSpPr>
            <p:nvPr/>
          </p:nvSpPr>
          <p:spPr bwMode="auto">
            <a:xfrm>
              <a:off x="1680" y="2394"/>
              <a:ext cx="1824" cy="562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/>
                <a:t>Linguistic modules</a:t>
              </a:r>
            </a:p>
          </p:txBody>
        </p:sp>
        <p:sp>
          <p:nvSpPr>
            <p:cNvPr id="10282" name="AutoShape 12"/>
            <p:cNvSpPr>
              <a:spLocks noChangeArrowheads="1"/>
            </p:cNvSpPr>
            <p:nvPr/>
          </p:nvSpPr>
          <p:spPr bwMode="auto">
            <a:xfrm>
              <a:off x="2496" y="2928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83" name="Text Box 13"/>
            <p:cNvSpPr txBox="1">
              <a:spLocks noChangeArrowheads="1"/>
            </p:cNvSpPr>
            <p:nvPr/>
          </p:nvSpPr>
          <p:spPr bwMode="auto">
            <a:xfrm>
              <a:off x="480" y="2935"/>
              <a:ext cx="1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/>
                <a:t>Modified tokens</a:t>
              </a:r>
            </a:p>
          </p:txBody>
        </p:sp>
        <p:sp>
          <p:nvSpPr>
            <p:cNvPr id="10284" name="Rectangle 14"/>
            <p:cNvSpPr>
              <a:spLocks noChangeArrowheads="1"/>
            </p:cNvSpPr>
            <p:nvPr/>
          </p:nvSpPr>
          <p:spPr bwMode="auto">
            <a:xfrm>
              <a:off x="3092" y="2868"/>
              <a:ext cx="580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</a:rPr>
                <a:t>friend</a:t>
              </a:r>
            </a:p>
          </p:txBody>
        </p:sp>
        <p:sp>
          <p:nvSpPr>
            <p:cNvPr id="10285" name="Rectangle 15"/>
            <p:cNvSpPr>
              <a:spLocks noChangeArrowheads="1"/>
            </p:cNvSpPr>
            <p:nvPr/>
          </p:nvSpPr>
          <p:spPr bwMode="auto">
            <a:xfrm>
              <a:off x="3854" y="2874"/>
              <a:ext cx="61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</a:rPr>
                <a:t>roman</a:t>
              </a:r>
            </a:p>
          </p:txBody>
        </p:sp>
        <p:sp>
          <p:nvSpPr>
            <p:cNvPr id="10286" name="Rectangle 16"/>
            <p:cNvSpPr>
              <a:spLocks noChangeArrowheads="1"/>
            </p:cNvSpPr>
            <p:nvPr/>
          </p:nvSpPr>
          <p:spPr bwMode="auto">
            <a:xfrm>
              <a:off x="4653" y="2874"/>
              <a:ext cx="103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 New Roman" panose="02020603050405020304" pitchFamily="18" charset="0"/>
                </a:rPr>
                <a:t>countryman</a:t>
              </a:r>
            </a:p>
          </p:txBody>
        </p:sp>
      </p:grpSp>
      <p:grpSp>
        <p:nvGrpSpPr>
          <p:cNvPr id="10245" name="Group 17"/>
          <p:cNvGrpSpPr>
            <a:grpSpLocks/>
          </p:cNvGrpSpPr>
          <p:nvPr/>
        </p:nvGrpSpPr>
        <p:grpSpPr bwMode="auto">
          <a:xfrm>
            <a:off x="762000" y="5172075"/>
            <a:ext cx="8350250" cy="1573213"/>
            <a:chOff x="480" y="3258"/>
            <a:chExt cx="5260" cy="991"/>
          </a:xfrm>
        </p:grpSpPr>
        <p:sp>
          <p:nvSpPr>
            <p:cNvPr id="10259" name="AutoShape 18"/>
            <p:cNvSpPr>
              <a:spLocks noChangeArrowheads="1"/>
            </p:cNvSpPr>
            <p:nvPr/>
          </p:nvSpPr>
          <p:spPr bwMode="auto">
            <a:xfrm>
              <a:off x="2155" y="3258"/>
              <a:ext cx="850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/>
                <a:t>Indexer</a:t>
              </a:r>
            </a:p>
          </p:txBody>
        </p:sp>
        <p:sp>
          <p:nvSpPr>
            <p:cNvPr id="10260" name="AutoShape 19"/>
            <p:cNvSpPr>
              <a:spLocks noChangeArrowheads="1"/>
            </p:cNvSpPr>
            <p:nvPr/>
          </p:nvSpPr>
          <p:spPr bwMode="auto">
            <a:xfrm>
              <a:off x="2496" y="3594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61" name="Text Box 20"/>
            <p:cNvSpPr txBox="1">
              <a:spLocks noChangeArrowheads="1"/>
            </p:cNvSpPr>
            <p:nvPr/>
          </p:nvSpPr>
          <p:spPr bwMode="auto">
            <a:xfrm>
              <a:off x="480" y="3728"/>
              <a:ext cx="12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/>
                <a:t>Inverted index</a:t>
              </a:r>
            </a:p>
          </p:txBody>
        </p:sp>
        <p:grpSp>
          <p:nvGrpSpPr>
            <p:cNvPr id="10262" name="Group 21"/>
            <p:cNvGrpSpPr>
              <a:grpSpLocks/>
            </p:cNvGrpSpPr>
            <p:nvPr/>
          </p:nvGrpSpPr>
          <p:grpSpPr bwMode="auto">
            <a:xfrm>
              <a:off x="3024" y="3258"/>
              <a:ext cx="2716" cy="991"/>
              <a:chOff x="3024" y="3258"/>
              <a:chExt cx="2716" cy="991"/>
            </a:xfrm>
          </p:grpSpPr>
          <p:grpSp>
            <p:nvGrpSpPr>
              <p:cNvPr id="10263" name="Group 22"/>
              <p:cNvGrpSpPr>
                <a:grpSpLocks/>
              </p:cNvGrpSpPr>
              <p:nvPr/>
            </p:nvGrpSpPr>
            <p:grpSpPr bwMode="auto">
              <a:xfrm>
                <a:off x="3024" y="3306"/>
                <a:ext cx="1776" cy="943"/>
                <a:chOff x="528" y="2634"/>
                <a:chExt cx="1776" cy="943"/>
              </a:xfrm>
            </p:grpSpPr>
            <p:sp>
              <p:nvSpPr>
                <p:cNvPr id="2051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28" y="2634"/>
                  <a:ext cx="604" cy="27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2200" b="1" i="1" dirty="0">
                      <a:latin typeface="+mn-lt"/>
                      <a:ea typeface="Arial Unicode MS" charset="0"/>
                      <a:cs typeface="Arial Unicode MS" charset="0"/>
                    </a:rPr>
                    <a:t>friend</a:t>
                  </a:r>
                </a:p>
              </p:txBody>
            </p:sp>
            <p:sp>
              <p:nvSpPr>
                <p:cNvPr id="2051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528" y="2970"/>
                  <a:ext cx="647" cy="27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2200" b="1" i="1" dirty="0">
                      <a:latin typeface="+mn-lt"/>
                      <a:ea typeface="Arial Unicode MS" charset="0"/>
                      <a:cs typeface="Arial Unicode MS" charset="0"/>
                    </a:rPr>
                    <a:t>roman</a:t>
                  </a:r>
                </a:p>
              </p:txBody>
            </p:sp>
            <p:sp>
              <p:nvSpPr>
                <p:cNvPr id="2051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28" y="3306"/>
                  <a:ext cx="1050" cy="27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2200" b="1" i="1" dirty="0">
                      <a:latin typeface="+mn-lt"/>
                      <a:ea typeface="Arial Unicode MS" charset="0"/>
                      <a:cs typeface="Arial Unicode MS" charset="0"/>
                    </a:rPr>
                    <a:t>countryman</a:t>
                  </a:r>
                </a:p>
              </p:txBody>
            </p:sp>
            <p:sp>
              <p:nvSpPr>
                <p:cNvPr id="10278" name="AutoShape 26"/>
                <p:cNvSpPr>
                  <a:spLocks noChangeArrowheads="1"/>
                </p:cNvSpPr>
                <p:nvPr/>
              </p:nvSpPr>
              <p:spPr bwMode="auto">
                <a:xfrm>
                  <a:off x="1584" y="2682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9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79" name="AutoShape 27"/>
                <p:cNvSpPr>
                  <a:spLocks noChangeArrowheads="1"/>
                </p:cNvSpPr>
                <p:nvPr/>
              </p:nvSpPr>
              <p:spPr bwMode="auto">
                <a:xfrm>
                  <a:off x="1584" y="3018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9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80" name="AutoShape 28"/>
                <p:cNvSpPr>
                  <a:spLocks noChangeArrowheads="1"/>
                </p:cNvSpPr>
                <p:nvPr/>
              </p:nvSpPr>
              <p:spPr bwMode="auto">
                <a:xfrm>
                  <a:off x="1584" y="3354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9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264" name="Text Box 29"/>
              <p:cNvSpPr txBox="1">
                <a:spLocks noChangeArrowheads="1"/>
              </p:cNvSpPr>
              <p:nvPr/>
            </p:nvSpPr>
            <p:spPr bwMode="auto">
              <a:xfrm>
                <a:off x="4883" y="3258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2</a:t>
                </a:r>
              </a:p>
            </p:txBody>
          </p:sp>
          <p:sp>
            <p:nvSpPr>
              <p:cNvPr id="10265" name="Text Box 30"/>
              <p:cNvSpPr txBox="1">
                <a:spLocks noChangeArrowheads="1"/>
              </p:cNvSpPr>
              <p:nvPr/>
            </p:nvSpPr>
            <p:spPr bwMode="auto">
              <a:xfrm>
                <a:off x="5291" y="3258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4</a:t>
                </a:r>
              </a:p>
            </p:txBody>
          </p:sp>
          <p:sp>
            <p:nvSpPr>
              <p:cNvPr id="10266" name="Text Box 31"/>
              <p:cNvSpPr txBox="1">
                <a:spLocks noChangeArrowheads="1"/>
              </p:cNvSpPr>
              <p:nvPr/>
            </p:nvSpPr>
            <p:spPr bwMode="auto">
              <a:xfrm>
                <a:off x="5304" y="3594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2</a:t>
                </a:r>
              </a:p>
            </p:txBody>
          </p:sp>
          <p:sp>
            <p:nvSpPr>
              <p:cNvPr id="10267" name="Text Box 32"/>
              <p:cNvSpPr txBox="1">
                <a:spLocks noChangeArrowheads="1"/>
              </p:cNvSpPr>
              <p:nvPr/>
            </p:nvSpPr>
            <p:spPr bwMode="auto">
              <a:xfrm>
                <a:off x="4848" y="3936"/>
                <a:ext cx="38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13</a:t>
                </a:r>
              </a:p>
            </p:txBody>
          </p:sp>
          <p:sp>
            <p:nvSpPr>
              <p:cNvPr id="10268" name="Text Box 33"/>
              <p:cNvSpPr txBox="1">
                <a:spLocks noChangeArrowheads="1"/>
              </p:cNvSpPr>
              <p:nvPr/>
            </p:nvSpPr>
            <p:spPr bwMode="auto">
              <a:xfrm>
                <a:off x="5376" y="3930"/>
                <a:ext cx="36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16</a:t>
                </a:r>
              </a:p>
            </p:txBody>
          </p:sp>
          <p:cxnSp>
            <p:nvCxnSpPr>
              <p:cNvPr id="10269" name="AutoShape 34"/>
              <p:cNvCxnSpPr>
                <a:cxnSpLocks noChangeShapeType="1"/>
                <a:stCxn id="10264" idx="3"/>
                <a:endCxn id="10265" idx="1"/>
              </p:cNvCxnSpPr>
              <p:nvPr/>
            </p:nvCxnSpPr>
            <p:spPr bwMode="auto">
              <a:xfrm>
                <a:off x="5112" y="340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70" name="AutoShape 35"/>
              <p:cNvCxnSpPr>
                <a:cxnSpLocks noChangeShapeType="1"/>
                <a:stCxn id="10265" idx="3"/>
              </p:cNvCxnSpPr>
              <p:nvPr/>
            </p:nvCxnSpPr>
            <p:spPr bwMode="auto">
              <a:xfrm>
                <a:off x="5534" y="3405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271" name="Text Box 36"/>
              <p:cNvSpPr txBox="1">
                <a:spLocks noChangeArrowheads="1"/>
              </p:cNvSpPr>
              <p:nvPr/>
            </p:nvSpPr>
            <p:spPr bwMode="auto">
              <a:xfrm>
                <a:off x="4896" y="3594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1</a:t>
                </a:r>
              </a:p>
            </p:txBody>
          </p:sp>
          <p:cxnSp>
            <p:nvCxnSpPr>
              <p:cNvPr id="10272" name="AutoShape 37"/>
              <p:cNvCxnSpPr>
                <a:cxnSpLocks noChangeShapeType="1"/>
                <a:stCxn id="10271" idx="3"/>
                <a:endCxn id="10266" idx="1"/>
              </p:cNvCxnSpPr>
              <p:nvPr/>
            </p:nvCxnSpPr>
            <p:spPr bwMode="auto">
              <a:xfrm>
                <a:off x="5125" y="3741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73" name="AutoShape 38"/>
              <p:cNvCxnSpPr>
                <a:cxnSpLocks noChangeShapeType="1"/>
                <a:stCxn id="10266" idx="3"/>
              </p:cNvCxnSpPr>
              <p:nvPr/>
            </p:nvCxnSpPr>
            <p:spPr bwMode="auto">
              <a:xfrm>
                <a:off x="5547" y="3741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74" name="AutoShape 39"/>
              <p:cNvCxnSpPr>
                <a:cxnSpLocks noChangeShapeType="1"/>
                <a:stCxn id="10267" idx="3"/>
                <a:endCxn id="10268" idx="1"/>
              </p:cNvCxnSpPr>
              <p:nvPr/>
            </p:nvCxnSpPr>
            <p:spPr bwMode="auto">
              <a:xfrm flipV="1">
                <a:off x="5232" y="4077"/>
                <a:ext cx="144" cy="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0246" name="AutoShape 51"/>
          <p:cNvSpPr>
            <a:spLocks noChangeArrowheads="1"/>
          </p:cNvSpPr>
          <p:nvPr/>
        </p:nvSpPr>
        <p:spPr bwMode="auto">
          <a:xfrm>
            <a:off x="3962400" y="2209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Text Box 52"/>
          <p:cNvSpPr txBox="1">
            <a:spLocks noChangeArrowheads="1"/>
          </p:cNvSpPr>
          <p:nvPr/>
        </p:nvSpPr>
        <p:spPr bwMode="auto">
          <a:xfrm>
            <a:off x="746125" y="1687513"/>
            <a:ext cx="1909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/>
              <a:t>Documents to</a:t>
            </a:r>
          </a:p>
          <a:p>
            <a:pPr eaLnBrk="1" hangingPunct="1"/>
            <a:r>
              <a:rPr lang="en-US" altLang="en-US" sz="2000"/>
              <a:t>be indexed</a:t>
            </a:r>
          </a:p>
        </p:txBody>
      </p:sp>
      <p:sp>
        <p:nvSpPr>
          <p:cNvPr id="10248" name="Rectangle 53"/>
          <p:cNvSpPr>
            <a:spLocks noChangeArrowheads="1"/>
          </p:cNvSpPr>
          <p:nvPr/>
        </p:nvSpPr>
        <p:spPr bwMode="auto">
          <a:xfrm>
            <a:off x="4940300" y="1747838"/>
            <a:ext cx="3941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</a:rPr>
              <a:t>Friends, Romans, countrymen.</a:t>
            </a:r>
          </a:p>
        </p:txBody>
      </p:sp>
      <p:sp>
        <p:nvSpPr>
          <p:cNvPr id="10249" name="Oval 54"/>
          <p:cNvSpPr>
            <a:spLocks noChangeArrowheads="1"/>
          </p:cNvSpPr>
          <p:nvPr/>
        </p:nvSpPr>
        <p:spPr bwMode="auto">
          <a:xfrm>
            <a:off x="68580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0" name="Oval 55"/>
          <p:cNvSpPr>
            <a:spLocks noChangeArrowheads="1"/>
          </p:cNvSpPr>
          <p:nvPr/>
        </p:nvSpPr>
        <p:spPr bwMode="auto">
          <a:xfrm>
            <a:off x="68580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1" name="Oval 56"/>
          <p:cNvSpPr>
            <a:spLocks noChangeArrowheads="1"/>
          </p:cNvSpPr>
          <p:nvPr/>
        </p:nvSpPr>
        <p:spPr bwMode="auto">
          <a:xfrm>
            <a:off x="6858000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252" name="Group 51"/>
          <p:cNvGrpSpPr>
            <a:grpSpLocks/>
          </p:cNvGrpSpPr>
          <p:nvPr/>
        </p:nvGrpSpPr>
        <p:grpSpPr bwMode="auto">
          <a:xfrm>
            <a:off x="3200400" y="1600200"/>
            <a:ext cx="1524000" cy="685800"/>
            <a:chOff x="3200400" y="1600200"/>
            <a:chExt cx="1524000" cy="685800"/>
          </a:xfrm>
        </p:grpSpPr>
        <p:pic>
          <p:nvPicPr>
            <p:cNvPr id="10253" name="Picture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1674446"/>
              <a:ext cx="381000" cy="459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1826846"/>
              <a:ext cx="381000" cy="459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5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752600"/>
              <a:ext cx="381000" cy="459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1600200"/>
              <a:ext cx="381000" cy="459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1752600"/>
              <a:ext cx="381000" cy="459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" name="Picture 5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1600200"/>
              <a:ext cx="381000" cy="459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201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8092441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Forming words from sequence of characters</a:t>
            </a:r>
          </a:p>
          <a:p>
            <a:r>
              <a:rPr lang="en-US" sz="2800" dirty="0" smtClean="0"/>
              <a:t>Surprisingly complex in English, can be harder in other languages</a:t>
            </a:r>
          </a:p>
          <a:p>
            <a:r>
              <a:rPr lang="en-US" sz="2800" dirty="0" smtClean="0"/>
              <a:t>Early IR systems:</a:t>
            </a:r>
          </a:p>
          <a:p>
            <a:pPr lvl="1"/>
            <a:r>
              <a:rPr lang="en-US" sz="2400" dirty="0" smtClean="0"/>
              <a:t>any sequence of alphanumeric characters of length 3 or more </a:t>
            </a:r>
          </a:p>
          <a:p>
            <a:pPr lvl="1"/>
            <a:r>
              <a:rPr lang="en-US" sz="2400" dirty="0" smtClean="0"/>
              <a:t>terminated by a space or other special character</a:t>
            </a:r>
          </a:p>
          <a:p>
            <a:pPr lvl="1"/>
            <a:r>
              <a:rPr lang="en-US" sz="2400" dirty="0" smtClean="0"/>
              <a:t>upper-case changed to lower-case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37361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Example:</a:t>
            </a:r>
          </a:p>
          <a:p>
            <a:pPr lvl="1"/>
            <a:r>
              <a:rPr lang="en-US" sz="2400" dirty="0" smtClean="0"/>
              <a:t>“</a:t>
            </a:r>
            <a:r>
              <a:rPr lang="en-US" sz="2400" dirty="0" err="1" smtClean="0"/>
              <a:t>Bigcorp's</a:t>
            </a:r>
            <a:r>
              <a:rPr lang="en-US" sz="2400" dirty="0" smtClean="0"/>
              <a:t> 2007 bi-annual report showed profits rose 10%.” becomes</a:t>
            </a:r>
          </a:p>
          <a:p>
            <a:pPr lvl="1"/>
            <a:r>
              <a:rPr lang="en-US" sz="2400" dirty="0" smtClean="0"/>
              <a:t>“</a:t>
            </a:r>
            <a:r>
              <a:rPr lang="en-US" sz="2400" dirty="0" err="1" smtClean="0"/>
              <a:t>bigcorp</a:t>
            </a:r>
            <a:r>
              <a:rPr lang="en-US" sz="2400" dirty="0" smtClean="0"/>
              <a:t> 2007 annual report showed profits rose”</a:t>
            </a:r>
          </a:p>
          <a:p>
            <a:r>
              <a:rPr lang="en-US" sz="2800" dirty="0" smtClean="0"/>
              <a:t>Too simple for search applications or even large-scale experiments</a:t>
            </a:r>
          </a:p>
          <a:p>
            <a:r>
              <a:rPr lang="en-US" sz="2800" dirty="0" smtClean="0"/>
              <a:t>Why? Too much information lost</a:t>
            </a:r>
          </a:p>
          <a:p>
            <a:pPr lvl="1"/>
            <a:r>
              <a:rPr lang="en-US" sz="2400" dirty="0" smtClean="0"/>
              <a:t>Small decisions in tokenizing can have major impact on effectiveness of some queries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Tokenizing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6634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Small words can be important in some queries, usually in combinations</a:t>
            </a:r>
          </a:p>
          <a:p>
            <a:pPr lvl="2"/>
            <a:r>
              <a:rPr lang="en-US" sz="1800" dirty="0" smtClean="0"/>
              <a:t> </a:t>
            </a:r>
            <a:r>
              <a:rPr lang="en-US" sz="1800" dirty="0" err="1" smtClean="0"/>
              <a:t>xp</a:t>
            </a:r>
            <a:r>
              <a:rPr lang="en-US" sz="1800" dirty="0" smtClean="0"/>
              <a:t>, ma, pm, </a:t>
            </a:r>
            <a:r>
              <a:rPr lang="en-US" sz="1800" dirty="0" err="1" smtClean="0"/>
              <a:t>ben</a:t>
            </a:r>
            <a:r>
              <a:rPr lang="en-US" sz="1800" dirty="0" smtClean="0"/>
              <a:t> e king, el </a:t>
            </a:r>
            <a:r>
              <a:rPr lang="en-US" sz="1800" dirty="0" err="1" smtClean="0"/>
              <a:t>paso</a:t>
            </a:r>
            <a:r>
              <a:rPr lang="en-US" sz="1800" dirty="0" smtClean="0"/>
              <a:t>, master p, gm, j lo, world war II</a:t>
            </a:r>
          </a:p>
          <a:p>
            <a:r>
              <a:rPr lang="en-US" sz="2800" dirty="0" smtClean="0"/>
              <a:t>Both hyphenated and non-hyphenated forms of many words are common </a:t>
            </a:r>
          </a:p>
          <a:p>
            <a:pPr lvl="1"/>
            <a:r>
              <a:rPr lang="en-US" sz="2400" dirty="0" smtClean="0"/>
              <a:t>Sometimes hyphen is not needed </a:t>
            </a:r>
          </a:p>
          <a:p>
            <a:pPr lvl="2"/>
            <a:r>
              <a:rPr lang="en-US" sz="1800" dirty="0" smtClean="0"/>
              <a:t>e-bay, </a:t>
            </a:r>
            <a:r>
              <a:rPr lang="en-US" sz="1800" dirty="0" err="1" smtClean="0"/>
              <a:t>wal</a:t>
            </a:r>
            <a:r>
              <a:rPr lang="en-US" sz="1800" dirty="0" smtClean="0"/>
              <a:t>-mart, active-x, </a:t>
            </a:r>
            <a:r>
              <a:rPr lang="en-US" sz="1800" dirty="0" err="1" smtClean="0"/>
              <a:t>cd</a:t>
            </a:r>
            <a:r>
              <a:rPr lang="en-US" sz="1800" dirty="0" smtClean="0"/>
              <a:t>-</a:t>
            </a:r>
            <a:r>
              <a:rPr lang="en-US" sz="1800" dirty="0" err="1" smtClean="0"/>
              <a:t>rom</a:t>
            </a:r>
            <a:r>
              <a:rPr lang="en-US" sz="1800" dirty="0" smtClean="0"/>
              <a:t>, t-shirts </a:t>
            </a:r>
          </a:p>
          <a:p>
            <a:pPr lvl="1"/>
            <a:r>
              <a:rPr lang="en-US" sz="2400" dirty="0" smtClean="0"/>
              <a:t>At other times, hyphens should be considered either as part of the word or a word separator</a:t>
            </a:r>
          </a:p>
          <a:p>
            <a:pPr lvl="2"/>
            <a:r>
              <a:rPr lang="en-US" sz="1800" dirty="0" err="1" smtClean="0"/>
              <a:t>winston-salem</a:t>
            </a:r>
            <a:r>
              <a:rPr lang="en-US" sz="1800" dirty="0" smtClean="0"/>
              <a:t>, </a:t>
            </a:r>
            <a:r>
              <a:rPr lang="en-US" sz="1800" dirty="0" err="1" smtClean="0"/>
              <a:t>mazda</a:t>
            </a:r>
            <a:r>
              <a:rPr lang="en-US" sz="1800" dirty="0" smtClean="0"/>
              <a:t> rx-7, e-cards, pre-diabetes, t-mobile, </a:t>
            </a:r>
            <a:r>
              <a:rPr lang="en-US" sz="1800" dirty="0" err="1" smtClean="0"/>
              <a:t>spanish</a:t>
            </a:r>
            <a:r>
              <a:rPr lang="en-US" sz="1800" dirty="0" smtClean="0"/>
              <a:t>-speaking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Tokenizing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4348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Special characters are an important part of tags, URLs, code in documents</a:t>
            </a:r>
          </a:p>
          <a:p>
            <a:r>
              <a:rPr lang="en-US" sz="2800" dirty="0" smtClean="0"/>
              <a:t>Capitalized words can have different meaning from lower case words</a:t>
            </a:r>
          </a:p>
          <a:p>
            <a:pPr lvl="1"/>
            <a:r>
              <a:rPr lang="en-US" sz="2400" dirty="0" smtClean="0"/>
              <a:t>Bush,  Apple</a:t>
            </a:r>
          </a:p>
          <a:p>
            <a:r>
              <a:rPr lang="en-US" sz="2800" dirty="0" smtClean="0"/>
              <a:t>Apostrophes can be a part of a word, a part of a possessive, or just a mistake</a:t>
            </a:r>
          </a:p>
          <a:p>
            <a:pPr lvl="1"/>
            <a:r>
              <a:rPr lang="en-US" sz="2400" dirty="0" err="1" smtClean="0"/>
              <a:t>rosie</a:t>
            </a:r>
            <a:r>
              <a:rPr lang="en-US" sz="2400" dirty="0" smtClean="0"/>
              <a:t> </a:t>
            </a:r>
            <a:r>
              <a:rPr lang="en-US" sz="2400" dirty="0" err="1" smtClean="0"/>
              <a:t>o'donnell</a:t>
            </a:r>
            <a:r>
              <a:rPr lang="en-US" sz="2400" dirty="0" smtClean="0"/>
              <a:t>, can't, don't, 80's, 1890's, men's straw hats, master's degree, </a:t>
            </a:r>
            <a:r>
              <a:rPr lang="en-US" sz="2400" dirty="0" err="1" smtClean="0"/>
              <a:t>england's</a:t>
            </a:r>
            <a:r>
              <a:rPr lang="en-US" sz="2400" dirty="0" smtClean="0"/>
              <a:t> ten largest cities, </a:t>
            </a:r>
            <a:r>
              <a:rPr lang="en-US" sz="2400" dirty="0" err="1" smtClean="0"/>
              <a:t>shriner's</a:t>
            </a:r>
            <a:endParaRPr lang="en-US" sz="24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Tokenizing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1"/>
            <a:ext cx="8229600" cy="43586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Numbers can be important, including decimals </a:t>
            </a:r>
          </a:p>
          <a:p>
            <a:pPr lvl="1"/>
            <a:r>
              <a:rPr lang="en-US" sz="2400" dirty="0" err="1" smtClean="0"/>
              <a:t>nokia</a:t>
            </a:r>
            <a:r>
              <a:rPr lang="en-US" sz="2400" dirty="0" smtClean="0"/>
              <a:t> 3250, top 10 courses, united 93, </a:t>
            </a:r>
            <a:r>
              <a:rPr lang="en-US" sz="2400" dirty="0" err="1" smtClean="0"/>
              <a:t>quicktime</a:t>
            </a:r>
            <a:r>
              <a:rPr lang="en-US" sz="2400" dirty="0" smtClean="0"/>
              <a:t> 6.5 pro, 92.3 the beat, 288358 </a:t>
            </a:r>
          </a:p>
          <a:p>
            <a:r>
              <a:rPr lang="en-US" sz="2800" dirty="0" smtClean="0"/>
              <a:t>Periods can occur in numbers, abbreviations, URLs, ends of sentences, and other situations</a:t>
            </a:r>
          </a:p>
          <a:p>
            <a:pPr lvl="1"/>
            <a:r>
              <a:rPr lang="en-US" sz="2400" dirty="0" smtClean="0"/>
              <a:t>I.B.M., Ph.D., cis.temple.edu, F.E.A.R.</a:t>
            </a:r>
          </a:p>
          <a:p>
            <a:r>
              <a:rPr lang="en-US" sz="2800" b="1" dirty="0" smtClean="0"/>
              <a:t>Note: tokenizing steps for queries must be identical to steps for documents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Tokenizing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7396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First step is to use parser to identify appropriate parts of document to tokenize</a:t>
            </a:r>
          </a:p>
          <a:p>
            <a:r>
              <a:rPr lang="en-US" sz="2800" dirty="0" smtClean="0"/>
              <a:t>Defer complex decisions to other components</a:t>
            </a:r>
          </a:p>
          <a:p>
            <a:pPr lvl="1"/>
            <a:r>
              <a:rPr lang="en-US" sz="2400" dirty="0" smtClean="0"/>
              <a:t>word is any sequence of alphanumeric characters, terminated by a space or special character, with everything converted to lower-case</a:t>
            </a:r>
          </a:p>
          <a:p>
            <a:pPr lvl="1"/>
            <a:r>
              <a:rPr lang="en-US" sz="2400" dirty="0" smtClean="0"/>
              <a:t>everything indexed</a:t>
            </a:r>
          </a:p>
          <a:p>
            <a:pPr lvl="1"/>
            <a:r>
              <a:rPr lang="en-US" sz="2400" dirty="0" smtClean="0"/>
              <a:t>example: 92.3 → 92 3 but search finds documents with 92 and 3 adjacent</a:t>
            </a:r>
          </a:p>
          <a:p>
            <a:pPr lvl="1"/>
            <a:r>
              <a:rPr lang="en-US" sz="2400" dirty="0" smtClean="0"/>
              <a:t>incorporate some rules to reduce dependence on query transformation components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Tokenizing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Not that different than simple tokenizing process used in past</a:t>
            </a:r>
          </a:p>
          <a:p>
            <a:r>
              <a:rPr lang="en-US" sz="2800" dirty="0" smtClean="0"/>
              <a:t>Examples of rules used with TREC</a:t>
            </a:r>
          </a:p>
          <a:p>
            <a:pPr lvl="1"/>
            <a:r>
              <a:rPr lang="en-US" sz="2400" dirty="0" smtClean="0"/>
              <a:t>Apostrophes in words ignored</a:t>
            </a:r>
          </a:p>
          <a:p>
            <a:pPr lvl="2"/>
            <a:r>
              <a:rPr lang="en-US" sz="1800" dirty="0" err="1" smtClean="0"/>
              <a:t>o’connor</a:t>
            </a:r>
            <a:r>
              <a:rPr lang="en-US" sz="1800" dirty="0" smtClean="0"/>
              <a:t> → </a:t>
            </a:r>
            <a:r>
              <a:rPr lang="en-US" sz="1800" dirty="0" err="1" smtClean="0"/>
              <a:t>oconnor</a:t>
            </a:r>
            <a:r>
              <a:rPr lang="en-US" sz="1800" dirty="0" smtClean="0"/>
              <a:t>  bob’s → bobs</a:t>
            </a:r>
          </a:p>
          <a:p>
            <a:pPr lvl="1"/>
            <a:r>
              <a:rPr lang="en-US" sz="2400" dirty="0" smtClean="0"/>
              <a:t>Periods in abbreviations ignored</a:t>
            </a:r>
          </a:p>
          <a:p>
            <a:pPr lvl="2"/>
            <a:r>
              <a:rPr lang="en-US" sz="1800" dirty="0" smtClean="0"/>
              <a:t>I.B.M. → </a:t>
            </a:r>
            <a:r>
              <a:rPr lang="en-US" sz="1800" dirty="0" err="1" smtClean="0"/>
              <a:t>ibm</a:t>
            </a:r>
            <a:r>
              <a:rPr lang="en-US" sz="1800" dirty="0" smtClean="0"/>
              <a:t>  Ph.D. → ph d</a:t>
            </a:r>
          </a:p>
          <a:p>
            <a:endParaRPr lang="en-US" sz="2800" dirty="0" smtClean="0"/>
          </a:p>
          <a:p>
            <a:pPr lvl="2">
              <a:buNone/>
            </a:pPr>
            <a:endParaRPr lang="en-US" sz="1800" dirty="0" smtClean="0"/>
          </a:p>
          <a:p>
            <a:pPr lvl="2"/>
            <a:endParaRPr lang="en-US" sz="1800" dirty="0" smtClean="0"/>
          </a:p>
          <a:p>
            <a:pPr lvl="2"/>
            <a:endParaRPr lang="en-US" sz="1800" dirty="0" smtClean="0"/>
          </a:p>
          <a:p>
            <a:pPr lvl="2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37360"/>
            <a:ext cx="8229600" cy="45872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Huge variety of words used in text </a:t>
            </a:r>
            <a:r>
              <a:rPr lang="en-US" sz="2800" u="sng" dirty="0" smtClean="0"/>
              <a:t>but</a:t>
            </a:r>
          </a:p>
          <a:p>
            <a:r>
              <a:rPr lang="en-US" sz="2800" dirty="0" smtClean="0"/>
              <a:t>Many statistical characteristics of word occurrences are predictable</a:t>
            </a:r>
          </a:p>
          <a:p>
            <a:pPr lvl="1"/>
            <a:r>
              <a:rPr lang="en-US" sz="2400" dirty="0" smtClean="0"/>
              <a:t>e.g., distribution of word counts</a:t>
            </a:r>
          </a:p>
          <a:p>
            <a:r>
              <a:rPr lang="en-US" sz="2800" dirty="0" smtClean="0"/>
              <a:t>Retrieval models and ranking algorithms depend heavily on statistical properties of words</a:t>
            </a:r>
          </a:p>
          <a:p>
            <a:pPr lvl="1"/>
            <a:r>
              <a:rPr lang="en-US" sz="2400" dirty="0" smtClean="0"/>
              <a:t>e.g., important words occur often in documents, </a:t>
            </a:r>
            <a:r>
              <a:rPr lang="en-US" sz="2400" b="1" dirty="0" smtClean="0"/>
              <a:t>but</a:t>
            </a:r>
            <a:r>
              <a:rPr lang="en-US" sz="2400" dirty="0" smtClean="0"/>
              <a:t> are not high frequency in collection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1026" name="Picture 2" descr="Image result for think about 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53207"/>
            <a:ext cx="1219200" cy="200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Case folding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22959" y="1845734"/>
            <a:ext cx="8244841" cy="4023360"/>
          </a:xfrm>
        </p:spPr>
        <p:txBody>
          <a:bodyPr>
            <a:noAutofit/>
          </a:bodyPr>
          <a:lstStyle/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Reduce all letters to lower case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exception: upper case in mid-sentence?</a:t>
            </a:r>
          </a:p>
          <a:p>
            <a:pPr lvl="2"/>
            <a:r>
              <a:rPr lang="en-US" altLang="en-US" sz="1800" dirty="0" smtClean="0">
                <a:ea typeface="ＭＳ Ｐゴシック" panose="020B0600070205080204" pitchFamily="34" charset="-128"/>
              </a:rPr>
              <a:t>e.g., General Motors</a:t>
            </a:r>
          </a:p>
          <a:p>
            <a:pPr lvl="2"/>
            <a:r>
              <a:rPr lang="en-US" altLang="en-US" sz="1800" dirty="0" smtClean="0">
                <a:ea typeface="ＭＳ Ｐゴシック" panose="020B0600070205080204" pitchFamily="34" charset="-128"/>
              </a:rPr>
              <a:t>Fed vs. fed</a:t>
            </a:r>
          </a:p>
          <a:p>
            <a:pPr lvl="2"/>
            <a:r>
              <a:rPr lang="en-US" altLang="en-US" sz="1800" dirty="0" smtClean="0">
                <a:ea typeface="ＭＳ Ｐゴシック" panose="020B0600070205080204" pitchFamily="34" charset="-128"/>
              </a:rPr>
              <a:t>SAIL vs. sail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Often best to lower case everything, since users will use lowercase regardless of ‘correct’ capitalization…</a:t>
            </a:r>
          </a:p>
          <a:p>
            <a:pPr lvl="1"/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Longstanding Google example:         </a:t>
            </a:r>
            <a:r>
              <a:rPr lang="en-US" altLang="en-US" sz="3200" dirty="0" smtClean="0">
                <a:solidFill>
                  <a:srgbClr val="357E69"/>
                </a:solidFill>
                <a:ea typeface="ＭＳ Ｐゴシック" panose="020B0600070205080204" pitchFamily="34" charset="-128"/>
              </a:rPr>
              <a:t>[fixed in 2011…]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Query C.A.T.  </a:t>
            </a:r>
          </a:p>
          <a:p>
            <a:pPr lvl="1"/>
            <a:r>
              <a:rPr lang="en-US" altLang="en-US" sz="2400" dirty="0" smtClean="0">
                <a:ea typeface="ＭＳ Ｐゴシック" panose="020B0600070205080204" pitchFamily="34" charset="-128"/>
              </a:rPr>
              <a:t>#1 result is for “cats” (well,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Lolcats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) not </a:t>
            </a:r>
            <a:r>
              <a:rPr lang="en-US" altLang="en-US" sz="2400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Caterpillar Inc.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2.2.3</a:t>
            </a:r>
          </a:p>
        </p:txBody>
      </p:sp>
    </p:spTree>
    <p:extLst>
      <p:ext uri="{BB962C8B-B14F-4D97-AF65-F5344CB8AC3E}">
        <p14:creationId xmlns:p14="http://schemas.microsoft.com/office/powerpoint/2010/main" val="323716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Normalization to terms</a:t>
            </a:r>
          </a:p>
        </p:txBody>
      </p:sp>
      <p:sp>
        <p:nvSpPr>
          <p:cNvPr id="2765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An alternative to equivalence classing is to do asymmetric expansion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An example of where this may be useful</a:t>
            </a:r>
          </a:p>
          <a:p>
            <a:pPr lvl="1" eaLnBrk="1" hangingPunct="1"/>
            <a:r>
              <a:rPr lang="en-US" altLang="en-US" sz="24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Enter: </a:t>
            </a:r>
            <a:r>
              <a:rPr lang="en-US" altLang="en-US" sz="2400" b="1" i="1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window</a:t>
            </a:r>
            <a:r>
              <a:rPr lang="en-US" altLang="en-US" sz="24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	Search: </a:t>
            </a:r>
            <a:r>
              <a:rPr lang="en-US" altLang="en-US" sz="2400" b="1" i="1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window, windows</a:t>
            </a:r>
          </a:p>
          <a:p>
            <a:pPr lvl="1" eaLnBrk="1" hangingPunct="1"/>
            <a:r>
              <a:rPr lang="en-US" altLang="en-US" sz="24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Enter: </a:t>
            </a:r>
            <a:r>
              <a:rPr lang="en-US" altLang="en-US" sz="2400" b="1" i="1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windows</a:t>
            </a:r>
            <a:r>
              <a:rPr lang="en-US" altLang="en-US" sz="24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	Search: </a:t>
            </a:r>
            <a:r>
              <a:rPr lang="en-US" altLang="en-US" sz="2400" b="1" i="1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Windows, windows, window</a:t>
            </a:r>
          </a:p>
          <a:p>
            <a:pPr lvl="1" eaLnBrk="1" hangingPunct="1"/>
            <a:r>
              <a:rPr lang="en-US" altLang="en-US" sz="24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Enter: </a:t>
            </a:r>
            <a:r>
              <a:rPr lang="en-US" altLang="en-US" sz="2400" b="1" i="1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Windows</a:t>
            </a:r>
            <a:r>
              <a:rPr lang="en-US" altLang="en-US" sz="24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	Search: </a:t>
            </a:r>
            <a:r>
              <a:rPr lang="en-US" altLang="en-US" sz="2400" b="1" i="1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Windows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Potentially more powerful, but less efficient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2.2.3</a:t>
            </a:r>
          </a:p>
        </p:txBody>
      </p:sp>
    </p:spTree>
    <p:extLst>
      <p:ext uri="{BB962C8B-B14F-4D97-AF65-F5344CB8AC3E}">
        <p14:creationId xmlns:p14="http://schemas.microsoft.com/office/powerpoint/2010/main" val="248653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Thesauri and soundex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959" y="1845734"/>
            <a:ext cx="7543801" cy="447886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Do we handle synonyms and homonyms?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E.g., by hand-constructed equivalence classes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b="1" i="1" dirty="0" smtClean="0">
                <a:ea typeface="ＭＳ Ｐゴシック" panose="020B0600070205080204" pitchFamily="34" charset="-128"/>
              </a:rPr>
              <a:t>car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 = </a:t>
            </a:r>
            <a:r>
              <a:rPr lang="en-US" altLang="en-US" sz="1800" b="1" i="1" dirty="0" smtClean="0">
                <a:ea typeface="ＭＳ Ｐゴシック" panose="020B0600070205080204" pitchFamily="34" charset="-128"/>
              </a:rPr>
              <a:t>automobile	 color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 = </a:t>
            </a:r>
            <a:r>
              <a:rPr lang="en-US" altLang="en-US" sz="1800" b="1" i="1" dirty="0" err="1" smtClean="0">
                <a:ea typeface="ＭＳ Ｐゴシック" panose="020B0600070205080204" pitchFamily="34" charset="-128"/>
              </a:rPr>
              <a:t>colour</a:t>
            </a:r>
            <a:endParaRPr lang="en-US" altLang="en-US" sz="1800" b="1" i="1" dirty="0" smtClean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We can rewrite to form equivalence-class terms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When the document contains </a:t>
            </a:r>
            <a:r>
              <a:rPr lang="en-US" altLang="en-US" sz="1800" b="1" i="1" dirty="0" smtClean="0">
                <a:ea typeface="ＭＳ Ｐゴシック" panose="020B0600070205080204" pitchFamily="34" charset="-128"/>
              </a:rPr>
              <a:t>automobile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, index it under </a:t>
            </a:r>
            <a:r>
              <a:rPr lang="en-US" altLang="en-US" sz="1800" b="1" i="1" dirty="0" smtClean="0">
                <a:ea typeface="ＭＳ Ｐゴシック" panose="020B0600070205080204" pitchFamily="34" charset="-128"/>
              </a:rPr>
              <a:t>car-automobile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 (and vice-versa)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Or we can expand a query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When the query contains </a:t>
            </a:r>
            <a:r>
              <a:rPr lang="en-US" altLang="en-US" sz="1800" b="1" i="1" dirty="0" smtClean="0">
                <a:ea typeface="ＭＳ Ｐゴシック" panose="020B0600070205080204" pitchFamily="34" charset="-128"/>
              </a:rPr>
              <a:t>automobile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, look under </a:t>
            </a:r>
            <a:r>
              <a:rPr lang="en-US" altLang="en-US" sz="1800" b="1" i="1" dirty="0" smtClean="0">
                <a:ea typeface="ＭＳ Ｐゴシック" panose="020B0600070205080204" pitchFamily="34" charset="-128"/>
              </a:rPr>
              <a:t>car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 as well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What about spelling mistakes?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One approach is Soundex, which forms equivalence classes of words based on phonetic heuristics</a:t>
            </a:r>
          </a:p>
        </p:txBody>
      </p:sp>
    </p:spTree>
    <p:extLst>
      <p:ext uri="{BB962C8B-B14F-4D97-AF65-F5344CB8AC3E}">
        <p14:creationId xmlns:p14="http://schemas.microsoft.com/office/powerpoint/2010/main" val="150831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Function words (determiners, prepositions) have little meaning on their own</a:t>
            </a:r>
          </a:p>
          <a:p>
            <a:r>
              <a:rPr lang="en-US" sz="2800" dirty="0" smtClean="0"/>
              <a:t>High occurrence frequencies</a:t>
            </a:r>
          </a:p>
          <a:p>
            <a:r>
              <a:rPr lang="en-US" sz="2800" dirty="0" smtClean="0"/>
              <a:t>Treated as </a:t>
            </a:r>
            <a:r>
              <a:rPr lang="en-US" sz="2800" i="1" dirty="0" err="1" smtClean="0"/>
              <a:t>stopwords</a:t>
            </a:r>
            <a:r>
              <a:rPr lang="en-US" sz="2800" i="1" dirty="0" smtClean="0"/>
              <a:t> </a:t>
            </a:r>
            <a:r>
              <a:rPr lang="en-US" sz="2800" dirty="0" smtClean="0"/>
              <a:t>(i.e. removed) </a:t>
            </a:r>
          </a:p>
          <a:p>
            <a:pPr lvl="1"/>
            <a:r>
              <a:rPr lang="en-US" sz="2400" dirty="0" smtClean="0"/>
              <a:t>reduce index space, improve response time, improve effectiveness</a:t>
            </a:r>
          </a:p>
          <a:p>
            <a:r>
              <a:rPr lang="en-US" sz="2800" dirty="0" smtClean="0"/>
              <a:t>Can be important in combinations</a:t>
            </a:r>
          </a:p>
          <a:p>
            <a:pPr lvl="1"/>
            <a:r>
              <a:rPr lang="en-US" sz="2400" dirty="0" smtClean="0"/>
              <a:t>e.g., “to be or not to be”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1737361"/>
            <a:ext cx="8229599" cy="5012266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Stopword</a:t>
            </a:r>
            <a:r>
              <a:rPr lang="en-US" sz="2800" dirty="0" smtClean="0"/>
              <a:t> list can be created from high-frequency words or based on a standard list</a:t>
            </a:r>
          </a:p>
          <a:p>
            <a:r>
              <a:rPr lang="en-US" sz="2800" dirty="0" smtClean="0"/>
              <a:t>Lists are customized for applications, domains, and even parts of documents</a:t>
            </a:r>
          </a:p>
          <a:p>
            <a:pPr lvl="1"/>
            <a:r>
              <a:rPr lang="en-US" sz="2400" dirty="0" smtClean="0"/>
              <a:t>e.g., “click” is a good </a:t>
            </a:r>
            <a:r>
              <a:rPr lang="en-US" sz="2400" dirty="0" err="1" smtClean="0"/>
              <a:t>stopword</a:t>
            </a:r>
            <a:r>
              <a:rPr lang="en-US" sz="2400" dirty="0" smtClean="0"/>
              <a:t> for anchor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Nowadays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37361"/>
            <a:ext cx="8305799" cy="5012266"/>
          </a:xfrm>
        </p:spPr>
        <p:txBody>
          <a:bodyPr>
            <a:normAutofit/>
          </a:bodyPr>
          <a:lstStyle/>
          <a:p>
            <a:r>
              <a:rPr lang="en-US" altLang="en-US" sz="3200" dirty="0" smtClean="0">
                <a:ea typeface="ＭＳ Ｐゴシック" panose="020B0600070205080204" pitchFamily="34" charset="-128"/>
              </a:rPr>
              <a:t>But </a:t>
            </a:r>
            <a:r>
              <a:rPr lang="en-US" altLang="en-US" sz="3200" dirty="0">
                <a:ea typeface="ＭＳ Ｐゴシック" panose="020B0600070205080204" pitchFamily="34" charset="-128"/>
              </a:rPr>
              <a:t>the trend is away from doing this: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Good compression techniques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means </a:t>
            </a:r>
            <a:r>
              <a:rPr lang="en-US" altLang="en-US" sz="2800" dirty="0">
                <a:ea typeface="ＭＳ Ｐゴシック" panose="020B0600070205080204" pitchFamily="34" charset="-128"/>
              </a:rPr>
              <a:t>the space for including stop words in a system is very small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Good query optimization techniques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mean </a:t>
            </a:r>
            <a:r>
              <a:rPr lang="en-US" altLang="en-US" sz="2800" dirty="0">
                <a:ea typeface="ＭＳ Ｐゴシック" panose="020B0600070205080204" pitchFamily="34" charset="-128"/>
              </a:rPr>
              <a:t>you pay little at query time for including stop words.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You need them for:</a:t>
            </a:r>
          </a:p>
          <a:p>
            <a:pPr lvl="2"/>
            <a:r>
              <a:rPr lang="en-US" altLang="en-US" sz="2400" dirty="0">
                <a:ea typeface="ＭＳ Ｐゴシック" panose="020B0600070205080204" pitchFamily="34" charset="-128"/>
              </a:rPr>
              <a:t>Phrase queries: “King of Denmark”</a:t>
            </a:r>
          </a:p>
          <a:p>
            <a:pPr lvl="2"/>
            <a:r>
              <a:rPr lang="en-US" altLang="en-US" sz="2400" dirty="0">
                <a:ea typeface="ＭＳ Ｐゴシック" panose="020B0600070205080204" pitchFamily="34" charset="-128"/>
              </a:rPr>
              <a:t>Various song titles, etc.: “Let it be”, “To be or not to be”</a:t>
            </a:r>
          </a:p>
          <a:p>
            <a:pPr lvl="2"/>
            <a:r>
              <a:rPr lang="en-US" altLang="en-US" sz="2400" dirty="0">
                <a:ea typeface="ＭＳ Ｐゴシック" panose="020B0600070205080204" pitchFamily="34" charset="-128"/>
              </a:rPr>
              <a:t>“Relational” queries: “flights to London”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8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Lemmatization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Reduce inflectional/variant forms to base form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E.g.,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en-US" sz="2400" i="1" dirty="0" smtClean="0">
                <a:ea typeface="ＭＳ Ｐゴシック" panose="020B0600070205080204" pitchFamily="34" charset="-128"/>
              </a:rPr>
              <a:t>am, are,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400" i="1" dirty="0" smtClean="0">
                <a:ea typeface="ＭＳ Ｐゴシック" panose="020B0600070205080204" pitchFamily="34" charset="-128"/>
              </a:rPr>
              <a:t>is </a:t>
            </a:r>
            <a:r>
              <a:rPr lang="en-US" altLang="en-US" sz="24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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400" i="1" dirty="0" smtClean="0">
                <a:ea typeface="ＭＳ Ｐゴシック" panose="020B0600070205080204" pitchFamily="34" charset="-128"/>
              </a:rPr>
              <a:t>be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en-US" sz="2400" i="1" dirty="0" smtClean="0">
                <a:ea typeface="ＭＳ Ｐゴシック" panose="020B0600070205080204" pitchFamily="34" charset="-128"/>
              </a:rPr>
              <a:t>car, cars, car's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, </a:t>
            </a:r>
            <a:r>
              <a:rPr lang="en-US" altLang="en-US" sz="2400" i="1" dirty="0" smtClean="0">
                <a:ea typeface="ＭＳ Ｐゴシック" panose="020B0600070205080204" pitchFamily="34" charset="-128"/>
              </a:rPr>
              <a:t>cars'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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400" i="1" dirty="0" smtClean="0">
                <a:ea typeface="ＭＳ Ｐゴシック" panose="020B0600070205080204" pitchFamily="34" charset="-128"/>
              </a:rPr>
              <a:t>car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en-US" sz="2800" i="1" dirty="0" smtClean="0">
                <a:ea typeface="ＭＳ Ｐゴシック" panose="020B0600070205080204" pitchFamily="34" charset="-128"/>
              </a:rPr>
              <a:t>the boy's cars are different colors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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800" i="1" dirty="0" smtClean="0">
                <a:ea typeface="ＭＳ Ｐゴシック" panose="020B0600070205080204" pitchFamily="34" charset="-128"/>
              </a:rPr>
              <a:t>the boy car be different color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Lemmatization implies doing “proper” reduction to dictionary headword form</a:t>
            </a: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2.2.4</a:t>
            </a:r>
          </a:p>
        </p:txBody>
      </p:sp>
    </p:spTree>
    <p:extLst>
      <p:ext uri="{BB962C8B-B14F-4D97-AF65-F5344CB8AC3E}">
        <p14:creationId xmlns:p14="http://schemas.microsoft.com/office/powerpoint/2010/main" val="365111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Stemming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37361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morphological variations of words</a:t>
            </a:r>
          </a:p>
          <a:p>
            <a:pPr lvl="1"/>
            <a:r>
              <a:rPr lang="en-US" sz="2400" i="1" dirty="0" smtClean="0"/>
              <a:t>inflectional</a:t>
            </a:r>
            <a:r>
              <a:rPr lang="en-US" sz="2400" dirty="0" smtClean="0"/>
              <a:t> (plurals, tenses)</a:t>
            </a:r>
          </a:p>
          <a:p>
            <a:pPr lvl="1"/>
            <a:r>
              <a:rPr lang="en-US" sz="2400" i="1" dirty="0" smtClean="0"/>
              <a:t>derivational</a:t>
            </a:r>
            <a:r>
              <a:rPr lang="en-US" sz="2400" dirty="0" smtClean="0"/>
              <a:t> (making verbs nouns etc.)</a:t>
            </a:r>
          </a:p>
          <a:p>
            <a:r>
              <a:rPr lang="en-US" sz="2800" dirty="0" smtClean="0"/>
              <a:t>In most cases, these have the same or very similar meanings</a:t>
            </a:r>
          </a:p>
          <a:p>
            <a:r>
              <a:rPr lang="en-US" sz="2800" dirty="0" smtClean="0"/>
              <a:t>Stemmers attempt to reduce morphological variations of words to a common stem</a:t>
            </a:r>
          </a:p>
          <a:p>
            <a:pPr lvl="1"/>
            <a:r>
              <a:rPr lang="en-US" sz="2400" dirty="0" smtClean="0"/>
              <a:t>usually involves removing suffixes</a:t>
            </a:r>
          </a:p>
          <a:p>
            <a:r>
              <a:rPr lang="en-US" sz="2800" dirty="0" smtClean="0"/>
              <a:t>Can be done at indexing time or as part of query processing (like </a:t>
            </a:r>
            <a:r>
              <a:rPr lang="en-US" sz="2800" dirty="0" err="1" smtClean="0"/>
              <a:t>stopwords</a:t>
            </a:r>
            <a:r>
              <a:rPr lang="en-US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Stemming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Reduce terms to their “roots” before indexing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“Stemming” suggests crude affix chopping</a:t>
            </a:r>
          </a:p>
          <a:p>
            <a:pPr lvl="1"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language dependent</a:t>
            </a:r>
          </a:p>
          <a:p>
            <a:pPr lvl="1"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e.g., </a:t>
            </a:r>
            <a:r>
              <a:rPr lang="en-US" altLang="en-US" sz="2400" b="1" i="1" dirty="0" smtClean="0">
                <a:ea typeface="ＭＳ Ｐゴシック" panose="020B0600070205080204" pitchFamily="34" charset="-128"/>
              </a:rPr>
              <a:t>automate(s), automatic, automation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all reduced to </a:t>
            </a:r>
            <a:r>
              <a:rPr lang="en-US" altLang="en-US" sz="2400" b="1" i="1" dirty="0" smtClean="0">
                <a:ea typeface="ＭＳ Ｐゴシック" panose="020B0600070205080204" pitchFamily="34" charset="-128"/>
              </a:rPr>
              <a:t>automat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77875" y="16716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81000" y="4572000"/>
            <a:ext cx="8229600" cy="1676400"/>
            <a:chOff x="381000" y="4572000"/>
            <a:chExt cx="8229600" cy="1676400"/>
          </a:xfrm>
        </p:grpSpPr>
        <p:sp>
          <p:nvSpPr>
            <p:cNvPr id="31751" name="Rectangle 5"/>
            <p:cNvSpPr>
              <a:spLocks noChangeArrowheads="1"/>
            </p:cNvSpPr>
            <p:nvPr/>
          </p:nvSpPr>
          <p:spPr bwMode="auto">
            <a:xfrm>
              <a:off x="381000" y="4648200"/>
              <a:ext cx="4086225" cy="15621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1" i="1">
                  <a:latin typeface="Arial" panose="020B0604020202020204" pitchFamily="34" charset="0"/>
                </a:rPr>
                <a:t>for example compressed </a:t>
              </a:r>
            </a:p>
            <a:p>
              <a:pPr eaLnBrk="1" hangingPunct="1"/>
              <a:r>
                <a:rPr lang="en-US" altLang="en-US" b="1" i="1">
                  <a:latin typeface="Arial" panose="020B0604020202020204" pitchFamily="34" charset="0"/>
                </a:rPr>
                <a:t>and compression are both </a:t>
              </a:r>
            </a:p>
            <a:p>
              <a:pPr eaLnBrk="1" hangingPunct="1"/>
              <a:r>
                <a:rPr lang="en-US" altLang="en-US" b="1" i="1">
                  <a:latin typeface="Arial" panose="020B0604020202020204" pitchFamily="34" charset="0"/>
                </a:rPr>
                <a:t>accepted as equivalent to </a:t>
              </a:r>
            </a:p>
            <a:p>
              <a:pPr eaLnBrk="1" hangingPunct="1"/>
              <a:r>
                <a:rPr lang="en-US" altLang="en-US" b="1" i="1">
                  <a:latin typeface="Arial" panose="020B0604020202020204" pitchFamily="34" charset="0"/>
                </a:rPr>
                <a:t>compress</a:t>
              </a:r>
              <a:r>
                <a:rPr lang="en-US" altLang="en-US"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31752" name="Rectangle 6"/>
            <p:cNvSpPr>
              <a:spLocks noChangeArrowheads="1"/>
            </p:cNvSpPr>
            <p:nvPr/>
          </p:nvSpPr>
          <p:spPr bwMode="auto">
            <a:xfrm>
              <a:off x="5000625" y="4572000"/>
              <a:ext cx="3609975" cy="16764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for exampl compress and</a:t>
              </a:r>
            </a:p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compress ar both accept</a:t>
              </a:r>
            </a:p>
            <a:p>
              <a:pPr eaLnBrk="1" hangingPunct="1"/>
              <a:r>
                <a:rPr lang="en-US" altLang="en-US">
                  <a:latin typeface="Arial" panose="020B0604020202020204" pitchFamily="34" charset="0"/>
                </a:rPr>
                <a:t>as equival to compress</a:t>
              </a:r>
            </a:p>
          </p:txBody>
        </p:sp>
        <p:sp>
          <p:nvSpPr>
            <p:cNvPr id="31753" name="AutoShape 7"/>
            <p:cNvSpPr>
              <a:spLocks noChangeArrowheads="1"/>
            </p:cNvSpPr>
            <p:nvPr/>
          </p:nvSpPr>
          <p:spPr bwMode="auto">
            <a:xfrm>
              <a:off x="4572000" y="5181600"/>
              <a:ext cx="304800" cy="48577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175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2.2.4</a:t>
            </a:r>
          </a:p>
        </p:txBody>
      </p:sp>
    </p:spTree>
    <p:extLst>
      <p:ext uri="{BB962C8B-B14F-4D97-AF65-F5344CB8AC3E}">
        <p14:creationId xmlns:p14="http://schemas.microsoft.com/office/powerpoint/2010/main" val="277065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Porter’s algorithm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Commonest algorithm for stemming English</a:t>
            </a:r>
          </a:p>
          <a:p>
            <a:pPr lvl="1"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Results suggest it’s at least as good as other stemming options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Conventions + 5 phases of reductions</a:t>
            </a:r>
          </a:p>
          <a:p>
            <a:pPr lvl="1"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phases applied sequentially</a:t>
            </a:r>
          </a:p>
          <a:p>
            <a:pPr lvl="1"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each phase consists of a set of commands</a:t>
            </a:r>
          </a:p>
          <a:p>
            <a:pPr lvl="1"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sample convention: </a:t>
            </a:r>
            <a:r>
              <a:rPr lang="en-US" altLang="en-US" sz="2400" i="1" dirty="0" smtClean="0">
                <a:ea typeface="ＭＳ Ｐゴシック" panose="020B0600070205080204" pitchFamily="34" charset="-128"/>
              </a:rPr>
              <a:t>Of the rules in a compound command, select the one that applies to the longest suffix.</a:t>
            </a:r>
          </a:p>
          <a:p>
            <a:pPr eaLnBrk="1" hangingPunct="1"/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2.2.4</a:t>
            </a:r>
          </a:p>
        </p:txBody>
      </p:sp>
    </p:spTree>
    <p:extLst>
      <p:ext uri="{BB962C8B-B14F-4D97-AF65-F5344CB8AC3E}">
        <p14:creationId xmlns:p14="http://schemas.microsoft.com/office/powerpoint/2010/main" val="201465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Zipf’s</a:t>
            </a:r>
            <a:r>
              <a:rPr lang="en-US" dirty="0" smtClean="0"/>
              <a:t>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737360"/>
                <a:ext cx="8229600" cy="481583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Distribution of word frequencies is very </a:t>
                </a:r>
                <a:r>
                  <a:rPr lang="en-US" sz="2800" i="1" dirty="0" smtClean="0"/>
                  <a:t>skewed</a:t>
                </a:r>
              </a:p>
              <a:p>
                <a:pPr lvl="1"/>
                <a:r>
                  <a:rPr lang="en-US" sz="2400" dirty="0" smtClean="0"/>
                  <a:t>a few words occur very often, many words hardly ever occur</a:t>
                </a:r>
              </a:p>
              <a:p>
                <a:pPr lvl="1"/>
                <a:r>
                  <a:rPr lang="en-US" sz="2400" dirty="0" smtClean="0"/>
                  <a:t>e.g., two most common words (“the”, “of”) make up about 10% of all word occurrences in text documents</a:t>
                </a:r>
              </a:p>
              <a:p>
                <a:r>
                  <a:rPr lang="en-US" sz="2800" dirty="0" err="1" smtClean="0"/>
                  <a:t>Zipf’s</a:t>
                </a:r>
                <a:r>
                  <a:rPr lang="en-US" sz="2800" dirty="0" smtClean="0"/>
                  <a:t> “law”:</a:t>
                </a:r>
              </a:p>
              <a:p>
                <a:pPr lvl="1"/>
                <a:r>
                  <a:rPr lang="en-US" sz="2400" dirty="0" smtClean="0"/>
                  <a:t>observation that rank (</a:t>
                </a:r>
                <a:r>
                  <a:rPr lang="en-US" sz="2400" i="1" dirty="0" smtClean="0"/>
                  <a:t>r</a:t>
                </a:r>
                <a:r>
                  <a:rPr lang="en-US" sz="2400" dirty="0" smtClean="0"/>
                  <a:t>) of a word times its frequency (</a:t>
                </a:r>
                <a:r>
                  <a:rPr lang="en-US" sz="2400" i="1" dirty="0" smtClean="0"/>
                  <a:t>f</a:t>
                </a:r>
                <a:r>
                  <a:rPr lang="en-US" sz="2400" dirty="0" smtClean="0"/>
                  <a:t>) is approximately a constant (</a:t>
                </a:r>
                <a:r>
                  <a:rPr lang="en-US" sz="2400" i="1" dirty="0" smtClean="0"/>
                  <a:t>k)</a:t>
                </a:r>
              </a:p>
              <a:p>
                <a:pPr lvl="2"/>
                <a:r>
                  <a:rPr lang="en-US" sz="1800" dirty="0" smtClean="0"/>
                  <a:t>assuming words are ranked in order of decreasing frequency</a:t>
                </a:r>
              </a:p>
              <a:p>
                <a:pPr lvl="1"/>
                <a:r>
                  <a:rPr lang="en-US" sz="2400" dirty="0" smtClean="0"/>
                  <a:t>Mathematically,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or 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 smtClean="0"/>
                  <a:t>, where </a:t>
                </a:r>
                <a:r>
                  <a:rPr lang="en-US" sz="2000" i="1" dirty="0" smtClean="0"/>
                  <a:t>P</a:t>
                </a:r>
                <a:r>
                  <a:rPr lang="en-US" sz="2000" i="1" baseline="-25000" dirty="0" smtClean="0"/>
                  <a:t>r</a:t>
                </a:r>
                <a:r>
                  <a:rPr lang="en-US" sz="2000" dirty="0" smtClean="0"/>
                  <a:t> is the probability of word occurrence and</a:t>
                </a:r>
                <a:r>
                  <a:rPr lang="en-US" sz="2000" i="1" dirty="0" smtClean="0"/>
                  <a:t> c </a:t>
                </a:r>
                <a:r>
                  <a:rPr lang="en-US" sz="2000" dirty="0" smtClean="0"/>
                  <a:t>is a constant. </a:t>
                </a:r>
                <a:r>
                  <a:rPr lang="en-US" sz="2000" i="1" dirty="0" smtClean="0"/>
                  <a:t>c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latin typeface="Symbol" pitchFamily="18" charset="2"/>
                  </a:rPr>
                  <a:t>» </a:t>
                </a:r>
                <a:r>
                  <a:rPr lang="en-US" sz="2000" dirty="0" smtClean="0"/>
                  <a:t>0.1 for English</a:t>
                </a:r>
                <a:endParaRPr lang="en-US" sz="2000" i="1" dirty="0" smtClean="0"/>
              </a:p>
              <a:p>
                <a:pPr lvl="1"/>
                <a:endParaRPr lang="en-US" sz="24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737360"/>
                <a:ext cx="8229600" cy="4815839"/>
              </a:xfrm>
              <a:blipFill rotWithShape="0">
                <a:blip r:embed="rId2"/>
                <a:stretch>
                  <a:fillRect l="-1481" t="-2025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Typical rules in Porter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400" i="1" dirty="0" err="1" smtClean="0">
                <a:ea typeface="ＭＳ Ｐゴシック" panose="020B0600070205080204" pitchFamily="34" charset="-128"/>
              </a:rPr>
              <a:t>sses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 </a:t>
            </a:r>
            <a:r>
              <a:rPr lang="en-US" altLang="en-US" sz="2400" i="1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ss</a:t>
            </a:r>
            <a:r>
              <a:rPr lang="en-US" altLang="en-US" sz="2400" i="1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: stre</a:t>
            </a:r>
            <a:r>
              <a:rPr lang="en-US" altLang="en-US" sz="2400" i="1" u="sng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sses</a:t>
            </a:r>
          </a:p>
          <a:p>
            <a:r>
              <a:rPr lang="en-US" altLang="en-US" sz="2400" i="1" dirty="0" err="1" smtClean="0">
                <a:ea typeface="ＭＳ Ｐゴシック" panose="020B0600070205080204" pitchFamily="34" charset="-128"/>
              </a:rPr>
              <a:t>ies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 </a:t>
            </a:r>
            <a:r>
              <a:rPr lang="en-US" altLang="en-US" sz="2400" i="1" dirty="0" err="1">
                <a:ea typeface="ＭＳ Ｐゴシック" panose="020B0600070205080204" pitchFamily="34" charset="-128"/>
                <a:sym typeface="Symbol" panose="05050102010706020507" pitchFamily="18" charset="2"/>
              </a:rPr>
              <a:t>i</a:t>
            </a:r>
            <a:r>
              <a:rPr lang="en-US" altLang="en-US" sz="2400" i="1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: </a:t>
            </a:r>
            <a:r>
              <a:rPr lang="en-US" altLang="en-US" sz="2400" dirty="0" smtClean="0">
                <a:sym typeface="Symbol" panose="05050102010706020507" pitchFamily="18" charset="2"/>
              </a:rPr>
              <a:t>cries </a:t>
            </a:r>
            <a:r>
              <a:rPr lang="en-US" altLang="en-US" sz="2400" dirty="0" smtClean="0">
                <a:sym typeface="Wingdings" panose="05000000000000000000" pitchFamily="2" charset="2"/>
              </a:rPr>
              <a:t> cri</a:t>
            </a:r>
            <a:endParaRPr lang="en-US" altLang="en-US" sz="2400" i="1" dirty="0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400" i="1" dirty="0" err="1" smtClean="0">
                <a:ea typeface="ＭＳ Ｐゴシック" panose="020B0600070205080204" pitchFamily="34" charset="-128"/>
              </a:rPr>
              <a:t>ational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 </a:t>
            </a:r>
            <a:r>
              <a:rPr lang="en-US" altLang="en-US" sz="2400" i="1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ate : relational </a:t>
            </a:r>
            <a:r>
              <a:rPr lang="en-US" altLang="en-US" sz="2400" i="1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 relate</a:t>
            </a:r>
            <a:endParaRPr lang="en-US" altLang="en-US" sz="2400" i="1" dirty="0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400" i="1" dirty="0" err="1" smtClean="0">
                <a:ea typeface="ＭＳ Ｐゴシック" panose="020B0600070205080204" pitchFamily="34" charset="-128"/>
              </a:rPr>
              <a:t>tional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 </a:t>
            </a:r>
            <a:r>
              <a:rPr lang="en-US" altLang="en-US" sz="2400" i="1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tion</a:t>
            </a:r>
            <a:r>
              <a:rPr lang="en-US" altLang="en-US" sz="2400" i="1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: conditional </a:t>
            </a:r>
            <a:r>
              <a:rPr lang="en-US" altLang="en-US" sz="2400" i="1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 condition</a:t>
            </a:r>
            <a:endParaRPr lang="en-US" altLang="en-US" sz="2400" i="1" dirty="0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eaLnBrk="1" hangingPunct="1"/>
            <a:endParaRPr lang="en-US" altLang="en-US" sz="2400" i="1" dirty="0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Weight of word sensitive rules</a:t>
            </a:r>
            <a:endParaRPr lang="en-US" altLang="en-US" sz="2400" b="1" i="1" dirty="0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	</a:t>
            </a:r>
            <a:r>
              <a:rPr lang="en-US" altLang="en-US" sz="2400" i="1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(m&gt;1) EMENT </a:t>
            </a:r>
            <a:r>
              <a:rPr lang="en-US" altLang="en-US" sz="24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→</a:t>
            </a:r>
          </a:p>
          <a:p>
            <a:pPr lvl="2" eaLnBrk="1" hangingPunct="1"/>
            <a:r>
              <a:rPr lang="en-US" altLang="en-US" sz="1600" i="1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replacement</a:t>
            </a:r>
            <a:r>
              <a:rPr lang="en-US" altLang="en-US" sz="16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→ </a:t>
            </a:r>
            <a:r>
              <a:rPr lang="en-US" altLang="en-US" sz="1600" i="1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replac</a:t>
            </a:r>
            <a:endParaRPr lang="en-US" altLang="en-US" sz="1600" i="1" dirty="0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lvl="2" eaLnBrk="1" hangingPunct="1"/>
            <a:r>
              <a:rPr lang="en-US" altLang="en-US" sz="1600" i="1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cement </a:t>
            </a:r>
            <a:r>
              <a:rPr lang="en-US" altLang="en-US" sz="16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→ </a:t>
            </a:r>
            <a:r>
              <a:rPr lang="en-US" altLang="en-US" sz="1600" i="1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cement</a:t>
            </a:r>
          </a:p>
          <a:p>
            <a:pPr eaLnBrk="1" hangingPunct="1"/>
            <a:endParaRPr lang="en-US" altLang="en-US" sz="2400" i="1" dirty="0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2.2.4</a:t>
            </a:r>
          </a:p>
        </p:txBody>
      </p:sp>
    </p:spTree>
    <p:extLst>
      <p:ext uri="{BB962C8B-B14F-4D97-AF65-F5344CB8AC3E}">
        <p14:creationId xmlns:p14="http://schemas.microsoft.com/office/powerpoint/2010/main" val="163675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Other stemmers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Other stemmers exist:</a:t>
            </a:r>
          </a:p>
          <a:p>
            <a:pPr lvl="1" eaLnBrk="1" hangingPunct="1"/>
            <a:r>
              <a:rPr lang="en-US" altLang="en-US" sz="2400" dirty="0" err="1" smtClean="0">
                <a:ea typeface="ＭＳ Ｐゴシック" panose="020B0600070205080204" pitchFamily="34" charset="-128"/>
              </a:rPr>
              <a:t>Lovins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stemmer </a:t>
            </a:r>
          </a:p>
          <a:p>
            <a:pPr lvl="2" eaLnBrk="1" hangingPunct="1"/>
            <a:r>
              <a:rPr lang="en-US" altLang="en-US" sz="1800" dirty="0" smtClean="0">
                <a:ea typeface="ＭＳ Ｐゴシック" panose="020B0600070205080204" pitchFamily="34" charset="-128"/>
              </a:rPr>
              <a:t>http://www.comp.lancs.ac.uk/computing/research/stemming/general/lovins.htm</a:t>
            </a:r>
          </a:p>
          <a:p>
            <a:pPr lvl="2" eaLnBrk="1" hangingPunct="1"/>
            <a:r>
              <a:rPr lang="en-US" altLang="en-US" sz="1800" dirty="0" smtClean="0">
                <a:ea typeface="ＭＳ Ｐゴシック" panose="020B0600070205080204" pitchFamily="34" charset="-128"/>
              </a:rPr>
              <a:t>Single-pass, longest suffix removal (about 250 rules)</a:t>
            </a:r>
          </a:p>
          <a:p>
            <a:pPr lvl="1" eaLnBrk="1" hangingPunct="1"/>
            <a:r>
              <a:rPr lang="en-US" altLang="en-US" sz="2400" dirty="0" err="1" smtClean="0">
                <a:ea typeface="ＭＳ Ｐゴシック" panose="020B0600070205080204" pitchFamily="34" charset="-128"/>
              </a:rPr>
              <a:t>Paice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/Husk stemmer</a:t>
            </a:r>
          </a:p>
          <a:p>
            <a:pPr lvl="1"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Snowball</a:t>
            </a:r>
          </a:p>
          <a:p>
            <a:pPr eaLnBrk="1" hangingPunct="1"/>
            <a:endParaRPr lang="en-US" altLang="en-US" sz="1100" dirty="0" smtClean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Full morphological analysis (lemmatization)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At most modest benefits for retrieval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2.2.4</a:t>
            </a:r>
          </a:p>
        </p:txBody>
      </p:sp>
    </p:spTree>
    <p:extLst>
      <p:ext uri="{BB962C8B-B14F-4D97-AF65-F5344CB8AC3E}">
        <p14:creationId xmlns:p14="http://schemas.microsoft.com/office/powerpoint/2010/main" val="285952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Stemming: Does it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1"/>
            <a:ext cx="8229600" cy="423640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Generally a small but significant effectiveness improvement</a:t>
            </a:r>
          </a:p>
          <a:p>
            <a:pPr lvl="1"/>
            <a:r>
              <a:rPr lang="en-US" sz="2400" dirty="0" smtClean="0"/>
              <a:t>can be crucial for some languages</a:t>
            </a:r>
          </a:p>
          <a:p>
            <a:pPr lvl="1"/>
            <a:r>
              <a:rPr lang="en-US" sz="2400" dirty="0" smtClean="0"/>
              <a:t>e.g., 5-10% improvement for English, up to 30% for Finnish and up to 50% in Arabic</a:t>
            </a:r>
          </a:p>
          <a:p>
            <a:pPr lvl="2">
              <a:buNone/>
            </a:pPr>
            <a:endParaRPr lang="en-US" sz="1800" dirty="0" smtClean="0"/>
          </a:p>
          <a:p>
            <a:endParaRPr lang="en-US" sz="2800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05200" y="3647627"/>
            <a:ext cx="2895600" cy="2290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4317" y="5973763"/>
            <a:ext cx="30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Words with the Arabic root </a:t>
            </a:r>
            <a:r>
              <a:rPr lang="en-US" b="1" dirty="0" err="1" smtClean="0"/>
              <a:t>ktb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60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Language-specificity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959" y="1845734"/>
            <a:ext cx="8016241" cy="40233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The above methods embody transformations that are</a:t>
            </a:r>
          </a:p>
          <a:p>
            <a:pPr lvl="1"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Language-specific, and often</a:t>
            </a:r>
          </a:p>
          <a:p>
            <a:pPr lvl="1"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Application-specific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These are “plug-in” addenda to the indexing process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Both open source and commercial plug-ins are available for handling these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2.2.4</a:t>
            </a:r>
          </a:p>
        </p:txBody>
      </p:sp>
    </p:spTree>
    <p:extLst>
      <p:ext uri="{BB962C8B-B14F-4D97-AF65-F5344CB8AC3E}">
        <p14:creationId xmlns:p14="http://schemas.microsoft.com/office/powerpoint/2010/main" val="16904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N-Grams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POS tagging too slow for large collections</a:t>
            </a:r>
          </a:p>
          <a:p>
            <a:r>
              <a:rPr lang="en-US" sz="2800" dirty="0" smtClean="0"/>
              <a:t>Simpler definition – phrase is any sequence of </a:t>
            </a:r>
            <a:r>
              <a:rPr lang="en-US" sz="2800" i="1" dirty="0" smtClean="0"/>
              <a:t>n</a:t>
            </a:r>
            <a:r>
              <a:rPr lang="en-US" sz="2800" dirty="0" smtClean="0"/>
              <a:t> words – known as </a:t>
            </a:r>
            <a:r>
              <a:rPr lang="en-US" sz="2800" i="1" dirty="0" smtClean="0"/>
              <a:t>n-grams</a:t>
            </a:r>
          </a:p>
          <a:p>
            <a:pPr lvl="1"/>
            <a:r>
              <a:rPr lang="en-US" sz="2400" i="1" dirty="0" smtClean="0"/>
              <a:t>bigram</a:t>
            </a:r>
            <a:r>
              <a:rPr lang="en-US" sz="2400" dirty="0" smtClean="0"/>
              <a:t>: 2 word sequence, </a:t>
            </a:r>
            <a:r>
              <a:rPr lang="en-US" sz="2400" i="1" dirty="0" smtClean="0"/>
              <a:t>trigram</a:t>
            </a:r>
            <a:r>
              <a:rPr lang="en-US" sz="2400" dirty="0" smtClean="0"/>
              <a:t>: 3 word sequence, </a:t>
            </a:r>
            <a:r>
              <a:rPr lang="en-US" sz="2400" i="1" dirty="0" smtClean="0"/>
              <a:t>unigram</a:t>
            </a:r>
            <a:r>
              <a:rPr lang="en-US" sz="2400" dirty="0" smtClean="0"/>
              <a:t>: single words</a:t>
            </a:r>
          </a:p>
          <a:p>
            <a:pPr lvl="1"/>
            <a:r>
              <a:rPr lang="en-US" sz="2400" dirty="0" smtClean="0"/>
              <a:t>N-grams also used at character level for applications such as OCR</a:t>
            </a:r>
          </a:p>
          <a:p>
            <a:r>
              <a:rPr lang="en-US" sz="2800" dirty="0" smtClean="0"/>
              <a:t>N-grams typically formed from </a:t>
            </a:r>
            <a:r>
              <a:rPr lang="en-US" sz="2800" i="1" dirty="0" smtClean="0"/>
              <a:t>overlapping</a:t>
            </a:r>
            <a:r>
              <a:rPr lang="en-US" sz="2800" dirty="0" smtClean="0"/>
              <a:t> sequences of words</a:t>
            </a:r>
          </a:p>
          <a:p>
            <a:pPr lvl="1"/>
            <a:r>
              <a:rPr lang="en-US" sz="2400" dirty="0" smtClean="0"/>
              <a:t>i.e. move n-word “window” one word at a time in document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5872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Frequent n-grams are more likely to be meaningful phrases</a:t>
            </a:r>
          </a:p>
          <a:p>
            <a:r>
              <a:rPr lang="en-US" sz="2800" dirty="0" smtClean="0"/>
              <a:t>N-grams form a </a:t>
            </a:r>
            <a:r>
              <a:rPr lang="en-US" sz="2800" dirty="0" err="1" smtClean="0"/>
              <a:t>Zipf</a:t>
            </a:r>
            <a:r>
              <a:rPr lang="en-US" sz="2800" dirty="0" smtClean="0"/>
              <a:t> distribution</a:t>
            </a:r>
          </a:p>
          <a:p>
            <a:pPr lvl="1"/>
            <a:r>
              <a:rPr lang="en-US" sz="2400" dirty="0" smtClean="0"/>
              <a:t>Better fit than words alone</a:t>
            </a:r>
          </a:p>
          <a:p>
            <a:r>
              <a:rPr lang="en-US" sz="2800" dirty="0" smtClean="0"/>
              <a:t>Could index all n-grams up to specified length</a:t>
            </a:r>
          </a:p>
          <a:p>
            <a:pPr lvl="1"/>
            <a:r>
              <a:rPr lang="en-US" sz="2400" dirty="0" smtClean="0"/>
              <a:t>Much faster than POS tagging</a:t>
            </a:r>
          </a:p>
          <a:p>
            <a:pPr lvl="1"/>
            <a:r>
              <a:rPr lang="en-US" sz="2400" dirty="0" smtClean="0"/>
              <a:t>Uses a lot of storage</a:t>
            </a:r>
          </a:p>
          <a:p>
            <a:pPr lvl="2"/>
            <a:r>
              <a:rPr lang="en-US" sz="1800" dirty="0" smtClean="0"/>
              <a:t>e.g., document containing 1,000 words would contain 3,990 instances of word n-grams of length 2 </a:t>
            </a:r>
            <a:r>
              <a:rPr lang="en-US" sz="1800" i="1" dirty="0" smtClean="0"/>
              <a:t>≤ n ≤ 5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N-Grams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511039"/>
          </a:xfrm>
        </p:spPr>
        <p:txBody>
          <a:bodyPr>
            <a:noAutofit/>
          </a:bodyPr>
          <a:lstStyle/>
          <a:p>
            <a:r>
              <a:rPr lang="en-US" sz="2800" dirty="0" smtClean="0"/>
              <a:t>Web search engines index n-grams</a:t>
            </a:r>
          </a:p>
          <a:p>
            <a:r>
              <a:rPr lang="en-US" sz="2800" dirty="0" smtClean="0"/>
              <a:t>Google sample: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Most frequent trigram in English is “all rights reserved”</a:t>
            </a:r>
          </a:p>
          <a:p>
            <a:pPr lvl="1"/>
            <a:r>
              <a:rPr lang="en-US" sz="2400" dirty="0" smtClean="0"/>
              <a:t>In Chinese, “limited liability corporation”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57400" y="3175000"/>
            <a:ext cx="3886407" cy="170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092440" cy="1450757"/>
          </a:xfrm>
        </p:spPr>
        <p:txBody>
          <a:bodyPr/>
          <a:lstStyle/>
          <a:p>
            <a:r>
              <a:rPr lang="en-US" dirty="0" smtClean="0"/>
              <a:t>Document Structure and Markup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Some parts of documents are more important than others</a:t>
            </a:r>
          </a:p>
          <a:p>
            <a:r>
              <a:rPr lang="en-US" sz="2800" dirty="0" smtClean="0"/>
              <a:t>Document parser recognizes structure using markup, such as HTML tags</a:t>
            </a:r>
          </a:p>
          <a:p>
            <a:pPr lvl="1"/>
            <a:r>
              <a:rPr lang="en-US" sz="2400" dirty="0" smtClean="0"/>
              <a:t>Headers, anchor text, bolded text all likely to be important</a:t>
            </a:r>
          </a:p>
          <a:p>
            <a:pPr lvl="1"/>
            <a:r>
              <a:rPr lang="en-US" sz="2400" dirty="0" smtClean="0"/>
              <a:t>Metadata can also be important</a:t>
            </a:r>
          </a:p>
          <a:p>
            <a:pPr lvl="1"/>
            <a:r>
              <a:rPr lang="en-US" sz="2400" dirty="0" smtClean="0"/>
              <a:t>Links used for </a:t>
            </a:r>
            <a:r>
              <a:rPr lang="en-US" sz="2400" i="1" dirty="0" smtClean="0"/>
              <a:t>link analysis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Web Page</a:t>
            </a:r>
            <a:endParaRPr lang="en-US" dirty="0"/>
          </a:p>
        </p:txBody>
      </p:sp>
      <p:pic>
        <p:nvPicPr>
          <p:cNvPr id="1026" name="Picture 2" descr="C:\Users\Bruce\Desktop\chap4-8.ti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646" y="2133600"/>
            <a:ext cx="6839728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Web Page</a:t>
            </a:r>
            <a:endParaRPr lang="en-US" dirty="0"/>
          </a:p>
        </p:txBody>
      </p:sp>
      <p:pic>
        <p:nvPicPr>
          <p:cNvPr id="2050" name="Picture 2" descr="C:\Users\Bruce\Desktop\chap4-9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757831"/>
            <a:ext cx="6096000" cy="5023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Zipf’s</a:t>
            </a:r>
            <a:r>
              <a:rPr lang="en-US" dirty="0" smtClean="0"/>
              <a:t> Law</a:t>
            </a:r>
            <a:endParaRPr lang="en-US" dirty="0"/>
          </a:p>
        </p:txBody>
      </p:sp>
      <p:pic>
        <p:nvPicPr>
          <p:cNvPr id="1026" name="Picture 2" descr="C:\Users\Bruce\Desktop\chap4-1.ti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828800"/>
            <a:ext cx="7437702" cy="4495800"/>
          </a:xfrm>
          <a:prstGeom prst="rect">
            <a:avLst/>
          </a:prstGeom>
          <a:noFill/>
        </p:spPr>
      </p:pic>
      <p:pic>
        <p:nvPicPr>
          <p:cNvPr id="2050" name="Picture 2" descr="Image result for think about 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563" y="3966951"/>
            <a:ext cx="1285875" cy="23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73202" y="3505200"/>
            <a:ext cx="4199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frequency </a:t>
            </a:r>
            <a:r>
              <a:rPr lang="en-US" dirty="0"/>
              <a:t>decreases very rapidly with rank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8158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Automatically extract structure from text</a:t>
            </a:r>
          </a:p>
          <a:p>
            <a:pPr lvl="1"/>
            <a:r>
              <a:rPr lang="en-US" sz="2400" dirty="0" smtClean="0"/>
              <a:t>annotate document using tags to identify extracted structure</a:t>
            </a:r>
          </a:p>
          <a:p>
            <a:r>
              <a:rPr lang="en-US" sz="2800" i="1" dirty="0" smtClean="0"/>
              <a:t>Named entity recognition </a:t>
            </a:r>
          </a:p>
          <a:p>
            <a:pPr lvl="1"/>
            <a:r>
              <a:rPr lang="en-US" sz="2400" dirty="0" smtClean="0"/>
              <a:t>identify words that refer to something of interest in a particular application</a:t>
            </a:r>
          </a:p>
          <a:p>
            <a:pPr lvl="1"/>
            <a:r>
              <a:rPr lang="en-US" sz="2400" dirty="0" smtClean="0"/>
              <a:t>e.g., people, companies, locations, dates, product names, prices,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Entity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Rule-based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Uses </a:t>
            </a:r>
            <a:r>
              <a:rPr lang="en-US" sz="2400" i="1" dirty="0" smtClean="0"/>
              <a:t>lexicons</a:t>
            </a:r>
            <a:r>
              <a:rPr lang="en-US" sz="2400" dirty="0" smtClean="0"/>
              <a:t> (lists of words and phrases) that categorize names</a:t>
            </a:r>
          </a:p>
          <a:p>
            <a:pPr lvl="2"/>
            <a:r>
              <a:rPr lang="en-US" sz="1800" dirty="0" smtClean="0"/>
              <a:t>e.g., locations, peoples’ names, organizations, etc.</a:t>
            </a:r>
          </a:p>
          <a:p>
            <a:pPr lvl="1"/>
            <a:r>
              <a:rPr lang="en-US" sz="2400" dirty="0" smtClean="0"/>
              <a:t>Rules also used to verify or find new entity names</a:t>
            </a:r>
          </a:p>
          <a:p>
            <a:pPr lvl="2"/>
            <a:r>
              <a:rPr lang="en-US" sz="1800" dirty="0" smtClean="0"/>
              <a:t>e.g., “&lt;number&gt; &lt;word&gt; street” for addresses</a:t>
            </a:r>
          </a:p>
          <a:p>
            <a:pPr lvl="2"/>
            <a:r>
              <a:rPr lang="en-US" sz="1800" dirty="0" smtClean="0"/>
              <a:t>“&lt;street address&gt;, &lt;city&gt;” or “in &lt;city&gt;” to verify city names</a:t>
            </a:r>
          </a:p>
          <a:p>
            <a:pPr lvl="2"/>
            <a:r>
              <a:rPr lang="en-US" sz="1800" dirty="0" smtClean="0"/>
              <a:t>“&lt;street address&gt;, &lt;city&gt;, &lt;state&gt;” to find new cities</a:t>
            </a:r>
          </a:p>
          <a:p>
            <a:pPr lvl="2"/>
            <a:r>
              <a:rPr lang="en-US" sz="1800" dirty="0" smtClean="0"/>
              <a:t>“&lt;title&gt; &lt;name&gt;” to find new names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Entity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Rules either developed manually by trial and error or using machine learning techniques</a:t>
            </a:r>
          </a:p>
          <a:p>
            <a:r>
              <a:rPr lang="en-US" sz="2400" dirty="0" smtClean="0"/>
              <a:t>S</a:t>
            </a:r>
            <a:r>
              <a:rPr lang="en-US" sz="2400" i="1" dirty="0" smtClean="0"/>
              <a:t>tatistical </a:t>
            </a:r>
          </a:p>
          <a:p>
            <a:pPr lvl="1"/>
            <a:r>
              <a:rPr lang="en-US" sz="2000" dirty="0" smtClean="0"/>
              <a:t>uses a probabilistic model of the words in and around an entity</a:t>
            </a:r>
          </a:p>
          <a:p>
            <a:pPr lvl="1"/>
            <a:r>
              <a:rPr lang="en-US" sz="2000" dirty="0" smtClean="0"/>
              <a:t>probabilities estimated using </a:t>
            </a:r>
            <a:r>
              <a:rPr lang="en-US" sz="2000" i="1" dirty="0" smtClean="0"/>
              <a:t>training data </a:t>
            </a:r>
            <a:r>
              <a:rPr lang="en-US" sz="2000" dirty="0" smtClean="0"/>
              <a:t>(manually annotated text)</a:t>
            </a:r>
          </a:p>
          <a:p>
            <a:pPr lvl="1"/>
            <a:r>
              <a:rPr lang="en-US" sz="2000" dirty="0" smtClean="0"/>
              <a:t>Hidden Markov Model (HMM) is one approach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5872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2/3 of the Web is in English</a:t>
            </a:r>
          </a:p>
          <a:p>
            <a:r>
              <a:rPr lang="en-US" sz="2800" dirty="0" smtClean="0"/>
              <a:t>About 50% of Web users do not use English as their primary language</a:t>
            </a:r>
          </a:p>
          <a:p>
            <a:r>
              <a:rPr lang="en-US" sz="2800" dirty="0" smtClean="0"/>
              <a:t>Many (maybe most) search applications have to deal with multiple languages</a:t>
            </a:r>
          </a:p>
          <a:p>
            <a:pPr lvl="1"/>
            <a:r>
              <a:rPr lang="en-US" sz="2400" i="1" dirty="0" smtClean="0"/>
              <a:t>monolingual search</a:t>
            </a:r>
            <a:r>
              <a:rPr lang="en-US" sz="2400" dirty="0" smtClean="0"/>
              <a:t>: search in one language, but with many possible languages</a:t>
            </a:r>
          </a:p>
          <a:p>
            <a:pPr lvl="1"/>
            <a:r>
              <a:rPr lang="en-US" sz="2400" i="1" dirty="0" smtClean="0"/>
              <a:t>cross-language search</a:t>
            </a:r>
            <a:r>
              <a:rPr lang="en-US" sz="2400" dirty="0" smtClean="0"/>
              <a:t>: search in multiple languages at the same time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37360"/>
            <a:ext cx="8229600" cy="45872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aspects of search engines are language-neutral</a:t>
            </a:r>
          </a:p>
          <a:p>
            <a:r>
              <a:rPr lang="en-US" sz="2800" dirty="0" smtClean="0"/>
              <a:t>Major differences:</a:t>
            </a:r>
          </a:p>
          <a:p>
            <a:pPr lvl="1"/>
            <a:r>
              <a:rPr lang="en-US" sz="2400" dirty="0" smtClean="0"/>
              <a:t>Text encoding (converting to Unicode)</a:t>
            </a:r>
          </a:p>
          <a:p>
            <a:pPr lvl="1"/>
            <a:r>
              <a:rPr lang="en-US" sz="2400" dirty="0" smtClean="0"/>
              <a:t>Tokenizing (many languages have no word separators)</a:t>
            </a:r>
          </a:p>
          <a:p>
            <a:pPr lvl="1"/>
            <a:r>
              <a:rPr lang="en-US" sz="2400" dirty="0" smtClean="0"/>
              <a:t>Stemming</a:t>
            </a:r>
          </a:p>
          <a:p>
            <a:r>
              <a:rPr lang="en-US" sz="2800" dirty="0" smtClean="0"/>
              <a:t>Cultural differences may also impact interface design and features provided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“Tokenizing”</a:t>
            </a:r>
            <a:endParaRPr lang="en-US" dirty="0"/>
          </a:p>
        </p:txBody>
      </p:sp>
      <p:pic>
        <p:nvPicPr>
          <p:cNvPr id="6146" name="Picture 2" descr="C:\Users\croft\Desktop\chap4-1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919342"/>
            <a:ext cx="3922712" cy="3643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Normalization: other languages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Accents: e.g., French</a:t>
            </a:r>
            <a:r>
              <a:rPr lang="en-US" altLang="en-US" b="1" i="1" smtClean="0">
                <a:ea typeface="ＭＳ Ｐゴシック" panose="020B0600070205080204" pitchFamily="34" charset="-128"/>
              </a:rPr>
              <a:t> résumé</a:t>
            </a:r>
            <a:r>
              <a:rPr lang="en-US" altLang="en-US" smtClean="0">
                <a:ea typeface="ＭＳ Ｐゴシック" panose="020B0600070205080204" pitchFamily="34" charset="-128"/>
              </a:rPr>
              <a:t> vs. </a:t>
            </a:r>
            <a:r>
              <a:rPr lang="en-US" altLang="en-US" b="1" i="1" smtClean="0">
                <a:ea typeface="ＭＳ Ｐゴシック" panose="020B0600070205080204" pitchFamily="34" charset="-128"/>
              </a:rPr>
              <a:t>resume</a:t>
            </a:r>
            <a:r>
              <a:rPr lang="en-US" altLang="en-US" b="1" smtClean="0"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Umlauts: e.g., German: </a:t>
            </a:r>
            <a:r>
              <a:rPr lang="en-US" altLang="en-US" b="1" i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Tuebingen</a:t>
            </a:r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vs. </a:t>
            </a:r>
            <a:r>
              <a:rPr lang="en-US" altLang="en-US" b="1" i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Tübingen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Should be equivalent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Most important criterion: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How are your users like to write their queries for these words?</a:t>
            </a:r>
          </a:p>
          <a:p>
            <a:pPr lvl="1" eaLnBrk="1" hangingPunct="1"/>
            <a:endParaRPr lang="en-US" altLang="en-US" sz="1600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Even in languages that standardly have accents, users often may not type them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Often best to normalize to a de-accented term</a:t>
            </a:r>
          </a:p>
          <a:p>
            <a:pPr lvl="2" eaLnBrk="1" hangingPunct="1"/>
            <a:r>
              <a:rPr lang="en-US" altLang="en-US" b="1" i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Tuebingen, Tübingen, Tubingen </a:t>
            </a:r>
            <a:r>
              <a:rPr lang="en-US" altLang="en-US" smtClean="0">
                <a:latin typeface="Wingdings" panose="05000000000000000000" pitchFamily="2" charset="2"/>
                <a:ea typeface="ＭＳ Ｐゴシック" panose="020B0600070205080204" pitchFamily="34" charset="-128"/>
                <a:sym typeface="Symbol" panose="05050102010706020507" pitchFamily="18" charset="2"/>
              </a:rPr>
              <a:t></a:t>
            </a:r>
            <a:r>
              <a:rPr lang="en-US" altLang="en-US" b="1" i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Tubingen</a:t>
            </a:r>
            <a:endParaRPr lang="en-US" altLang="en-US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2.2.3</a:t>
            </a:r>
          </a:p>
        </p:txBody>
      </p:sp>
    </p:spTree>
    <p:extLst>
      <p:ext uri="{BB962C8B-B14F-4D97-AF65-F5344CB8AC3E}">
        <p14:creationId xmlns:p14="http://schemas.microsoft.com/office/powerpoint/2010/main" val="417224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8005128" cy="1450757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Normalization: other languages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Normalization of things like date forms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b="1" i="1" dirty="0">
                <a:solidFill>
                  <a:srgbClr val="A40508"/>
                </a:solidFill>
                <a:latin typeface="楷体_GB2312" charset="0"/>
                <a:ea typeface="ＭＳ Ｐゴシック" charset="0"/>
              </a:rPr>
              <a:t>7</a:t>
            </a:r>
            <a:r>
              <a:rPr lang="ja-JP" altLang="en-US" b="1" i="1" dirty="0">
                <a:solidFill>
                  <a:srgbClr val="A40508"/>
                </a:solidFill>
                <a:latin typeface="楷体_GB2312" charset="0"/>
                <a:ea typeface="ＭＳ Ｐゴシック" charset="0"/>
                <a:cs typeface="ＭＳ Ｐゴシック" charset="0"/>
              </a:rPr>
              <a:t>月</a:t>
            </a:r>
            <a:r>
              <a:rPr lang="en-US" altLang="ja-JP" b="1" i="1" dirty="0">
                <a:solidFill>
                  <a:srgbClr val="A40508"/>
                </a:solidFill>
                <a:latin typeface="楷体_GB2312" charset="0"/>
                <a:ea typeface="ＭＳ Ｐゴシック" charset="0"/>
              </a:rPr>
              <a:t>30</a:t>
            </a:r>
            <a:r>
              <a:rPr lang="ja-JP" altLang="en-US" b="1" i="1" dirty="0">
                <a:solidFill>
                  <a:srgbClr val="A40508"/>
                </a:solidFill>
                <a:latin typeface="楷体_GB2312" charset="0"/>
                <a:ea typeface="ＭＳ Ｐゴシック" charset="0"/>
                <a:cs typeface="ＭＳ Ｐゴシック" charset="0"/>
              </a:rPr>
              <a:t>日</a:t>
            </a:r>
            <a:r>
              <a:rPr lang="en-US" altLang="ja-JP" b="1" i="1" dirty="0">
                <a:solidFill>
                  <a:srgbClr val="A40508"/>
                </a:solidFill>
                <a:latin typeface="楷体_GB2312" charset="0"/>
                <a:ea typeface="ＭＳ Ｐゴシック" charset="0"/>
              </a:rPr>
              <a:t> vs. 7/30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b="1" i="1" dirty="0">
                <a:solidFill>
                  <a:srgbClr val="A40508"/>
                </a:solidFill>
                <a:latin typeface="楷体_GB2312" charset="0"/>
                <a:ea typeface="ＭＳ Ｐゴシック" charset="0"/>
                <a:cs typeface="ＭＳ Ｐゴシック" charset="0"/>
                <a:sym typeface="Symbol" charset="0"/>
              </a:rPr>
              <a:t>Japanese use of kana vs. Chinese characters</a:t>
            </a:r>
            <a:endParaRPr lang="en-US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Tokenization and normalization may depend on the language and so is intertwined with language </a:t>
            </a:r>
            <a:r>
              <a:rPr lang="en-US" dirty="0" smtClean="0">
                <a:ea typeface="ＭＳ Ｐゴシック" charset="0"/>
                <a:cs typeface="ＭＳ Ｐゴシック" charset="0"/>
                <a:sym typeface="Symbol" charset="0"/>
              </a:rPr>
              <a:t>detection</a:t>
            </a:r>
            <a:endParaRPr lang="en-US" sz="3600" dirty="0"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Crucial: Need to </a:t>
            </a:r>
            <a:r>
              <a:rPr lang="en-US" dirty="0" smtClean="0">
                <a:ea typeface="ＭＳ Ｐゴシック" charset="0"/>
                <a:cs typeface="ＭＳ Ｐゴシック" charset="0"/>
                <a:sym typeface="Symbol" charset="0"/>
              </a:rPr>
              <a:t>“normalize” 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indexed text as well as query terms </a:t>
            </a:r>
            <a:r>
              <a:rPr lang="en-US" dirty="0" smtClean="0">
                <a:solidFill>
                  <a:schemeClr val="accent3"/>
                </a:solidFill>
                <a:ea typeface="ＭＳ Ｐゴシック" charset="0"/>
                <a:cs typeface="ＭＳ Ｐゴシック" charset="0"/>
                <a:sym typeface="Symbol" charset="0"/>
              </a:rPr>
              <a:t>identically</a:t>
            </a:r>
            <a:endParaRPr lang="en-US" dirty="0">
              <a:solidFill>
                <a:schemeClr val="accent3"/>
              </a:solidFill>
              <a:ea typeface="ＭＳ Ｐゴシック" charset="0"/>
              <a:cs typeface="ＭＳ Ｐゴシック" charset="0"/>
              <a:sym typeface="Symbol" charset="0"/>
            </a:endParaRP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2209800" y="4953000"/>
            <a:ext cx="414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i="1"/>
              <a:t>Morgen will ich in MIT</a:t>
            </a:r>
            <a:r>
              <a:rPr lang="en-US" altLang="en-US"/>
              <a:t> … </a:t>
            </a:r>
          </a:p>
        </p:txBody>
      </p:sp>
      <p:grpSp>
        <p:nvGrpSpPr>
          <p:cNvPr id="25605" name="Group 7"/>
          <p:cNvGrpSpPr>
            <a:grpSpLocks/>
          </p:cNvGrpSpPr>
          <p:nvPr/>
        </p:nvGrpSpPr>
        <p:grpSpPr bwMode="auto">
          <a:xfrm>
            <a:off x="5105400" y="4572000"/>
            <a:ext cx="3722688" cy="831850"/>
            <a:chOff x="3216" y="3604"/>
            <a:chExt cx="2345" cy="524"/>
          </a:xfrm>
        </p:grpSpPr>
        <p:sp>
          <p:nvSpPr>
            <p:cNvPr id="25607" name="Rectangle 8"/>
            <p:cNvSpPr>
              <a:spLocks noChangeArrowheads="1"/>
            </p:cNvSpPr>
            <p:nvPr/>
          </p:nvSpPr>
          <p:spPr bwMode="auto">
            <a:xfrm>
              <a:off x="3216" y="3888"/>
              <a:ext cx="432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72" name="AutoShape 9"/>
            <p:cNvSpPr>
              <a:spLocks/>
            </p:cNvSpPr>
            <p:nvPr/>
          </p:nvSpPr>
          <p:spPr bwMode="auto">
            <a:xfrm>
              <a:off x="4242" y="3604"/>
              <a:ext cx="1319" cy="523"/>
            </a:xfrm>
            <a:prstGeom prst="borderCallout2">
              <a:avLst>
                <a:gd name="adj1" fmla="val 18750"/>
                <a:gd name="adj2" fmla="val -3083"/>
                <a:gd name="adj3" fmla="val 18750"/>
                <a:gd name="adj4" fmla="val -10218"/>
                <a:gd name="adj5" fmla="val 72917"/>
                <a:gd name="adj6" fmla="val -3605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n-lt"/>
                  <a:ea typeface="ＭＳ Ｐゴシック" charset="0"/>
                  <a:cs typeface="Arial Unicode MS" charset="0"/>
                </a:rPr>
                <a:t>Is this</a:t>
              </a:r>
            </a:p>
            <a:p>
              <a:pPr algn="ctr">
                <a:defRPr/>
              </a:pPr>
              <a:r>
                <a:rPr lang="en-US" dirty="0">
                  <a:latin typeface="+mn-lt"/>
                  <a:ea typeface="ＭＳ Ｐゴシック" charset="0"/>
                  <a:cs typeface="Arial Unicode MS" charset="0"/>
                </a:rPr>
                <a:t>German “</a:t>
              </a:r>
              <a:r>
                <a:rPr lang="en-US" dirty="0" err="1">
                  <a:latin typeface="+mn-lt"/>
                  <a:ea typeface="ＭＳ Ｐゴシック" charset="0"/>
                  <a:cs typeface="Arial Unicode MS" charset="0"/>
                </a:rPr>
                <a:t>mit</a:t>
              </a:r>
              <a:r>
                <a:rPr lang="en-US" dirty="0">
                  <a:latin typeface="+mn-lt"/>
                  <a:ea typeface="ＭＳ Ｐゴシック" charset="0"/>
                  <a:cs typeface="Arial Unicode MS" charset="0"/>
                </a:rPr>
                <a:t>”?</a:t>
              </a:r>
            </a:p>
          </p:txBody>
        </p:sp>
      </p:grpSp>
      <p:sp>
        <p:nvSpPr>
          <p:cNvPr id="2560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2.2.3</a:t>
            </a:r>
          </a:p>
        </p:txBody>
      </p:sp>
    </p:spTree>
    <p:extLst>
      <p:ext uri="{BB962C8B-B14F-4D97-AF65-F5344CB8AC3E}">
        <p14:creationId xmlns:p14="http://schemas.microsoft.com/office/powerpoint/2010/main" val="25652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168640" cy="1450757"/>
          </a:xfrm>
        </p:spPr>
        <p:txBody>
          <a:bodyPr/>
          <a:lstStyle/>
          <a:p>
            <a:r>
              <a:rPr lang="en-US" dirty="0" smtClean="0"/>
              <a:t>News Collection (AP89) Statistics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8800" y="1905000"/>
            <a:ext cx="655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Total documents 		             84,678</a:t>
            </a:r>
          </a:p>
          <a:p>
            <a:r>
              <a:rPr lang="en-US" sz="2400" dirty="0" smtClean="0"/>
              <a:t>Total word occurrences 	     	39,749,179</a:t>
            </a:r>
          </a:p>
          <a:p>
            <a:r>
              <a:rPr lang="en-US" sz="2400" dirty="0" smtClean="0"/>
              <a:t>Vocabulary size 		          	198,763</a:t>
            </a:r>
          </a:p>
          <a:p>
            <a:r>
              <a:rPr lang="en-US" sz="2400" dirty="0" smtClean="0"/>
              <a:t>Words occurring </a:t>
            </a:r>
            <a:r>
              <a:rPr lang="en-US" sz="2400" i="1" dirty="0" smtClean="0"/>
              <a:t>&gt; </a:t>
            </a:r>
            <a:r>
              <a:rPr lang="en-US" sz="2400" dirty="0" smtClean="0"/>
              <a:t>1000 times         	4,169</a:t>
            </a:r>
          </a:p>
          <a:p>
            <a:r>
              <a:rPr lang="en-US" sz="2400" dirty="0" smtClean="0"/>
              <a:t>Words occurring once 	             70,064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52600" y="4495800"/>
                <a:ext cx="67056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000" i="1" dirty="0" smtClean="0"/>
                  <a:t>Word 	      Freq.           r              Pr(%)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pt-BR" sz="2000" i="1" dirty="0" smtClean="0"/>
              </a:p>
              <a:p>
                <a:r>
                  <a:rPr lang="en-US" sz="2000" dirty="0" smtClean="0"/>
                  <a:t>assistant     5,095 	      1,021         .013             	0.13</a:t>
                </a:r>
              </a:p>
              <a:p>
                <a:r>
                  <a:rPr lang="en-US" sz="2000" dirty="0" smtClean="0"/>
                  <a:t>sewers 	       100  	    17,110    2.56 × 10−4     	0.04</a:t>
                </a:r>
              </a:p>
              <a:p>
                <a:r>
                  <a:rPr lang="en-US" sz="2000" dirty="0" smtClean="0"/>
                  <a:t>toothbrush    10 	    51,555    2.56 × 10−5     	0.01</a:t>
                </a:r>
              </a:p>
              <a:p>
                <a:r>
                  <a:rPr lang="pl-PL" sz="2000" dirty="0" smtClean="0"/>
                  <a:t>hazmat </a:t>
                </a:r>
                <a:r>
                  <a:rPr lang="en-US" sz="2000" dirty="0" smtClean="0"/>
                  <a:t>	          </a:t>
                </a:r>
                <a:r>
                  <a:rPr lang="pl-PL" sz="2000" dirty="0" smtClean="0"/>
                  <a:t>1 </a:t>
                </a:r>
                <a:r>
                  <a:rPr lang="en-US" sz="2000" dirty="0" smtClean="0"/>
                  <a:t>	  </a:t>
                </a:r>
                <a:r>
                  <a:rPr lang="pl-PL" sz="2000" dirty="0" smtClean="0"/>
                  <a:t>166,945 </a:t>
                </a:r>
                <a:r>
                  <a:rPr lang="en-US" sz="2000" dirty="0" smtClean="0"/>
                  <a:t>   </a:t>
                </a:r>
                <a:r>
                  <a:rPr lang="pl-PL" sz="2000" dirty="0" smtClean="0"/>
                  <a:t>2.56 × 10−6 </a:t>
                </a:r>
                <a:r>
                  <a:rPr lang="en-US" sz="2000" dirty="0" smtClean="0"/>
                  <a:t>    	</a:t>
                </a:r>
                <a:r>
                  <a:rPr lang="pl-PL" sz="2000" dirty="0" smtClean="0"/>
                  <a:t>0.04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495800"/>
                <a:ext cx="6705600" cy="1631216"/>
              </a:xfrm>
              <a:prstGeom prst="rect">
                <a:avLst/>
              </a:prstGeom>
              <a:blipFill rotWithShape="0">
                <a:blip r:embed="rId2"/>
                <a:stretch>
                  <a:fillRect l="-1000" t="-2247"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mage result for no w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012" y="3283453"/>
            <a:ext cx="1183976" cy="112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rved Right Arrow 2"/>
          <p:cNvSpPr/>
          <p:nvPr/>
        </p:nvSpPr>
        <p:spPr>
          <a:xfrm>
            <a:off x="1143000" y="2874496"/>
            <a:ext cx="457200" cy="8593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Top 50 Words from AP89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850" y="1279156"/>
            <a:ext cx="5086350" cy="556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Zipf’s</a:t>
            </a:r>
            <a:r>
              <a:rPr lang="en-US" dirty="0" smtClean="0"/>
              <a:t> Law for AP89</a:t>
            </a:r>
            <a:endParaRPr lang="en-US" dirty="0"/>
          </a:p>
        </p:txBody>
      </p:sp>
      <p:pic>
        <p:nvPicPr>
          <p:cNvPr id="2050" name="Picture 2" descr="C:\Users\Bruce\Desktop\chap4-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74742"/>
            <a:ext cx="6167591" cy="4558801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324600" y="1981200"/>
            <a:ext cx="28194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problems at high and low frequencies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 rot="1571507">
            <a:off x="990600" y="2438400"/>
            <a:ext cx="1143000" cy="685800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571507">
            <a:off x="4039534" y="4779610"/>
            <a:ext cx="2008763" cy="816820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Zipf’s</a:t>
            </a:r>
            <a:r>
              <a:rPr lang="en-US" dirty="0" smtClean="0"/>
              <a:t>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828800"/>
                <a:ext cx="8610600" cy="42211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What is the proportion of words with a given frequency?</a:t>
                </a:r>
              </a:p>
              <a:p>
                <a:pPr lvl="1"/>
                <a:r>
                  <a:rPr lang="en-US" sz="2400" dirty="0" smtClean="0"/>
                  <a:t>Word that occurs </a:t>
                </a:r>
                <a:r>
                  <a:rPr lang="en-US" sz="2400" i="1" dirty="0" smtClean="0"/>
                  <a:t>n </a:t>
                </a:r>
                <a:r>
                  <a:rPr lang="en-US" sz="2400" dirty="0" smtClean="0"/>
                  <a:t>times has rank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400" i="1" dirty="0" smtClean="0"/>
              </a:p>
              <a:p>
                <a:pPr lvl="1"/>
                <a:r>
                  <a:rPr lang="en-US" sz="2400" dirty="0" smtClean="0"/>
                  <a:t>Number of words with frequency </a:t>
                </a:r>
                <a:r>
                  <a:rPr lang="en-US" sz="2400" i="1" dirty="0" smtClean="0"/>
                  <a:t>n </a:t>
                </a:r>
                <a:r>
                  <a:rPr lang="en-US" sz="2400" dirty="0" smtClean="0"/>
                  <a:t>is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endParaRPr lang="en-US" sz="1800" dirty="0" smtClean="0"/>
              </a:p>
              <a:p>
                <a:pPr lvl="1"/>
                <a:r>
                  <a:rPr lang="en-US" sz="2400" dirty="0" smtClean="0"/>
                  <a:t>Proportion found by dividing by total number of words = highest rank = </a:t>
                </a:r>
                <a:r>
                  <a:rPr lang="en-US" sz="2400" i="1" dirty="0" smtClean="0"/>
                  <a:t>k</a:t>
                </a:r>
              </a:p>
              <a:p>
                <a:pPr lvl="1"/>
                <a:r>
                  <a:rPr lang="en-US" sz="2400" dirty="0" smtClean="0"/>
                  <a:t>So, proportion with frequency </a:t>
                </a:r>
                <a:r>
                  <a:rPr lang="en-US" sz="2400" i="1" dirty="0" smtClean="0"/>
                  <a:t>n</a:t>
                </a:r>
                <a:r>
                  <a:rPr lang="en-US" sz="2400" dirty="0" smtClean="0"/>
                  <a:t> is 1/</a:t>
                </a:r>
                <a:r>
                  <a:rPr lang="en-US" sz="2400" i="1" dirty="0" smtClean="0"/>
                  <a:t>n</a:t>
                </a:r>
                <a:r>
                  <a:rPr lang="en-US" sz="2400" dirty="0" smtClean="0"/>
                  <a:t>(</a:t>
                </a:r>
                <a:r>
                  <a:rPr lang="en-US" sz="2400" i="1" dirty="0" smtClean="0"/>
                  <a:t>n</a:t>
                </a:r>
                <a:r>
                  <a:rPr lang="en-US" sz="2400" dirty="0" smtClean="0"/>
                  <a:t>+1)</a:t>
                </a:r>
              </a:p>
              <a:p>
                <a:pPr lvl="2"/>
                <a:r>
                  <a:rPr lang="en-US" sz="2000" dirty="0" smtClean="0"/>
                  <a:t>What is the proportion of words with frequency 1? How about 2?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828800"/>
                <a:ext cx="8610600" cy="4221163"/>
              </a:xfrm>
              <a:blipFill rotWithShape="0">
                <a:blip r:embed="rId2"/>
                <a:stretch>
                  <a:fillRect l="-1487" t="-2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UCE@DWGLFCNFUVWXY5MJ" val="3172"/>
  <p:tag name="FIRSTCROFT@8ZKLXZNFUVWXY5M7" val="3181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*}{0.45\textwidth}{@{\extracolsep{\fill}}rrr} &#10;\textit{Rank} &amp; \textit{Word} &amp; \textit{Frequency} \\ \hline&#10;1000 &amp; concern &amp; 5,100 \\&#10;1001  &amp; spoke &amp; 5,100 \\&#10;1002 &amp; summit &amp; 5,100 \\&#10;1003  &amp; bring &amp; 5,099 \\&#10;1004  &amp; star &amp; 5,099 \\&#10;1005  &amp; immediate &amp; 5,099 \\&#10;1006  &amp; chemical &amp; 5,099 \\&#10;1007  &amp; african &amp; 5,098 \\ \hline&#10;\end{tabular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6"/>
  <p:tag name="PICTUREFILESIZE" val="345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*}{0.60\textwidth}{@{\extracolsep{\fill}}cccc} &#10;\textit{Number of} &amp; \textit{Predicted} &amp; \textit{Actual} &amp; \textit{Actual} \\ &#10;\textit{Occurrences} &amp; \textit{Proportion} &amp; \textit{Proportion} &amp; \textit{Number of} \\&#10;\textit{(n)} &amp; \textit{(1/n(n+1))} &amp; &amp; \textit{Words} \\ \hline&#10;1 &amp; .500 &amp; .402 &amp; 204,357 \\&#10;2 &amp; .167 &amp; .132 &amp; 67,082 \\&#10;3 &amp; .083 &amp; .069 &amp; 35,083 \\&#10;4 &amp; .050 &amp; .046 &amp; 23,271 \\&#10;5 &amp; .033 &amp; .032 &amp; 16,332 \\&#10;6 &amp; .024 &amp; .024 &amp; 12,421 \\&#10;7 &amp; .018 &amp; .019 &amp; 9,766 \\&#10;8 &amp; .014 &amp; .016 &amp; 8,200 \\&#10;9 &amp; .011 &amp; .014 &amp; 6,907 \\&#10;10 &amp; .009 &amp; .012 &amp; 5,893 \\ \hline&#10;\end{tabular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5"/>
  <p:tag name="PICTUREFILESIZE" val="635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*}{0.60\textwidth}{@{\extracolsep{\fill}}lrr} &#10; &amp; \textit{Document} &amp; \textit{Estimated}  \\ &#10; \textit{Word(s)}&amp; \textit{Frequency} &amp; \textit{Frequency}  \\ \hline&#10;tropical &amp; 120,990 &amp; \\&#10;fish &amp; 1,131,855 &amp; \\&#10;aquarium &amp; 26,480 &amp; \\&#10;breeding &amp; 81,885 &amp; \\&#10;tropical fish &amp; 18,472 &amp; 5,433 \\&#10;tropical aquarium &amp; 1,921 &amp; 127 \\&#10;tropical breeding &amp; 5,510 &amp; 393 \\&#10;fish aquarium &amp; 9,722 &amp; 1,189 \\&#10;fish breeding &amp; 36,427 &amp; 3,677 \\&#10;aquarium breeding &amp; 1,848 &amp; 86 \\&#10;tropical fish aquarium &amp; 1,529 &amp; 6 \\&#10;tropical fish breeding &amp; 3,629 &amp; 18 \\&#10; \hline&#10;\end{tabular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10"/>
  <p:tag name="PICTUREFILESIZE" val="717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*}{0.4\textwidth}{@{\extracolsep{\fill}}ll} &#10; \hline&#10; \textbf{k}i\textbf{t}a\textbf{b} &amp;  \textit{a book} \\&#10; \textbf{k}i\textbf{t}a\textbf{b}i &amp; \textit{my book} \\&#10; al\textbf{k}i\textbf{t}a\textbf{b} &amp; \textit{the book} \\&#10; \textbf{k}i\textbf{t}a\textbf{b}uki &amp; \textit{your book} (f)\\&#10; \textbf{k}i\textbf{t}a\textbf{b}uka &amp; \textit{your book (m)} \\&#10;  \textbf{k}i\textbf{t}a\textbf{b}uhu &amp; \textit{his book} \\&#10;   \textbf{k}a\textbf{t}a\textbf{b}a &amp; \textit{to write} \\      &#10; ma\textbf{k}\textbf{t}a\textbf{b}a &amp; \textit{library, bookstore}\\&#10; ma\textbf{k}\textbf{t}a\textbf{b} &amp; \textit{office} \\  &#10; \hline    &#10;\end{tabular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9"/>
  <p:tag name="PICTUREFILESIZE" val="378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*}{0.45\textwidth}{@{\extracolsep{\fill}}lr} &#10;Number of tokens:   &amp; 1,024,908,267,229 \\&#10;Number of sentences:  &amp;  95,119,665,584\\&#10;Number of unigrams:   &amp;      13,588,391\\&#10;Number of bigrams:     &amp;    314,843,401\\&#10;Number of trigrams:    &amp;    977,069,902\\&#10;Number of fourgrams:  &amp;   1,313,818,354\\&#10;Number of fivegrams:   &amp;  1,176,470,663\\  &#10;\end{tabular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5"/>
  <p:tag name="PICTUREFILESIZE" val="46917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2947</TotalTime>
  <Words>2598</Words>
  <Application>Microsoft Office PowerPoint</Application>
  <PresentationFormat>On-screen Show (4:3)</PresentationFormat>
  <Paragraphs>428</Paragraphs>
  <Slides>57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1" baseType="lpstr">
      <vt:lpstr>Symbol</vt:lpstr>
      <vt:lpstr>Arial</vt:lpstr>
      <vt:lpstr>楷体_GB2312</vt:lpstr>
      <vt:lpstr>CMR10</vt:lpstr>
      <vt:lpstr>Cambria Math</vt:lpstr>
      <vt:lpstr>Calibri</vt:lpstr>
      <vt:lpstr>Arial Unicode MS</vt:lpstr>
      <vt:lpstr>Calibri Light</vt:lpstr>
      <vt:lpstr>Times New Roman</vt:lpstr>
      <vt:lpstr>Lucida Sans</vt:lpstr>
      <vt:lpstr>Wingdings</vt:lpstr>
      <vt:lpstr>ＭＳ Ｐゴシック</vt:lpstr>
      <vt:lpstr>CMMI10</vt:lpstr>
      <vt:lpstr>Retrospect</vt:lpstr>
      <vt:lpstr>Text Processing</vt:lpstr>
      <vt:lpstr>Processing Text</vt:lpstr>
      <vt:lpstr>Text Statistics</vt:lpstr>
      <vt:lpstr>Zipf’s Law</vt:lpstr>
      <vt:lpstr>Zipf’s Law</vt:lpstr>
      <vt:lpstr>News Collection (AP89) Statistics</vt:lpstr>
      <vt:lpstr>Top 50 Words from AP89</vt:lpstr>
      <vt:lpstr>Zipf’s Law for AP89</vt:lpstr>
      <vt:lpstr>Zipf’s Law</vt:lpstr>
      <vt:lpstr>Zipf’s Law </vt:lpstr>
      <vt:lpstr>Example</vt:lpstr>
      <vt:lpstr>Vocabulary Growth</vt:lpstr>
      <vt:lpstr>AP89 Example</vt:lpstr>
      <vt:lpstr>Heaps’ Law Predictions</vt:lpstr>
      <vt:lpstr>Web Example</vt:lpstr>
      <vt:lpstr>Estimating Result Set Size</vt:lpstr>
      <vt:lpstr>GOV2 Example</vt:lpstr>
      <vt:lpstr>Result Set Size Estimation</vt:lpstr>
      <vt:lpstr>Result Set Estimation</vt:lpstr>
      <vt:lpstr>Estimating Collection Size</vt:lpstr>
      <vt:lpstr>PowerPoint Presentation</vt:lpstr>
      <vt:lpstr>Recall the Basic Indexing Pipeline</vt:lpstr>
      <vt:lpstr>Tokenizing</vt:lpstr>
      <vt:lpstr>Tokenizing</vt:lpstr>
      <vt:lpstr>Tokenizing Problems</vt:lpstr>
      <vt:lpstr>Tokenizing Problems</vt:lpstr>
      <vt:lpstr>Tokenizing Problems</vt:lpstr>
      <vt:lpstr>Tokenizing Process</vt:lpstr>
      <vt:lpstr>Tokenizing Process</vt:lpstr>
      <vt:lpstr>Case folding</vt:lpstr>
      <vt:lpstr>Normalization to terms</vt:lpstr>
      <vt:lpstr>Thesauri and soundex</vt:lpstr>
      <vt:lpstr>Stopping</vt:lpstr>
      <vt:lpstr>Stopping</vt:lpstr>
      <vt:lpstr>Stopping Nowadays</vt:lpstr>
      <vt:lpstr>Lemmatization</vt:lpstr>
      <vt:lpstr>Stemming</vt:lpstr>
      <vt:lpstr>Stemming</vt:lpstr>
      <vt:lpstr>Porter’s algorithm</vt:lpstr>
      <vt:lpstr>Typical rules in Porter</vt:lpstr>
      <vt:lpstr>Other stemmers</vt:lpstr>
      <vt:lpstr>Stemming: Does it help?</vt:lpstr>
      <vt:lpstr>Language-specificity</vt:lpstr>
      <vt:lpstr>Word N-Grams</vt:lpstr>
      <vt:lpstr>N-Grams</vt:lpstr>
      <vt:lpstr>Google N-Grams</vt:lpstr>
      <vt:lpstr>Document Structure and Markup</vt:lpstr>
      <vt:lpstr>Example Web Page</vt:lpstr>
      <vt:lpstr>Example Web Page</vt:lpstr>
      <vt:lpstr>Information Extraction</vt:lpstr>
      <vt:lpstr>Named Entity Recognition</vt:lpstr>
      <vt:lpstr>Named Entity Recognition</vt:lpstr>
      <vt:lpstr>Internationalization</vt:lpstr>
      <vt:lpstr>Internationalization</vt:lpstr>
      <vt:lpstr>Chinese “Tokenizing”</vt:lpstr>
      <vt:lpstr>Normalization: other languages</vt:lpstr>
      <vt:lpstr>Normalization: other languages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Engines</dc:title>
  <dc:creator>croft</dc:creator>
  <cp:lastModifiedBy>Eddy</cp:lastModifiedBy>
  <cp:revision>235</cp:revision>
  <dcterms:created xsi:type="dcterms:W3CDTF">2008-09-08T12:53:55Z</dcterms:created>
  <dcterms:modified xsi:type="dcterms:W3CDTF">2016-09-28T21:52:39Z</dcterms:modified>
</cp:coreProperties>
</file>