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3"/>
  </p:notesMasterIdLst>
  <p:sldIdLst>
    <p:sldId id="257" r:id="rId2"/>
    <p:sldId id="269" r:id="rId3"/>
    <p:sldId id="324" r:id="rId4"/>
    <p:sldId id="270" r:id="rId5"/>
    <p:sldId id="271" r:id="rId6"/>
    <p:sldId id="272" r:id="rId7"/>
    <p:sldId id="273" r:id="rId8"/>
    <p:sldId id="325" r:id="rId9"/>
    <p:sldId id="274" r:id="rId10"/>
    <p:sldId id="275" r:id="rId11"/>
    <p:sldId id="326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327" r:id="rId21"/>
    <p:sldId id="328" r:id="rId22"/>
    <p:sldId id="329" r:id="rId23"/>
    <p:sldId id="284" r:id="rId24"/>
    <p:sldId id="285" r:id="rId25"/>
    <p:sldId id="286" r:id="rId26"/>
    <p:sldId id="287" r:id="rId27"/>
    <p:sldId id="289" r:id="rId28"/>
    <p:sldId id="290" r:id="rId29"/>
    <p:sldId id="291" r:id="rId30"/>
    <p:sldId id="292" r:id="rId31"/>
    <p:sldId id="293" r:id="rId32"/>
    <p:sldId id="294" r:id="rId33"/>
    <p:sldId id="330" r:id="rId34"/>
    <p:sldId id="338" r:id="rId35"/>
    <p:sldId id="295" r:id="rId36"/>
    <p:sldId id="296" r:id="rId37"/>
    <p:sldId id="331" r:id="rId38"/>
    <p:sldId id="297" r:id="rId39"/>
    <p:sldId id="298" r:id="rId40"/>
    <p:sldId id="299" r:id="rId41"/>
    <p:sldId id="300" r:id="rId42"/>
    <p:sldId id="337" r:id="rId43"/>
    <p:sldId id="301" r:id="rId44"/>
    <p:sldId id="302" r:id="rId45"/>
    <p:sldId id="303" r:id="rId46"/>
    <p:sldId id="304" r:id="rId47"/>
    <p:sldId id="305" r:id="rId48"/>
    <p:sldId id="336" r:id="rId49"/>
    <p:sldId id="306" r:id="rId50"/>
    <p:sldId id="333" r:id="rId51"/>
    <p:sldId id="332" r:id="rId52"/>
    <p:sldId id="307" r:id="rId53"/>
    <p:sldId id="308" r:id="rId54"/>
    <p:sldId id="334" r:id="rId55"/>
    <p:sldId id="309" r:id="rId56"/>
    <p:sldId id="335" r:id="rId57"/>
    <p:sldId id="310" r:id="rId58"/>
    <p:sldId id="311" r:id="rId59"/>
    <p:sldId id="312" r:id="rId60"/>
    <p:sldId id="313" r:id="rId61"/>
    <p:sldId id="314" r:id="rId62"/>
    <p:sldId id="315" r:id="rId63"/>
    <p:sldId id="316" r:id="rId64"/>
    <p:sldId id="317" r:id="rId65"/>
    <p:sldId id="318" r:id="rId66"/>
    <p:sldId id="339" r:id="rId67"/>
    <p:sldId id="319" r:id="rId68"/>
    <p:sldId id="320" r:id="rId69"/>
    <p:sldId id="321" r:id="rId70"/>
    <p:sldId id="322" r:id="rId71"/>
    <p:sldId id="323" r:id="rId7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21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244E9E-95BA-4098-A3A8-FB6F6F8B261B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FD8B58-3340-4741-AACA-AAB451E6D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896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C914693-209F-4186-BD3F-2EDB1764EDDD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14047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F7D62-0280-48F2-928F-0DB82E7C9388}" type="datetimeFigureOut">
              <a:rPr lang="en-US" smtClean="0"/>
              <a:pPr/>
              <a:t>9/14/2016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837A3-E362-40BE-A272-AE6044BF5B5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5326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F7D62-0280-48F2-928F-0DB82E7C9388}" type="datetimeFigureOut">
              <a:rPr lang="en-US" smtClean="0"/>
              <a:pPr/>
              <a:t>9/14/2016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837A3-E362-40BE-A272-AE6044BF5B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42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F7D62-0280-48F2-928F-0DB82E7C9388}" type="datetimeFigureOut">
              <a:rPr lang="en-US" smtClean="0"/>
              <a:pPr/>
              <a:t>9/14/2016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837A3-E362-40BE-A272-AE6044BF5B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356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F7D62-0280-48F2-928F-0DB82E7C9388}" type="datetimeFigureOut">
              <a:rPr lang="en-US" smtClean="0"/>
              <a:pPr/>
              <a:t>9/14/2016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837A3-E362-40BE-A272-AE6044BF5B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332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F7D62-0280-48F2-928F-0DB82E7C9388}" type="datetimeFigureOut">
              <a:rPr lang="en-US" smtClean="0"/>
              <a:pPr/>
              <a:t>9/14/2016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837A3-E362-40BE-A272-AE6044BF5B5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3867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F7D62-0280-48F2-928F-0DB82E7C9388}" type="datetimeFigureOut">
              <a:rPr lang="en-US" smtClean="0"/>
              <a:pPr/>
              <a:t>9/14/2016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837A3-E362-40BE-A272-AE6044BF5B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614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F7D62-0280-48F2-928F-0DB82E7C9388}" type="datetimeFigureOut">
              <a:rPr lang="en-US" smtClean="0"/>
              <a:pPr/>
              <a:t>9/14/2016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837A3-E362-40BE-A272-AE6044BF5B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37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F7D62-0280-48F2-928F-0DB82E7C9388}" type="datetimeFigureOut">
              <a:rPr lang="en-US" smtClean="0"/>
              <a:pPr/>
              <a:t>9/14/2016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837A3-E362-40BE-A272-AE6044BF5B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775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F7D62-0280-48F2-928F-0DB82E7C9388}" type="datetimeFigureOut">
              <a:rPr lang="en-US" smtClean="0"/>
              <a:pPr/>
              <a:t>9/14/2016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837A3-E362-40BE-A272-AE6044BF5B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373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F31F7D62-0280-48F2-928F-0DB82E7C9388}" type="datetimeFigureOut">
              <a:rPr lang="en-US" smtClean="0"/>
              <a:pPr/>
              <a:t>9/14/2016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57837A3-E362-40BE-A272-AE6044BF5B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666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F7D62-0280-48F2-928F-0DB82E7C9388}" type="datetimeFigureOut">
              <a:rPr lang="en-US" smtClean="0"/>
              <a:pPr/>
              <a:t>9/14/2016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837A3-E362-40BE-A272-AE6044BF5B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264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31F7D62-0280-48F2-928F-0DB82E7C9388}" type="datetimeFigureOut">
              <a:rPr lang="en-US" smtClean="0"/>
              <a:pPr/>
              <a:t>9/14/2016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57837A3-E362-40BE-A272-AE6044BF5B5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3365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obotstxt.org/wc/norobots.html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3.jpeg"/><Relationship Id="rId7" Type="http://schemas.openxmlformats.org/officeDocument/2006/relationships/image" Target="../media/image22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tif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tiff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tiff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tiff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Crawls and Feeds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Information Retrieval in Practice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581400" y="6096000"/>
            <a:ext cx="193193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 dirty="0" smtClean="0"/>
              <a:t>All slides ©Addison Wesley, 2008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Controlling Crawling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37361"/>
            <a:ext cx="8229600" cy="416020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Even crawling a site slowly will anger some web server administrators, who object to any copying of their data</a:t>
            </a:r>
          </a:p>
          <a:p>
            <a:r>
              <a:rPr lang="en-US" sz="2800" dirty="0" smtClean="0"/>
              <a:t>Robots.txt file can be used to control crawlers</a:t>
            </a:r>
            <a:endParaRPr lang="en-US" sz="2800" dirty="0"/>
          </a:p>
        </p:txBody>
      </p:sp>
      <p:pic>
        <p:nvPicPr>
          <p:cNvPr id="5" name="Picture 4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752600" y="3352800"/>
            <a:ext cx="5460503" cy="297180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Robots.txt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3000" smtClean="0"/>
              <a:t>Protocol for giving spiders (“robots”) limited access to a website, originally from 1994</a:t>
            </a:r>
          </a:p>
          <a:p>
            <a:pPr lvl="1" eaLnBrk="1" hangingPunct="1"/>
            <a:r>
              <a:rPr lang="en-US" altLang="en-US" sz="2800" smtClean="0">
                <a:hlinkClick r:id="rId2"/>
              </a:rPr>
              <a:t>www.robotstxt.org/wc/norobots.html</a:t>
            </a:r>
            <a:endParaRPr lang="en-US" altLang="en-US" sz="2800" smtClean="0"/>
          </a:p>
          <a:p>
            <a:pPr eaLnBrk="1" hangingPunct="1"/>
            <a:r>
              <a:rPr lang="en-US" altLang="en-US" sz="3000" smtClean="0">
                <a:solidFill>
                  <a:srgbClr val="C00000"/>
                </a:solidFill>
              </a:rPr>
              <a:t>Website announces its request on what can(not) be crawled</a:t>
            </a:r>
          </a:p>
          <a:p>
            <a:pPr lvl="1" eaLnBrk="1" hangingPunct="1"/>
            <a:r>
              <a:rPr lang="en-US" altLang="en-US" sz="2800" smtClean="0"/>
              <a:t>For a server, create a file </a:t>
            </a:r>
            <a:r>
              <a:rPr lang="en-US" altLang="en-US" sz="2800" smtClean="0">
                <a:latin typeface="Courier New" panose="02070309020205020404" pitchFamily="49" charset="0"/>
              </a:rPr>
              <a:t>/robots.txt</a:t>
            </a:r>
          </a:p>
          <a:p>
            <a:pPr lvl="1" eaLnBrk="1" hangingPunct="1"/>
            <a:r>
              <a:rPr lang="en-US" altLang="en-US" sz="2800" smtClean="0"/>
              <a:t>This file specifies access restrictions</a:t>
            </a:r>
          </a:p>
        </p:txBody>
      </p:sp>
      <p:sp>
        <p:nvSpPr>
          <p:cNvPr id="28676" name="TextBox 4"/>
          <p:cNvSpPr txBox="1">
            <a:spLocks noChangeArrowheads="1"/>
          </p:cNvSpPr>
          <p:nvPr/>
        </p:nvSpPr>
        <p:spPr bwMode="auto">
          <a:xfrm>
            <a:off x="7620000" y="-33338"/>
            <a:ext cx="12969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FBFCFF"/>
                </a:solidFill>
              </a:rPr>
              <a:t>Sec. 20.2.1</a:t>
            </a:r>
          </a:p>
        </p:txBody>
      </p:sp>
      <p:sp>
        <p:nvSpPr>
          <p:cNvPr id="2867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/>
            <a:fld id="{998506D3-C9A3-449B-B9B2-0F94AB3C99F6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11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11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Crawler Thread</a:t>
            </a:r>
            <a:endParaRPr lang="en-US" dirty="0"/>
          </a:p>
        </p:txBody>
      </p:sp>
      <p:pic>
        <p:nvPicPr>
          <p:cNvPr id="5" name="Picture 4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514600" y="1779220"/>
            <a:ext cx="4267200" cy="393578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Freshness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Web pages are constantly being added, deleted, and modified</a:t>
            </a:r>
          </a:p>
          <a:p>
            <a:r>
              <a:rPr lang="en-US" sz="2800" dirty="0" smtClean="0"/>
              <a:t>Web crawler must continually revisit pages it has already crawled to see if they have changed in order to maintain the </a:t>
            </a:r>
            <a:r>
              <a:rPr lang="en-US" sz="2800" i="1" dirty="0" smtClean="0"/>
              <a:t>freshness </a:t>
            </a:r>
            <a:r>
              <a:rPr lang="en-US" sz="2800" dirty="0" smtClean="0"/>
              <a:t>of the document collection</a:t>
            </a:r>
          </a:p>
          <a:p>
            <a:pPr lvl="1"/>
            <a:r>
              <a:rPr lang="en-US" sz="2400" i="1" dirty="0" smtClean="0"/>
              <a:t>stale</a:t>
            </a:r>
            <a:r>
              <a:rPr lang="en-US" sz="2400" dirty="0" smtClean="0"/>
              <a:t> copies no longer reflect the real contents of the web pages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Freshness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37361"/>
            <a:ext cx="8229600" cy="408400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HTTP protocol has a special request type called HEAD that makes it easy to check for page changes</a:t>
            </a:r>
          </a:p>
          <a:p>
            <a:pPr lvl="1"/>
            <a:r>
              <a:rPr lang="en-US" sz="2800" dirty="0" smtClean="0"/>
              <a:t>returns information about page, not page itself</a:t>
            </a:r>
            <a:endParaRPr lang="en-US" sz="2800" dirty="0"/>
          </a:p>
        </p:txBody>
      </p:sp>
      <p:pic>
        <p:nvPicPr>
          <p:cNvPr id="5" name="Picture 4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066800" y="3581400"/>
            <a:ext cx="6755907" cy="305697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Freshness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Not possible to constantly check all pages</a:t>
            </a:r>
          </a:p>
          <a:p>
            <a:pPr lvl="1"/>
            <a:r>
              <a:rPr lang="en-US" sz="2400" dirty="0" smtClean="0"/>
              <a:t>must check important pages and pages that change frequently</a:t>
            </a:r>
          </a:p>
          <a:p>
            <a:r>
              <a:rPr lang="en-US" sz="2800" dirty="0" smtClean="0"/>
              <a:t>Freshness is the proportion of pages that are fresh</a:t>
            </a:r>
          </a:p>
          <a:p>
            <a:r>
              <a:rPr lang="en-US" sz="2800" dirty="0" smtClean="0"/>
              <a:t>Optimizing for this metric can lead to bad decisions, such as not crawling popular sites</a:t>
            </a:r>
          </a:p>
          <a:p>
            <a:r>
              <a:rPr lang="en-US" sz="2800" i="1" dirty="0" smtClean="0"/>
              <a:t>Age</a:t>
            </a:r>
            <a:r>
              <a:rPr lang="en-US" sz="2800" dirty="0" smtClean="0"/>
              <a:t> is a better metric</a:t>
            </a:r>
            <a:endParaRPr lang="en-US" sz="2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Freshness vs. Age</a:t>
            </a:r>
            <a:endParaRPr lang="en-US" dirty="0"/>
          </a:p>
        </p:txBody>
      </p:sp>
      <p:pic>
        <p:nvPicPr>
          <p:cNvPr id="3" name="Picture 2" descr="C:\Users\croft\Desktop\ch3-age-freshness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828800"/>
            <a:ext cx="6698295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402666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Assume that a page </a:t>
            </a:r>
            <a:r>
              <a:rPr lang="en-US" sz="2800" dirty="0" smtClean="0"/>
              <a:t>changes </a:t>
            </a:r>
            <a:r>
              <a:rPr lang="el-GR" sz="2800" dirty="0" smtClean="0"/>
              <a:t>λ</a:t>
            </a:r>
            <a:r>
              <a:rPr lang="en-US" sz="2800" dirty="0" smtClean="0"/>
              <a:t> times a day.</a:t>
            </a:r>
            <a:endParaRPr lang="en-US" sz="2800" dirty="0" smtClean="0"/>
          </a:p>
          <a:p>
            <a:r>
              <a:rPr lang="en-US" sz="2800" dirty="0" smtClean="0"/>
              <a:t>Expected </a:t>
            </a:r>
            <a:r>
              <a:rPr lang="en-US" sz="2800" dirty="0" smtClean="0"/>
              <a:t>age of a page </a:t>
            </a:r>
            <a:r>
              <a:rPr lang="en-US" sz="2800" i="1" dirty="0" smtClean="0"/>
              <a:t>t</a:t>
            </a:r>
            <a:r>
              <a:rPr lang="en-US" sz="2800" dirty="0" smtClean="0"/>
              <a:t> days after it was last crawled</a:t>
            </a:r>
            <a:r>
              <a:rPr lang="en-US" sz="2800" dirty="0" smtClean="0"/>
              <a:t>:</a:t>
            </a:r>
          </a:p>
          <a:p>
            <a:pPr lvl="1"/>
            <a:r>
              <a:rPr lang="en-US" sz="2400" dirty="0">
                <a:latin typeface="+mj-lt"/>
                <a:cs typeface="Arabic Typesetting" panose="03020402040406030203" pitchFamily="66" charset="-78"/>
              </a:rPr>
              <a:t>x</a:t>
            </a:r>
            <a:r>
              <a:rPr lang="en-US" sz="2400" dirty="0" smtClean="0"/>
              <a:t> is the time of crawl</a:t>
            </a:r>
            <a:endParaRPr lang="en-US" sz="24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Web page updates follow the Poisson distribution on average</a:t>
            </a:r>
          </a:p>
          <a:p>
            <a:pPr lvl="1"/>
            <a:r>
              <a:rPr lang="en-US" sz="2800" dirty="0" smtClean="0"/>
              <a:t>time until the next update is governed by an exponential distribution</a:t>
            </a:r>
            <a:endParaRPr lang="en-US" sz="2800" dirty="0"/>
          </a:p>
        </p:txBody>
      </p:sp>
      <p:pic>
        <p:nvPicPr>
          <p:cNvPr id="5" name="Picture 4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66800" y="3581400"/>
            <a:ext cx="6819278" cy="787400"/>
          </a:xfrm>
          <a:prstGeom prst="rect">
            <a:avLst/>
          </a:prstGeom>
        </p:spPr>
      </p:pic>
      <p:pic>
        <p:nvPicPr>
          <p:cNvPr id="7" name="Picture 6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105400" y="5723466"/>
            <a:ext cx="3901504" cy="762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05000"/>
            <a:ext cx="8229600" cy="40687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Older a page gets, the more it costs not to crawl it</a:t>
            </a:r>
          </a:p>
          <a:p>
            <a:pPr lvl="1"/>
            <a:r>
              <a:rPr lang="en-US" sz="2400" dirty="0" smtClean="0"/>
              <a:t>e.g., expected age with mean change frequency  </a:t>
            </a:r>
            <a:r>
              <a:rPr lang="en-US" sz="2400" i="1" dirty="0" smtClean="0"/>
              <a:t>λ </a:t>
            </a:r>
            <a:r>
              <a:rPr lang="en-US" sz="2400" dirty="0" smtClean="0"/>
              <a:t>= 1/7 (one change per week)</a:t>
            </a:r>
            <a:endParaRPr lang="en-US" sz="2400" dirty="0"/>
          </a:p>
        </p:txBody>
      </p:sp>
      <p:pic>
        <p:nvPicPr>
          <p:cNvPr id="4" name="Picture 2" descr="C:\Users\croft\Desktop\ch3-crawl-age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3200400"/>
            <a:ext cx="5478486" cy="294340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 rot="16200000">
            <a:off x="577334" y="4311134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Age (in days)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392776" y="6035337"/>
            <a:ext cx="2398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Crawl time (in days)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Focused Crawling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37360"/>
            <a:ext cx="8001000" cy="458723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Attempts to download only those pages that are about a particular topic</a:t>
            </a:r>
          </a:p>
          <a:p>
            <a:pPr lvl="1"/>
            <a:r>
              <a:rPr lang="en-US" sz="2400" dirty="0" smtClean="0"/>
              <a:t>used by </a:t>
            </a:r>
            <a:r>
              <a:rPr lang="en-US" sz="2400" i="1" dirty="0" smtClean="0"/>
              <a:t>vertical search </a:t>
            </a:r>
            <a:r>
              <a:rPr lang="en-US" sz="2400" dirty="0" smtClean="0"/>
              <a:t>applications</a:t>
            </a:r>
          </a:p>
          <a:p>
            <a:r>
              <a:rPr lang="en-US" sz="2800" dirty="0" smtClean="0"/>
              <a:t>Rely on the fact that pages about a topic tend to have links to other pages on the same topic</a:t>
            </a:r>
          </a:p>
          <a:p>
            <a:pPr lvl="1"/>
            <a:r>
              <a:rPr lang="en-US" sz="2400" dirty="0" smtClean="0"/>
              <a:t>popular pages for a topic are typically used as seeds</a:t>
            </a:r>
          </a:p>
          <a:p>
            <a:r>
              <a:rPr lang="en-US" sz="2800" dirty="0" smtClean="0"/>
              <a:t>Crawler uses </a:t>
            </a:r>
            <a:r>
              <a:rPr lang="en-US" sz="2800" i="1" dirty="0" smtClean="0"/>
              <a:t>text classifier </a:t>
            </a:r>
            <a:r>
              <a:rPr lang="en-US" sz="2800" dirty="0" smtClean="0"/>
              <a:t>to decide whether a page is on topic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Crawler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Finds and downloads web pages automatically</a:t>
            </a:r>
          </a:p>
          <a:p>
            <a:pPr lvl="1"/>
            <a:r>
              <a:rPr lang="en-US" sz="2800" dirty="0" smtClean="0"/>
              <a:t>provides the collection for searching</a:t>
            </a:r>
          </a:p>
          <a:p>
            <a:r>
              <a:rPr lang="en-US" sz="2800" dirty="0" smtClean="0"/>
              <a:t>Web is huge and constantly growing</a:t>
            </a:r>
          </a:p>
          <a:p>
            <a:r>
              <a:rPr lang="en-US" sz="2800" dirty="0" smtClean="0"/>
              <a:t>Web is not under the control of search engine providers</a:t>
            </a:r>
          </a:p>
          <a:p>
            <a:r>
              <a:rPr lang="en-US" sz="2800" dirty="0" smtClean="0"/>
              <a:t>Web pages are constantly changing</a:t>
            </a:r>
          </a:p>
          <a:p>
            <a:r>
              <a:rPr lang="en-US" sz="2800" dirty="0" smtClean="0"/>
              <a:t>Crawlers also used for other types of data</a:t>
            </a:r>
            <a:endParaRPr lang="en-US" sz="2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457200" y="1371600"/>
            <a:ext cx="8458200" cy="3581400"/>
            <a:chOff x="457200" y="1371600"/>
            <a:chExt cx="8458200" cy="3581400"/>
          </a:xfrm>
        </p:grpSpPr>
        <p:pic>
          <p:nvPicPr>
            <p:cNvPr id="37905" name="Picture 1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1895475"/>
              <a:ext cx="6477000" cy="3057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Content Placeholder 3"/>
            <p:cNvSpPr txBox="1">
              <a:spLocks/>
            </p:cNvSpPr>
            <p:nvPr/>
          </p:nvSpPr>
          <p:spPr>
            <a:xfrm>
              <a:off x="457200" y="1371600"/>
              <a:ext cx="8458200" cy="685800"/>
            </a:xfrm>
            <a:prstGeom prst="rect">
              <a:avLst/>
            </a:prstGeom>
          </p:spPr>
          <p:txBody>
            <a:bodyPr>
              <a:normAutofit/>
            </a:bodyPr>
            <a:lstStyle/>
            <a:p>
              <a:pPr marL="274320" indent="-274320" fontAlgn="auto">
                <a:spcBef>
                  <a:spcPts val="580"/>
                </a:spcBef>
                <a:spcAft>
                  <a:spcPts val="0"/>
                </a:spcAft>
                <a:buClr>
                  <a:schemeClr val="accent1"/>
                </a:buClr>
                <a:buSzPct val="85000"/>
                <a:buFont typeface="Wingdings" pitchFamily="2" charset="2"/>
                <a:buChar char="q"/>
                <a:defRPr/>
              </a:pPr>
              <a:r>
                <a:rPr lang="en-US" sz="3200" dirty="0">
                  <a:latin typeface="+mn-lt"/>
                </a:rPr>
                <a:t>www.nsf.gov</a:t>
              </a:r>
              <a:endParaRPr lang="en-US" sz="2000" dirty="0">
                <a:latin typeface="+mn-lt"/>
              </a:endParaRPr>
            </a:p>
          </p:txBody>
        </p:sp>
      </p:grpSp>
      <p:pic>
        <p:nvPicPr>
          <p:cNvPr id="37891" name="Picture 12" descr="http://www.mysciencework.com/bundles/mswblog/images/Posts/2012/02/La-curation-sur-le-World-Wide-Web-%C2%A9Beboy-Fotol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19600" y="0"/>
            <a:ext cx="3400425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72400" cy="1143000"/>
          </a:xfrm>
        </p:spPr>
        <p:txBody>
          <a:bodyPr/>
          <a:lstStyle/>
          <a:p>
            <a:r>
              <a:rPr lang="en-US" altLang="en-US" smtClean="0"/>
              <a:t>(Surface) Web Exploration</a:t>
            </a:r>
          </a:p>
        </p:txBody>
      </p:sp>
      <p:pic>
        <p:nvPicPr>
          <p:cNvPr id="37894" name="Picture 2" descr="http://blog.directorymaximizer.com/wp-content/uploads/2013/01/java_ur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181600"/>
            <a:ext cx="3333750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5" name="Picture 4" descr="https://encrypted-tbn0.gstatic.com/images?q=tbn:ANd9GcSGc5QiSDIdfkqVQVrP7p-ItK73dDoE_h_xQNjJMb3VMdNSknThK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86200" y="4038600"/>
            <a:ext cx="304165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6" name="AutoShape 6" descr="data:image/jpeg;base64,/9j/4AAQSkZJRgABAQAAAQABAAD/2wCEAAkGBhQSEBQUEhQVFBQUGBgXFBQXFBgXFBcUFxcaFxQXFxcXGyYfFxwkHBUXHy8gJCcpLCwsFR4xNTAqNSYsLCkBCQoKDgwOGg8PGiwkHCQsKSksLCwsLCksLCksLCwsLCwsKSwpLCwpLCksLCwsKSwpKSkpKSwsLCksKSkpKSkpKf/AABEIAKgBLAMBIgACEQEDEQH/xAAcAAAABwEBAAAAAAAAAAAAAAAAAgMEBQYHAQj/xABFEAABAwICBggCBwYEBgMAAAABAAIDBBEFIRITMWGR8AYHIkFRcYGhFDJCcoKxwdHhIzNSkqKyCBVig0NTc8LD8RYk0v/EABoBAAMBAQEBAAAAAAAAAAAAAAECAwAEBQb/xAAnEQACAgICAgICAgMBAAAAAAAAAQIRAxIhMQQTQXEiUYGRBSMyFP/aAAwDAQACEQMRAD8AjIqe/wD6/RPoKPnkJSlp+eQozpVir6dg1YAJNi4i9sriw/NfVuVnjRROxUI59NyWGGc2/RUCDprUt+kw/WYPwstA6HYuaun036Osa5zXhosLjNtgb2u0g7VCblHkqo2EOG7ueCSdhu7nPcrMaUJN1Hu5z3JVlA4Fadh27nPciHDt3t57lZHUe7289y58Du9v0VFlE0K1/l27m/ki/wCXbuctys/wA8Pb9EBh+728tyb3A0KqcO3e3luRDQbueCtpwvd7eW5JnC93t+iZZ0D1lSdQbueCI+j3c57lan4Xu9v0SMmGbvbz3KizIXQq7qPnkJN1JuVlfh27289ybvw/d7foqrKmK4srzqZJup1PPoueQkHUXNv0T7oFEG6BJmJTLqRIupUbMRDokm6NSr6ZJOpVrMRZjRCxSb6VJupUjHRHOaiFqfupkk6nSMYZlqKWp0YEmY0KCNy1ELU4MaI9iWgiBaikJYsRSErQREhcISpailqVxGsTsuWSllwhI4hsTsgEeyKWoahs1mkYo3phhusgdYZ2y8xmFK0ac1sOlGeK11IT4MYidcK79V2I6NRJCdkjdJvhpMOfqQ7+hVDEKbVzyM8DceRzH3+yXwev1FRFLs0Hgn6pyf8A0lyZxtNFL5N8YxG1SJBJcAjZZOAV5z4KdiOp54oalOA3nilAxDajKIwmaGi52BV1nT+i0ra3ZlcMcW92xwbYqzYlTaUbhuWBYjS6molj7muNvqnMex9l14IRyLklNtPg3zCauKojEkLg9hNrgEZi1xYgFPfhAs36nMWtJNTk/MBKwbxZkntoe61YNXHnTxTcS8EpRsiJImjaQPMhcdQg7Le29Zr1sU7m1McjiSxw0bE9kOFzkNgJB/pXOq3FNXW6omzZ2lv+4y7mW9NMeoXX6H6vZGXxdEFO5atGhy4dzlvTObD+clanUyRkolyR8ktLEVCSg5y3Js+h/Dw3K3SUHPJTV+H88N66o+QSeIqMlFzluTZ9HzkrZJQc8N6ayYfzyV0RzknjKu6j54ojqLnirK7DueO9cOHc8d6f3IHrZWjQc5Ihw1Wr4DnjvXPgeeSpvOOsZUnYbzwSTsM54KV6TYh8KwODNO5A22Av3k5+HulsEnFRAJdENuSC297Fptty3H1Tex1ZlBXRXnYXzkm78MKmYcehdU/D2dp30dKw0b2v/Ff271LPw0c/+0HlrsZQvopMmHnwTaSiV1mwznjvTSbC+eO9MsqYHBlOdSpJ1OrVLhfPJTWTDE+6YtMrZiXNUpuTDk3fRLWYiTGuapSDqZJmBYwxMaAjTswohiS0Y02jPPJUrG3Ln81DUb1OUxuOdy58nA0TLenuH6uZr7beyfTMexKr60rrCwvTgcRtADh5t/RZlE7JXhKwfH0bL0JxfW0URJ7TBq3X23Z2bnzFj6qQr+lMMAvK8N8BtJ8gMyslwXpE+mjkYz6ZBG51rE8AOCjqipdI4ue4uce8pfRFu2bd2a9T9Z1GTYveN5jfb2CtWG4nFOzThkbI3ZdrgfQ55LzoCnmFYvLTSCWB5Y8bf4XD+F7fpD88rJJ+JGS/EeOSuz0RI3IrE+sygEdS2QbD2Xembfa60zo50tbXUrnsAbKzKWO99E9xHi07QfMbQVieMyS/EzNme57g85uPd9HLYMiNil40XFtMbI02qHvRjFfhqyCa/Za8B+f0Hdl99wDr+i9DRVAI2rzIE+jxaYbJph5Sv/NdGfxlmp3ROGXQ1nrVwvW0jnDNzO2PG7do9W3CyXD61zHMlZ88bmvbnbtNIIF99vdKS4zOWkGeVw8DK4g7rEpqywGStgxvHHRuyc5W7PTWG1jJomSsN2yNa9p3OFx96dFi840XSWqiaGx1ErGtya0PNgPADuU3gfTutEoBqHP02uY0SWc0PcP2brZXs4Dv7yvLn/jZ8uLR1R8qPTRtz401kaPFYVR9YVfcF1TISHXc0hlsjctI0ch3ZIuP9Lp6px03lrO6NpIbuvb5vVGH+Pn8tUCXkL9G5GC/P6pF9LzyVhmCdKKikeHQyOt3xuJMbh4Fp2eYsVt3RnpFHXU4ljyOyRl7uY/vafvB7wVPNhnh57Q+OayfYDSc8d6I6m5471KOjVL6x8Snp4mPhdojSAebAmxvbbkM8vVJjbnLUadRVk66m5470Qwc8lVjoD0qkqHyRTv03aIfGSADojJ47IGy7T6lXNzE81KEtWCLUlaKV1hYbp0Ulhm0aQ822cO/coPqtrNJk0fgWyDyd2T/AGDitAxem04Xt8R+SyPq8n1GICI5X1kJ9O0w/wBH9SvB7Y2hGqkF6YRGmxBsg77PHnG4E+1lqTAHNDhscAR5EXHeqT1rUPYilH0XAHycLffopKi6wvh6enYYnSdgtLtPRF2HRsMjc20T3bUZJzimjRai+S8vp+eO9ISUnPHeozpD04jphCQx0omGk0ggNta4zPeb+xSeN9OYoNVZj5BM3Sa4EBoFr2JPfmMlFKRS4j6Wj55KbPoeeSmlL06hkp5ZtB7dV80dwXkeIsbbQR6IkvTaEQxy6LzrH6GiLXa7b2je2YF8vFOtwPUVkw7nhvTKXDueG9Of/mUHw7piHgNcGllhp3JDQdtgL3G3uQHSCF0scQ0tKRocDbsi+Vib7bi2V06lIRqJETUHPJTSWiVsnpVHz0vPFUjlFcCsvpUiYNynZqbnimjoM1ZSJ6lho3qeo388FWaR2fP5KeoX88NyTKhYsdYvT6cRFtnJWIz02qlfGfokgeXd7ELd2i4t4j8tyyLp1QaqpDrZPFj5t/Q+yXE+B339kKrP0T6GuqhrH3bHsb4uI2ncPvVXW29Ap2y0MDmgCzdBwAsA5l2OsPMX9VXJk0jYuuxW8Q6rGlhLHOBHgT9xyKz6voZKeUxy7e53cR4hej2xrP8ArP6NB8Jka3tMu4W3fMPUfgo4fI3lT7DKGn0UHoxj7qOpZKL6HyytH0oj8wt4j5hvG8rQukvVsypcamOQ3cwGzflcLXDhl4FZNE64W1dUuMa6i1Ls3U50P9s5x+gF2/YVPJbglkj/ACGK2/FmMVNI6GeSJ5JLTlfw2j2PsrH0H6PMrZ3QveWuDNNtu8AgP/uanXWxhGpqo5QMn3Y7zGbfYu4KH6KYz8LWwT/RY8B+dhq3dl9/IOLvshPGTeN6d/AtJtbGlN6mo/8Amv8AZUHp10SdQSx2c4xuu3PZcZjiL8F6MYBZUrrXwD4iheWi72DTb43Znb1Fx6rzcHmznPWb4OiWCMFcTJeiWHx1FZFBKS1st2hw7n2JbxsR5kLWsO6qKWJwc7SkIzaCezcbDYbVhtJUluhIz52Oa9h7tNhDmHyuAvT+D4m2op4p2fLKxrx9oXsrefly46cXwxMGOErtco889MMJ+GxGZlrNedYzyfmf6tLiFMdXXRJtbNIZf3cIbdoObnOJ0fQBp88lPdduEWEVS0fI7Qd9V9rf1AD7SgeqvGtRiLGk9ioaYj9b54ifUFv21dZZS8faPdCaL2Ux/wBPOrEwMM1Lc6Obo8yC0bdHwI8O9VnoL0s+DqmyE/sZLMnHdoE5P82k38i7xXoeqhD2lp715w6a4H8HXPYBaOS72brntt9D/cFz+Pm90XCZWcPW7ieiC4EXGYOw9yhulGFCopnxn6QIG4nYfQ2UD1W9INfQiNxu+mOrPiY7XiPDs38WFW4uXHq8U/oq6kjIeiWAVcdXE7VFpY6z9I2GgbteL2zyJI8gtWejPbndJSHnkK+TJ7GnQkI6oRlFwQsSx7/6uKF+Ys6OXgRpD+k8Vtbjzw3LKetSh0Z4ZO512H1AcPucq4eOATLl04w/X0MgaLnRJbl320mniAs1wii+KoZmNzkiLZo/HYWuA89G32gtO6MVPxGGwk5nV6DvrR9g/wBvus/6GHUYm6F2xzpIvR3bj/tbxT43Sa/QslzZGGs1+Hlv0qdwkZ/0ybPH2S4n1CTlqdZSFn0oHCWP6hykHpfS4+CedI8MNJWvbb9nKHEDus7KRvvf1CgKeXR0T5sd4EbM/QkeqraEokMKnEcpDv3c7XNPgQ4WdwuHI9BGTDJCfmF7f9WI3bbzzHqksOpTLBIwZyQ/tGeJDcpBvu0g+bUrCTm8bSA9vm3Jw4LGZxk19Jv0KhnB9vwIBSLK86ML9jonA+hNnD0c0H1KPFDrGyMb8zf2sW8jMt9RpDgmNwRcZtdmfqvydwcAUrYUjYIphJG142OaHD1F03qIueO5RfQqt06bQPzREtPkcwfvUxMOeO5c3TL9oi6iLm3mmT481Iz8++5MpBmrRZKSDUzs+fyU3RP54blAROUtRSfh4bt66Zo5Ylhp35c7lTusrDdKEvAzZZ/oMne11aqSTZz4JPHKUSQkEXFrehFlCHEqKvqzFIzcLTOqDE/39OT4Ssue4jReANxDT9pZmIixzmHa0kcDbnzU90MxT4eugeTZpdq3/Vk7Ps7RP2VacdoNDLiRvzU0xik04nC3PencZR3tuF5EZaysvJbKjzbiNDqaiWLua46P1Tm32NvRWnqqxbU4iGE9moaYz9dvbjPs8faXOtHC9VUMlAyddh8xm32uqrT1To3skZ80bmvb9ZpDgPI2svepZcbX7OSLaaZsnWpguuo3lou5o0m/WZnb1GSxGF2k1eknyNqaRr25tkY17fJwB/FedsSodRUzRfwuOj9U5t9iB6Lj8OfFP44KZFTf9noTq6xv4nDoHuN3tbq3k7S+Psk+oAd9pT9fEHxuHiFkXUpjWjLPTE5SDXM+s2zJP6SzgVr+kvL8nH6szr7OuMt4HmbF8PNPVzw2sGvOj9U5tt6G3otc6mMa06OSAntQPu3O51cl3N8gHaY9FU+t7B9CojnAyddjjvFyz20kw6ssY+HxGME9icGJ/hc5xn+YBv2yvWzQ93j3/JyYpa5DXem+EippJIz9JpF+8HuI8ivOlNK9hBGUkTgRukY644OHsvUk0ek0jxXnbp1hXw+ISC1my/tG+vzDiL/aXL4GThxK51zZv+D4q2op4pmbJWNeN1xmPMG49FnnXNgunTiZo7UR0r/6dj/bP0TjqZxnTppacnOF2k3/AKctz/eH8QrT0rohLTSNOYLSPQixUIL1Z9SkntCzHuq7GdTXtaT2KhpjP1xd0Z4hw+2tqcV5po53QvDh80LwftRuv97fdek4ZQ9rXDY4AjyIuF0eTHlSJw6o6knhKvyBKzbE+s2WKaSNsDToEjtvNzbYbNGVxY7e9Rx43PoaUlHsvhHPBUnrQw/Toy8bWWd/KRf2JV3pJ2yxskYbte1rm+RAITDH8O1lO9p7wRxFk8JVIElxZUuqWv0qeaIn5HhwH+l7R/3NdxVY6YsNNiYlGV9CQb3Ruz9g3inPVfM6KsMbstNjmH67DpD7nKV61MP/AHUw+i6x+q7L7w1WXE/sXuJJdYOCfE0oljF3s/aMt3i1yPVvvZZthdGJZNA5NmFgfB9uyf5g1a90Om11BEDmWtMZ+xcD2sVRsX6Pmmq3Bos0u1kfgDe5HofYhLjfOr+DT6tET0Xa6OrjLxYh2rlHhtafvPAKQ6R4QaSoMYHZvrIvDRPzN9M8vJWHpBgIErKhg7EwBducRdp4ZeiW6bUZqaOKdou+MXPibZSD2v6BNt0/3wI1Zn+j8PVNP0ARIzfC/NzfTMeiPimHCnqywi8b+23wLHfvGjjfgpWpwWSehikYx2thc4NFrF8ZINhfbkeLVIYl0blnpIAdFs8YAzcPlGWZHi23qE1pBpkL0dqX080sWRdolovscQNKJx8xl6qdwHHTURkyAB42gC2VvA37wUnN0aGnFI6Sz42hri0Dt6Ozacv1XIqKOJ73sJu8knPLPbYeYug9WFWh7USc8UxfJmiVFXzxTN1SnjEDZJM28/mpGjf+Hf5b1HA5p5Su54b10SOWJPUkmz0/DepEt0mkeKiKWX8Pw3qUgfkuWXBZcmP9MaLVVZPdIL+oyd/2qLPDeNo3hXrrMw28YkG1jgfR2R/P0VDjNwF0xYF0eiOimK/E0kMve9g0tzxk8ejgVOALMupvFbxTU5OcbhI0f6X3B/qaT9pac0rx88dJtHXB2ii9aWC62leQLuaNJvmzP3GXqsYifcBelMYpg+Ihec6+i1FRLF/C42+qc2+xHBen4WS4V+jmyxpv+zZOqHFtbQmJxu6B5Z/tu7bPQXLfsqjdbmD6qqjmAyfdjvMXLfYu4JTqmxjU4gIybNqG6H+4y74/bTH2gr31n4Camkdoi7wNJv1m5geoyUX/AK/Ia+HyU/6gn+jIejOL/C1kE98mPGnnYat3Zkv5NcT6BekmPBGXevK8LrhbP1b9N2y07YJnWmhGiLn95GPkcL7SBYHvyv3reZic0pxNhlraZKdZWDa+ik0RdzRpN+szMcbW9VhtPMbNc02c0hzT4OBu0+hAK3jHOmlLE1zZpAD4AXPhew2DeVjfSnCPhat7PoSEvjPdok5j0J4EK3hOUYaTRLLTdxN/6O4y2qpYp2/8RoJHg7Y9p3h1x6LPeunB7xMnaM43C5/0PyPpex9FV+hvTl9BpMLTJC86RZexa7YXMvlnlcbr+N3GO9Yb6siJzQynedF4Iu8tcNE3dsFr6WX8O1c8PFnjytrorLMpRSfZG9XmOimxCJxNo5QYnm9gA+xaT5Oa3iVteMVY1LjcW0T3rzY2MtLmO2sJafMGx9wU9ixaZrNW2aQM/g0zogbgdnoqywqclMXfVOI3rM5pSNjpHkeWkVv3RGcvw+lcdpgjv56AWARwucQ1gLnOIDWjaXHIBehcKp9TTxRf8uNrP5W2/BDyl+KQcbH5KyDrKwrVVTZBslGifrN2cR/atWdOmVa1j/mAPmLqGFuDDP8AJFd6uqx5pNB7XNEbiGOcCA5h7QtfbYkjgrO+oyI3fkmQkDRYbEkanngjKNuwp0qM8FQ2nxMuIsGyh/2X/P8A3OWjdMcFE9JIG2JDbt829oe4WZdO6e1S13c9pafTMf3FaHgmK62kjcTmYxpfWAs73BTZU+JIWHTQ36tmERyM3tePUaLvuHFWrEujMdRo6d7tNwRt3i/h+SqHQqs1VSWHZdzP/wA/cOK06JwXH5MnCdotiqUaZHOwWPU6ssBYBYNOew3G1RdXAGiwAAHdsCj5eufCrlvxDr3tbUTXvst8iksYksCo4pOTHnSK/VThvPlvUNUYlbv9/LeuYtVkHbzkqzV1pXpwx2c7mSFVie/nioyeuvz+qj5atNn1C6Iwom5WPZKpImdM3TJMyJ6Fsud806gP4fgmN05gdzw3KjIxJimf+H4KVpX88FB0zvw7vLcpOmk55C55otEL0noRLA5p7wQfULGo2kXadrSQfMZH7luM3aYRuWP9JKTV1b/B/aHrkfce6MHwH5aJfq+xXUYhCSbNkvE7Ow7fyf1ho9VvTHrzE1xGYNnCxafBwzB9DZehsBxYT08Uo/4jGut4EjMehvwXN5cLqRbHL4Jh5uFiHWfhmrqmyjY/su825j2J4LZ9aqR1m4TraVzgM22ePHs7fa/FL4j1lX7Bl+GZVS1bopGSM+aNzXtztctIcBffa3qvRkNQ2oga9pBbI0Oae6zgCD7rzjTU7ngaLS7yF1tfV62ZlDHHOwscwuay9rmO92ZDZYG32V0ebDhS+UJhkuYmYdOOjDqSpc9rTqpDfc152tPhfaPMjwUC1vevQmKYaydha9oIIsbi4I35KgVvVaA46qQtb/CQXW8jtVMGeLX5cE8kWjP9u3PxubniVp0OBjFMKhc64lYC0Ptnps7GlvDgAT57l3CuruFhvINYR3H5f5e/1V5p3BrQ0AADIACwA8rJPJzrjTtBxRu7MDrcDqIXFkkTrjIOALmneCE9wroXU1DgAzVtO179gH1RmfbzW3SMa7aBw/REa1o2DnLck/8AW2uuRvVz2YZ0zwY01Xa5IkYDpHIl7QGvJ4NPqU56HdG46x8jHOc17AHC1u005Eeht/MrV1r4bpwiUDOM6X2Tk78/RUvohimorIZNjSdB/wBV+R4O0T6K8W3C12BrmmafgXQ2CmOm1gLxscc3ehOz0U5NPzxSMtTa/PjuUfU1nPHcuWpTdsfiKpDqarTOSsUdPW88hMZq3nkK0cZJyJaStTZ1dzwUM+t54Jq+t54J9DbBuk9IahrdG12kHPgfvT/AXamERl18yfC187feoZ1ck/8AMEJQtUZSLrhpjbIZAO0bZnxHePDYrlR4qCFkdJiee1WGPGNGPaubL4+w6yUZZ0a6D1OJS1HwuheFwLi9+j87naNsjf5CrD0V6z5P2orpnyElgi7ANvmD/kaP9O3wVh/w6G8mI/7P3zKT6yep/X6g4bDTQavWGb/h6V9Ax7Gm9tF3FeNCbhK0ejKKkqZFV9U1981Xq2l8FVsM6ROsda5ziSNHL8lLnET4r6DBlhkjcTzJ45QYlOyybOKdurAdqbS2KuBCBcil649J6SRsokXjSzS0L01JR43roaOREvTv54KRgl55Cg4JeeCfQTqEolUybjkVK6cYM55a9jS4g7AM7O/UBWaOoSomvz5pY8DNmd0XRaeQjs6O8rVuiWHGlpmxF+nolxvawGkS6w9SeKZRyAeHN06ZWIZfyVAi3dsndeiyOa4WcAVDitRhWc8FD1NFNh1HhsTT2WtHkAPwT1soAUT8bzwRTWouDl2BNLomDVJN9VzxUM+uSL67bz4rLCZzJw1Y59UX41V9+I7+c0i7E1RYRdyzfHohxDngqv8A5lzwRDiXPBH0I3sJfG3iWJzTmCCD5EWWOvh0S5h2tJB9Mlo0mIX71BVFBEXl9gSdt9l/JWitVQG/kseEY8ZaaNxN3aNnfWbcH7r+q5U13PHcoZ1aALDKybTV3PFZQXwK3ZIzVnPITOSpUfJVpu+dOogseyVSavqk2dKknSI0FC750nrkg56KJEGMS1DJmnmIYhYWUXRvtmmtVU3KR9AXLL1/hx+fEP8AY++ZbYQsS/w4fPiHlT/fMttXyz7PYMp6yeqH4jUOw6KlpxGJNblqtK+gWfIw6VtF23xWIUuIfxEkki25exCL7VlXWT1Q/EGJ+Hx0tM2JshlGjq9M9ktyjYb2DXbfFUxZZY3cRZRUlTMeL1wyKPpazLMkk237U7JXtY8yyK0cbhq6YcvSZKBKKSnbCkXcuQa5Jly4HrvPNQ8jlTqKfnkqMZIlWTJGh7JdlTv54pZtTv5z3qIZPzdKtqOeO9LqElm1O/3896UFTv5z3qJ+J3+/nvR/iub/AKoamslRU7+eK78Xv9/Leok1fN/1RDWb/Dv8t6OprJn43f7+W9JOr9/PFQ5rub+W9JOq+b/qtqayVkxDfzxSEldv9/Peot1Vv54pJ9Tzfz3pqMSb63f7+e9IurN/v+qjX1O/nikzVc8lGjEkazfzxSZrd/v5b1GOqD4pN0y1BJB9dzyUi+sPimJlRDLzdbhBodPqEm6dNnSIhkQsNDgzJMypAvRTIhsGhcyJNz0kXrmml2DQcvQaUldGa5LYaHrprNTCR67LKkS5LJjRiaZ/hw+fEPKn++VbasT/AMOHz4h5U/8A5ltb3WBPhmvmWemdQLbixzHN1Weg/T6HFGSvhjkYInNadYG5lwJy0XHwVB6/8ZngkoxDNLEHNm0hHI9l7Flr6JF7XPFAxJdZfVL8UWSUgp6ZsMb9Noj0dIjtC2g22QbbPxWD09R43N1It6S1rwQaypI2EGolsQRnlpKNFIfELoxRyx/KKEk4vhjsriTiaQMzdHXrRbatohRcXFE0kVz0mXr0zykOA9GEiamRAyID0PBKja9MNahrUA0SBqEDVKOMyKZ1jUSJqUQ1SjnVCIZ0A6ki6pSRqkxMqLrFg0PXVKIZk01iBkRs1DjWoplSBeuFy1hoWMiKXpHSXC5LYaFDIil6T0lwuQsNBy5ELkS6KUtjUGLlzSRCUC5LY1Bi5FLkUlFulsag5cu6STLkNJCw0GLkUuXLrl0rYUjUf8OPz4h5U/8A5VAdY/Wsa8wfCGpphHrNZ+00NPT0NH927O2i7b4qg0uISRE6qWSPStpaD3MvbZfRIvt90rDBo3714eLC8kqR2OVIvvVX0/iwtssUsckhqJGaJZo2Fho56RHee5aR1q9XMmJGF7JmRfDskuHNLtLS0TlbZ8nuvPzcnsf/AAODrd5sQbey9K9CunTMWhndHG+IMOgdMg3L2k3yWz4/XLjo0XaPL9PPYeadXU50/wCgDsKkhY6Zs2ta5wIYWW0SBbMm+1V9kt11eLltaP8AgScfkUuuXQQC7iZZXPRC9BBegeYkF1iKZF1BAcKZEUyoILGOGVEMiCCAwUyLmmgghYyRzWIaaCCFhoGmhpoILWajheuXQQWs1A0kUuQQS2GjmkuXQQWCcui3QQQCcK4SgglGC3QJQQShOXXLoIIMY4SuXQQQCCyBKCCUJwq89VXWAzDdKB0LpTUyx6LmvDQ3YzMEZ7VxBcnlxTht8opB80aT1qdXDsRLJROIvh45OyYy/S+ltDhb5d685QS27tq6gvNxycZJoq1aHN1wIIL2yB//2Q=="/>
          <p:cNvSpPr>
            <a:spLocks noChangeAspect="1" noChangeArrowheads="1"/>
          </p:cNvSpPr>
          <p:nvPr/>
        </p:nvSpPr>
        <p:spPr bwMode="auto">
          <a:xfrm>
            <a:off x="1428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7897" name="AutoShape 8" descr="data:image/jpeg;base64,/9j/4AAQSkZJRgABAQAAAQABAAD/2wCEAAkGBhQSEBQUEhQVFBQUGBgXFBQXFBgXFBcUFxcaFxQXFxcXGyYfFxwkHBUXHy8gJCcpLCwsFR4xNTAqNSYsLCkBCQoKDgwOGg8PGiwkHCQsKSksLCwsLCksLCksLCwsLCwsKSwpLCwpLCksLCwsKSwpKSkpKSwsLCksKSkpKSkpKf/AABEIAKgBLAMBIgACEQEDEQH/xAAcAAAABwEBAAAAAAAAAAAAAAAAAgMEBQYHAQj/xABFEAABAwICBggCBwYEBgMAAAABAAIDBBEFIRITMWGR8AYHIkFRcYGhFDJCcoKxwdHhIzNSkqKyCBVig0NTc8LD8RYk0v/EABoBAAMBAQEBAAAAAAAAAAAAAAECAwAEBQb/xAAnEQACAgICAgICAgMBAAAAAAAAAQIRAxIhMQQTQXEiUYGRBSMyFP/aAAwDAQACEQMRAD8AjIqe/wD6/RPoKPnkJSlp+eQozpVir6dg1YAJNi4i9sriw/NfVuVnjRROxUI59NyWGGc2/RUCDprUt+kw/WYPwstA6HYuaun036Osa5zXhosLjNtgb2u0g7VCblHkqo2EOG7ueCSdhu7nPcrMaUJN1Hu5z3JVlA4Fadh27nPciHDt3t57lZHUe7289y58Du9v0VFlE0K1/l27m/ki/wCXbuctys/wA8Pb9EBh+728tyb3A0KqcO3e3luRDQbueCtpwvd7eW5JnC93t+iZZ0D1lSdQbueCI+j3c57lan4Xu9v0SMmGbvbz3KizIXQq7qPnkJN1JuVlfh27289ybvw/d7foqrKmK4srzqZJup1PPoueQkHUXNv0T7oFEG6BJmJTLqRIupUbMRDokm6NSr6ZJOpVrMRZjRCxSb6VJupUjHRHOaiFqfupkk6nSMYZlqKWp0YEmY0KCNy1ELU4MaI9iWgiBaikJYsRSErQREhcISpailqVxGsTsuWSllwhI4hsTsgEeyKWoahs1mkYo3phhusgdYZ2y8xmFK0ac1sOlGeK11IT4MYidcK79V2I6NRJCdkjdJvhpMOfqQ7+hVDEKbVzyM8DceRzH3+yXwev1FRFLs0Hgn6pyf8A0lyZxtNFL5N8YxG1SJBJcAjZZOAV5z4KdiOp54oalOA3nilAxDajKIwmaGi52BV1nT+i0ra3ZlcMcW92xwbYqzYlTaUbhuWBYjS6molj7muNvqnMex9l14IRyLklNtPg3zCauKojEkLg9hNrgEZi1xYgFPfhAs36nMWtJNTk/MBKwbxZkntoe61YNXHnTxTcS8EpRsiJImjaQPMhcdQg7Le29Zr1sU7m1McjiSxw0bE9kOFzkNgJB/pXOq3FNXW6omzZ2lv+4y7mW9NMeoXX6H6vZGXxdEFO5atGhy4dzlvTObD+clanUyRkolyR8ktLEVCSg5y3Js+h/Dw3K3SUHPJTV+H88N66o+QSeIqMlFzluTZ9HzkrZJQc8N6ayYfzyV0RzknjKu6j54ojqLnirK7DueO9cOHc8d6f3IHrZWjQc5Ihw1Wr4DnjvXPgeeSpvOOsZUnYbzwSTsM54KV6TYh8KwODNO5A22Av3k5+HulsEnFRAJdENuSC297Fptty3H1Tex1ZlBXRXnYXzkm78MKmYcehdU/D2dp30dKw0b2v/Ff271LPw0c/+0HlrsZQvopMmHnwTaSiV1mwznjvTSbC+eO9MsqYHBlOdSpJ1OrVLhfPJTWTDE+6YtMrZiXNUpuTDk3fRLWYiTGuapSDqZJmBYwxMaAjTswohiS0Y02jPPJUrG3Ln81DUb1OUxuOdy58nA0TLenuH6uZr7beyfTMexKr60rrCwvTgcRtADh5t/RZlE7JXhKwfH0bL0JxfW0URJ7TBq3X23Z2bnzFj6qQr+lMMAvK8N8BtJ8gMyslwXpE+mjkYz6ZBG51rE8AOCjqipdI4ue4uce8pfRFu2bd2a9T9Z1GTYveN5jfb2CtWG4nFOzThkbI3ZdrgfQ55LzoCnmFYvLTSCWB5Y8bf4XD+F7fpD88rJJ+JGS/EeOSuz0RI3IrE+sygEdS2QbD2Xembfa60zo50tbXUrnsAbKzKWO99E9xHi07QfMbQVieMyS/EzNme57g85uPd9HLYMiNil40XFtMbI02qHvRjFfhqyCa/Za8B+f0Hdl99wDr+i9DRVAI2rzIE+jxaYbJph5Sv/NdGfxlmp3ROGXQ1nrVwvW0jnDNzO2PG7do9W3CyXD61zHMlZ88bmvbnbtNIIF99vdKS4zOWkGeVw8DK4g7rEpqywGStgxvHHRuyc5W7PTWG1jJomSsN2yNa9p3OFx96dFi840XSWqiaGx1ErGtya0PNgPADuU3gfTutEoBqHP02uY0SWc0PcP2brZXs4Dv7yvLn/jZ8uLR1R8qPTRtz401kaPFYVR9YVfcF1TISHXc0hlsjctI0ch3ZIuP9Lp6px03lrO6NpIbuvb5vVGH+Pn8tUCXkL9G5GC/P6pF9LzyVhmCdKKikeHQyOt3xuJMbh4Fp2eYsVt3RnpFHXU4ljyOyRl7uY/vafvB7wVPNhnh57Q+OayfYDSc8d6I6m5471KOjVL6x8Snp4mPhdojSAebAmxvbbkM8vVJjbnLUadRVk66m5470Qwc8lVjoD0qkqHyRTv03aIfGSADojJ47IGy7T6lXNzE81KEtWCLUlaKV1hYbp0Ulhm0aQ822cO/coPqtrNJk0fgWyDyd2T/AGDitAxem04Xt8R+SyPq8n1GICI5X1kJ9O0w/wBH9SvB7Y2hGqkF6YRGmxBsg77PHnG4E+1lqTAHNDhscAR5EXHeqT1rUPYilH0XAHycLffopKi6wvh6enYYnSdgtLtPRF2HRsMjc20T3bUZJzimjRai+S8vp+eO9ISUnPHeozpD04jphCQx0omGk0ggNta4zPeb+xSeN9OYoNVZj5BM3Sa4EBoFr2JPfmMlFKRS4j6Wj55KbPoeeSmlL06hkp5ZtB7dV80dwXkeIsbbQR6IkvTaEQxy6LzrH6GiLXa7b2je2YF8vFOtwPUVkw7nhvTKXDueG9Of/mUHw7piHgNcGllhp3JDQdtgL3G3uQHSCF0scQ0tKRocDbsi+Vib7bi2V06lIRqJETUHPJTSWiVsnpVHz0vPFUjlFcCsvpUiYNynZqbnimjoM1ZSJ6lho3qeo388FWaR2fP5KeoX88NyTKhYsdYvT6cRFtnJWIz02qlfGfokgeXd7ELd2i4t4j8tyyLp1QaqpDrZPFj5t/Q+yXE+B339kKrP0T6GuqhrH3bHsb4uI2ncPvVXW29Ap2y0MDmgCzdBwAsA5l2OsPMX9VXJk0jYuuxW8Q6rGlhLHOBHgT9xyKz6voZKeUxy7e53cR4hej2xrP8ArP6NB8Jka3tMu4W3fMPUfgo4fI3lT7DKGn0UHoxj7qOpZKL6HyytH0oj8wt4j5hvG8rQukvVsypcamOQ3cwGzflcLXDhl4FZNE64W1dUuMa6i1Ls3U50P9s5x+gF2/YVPJbglkj/ACGK2/FmMVNI6GeSJ5JLTlfw2j2PsrH0H6PMrZ3QveWuDNNtu8AgP/uanXWxhGpqo5QMn3Y7zGbfYu4KH6KYz8LWwT/RY8B+dhq3dl9/IOLvshPGTeN6d/AtJtbGlN6mo/8Amv8AZUHp10SdQSx2c4xuu3PZcZjiL8F6MYBZUrrXwD4iheWi72DTb43Znb1Fx6rzcHmznPWb4OiWCMFcTJeiWHx1FZFBKS1st2hw7n2JbxsR5kLWsO6qKWJwc7SkIzaCezcbDYbVhtJUluhIz52Oa9h7tNhDmHyuAvT+D4m2op4p2fLKxrx9oXsrefly46cXwxMGOErtco889MMJ+GxGZlrNedYzyfmf6tLiFMdXXRJtbNIZf3cIbdoObnOJ0fQBp88lPdduEWEVS0fI7Qd9V9rf1AD7SgeqvGtRiLGk9ioaYj9b54ifUFv21dZZS8faPdCaL2Ux/wBPOrEwMM1Lc6Obo8yC0bdHwI8O9VnoL0s+DqmyE/sZLMnHdoE5P82k38i7xXoeqhD2lp715w6a4H8HXPYBaOS72brntt9D/cFz+Pm90XCZWcPW7ieiC4EXGYOw9yhulGFCopnxn6QIG4nYfQ2UD1W9INfQiNxu+mOrPiY7XiPDs38WFW4uXHq8U/oq6kjIeiWAVcdXE7VFpY6z9I2GgbteL2zyJI8gtWejPbndJSHnkK+TJ7GnQkI6oRlFwQsSx7/6uKF+Ys6OXgRpD+k8Vtbjzw3LKetSh0Z4ZO512H1AcPucq4eOATLl04w/X0MgaLnRJbl320mniAs1wii+KoZmNzkiLZo/HYWuA89G32gtO6MVPxGGwk5nV6DvrR9g/wBvus/6GHUYm6F2xzpIvR3bj/tbxT43Sa/QslzZGGs1+Hlv0qdwkZ/0ybPH2S4n1CTlqdZSFn0oHCWP6hykHpfS4+CedI8MNJWvbb9nKHEDus7KRvvf1CgKeXR0T5sd4EbM/QkeqraEokMKnEcpDv3c7XNPgQ4WdwuHI9BGTDJCfmF7f9WI3bbzzHqksOpTLBIwZyQ/tGeJDcpBvu0g+bUrCTm8bSA9vm3Jw4LGZxk19Jv0KhnB9vwIBSLK86ML9jonA+hNnD0c0H1KPFDrGyMb8zf2sW8jMt9RpDgmNwRcZtdmfqvydwcAUrYUjYIphJG142OaHD1F03qIueO5RfQqt06bQPzREtPkcwfvUxMOeO5c3TL9oi6iLm3mmT481Iz8++5MpBmrRZKSDUzs+fyU3RP54blAROUtRSfh4bt66Zo5Ylhp35c7lTusrDdKEvAzZZ/oMne11aqSTZz4JPHKUSQkEXFrehFlCHEqKvqzFIzcLTOqDE/39OT4Ssue4jReANxDT9pZmIixzmHa0kcDbnzU90MxT4eugeTZpdq3/Vk7Ps7RP2VacdoNDLiRvzU0xik04nC3PencZR3tuF5EZaysvJbKjzbiNDqaiWLua46P1Tm32NvRWnqqxbU4iGE9moaYz9dvbjPs8faXOtHC9VUMlAyddh8xm32uqrT1To3skZ80bmvb9ZpDgPI2svepZcbX7OSLaaZsnWpguuo3lou5o0m/WZnb1GSxGF2k1eknyNqaRr25tkY17fJwB/FedsSodRUzRfwuOj9U5t9iB6Lj8OfFP44KZFTf9noTq6xv4nDoHuN3tbq3k7S+Psk+oAd9pT9fEHxuHiFkXUpjWjLPTE5SDXM+s2zJP6SzgVr+kvL8nH6szr7OuMt4HmbF8PNPVzw2sGvOj9U5tt6G3otc6mMa06OSAntQPu3O51cl3N8gHaY9FU+t7B9CojnAyddjjvFyz20kw6ssY+HxGME9icGJ/hc5xn+YBv2yvWzQ93j3/JyYpa5DXem+EippJIz9JpF+8HuI8ivOlNK9hBGUkTgRukY644OHsvUk0ek0jxXnbp1hXw+ISC1my/tG+vzDiL/aXL4GThxK51zZv+D4q2op4pmbJWNeN1xmPMG49FnnXNgunTiZo7UR0r/6dj/bP0TjqZxnTppacnOF2k3/AKctz/eH8QrT0rohLTSNOYLSPQixUIL1Z9SkntCzHuq7GdTXtaT2KhpjP1xd0Z4hw+2tqcV5po53QvDh80LwftRuv97fdek4ZQ9rXDY4AjyIuF0eTHlSJw6o6knhKvyBKzbE+s2WKaSNsDToEjtvNzbYbNGVxY7e9Rx43PoaUlHsvhHPBUnrQw/Toy8bWWd/KRf2JV3pJ2yxskYbte1rm+RAITDH8O1lO9p7wRxFk8JVIElxZUuqWv0qeaIn5HhwH+l7R/3NdxVY6YsNNiYlGV9CQb3Ruz9g3inPVfM6KsMbstNjmH67DpD7nKV61MP/AHUw+i6x+q7L7w1WXE/sXuJJdYOCfE0oljF3s/aMt3i1yPVvvZZthdGJZNA5NmFgfB9uyf5g1a90Om11BEDmWtMZ+xcD2sVRsX6Pmmq3Bos0u1kfgDe5HofYhLjfOr+DT6tET0Xa6OrjLxYh2rlHhtafvPAKQ6R4QaSoMYHZvrIvDRPzN9M8vJWHpBgIErKhg7EwBducRdp4ZeiW6bUZqaOKdou+MXPibZSD2v6BNt0/3wI1Zn+j8PVNP0ARIzfC/NzfTMeiPimHCnqywi8b+23wLHfvGjjfgpWpwWSehikYx2thc4NFrF8ZINhfbkeLVIYl0blnpIAdFs8YAzcPlGWZHi23qE1pBpkL0dqX080sWRdolovscQNKJx8xl6qdwHHTURkyAB42gC2VvA37wUnN0aGnFI6Sz42hri0Dt6Ozacv1XIqKOJ73sJu8knPLPbYeYug9WFWh7USc8UxfJmiVFXzxTN1SnjEDZJM28/mpGjf+Hf5b1HA5p5Su54b10SOWJPUkmz0/DepEt0mkeKiKWX8Pw3qUgfkuWXBZcmP9MaLVVZPdIL+oyd/2qLPDeNo3hXrrMw28YkG1jgfR2R/P0VDjNwF0xYF0eiOimK/E0kMve9g0tzxk8ejgVOALMupvFbxTU5OcbhI0f6X3B/qaT9pac0rx88dJtHXB2ii9aWC62leQLuaNJvmzP3GXqsYifcBelMYpg+Ihec6+i1FRLF/C42+qc2+xHBen4WS4V+jmyxpv+zZOqHFtbQmJxu6B5Z/tu7bPQXLfsqjdbmD6qqjmAyfdjvMXLfYu4JTqmxjU4gIybNqG6H+4y74/bTH2gr31n4Camkdoi7wNJv1m5geoyUX/AK/Ia+HyU/6gn+jIejOL/C1kE98mPGnnYat3Zkv5NcT6BekmPBGXevK8LrhbP1b9N2y07YJnWmhGiLn95GPkcL7SBYHvyv3reZic0pxNhlraZKdZWDa+ik0RdzRpN+szMcbW9VhtPMbNc02c0hzT4OBu0+hAK3jHOmlLE1zZpAD4AXPhew2DeVjfSnCPhat7PoSEvjPdok5j0J4EK3hOUYaTRLLTdxN/6O4y2qpYp2/8RoJHg7Y9p3h1x6LPeunB7xMnaM43C5/0PyPpex9FV+hvTl9BpMLTJC86RZexa7YXMvlnlcbr+N3GO9Yb6siJzQynedF4Iu8tcNE3dsFr6WX8O1c8PFnjytrorLMpRSfZG9XmOimxCJxNo5QYnm9gA+xaT5Oa3iVteMVY1LjcW0T3rzY2MtLmO2sJafMGx9wU9ixaZrNW2aQM/g0zogbgdnoqywqclMXfVOI3rM5pSNjpHkeWkVv3RGcvw+lcdpgjv56AWARwucQ1gLnOIDWjaXHIBehcKp9TTxRf8uNrP5W2/BDyl+KQcbH5KyDrKwrVVTZBslGifrN2cR/atWdOmVa1j/mAPmLqGFuDDP8AJFd6uqx5pNB7XNEbiGOcCA5h7QtfbYkjgrO+oyI3fkmQkDRYbEkanngjKNuwp0qM8FQ2nxMuIsGyh/2X/P8A3OWjdMcFE9JIG2JDbt829oe4WZdO6e1S13c9pafTMf3FaHgmK62kjcTmYxpfWAs73BTZU+JIWHTQ36tmERyM3tePUaLvuHFWrEujMdRo6d7tNwRt3i/h+SqHQqs1VSWHZdzP/wA/cOK06JwXH5MnCdotiqUaZHOwWPU6ssBYBYNOew3G1RdXAGiwAAHdsCj5eufCrlvxDr3tbUTXvst8iksYksCo4pOTHnSK/VThvPlvUNUYlbv9/LeuYtVkHbzkqzV1pXpwx2c7mSFVie/nioyeuvz+qj5atNn1C6Iwom5WPZKpImdM3TJMyJ6Fsud806gP4fgmN05gdzw3KjIxJimf+H4KVpX88FB0zvw7vLcpOmk55C55otEL0noRLA5p7wQfULGo2kXadrSQfMZH7luM3aYRuWP9JKTV1b/B/aHrkfce6MHwH5aJfq+xXUYhCSbNkvE7Ow7fyf1ho9VvTHrzE1xGYNnCxafBwzB9DZehsBxYT08Uo/4jGut4EjMehvwXN5cLqRbHL4Jh5uFiHWfhmrqmyjY/su825j2J4LZ9aqR1m4TraVzgM22ePHs7fa/FL4j1lX7Bl+GZVS1bopGSM+aNzXtztctIcBffa3qvRkNQ2oga9pBbI0Oae6zgCD7rzjTU7ngaLS7yF1tfV62ZlDHHOwscwuay9rmO92ZDZYG32V0ebDhS+UJhkuYmYdOOjDqSpc9rTqpDfc152tPhfaPMjwUC1vevQmKYaydha9oIIsbi4I35KgVvVaA46qQtb/CQXW8jtVMGeLX5cE8kWjP9u3PxubniVp0OBjFMKhc64lYC0Ptnps7GlvDgAT57l3CuruFhvINYR3H5f5e/1V5p3BrQ0AADIACwA8rJPJzrjTtBxRu7MDrcDqIXFkkTrjIOALmneCE9wroXU1DgAzVtO179gH1RmfbzW3SMa7aBw/REa1o2DnLck/8AW2uuRvVz2YZ0zwY01Xa5IkYDpHIl7QGvJ4NPqU56HdG46x8jHOc17AHC1u005Eeht/MrV1r4bpwiUDOM6X2Tk78/RUvohimorIZNjSdB/wBV+R4O0T6K8W3C12BrmmafgXQ2CmOm1gLxscc3ehOz0U5NPzxSMtTa/PjuUfU1nPHcuWpTdsfiKpDqarTOSsUdPW88hMZq3nkK0cZJyJaStTZ1dzwUM+t54Jq+t54J9DbBuk9IahrdG12kHPgfvT/AXamERl18yfC187feoZ1ck/8AMEJQtUZSLrhpjbIZAO0bZnxHePDYrlR4qCFkdJiee1WGPGNGPaubL4+w6yUZZ0a6D1OJS1HwuheFwLi9+j87naNsjf5CrD0V6z5P2orpnyElgi7ANvmD/kaP9O3wVh/w6G8mI/7P3zKT6yep/X6g4bDTQavWGb/h6V9Ax7Gm9tF3FeNCbhK0ejKKkqZFV9U1981Xq2l8FVsM6ROsda5ziSNHL8lLnET4r6DBlhkjcTzJ45QYlOyybOKdurAdqbS2KuBCBcil649J6SRsokXjSzS0L01JR43roaOREvTv54KRgl55Cg4JeeCfQTqEolUybjkVK6cYM55a9jS4g7AM7O/UBWaOoSomvz5pY8DNmd0XRaeQjs6O8rVuiWHGlpmxF+nolxvawGkS6w9SeKZRyAeHN06ZWIZfyVAi3dsndeiyOa4WcAVDitRhWc8FD1NFNh1HhsTT2WtHkAPwT1soAUT8bzwRTWouDl2BNLomDVJN9VzxUM+uSL67bz4rLCZzJw1Y59UX41V9+I7+c0i7E1RYRdyzfHohxDngqv8A5lzwRDiXPBH0I3sJfG3iWJzTmCCD5EWWOvh0S5h2tJB9Mlo0mIX71BVFBEXl9gSdt9l/JWitVQG/kseEY8ZaaNxN3aNnfWbcH7r+q5U13PHcoZ1aALDKybTV3PFZQXwK3ZIzVnPITOSpUfJVpu+dOogseyVSavqk2dKknSI0FC750nrkg56KJEGMS1DJmnmIYhYWUXRvtmmtVU3KR9AXLL1/hx+fEP8AY++ZbYQsS/w4fPiHlT/fMttXyz7PYMp6yeqH4jUOw6KlpxGJNblqtK+gWfIw6VtF23xWIUuIfxEkki25exCL7VlXWT1Q/EGJ+Hx0tM2JshlGjq9M9ktyjYb2DXbfFUxZZY3cRZRUlTMeL1wyKPpazLMkk237U7JXtY8yyK0cbhq6YcvSZKBKKSnbCkXcuQa5Jly4HrvPNQ8jlTqKfnkqMZIlWTJGh7JdlTv54pZtTv5z3qIZPzdKtqOeO9LqElm1O/3896UFTv5z3qJ+J3+/nvR/iub/AKoamslRU7+eK78Xv9/Leok1fN/1RDWb/Dv8t6OprJn43f7+W9JOr9/PFQ5rub+W9JOq+b/qtqayVkxDfzxSEldv9/Peot1Vv54pJ9Tzfz3pqMSb63f7+e9IurN/v+qjX1O/nikzVc8lGjEkazfzxSZrd/v5b1GOqD4pN0y1BJB9dzyUi+sPimJlRDLzdbhBodPqEm6dNnSIhkQsNDgzJMypAvRTIhsGhcyJNz0kXrmml2DQcvQaUldGa5LYaHrprNTCR67LKkS5LJjRiaZ/hw+fEPKn++VbasT/AMOHz4h5U/8A5ltb3WBPhmvmWemdQLbixzHN1Weg/T6HFGSvhjkYInNadYG5lwJy0XHwVB6/8ZngkoxDNLEHNm0hHI9l7Flr6JF7XPFAxJdZfVL8UWSUgp6ZsMb9Noj0dIjtC2g22QbbPxWD09R43N1It6S1rwQaypI2EGolsQRnlpKNFIfELoxRyx/KKEk4vhjsriTiaQMzdHXrRbatohRcXFE0kVz0mXr0zykOA9GEiamRAyID0PBKja9MNahrUA0SBqEDVKOMyKZ1jUSJqUQ1SjnVCIZ0A6ki6pSRqkxMqLrFg0PXVKIZk01iBkRs1DjWoplSBeuFy1hoWMiKXpHSXC5LYaFDIil6T0lwuQsNBy5ELkS6KUtjUGLlzSRCUC5LY1Bi5FLkUlFulsag5cu6STLkNJCw0GLkUuXLrl0rYUjUf8OPz4h5U/8A5VAdY/Wsa8wfCGpphHrNZ+00NPT0NH927O2i7b4qg0uISRE6qWSPStpaD3MvbZfRIvt90rDBo3714eLC8kqR2OVIvvVX0/iwtssUsckhqJGaJZo2Fho56RHee5aR1q9XMmJGF7JmRfDskuHNLtLS0TlbZ8nuvPzcnsf/AAODrd5sQbey9K9CunTMWhndHG+IMOgdMg3L2k3yWz4/XLjo0XaPL9PPYeadXU50/wCgDsKkhY6Zs2ta5wIYWW0SBbMm+1V9kt11eLltaP8AgScfkUuuXQQC7iZZXPRC9BBegeYkF1iKZF1BAcKZEUyoILGOGVEMiCCAwUyLmmgghYyRzWIaaCCFhoGmhpoILWajheuXQQWs1A0kUuQQS2GjmkuXQQWCcui3QQQCcK4SgglGC3QJQQShOXXLoIIMY4SuXQQQCCyBKCCUJwq89VXWAzDdKB0LpTUyx6LmvDQ3YzMEZ7VxBcnlxTht8opB80aT1qdXDsRLJROIvh45OyYy/S+ltDhb5d685QS27tq6gvNxycZJoq1aHN1wIIL2yB//2Q=="/>
          <p:cNvSpPr>
            <a:spLocks noChangeAspect="1" noChangeArrowheads="1"/>
          </p:cNvSpPr>
          <p:nvPr/>
        </p:nvSpPr>
        <p:spPr bwMode="auto">
          <a:xfrm>
            <a:off x="1428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7898" name="Picture 10" descr="http://rack.0.mshcdn.com/media/ZgkyMDEyLzEyLzA0LzZiL3RoZWludGVybmV0LmJ5cC5qcGcKcAl0aHVtYgk5NTB4NTM0IwplCWpwZw/2a8027b8/f82/the-internet-changes-wednesday-but-most-people-won-t-notice-6177333a9b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0" y="6553200"/>
            <a:ext cx="3276600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1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371600"/>
            <a:ext cx="4114800" cy="499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00" name="AutoShape 17" descr="http://www.clker.com/cliparts/U/l/1/l/I/D/finger-cursor.svg"/>
          <p:cNvSpPr>
            <a:spLocks noChangeAspect="1" noChangeArrowheads="1"/>
          </p:cNvSpPr>
          <p:nvPr/>
        </p:nvSpPr>
        <p:spPr bwMode="auto">
          <a:xfrm>
            <a:off x="142875" y="-2155825"/>
            <a:ext cx="3857625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7901" name="AutoShape 19" descr="http://www.clker.com/cliparts/U/l/1/l/I/D/finger-cursor.svg"/>
          <p:cNvSpPr>
            <a:spLocks noChangeAspect="1" noChangeArrowheads="1"/>
          </p:cNvSpPr>
          <p:nvPr/>
        </p:nvSpPr>
        <p:spPr bwMode="auto">
          <a:xfrm>
            <a:off x="142875" y="-2155825"/>
            <a:ext cx="3857625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7902" name="AutoShape 21" descr="http://www.clker.com/cliparts/U/l/1/l/I/D/finger-cursor.svg"/>
          <p:cNvSpPr>
            <a:spLocks noChangeAspect="1" noChangeArrowheads="1"/>
          </p:cNvSpPr>
          <p:nvPr/>
        </p:nvSpPr>
        <p:spPr bwMode="auto">
          <a:xfrm>
            <a:off x="142875" y="-2155825"/>
            <a:ext cx="3857625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7919" name="Picture 31" descr="http://openclipart.org/image/800px/svg_to_png/58705/hand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6858000"/>
            <a:ext cx="6477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2" name="Picture 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335088"/>
            <a:ext cx="4267200" cy="498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0934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64" presetClass="path" presetSubtype="0" accel="50000" decel="5000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1.66667E-6 -7.913E-7 L -0.08229 -0.5650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79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15" y="-282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2" presetID="3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1000"/>
                                        <p:tgtEl>
                                          <p:spTgt spid="35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6" presetID="63" presetClass="path" presetSubtype="0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08229 -0.56502 L 0.10937 -0.15409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379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83" y="20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19" presetID="3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1000"/>
                                        <p:tgtEl>
                                          <p:spTgt spid="35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792288"/>
            <a:ext cx="5791200" cy="374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Picture 12" descr="http://www.mysciencework.com/bundles/mswblog/images/Posts/2012/02/La-curation-sur-le-World-Wide-Web-%C2%A9Beboy-Fotol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19600" y="0"/>
            <a:ext cx="3400425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72400" cy="1143000"/>
          </a:xfrm>
        </p:spPr>
        <p:txBody>
          <a:bodyPr/>
          <a:lstStyle/>
          <a:p>
            <a:r>
              <a:rPr lang="en-US" altLang="en-US" smtClean="0"/>
              <a:t>Deep Web Exploration</a:t>
            </a:r>
          </a:p>
        </p:txBody>
      </p:sp>
      <p:pic>
        <p:nvPicPr>
          <p:cNvPr id="38918" name="Picture 4" descr="https://encrypted-tbn0.gstatic.com/images?q=tbn:ANd9GcSGc5QiSDIdfkqVQVrP7p-ItK73dDoE_h_xQNjJMb3VMdNSknThK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86200" y="4038600"/>
            <a:ext cx="304165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9" name="AutoShape 6" descr="data:image/jpeg;base64,/9j/4AAQSkZJRgABAQAAAQABAAD/2wCEAAkGBhQSEBQUEhQVFBQUGBgXFBQXFBgXFBcUFxcaFxQXFxcXGyYfFxwkHBUXHy8gJCcpLCwsFR4xNTAqNSYsLCkBCQoKDgwOGg8PGiwkHCQsKSksLCwsLCksLCksLCwsLCwsKSwpLCwpLCksLCwsKSwpKSkpKSwsLCksKSkpKSkpKf/AABEIAKgBLAMBIgACEQEDEQH/xAAcAAAABwEBAAAAAAAAAAAAAAAAAgMEBQYHAQj/xABFEAABAwICBggCBwYEBgMAAAABAAIDBBEFIRITMWGR8AYHIkFRcYGhFDJCcoKxwdHhIzNSkqKyCBVig0NTc8LD8RYk0v/EABoBAAMBAQEBAAAAAAAAAAAAAAECAwAEBQb/xAAnEQACAgICAgICAgMBAAAAAAAAAQIRAxIhMQQTQXEiUYGRBSMyFP/aAAwDAQACEQMRAD8AjIqe/wD6/RPoKPnkJSlp+eQozpVir6dg1YAJNi4i9sriw/NfVuVnjRROxUI59NyWGGc2/RUCDprUt+kw/WYPwstA6HYuaun036Osa5zXhosLjNtgb2u0g7VCblHkqo2EOG7ueCSdhu7nPcrMaUJN1Hu5z3JVlA4Fadh27nPciHDt3t57lZHUe7289y58Du9v0VFlE0K1/l27m/ki/wCXbuctys/wA8Pb9EBh+728tyb3A0KqcO3e3luRDQbueCtpwvd7eW5JnC93t+iZZ0D1lSdQbueCI+j3c57lan4Xu9v0SMmGbvbz3KizIXQq7qPnkJN1JuVlfh27289ybvw/d7foqrKmK4srzqZJup1PPoueQkHUXNv0T7oFEG6BJmJTLqRIupUbMRDokm6NSr6ZJOpVrMRZjRCxSb6VJupUjHRHOaiFqfupkk6nSMYZlqKWp0YEmY0KCNy1ELU4MaI9iWgiBaikJYsRSErQREhcISpailqVxGsTsuWSllwhI4hsTsgEeyKWoahs1mkYo3phhusgdYZ2y8xmFK0ac1sOlGeK11IT4MYidcK79V2I6NRJCdkjdJvhpMOfqQ7+hVDEKbVzyM8DceRzH3+yXwev1FRFLs0Hgn6pyf8A0lyZxtNFL5N8YxG1SJBJcAjZZOAV5z4KdiOp54oalOA3nilAxDajKIwmaGi52BV1nT+i0ra3ZlcMcW92xwbYqzYlTaUbhuWBYjS6molj7muNvqnMex9l14IRyLklNtPg3zCauKojEkLg9hNrgEZi1xYgFPfhAs36nMWtJNTk/MBKwbxZkntoe61YNXHnTxTcS8EpRsiJImjaQPMhcdQg7Le29Zr1sU7m1McjiSxw0bE9kOFzkNgJB/pXOq3FNXW6omzZ2lv+4y7mW9NMeoXX6H6vZGXxdEFO5atGhy4dzlvTObD+clanUyRkolyR8ktLEVCSg5y3Js+h/Dw3K3SUHPJTV+H88N66o+QSeIqMlFzluTZ9HzkrZJQc8N6ayYfzyV0RzknjKu6j54ojqLnirK7DueO9cOHc8d6f3IHrZWjQc5Ihw1Wr4DnjvXPgeeSpvOOsZUnYbzwSTsM54KV6TYh8KwODNO5A22Av3k5+HulsEnFRAJdENuSC297Fptty3H1Tex1ZlBXRXnYXzkm78MKmYcehdU/D2dp30dKw0b2v/Ff271LPw0c/+0HlrsZQvopMmHnwTaSiV1mwznjvTSbC+eO9MsqYHBlOdSpJ1OrVLhfPJTWTDE+6YtMrZiXNUpuTDk3fRLWYiTGuapSDqZJmBYwxMaAjTswohiS0Y02jPPJUrG3Ln81DUb1OUxuOdy58nA0TLenuH6uZr7beyfTMexKr60rrCwvTgcRtADh5t/RZlE7JXhKwfH0bL0JxfW0URJ7TBq3X23Z2bnzFj6qQr+lMMAvK8N8BtJ8gMyslwXpE+mjkYz6ZBG51rE8AOCjqipdI4ue4uce8pfRFu2bd2a9T9Z1GTYveN5jfb2CtWG4nFOzThkbI3ZdrgfQ55LzoCnmFYvLTSCWB5Y8bf4XD+F7fpD88rJJ+JGS/EeOSuz0RI3IrE+sygEdS2QbD2Xembfa60zo50tbXUrnsAbKzKWO99E9xHi07QfMbQVieMyS/EzNme57g85uPd9HLYMiNil40XFtMbI02qHvRjFfhqyCa/Za8B+f0Hdl99wDr+i9DRVAI2rzIE+jxaYbJph5Sv/NdGfxlmp3ROGXQ1nrVwvW0jnDNzO2PG7do9W3CyXD61zHMlZ88bmvbnbtNIIF99vdKS4zOWkGeVw8DK4g7rEpqywGStgxvHHRuyc5W7PTWG1jJomSsN2yNa9p3OFx96dFi840XSWqiaGx1ErGtya0PNgPADuU3gfTutEoBqHP02uY0SWc0PcP2brZXs4Dv7yvLn/jZ8uLR1R8qPTRtz401kaPFYVR9YVfcF1TISHXc0hlsjctI0ch3ZIuP9Lp6px03lrO6NpIbuvb5vVGH+Pn8tUCXkL9G5GC/P6pF9LzyVhmCdKKikeHQyOt3xuJMbh4Fp2eYsVt3RnpFHXU4ljyOyRl7uY/vafvB7wVPNhnh57Q+OayfYDSc8d6I6m5471KOjVL6x8Snp4mPhdojSAebAmxvbbkM8vVJjbnLUadRVk66m5470Qwc8lVjoD0qkqHyRTv03aIfGSADojJ47IGy7T6lXNzE81KEtWCLUlaKV1hYbp0Ulhm0aQ822cO/coPqtrNJk0fgWyDyd2T/AGDitAxem04Xt8R+SyPq8n1GICI5X1kJ9O0w/wBH9SvB7Y2hGqkF6YRGmxBsg77PHnG4E+1lqTAHNDhscAR5EXHeqT1rUPYilH0XAHycLffopKi6wvh6enYYnSdgtLtPRF2HRsMjc20T3bUZJzimjRai+S8vp+eO9ISUnPHeozpD04jphCQx0omGk0ggNta4zPeb+xSeN9OYoNVZj5BM3Sa4EBoFr2JPfmMlFKRS4j6Wj55KbPoeeSmlL06hkp5ZtB7dV80dwXkeIsbbQR6IkvTaEQxy6LzrH6GiLXa7b2je2YF8vFOtwPUVkw7nhvTKXDueG9Of/mUHw7piHgNcGllhp3JDQdtgL3G3uQHSCF0scQ0tKRocDbsi+Vib7bi2V06lIRqJETUHPJTSWiVsnpVHz0vPFUjlFcCsvpUiYNynZqbnimjoM1ZSJ6lho3qeo388FWaR2fP5KeoX88NyTKhYsdYvT6cRFtnJWIz02qlfGfokgeXd7ELd2i4t4j8tyyLp1QaqpDrZPFj5t/Q+yXE+B339kKrP0T6GuqhrH3bHsb4uI2ncPvVXW29Ap2y0MDmgCzdBwAsA5l2OsPMX9VXJk0jYuuxW8Q6rGlhLHOBHgT9xyKz6voZKeUxy7e53cR4hej2xrP8ArP6NB8Jka3tMu4W3fMPUfgo4fI3lT7DKGn0UHoxj7qOpZKL6HyytH0oj8wt4j5hvG8rQukvVsypcamOQ3cwGzflcLXDhl4FZNE64W1dUuMa6i1Ls3U50P9s5x+gF2/YVPJbglkj/ACGK2/FmMVNI6GeSJ5JLTlfw2j2PsrH0H6PMrZ3QveWuDNNtu8AgP/uanXWxhGpqo5QMn3Y7zGbfYu4KH6KYz8LWwT/RY8B+dhq3dl9/IOLvshPGTeN6d/AtJtbGlN6mo/8Amv8AZUHp10SdQSx2c4xuu3PZcZjiL8F6MYBZUrrXwD4iheWi72DTb43Znb1Fx6rzcHmznPWb4OiWCMFcTJeiWHx1FZFBKS1st2hw7n2JbxsR5kLWsO6qKWJwc7SkIzaCezcbDYbVhtJUluhIz52Oa9h7tNhDmHyuAvT+D4m2op4p2fLKxrx9oXsrefly46cXwxMGOErtco889MMJ+GxGZlrNedYzyfmf6tLiFMdXXRJtbNIZf3cIbdoObnOJ0fQBp88lPdduEWEVS0fI7Qd9V9rf1AD7SgeqvGtRiLGk9ioaYj9b54ifUFv21dZZS8faPdCaL2Ux/wBPOrEwMM1Lc6Obo8yC0bdHwI8O9VnoL0s+DqmyE/sZLMnHdoE5P82k38i7xXoeqhD2lp715w6a4H8HXPYBaOS72brntt9D/cFz+Pm90XCZWcPW7ieiC4EXGYOw9yhulGFCopnxn6QIG4nYfQ2UD1W9INfQiNxu+mOrPiY7XiPDs38WFW4uXHq8U/oq6kjIeiWAVcdXE7VFpY6z9I2GgbteL2zyJI8gtWejPbndJSHnkK+TJ7GnQkI6oRlFwQsSx7/6uKF+Ys6OXgRpD+k8Vtbjzw3LKetSh0Z4ZO512H1AcPucq4eOATLl04w/X0MgaLnRJbl320mniAs1wii+KoZmNzkiLZo/HYWuA89G32gtO6MVPxGGwk5nV6DvrR9g/wBvus/6GHUYm6F2xzpIvR3bj/tbxT43Sa/QslzZGGs1+Hlv0qdwkZ/0ybPH2S4n1CTlqdZSFn0oHCWP6hykHpfS4+CedI8MNJWvbb9nKHEDus7KRvvf1CgKeXR0T5sd4EbM/QkeqraEokMKnEcpDv3c7XNPgQ4WdwuHI9BGTDJCfmF7f9WI3bbzzHqksOpTLBIwZyQ/tGeJDcpBvu0g+bUrCTm8bSA9vm3Jw4LGZxk19Jv0KhnB9vwIBSLK86ML9jonA+hNnD0c0H1KPFDrGyMb8zf2sW8jMt9RpDgmNwRcZtdmfqvydwcAUrYUjYIphJG142OaHD1F03qIueO5RfQqt06bQPzREtPkcwfvUxMOeO5c3TL9oi6iLm3mmT481Iz8++5MpBmrRZKSDUzs+fyU3RP54blAROUtRSfh4bt66Zo5Ylhp35c7lTusrDdKEvAzZZ/oMne11aqSTZz4JPHKUSQkEXFrehFlCHEqKvqzFIzcLTOqDE/39OT4Ssue4jReANxDT9pZmIixzmHa0kcDbnzU90MxT4eugeTZpdq3/Vk7Ps7RP2VacdoNDLiRvzU0xik04nC3PencZR3tuF5EZaysvJbKjzbiNDqaiWLua46P1Tm32NvRWnqqxbU4iGE9moaYz9dvbjPs8faXOtHC9VUMlAyddh8xm32uqrT1To3skZ80bmvb9ZpDgPI2svepZcbX7OSLaaZsnWpguuo3lou5o0m/WZnb1GSxGF2k1eknyNqaRr25tkY17fJwB/FedsSodRUzRfwuOj9U5t9iB6Lj8OfFP44KZFTf9noTq6xv4nDoHuN3tbq3k7S+Psk+oAd9pT9fEHxuHiFkXUpjWjLPTE5SDXM+s2zJP6SzgVr+kvL8nH6szr7OuMt4HmbF8PNPVzw2sGvOj9U5tt6G3otc6mMa06OSAntQPu3O51cl3N8gHaY9FU+t7B9CojnAyddjjvFyz20kw6ssY+HxGME9icGJ/hc5xn+YBv2yvWzQ93j3/JyYpa5DXem+EippJIz9JpF+8HuI8ivOlNK9hBGUkTgRukY644OHsvUk0ek0jxXnbp1hXw+ISC1my/tG+vzDiL/aXL4GThxK51zZv+D4q2op4pmbJWNeN1xmPMG49FnnXNgunTiZo7UR0r/6dj/bP0TjqZxnTppacnOF2k3/AKctz/eH8QrT0rohLTSNOYLSPQixUIL1Z9SkntCzHuq7GdTXtaT2KhpjP1xd0Z4hw+2tqcV5po53QvDh80LwftRuv97fdek4ZQ9rXDY4AjyIuF0eTHlSJw6o6knhKvyBKzbE+s2WKaSNsDToEjtvNzbYbNGVxY7e9Rx43PoaUlHsvhHPBUnrQw/Toy8bWWd/KRf2JV3pJ2yxskYbte1rm+RAITDH8O1lO9p7wRxFk8JVIElxZUuqWv0qeaIn5HhwH+l7R/3NdxVY6YsNNiYlGV9CQb3Ruz9g3inPVfM6KsMbstNjmH67DpD7nKV61MP/AHUw+i6x+q7L7w1WXE/sXuJJdYOCfE0oljF3s/aMt3i1yPVvvZZthdGJZNA5NmFgfB9uyf5g1a90Om11BEDmWtMZ+xcD2sVRsX6Pmmq3Bos0u1kfgDe5HofYhLjfOr+DT6tET0Xa6OrjLxYh2rlHhtafvPAKQ6R4QaSoMYHZvrIvDRPzN9M8vJWHpBgIErKhg7EwBducRdp4ZeiW6bUZqaOKdou+MXPibZSD2v6BNt0/3wI1Zn+j8PVNP0ARIzfC/NzfTMeiPimHCnqywi8b+23wLHfvGjjfgpWpwWSehikYx2thc4NFrF8ZINhfbkeLVIYl0blnpIAdFs8YAzcPlGWZHi23qE1pBpkL0dqX080sWRdolovscQNKJx8xl6qdwHHTURkyAB42gC2VvA37wUnN0aGnFI6Sz42hri0Dt6Ozacv1XIqKOJ73sJu8knPLPbYeYug9WFWh7USc8UxfJmiVFXzxTN1SnjEDZJM28/mpGjf+Hf5b1HA5p5Su54b10SOWJPUkmz0/DepEt0mkeKiKWX8Pw3qUgfkuWXBZcmP9MaLVVZPdIL+oyd/2qLPDeNo3hXrrMw28YkG1jgfR2R/P0VDjNwF0xYF0eiOimK/E0kMve9g0tzxk8ejgVOALMupvFbxTU5OcbhI0f6X3B/qaT9pac0rx88dJtHXB2ii9aWC62leQLuaNJvmzP3GXqsYifcBelMYpg+Ihec6+i1FRLF/C42+qc2+xHBen4WS4V+jmyxpv+zZOqHFtbQmJxu6B5Z/tu7bPQXLfsqjdbmD6qqjmAyfdjvMXLfYu4JTqmxjU4gIybNqG6H+4y74/bTH2gr31n4Camkdoi7wNJv1m5geoyUX/AK/Ia+HyU/6gn+jIejOL/C1kE98mPGnnYat3Zkv5NcT6BekmPBGXevK8LrhbP1b9N2y07YJnWmhGiLn95GPkcL7SBYHvyv3reZic0pxNhlraZKdZWDa+ik0RdzRpN+szMcbW9VhtPMbNc02c0hzT4OBu0+hAK3jHOmlLE1zZpAD4AXPhew2DeVjfSnCPhat7PoSEvjPdok5j0J4EK3hOUYaTRLLTdxN/6O4y2qpYp2/8RoJHg7Y9p3h1x6LPeunB7xMnaM43C5/0PyPpex9FV+hvTl9BpMLTJC86RZexa7YXMvlnlcbr+N3GO9Yb6siJzQynedF4Iu8tcNE3dsFr6WX8O1c8PFnjytrorLMpRSfZG9XmOimxCJxNo5QYnm9gA+xaT5Oa3iVteMVY1LjcW0T3rzY2MtLmO2sJafMGx9wU9ixaZrNW2aQM/g0zogbgdnoqywqclMXfVOI3rM5pSNjpHkeWkVv3RGcvw+lcdpgjv56AWARwucQ1gLnOIDWjaXHIBehcKp9TTxRf8uNrP5W2/BDyl+KQcbH5KyDrKwrVVTZBslGifrN2cR/atWdOmVa1j/mAPmLqGFuDDP8AJFd6uqx5pNB7XNEbiGOcCA5h7QtfbYkjgrO+oyI3fkmQkDRYbEkanngjKNuwp0qM8FQ2nxMuIsGyh/2X/P8A3OWjdMcFE9JIG2JDbt829oe4WZdO6e1S13c9pafTMf3FaHgmK62kjcTmYxpfWAs73BTZU+JIWHTQ36tmERyM3tePUaLvuHFWrEujMdRo6d7tNwRt3i/h+SqHQqs1VSWHZdzP/wA/cOK06JwXH5MnCdotiqUaZHOwWPU6ssBYBYNOew3G1RdXAGiwAAHdsCj5eufCrlvxDr3tbUTXvst8iksYksCo4pOTHnSK/VThvPlvUNUYlbv9/LeuYtVkHbzkqzV1pXpwx2c7mSFVie/nioyeuvz+qj5atNn1C6Iwom5WPZKpImdM3TJMyJ6Fsud806gP4fgmN05gdzw3KjIxJimf+H4KVpX88FB0zvw7vLcpOmk55C55otEL0noRLA5p7wQfULGo2kXadrSQfMZH7luM3aYRuWP9JKTV1b/B/aHrkfce6MHwH5aJfq+xXUYhCSbNkvE7Ow7fyf1ho9VvTHrzE1xGYNnCxafBwzB9DZehsBxYT08Uo/4jGut4EjMehvwXN5cLqRbHL4Jh5uFiHWfhmrqmyjY/su825j2J4LZ9aqR1m4TraVzgM22ePHs7fa/FL4j1lX7Bl+GZVS1bopGSM+aNzXtztctIcBffa3qvRkNQ2oga9pBbI0Oae6zgCD7rzjTU7ngaLS7yF1tfV62ZlDHHOwscwuay9rmO92ZDZYG32V0ebDhS+UJhkuYmYdOOjDqSpc9rTqpDfc152tPhfaPMjwUC1vevQmKYaydha9oIIsbi4I35KgVvVaA46qQtb/CQXW8jtVMGeLX5cE8kWjP9u3PxubniVp0OBjFMKhc64lYC0Ptnps7GlvDgAT57l3CuruFhvINYR3H5f5e/1V5p3BrQ0AADIACwA8rJPJzrjTtBxRu7MDrcDqIXFkkTrjIOALmneCE9wroXU1DgAzVtO179gH1RmfbzW3SMa7aBw/REa1o2DnLck/8AW2uuRvVz2YZ0zwY01Xa5IkYDpHIl7QGvJ4NPqU56HdG46x8jHOc17AHC1u005Eeht/MrV1r4bpwiUDOM6X2Tk78/RUvohimorIZNjSdB/wBV+R4O0T6K8W3C12BrmmafgXQ2CmOm1gLxscc3ehOz0U5NPzxSMtTa/PjuUfU1nPHcuWpTdsfiKpDqarTOSsUdPW88hMZq3nkK0cZJyJaStTZ1dzwUM+t54Jq+t54J9DbBuk9IahrdG12kHPgfvT/AXamERl18yfC187feoZ1ck/8AMEJQtUZSLrhpjbIZAO0bZnxHePDYrlR4qCFkdJiee1WGPGNGPaubL4+w6yUZZ0a6D1OJS1HwuheFwLi9+j87naNsjf5CrD0V6z5P2orpnyElgi7ANvmD/kaP9O3wVh/w6G8mI/7P3zKT6yep/X6g4bDTQavWGb/h6V9Ax7Gm9tF3FeNCbhK0ejKKkqZFV9U1981Xq2l8FVsM6ROsda5ziSNHL8lLnET4r6DBlhkjcTzJ45QYlOyybOKdurAdqbS2KuBCBcil649J6SRsokXjSzS0L01JR43roaOREvTv54KRgl55Cg4JeeCfQTqEolUybjkVK6cYM55a9jS4g7AM7O/UBWaOoSomvz5pY8DNmd0XRaeQjs6O8rVuiWHGlpmxF+nolxvawGkS6w9SeKZRyAeHN06ZWIZfyVAi3dsndeiyOa4WcAVDitRhWc8FD1NFNh1HhsTT2WtHkAPwT1soAUT8bzwRTWouDl2BNLomDVJN9VzxUM+uSL67bz4rLCZzJw1Y59UX41V9+I7+c0i7E1RYRdyzfHohxDngqv8A5lzwRDiXPBH0I3sJfG3iWJzTmCCD5EWWOvh0S5h2tJB9Mlo0mIX71BVFBEXl9gSdt9l/JWitVQG/kseEY8ZaaNxN3aNnfWbcH7r+q5U13PHcoZ1aALDKybTV3PFZQXwK3ZIzVnPITOSpUfJVpu+dOogseyVSavqk2dKknSI0FC750nrkg56KJEGMS1DJmnmIYhYWUXRvtmmtVU3KR9AXLL1/hx+fEP8AY++ZbYQsS/w4fPiHlT/fMttXyz7PYMp6yeqH4jUOw6KlpxGJNblqtK+gWfIw6VtF23xWIUuIfxEkki25exCL7VlXWT1Q/EGJ+Hx0tM2JshlGjq9M9ktyjYb2DXbfFUxZZY3cRZRUlTMeL1wyKPpazLMkk237U7JXtY8yyK0cbhq6YcvSZKBKKSnbCkXcuQa5Jly4HrvPNQ8jlTqKfnkqMZIlWTJGh7JdlTv54pZtTv5z3qIZPzdKtqOeO9LqElm1O/3896UFTv5z3qJ+J3+/nvR/iub/AKoamslRU7+eK78Xv9/Leok1fN/1RDWb/Dv8t6OprJn43f7+W9JOr9/PFQ5rub+W9JOq+b/qtqayVkxDfzxSEldv9/Peot1Vv54pJ9Tzfz3pqMSb63f7+e9IurN/v+qjX1O/nikzVc8lGjEkazfzxSZrd/v5b1GOqD4pN0y1BJB9dzyUi+sPimJlRDLzdbhBodPqEm6dNnSIhkQsNDgzJMypAvRTIhsGhcyJNz0kXrmml2DQcvQaUldGa5LYaHrprNTCR67LKkS5LJjRiaZ/hw+fEPKn++VbasT/AMOHz4h5U/8A5ltb3WBPhmvmWemdQLbixzHN1Weg/T6HFGSvhjkYInNadYG5lwJy0XHwVB6/8ZngkoxDNLEHNm0hHI9l7Flr6JF7XPFAxJdZfVL8UWSUgp6ZsMb9Noj0dIjtC2g22QbbPxWD09R43N1It6S1rwQaypI2EGolsQRnlpKNFIfELoxRyx/KKEk4vhjsriTiaQMzdHXrRbatohRcXFE0kVz0mXr0zykOA9GEiamRAyID0PBKja9MNahrUA0SBqEDVKOMyKZ1jUSJqUQ1SjnVCIZ0A6ki6pSRqkxMqLrFg0PXVKIZk01iBkRs1DjWoplSBeuFy1hoWMiKXpHSXC5LYaFDIil6T0lwuQsNBy5ELkS6KUtjUGLlzSRCUC5LY1Bi5FLkUlFulsag5cu6STLkNJCw0GLkUuXLrl0rYUjUf8OPz4h5U/8A5VAdY/Wsa8wfCGpphHrNZ+00NPT0NH927O2i7b4qg0uISRE6qWSPStpaD3MvbZfRIvt90rDBo3714eLC8kqR2OVIvvVX0/iwtssUsckhqJGaJZo2Fho56RHee5aR1q9XMmJGF7JmRfDskuHNLtLS0TlbZ8nuvPzcnsf/AAODrd5sQbey9K9CunTMWhndHG+IMOgdMg3L2k3yWz4/XLjo0XaPL9PPYeadXU50/wCgDsKkhY6Zs2ta5wIYWW0SBbMm+1V9kt11eLltaP8AgScfkUuuXQQC7iZZXPRC9BBegeYkF1iKZF1BAcKZEUyoILGOGVEMiCCAwUyLmmgghYyRzWIaaCCFhoGmhpoILWajheuXQQWs1A0kUuQQS2GjmkuXQQWCcui3QQQCcK4SgglGC3QJQQShOXXLoIIMY4SuXQQQCCyBKCCUJwq89VXWAzDdKB0LpTUyx6LmvDQ3YzMEZ7VxBcnlxTht8opB80aT1qdXDsRLJROIvh45OyYy/S+ltDhb5d685QS27tq6gvNxycZJoq1aHN1wIIL2yB//2Q=="/>
          <p:cNvSpPr>
            <a:spLocks noChangeAspect="1" noChangeArrowheads="1"/>
          </p:cNvSpPr>
          <p:nvPr/>
        </p:nvSpPr>
        <p:spPr bwMode="auto">
          <a:xfrm>
            <a:off x="1428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8920" name="AutoShape 8" descr="data:image/jpeg;base64,/9j/4AAQSkZJRgABAQAAAQABAAD/2wCEAAkGBhQSEBQUEhQVFBQUGBgXFBQXFBgXFBcUFxcaFxQXFxcXGyYfFxwkHBUXHy8gJCcpLCwsFR4xNTAqNSYsLCkBCQoKDgwOGg8PGiwkHCQsKSksLCwsLCksLCksLCwsLCwsKSwpLCwpLCksLCwsKSwpKSkpKSwsLCksKSkpKSkpKf/AABEIAKgBLAMBIgACEQEDEQH/xAAcAAAABwEBAAAAAAAAAAAAAAAAAgMEBQYHAQj/xABFEAABAwICBggCBwYEBgMAAAABAAIDBBEFIRITMWGR8AYHIkFRcYGhFDJCcoKxwdHhIzNSkqKyCBVig0NTc8LD8RYk0v/EABoBAAMBAQEBAAAAAAAAAAAAAAECAwAEBQb/xAAnEQACAgICAgICAgMBAAAAAAAAAQIRAxIhMQQTQXEiUYGRBSMyFP/aAAwDAQACEQMRAD8AjIqe/wD6/RPoKPnkJSlp+eQozpVir6dg1YAJNi4i9sriw/NfVuVnjRROxUI59NyWGGc2/RUCDprUt+kw/WYPwstA6HYuaun036Osa5zXhosLjNtgb2u0g7VCblHkqo2EOG7ueCSdhu7nPcrMaUJN1Hu5z3JVlA4Fadh27nPciHDt3t57lZHUe7289y58Du9v0VFlE0K1/l27m/ki/wCXbuctys/wA8Pb9EBh+728tyb3A0KqcO3e3luRDQbueCtpwvd7eW5JnC93t+iZZ0D1lSdQbueCI+j3c57lan4Xu9v0SMmGbvbz3KizIXQq7qPnkJN1JuVlfh27289ybvw/d7foqrKmK4srzqZJup1PPoueQkHUXNv0T7oFEG6BJmJTLqRIupUbMRDokm6NSr6ZJOpVrMRZjRCxSb6VJupUjHRHOaiFqfupkk6nSMYZlqKWp0YEmY0KCNy1ELU4MaI9iWgiBaikJYsRSErQREhcISpailqVxGsTsuWSllwhI4hsTsgEeyKWoahs1mkYo3phhusgdYZ2y8xmFK0ac1sOlGeK11IT4MYidcK79V2I6NRJCdkjdJvhpMOfqQ7+hVDEKbVzyM8DceRzH3+yXwev1FRFLs0Hgn6pyf8A0lyZxtNFL5N8YxG1SJBJcAjZZOAV5z4KdiOp54oalOA3nilAxDajKIwmaGi52BV1nT+i0ra3ZlcMcW92xwbYqzYlTaUbhuWBYjS6molj7muNvqnMex9l14IRyLklNtPg3zCauKojEkLg9hNrgEZi1xYgFPfhAs36nMWtJNTk/MBKwbxZkntoe61YNXHnTxTcS8EpRsiJImjaQPMhcdQg7Le29Zr1sU7m1McjiSxw0bE9kOFzkNgJB/pXOq3FNXW6omzZ2lv+4y7mW9NMeoXX6H6vZGXxdEFO5atGhy4dzlvTObD+clanUyRkolyR8ktLEVCSg5y3Js+h/Dw3K3SUHPJTV+H88N66o+QSeIqMlFzluTZ9HzkrZJQc8N6ayYfzyV0RzknjKu6j54ojqLnirK7DueO9cOHc8d6f3IHrZWjQc5Ihw1Wr4DnjvXPgeeSpvOOsZUnYbzwSTsM54KV6TYh8KwODNO5A22Av3k5+HulsEnFRAJdENuSC297Fptty3H1Tex1ZlBXRXnYXzkm78MKmYcehdU/D2dp30dKw0b2v/Ff271LPw0c/+0HlrsZQvopMmHnwTaSiV1mwznjvTSbC+eO9MsqYHBlOdSpJ1OrVLhfPJTWTDE+6YtMrZiXNUpuTDk3fRLWYiTGuapSDqZJmBYwxMaAjTswohiS0Y02jPPJUrG3Ln81DUb1OUxuOdy58nA0TLenuH6uZr7beyfTMexKr60rrCwvTgcRtADh5t/RZlE7JXhKwfH0bL0JxfW0URJ7TBq3X23Z2bnzFj6qQr+lMMAvK8N8BtJ8gMyslwXpE+mjkYz6ZBG51rE8AOCjqipdI4ue4uce8pfRFu2bd2a9T9Z1GTYveN5jfb2CtWG4nFOzThkbI3ZdrgfQ55LzoCnmFYvLTSCWB5Y8bf4XD+F7fpD88rJJ+JGS/EeOSuz0RI3IrE+sygEdS2QbD2Xembfa60zo50tbXUrnsAbKzKWO99E9xHi07QfMbQVieMyS/EzNme57g85uPd9HLYMiNil40XFtMbI02qHvRjFfhqyCa/Za8B+f0Hdl99wDr+i9DRVAI2rzIE+jxaYbJph5Sv/NdGfxlmp3ROGXQ1nrVwvW0jnDNzO2PG7do9W3CyXD61zHMlZ88bmvbnbtNIIF99vdKS4zOWkGeVw8DK4g7rEpqywGStgxvHHRuyc5W7PTWG1jJomSsN2yNa9p3OFx96dFi840XSWqiaGx1ErGtya0PNgPADuU3gfTutEoBqHP02uY0SWc0PcP2brZXs4Dv7yvLn/jZ8uLR1R8qPTRtz401kaPFYVR9YVfcF1TISHXc0hlsjctI0ch3ZIuP9Lp6px03lrO6NpIbuvb5vVGH+Pn8tUCXkL9G5GC/P6pF9LzyVhmCdKKikeHQyOt3xuJMbh4Fp2eYsVt3RnpFHXU4ljyOyRl7uY/vafvB7wVPNhnh57Q+OayfYDSc8d6I6m5471KOjVL6x8Snp4mPhdojSAebAmxvbbkM8vVJjbnLUadRVk66m5470Qwc8lVjoD0qkqHyRTv03aIfGSADojJ47IGy7T6lXNzE81KEtWCLUlaKV1hYbp0Ulhm0aQ822cO/coPqtrNJk0fgWyDyd2T/AGDitAxem04Xt8R+SyPq8n1GICI5X1kJ9O0w/wBH9SvB7Y2hGqkF6YRGmxBsg77PHnG4E+1lqTAHNDhscAR5EXHeqT1rUPYilH0XAHycLffopKi6wvh6enYYnSdgtLtPRF2HRsMjc20T3bUZJzimjRai+S8vp+eO9ISUnPHeozpD04jphCQx0omGk0ggNta4zPeb+xSeN9OYoNVZj5BM3Sa4EBoFr2JPfmMlFKRS4j6Wj55KbPoeeSmlL06hkp5ZtB7dV80dwXkeIsbbQR6IkvTaEQxy6LzrH6GiLXa7b2je2YF8vFOtwPUVkw7nhvTKXDueG9Of/mUHw7piHgNcGllhp3JDQdtgL3G3uQHSCF0scQ0tKRocDbsi+Vib7bi2V06lIRqJETUHPJTSWiVsnpVHz0vPFUjlFcCsvpUiYNynZqbnimjoM1ZSJ6lho3qeo388FWaR2fP5KeoX88NyTKhYsdYvT6cRFtnJWIz02qlfGfokgeXd7ELd2i4t4j8tyyLp1QaqpDrZPFj5t/Q+yXE+B339kKrP0T6GuqhrH3bHsb4uI2ncPvVXW29Ap2y0MDmgCzdBwAsA5l2OsPMX9VXJk0jYuuxW8Q6rGlhLHOBHgT9xyKz6voZKeUxy7e53cR4hej2xrP8ArP6NB8Jka3tMu4W3fMPUfgo4fI3lT7DKGn0UHoxj7qOpZKL6HyytH0oj8wt4j5hvG8rQukvVsypcamOQ3cwGzflcLXDhl4FZNE64W1dUuMa6i1Ls3U50P9s5x+gF2/YVPJbglkj/ACGK2/FmMVNI6GeSJ5JLTlfw2j2PsrH0H6PMrZ3QveWuDNNtu8AgP/uanXWxhGpqo5QMn3Y7zGbfYu4KH6KYz8LWwT/RY8B+dhq3dl9/IOLvshPGTeN6d/AtJtbGlN6mo/8Amv8AZUHp10SdQSx2c4xuu3PZcZjiL8F6MYBZUrrXwD4iheWi72DTb43Znb1Fx6rzcHmznPWb4OiWCMFcTJeiWHx1FZFBKS1st2hw7n2JbxsR5kLWsO6qKWJwc7SkIzaCezcbDYbVhtJUluhIz52Oa9h7tNhDmHyuAvT+D4m2op4p2fLKxrx9oXsrefly46cXwxMGOErtco889MMJ+GxGZlrNedYzyfmf6tLiFMdXXRJtbNIZf3cIbdoObnOJ0fQBp88lPdduEWEVS0fI7Qd9V9rf1AD7SgeqvGtRiLGk9ioaYj9b54ifUFv21dZZS8faPdCaL2Ux/wBPOrEwMM1Lc6Obo8yC0bdHwI8O9VnoL0s+DqmyE/sZLMnHdoE5P82k38i7xXoeqhD2lp715w6a4H8HXPYBaOS72brntt9D/cFz+Pm90XCZWcPW7ieiC4EXGYOw9yhulGFCopnxn6QIG4nYfQ2UD1W9INfQiNxu+mOrPiY7XiPDs38WFW4uXHq8U/oq6kjIeiWAVcdXE7VFpY6z9I2GgbteL2zyJI8gtWejPbndJSHnkK+TJ7GnQkI6oRlFwQsSx7/6uKF+Ys6OXgRpD+k8Vtbjzw3LKetSh0Z4ZO512H1AcPucq4eOATLl04w/X0MgaLnRJbl320mniAs1wii+KoZmNzkiLZo/HYWuA89G32gtO6MVPxGGwk5nV6DvrR9g/wBvus/6GHUYm6F2xzpIvR3bj/tbxT43Sa/QslzZGGs1+Hlv0qdwkZ/0ybPH2S4n1CTlqdZSFn0oHCWP6hykHpfS4+CedI8MNJWvbb9nKHEDus7KRvvf1CgKeXR0T5sd4EbM/QkeqraEokMKnEcpDv3c7XNPgQ4WdwuHI9BGTDJCfmF7f9WI3bbzzHqksOpTLBIwZyQ/tGeJDcpBvu0g+bUrCTm8bSA9vm3Jw4LGZxk19Jv0KhnB9vwIBSLK86ML9jonA+hNnD0c0H1KPFDrGyMb8zf2sW8jMt9RpDgmNwRcZtdmfqvydwcAUrYUjYIphJG142OaHD1F03qIueO5RfQqt06bQPzREtPkcwfvUxMOeO5c3TL9oi6iLm3mmT481Iz8++5MpBmrRZKSDUzs+fyU3RP54blAROUtRSfh4bt66Zo5Ylhp35c7lTusrDdKEvAzZZ/oMne11aqSTZz4JPHKUSQkEXFrehFlCHEqKvqzFIzcLTOqDE/39OT4Ssue4jReANxDT9pZmIixzmHa0kcDbnzU90MxT4eugeTZpdq3/Vk7Ps7RP2VacdoNDLiRvzU0xik04nC3PencZR3tuF5EZaysvJbKjzbiNDqaiWLua46P1Tm32NvRWnqqxbU4iGE9moaYz9dvbjPs8faXOtHC9VUMlAyddh8xm32uqrT1To3skZ80bmvb9ZpDgPI2svepZcbX7OSLaaZsnWpguuo3lou5o0m/WZnb1GSxGF2k1eknyNqaRr25tkY17fJwB/FedsSodRUzRfwuOj9U5t9iB6Lj8OfFP44KZFTf9noTq6xv4nDoHuN3tbq3k7S+Psk+oAd9pT9fEHxuHiFkXUpjWjLPTE5SDXM+s2zJP6SzgVr+kvL8nH6szr7OuMt4HmbF8PNPVzw2sGvOj9U5tt6G3otc6mMa06OSAntQPu3O51cl3N8gHaY9FU+t7B9CojnAyddjjvFyz20kw6ssY+HxGME9icGJ/hc5xn+YBv2yvWzQ93j3/JyYpa5DXem+EippJIz9JpF+8HuI8ivOlNK9hBGUkTgRukY644OHsvUk0ek0jxXnbp1hXw+ISC1my/tG+vzDiL/aXL4GThxK51zZv+D4q2op4pmbJWNeN1xmPMG49FnnXNgunTiZo7UR0r/6dj/bP0TjqZxnTppacnOF2k3/AKctz/eH8QrT0rohLTSNOYLSPQixUIL1Z9SkntCzHuq7GdTXtaT2KhpjP1xd0Z4hw+2tqcV5po53QvDh80LwftRuv97fdek4ZQ9rXDY4AjyIuF0eTHlSJw6o6knhKvyBKzbE+s2WKaSNsDToEjtvNzbYbNGVxY7e9Rx43PoaUlHsvhHPBUnrQw/Toy8bWWd/KRf2JV3pJ2yxskYbte1rm+RAITDH8O1lO9p7wRxFk8JVIElxZUuqWv0qeaIn5HhwH+l7R/3NdxVY6YsNNiYlGV9CQb3Ruz9g3inPVfM6KsMbstNjmH67DpD7nKV61MP/AHUw+i6x+q7L7w1WXE/sXuJJdYOCfE0oljF3s/aMt3i1yPVvvZZthdGJZNA5NmFgfB9uyf5g1a90Om11BEDmWtMZ+xcD2sVRsX6Pmmq3Bos0u1kfgDe5HofYhLjfOr+DT6tET0Xa6OrjLxYh2rlHhtafvPAKQ6R4QaSoMYHZvrIvDRPzN9M8vJWHpBgIErKhg7EwBducRdp4ZeiW6bUZqaOKdou+MXPibZSD2v6BNt0/3wI1Zn+j8PVNP0ARIzfC/NzfTMeiPimHCnqywi8b+23wLHfvGjjfgpWpwWSehikYx2thc4NFrF8ZINhfbkeLVIYl0blnpIAdFs8YAzcPlGWZHi23qE1pBpkL0dqX080sWRdolovscQNKJx8xl6qdwHHTURkyAB42gC2VvA37wUnN0aGnFI6Sz42hri0Dt6Ozacv1XIqKOJ73sJu8knPLPbYeYug9WFWh7USc8UxfJmiVFXzxTN1SnjEDZJM28/mpGjf+Hf5b1HA5p5Su54b10SOWJPUkmz0/DepEt0mkeKiKWX8Pw3qUgfkuWXBZcmP9MaLVVZPdIL+oyd/2qLPDeNo3hXrrMw28YkG1jgfR2R/P0VDjNwF0xYF0eiOimK/E0kMve9g0tzxk8ejgVOALMupvFbxTU5OcbhI0f6X3B/qaT9pac0rx88dJtHXB2ii9aWC62leQLuaNJvmzP3GXqsYifcBelMYpg+Ihec6+i1FRLF/C42+qc2+xHBen4WS4V+jmyxpv+zZOqHFtbQmJxu6B5Z/tu7bPQXLfsqjdbmD6qqjmAyfdjvMXLfYu4JTqmxjU4gIybNqG6H+4y74/bTH2gr31n4Camkdoi7wNJv1m5geoyUX/AK/Ia+HyU/6gn+jIejOL/C1kE98mPGnnYat3Zkv5NcT6BekmPBGXevK8LrhbP1b9N2y07YJnWmhGiLn95GPkcL7SBYHvyv3reZic0pxNhlraZKdZWDa+ik0RdzRpN+szMcbW9VhtPMbNc02c0hzT4OBu0+hAK3jHOmlLE1zZpAD4AXPhew2DeVjfSnCPhat7PoSEvjPdok5j0J4EK3hOUYaTRLLTdxN/6O4y2qpYp2/8RoJHg7Y9p3h1x6LPeunB7xMnaM43C5/0PyPpex9FV+hvTl9BpMLTJC86RZexa7YXMvlnlcbr+N3GO9Yb6siJzQynedF4Iu8tcNE3dsFr6WX8O1c8PFnjytrorLMpRSfZG9XmOimxCJxNo5QYnm9gA+xaT5Oa3iVteMVY1LjcW0T3rzY2MtLmO2sJafMGx9wU9ixaZrNW2aQM/g0zogbgdnoqywqclMXfVOI3rM5pSNjpHkeWkVv3RGcvw+lcdpgjv56AWARwucQ1gLnOIDWjaXHIBehcKp9TTxRf8uNrP5W2/BDyl+KQcbH5KyDrKwrVVTZBslGifrN2cR/atWdOmVa1j/mAPmLqGFuDDP8AJFd6uqx5pNB7XNEbiGOcCA5h7QtfbYkjgrO+oyI3fkmQkDRYbEkanngjKNuwp0qM8FQ2nxMuIsGyh/2X/P8A3OWjdMcFE9JIG2JDbt829oe4WZdO6e1S13c9pafTMf3FaHgmK62kjcTmYxpfWAs73BTZU+JIWHTQ36tmERyM3tePUaLvuHFWrEujMdRo6d7tNwRt3i/h+SqHQqs1VSWHZdzP/wA/cOK06JwXH5MnCdotiqUaZHOwWPU6ssBYBYNOew3G1RdXAGiwAAHdsCj5eufCrlvxDr3tbUTXvst8iksYksCo4pOTHnSK/VThvPlvUNUYlbv9/LeuYtVkHbzkqzV1pXpwx2c7mSFVie/nioyeuvz+qj5atNn1C6Iwom5WPZKpImdM3TJMyJ6Fsud806gP4fgmN05gdzw3KjIxJimf+H4KVpX88FB0zvw7vLcpOmk55C55otEL0noRLA5p7wQfULGo2kXadrSQfMZH7luM3aYRuWP9JKTV1b/B/aHrkfce6MHwH5aJfq+xXUYhCSbNkvE7Ow7fyf1ho9VvTHrzE1xGYNnCxafBwzB9DZehsBxYT08Uo/4jGut4EjMehvwXN5cLqRbHL4Jh5uFiHWfhmrqmyjY/su825j2J4LZ9aqR1m4TraVzgM22ePHs7fa/FL4j1lX7Bl+GZVS1bopGSM+aNzXtztctIcBffa3qvRkNQ2oga9pBbI0Oae6zgCD7rzjTU7ngaLS7yF1tfV62ZlDHHOwscwuay9rmO92ZDZYG32V0ebDhS+UJhkuYmYdOOjDqSpc9rTqpDfc152tPhfaPMjwUC1vevQmKYaydha9oIIsbi4I35KgVvVaA46qQtb/CQXW8jtVMGeLX5cE8kWjP9u3PxubniVp0OBjFMKhc64lYC0Ptnps7GlvDgAT57l3CuruFhvINYR3H5f5e/1V5p3BrQ0AADIACwA8rJPJzrjTtBxRu7MDrcDqIXFkkTrjIOALmneCE9wroXU1DgAzVtO179gH1RmfbzW3SMa7aBw/REa1o2DnLck/8AW2uuRvVz2YZ0zwY01Xa5IkYDpHIl7QGvJ4NPqU56HdG46x8jHOc17AHC1u005Eeht/MrV1r4bpwiUDOM6X2Tk78/RUvohimorIZNjSdB/wBV+R4O0T6K8W3C12BrmmafgXQ2CmOm1gLxscc3ehOz0U5NPzxSMtTa/PjuUfU1nPHcuWpTdsfiKpDqarTOSsUdPW88hMZq3nkK0cZJyJaStTZ1dzwUM+t54Jq+t54J9DbBuk9IahrdG12kHPgfvT/AXamERl18yfC187feoZ1ck/8AMEJQtUZSLrhpjbIZAO0bZnxHePDYrlR4qCFkdJiee1WGPGNGPaubL4+w6yUZZ0a6D1OJS1HwuheFwLi9+j87naNsjf5CrD0V6z5P2orpnyElgi7ANvmD/kaP9O3wVh/w6G8mI/7P3zKT6yep/X6g4bDTQavWGb/h6V9Ax7Gm9tF3FeNCbhK0ejKKkqZFV9U1981Xq2l8FVsM6ROsda5ziSNHL8lLnET4r6DBlhkjcTzJ45QYlOyybOKdurAdqbS2KuBCBcil649J6SRsokXjSzS0L01JR43roaOREvTv54KRgl55Cg4JeeCfQTqEolUybjkVK6cYM55a9jS4g7AM7O/UBWaOoSomvz5pY8DNmd0XRaeQjs6O8rVuiWHGlpmxF+nolxvawGkS6w9SeKZRyAeHN06ZWIZfyVAi3dsndeiyOa4WcAVDitRhWc8FD1NFNh1HhsTT2WtHkAPwT1soAUT8bzwRTWouDl2BNLomDVJN9VzxUM+uSL67bz4rLCZzJw1Y59UX41V9+I7+c0i7E1RYRdyzfHohxDngqv8A5lzwRDiXPBH0I3sJfG3iWJzTmCCD5EWWOvh0S5h2tJB9Mlo0mIX71BVFBEXl9gSdt9l/JWitVQG/kseEY8ZaaNxN3aNnfWbcH7r+q5U13PHcoZ1aALDKybTV3PFZQXwK3ZIzVnPITOSpUfJVpu+dOogseyVSavqk2dKknSI0FC750nrkg56KJEGMS1DJmnmIYhYWUXRvtmmtVU3KR9AXLL1/hx+fEP8AY++ZbYQsS/w4fPiHlT/fMttXyz7PYMp6yeqH4jUOw6KlpxGJNblqtK+gWfIw6VtF23xWIUuIfxEkki25exCL7VlXWT1Q/EGJ+Hx0tM2JshlGjq9M9ktyjYb2DXbfFUxZZY3cRZRUlTMeL1wyKPpazLMkk237U7JXtY8yyK0cbhq6YcvSZKBKKSnbCkXcuQa5Jly4HrvPNQ8jlTqKfnkqMZIlWTJGh7JdlTv54pZtTv5z3qIZPzdKtqOeO9LqElm1O/3896UFTv5z3qJ+J3+/nvR/iub/AKoamslRU7+eK78Xv9/Leok1fN/1RDWb/Dv8t6OprJn43f7+W9JOr9/PFQ5rub+W9JOq+b/qtqayVkxDfzxSEldv9/Peot1Vv54pJ9Tzfz3pqMSb63f7+e9IurN/v+qjX1O/nikzVc8lGjEkazfzxSZrd/v5b1GOqD4pN0y1BJB9dzyUi+sPimJlRDLzdbhBodPqEm6dNnSIhkQsNDgzJMypAvRTIhsGhcyJNz0kXrmml2DQcvQaUldGa5LYaHrprNTCR67LKkS5LJjRiaZ/hw+fEPKn++VbasT/AMOHz4h5U/8A5ltb3WBPhmvmWemdQLbixzHN1Weg/T6HFGSvhjkYInNadYG5lwJy0XHwVB6/8ZngkoxDNLEHNm0hHI9l7Flr6JF7XPFAxJdZfVL8UWSUgp6ZsMb9Noj0dIjtC2g22QbbPxWD09R43N1It6S1rwQaypI2EGolsQRnlpKNFIfELoxRyx/KKEk4vhjsriTiaQMzdHXrRbatohRcXFE0kVz0mXr0zykOA9GEiamRAyID0PBKja9MNahrUA0SBqEDVKOMyKZ1jUSJqUQ1SjnVCIZ0A6ki6pSRqkxMqLrFg0PXVKIZk01iBkRs1DjWoplSBeuFy1hoWMiKXpHSXC5LYaFDIil6T0lwuQsNBy5ELkS6KUtjUGLlzSRCUC5LY1Bi5FLkUlFulsag5cu6STLkNJCw0GLkUuXLrl0rYUjUf8OPz4h5U/8A5VAdY/Wsa8wfCGpphHrNZ+00NPT0NH927O2i7b4qg0uISRE6qWSPStpaD3MvbZfRIvt90rDBo3714eLC8kqR2OVIvvVX0/iwtssUsckhqJGaJZo2Fho56RHee5aR1q9XMmJGF7JmRfDskuHNLtLS0TlbZ8nuvPzcnsf/AAODrd5sQbey9K9CunTMWhndHG+IMOgdMg3L2k3yWz4/XLjo0XaPL9PPYeadXU50/wCgDsKkhY6Zs2ta5wIYWW0SBbMm+1V9kt11eLltaP8AgScfkUuuXQQC7iZZXPRC9BBegeYkF1iKZF1BAcKZEUyoILGOGVEMiCCAwUyLmmgghYyRzWIaaCCFhoGmhpoILWajheuXQQWs1A0kUuQQS2GjmkuXQQWCcui3QQQCcK4SgglGC3QJQQShOXXLoIIMY4SuXQQQCCyBKCCUJwq89VXWAzDdKB0LpTUyx6LmvDQ3YzMEZ7VxBcnlxTht8opB80aT1qdXDsRLJROIvh45OyYy/S+ltDhb5d685QS27tq6gvNxycZJoq1aHN1wIIL2yB//2Q=="/>
          <p:cNvSpPr>
            <a:spLocks noChangeAspect="1" noChangeArrowheads="1"/>
          </p:cNvSpPr>
          <p:nvPr/>
        </p:nvSpPr>
        <p:spPr bwMode="auto">
          <a:xfrm>
            <a:off x="1428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8921" name="Picture 10" descr="http://rack.0.mshcdn.com/media/ZgkyMDEyLzEyLzA0LzZiL3RoZWludGVybmV0LmJ5cC5qcGcKcAl0aHVtYgk5NTB4NTM0IwplCWpwZw/2a8027b8/f82/the-internet-changes-wednesday-but-most-people-won-t-notice-6177333a9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0" y="6553200"/>
            <a:ext cx="3276600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4" name="Picture 2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657350"/>
            <a:ext cx="4067175" cy="390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3" name="Picture 30" descr="https://encrypted-tbn3.gstatic.com/images?q=tbn:ANd9GcQ_aQHwF-wDdBEo1yVPOZK_GHeHMUTjVgkmjdaom8y9_TRRdY_M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105400"/>
            <a:ext cx="20955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9" name="Picture 1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95400"/>
            <a:ext cx="8859838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7" name="Picture 1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353587" y="2362201"/>
            <a:ext cx="6714213" cy="388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722037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800" decel="1000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89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89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800" decel="100000" fill="hold"/>
                                        <p:tgtEl>
                                          <p:spTgt spid="389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89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89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8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800" decel="100000" fill="hold"/>
                                        <p:tgtEl>
                                          <p:spTgt spid="38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8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The Deep Web</a:t>
            </a:r>
          </a:p>
        </p:txBody>
      </p:sp>
      <p:pic>
        <p:nvPicPr>
          <p:cNvPr id="39939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3076575"/>
            <a:ext cx="4341813" cy="3222625"/>
          </a:xfrm>
        </p:spPr>
      </p:pic>
      <p:sp>
        <p:nvSpPr>
          <p:cNvPr id="39940" name="Rectangle 5"/>
          <p:cNvSpPr>
            <a:spLocks noChangeArrowheads="1"/>
          </p:cNvSpPr>
          <p:nvPr/>
        </p:nvSpPr>
        <p:spPr bwMode="auto">
          <a:xfrm>
            <a:off x="3886200" y="6149975"/>
            <a:ext cx="5257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000"/>
              <a:t>Distribution of Deep Web Sites by Content www.brightplanet.com</a:t>
            </a:r>
          </a:p>
        </p:txBody>
      </p:sp>
      <p:pic>
        <p:nvPicPr>
          <p:cNvPr id="3994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516752"/>
            <a:ext cx="2617787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3"/>
          <p:cNvSpPr txBox="1">
            <a:spLocks/>
          </p:cNvSpPr>
          <p:nvPr/>
        </p:nvSpPr>
        <p:spPr>
          <a:xfrm>
            <a:off x="457200" y="1737361"/>
            <a:ext cx="8458200" cy="1691639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Char char="q"/>
              <a:defRPr/>
            </a:pPr>
            <a:r>
              <a:rPr lang="en-US" sz="3200" dirty="0">
                <a:latin typeface="+mn-lt"/>
              </a:rPr>
              <a:t>Deep Web vs. Surface Web</a:t>
            </a:r>
          </a:p>
          <a:p>
            <a:pPr marL="731520" lvl="1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Char char="q"/>
              <a:defRPr/>
            </a:pPr>
            <a:r>
              <a:rPr lang="en-US" sz="2800" dirty="0">
                <a:latin typeface="+mn-lt"/>
              </a:rPr>
              <a:t>Dynamic contents, unlinked pages, contextual Web, etc.</a:t>
            </a:r>
          </a:p>
          <a:p>
            <a:pPr marL="731520" lvl="1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Char char="q"/>
              <a:defRPr/>
            </a:pPr>
            <a:r>
              <a:rPr lang="en-US" sz="2800" dirty="0">
                <a:latin typeface="+mn-lt"/>
              </a:rPr>
              <a:t>1,000 to 5,000 times larger than Surface Web, as of 2010.</a:t>
            </a:r>
          </a:p>
          <a:p>
            <a:pPr marL="548640" lvl="1" indent="-228600" fontAlgn="auto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" pitchFamily="2" charset="2"/>
              <a:buChar char="q"/>
              <a:defRPr/>
            </a:pPr>
            <a:endParaRPr lang="en-US" sz="2400" dirty="0">
              <a:latin typeface="+mn-lt"/>
            </a:endParaRPr>
          </a:p>
          <a:p>
            <a:pPr marL="822960" lvl="2" indent="-228600" fontAlgn="auto">
              <a:spcBef>
                <a:spcPts val="370"/>
              </a:spcBef>
              <a:spcAft>
                <a:spcPts val="0"/>
              </a:spcAft>
              <a:buClr>
                <a:schemeClr val="accent1">
                  <a:tint val="60000"/>
                </a:schemeClr>
              </a:buClr>
              <a:buSzPct val="85000"/>
              <a:buFont typeface="Wingdings" pitchFamily="2" charset="2"/>
              <a:buChar char="q"/>
              <a:defRPr/>
            </a:pP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5302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Deep Web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37360"/>
            <a:ext cx="8915400" cy="5044439"/>
          </a:xfrm>
        </p:spPr>
        <p:txBody>
          <a:bodyPr>
            <a:noAutofit/>
          </a:bodyPr>
          <a:lstStyle/>
          <a:p>
            <a:r>
              <a:rPr lang="en-US" sz="2800" dirty="0" smtClean="0"/>
              <a:t>Sites that are difficult for a crawler to find are collectively referred to as the </a:t>
            </a:r>
            <a:r>
              <a:rPr lang="en-US" sz="2800" i="1" dirty="0" smtClean="0"/>
              <a:t>deep </a:t>
            </a:r>
            <a:r>
              <a:rPr lang="en-US" sz="2800" dirty="0" smtClean="0"/>
              <a:t>(or </a:t>
            </a:r>
            <a:r>
              <a:rPr lang="en-US" sz="2800" i="1" dirty="0" smtClean="0"/>
              <a:t>hidden</a:t>
            </a:r>
            <a:r>
              <a:rPr lang="en-US" sz="2800" dirty="0" smtClean="0"/>
              <a:t>)</a:t>
            </a:r>
            <a:r>
              <a:rPr lang="en-US" sz="2800" i="1" dirty="0" smtClean="0"/>
              <a:t> Web</a:t>
            </a:r>
          </a:p>
          <a:p>
            <a:pPr lvl="1"/>
            <a:r>
              <a:rPr lang="en-US" sz="2400" dirty="0" smtClean="0"/>
              <a:t>much larger than conventional Web</a:t>
            </a:r>
          </a:p>
          <a:p>
            <a:r>
              <a:rPr lang="en-US" sz="2800" dirty="0" smtClean="0"/>
              <a:t>Three broad categories:</a:t>
            </a:r>
          </a:p>
          <a:p>
            <a:pPr lvl="1"/>
            <a:r>
              <a:rPr lang="en-US" sz="2800" dirty="0" smtClean="0"/>
              <a:t>private sites</a:t>
            </a:r>
          </a:p>
          <a:p>
            <a:pPr lvl="2"/>
            <a:r>
              <a:rPr lang="en-US" sz="2400" dirty="0" smtClean="0"/>
              <a:t>no incoming links, or may require log in with a valid account</a:t>
            </a:r>
          </a:p>
          <a:p>
            <a:pPr lvl="1"/>
            <a:r>
              <a:rPr lang="en-US" sz="2800" dirty="0" smtClean="0"/>
              <a:t>form results</a:t>
            </a:r>
          </a:p>
          <a:p>
            <a:pPr lvl="2"/>
            <a:r>
              <a:rPr lang="en-US" sz="2400" dirty="0" smtClean="0"/>
              <a:t>sites that can be reached only after entering some data into a form</a:t>
            </a:r>
          </a:p>
          <a:p>
            <a:pPr lvl="1"/>
            <a:r>
              <a:rPr lang="en-US" sz="2800" dirty="0" smtClean="0"/>
              <a:t>scripted pages</a:t>
            </a:r>
          </a:p>
          <a:p>
            <a:pPr lvl="2"/>
            <a:r>
              <a:rPr lang="en-US" sz="2400" dirty="0" smtClean="0"/>
              <a:t>pages that use JavaScript, Flash, or another client-side language to generate links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Sitemaps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4"/>
            <a:ext cx="7863841" cy="402336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Sitemaps contain lists of URLs and data about those URLs, such as modification time and modification frequency</a:t>
            </a:r>
          </a:p>
          <a:p>
            <a:r>
              <a:rPr lang="en-US" sz="2800" dirty="0" smtClean="0"/>
              <a:t>Generated by web server administrators</a:t>
            </a:r>
          </a:p>
          <a:p>
            <a:r>
              <a:rPr lang="en-US" sz="2800" dirty="0" smtClean="0"/>
              <a:t>Tells crawler about pages it might not otherwise find</a:t>
            </a:r>
          </a:p>
          <a:p>
            <a:r>
              <a:rPr lang="en-US" sz="2800" dirty="0" smtClean="0"/>
              <a:t>Gives crawler a hint about when to check a page for changes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Sitemap Example</a:t>
            </a:r>
            <a:endParaRPr lang="en-US" dirty="0"/>
          </a:p>
        </p:txBody>
      </p:sp>
      <p:pic>
        <p:nvPicPr>
          <p:cNvPr id="3" name="Picture 2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371600" y="1828800"/>
            <a:ext cx="6711482" cy="4267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16200000">
            <a:off x="-490806" y="4616865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Dynamically generated pages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Distributed Crawling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37360"/>
            <a:ext cx="8610600" cy="473963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Three reasons to use multiple computers for crawling</a:t>
            </a:r>
          </a:p>
          <a:p>
            <a:pPr lvl="1"/>
            <a:r>
              <a:rPr lang="en-US" sz="2400" dirty="0" smtClean="0"/>
              <a:t>Helps to put the crawler closer to the sites it crawls</a:t>
            </a:r>
          </a:p>
          <a:p>
            <a:pPr lvl="1"/>
            <a:r>
              <a:rPr lang="en-US" sz="2400" dirty="0" smtClean="0"/>
              <a:t>Reduces the number of sites the crawler has to remember</a:t>
            </a:r>
          </a:p>
          <a:p>
            <a:pPr lvl="1"/>
            <a:r>
              <a:rPr lang="en-US" sz="2400" dirty="0" smtClean="0"/>
              <a:t>Reduces computing resources required</a:t>
            </a:r>
          </a:p>
          <a:p>
            <a:r>
              <a:rPr lang="en-US" sz="2800" dirty="0" smtClean="0"/>
              <a:t>Distributed crawler uses a hash function to assign URLs to crawling computers</a:t>
            </a:r>
          </a:p>
          <a:p>
            <a:pPr lvl="1"/>
            <a:r>
              <a:rPr lang="en-US" sz="2400" dirty="0" smtClean="0"/>
              <a:t>hash function should be computed on the host part of each URL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Desktop Crawls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37360"/>
            <a:ext cx="8229600" cy="473963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Used for desktop search and enterprise search</a:t>
            </a:r>
          </a:p>
          <a:p>
            <a:r>
              <a:rPr lang="en-US" sz="2800" dirty="0" smtClean="0"/>
              <a:t>Differences to web crawling:</a:t>
            </a:r>
          </a:p>
          <a:p>
            <a:pPr lvl="1"/>
            <a:r>
              <a:rPr lang="en-US" sz="2400" dirty="0" smtClean="0"/>
              <a:t>Much easier to find the data</a:t>
            </a:r>
          </a:p>
          <a:p>
            <a:pPr lvl="1"/>
            <a:r>
              <a:rPr lang="en-US" sz="2400" dirty="0" smtClean="0"/>
              <a:t>Responding quickly to updates is more important</a:t>
            </a:r>
          </a:p>
          <a:p>
            <a:pPr lvl="1"/>
            <a:r>
              <a:rPr lang="en-US" sz="2400" dirty="0" smtClean="0"/>
              <a:t>Must be conservative in terms of disk and CPU usage</a:t>
            </a:r>
          </a:p>
          <a:p>
            <a:pPr lvl="1"/>
            <a:r>
              <a:rPr lang="en-US" sz="2400" dirty="0" smtClean="0"/>
              <a:t>Many different document formats</a:t>
            </a:r>
          </a:p>
          <a:p>
            <a:pPr lvl="1"/>
            <a:r>
              <a:rPr lang="en-US" sz="2400" dirty="0" smtClean="0"/>
              <a:t>Data privacy very important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 Feeds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37360"/>
            <a:ext cx="8229600" cy="458723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Many documents are </a:t>
            </a:r>
            <a:r>
              <a:rPr lang="en-US" sz="2800" i="1" dirty="0" smtClean="0"/>
              <a:t>published</a:t>
            </a:r>
          </a:p>
          <a:p>
            <a:pPr lvl="1"/>
            <a:r>
              <a:rPr lang="en-US" sz="2400" dirty="0" smtClean="0"/>
              <a:t>created at a fixed time and rarely updated again</a:t>
            </a:r>
          </a:p>
          <a:p>
            <a:pPr lvl="1"/>
            <a:r>
              <a:rPr lang="en-US" sz="2400" dirty="0" smtClean="0"/>
              <a:t>e.g., news articles, blog posts, press releases, email</a:t>
            </a:r>
          </a:p>
          <a:p>
            <a:r>
              <a:rPr lang="en-US" sz="2800" dirty="0" smtClean="0"/>
              <a:t>Published documents from a single source can be ordered in a sequence called a </a:t>
            </a:r>
            <a:r>
              <a:rPr lang="en-US" sz="2800" i="1" dirty="0" smtClean="0">
                <a:solidFill>
                  <a:srgbClr val="C00000"/>
                </a:solidFill>
              </a:rPr>
              <a:t>document feed</a:t>
            </a:r>
          </a:p>
          <a:p>
            <a:pPr lvl="1"/>
            <a:r>
              <a:rPr lang="en-US" sz="2400" dirty="0" smtClean="0"/>
              <a:t>new documents found by examining the end of the feed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 Feeds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Two types:</a:t>
            </a:r>
          </a:p>
          <a:p>
            <a:pPr lvl="1"/>
            <a:r>
              <a:rPr lang="en-US" sz="2400" dirty="0" smtClean="0"/>
              <a:t>A </a:t>
            </a:r>
            <a:r>
              <a:rPr lang="en-US" sz="2400" i="1" dirty="0" smtClean="0">
                <a:solidFill>
                  <a:srgbClr val="C00000"/>
                </a:solidFill>
              </a:rPr>
              <a:t>push feed </a:t>
            </a:r>
            <a:r>
              <a:rPr lang="en-US" sz="2400" dirty="0" smtClean="0"/>
              <a:t>alerts the subscriber to new documents</a:t>
            </a:r>
          </a:p>
          <a:p>
            <a:pPr lvl="1"/>
            <a:r>
              <a:rPr lang="en-US" sz="2400" dirty="0" smtClean="0"/>
              <a:t>A </a:t>
            </a:r>
            <a:r>
              <a:rPr lang="en-US" sz="2400" i="1" dirty="0" smtClean="0">
                <a:solidFill>
                  <a:srgbClr val="C00000"/>
                </a:solidFill>
              </a:rPr>
              <a:t>pull feed </a:t>
            </a:r>
            <a:r>
              <a:rPr lang="en-US" sz="2400" dirty="0" smtClean="0"/>
              <a:t>requires the subscriber to check periodically for</a:t>
            </a:r>
            <a:r>
              <a:rPr lang="en-US" sz="2400" i="1" dirty="0" smtClean="0"/>
              <a:t> </a:t>
            </a:r>
            <a:r>
              <a:rPr lang="en-US" sz="2400" dirty="0" smtClean="0"/>
              <a:t>new documents</a:t>
            </a:r>
          </a:p>
          <a:p>
            <a:r>
              <a:rPr lang="en-US" sz="2800" dirty="0" smtClean="0"/>
              <a:t>Most common format for pull feeds is called </a:t>
            </a:r>
            <a:r>
              <a:rPr lang="en-US" sz="2800" i="1" dirty="0" smtClean="0"/>
              <a:t>RSS</a:t>
            </a:r>
          </a:p>
          <a:p>
            <a:pPr lvl="1"/>
            <a:r>
              <a:rPr lang="en-US" sz="2400" dirty="0" smtClean="0"/>
              <a:t>Really Simple Syndication, RDF Site Summary, Rich Site Summary, or ...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Many names</a:t>
            </a:r>
          </a:p>
        </p:txBody>
      </p:sp>
      <p:sp>
        <p:nvSpPr>
          <p:cNvPr id="9219" name="Rectangle 1027"/>
          <p:cNvSpPr>
            <a:spLocks noGrp="1" noChangeArrowheads="1"/>
          </p:cNvSpPr>
          <p:nvPr>
            <p:ph idx="1"/>
          </p:nvPr>
        </p:nvSpPr>
        <p:spPr>
          <a:xfrm>
            <a:off x="685800" y="1828800"/>
            <a:ext cx="7772400" cy="39624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2800" dirty="0" smtClean="0"/>
              <a:t>Crawler</a:t>
            </a:r>
          </a:p>
          <a:p>
            <a:pPr>
              <a:lnSpc>
                <a:spcPct val="90000"/>
              </a:lnSpc>
            </a:pPr>
            <a:r>
              <a:rPr lang="en-US" altLang="en-US" sz="2800" dirty="0" smtClean="0"/>
              <a:t>Spider</a:t>
            </a:r>
          </a:p>
          <a:p>
            <a:pPr>
              <a:lnSpc>
                <a:spcPct val="90000"/>
              </a:lnSpc>
            </a:pPr>
            <a:r>
              <a:rPr lang="en-US" altLang="en-US" sz="2800" dirty="0" smtClean="0"/>
              <a:t>Robot (or bot)</a:t>
            </a:r>
          </a:p>
          <a:p>
            <a:pPr>
              <a:lnSpc>
                <a:spcPct val="90000"/>
              </a:lnSpc>
            </a:pPr>
            <a:r>
              <a:rPr lang="en-US" altLang="en-US" sz="2800" dirty="0" smtClean="0"/>
              <a:t>Web agent</a:t>
            </a:r>
          </a:p>
          <a:p>
            <a:pPr>
              <a:lnSpc>
                <a:spcPct val="90000"/>
              </a:lnSpc>
            </a:pPr>
            <a:r>
              <a:rPr lang="en-US" altLang="en-US" sz="2800" dirty="0" smtClean="0"/>
              <a:t>Wanderer, worm, …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9CC3E7A-74A3-42FA-BA1A-98A7E418AD2D}" type="slidenum">
              <a:rPr lang="en-US" altLang="en-US">
                <a:solidFill>
                  <a:srgbClr val="898989"/>
                </a:solidFill>
              </a:rPr>
              <a:pPr/>
              <a:t>3</a:t>
            </a:fld>
            <a:endParaRPr lang="en-US" altLang="en-US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38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RSS Example</a:t>
            </a:r>
            <a:endParaRPr lang="en-US" dirty="0"/>
          </a:p>
        </p:txBody>
      </p:sp>
      <p:pic>
        <p:nvPicPr>
          <p:cNvPr id="4" name="Picture 3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031477" y="1706492"/>
            <a:ext cx="6883923" cy="51515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RSS Example</a:t>
            </a:r>
            <a:endParaRPr lang="en-US" dirty="0"/>
          </a:p>
        </p:txBody>
      </p:sp>
      <p:pic>
        <p:nvPicPr>
          <p:cNvPr id="5" name="Picture 4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 bwMode="auto">
          <a:xfrm>
            <a:off x="1371600" y="2286000"/>
            <a:ext cx="6553225" cy="2858321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>
                <a:latin typeface="Consolas" pitchFamily="49" charset="0"/>
              </a:rPr>
              <a:t>ttl</a:t>
            </a:r>
            <a:r>
              <a:rPr lang="en-US" sz="2800" dirty="0" smtClean="0"/>
              <a:t> tag (time to live)</a:t>
            </a:r>
          </a:p>
          <a:p>
            <a:pPr lvl="1"/>
            <a:r>
              <a:rPr lang="en-US" sz="2400" dirty="0" smtClean="0"/>
              <a:t>amount of time (in minutes) contents should be cached</a:t>
            </a:r>
          </a:p>
          <a:p>
            <a:r>
              <a:rPr lang="en-US" sz="2800" dirty="0" smtClean="0"/>
              <a:t>RSS feeds are accessed like web pages</a:t>
            </a:r>
          </a:p>
          <a:p>
            <a:pPr lvl="1"/>
            <a:r>
              <a:rPr lang="en-US" sz="2400" dirty="0" smtClean="0"/>
              <a:t>using HTTP GET requests to web servers that host them</a:t>
            </a:r>
          </a:p>
          <a:p>
            <a:r>
              <a:rPr lang="en-US" sz="2800" dirty="0" smtClean="0"/>
              <a:t>Easy for crawlers to parse</a:t>
            </a:r>
          </a:p>
          <a:p>
            <a:r>
              <a:rPr lang="en-US" sz="2800" dirty="0" smtClean="0"/>
              <a:t>Easy to find new information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Many document, many file formats, many encodings</a:t>
            </a:r>
            <a:endParaRPr lang="en-US" dirty="0"/>
          </a:p>
        </p:txBody>
      </p:sp>
      <p:pic>
        <p:nvPicPr>
          <p:cNvPr id="1026" name="Picture 2" descr="Image result for i didn't think of th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438400"/>
            <a:ext cx="33337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211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Encoding and Conversion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Image result for encod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627140"/>
            <a:ext cx="3733800" cy="3241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626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737360"/>
            <a:ext cx="7863840" cy="466343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Text is stored in hundreds of incompatible file formats</a:t>
            </a:r>
          </a:p>
          <a:p>
            <a:pPr lvl="1"/>
            <a:r>
              <a:rPr lang="en-US" sz="2400" dirty="0" smtClean="0"/>
              <a:t>e.g., raw text, RTF, HTML, XML, Microsoft Word, ODF, PDF</a:t>
            </a:r>
          </a:p>
          <a:p>
            <a:r>
              <a:rPr lang="en-US" sz="2800" dirty="0" smtClean="0"/>
              <a:t>Other types of files also important</a:t>
            </a:r>
          </a:p>
          <a:p>
            <a:pPr lvl="1"/>
            <a:r>
              <a:rPr lang="en-US" sz="2400" dirty="0" smtClean="0"/>
              <a:t>e.g., PowerPoint, Excel</a:t>
            </a:r>
          </a:p>
          <a:p>
            <a:r>
              <a:rPr lang="en-US" sz="2800" dirty="0" smtClean="0"/>
              <a:t>Typically use a conversion tool</a:t>
            </a:r>
          </a:p>
          <a:p>
            <a:pPr lvl="1"/>
            <a:r>
              <a:rPr lang="en-US" sz="2400" dirty="0" smtClean="0"/>
              <a:t>converts the document content into a tagged text format such as HTML or XML</a:t>
            </a:r>
          </a:p>
          <a:p>
            <a:pPr lvl="1"/>
            <a:r>
              <a:rPr lang="en-US" sz="2400" dirty="0" smtClean="0"/>
              <a:t>retains some of the important formatting information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 Encoding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4"/>
            <a:ext cx="7863841" cy="402336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 character encoding is a mapping between bits and </a:t>
            </a:r>
            <a:r>
              <a:rPr lang="en-US" sz="2800" dirty="0" smtClean="0"/>
              <a:t>glyphs/letters</a:t>
            </a:r>
            <a:endParaRPr lang="en-US" sz="2800" dirty="0" smtClean="0"/>
          </a:p>
          <a:p>
            <a:pPr lvl="1"/>
            <a:r>
              <a:rPr lang="en-US" sz="2400" dirty="0" smtClean="0"/>
              <a:t>i.e., getting from bits in a file to characters on a screen</a:t>
            </a:r>
          </a:p>
          <a:p>
            <a:pPr lvl="1"/>
            <a:r>
              <a:rPr lang="en-US" sz="2400" dirty="0" smtClean="0"/>
              <a:t>Can be a major source of incompatibility</a:t>
            </a:r>
          </a:p>
          <a:p>
            <a:r>
              <a:rPr lang="en-US" sz="2800" dirty="0" smtClean="0"/>
              <a:t>ASCII is basic character encoding scheme for English</a:t>
            </a:r>
          </a:p>
          <a:p>
            <a:pPr lvl="1"/>
            <a:r>
              <a:rPr lang="en-US" sz="2400" dirty="0" smtClean="0"/>
              <a:t>encodes 128 letters, numbers, special characters, and control characters in 7 bits, extended with an extra bit for storage in bytes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Glyphs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Image result for glyph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114800"/>
            <a:ext cx="2923124" cy="2188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chinese glyph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016535"/>
            <a:ext cx="3295650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Image result for arab glyph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378485"/>
            <a:ext cx="19050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704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 Encoding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37360"/>
            <a:ext cx="8229600" cy="481583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Other languages can have many more glyphs</a:t>
            </a:r>
          </a:p>
          <a:p>
            <a:pPr lvl="1"/>
            <a:r>
              <a:rPr lang="en-US" sz="2400" dirty="0" smtClean="0"/>
              <a:t>e.g., Chinese has more than 40,000 characters, with over 3,000 in common use</a:t>
            </a:r>
          </a:p>
          <a:p>
            <a:r>
              <a:rPr lang="en-US" sz="2800" dirty="0" smtClean="0"/>
              <a:t>Many languages have multiple encoding schemes</a:t>
            </a:r>
          </a:p>
          <a:p>
            <a:pPr lvl="1"/>
            <a:r>
              <a:rPr lang="en-US" sz="2400" dirty="0" smtClean="0"/>
              <a:t>e.g., CJK (Chinese-Japanese-Korean) family of East Asian languages, Hindi, Arabic</a:t>
            </a:r>
          </a:p>
          <a:p>
            <a:pPr lvl="1"/>
            <a:r>
              <a:rPr lang="en-US" sz="2400" dirty="0" smtClean="0"/>
              <a:t>must specify encoding</a:t>
            </a:r>
          </a:p>
          <a:p>
            <a:pPr lvl="1"/>
            <a:r>
              <a:rPr lang="en-US" sz="2400" dirty="0" smtClean="0"/>
              <a:t>can’t have multiple languages in one file</a:t>
            </a:r>
          </a:p>
          <a:p>
            <a:r>
              <a:rPr lang="en-US" sz="2800" dirty="0" smtClean="0">
                <a:solidFill>
                  <a:srgbClr val="C00000"/>
                </a:solidFill>
              </a:rPr>
              <a:t>Unicode</a:t>
            </a:r>
            <a:r>
              <a:rPr lang="en-US" sz="2800" dirty="0" smtClean="0"/>
              <a:t> developed to address encoding problems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Single mapping from numbers to glyphs that attempts to include all glyphs in common use in all known languages</a:t>
            </a:r>
          </a:p>
          <a:p>
            <a:r>
              <a:rPr lang="en-US" sz="2800" dirty="0" smtClean="0"/>
              <a:t>Unicode is a mapping between numbers and glyphs</a:t>
            </a:r>
          </a:p>
          <a:p>
            <a:pPr lvl="1"/>
            <a:r>
              <a:rPr lang="en-US" sz="2400" dirty="0" smtClean="0"/>
              <a:t>does not uniquely specify bits to glyph mapping!</a:t>
            </a:r>
          </a:p>
          <a:p>
            <a:pPr lvl="1"/>
            <a:r>
              <a:rPr lang="en-US" sz="2400" dirty="0" smtClean="0"/>
              <a:t>e.g., UTF-8, UTF-16, UTF-32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Retrieving Web Pages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Every page has a unique </a:t>
            </a:r>
            <a:r>
              <a:rPr lang="en-US" sz="2800" i="1" dirty="0" smtClean="0"/>
              <a:t>uniform resource locator</a:t>
            </a:r>
            <a:r>
              <a:rPr lang="en-US" sz="2800" dirty="0" smtClean="0"/>
              <a:t> (URL)</a:t>
            </a:r>
          </a:p>
          <a:p>
            <a:r>
              <a:rPr lang="en-US" sz="2800" dirty="0" smtClean="0"/>
              <a:t>Web pages are stored on web servers that use HTTP to exchange information with client software</a:t>
            </a:r>
          </a:p>
          <a:p>
            <a:r>
              <a:rPr lang="en-US" sz="2800" dirty="0" smtClean="0"/>
              <a:t>e.g.,</a:t>
            </a:r>
            <a:endParaRPr lang="en-US" sz="2800" dirty="0"/>
          </a:p>
        </p:txBody>
      </p:sp>
      <p:pic>
        <p:nvPicPr>
          <p:cNvPr id="4" name="Picture 2" descr="C:\Users\croft\Desktop\search-ir\figures\ch3\ch3-url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4573694"/>
            <a:ext cx="5299189" cy="1295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37360"/>
            <a:ext cx="8229600" cy="466343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Proliferation of encodings comes from a need for compatibility and to save space</a:t>
            </a:r>
          </a:p>
          <a:p>
            <a:pPr lvl="1"/>
            <a:r>
              <a:rPr lang="en-US" sz="2400" dirty="0" smtClean="0"/>
              <a:t>UTF-8 uses one byte for English (ASCII), as many as 4 bytes for some traditional Chinese characters</a:t>
            </a:r>
          </a:p>
          <a:p>
            <a:pPr lvl="1"/>
            <a:r>
              <a:rPr lang="en-US" sz="2400" dirty="0" smtClean="0"/>
              <a:t>variable length </a:t>
            </a:r>
            <a:r>
              <a:rPr lang="en-US" sz="2400" dirty="0" smtClean="0"/>
              <a:t>encoding</a:t>
            </a:r>
          </a:p>
          <a:p>
            <a:pPr lvl="2"/>
            <a:r>
              <a:rPr lang="en-US" sz="2000" dirty="0" smtClean="0"/>
              <a:t>more </a:t>
            </a:r>
            <a:r>
              <a:rPr lang="en-US" sz="2000" dirty="0" smtClean="0"/>
              <a:t>difficult to do string operations</a:t>
            </a:r>
          </a:p>
          <a:p>
            <a:pPr lvl="1"/>
            <a:r>
              <a:rPr lang="en-US" sz="2400" dirty="0" smtClean="0"/>
              <a:t>UTF-32 uses 4 bytes for every character</a:t>
            </a:r>
          </a:p>
          <a:p>
            <a:r>
              <a:rPr lang="en-US" sz="2800" dirty="0" smtClean="0"/>
              <a:t>Many applications use UTF-32 for internal text encoding (fast random lookup) and UTF-8 for disk storage (less space)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419600"/>
            <a:ext cx="8229600" cy="2286000"/>
          </a:xfrm>
        </p:spPr>
        <p:txBody>
          <a:bodyPr>
            <a:normAutofit/>
          </a:bodyPr>
          <a:lstStyle/>
          <a:p>
            <a:pPr lvl="1"/>
            <a:r>
              <a:rPr lang="en-US" sz="2400" dirty="0" smtClean="0"/>
              <a:t>e.g., Greek letter pi (</a:t>
            </a:r>
            <a:r>
              <a:rPr lang="en-US" sz="2400" i="1" dirty="0" smtClean="0"/>
              <a:t>π</a:t>
            </a:r>
            <a:r>
              <a:rPr lang="en-US" sz="2400" dirty="0" smtClean="0"/>
              <a:t>)</a:t>
            </a:r>
            <a:r>
              <a:rPr lang="en-US" sz="2400" i="1" dirty="0" smtClean="0"/>
              <a:t> </a:t>
            </a:r>
            <a:r>
              <a:rPr lang="en-US" sz="2400" dirty="0" smtClean="0"/>
              <a:t>is Unicode symbol number 960</a:t>
            </a:r>
          </a:p>
          <a:p>
            <a:pPr lvl="1"/>
            <a:r>
              <a:rPr lang="en-US" sz="2400" dirty="0" smtClean="0"/>
              <a:t>In binary, 00000011 11000000 (3C0 in hexadecimal)</a:t>
            </a:r>
          </a:p>
          <a:p>
            <a:pPr lvl="1"/>
            <a:r>
              <a:rPr lang="en-US" sz="2400" dirty="0" smtClean="0"/>
              <a:t>Final encoding is </a:t>
            </a:r>
            <a:r>
              <a:rPr lang="en-US" sz="2400" b="1" dirty="0" smtClean="0"/>
              <a:t>110</a:t>
            </a:r>
            <a:r>
              <a:rPr lang="en-US" sz="2400" dirty="0" smtClean="0"/>
              <a:t>01111 </a:t>
            </a:r>
            <a:r>
              <a:rPr lang="en-US" sz="2400" b="1" dirty="0" smtClean="0"/>
              <a:t>10</a:t>
            </a:r>
            <a:r>
              <a:rPr lang="en-US" sz="2400" dirty="0" smtClean="0"/>
              <a:t>000000 (CF80 in hexadecimal)</a:t>
            </a:r>
          </a:p>
          <a:p>
            <a:endParaRPr lang="en-US" sz="2800" dirty="0"/>
          </a:p>
        </p:txBody>
      </p:sp>
      <p:pic>
        <p:nvPicPr>
          <p:cNvPr id="5" name="Picture 4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52400" y="1893500"/>
            <a:ext cx="8889511" cy="1916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Image result for stor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981200"/>
            <a:ext cx="6251575" cy="4165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1368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Storing the Documents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37360"/>
            <a:ext cx="8229600" cy="458723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Many reasons to store converted document text</a:t>
            </a:r>
          </a:p>
          <a:p>
            <a:pPr lvl="1"/>
            <a:r>
              <a:rPr lang="en-US" sz="2400" dirty="0" smtClean="0"/>
              <a:t>saves crawling time when page is not updated</a:t>
            </a:r>
          </a:p>
          <a:p>
            <a:pPr lvl="1"/>
            <a:r>
              <a:rPr lang="en-US" sz="2400" dirty="0" smtClean="0"/>
              <a:t>provides efficient access to text for snippet generation, information extraction, etc.</a:t>
            </a:r>
          </a:p>
          <a:p>
            <a:r>
              <a:rPr lang="en-US" sz="2800" dirty="0" smtClean="0"/>
              <a:t>Database systems can provide document storage for some applications</a:t>
            </a:r>
          </a:p>
          <a:p>
            <a:pPr lvl="1"/>
            <a:r>
              <a:rPr lang="en-US" sz="2400" dirty="0" smtClean="0"/>
              <a:t>web search engines use customized document storage systems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Storing the Documents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37360"/>
            <a:ext cx="8229600" cy="4739639"/>
          </a:xfrm>
        </p:spPr>
        <p:txBody>
          <a:bodyPr>
            <a:normAutofit/>
          </a:bodyPr>
          <a:lstStyle/>
          <a:p>
            <a:r>
              <a:rPr lang="en-US" sz="3200" dirty="0" smtClean="0"/>
              <a:t>Requirements for document storage system:</a:t>
            </a:r>
          </a:p>
          <a:p>
            <a:pPr lvl="1"/>
            <a:r>
              <a:rPr lang="en-US" sz="2800" dirty="0" smtClean="0"/>
              <a:t>Random access</a:t>
            </a:r>
          </a:p>
          <a:p>
            <a:pPr lvl="2"/>
            <a:r>
              <a:rPr lang="en-US" sz="2000" dirty="0" smtClean="0"/>
              <a:t>request the content of a document based on its URL</a:t>
            </a:r>
          </a:p>
          <a:p>
            <a:pPr lvl="2"/>
            <a:r>
              <a:rPr lang="en-US" sz="2000" dirty="0" smtClean="0"/>
              <a:t>hash function based on URL is typical</a:t>
            </a:r>
          </a:p>
          <a:p>
            <a:pPr lvl="1"/>
            <a:r>
              <a:rPr lang="en-US" sz="2800" dirty="0" smtClean="0"/>
              <a:t>Compression and large files</a:t>
            </a:r>
          </a:p>
          <a:p>
            <a:pPr lvl="2"/>
            <a:r>
              <a:rPr lang="en-US" sz="2000" dirty="0" smtClean="0"/>
              <a:t>reducing storage requirements and efficient access</a:t>
            </a:r>
          </a:p>
          <a:p>
            <a:pPr lvl="1"/>
            <a:r>
              <a:rPr lang="en-US" sz="2800" dirty="0" smtClean="0"/>
              <a:t>Update</a:t>
            </a:r>
          </a:p>
          <a:p>
            <a:pPr lvl="2"/>
            <a:r>
              <a:rPr lang="en-US" sz="2000" dirty="0" smtClean="0"/>
              <a:t>handling large volumes of new and modified documents</a:t>
            </a:r>
          </a:p>
          <a:p>
            <a:pPr lvl="2"/>
            <a:r>
              <a:rPr lang="en-US" sz="2000" dirty="0" smtClean="0"/>
              <a:t>adding new anchor text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 Files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Store many documents in large files, rather than each document in a file</a:t>
            </a:r>
          </a:p>
          <a:p>
            <a:pPr lvl="1"/>
            <a:r>
              <a:rPr lang="en-US" sz="2400" dirty="0" smtClean="0"/>
              <a:t>avoids overhead in opening and closing files</a:t>
            </a:r>
          </a:p>
          <a:p>
            <a:pPr lvl="1"/>
            <a:r>
              <a:rPr lang="en-US" sz="2400" dirty="0" smtClean="0"/>
              <a:t>reduces seek time relative to read time</a:t>
            </a:r>
          </a:p>
          <a:p>
            <a:r>
              <a:rPr lang="en-US" sz="2800" dirty="0" smtClean="0"/>
              <a:t>Compound documents formats</a:t>
            </a:r>
          </a:p>
          <a:p>
            <a:pPr lvl="1"/>
            <a:r>
              <a:rPr lang="en-US" sz="2400" dirty="0" smtClean="0"/>
              <a:t>used to store multiple documents in a file</a:t>
            </a:r>
          </a:p>
          <a:p>
            <a:pPr lvl="1"/>
            <a:r>
              <a:rPr lang="en-US" sz="2400" dirty="0" smtClean="0"/>
              <a:t>e.g., TREC Web</a:t>
            </a: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TREC Web Format</a:t>
            </a:r>
            <a:endParaRPr lang="en-US" dirty="0"/>
          </a:p>
        </p:txBody>
      </p:sp>
      <p:pic>
        <p:nvPicPr>
          <p:cNvPr id="4" name="Picture 3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905000" y="1702505"/>
            <a:ext cx="5181600" cy="51554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37360"/>
            <a:ext cx="8229600" cy="496823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Text is highly redundant (or predictable)</a:t>
            </a:r>
          </a:p>
          <a:p>
            <a:r>
              <a:rPr lang="en-US" sz="2800" dirty="0" smtClean="0"/>
              <a:t>Compression techniques exploit this redundancy to make files smaller without</a:t>
            </a:r>
            <a:r>
              <a:rPr lang="en-US" sz="2800" i="1" dirty="0" smtClean="0"/>
              <a:t> </a:t>
            </a:r>
            <a:r>
              <a:rPr lang="en-US" sz="2800" dirty="0" smtClean="0"/>
              <a:t>losing any of the content</a:t>
            </a:r>
          </a:p>
          <a:p>
            <a:r>
              <a:rPr lang="en-US" sz="2800" dirty="0" smtClean="0"/>
              <a:t>Compression of indexes covered later</a:t>
            </a:r>
          </a:p>
          <a:p>
            <a:r>
              <a:rPr lang="en-US" sz="2800" dirty="0" smtClean="0"/>
              <a:t>Popular algorithms can compress HTML and XML text by 80%</a:t>
            </a:r>
          </a:p>
          <a:p>
            <a:pPr lvl="1"/>
            <a:r>
              <a:rPr lang="en-US" sz="2400" dirty="0" smtClean="0"/>
              <a:t>e.g., DEFLATE (zip, </a:t>
            </a:r>
            <a:r>
              <a:rPr lang="en-US" sz="2400" dirty="0" err="1" smtClean="0"/>
              <a:t>gzip</a:t>
            </a:r>
            <a:r>
              <a:rPr lang="en-US" sz="2400" dirty="0" smtClean="0"/>
              <a:t>) and LZW (UNIX compress, PDF)</a:t>
            </a:r>
          </a:p>
          <a:p>
            <a:pPr lvl="1"/>
            <a:r>
              <a:rPr lang="en-US" sz="2400" dirty="0" smtClean="0"/>
              <a:t>may compress large files in blocks to make access faster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 descr="Image result for bigtab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159" y="2466764"/>
            <a:ext cx="2057400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006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BigTable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737361"/>
            <a:ext cx="8229600" cy="423640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Google’s document storage system</a:t>
            </a:r>
          </a:p>
          <a:p>
            <a:pPr lvl="1"/>
            <a:r>
              <a:rPr lang="en-US" sz="2400" dirty="0" smtClean="0"/>
              <a:t>Customized for storing, finding, and updating web pages</a:t>
            </a:r>
          </a:p>
          <a:p>
            <a:pPr lvl="1"/>
            <a:r>
              <a:rPr lang="en-US" sz="2400" dirty="0" smtClean="0"/>
              <a:t>Handles large collection sizes using inexpensive computers</a:t>
            </a:r>
            <a:endParaRPr lang="en-US" sz="2400" dirty="0"/>
          </a:p>
        </p:txBody>
      </p:sp>
      <p:pic>
        <p:nvPicPr>
          <p:cNvPr id="4" name="Picture 2" descr="C:\Users\croft\Desktop\ch3-bigtable-tablets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3352800"/>
            <a:ext cx="3062466" cy="29718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Retrieving Web Pages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37360"/>
            <a:ext cx="8229600" cy="481583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Web crawler client program connects to a </a:t>
            </a:r>
            <a:r>
              <a:rPr lang="en-US" sz="2800" i="1" dirty="0" smtClean="0"/>
              <a:t>domain name system </a:t>
            </a:r>
            <a:r>
              <a:rPr lang="en-US" sz="2800" dirty="0" smtClean="0"/>
              <a:t>(DNS) server</a:t>
            </a:r>
          </a:p>
          <a:p>
            <a:r>
              <a:rPr lang="en-US" sz="2800" dirty="0" smtClean="0"/>
              <a:t>DNS server translates the hostname into an </a:t>
            </a:r>
            <a:r>
              <a:rPr lang="en-US" sz="2800" i="1" dirty="0" smtClean="0"/>
              <a:t>internet protocol </a:t>
            </a:r>
            <a:r>
              <a:rPr lang="en-US" sz="2800" dirty="0" smtClean="0"/>
              <a:t>(IP) address</a:t>
            </a:r>
          </a:p>
          <a:p>
            <a:r>
              <a:rPr lang="en-US" sz="2800" dirty="0" smtClean="0"/>
              <a:t>Crawler then attempts to connect to server host using specific </a:t>
            </a:r>
            <a:r>
              <a:rPr lang="en-US" sz="2800" i="1" dirty="0" smtClean="0"/>
              <a:t>port</a:t>
            </a:r>
          </a:p>
          <a:p>
            <a:r>
              <a:rPr lang="en-US" sz="2800" dirty="0" smtClean="0"/>
              <a:t>After connection, crawler sends an HTTP request to the web server to request a page</a:t>
            </a:r>
          </a:p>
          <a:p>
            <a:pPr lvl="1"/>
            <a:r>
              <a:rPr lang="en-US" sz="2800" dirty="0" smtClean="0"/>
              <a:t>usually a GET request</a:t>
            </a:r>
            <a:endParaRPr lang="en-US" sz="2800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822960" y="286604"/>
            <a:ext cx="8168640" cy="1450757"/>
          </a:xfrm>
        </p:spPr>
        <p:txBody>
          <a:bodyPr/>
          <a:lstStyle/>
          <a:p>
            <a:r>
              <a:rPr lang="en-US" altLang="en-US" dirty="0" smtClean="0"/>
              <a:t>Motivation: semi-structured data</a:t>
            </a:r>
            <a:endParaRPr lang="en-US" alt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altLang="en-US" sz="2800"/>
              <a:t>Lots of (semi-)structured data at Google</a:t>
            </a:r>
          </a:p>
          <a:p>
            <a:pPr lvl="1">
              <a:lnSpc>
                <a:spcPct val="80000"/>
              </a:lnSpc>
            </a:pPr>
            <a:r>
              <a:rPr lang="en-US" altLang="en-US" sz="2400"/>
              <a:t>URLs:</a:t>
            </a:r>
          </a:p>
          <a:p>
            <a:pPr lvl="2">
              <a:lnSpc>
                <a:spcPct val="80000"/>
              </a:lnSpc>
            </a:pPr>
            <a:r>
              <a:rPr lang="en-US" altLang="en-US" sz="2000"/>
              <a:t>Contents, crawl metadata, links, anchors, pagerank, …</a:t>
            </a:r>
          </a:p>
          <a:p>
            <a:pPr lvl="1">
              <a:lnSpc>
                <a:spcPct val="80000"/>
              </a:lnSpc>
            </a:pPr>
            <a:r>
              <a:rPr lang="en-US" altLang="en-US" sz="2400"/>
              <a:t>Per-user data:</a:t>
            </a:r>
          </a:p>
          <a:p>
            <a:pPr lvl="2">
              <a:lnSpc>
                <a:spcPct val="80000"/>
              </a:lnSpc>
            </a:pPr>
            <a:r>
              <a:rPr lang="en-US" altLang="en-US" sz="2000"/>
              <a:t>User preference settings, recent queries/search results, …</a:t>
            </a:r>
          </a:p>
          <a:p>
            <a:pPr lvl="1">
              <a:lnSpc>
                <a:spcPct val="80000"/>
              </a:lnSpc>
            </a:pPr>
            <a:r>
              <a:rPr lang="en-US" altLang="en-US" sz="2400"/>
              <a:t>Geographic locations:</a:t>
            </a:r>
          </a:p>
          <a:p>
            <a:pPr lvl="2">
              <a:lnSpc>
                <a:spcPct val="80000"/>
              </a:lnSpc>
            </a:pPr>
            <a:r>
              <a:rPr lang="en-US" altLang="en-US" sz="2000"/>
              <a:t>Physical entities (shops, restaurants, etc.), roads, satellite image data, user annotations, …</a:t>
            </a:r>
          </a:p>
          <a:p>
            <a:pPr>
              <a:lnSpc>
                <a:spcPct val="80000"/>
              </a:lnSpc>
            </a:pPr>
            <a:r>
              <a:rPr lang="en-US" altLang="en-US" sz="2800"/>
              <a:t>Scale is large</a:t>
            </a:r>
          </a:p>
          <a:p>
            <a:pPr lvl="1">
              <a:lnSpc>
                <a:spcPct val="80000"/>
              </a:lnSpc>
            </a:pPr>
            <a:r>
              <a:rPr lang="en-US" altLang="en-US" sz="2400"/>
              <a:t>Billions of URLs, many versions/page (~20K/version)</a:t>
            </a:r>
          </a:p>
          <a:p>
            <a:pPr lvl="1">
              <a:lnSpc>
                <a:spcPct val="80000"/>
              </a:lnSpc>
            </a:pPr>
            <a:r>
              <a:rPr lang="en-US" altLang="en-US" sz="2400"/>
              <a:t>Hundreds of millions of users, thousands or q/sec</a:t>
            </a:r>
          </a:p>
          <a:p>
            <a:pPr lvl="1">
              <a:lnSpc>
                <a:spcPct val="80000"/>
              </a:lnSpc>
            </a:pPr>
            <a:r>
              <a:rPr lang="en-US" altLang="en-US" sz="2400"/>
              <a:t>100TB+ of satellite image data</a:t>
            </a:r>
          </a:p>
        </p:txBody>
      </p:sp>
    </p:spTree>
    <p:extLst>
      <p:ext uri="{BB962C8B-B14F-4D97-AF65-F5344CB8AC3E}">
        <p14:creationId xmlns:p14="http://schemas.microsoft.com/office/powerpoint/2010/main" val="651604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 smtClean="0"/>
              <a:t>BigTable</a:t>
            </a:r>
            <a:endParaRPr lang="en-US" altLang="en-US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en-US" sz="2800" dirty="0" err="1"/>
              <a:t>BigTable</a:t>
            </a:r>
            <a:r>
              <a:rPr lang="en-US" altLang="en-US" sz="2800" dirty="0"/>
              <a:t> is a distributed storage system for managing structured data.</a:t>
            </a:r>
          </a:p>
          <a:p>
            <a:r>
              <a:rPr lang="en-US" altLang="en-US" sz="2800" dirty="0"/>
              <a:t>Designed to scale to a very large size</a:t>
            </a:r>
          </a:p>
          <a:p>
            <a:pPr lvl="1"/>
            <a:r>
              <a:rPr lang="en-US" altLang="en-US" sz="2400" dirty="0"/>
              <a:t>Petabytes of data across thousands of servers</a:t>
            </a:r>
          </a:p>
          <a:p>
            <a:r>
              <a:rPr lang="en-US" altLang="en-US" sz="2800" dirty="0"/>
              <a:t>Used for many Google projects</a:t>
            </a:r>
          </a:p>
          <a:p>
            <a:pPr lvl="1"/>
            <a:r>
              <a:rPr lang="en-US" altLang="en-US" sz="2400" dirty="0"/>
              <a:t>Web indexing, Personalized Search, Google Earth, Google Analytics, Google Finance, </a:t>
            </a:r>
            <a:r>
              <a:rPr lang="en-US" altLang="en-US" sz="2400" dirty="0" smtClean="0"/>
              <a:t>…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95590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BigTable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No query language, no complex queries to optimize</a:t>
            </a:r>
          </a:p>
          <a:p>
            <a:r>
              <a:rPr lang="en-US" sz="2400" dirty="0" smtClean="0"/>
              <a:t>Only row-level transactions</a:t>
            </a:r>
          </a:p>
          <a:p>
            <a:r>
              <a:rPr lang="en-US" sz="2400" dirty="0" smtClean="0"/>
              <a:t>Tablets </a:t>
            </a:r>
            <a:r>
              <a:rPr lang="en-US" sz="2400" dirty="0" smtClean="0"/>
              <a:t>are stored in a replicated file system that is accessible by all </a:t>
            </a:r>
            <a:r>
              <a:rPr lang="en-US" sz="2400" dirty="0" err="1" smtClean="0"/>
              <a:t>BigTable</a:t>
            </a:r>
            <a:r>
              <a:rPr lang="en-US" sz="2400" dirty="0" smtClean="0"/>
              <a:t> servers</a:t>
            </a:r>
          </a:p>
          <a:p>
            <a:r>
              <a:rPr lang="en-US" sz="2400" dirty="0" smtClean="0"/>
              <a:t>Any changes to a </a:t>
            </a:r>
            <a:r>
              <a:rPr lang="en-US" sz="2400" dirty="0" err="1" smtClean="0"/>
              <a:t>BigTable</a:t>
            </a:r>
            <a:r>
              <a:rPr lang="en-US" sz="2400" dirty="0" smtClean="0"/>
              <a:t> tablet are recorded to a transaction log, which is also stored in a shared file system</a:t>
            </a:r>
          </a:p>
          <a:p>
            <a:r>
              <a:rPr lang="en-US" sz="2400" dirty="0" smtClean="0"/>
              <a:t>If any tablet server crashes, another server can immediately read the tablet data and transaction log from the file system and take over</a:t>
            </a:r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BigTable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37360"/>
            <a:ext cx="8229600" cy="473963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Logically organized into rows</a:t>
            </a:r>
          </a:p>
          <a:p>
            <a:r>
              <a:rPr lang="en-US" sz="2800" dirty="0" smtClean="0"/>
              <a:t>A row stores data for a single web page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Combination of a row key, a column key, and a timestamp point to a single </a:t>
            </a:r>
            <a:r>
              <a:rPr lang="en-US" sz="2800" i="1" dirty="0" smtClean="0"/>
              <a:t>cell </a:t>
            </a:r>
            <a:r>
              <a:rPr lang="en-US" sz="2800" dirty="0" smtClean="0"/>
              <a:t>in the row</a:t>
            </a:r>
            <a:endParaRPr lang="en-US" sz="2800" dirty="0"/>
          </a:p>
        </p:txBody>
      </p:sp>
      <p:pic>
        <p:nvPicPr>
          <p:cNvPr id="4" name="Picture 2" descr="C:\Users\croft\Desktop\ch3-bigtable-rows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7395" y="3307079"/>
            <a:ext cx="6494929" cy="16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Basic Data Model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altLang="en-US" sz="2800"/>
              <a:t>A BigTable is a sparse, distributed persistent multi-dimensional sorted map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800" i="1"/>
              <a:t>(row, column, timestamp) -&gt; cell contents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en-US" altLang="en-US" sz="2800" i="1"/>
          </a:p>
          <a:p>
            <a:pPr algn="ctr">
              <a:lnSpc>
                <a:spcPct val="90000"/>
              </a:lnSpc>
              <a:buFontTx/>
              <a:buNone/>
            </a:pPr>
            <a:endParaRPr lang="en-US" altLang="en-US" sz="2800"/>
          </a:p>
          <a:p>
            <a:pPr algn="ctr">
              <a:lnSpc>
                <a:spcPct val="90000"/>
              </a:lnSpc>
              <a:buFontTx/>
              <a:buNone/>
            </a:pPr>
            <a:endParaRPr lang="en-US" altLang="en-US" sz="2800"/>
          </a:p>
          <a:p>
            <a:pPr>
              <a:lnSpc>
                <a:spcPct val="90000"/>
              </a:lnSpc>
            </a:pPr>
            <a:endParaRPr lang="en-US" altLang="en-US" sz="2800"/>
          </a:p>
          <a:p>
            <a:pPr>
              <a:lnSpc>
                <a:spcPct val="90000"/>
              </a:lnSpc>
            </a:pPr>
            <a:endParaRPr lang="en-US" altLang="en-US" sz="2800"/>
          </a:p>
          <a:p>
            <a:pPr>
              <a:lnSpc>
                <a:spcPct val="90000"/>
              </a:lnSpc>
            </a:pPr>
            <a:r>
              <a:rPr lang="en-US" altLang="en-US" sz="2800"/>
              <a:t>Good match for most Google applications</a:t>
            </a:r>
          </a:p>
        </p:txBody>
      </p:sp>
      <p:pic>
        <p:nvPicPr>
          <p:cNvPr id="9220" name="Picture 4" descr="diag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71800"/>
            <a:ext cx="9029700" cy="208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68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BigTable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4"/>
            <a:ext cx="7863841" cy="4023360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BigTable</a:t>
            </a:r>
            <a:r>
              <a:rPr lang="en-US" sz="2800" dirty="0" smtClean="0"/>
              <a:t> can have a huge number of columns per row</a:t>
            </a:r>
          </a:p>
          <a:p>
            <a:pPr lvl="1"/>
            <a:r>
              <a:rPr lang="en-US" sz="2400" dirty="0" smtClean="0"/>
              <a:t>all rows have the same column groups</a:t>
            </a:r>
          </a:p>
          <a:p>
            <a:pPr lvl="1"/>
            <a:r>
              <a:rPr lang="en-US" sz="2400" dirty="0" smtClean="0"/>
              <a:t>not all rows have the same columns</a:t>
            </a:r>
          </a:p>
          <a:p>
            <a:pPr lvl="1"/>
            <a:r>
              <a:rPr lang="en-US" sz="2400" dirty="0" smtClean="0"/>
              <a:t>important for reducing disk reads to access document data</a:t>
            </a:r>
          </a:p>
          <a:p>
            <a:r>
              <a:rPr lang="en-US" sz="2800" dirty="0" smtClean="0"/>
              <a:t>Rows are partitioned into tablets based on their row keys</a:t>
            </a:r>
          </a:p>
          <a:p>
            <a:pPr lvl="1"/>
            <a:r>
              <a:rPr lang="en-US" sz="2400" dirty="0" smtClean="0"/>
              <a:t>simplifies determining which server is appropriate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Detecting </a:t>
            </a:r>
            <a:r>
              <a:rPr lang="en-US" dirty="0" smtClean="0"/>
              <a:t>Duplicates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en-US" sz="4000" dirty="0"/>
          </a:p>
        </p:txBody>
      </p:sp>
      <p:pic>
        <p:nvPicPr>
          <p:cNvPr id="10246" name="Picture 6" descr="Image result for duplicate docume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854532"/>
            <a:ext cx="6032500" cy="4014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755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Detecting Duplicates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Duplicate and near-duplicate documents occur in many situations</a:t>
            </a:r>
          </a:p>
          <a:p>
            <a:pPr lvl="1"/>
            <a:r>
              <a:rPr lang="en-US" sz="2400" dirty="0" smtClean="0"/>
              <a:t>Copies, versions, plagiarism, spam, mirror sites</a:t>
            </a:r>
          </a:p>
          <a:p>
            <a:pPr lvl="1"/>
            <a:r>
              <a:rPr lang="en-US" sz="2400" dirty="0" smtClean="0"/>
              <a:t>30% of the web pages in a large crawl are </a:t>
            </a:r>
            <a:r>
              <a:rPr lang="en-US" sz="2400" dirty="0" smtClean="0"/>
              <a:t>exact, </a:t>
            </a:r>
            <a:r>
              <a:rPr lang="en-US" sz="2400" dirty="0" smtClean="0"/>
              <a:t>or </a:t>
            </a:r>
            <a:endParaRPr lang="en-US" sz="2400" dirty="0" smtClean="0"/>
          </a:p>
          <a:p>
            <a:pPr lvl="1"/>
            <a:r>
              <a:rPr lang="en-US" sz="2400" dirty="0" smtClean="0"/>
              <a:t>near </a:t>
            </a:r>
            <a:r>
              <a:rPr lang="en-US" sz="2400" dirty="0" smtClean="0"/>
              <a:t>duplicates of pages in the other 70%</a:t>
            </a:r>
          </a:p>
          <a:p>
            <a:r>
              <a:rPr lang="en-US" sz="2800" dirty="0" smtClean="0"/>
              <a:t>Duplicates consume significant resources during crawling, indexing, and search</a:t>
            </a:r>
          </a:p>
          <a:p>
            <a:pPr lvl="1"/>
            <a:r>
              <a:rPr lang="en-US" sz="2400" dirty="0" smtClean="0"/>
              <a:t>Little value to most users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Duplicate 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37360"/>
            <a:ext cx="8229600" cy="4892039"/>
          </a:xfrm>
        </p:spPr>
        <p:txBody>
          <a:bodyPr>
            <a:normAutofit/>
          </a:bodyPr>
          <a:lstStyle/>
          <a:p>
            <a:r>
              <a:rPr lang="en-US" sz="2800" i="1" dirty="0" smtClean="0"/>
              <a:t>Exact</a:t>
            </a:r>
            <a:r>
              <a:rPr lang="en-US" sz="2800" dirty="0" smtClean="0"/>
              <a:t> duplicate detection is relatively easy</a:t>
            </a:r>
          </a:p>
          <a:p>
            <a:r>
              <a:rPr lang="en-US" sz="2800" i="1" dirty="0" smtClean="0"/>
              <a:t>Checksum </a:t>
            </a:r>
            <a:r>
              <a:rPr lang="en-US" sz="2800" dirty="0" smtClean="0"/>
              <a:t>techniques</a:t>
            </a:r>
          </a:p>
          <a:p>
            <a:pPr lvl="1"/>
            <a:r>
              <a:rPr lang="en-US" sz="2400" dirty="0" smtClean="0"/>
              <a:t>A checksum is a value that is computed based on the content of the document</a:t>
            </a:r>
          </a:p>
          <a:p>
            <a:pPr lvl="2"/>
            <a:r>
              <a:rPr lang="en-US" sz="1800" dirty="0" smtClean="0"/>
              <a:t>e.g., sum of the bytes in the document file</a:t>
            </a:r>
          </a:p>
          <a:p>
            <a:pPr lvl="2"/>
            <a:endParaRPr lang="en-US" sz="1800" dirty="0" smtClean="0"/>
          </a:p>
          <a:p>
            <a:pPr lvl="2"/>
            <a:endParaRPr lang="en-US" sz="1800" dirty="0" smtClean="0"/>
          </a:p>
          <a:p>
            <a:pPr lvl="1"/>
            <a:r>
              <a:rPr lang="en-US" sz="2400" dirty="0" smtClean="0"/>
              <a:t>Possible for files with different text to have same checksum</a:t>
            </a:r>
          </a:p>
          <a:p>
            <a:r>
              <a:rPr lang="en-US" sz="2800" dirty="0" smtClean="0"/>
              <a:t>Functions such as a </a:t>
            </a:r>
            <a:r>
              <a:rPr lang="en-US" sz="2800" i="1" dirty="0" smtClean="0"/>
              <a:t>cyclic redundancy check </a:t>
            </a:r>
            <a:r>
              <a:rPr lang="en-US" sz="2800" dirty="0" smtClean="0"/>
              <a:t>(CRC), have been developed that consider the positions of the bytes</a:t>
            </a:r>
            <a:endParaRPr lang="en-US" sz="2800" dirty="0"/>
          </a:p>
        </p:txBody>
      </p:sp>
      <p:pic>
        <p:nvPicPr>
          <p:cNvPr id="5" name="Picture 4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219200" y="3954779"/>
            <a:ext cx="7047456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Near-Duplicate 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37360"/>
            <a:ext cx="8229600" cy="466343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More challenging task</a:t>
            </a:r>
          </a:p>
          <a:p>
            <a:pPr lvl="1"/>
            <a:r>
              <a:rPr lang="en-US" sz="2400" dirty="0" smtClean="0"/>
              <a:t>Are web pages with same text context but different advertising or format near-duplicates?</a:t>
            </a:r>
          </a:p>
          <a:p>
            <a:r>
              <a:rPr lang="en-US" sz="2800" dirty="0" smtClean="0"/>
              <a:t>A near-duplicate document is defined using a threshold value for some similarity measure between pairs of documents</a:t>
            </a:r>
          </a:p>
          <a:p>
            <a:pPr lvl="1"/>
            <a:r>
              <a:rPr lang="en-US" sz="2400" dirty="0" smtClean="0"/>
              <a:t>e.g., document </a:t>
            </a:r>
            <a:r>
              <a:rPr lang="en-US" sz="2400" i="1" dirty="0" smtClean="0"/>
              <a:t>D1 </a:t>
            </a:r>
            <a:r>
              <a:rPr lang="en-US" sz="2400" dirty="0" smtClean="0"/>
              <a:t>is a near-duplicate of document </a:t>
            </a:r>
            <a:r>
              <a:rPr lang="en-US" sz="2400" i="1" dirty="0" smtClean="0"/>
              <a:t>D2 </a:t>
            </a:r>
            <a:r>
              <a:rPr lang="en-US" sz="2400" dirty="0" smtClean="0"/>
              <a:t>if more than 90% of the words in the documents are the same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Crawling the Web</a:t>
            </a:r>
            <a:endParaRPr lang="en-US" dirty="0"/>
          </a:p>
        </p:txBody>
      </p:sp>
      <p:pic>
        <p:nvPicPr>
          <p:cNvPr id="3" name="Picture 2" descr="C:\Users\croft\Desktop\ch3-crawler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752600"/>
            <a:ext cx="5679807" cy="487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Near-Duplicate 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37360"/>
            <a:ext cx="8229600" cy="4892039"/>
          </a:xfrm>
        </p:spPr>
        <p:txBody>
          <a:bodyPr>
            <a:normAutofit/>
          </a:bodyPr>
          <a:lstStyle/>
          <a:p>
            <a:r>
              <a:rPr lang="en-US" sz="2800" i="1" dirty="0" smtClean="0"/>
              <a:t>Search</a:t>
            </a:r>
            <a:r>
              <a:rPr lang="en-US" sz="2800" dirty="0" smtClean="0"/>
              <a:t>: </a:t>
            </a:r>
          </a:p>
          <a:p>
            <a:pPr lvl="1"/>
            <a:r>
              <a:rPr lang="en-US" sz="2400" dirty="0" smtClean="0"/>
              <a:t>find near-duplicates of a document </a:t>
            </a:r>
            <a:r>
              <a:rPr lang="en-US" sz="2400" i="1" dirty="0" smtClean="0"/>
              <a:t>D</a:t>
            </a:r>
          </a:p>
          <a:p>
            <a:pPr lvl="1"/>
            <a:r>
              <a:rPr lang="en-US" sz="2400" i="1" dirty="0" smtClean="0"/>
              <a:t>O(N)</a:t>
            </a:r>
            <a:r>
              <a:rPr lang="en-US" sz="2400" dirty="0" smtClean="0"/>
              <a:t> comparisons required</a:t>
            </a:r>
          </a:p>
          <a:p>
            <a:r>
              <a:rPr lang="en-US" sz="2800" i="1" dirty="0" smtClean="0"/>
              <a:t>Discovery</a:t>
            </a:r>
            <a:r>
              <a:rPr lang="en-US" sz="2800" dirty="0" smtClean="0"/>
              <a:t>: </a:t>
            </a:r>
          </a:p>
          <a:p>
            <a:pPr lvl="1"/>
            <a:r>
              <a:rPr lang="en-US" sz="2400" dirty="0" smtClean="0"/>
              <a:t>find all pairs of near-duplicate documents in the collection</a:t>
            </a:r>
          </a:p>
          <a:p>
            <a:pPr lvl="1"/>
            <a:r>
              <a:rPr lang="en-US" sz="2400" i="1" dirty="0" smtClean="0"/>
              <a:t>O(N</a:t>
            </a:r>
            <a:r>
              <a:rPr lang="en-US" sz="2400" i="1" baseline="30000" dirty="0" smtClean="0"/>
              <a:t>2</a:t>
            </a:r>
            <a:r>
              <a:rPr lang="en-US" sz="2400" i="1" dirty="0" smtClean="0"/>
              <a:t>)</a:t>
            </a:r>
            <a:r>
              <a:rPr lang="en-US" sz="2400" dirty="0" smtClean="0"/>
              <a:t> comparisons</a:t>
            </a:r>
          </a:p>
          <a:p>
            <a:r>
              <a:rPr lang="en-US" sz="2800" dirty="0" smtClean="0"/>
              <a:t>IR techniques are effective for search scenario</a:t>
            </a:r>
          </a:p>
          <a:p>
            <a:r>
              <a:rPr lang="en-US" sz="2800" dirty="0" smtClean="0"/>
              <a:t>For discovery, other techniques used to generate compact representations</a:t>
            </a: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Fingerprints</a:t>
            </a:r>
            <a:endParaRPr lang="en-US" dirty="0"/>
          </a:p>
        </p:txBody>
      </p:sp>
      <p:pic>
        <p:nvPicPr>
          <p:cNvPr id="5" name="Picture 4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 bwMode="auto">
          <a:xfrm>
            <a:off x="305050" y="2057400"/>
            <a:ext cx="8615100" cy="4099685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Fingerprint Example</a:t>
            </a:r>
            <a:endParaRPr lang="en-US" dirty="0"/>
          </a:p>
        </p:txBody>
      </p:sp>
      <p:pic>
        <p:nvPicPr>
          <p:cNvPr id="3" name="Picture 2" descr="C:\Users\croft\Desktop\chap3-3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752600"/>
            <a:ext cx="6864158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Simhash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37360"/>
            <a:ext cx="8229600" cy="473963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Similarity comparisons using word-based representations more effective at finding near-duplicates</a:t>
            </a:r>
          </a:p>
          <a:p>
            <a:pPr lvl="1"/>
            <a:r>
              <a:rPr lang="en-US" sz="2400" dirty="0" smtClean="0"/>
              <a:t>Problem is efficiency</a:t>
            </a:r>
          </a:p>
          <a:p>
            <a:r>
              <a:rPr lang="en-US" sz="2800" dirty="0" err="1" smtClean="0"/>
              <a:t>Simhash</a:t>
            </a:r>
            <a:r>
              <a:rPr lang="en-US" sz="2800" dirty="0" smtClean="0"/>
              <a:t> combines the advantages of the word-based similarity measures with the efficiency of fingerprints based on hashing</a:t>
            </a:r>
          </a:p>
          <a:p>
            <a:r>
              <a:rPr lang="en-US" sz="2800" dirty="0" smtClean="0"/>
              <a:t>Similarity of two pages as measured by the </a:t>
            </a:r>
            <a:r>
              <a:rPr lang="en-US" sz="2800" dirty="0" smtClean="0">
                <a:solidFill>
                  <a:srgbClr val="C00000"/>
                </a:solidFill>
              </a:rPr>
              <a:t>cosine correlation measure</a:t>
            </a:r>
            <a:r>
              <a:rPr lang="en-US" sz="2800" dirty="0" smtClean="0"/>
              <a:t> is proportional to the number of bits that are the same in the </a:t>
            </a:r>
            <a:r>
              <a:rPr lang="en-US" sz="2800" dirty="0" err="1" smtClean="0"/>
              <a:t>simhash</a:t>
            </a:r>
            <a:r>
              <a:rPr lang="en-US" sz="2800" dirty="0" smtClean="0"/>
              <a:t> fingerprints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Simhash</a:t>
            </a:r>
            <a:endParaRPr lang="en-US" dirty="0"/>
          </a:p>
        </p:txBody>
      </p:sp>
      <p:pic>
        <p:nvPicPr>
          <p:cNvPr id="4" name="Picture 3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04800" y="2133600"/>
            <a:ext cx="8432310" cy="36073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Simhash</a:t>
            </a:r>
            <a:r>
              <a:rPr lang="en-US" dirty="0" smtClean="0"/>
              <a:t> Example</a:t>
            </a:r>
            <a:endParaRPr lang="en-US" dirty="0"/>
          </a:p>
        </p:txBody>
      </p:sp>
      <p:pic>
        <p:nvPicPr>
          <p:cNvPr id="3" name="Picture 2" descr="C:\Users\croft\Desktop\chap3-4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9103" y="1725544"/>
            <a:ext cx="5751513" cy="51292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8168640" cy="1450757"/>
          </a:xfrm>
        </p:spPr>
        <p:txBody>
          <a:bodyPr/>
          <a:lstStyle/>
          <a:p>
            <a:r>
              <a:rPr lang="en-US" dirty="0" smtClean="0"/>
              <a:t>Detecting </a:t>
            </a:r>
            <a:r>
              <a:rPr lang="en-US" u="sng" dirty="0" smtClean="0"/>
              <a:t>the</a:t>
            </a:r>
            <a:r>
              <a:rPr lang="en-US" dirty="0" smtClean="0"/>
              <a:t> Document Content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37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Removing Noise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37360"/>
            <a:ext cx="8229600" cy="451103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Many web pages contain text, links, and pictures that are not directly related to the main content of the page</a:t>
            </a:r>
          </a:p>
          <a:p>
            <a:r>
              <a:rPr lang="en-US" sz="2800" dirty="0" smtClean="0"/>
              <a:t>This additional material is mostly </a:t>
            </a:r>
            <a:r>
              <a:rPr lang="en-US" sz="2800" i="1" dirty="0" smtClean="0"/>
              <a:t>noise </a:t>
            </a:r>
            <a:r>
              <a:rPr lang="en-US" sz="2800" dirty="0" smtClean="0"/>
              <a:t>that could negatively affect the ranking of the page</a:t>
            </a:r>
          </a:p>
          <a:p>
            <a:r>
              <a:rPr lang="en-US" sz="2800" dirty="0" smtClean="0"/>
              <a:t>Techniques have been developed to detect the content blocks in a web page</a:t>
            </a:r>
          </a:p>
          <a:p>
            <a:pPr lvl="1"/>
            <a:r>
              <a:rPr lang="en-US" sz="2400" dirty="0" smtClean="0"/>
              <a:t>Non-content material is either ignored or reduced in importance in the indexing process</a:t>
            </a: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95400"/>
            <a:ext cx="5105400" cy="1143000"/>
          </a:xfrm>
        </p:spPr>
        <p:txBody>
          <a:bodyPr/>
          <a:lstStyle/>
          <a:p>
            <a:r>
              <a:rPr lang="en-US" dirty="0" smtClean="0"/>
              <a:t>Noise Example</a:t>
            </a:r>
            <a:endParaRPr lang="en-US" dirty="0"/>
          </a:p>
        </p:txBody>
      </p:sp>
      <p:pic>
        <p:nvPicPr>
          <p:cNvPr id="3" name="Picture 3" descr="C:\Users\croft\Desktop\chap3-1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228600"/>
            <a:ext cx="3792066" cy="64250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Content Blocks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37360"/>
            <a:ext cx="8229600" cy="504443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Cumulative distribution of tags in the example web page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sz="4300" dirty="0" smtClean="0"/>
          </a:p>
          <a:p>
            <a:endParaRPr lang="en-US" sz="4300" dirty="0" smtClean="0"/>
          </a:p>
          <a:p>
            <a:pPr lvl="1"/>
            <a:r>
              <a:rPr lang="en-US" dirty="0" smtClean="0"/>
              <a:t>Main text content of the page corresponds to the “plateau” in the middle of the distribution</a:t>
            </a:r>
            <a:endParaRPr lang="en-US" dirty="0"/>
          </a:p>
        </p:txBody>
      </p:sp>
      <p:pic>
        <p:nvPicPr>
          <p:cNvPr id="4" name="Picture 2" descr="C:\Users\croft\Desktop\chap3-2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2209800"/>
            <a:ext cx="5121521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Crawler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37360"/>
            <a:ext cx="8229600" cy="496823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Starts with a set of </a:t>
            </a:r>
            <a:r>
              <a:rPr lang="en-US" sz="2800" i="1" dirty="0" smtClean="0"/>
              <a:t>seeds</a:t>
            </a:r>
            <a:endParaRPr lang="en-US" sz="2800" dirty="0"/>
          </a:p>
          <a:p>
            <a:pPr lvl="1"/>
            <a:r>
              <a:rPr lang="en-US" sz="2600" dirty="0" smtClean="0"/>
              <a:t>A set of URLs given to it as</a:t>
            </a:r>
            <a:r>
              <a:rPr lang="en-US" sz="2600" i="1" dirty="0" smtClean="0"/>
              <a:t> </a:t>
            </a:r>
            <a:r>
              <a:rPr lang="en-US" sz="2600" dirty="0" smtClean="0"/>
              <a:t>parameters</a:t>
            </a:r>
          </a:p>
          <a:p>
            <a:r>
              <a:rPr lang="en-US" sz="2800" dirty="0" smtClean="0"/>
              <a:t>Seeds are added to a URL </a:t>
            </a:r>
            <a:r>
              <a:rPr lang="en-US" sz="2800" dirty="0" smtClean="0">
                <a:solidFill>
                  <a:srgbClr val="C00000"/>
                </a:solidFill>
              </a:rPr>
              <a:t>request queue</a:t>
            </a:r>
          </a:p>
          <a:p>
            <a:r>
              <a:rPr lang="en-US" sz="2800" dirty="0" smtClean="0"/>
              <a:t>Crawler starts fetching pages from the request queue</a:t>
            </a:r>
          </a:p>
          <a:p>
            <a:r>
              <a:rPr lang="en-US" sz="2800" dirty="0" smtClean="0"/>
              <a:t>Downloaded pages are parsed to find link tags that might contain other useful URLs to fetch</a:t>
            </a:r>
          </a:p>
          <a:p>
            <a:r>
              <a:rPr lang="en-US" sz="2800" dirty="0" smtClean="0"/>
              <a:t>New URLs added to the crawler’s request queue, or </a:t>
            </a:r>
            <a:r>
              <a:rPr lang="en-US" sz="2800" i="1" dirty="0" smtClean="0">
                <a:solidFill>
                  <a:srgbClr val="C00000"/>
                </a:solidFill>
              </a:rPr>
              <a:t>frontier</a:t>
            </a:r>
          </a:p>
          <a:p>
            <a:r>
              <a:rPr lang="en-US" sz="2800" dirty="0" smtClean="0"/>
              <a:t>Continue until no more new URLs or disk full</a:t>
            </a:r>
            <a:endParaRPr lang="en-US" sz="2800" dirty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Content Blocks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Represent a web page as a sequence of bits, where </a:t>
            </a:r>
            <a:r>
              <a:rPr lang="en-US" i="1" dirty="0" err="1" smtClean="0"/>
              <a:t>b</a:t>
            </a:r>
            <a:r>
              <a:rPr lang="en-US" i="1" baseline="-25000" dirty="0" err="1" smtClean="0"/>
              <a:t>n</a:t>
            </a:r>
            <a:r>
              <a:rPr lang="en-US" i="1" dirty="0" smtClean="0"/>
              <a:t> = 1 </a:t>
            </a:r>
            <a:r>
              <a:rPr lang="en-US" dirty="0" smtClean="0"/>
              <a:t>indicates that the </a:t>
            </a:r>
            <a:r>
              <a:rPr lang="en-US" i="1" dirty="0" smtClean="0"/>
              <a:t>n</a:t>
            </a:r>
            <a:r>
              <a:rPr lang="en-US" dirty="0" smtClean="0"/>
              <a:t>th token is a tag</a:t>
            </a:r>
          </a:p>
          <a:p>
            <a:r>
              <a:rPr lang="en-US" dirty="0" smtClean="0"/>
              <a:t>Optimization problem where we find values of </a:t>
            </a:r>
            <a:r>
              <a:rPr lang="en-US" i="1" dirty="0" err="1" smtClean="0"/>
              <a:t>i</a:t>
            </a:r>
            <a:r>
              <a:rPr lang="en-US" i="1" dirty="0" smtClean="0"/>
              <a:t> </a:t>
            </a:r>
            <a:r>
              <a:rPr lang="en-US" dirty="0" smtClean="0"/>
              <a:t>and</a:t>
            </a:r>
            <a:r>
              <a:rPr lang="en-US" i="1" dirty="0" smtClean="0"/>
              <a:t> j </a:t>
            </a:r>
            <a:r>
              <a:rPr lang="en-US" dirty="0" smtClean="0"/>
              <a:t>to maximize both the number of tags below </a:t>
            </a:r>
            <a:r>
              <a:rPr lang="en-US" i="1" dirty="0" err="1" smtClean="0"/>
              <a:t>i</a:t>
            </a:r>
            <a:r>
              <a:rPr lang="en-US" i="1" dirty="0" smtClean="0"/>
              <a:t> </a:t>
            </a:r>
            <a:r>
              <a:rPr lang="en-US" dirty="0" smtClean="0"/>
              <a:t>and above </a:t>
            </a:r>
            <a:r>
              <a:rPr lang="en-US" i="1" dirty="0" smtClean="0"/>
              <a:t>j </a:t>
            </a:r>
            <a:r>
              <a:rPr lang="en-US" dirty="0" smtClean="0"/>
              <a:t>and the number of non-tag tokens between </a:t>
            </a:r>
            <a:r>
              <a:rPr lang="en-US" i="1" dirty="0" err="1" smtClean="0"/>
              <a:t>i</a:t>
            </a:r>
            <a:r>
              <a:rPr lang="en-US" i="1" dirty="0" smtClean="0"/>
              <a:t> </a:t>
            </a:r>
            <a:r>
              <a:rPr lang="en-US" dirty="0" smtClean="0"/>
              <a:t>and </a:t>
            </a:r>
            <a:r>
              <a:rPr lang="en-US" i="1" dirty="0" smtClean="0"/>
              <a:t>j</a:t>
            </a:r>
          </a:p>
          <a:p>
            <a:r>
              <a:rPr lang="en-US" dirty="0" smtClean="0"/>
              <a:t>i.e., maximize</a:t>
            </a:r>
            <a:endParaRPr lang="en-US" dirty="0"/>
          </a:p>
        </p:txBody>
      </p:sp>
      <p:pic>
        <p:nvPicPr>
          <p:cNvPr id="5" name="Picture 4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371600" y="4648200"/>
            <a:ext cx="5974091" cy="53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Content Blocks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37361"/>
            <a:ext cx="3733800" cy="438880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Other approaches use DOM structure and visual (layout) features</a:t>
            </a:r>
            <a:endParaRPr lang="en-US" sz="2400" dirty="0"/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1737360"/>
            <a:ext cx="4191000" cy="5120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Crawling picture</a:t>
            </a:r>
          </a:p>
        </p:txBody>
      </p:sp>
      <p:grpSp>
        <p:nvGrpSpPr>
          <p:cNvPr id="20483" name="Group 3"/>
          <p:cNvGrpSpPr>
            <a:grpSpLocks/>
          </p:cNvGrpSpPr>
          <p:nvPr/>
        </p:nvGrpSpPr>
        <p:grpSpPr bwMode="auto">
          <a:xfrm>
            <a:off x="352425" y="1701800"/>
            <a:ext cx="8448675" cy="5067300"/>
            <a:chOff x="222" y="1072"/>
            <a:chExt cx="5322" cy="3192"/>
          </a:xfrm>
        </p:grpSpPr>
        <p:sp>
          <p:nvSpPr>
            <p:cNvPr id="20503" name="Freeform 4"/>
            <p:cNvSpPr>
              <a:spLocks/>
            </p:cNvSpPr>
            <p:nvPr/>
          </p:nvSpPr>
          <p:spPr bwMode="auto">
            <a:xfrm>
              <a:off x="328" y="1072"/>
              <a:ext cx="5216" cy="3192"/>
            </a:xfrm>
            <a:custGeom>
              <a:avLst/>
              <a:gdLst>
                <a:gd name="T0" fmla="*/ 1208 w 5216"/>
                <a:gd name="T1" fmla="*/ 2768 h 3192"/>
                <a:gd name="T2" fmla="*/ 8 w 5216"/>
                <a:gd name="T3" fmla="*/ 1760 h 3192"/>
                <a:gd name="T4" fmla="*/ 1256 w 5216"/>
                <a:gd name="T5" fmla="*/ 224 h 3192"/>
                <a:gd name="T6" fmla="*/ 4472 w 5216"/>
                <a:gd name="T7" fmla="*/ 416 h 3192"/>
                <a:gd name="T8" fmla="*/ 5048 w 5216"/>
                <a:gd name="T9" fmla="*/ 2528 h 3192"/>
                <a:gd name="T10" fmla="*/ 3464 w 5216"/>
                <a:gd name="T11" fmla="*/ 3152 h 3192"/>
                <a:gd name="T12" fmla="*/ 1208 w 5216"/>
                <a:gd name="T13" fmla="*/ 2768 h 319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216"/>
                <a:gd name="T22" fmla="*/ 0 h 3192"/>
                <a:gd name="T23" fmla="*/ 5216 w 5216"/>
                <a:gd name="T24" fmla="*/ 3192 h 319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216" h="3192">
                  <a:moveTo>
                    <a:pt x="1208" y="2768"/>
                  </a:moveTo>
                  <a:cubicBezTo>
                    <a:pt x="632" y="2536"/>
                    <a:pt x="0" y="2184"/>
                    <a:pt x="8" y="1760"/>
                  </a:cubicBezTo>
                  <a:cubicBezTo>
                    <a:pt x="16" y="1336"/>
                    <a:pt x="512" y="448"/>
                    <a:pt x="1256" y="224"/>
                  </a:cubicBezTo>
                  <a:cubicBezTo>
                    <a:pt x="2000" y="0"/>
                    <a:pt x="3840" y="32"/>
                    <a:pt x="4472" y="416"/>
                  </a:cubicBezTo>
                  <a:cubicBezTo>
                    <a:pt x="5104" y="800"/>
                    <a:pt x="5216" y="2072"/>
                    <a:pt x="5048" y="2528"/>
                  </a:cubicBezTo>
                  <a:cubicBezTo>
                    <a:pt x="4880" y="2984"/>
                    <a:pt x="4104" y="3112"/>
                    <a:pt x="3464" y="3152"/>
                  </a:cubicBezTo>
                  <a:cubicBezTo>
                    <a:pt x="2824" y="3192"/>
                    <a:pt x="1784" y="3000"/>
                    <a:pt x="1208" y="2768"/>
                  </a:cubicBezTo>
                  <a:close/>
                </a:path>
              </a:pathLst>
            </a:custGeom>
            <a:noFill/>
            <a:ln w="317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algn="r" eaLnBrk="1" hangingPunct="1"/>
              <a:endParaRPr lang="en-US" altLang="en-US"/>
            </a:p>
          </p:txBody>
        </p:sp>
        <p:sp>
          <p:nvSpPr>
            <p:cNvPr id="20504" name="Text Box 5"/>
            <p:cNvSpPr txBox="1">
              <a:spLocks noChangeArrowheads="1"/>
            </p:cNvSpPr>
            <p:nvPr/>
          </p:nvSpPr>
          <p:spPr bwMode="auto">
            <a:xfrm>
              <a:off x="222" y="3528"/>
              <a:ext cx="50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algn="r" eaLnBrk="1" hangingPunct="1"/>
              <a:r>
                <a:rPr lang="en-US" altLang="en-US"/>
                <a:t>Web</a:t>
              </a:r>
            </a:p>
          </p:txBody>
        </p:sp>
      </p:grpSp>
      <p:pic>
        <p:nvPicPr>
          <p:cNvPr id="20484" name="Picture 12" descr="MCj0214984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191000"/>
            <a:ext cx="474663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2438400" y="1828800"/>
            <a:ext cx="3416300" cy="4800600"/>
            <a:chOff x="1536" y="1152"/>
            <a:chExt cx="2152" cy="3024"/>
          </a:xfrm>
        </p:grpSpPr>
        <p:grpSp>
          <p:nvGrpSpPr>
            <p:cNvPr id="20496" name="Group 15"/>
            <p:cNvGrpSpPr>
              <a:grpSpLocks/>
            </p:cNvGrpSpPr>
            <p:nvPr/>
          </p:nvGrpSpPr>
          <p:grpSpPr bwMode="auto">
            <a:xfrm>
              <a:off x="2064" y="1152"/>
              <a:ext cx="1624" cy="3024"/>
              <a:chOff x="2064" y="1152"/>
              <a:chExt cx="1624" cy="3024"/>
            </a:xfrm>
          </p:grpSpPr>
          <p:sp>
            <p:nvSpPr>
              <p:cNvPr id="20501" name="Freeform 16"/>
              <p:cNvSpPr>
                <a:spLocks/>
              </p:cNvSpPr>
              <p:nvPr/>
            </p:nvSpPr>
            <p:spPr bwMode="auto">
              <a:xfrm>
                <a:off x="2880" y="1152"/>
                <a:ext cx="808" cy="3024"/>
              </a:xfrm>
              <a:custGeom>
                <a:avLst/>
                <a:gdLst>
                  <a:gd name="T0" fmla="*/ 528 w 808"/>
                  <a:gd name="T1" fmla="*/ 0 h 3024"/>
                  <a:gd name="T2" fmla="*/ 0 w 808"/>
                  <a:gd name="T3" fmla="*/ 576 h 3024"/>
                  <a:gd name="T4" fmla="*/ 528 w 808"/>
                  <a:gd name="T5" fmla="*/ 1488 h 3024"/>
                  <a:gd name="T6" fmla="*/ 720 w 808"/>
                  <a:gd name="T7" fmla="*/ 2736 h 3024"/>
                  <a:gd name="T8" fmla="*/ 0 w 808"/>
                  <a:gd name="T9" fmla="*/ 3024 h 30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08"/>
                  <a:gd name="T16" fmla="*/ 0 h 3024"/>
                  <a:gd name="T17" fmla="*/ 808 w 808"/>
                  <a:gd name="T18" fmla="*/ 3024 h 30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08" h="3024">
                    <a:moveTo>
                      <a:pt x="528" y="0"/>
                    </a:moveTo>
                    <a:cubicBezTo>
                      <a:pt x="264" y="164"/>
                      <a:pt x="0" y="328"/>
                      <a:pt x="0" y="576"/>
                    </a:cubicBezTo>
                    <a:cubicBezTo>
                      <a:pt x="0" y="824"/>
                      <a:pt x="408" y="1128"/>
                      <a:pt x="528" y="1488"/>
                    </a:cubicBezTo>
                    <a:cubicBezTo>
                      <a:pt x="648" y="1848"/>
                      <a:pt x="808" y="2480"/>
                      <a:pt x="720" y="2736"/>
                    </a:cubicBezTo>
                    <a:cubicBezTo>
                      <a:pt x="632" y="2992"/>
                      <a:pt x="316" y="3008"/>
                      <a:pt x="0" y="302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prstDash val="dashDot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Lucida Sans" panose="020B0602030504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Lucida Sans" panose="020B0602030504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Lucida Sans" panose="020B0602030504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Lucida Sans" panose="020B0602030504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Lucida Sans" panose="020B0602030504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Sans" panose="020B0602030504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Sans" panose="020B0602030504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Sans" panose="020B0602030504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Sans" panose="020B0602030504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 algn="r" eaLnBrk="1" hangingPunct="1"/>
                <a:endParaRPr lang="en-US" altLang="en-US"/>
              </a:p>
            </p:txBody>
          </p:sp>
          <p:sp>
            <p:nvSpPr>
              <p:cNvPr id="20502" name="Text Box 17"/>
              <p:cNvSpPr txBox="1">
                <a:spLocks noChangeArrowheads="1"/>
              </p:cNvSpPr>
              <p:nvPr/>
            </p:nvSpPr>
            <p:spPr bwMode="auto">
              <a:xfrm>
                <a:off x="2064" y="2904"/>
                <a:ext cx="124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Lucida Sans" panose="020B0602030504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Lucida Sans" panose="020B0602030504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Lucida Sans" panose="020B0602030504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Lucida Sans" panose="020B0602030504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Lucida Sans" panose="020B0602030504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Sans" panose="020B0602030504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Sans" panose="020B0602030504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Sans" panose="020B0602030504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Sans" panose="020B0602030504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 algn="r" eaLnBrk="1" hangingPunct="1"/>
                <a:r>
                  <a:rPr lang="en-US" altLang="en-US"/>
                  <a:t>URLs </a:t>
                </a:r>
                <a:r>
                  <a:rPr lang="en-US" altLang="en-US" i="1"/>
                  <a:t>frontier</a:t>
                </a:r>
              </a:p>
            </p:txBody>
          </p:sp>
        </p:grpSp>
        <p:sp>
          <p:nvSpPr>
            <p:cNvPr id="20497" name="Line 18"/>
            <p:cNvSpPr>
              <a:spLocks noChangeShapeType="1"/>
            </p:cNvSpPr>
            <p:nvPr/>
          </p:nvSpPr>
          <p:spPr bwMode="auto">
            <a:xfrm flipV="1">
              <a:off x="1536" y="3168"/>
              <a:ext cx="91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8" name="Line 19"/>
            <p:cNvSpPr>
              <a:spLocks noChangeShapeType="1"/>
            </p:cNvSpPr>
            <p:nvPr/>
          </p:nvSpPr>
          <p:spPr bwMode="auto">
            <a:xfrm>
              <a:off x="1536" y="3408"/>
              <a:ext cx="9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9" name="Line 20"/>
            <p:cNvSpPr>
              <a:spLocks noChangeShapeType="1"/>
            </p:cNvSpPr>
            <p:nvPr/>
          </p:nvSpPr>
          <p:spPr bwMode="auto">
            <a:xfrm>
              <a:off x="1632" y="2448"/>
              <a:ext cx="1104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0" name="Line 21"/>
            <p:cNvSpPr>
              <a:spLocks noChangeShapeType="1"/>
            </p:cNvSpPr>
            <p:nvPr/>
          </p:nvSpPr>
          <p:spPr bwMode="auto">
            <a:xfrm flipV="1">
              <a:off x="1968" y="1824"/>
              <a:ext cx="768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486" name="Text Box 22"/>
          <p:cNvSpPr txBox="1">
            <a:spLocks noChangeArrowheads="1"/>
          </p:cNvSpPr>
          <p:nvPr/>
        </p:nvSpPr>
        <p:spPr bwMode="auto">
          <a:xfrm>
            <a:off x="6019800" y="3773488"/>
            <a:ext cx="19478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r" eaLnBrk="1" hangingPunct="1"/>
            <a:r>
              <a:rPr lang="en-US" altLang="en-US"/>
              <a:t>Unseen Web</a:t>
            </a:r>
          </a:p>
        </p:txBody>
      </p:sp>
      <p:sp>
        <p:nvSpPr>
          <p:cNvPr id="20487" name="Oval 23"/>
          <p:cNvSpPr>
            <a:spLocks noChangeArrowheads="1"/>
          </p:cNvSpPr>
          <p:nvPr/>
        </p:nvSpPr>
        <p:spPr bwMode="auto">
          <a:xfrm>
            <a:off x="1257300" y="4564063"/>
            <a:ext cx="1385888" cy="1150937"/>
          </a:xfrm>
          <a:prstGeom prst="ellipse">
            <a:avLst/>
          </a:prstGeom>
          <a:noFill/>
          <a:ln w="25400">
            <a:solidFill>
              <a:srgbClr val="489C6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/>
            <a:r>
              <a:rPr lang="en-US" altLang="en-US"/>
              <a:t>Seed</a:t>
            </a:r>
          </a:p>
          <a:p>
            <a:pPr algn="ctr" eaLnBrk="1" hangingPunct="1"/>
            <a:r>
              <a:rPr lang="en-US" altLang="en-US"/>
              <a:t>pages</a:t>
            </a:r>
          </a:p>
        </p:txBody>
      </p: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1063625" y="1905000"/>
            <a:ext cx="2657475" cy="4419600"/>
            <a:chOff x="1063625" y="1905000"/>
            <a:chExt cx="2657475" cy="4419600"/>
          </a:xfrm>
        </p:grpSpPr>
        <p:grpSp>
          <p:nvGrpSpPr>
            <p:cNvPr id="20491" name="Group 6"/>
            <p:cNvGrpSpPr>
              <a:grpSpLocks/>
            </p:cNvGrpSpPr>
            <p:nvPr/>
          </p:nvGrpSpPr>
          <p:grpSpPr bwMode="auto">
            <a:xfrm>
              <a:off x="1063625" y="1905000"/>
              <a:ext cx="2657475" cy="4419600"/>
              <a:chOff x="670" y="1200"/>
              <a:chExt cx="1674" cy="2784"/>
            </a:xfrm>
          </p:grpSpPr>
          <p:sp>
            <p:nvSpPr>
              <p:cNvPr id="20494" name="Freeform 7"/>
              <p:cNvSpPr>
                <a:spLocks/>
              </p:cNvSpPr>
              <p:nvPr/>
            </p:nvSpPr>
            <p:spPr bwMode="auto">
              <a:xfrm>
                <a:off x="1680" y="1200"/>
                <a:ext cx="664" cy="2784"/>
              </a:xfrm>
              <a:custGeom>
                <a:avLst/>
                <a:gdLst>
                  <a:gd name="T0" fmla="*/ 288 w 664"/>
                  <a:gd name="T1" fmla="*/ 0 h 2784"/>
                  <a:gd name="T2" fmla="*/ 624 w 664"/>
                  <a:gd name="T3" fmla="*/ 912 h 2784"/>
                  <a:gd name="T4" fmla="*/ 48 w 664"/>
                  <a:gd name="T5" fmla="*/ 1584 h 2784"/>
                  <a:gd name="T6" fmla="*/ 336 w 664"/>
                  <a:gd name="T7" fmla="*/ 2784 h 278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64"/>
                  <a:gd name="T13" fmla="*/ 0 h 2784"/>
                  <a:gd name="T14" fmla="*/ 664 w 664"/>
                  <a:gd name="T15" fmla="*/ 2784 h 278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64" h="2784">
                    <a:moveTo>
                      <a:pt x="288" y="0"/>
                    </a:moveTo>
                    <a:cubicBezTo>
                      <a:pt x="476" y="324"/>
                      <a:pt x="664" y="648"/>
                      <a:pt x="624" y="912"/>
                    </a:cubicBezTo>
                    <a:cubicBezTo>
                      <a:pt x="584" y="1176"/>
                      <a:pt x="96" y="1272"/>
                      <a:pt x="48" y="1584"/>
                    </a:cubicBezTo>
                    <a:cubicBezTo>
                      <a:pt x="0" y="1896"/>
                      <a:pt x="168" y="2340"/>
                      <a:pt x="336" y="278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Lucida Sans" panose="020B0602030504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Lucida Sans" panose="020B0602030504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Lucida Sans" panose="020B0602030504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Lucida Sans" panose="020B0602030504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Lucida Sans" panose="020B0602030504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Sans" panose="020B0602030504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Sans" panose="020B0602030504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Sans" panose="020B0602030504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Sans" panose="020B0602030504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 algn="r" eaLnBrk="1" hangingPunct="1"/>
                <a:endParaRPr lang="en-US" altLang="en-US"/>
              </a:p>
            </p:txBody>
          </p:sp>
          <p:sp>
            <p:nvSpPr>
              <p:cNvPr id="20495" name="Text Box 8"/>
              <p:cNvSpPr txBox="1">
                <a:spLocks noChangeArrowheads="1"/>
              </p:cNvSpPr>
              <p:nvPr/>
            </p:nvSpPr>
            <p:spPr bwMode="auto">
              <a:xfrm>
                <a:off x="670" y="1944"/>
                <a:ext cx="1346" cy="5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Lucida Sans" panose="020B0602030504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Lucida Sans" panose="020B0602030504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Lucida Sans" panose="020B0602030504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Lucida Sans" panose="020B0602030504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Lucida Sans" panose="020B0602030504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Sans" panose="020B0602030504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Sans" panose="020B0602030504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Sans" panose="020B0602030504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Sans" panose="020B0602030504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 eaLnBrk="1" hangingPunct="1"/>
                <a:r>
                  <a:rPr lang="en-US" altLang="en-US"/>
                  <a:t>URLs crawled</a:t>
                </a:r>
              </a:p>
              <a:p>
                <a:pPr eaLnBrk="1" hangingPunct="1"/>
                <a:r>
                  <a:rPr lang="en-US" altLang="en-US"/>
                  <a:t>and parsed</a:t>
                </a:r>
              </a:p>
            </p:txBody>
          </p:sp>
        </p:grpSp>
        <p:sp>
          <p:nvSpPr>
            <p:cNvPr id="20492" name="Line 24"/>
            <p:cNvSpPr>
              <a:spLocks noChangeShapeType="1"/>
            </p:cNvSpPr>
            <p:nvPr/>
          </p:nvSpPr>
          <p:spPr bwMode="auto">
            <a:xfrm flipV="1">
              <a:off x="1752600" y="3886200"/>
              <a:ext cx="0" cy="762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3" name="Line 25"/>
            <p:cNvSpPr>
              <a:spLocks noChangeShapeType="1"/>
            </p:cNvSpPr>
            <p:nvPr/>
          </p:nvSpPr>
          <p:spPr bwMode="auto">
            <a:xfrm flipV="1">
              <a:off x="1981200" y="3810000"/>
              <a:ext cx="304800" cy="838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489" name="TextBox 22"/>
          <p:cNvSpPr txBox="1">
            <a:spLocks noChangeArrowheads="1"/>
          </p:cNvSpPr>
          <p:nvPr/>
        </p:nvSpPr>
        <p:spPr bwMode="auto">
          <a:xfrm>
            <a:off x="7620000" y="-33338"/>
            <a:ext cx="11017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FBFCFF"/>
                </a:solidFill>
              </a:rPr>
              <a:t>Sec. 20.2</a:t>
            </a:r>
          </a:p>
        </p:txBody>
      </p:sp>
      <p:sp>
        <p:nvSpPr>
          <p:cNvPr id="20490" name="Slide Number Placeholder 2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/>
            <a:fld id="{010F45B1-E4AA-4CEA-B2EA-159C0D5B4875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8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913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Crawling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Web crawlers spend a lot of time waiting for responses to requests</a:t>
            </a:r>
          </a:p>
          <a:p>
            <a:r>
              <a:rPr lang="en-US" sz="2800" dirty="0" smtClean="0"/>
              <a:t>To reduce this inefficiency, web crawlers use threads and fetch hundreds of pages at once</a:t>
            </a:r>
          </a:p>
          <a:p>
            <a:r>
              <a:rPr lang="en-US" sz="2800" dirty="0" smtClean="0"/>
              <a:t>Crawlers could potentially flood sites with requests for pages</a:t>
            </a:r>
          </a:p>
          <a:p>
            <a:r>
              <a:rPr lang="en-US" sz="2800" dirty="0" smtClean="0"/>
              <a:t>To avoid this problem, web crawlers use </a:t>
            </a:r>
            <a:r>
              <a:rPr lang="en-US" sz="2800" i="1" dirty="0" smtClean="0">
                <a:solidFill>
                  <a:srgbClr val="C00000"/>
                </a:solidFill>
              </a:rPr>
              <a:t>politeness policies</a:t>
            </a:r>
          </a:p>
          <a:p>
            <a:pPr lvl="1"/>
            <a:r>
              <a:rPr lang="en-US" sz="2800" dirty="0" smtClean="0"/>
              <a:t>e.g., delay between requests to same web server</a:t>
            </a:r>
          </a:p>
          <a:p>
            <a:endParaRPr lang="en-US" sz="2800" dirty="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  \begin{verbatim}&#10;User-agent: *     &#10;Disallow: /private/&#10;Disallow: /confidential/&#10;Disallow: /other/&#10;Allow: /other/public/&#10;&#10;User-agent: FavoredCrawler&#10;Disallow:         &#10;&#10;Sitemap: http://mysite.com/sitemap.xml.gz&#10;     \end{verbatim}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215"/>
  <p:tag name="PICTUREFILESIZE" val="3549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  \begin{verbatim}&#10;&lt;DOC&gt;&#10;&lt;DOCNO&gt;WTX001-B01-10&lt;/DOCNO&gt;&#10;&lt;DOCHDR&gt;&#10;http://www.example.com/test.html 204.244.59.33 19970101013145 text/html 440&#10;HTTP/1.0 200 OK&#10;Date: Wed, 01 Jan 1997 01:21:13 GMT&#10;Server: Apache/1.0.3&#10;Content-type: text/html&#10;Content-length: 270&#10;Last-modified: Mon, 25 Nov 1996 05:31:24 GMT&#10;&lt;/DOCHDR&gt;                                       &#10;&lt;HTML&gt;&#10;&lt;TITLE&gt;Tropical Fish Store&lt;/TITLE&gt;&#10;Coming soon!&#10;&lt;/HTML&gt;&#10;&lt;/DOC&gt;&#10;&lt;DOC&gt;&#10;&lt;DOCNO&gt;WTX001-B01-109&lt;/DOCNO&gt;&#10;&lt;DOCHDR&gt;&#10;http://www.example.com/fish.html 204.244.59.33 19970101013149 text/html 440&#10;HTTP/1.0 200 OK&#10;Date: Wed, 01 Jan 1997 01:21:19 GMT&#10;Server: Apache/1.0.3&#10;Content-type: text/html&#10;Content-length: 270&#10;Last-modified: Mon, 25 Nov 1996 05:31:24 GMT&#10;&lt;/DOCHDR&gt;                                       &#10;&lt;HTML&gt;&#10;&lt;TITLE&gt;Fish Information&lt;/TITLE&gt;&#10;This page will soon contain interesting&#10;information about tropical fish.&#10;&lt;/HTML&gt;&#10;&lt;/DOC&gt;   &#10;\end{verbatim}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393"/>
  <p:tag name="PICTUREFILESIZE" val="16392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begin{tabular*}{0.7\textwidth}{@{\extracolsep{\fill}}cccccccccccccc} &#10;T &amp; r &amp; o &amp; p &amp; i&amp; c&amp; a&amp; l&amp; \ &amp;f &amp; i&amp; s&amp; h &amp; \textit{Sum}\\&#10;54&amp; 72 &amp; 6F&amp; 70&amp; 69&amp; 63&amp; 61&amp; 6C&amp; 20&amp; 66&amp; 69&amp; 73&amp; 68&amp; 508&#10;\end{tabular*}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308"/>
  <p:tag name="PICTUREFILESIZE" val="1400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begin{enumerate}&#10;\item The document is parsed into words. Non-word content, such as punctuation, HTML tags, and additional whitespace, is removed.&#10;\item The words are grouped into contiguous \textit{n-grams} for some $n$. These are usually overlapping sequences of words, although some techniques use non-overlapping sequences.&#10;\item Some of the n-grams are selected to represent the document.&#10;\item The selected n-grams are hashed to improve retrieval efficiency and further reduce the size of the representation.&#10;\item The hash values are stored, typically in an inverted index.&#10;\item Documents are compared using overlap of fingerprints&#10;\end{enumerate}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332"/>
  <p:tag name="PICTUREFILESIZE" val="9885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begin{enumerate}&#10;\item Process the document into a set of features with associated weights. We will assume the simple case where the features are words weighted by their frequency. &#10;\item Generate a hash&#10;value with $b$ bits (the desired size of the fingerprint) for each word. The hash value should be unique for each word.&#10;\item In b-dimensional vector $V$, update the components of the vector by adding the weight for a word to every component for which the corresponding bit in the word's hash value is 1, and subtracting the weight if the value is 0.&#10;\item After all words have been processed, generate a $b$-bit fingerprint by setting the $i$th bit to 1 if the $i$th component of  $V$ is positive, or 0 otherwise.&#10;\end{enumerate}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332"/>
  <p:tag name="PICTUREFILESIZE" val="10710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sum_{n=0}^{i-1} b_n + \sum_{n=i}^{j}(1-b_n) + \sum_{n=j+1}^{N-1} b_n  template TPT1  env TPENV1  fore 0  back 16777215  eqnno 1"/>
  <p:tag name="FILENAME" val="TP_tmp"/>
  <p:tag name="ORIGWIDTH" val="168"/>
  <p:tag name="PICTUREFILESIZE" val="759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lgpseudocode}&#10;\begin{document}&#10; \begin{algorithmic}&#10;    \Procedure{CrawlerThread}{frontier} &#10;       \While{not frontier.done()}&#10;          \State website $\leftarrow$ frontier.nextSite()&#10;          \State url $\leftarrow$ website.nextURL()&#10;          \If{website.permitsCrawl(url)}&#10;            \State text $\leftarrow$ retrieveURL(url)&#10;            \State storeDocument(url, text)&#10;            \For{each url in parse(text)}&#10;              \State frontier.addURL(url)&#10;            \EndFor             &#10;          \EndIf    &#10;          \State frontier.releaseSite(website)&#10;       \EndWhile                   &#10;    \EndProcedure&#10;    \end{algorithmic}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80"/>
  <p:tag name="PICTUREFILESIZE" val="5993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    Client request:&#10;    \begin{minipage}{8cm} &#10;\begin{verbatim}&#10;&#10;HEAD /csinfo/people.html HTTP/1.1&#10;Host: www.cs.umass.edu   &#10;\end{verbatim}&#10;    \end{minipage}     &#10;    \bigskip&#10;    &#10;    Server response:&#10;    \begin{minipage}{8cm}  &#10;\begin{verbatim}&#10;HTTP/1.1 200 OK&#10;Date: Thu, 03 Apr 2008 05:17:54 GMT&#10;Server: Apache/2.0.52 (CentOS)&#10;Last-Modified: Fri, 04 Jan 2008 15:28:39 GMT&#10;ETag: &quot;239c33-2576-2a2837c0&quot;&#10;Accept-Ranges: bytes&#10;Content-Length: 9590&#10;Connection: close&#10;Content-Type: text/html; charset=ISO-8859-1&#10;\end{verbatim} &#10;    \end{minipage} 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305"/>
  <p:tag name="PICTUREFILESIZE" val="7002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$\mathrm{Age}(\lambda,t) = \int_0^t P(\mathrm{page\ changed\ at\ time}\ x) (t - x) dx$  template TPT1  env TPENV1  fore 0  back 16777215  eqnno 1"/>
  <p:tag name="FILENAME" val="TP_tmp"/>
  <p:tag name="ORIGWIDTH" val="225"/>
  <p:tag name="PICTUREFILESIZE" val="1137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$\mathrm{Age}(\lambda,t) = \int_0^t \lambda e^{-\lambda x} (t-x) dx$  template TPT1  env TPENV1  fore 0  back 16777215  eqnno 2"/>
  <p:tag name="FILENAME" val="TP_tmp"/>
  <p:tag name="ORIGWIDTH" val="133"/>
  <p:tag name="PICTUREFILESIZE" val="750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 \begin{verbatim}&#10;&lt;?xml version=&quot;1.0&quot; encoding=&quot;UTF-8&quot;?&gt;&#10;&lt;urlset xmlns=&quot;http://www.sitemaps.org/schemas/sitemap/0.9&quot;&gt;&#10;  &lt;url&gt;&#10;    &lt;loc&gt;http://www.company.com/&lt;/loc&gt;&#10;    &lt;lastmod&gt;2008-01-15&lt;/lastmod&gt;&#10;    &lt;changefreq&gt;monthly&lt;/changefreq&gt;&#10;    &lt;priority&gt;0.7&lt;/priority&gt;&#10;  &lt;/url&gt;&#10;  &lt;url&gt;&#10;    &lt;loc&gt;http://www.company.com/items?item=truck&lt;/loc&gt;&#10;    &lt;changefreq&gt;weekly&lt;/changefreq&gt;&#10;  &lt;/url&gt; &#10;  &lt;url&gt;&#10;    &lt;loc&gt;http://www.company.com/items?item=bicycle&lt;/loc&gt;&#10;    &lt;changefreq&gt;daily&lt;/changefreq&gt;&#10;  &lt;/url&gt;&#10;&lt;/urlset&gt;&#10;     \end{verbatim}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313"/>
  <p:tag name="PICTUREFILESIZE" val="9432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   \begin{verbatim}&#10;    &#10;    &#10;&lt;?xml version=&quot;1.0&quot;?&gt;&#10;&lt;rss version=&quot;2.0&quot;&gt;&#10;  &lt;channel&gt;&#10;    &lt;title&gt;Search Engine News&lt;/title&gt;&#10;    &lt;link&gt;http://www.search-engine-news.org/&lt;/link&gt;&#10;    &lt;description&gt;News about search engines.&lt;/description&gt;&#10;    &lt;language&gt;en-us&lt;/language&gt;&#10;    &lt;pubDate&gt;Tue, 19 Jun 2008 05:17:00 GMT&lt;/pubDate&gt;&#10;    &lt;ttl&gt;60&lt;/ttl&gt;&#10;&#10;    &lt;item&gt;&#10;      &lt;title&gt;Upcoming SIGIR Conference&lt;/title&gt;&#10;      &lt;link&gt;http://www.sigir.org/conference&lt;/link&gt;&#10;      &lt;description&gt;The annual SIGIR conference is coming!&#10;        Mark your calendars and check for cheap&#10;        flights.&lt;/description&gt;&#10;      &lt;pubDate&gt;Tue, 05 Jun 2008 09:50:11 GMT&lt;/pubDate&gt;&#10;      &lt;guid&gt;http://search-engine-news.org#500&lt;/guid&gt;&#10;    &lt;/item&gt;&#10;\end{verbatim}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298"/>
  <p:tag name="PICTUREFILESIZE" val="11804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begin{verbatim}&#10;...&#10;   &lt;item&gt;&#10;      &lt;title&gt;New Search Engine Textbook&lt;/title&gt;&#10;      &lt;link&gt;http://www.cs.umass.edu/search-book&lt;/link&gt;&#10;      &lt;description&gt;A new textbook about search engines&#10;        will be published soon.&lt;/description&gt;&#10;      &lt;pubDate&gt;Tue, 05 Jun 2008 09:33:01 GMT&lt;/pubDate&gt;&#10;      &lt;guid&gt;http://search-engine-news.org#499&lt;/guid&gt;&#10;    &lt;/item&gt;&#10;  &lt;/channel&gt;&#10;&lt;/rss&gt;                    &#10;    \end{verbatim}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282"/>
  <p:tag name="PICTUREFILESIZE" val="6265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 \begin{tabular}{llrrrr} &#10;        Decimal &amp; Hexadecimal &amp; \multicolumn{4}{c}{Encoding} \\&#10;        \hline&#10;        0--127  &amp; 0--7F &amp; \texttt{0xxxxxxx} &amp; &amp; &amp;\\&#10;        128--2047 &amp; 80--7FF &amp; \texttt{110xxxxx} &amp; \texttt{10xxxxxx} &amp; &amp; \\&#10;        2048--55295 &amp; 800--D7FF &amp; \texttt{1110xxxx} &amp; \texttt{10xxxxxx} &amp; \texttt{10xxxxxx} &amp; \\ &#10;        55296--57343 &amp; D800--DFFF &amp; \multicolumn{4}{l}{Undefined} \\&#10;        57344--65535 &amp; E000--FFFF &amp; \texttt{1110xxxx} &amp; \texttt{10xxxxxx} &amp; \texttt{10xxxxxx} &amp; \\&#10;        65536--1114111 &amp; 10000--10FFFF &amp; \texttt{11110xxx} &amp; \texttt{10xxxxxx}  &amp; \texttt{10xxxxxx} &amp; \texttt{10xxxxxx} \\&#10;    \end{tabular}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371"/>
  <p:tag name="PICTUREFILESIZE" val="51926"/>
</p:tagLst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623</TotalTime>
  <Words>2494</Words>
  <Application>Microsoft Office PowerPoint</Application>
  <PresentationFormat>On-screen Show (4:3)</PresentationFormat>
  <Paragraphs>349</Paragraphs>
  <Slides>71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82" baseType="lpstr">
      <vt:lpstr>Arial Unicode MS</vt:lpstr>
      <vt:lpstr>Arabic Typesetting</vt:lpstr>
      <vt:lpstr>Arial</vt:lpstr>
      <vt:lpstr>Calibri</vt:lpstr>
      <vt:lpstr>Calibri Light</vt:lpstr>
      <vt:lpstr>Consolas</vt:lpstr>
      <vt:lpstr>Courier New</vt:lpstr>
      <vt:lpstr>Lucida Sans</vt:lpstr>
      <vt:lpstr>Times New Roman</vt:lpstr>
      <vt:lpstr>Wingdings</vt:lpstr>
      <vt:lpstr>Retrospect</vt:lpstr>
      <vt:lpstr>Crawls and Feeds</vt:lpstr>
      <vt:lpstr>Web Crawler</vt:lpstr>
      <vt:lpstr>Many names</vt:lpstr>
      <vt:lpstr>Retrieving Web Pages</vt:lpstr>
      <vt:lpstr>Retrieving Web Pages</vt:lpstr>
      <vt:lpstr>Crawling the Web</vt:lpstr>
      <vt:lpstr>Web Crawler</vt:lpstr>
      <vt:lpstr>Crawling picture</vt:lpstr>
      <vt:lpstr>Web Crawling</vt:lpstr>
      <vt:lpstr>Controlling Crawling</vt:lpstr>
      <vt:lpstr>Robots.txt</vt:lpstr>
      <vt:lpstr>Simple Crawler Thread</vt:lpstr>
      <vt:lpstr>Freshness</vt:lpstr>
      <vt:lpstr>Freshness</vt:lpstr>
      <vt:lpstr>Freshness</vt:lpstr>
      <vt:lpstr>Freshness vs. Age</vt:lpstr>
      <vt:lpstr>Age</vt:lpstr>
      <vt:lpstr>Age</vt:lpstr>
      <vt:lpstr>Focused Crawling</vt:lpstr>
      <vt:lpstr>(Surface) Web Exploration</vt:lpstr>
      <vt:lpstr>Deep Web Exploration</vt:lpstr>
      <vt:lpstr>The Deep Web</vt:lpstr>
      <vt:lpstr>Deep Web</vt:lpstr>
      <vt:lpstr>Sitemaps</vt:lpstr>
      <vt:lpstr>Sitemap Example</vt:lpstr>
      <vt:lpstr>Distributed Crawling</vt:lpstr>
      <vt:lpstr>Desktop Crawls</vt:lpstr>
      <vt:lpstr>Document Feeds</vt:lpstr>
      <vt:lpstr>Document Feeds</vt:lpstr>
      <vt:lpstr>RSS Example</vt:lpstr>
      <vt:lpstr>RSS Example</vt:lpstr>
      <vt:lpstr>RSS</vt:lpstr>
      <vt:lpstr>Many document, many file formats, many encodings</vt:lpstr>
      <vt:lpstr>Encoding and Conversion</vt:lpstr>
      <vt:lpstr>Conversion</vt:lpstr>
      <vt:lpstr>Character Encoding</vt:lpstr>
      <vt:lpstr>Example Glyphs</vt:lpstr>
      <vt:lpstr>Character Encoding</vt:lpstr>
      <vt:lpstr>Unicode</vt:lpstr>
      <vt:lpstr>Unicode</vt:lpstr>
      <vt:lpstr>Unicode</vt:lpstr>
      <vt:lpstr>Storage</vt:lpstr>
      <vt:lpstr>Storing the Documents</vt:lpstr>
      <vt:lpstr>Storing the Documents</vt:lpstr>
      <vt:lpstr>Large Files</vt:lpstr>
      <vt:lpstr>TREC Web Format</vt:lpstr>
      <vt:lpstr>Compression</vt:lpstr>
      <vt:lpstr>Case Study</vt:lpstr>
      <vt:lpstr>BigTable</vt:lpstr>
      <vt:lpstr>Motivation: semi-structured data</vt:lpstr>
      <vt:lpstr>BigTable</vt:lpstr>
      <vt:lpstr>BigTable</vt:lpstr>
      <vt:lpstr>BigTable</vt:lpstr>
      <vt:lpstr>Basic Data Model</vt:lpstr>
      <vt:lpstr>BigTable</vt:lpstr>
      <vt:lpstr>Detecting Duplicates</vt:lpstr>
      <vt:lpstr>Detecting Duplicates</vt:lpstr>
      <vt:lpstr>Duplicate Detection</vt:lpstr>
      <vt:lpstr>Near-Duplicate Detection</vt:lpstr>
      <vt:lpstr>Near-Duplicate Detection</vt:lpstr>
      <vt:lpstr>Fingerprints</vt:lpstr>
      <vt:lpstr>Fingerprint Example</vt:lpstr>
      <vt:lpstr>Simhash</vt:lpstr>
      <vt:lpstr>Simhash</vt:lpstr>
      <vt:lpstr>Simhash Example</vt:lpstr>
      <vt:lpstr>Detecting the Document Content</vt:lpstr>
      <vt:lpstr>Removing Noise</vt:lpstr>
      <vt:lpstr>Noise Example</vt:lpstr>
      <vt:lpstr>Finding Content Blocks</vt:lpstr>
      <vt:lpstr>Finding Content Blocks</vt:lpstr>
      <vt:lpstr>Finding Content Blocks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Search Engines</dc:title>
  <dc:creator>croft</dc:creator>
  <cp:lastModifiedBy>Eduard C Dragut</cp:lastModifiedBy>
  <cp:revision>44</cp:revision>
  <dcterms:created xsi:type="dcterms:W3CDTF">2008-09-24T12:59:03Z</dcterms:created>
  <dcterms:modified xsi:type="dcterms:W3CDTF">2016-09-14T20:36:56Z</dcterms:modified>
</cp:coreProperties>
</file>