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56" r:id="rId2"/>
    <p:sldId id="340" r:id="rId3"/>
    <p:sldId id="341" r:id="rId4"/>
    <p:sldId id="342" r:id="rId5"/>
    <p:sldId id="343" r:id="rId6"/>
    <p:sldId id="344" r:id="rId7"/>
    <p:sldId id="345" r:id="rId8"/>
    <p:sldId id="346" r:id="rId9"/>
    <p:sldId id="335" r:id="rId10"/>
    <p:sldId id="258" r:id="rId11"/>
    <p:sldId id="259" r:id="rId12"/>
    <p:sldId id="260" r:id="rId13"/>
    <p:sldId id="348" r:id="rId14"/>
    <p:sldId id="261" r:id="rId15"/>
    <p:sldId id="262" r:id="rId16"/>
    <p:sldId id="263" r:id="rId17"/>
    <p:sldId id="264" r:id="rId18"/>
    <p:sldId id="265" r:id="rId19"/>
    <p:sldId id="266" r:id="rId20"/>
    <p:sldId id="267" r:id="rId21"/>
    <p:sldId id="268" r:id="rId22"/>
    <p:sldId id="269" r:id="rId23"/>
    <p:sldId id="270" r:id="rId24"/>
    <p:sldId id="271" r:id="rId25"/>
    <p:sldId id="337"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96" r:id="rId43"/>
    <p:sldId id="305" r:id="rId44"/>
    <p:sldId id="306" r:id="rId45"/>
    <p:sldId id="347" r:id="rId46"/>
    <p:sldId id="339"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3281" autoAdjust="0"/>
  </p:normalViewPr>
  <p:slideViewPr>
    <p:cSldViewPr>
      <p:cViewPr varScale="1">
        <p:scale>
          <a:sx n="83" d="100"/>
          <a:sy n="83" d="100"/>
        </p:scale>
        <p:origin x="974" y="4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12/7/2016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12/7/2016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extLst>
      <p:ext uri="{BB962C8B-B14F-4D97-AF65-F5344CB8AC3E}">
        <p14:creationId xmlns:p14="http://schemas.microsoft.com/office/powerpoint/2010/main" val="247659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259889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stanford.edu/class/cs246/handout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gif"/></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8000"/>
                <a:satMod val="300000"/>
              </a:schemeClr>
            </a:gs>
            <a:gs pos="12000">
              <a:schemeClr val="bg2">
                <a:tint val="48000"/>
                <a:satMod val="300000"/>
              </a:schemeClr>
            </a:gs>
            <a:gs pos="56000">
              <a:schemeClr val="bg2">
                <a:tint val="49000"/>
                <a:satMod val="300000"/>
              </a:schemeClr>
            </a:gs>
            <a:gs pos="100000">
              <a:schemeClr val="bg2">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6" name="Rectangle 2"/>
          <p:cNvSpPr txBox="1">
            <a:spLocks noChangeArrowheads="1"/>
          </p:cNvSpPr>
          <p:nvPr/>
        </p:nvSpPr>
        <p:spPr>
          <a:xfrm>
            <a:off x="901248" y="1143000"/>
            <a:ext cx="65532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PageRank</a:t>
            </a:r>
            <a:endParaRPr lang="en-US" dirty="0">
              <a:solidFill>
                <a:srgbClr val="CC0000"/>
              </a:solidFill>
            </a:endParaRPr>
          </a:p>
        </p:txBody>
      </p:sp>
      <p:sp>
        <p:nvSpPr>
          <p:cNvPr id="9" name="Rectangle 3"/>
          <p:cNvSpPr>
            <a:spLocks noGrp="1" noChangeArrowheads="1"/>
          </p:cNvSpPr>
          <p:nvPr>
            <p:ph type="ctrTitle"/>
          </p:nvPr>
        </p:nvSpPr>
        <p:spPr>
          <a:xfrm>
            <a:off x="1066800" y="2590800"/>
            <a:ext cx="7924800" cy="2286000"/>
          </a:xfrm>
        </p:spPr>
        <p:txBody>
          <a:bodyPr>
            <a:noAutofit/>
          </a:bodyPr>
          <a:lstStyle/>
          <a:p>
            <a:r>
              <a:rPr lang="en-US" sz="3600" dirty="0" smtClean="0">
                <a:solidFill>
                  <a:srgbClr val="FF9900"/>
                </a:solidFill>
              </a:rPr>
              <a:t>Random Surfers on the Web</a:t>
            </a:r>
            <a:br>
              <a:rPr lang="en-US" sz="3600" dirty="0" smtClean="0">
                <a:solidFill>
                  <a:srgbClr val="FF9900"/>
                </a:solidFill>
              </a:rPr>
            </a:br>
            <a:r>
              <a:rPr lang="en-US" sz="3600" dirty="0" smtClean="0">
                <a:solidFill>
                  <a:srgbClr val="FF9900"/>
                </a:solidFill>
              </a:rPr>
              <a:t>Transition Matrix of the Web</a:t>
            </a:r>
            <a:br>
              <a:rPr lang="en-US" sz="3600" dirty="0" smtClean="0">
                <a:solidFill>
                  <a:srgbClr val="FF9900"/>
                </a:solidFill>
              </a:rPr>
            </a:br>
            <a:r>
              <a:rPr lang="en-US" sz="3600" dirty="0" smtClean="0">
                <a:solidFill>
                  <a:srgbClr val="FF9900"/>
                </a:solidFill>
              </a:rPr>
              <a:t>Dead Ends and Spider Traps</a:t>
            </a:r>
            <a:br>
              <a:rPr lang="en-US" sz="3600" dirty="0" smtClean="0">
                <a:solidFill>
                  <a:srgbClr val="FF9900"/>
                </a:solidFill>
              </a:rPr>
            </a:br>
            <a:r>
              <a:rPr lang="en-US" sz="3600" dirty="0" smtClean="0">
                <a:solidFill>
                  <a:srgbClr val="FF9900"/>
                </a:solidFill>
              </a:rPr>
              <a:t>Topic-Specific PageRank</a:t>
            </a:r>
            <a:br>
              <a:rPr lang="en-US" sz="3600" dirty="0" smtClean="0">
                <a:solidFill>
                  <a:srgbClr val="FF9900"/>
                </a:solidFill>
              </a:rPr>
            </a:br>
            <a:endParaRPr lang="en-US" sz="3600" dirty="0">
              <a:solidFill>
                <a:srgbClr val="FF9900"/>
              </a:solidFill>
            </a:endParaRPr>
          </a:p>
        </p:txBody>
      </p:sp>
      <p:sp>
        <p:nvSpPr>
          <p:cNvPr id="5" name="TextBox 4"/>
          <p:cNvSpPr txBox="1"/>
          <p:nvPr/>
        </p:nvSpPr>
        <p:spPr>
          <a:xfrm>
            <a:off x="228600" y="5135017"/>
            <a:ext cx="8839200" cy="1508105"/>
          </a:xfrm>
          <a:prstGeom prst="rect">
            <a:avLst/>
          </a:prstGeom>
          <a:noFill/>
        </p:spPr>
        <p:txBody>
          <a:bodyPr wrap="square" rtlCol="0">
            <a:spAutoFit/>
          </a:bodyPr>
          <a:lstStyle/>
          <a:p>
            <a:r>
              <a:rPr lang="en-US" sz="3600" dirty="0"/>
              <a:t>Information Retrieval in </a:t>
            </a:r>
            <a:r>
              <a:rPr lang="en-US" sz="3600" dirty="0" smtClean="0"/>
              <a:t>Practice</a:t>
            </a:r>
          </a:p>
          <a:p>
            <a:r>
              <a:rPr lang="en-US" sz="2800" dirty="0"/>
              <a:t>Slides from </a:t>
            </a:r>
            <a:r>
              <a:rPr lang="en-US" sz="2800" dirty="0" smtClean="0"/>
              <a:t>Mining </a:t>
            </a:r>
            <a:r>
              <a:rPr lang="en-US" sz="2800" dirty="0"/>
              <a:t>Massive Data </a:t>
            </a:r>
            <a:r>
              <a:rPr lang="en-US" sz="2800" dirty="0" smtClean="0"/>
              <a:t>Sets at</a:t>
            </a:r>
          </a:p>
          <a:p>
            <a:r>
              <a:rPr lang="en-US" sz="2800" dirty="0">
                <a:hlinkClick r:id="rId3"/>
              </a:rPr>
              <a:t>http://web.stanford.edu/class/cs246/handouts.html</a:t>
            </a: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FA97AE-9364-4D55-80A1-1CA7A6A9CD6F}" type="slidenum">
              <a:rPr lang="en-US" altLang="en-US"/>
              <a:pPr/>
              <a:t>10</a:t>
            </a:fld>
            <a:endParaRPr lang="en-US" altLang="en-US"/>
          </a:p>
        </p:txBody>
      </p:sp>
      <p:sp>
        <p:nvSpPr>
          <p:cNvPr id="10242" name="Rectangle 2"/>
          <p:cNvSpPr>
            <a:spLocks noGrp="1" noChangeArrowheads="1"/>
          </p:cNvSpPr>
          <p:nvPr>
            <p:ph type="title"/>
          </p:nvPr>
        </p:nvSpPr>
        <p:spPr/>
        <p:txBody>
          <a:bodyPr/>
          <a:lstStyle/>
          <a:p>
            <a:r>
              <a:rPr lang="en-US" altLang="en-US" dirty="0" smtClean="0"/>
              <a:t>Intuition – (2)</a:t>
            </a:r>
            <a:endParaRPr lang="en-US" altLang="en-US" dirty="0"/>
          </a:p>
        </p:txBody>
      </p:sp>
      <p:sp>
        <p:nvSpPr>
          <p:cNvPr id="10243" name="Rectangle 3"/>
          <p:cNvSpPr>
            <a:spLocks noGrp="1" noChangeArrowheads="1"/>
          </p:cNvSpPr>
          <p:nvPr>
            <p:ph type="body" idx="1"/>
          </p:nvPr>
        </p:nvSpPr>
        <p:spPr/>
        <p:txBody>
          <a:bodyPr/>
          <a:lstStyle/>
          <a:p>
            <a:r>
              <a:rPr lang="en-US" altLang="en-US" dirty="0" smtClean="0"/>
              <a:t>Solve the recursive </a:t>
            </a:r>
            <a:r>
              <a:rPr lang="en-US" altLang="en-US" dirty="0"/>
              <a:t>equation: </a:t>
            </a:r>
            <a:endParaRPr lang="en-US" altLang="en-US" dirty="0" smtClean="0"/>
          </a:p>
          <a:p>
            <a:pPr marL="118872" indent="0">
              <a:buNone/>
            </a:pPr>
            <a:r>
              <a:rPr lang="en-US" altLang="en-US" dirty="0" smtClean="0">
                <a:solidFill>
                  <a:srgbClr val="00B050"/>
                </a:solidFill>
              </a:rPr>
              <a:t>	a </a:t>
            </a:r>
            <a:r>
              <a:rPr lang="en-US" altLang="en-US" dirty="0">
                <a:solidFill>
                  <a:srgbClr val="00B050"/>
                </a:solidFill>
              </a:rPr>
              <a:t>page is important </a:t>
            </a:r>
            <a:r>
              <a:rPr lang="en-US" altLang="en-US" dirty="0" smtClean="0">
                <a:solidFill>
                  <a:srgbClr val="00B050"/>
                </a:solidFill>
              </a:rPr>
              <a:t>to the extent that </a:t>
            </a:r>
            <a:r>
              <a:rPr lang="en-US" altLang="en-US" dirty="0" smtClean="0">
                <a:solidFill>
                  <a:srgbClr val="00B050"/>
                </a:solidFill>
              </a:rPr>
              <a:t>	important </a:t>
            </a:r>
            <a:r>
              <a:rPr lang="en-US" altLang="en-US" dirty="0">
                <a:solidFill>
                  <a:srgbClr val="00B050"/>
                </a:solidFill>
              </a:rPr>
              <a:t>pages link to </a:t>
            </a:r>
            <a:r>
              <a:rPr lang="en-US" altLang="en-US" dirty="0" smtClean="0">
                <a:solidFill>
                  <a:srgbClr val="00B050"/>
                </a:solidFill>
              </a:rPr>
              <a:t>it</a:t>
            </a:r>
            <a:endParaRPr lang="en-US" altLang="en-US" dirty="0" smtClean="0"/>
          </a:p>
          <a:p>
            <a:pPr lvl="1"/>
            <a:r>
              <a:rPr lang="en-US" altLang="en-US" dirty="0" smtClean="0"/>
              <a:t>Equivalent to the random-surfer definition of PageRank.</a:t>
            </a:r>
            <a:endParaRPr lang="en-US" altLang="en-US" dirty="0"/>
          </a:p>
          <a:p>
            <a:r>
              <a:rPr lang="en-US" altLang="en-US" dirty="0" smtClean="0"/>
              <a:t>Technically, </a:t>
            </a:r>
            <a:r>
              <a:rPr lang="en-US" altLang="en-US" i="1" dirty="0" smtClean="0">
                <a:solidFill>
                  <a:srgbClr val="FF0066"/>
                </a:solidFill>
              </a:rPr>
              <a:t>importance</a:t>
            </a:r>
            <a:r>
              <a:rPr lang="en-US" altLang="en-US" dirty="0" smtClean="0"/>
              <a:t> </a:t>
            </a:r>
            <a:r>
              <a:rPr lang="en-US" altLang="en-US" dirty="0"/>
              <a:t>= the principal eigenvector of the transition matrix of the Web.</a:t>
            </a:r>
          </a:p>
          <a:p>
            <a:pPr lvl="1"/>
            <a:r>
              <a:rPr lang="en-US" altLang="en-US" dirty="0"/>
              <a:t>A few </a:t>
            </a:r>
            <a:r>
              <a:rPr lang="en-US" altLang="en-US" dirty="0" err="1"/>
              <a:t>fixups</a:t>
            </a:r>
            <a:r>
              <a:rPr lang="en-US" altLang="en-US" dirty="0"/>
              <a:t> needed.</a:t>
            </a:r>
          </a:p>
        </p:txBody>
      </p:sp>
    </p:spTree>
    <p:extLst>
      <p:ext uri="{BB962C8B-B14F-4D97-AF65-F5344CB8AC3E}">
        <p14:creationId xmlns:p14="http://schemas.microsoft.com/office/powerpoint/2010/main" val="418939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311557-D652-4856-8E9F-18B2743EC1A3}" type="slidenum">
              <a:rPr lang="en-US" altLang="en-US"/>
              <a:pPr/>
              <a:t>11</a:t>
            </a:fld>
            <a:endParaRPr lang="en-US" altLang="en-US"/>
          </a:p>
        </p:txBody>
      </p:sp>
      <p:sp>
        <p:nvSpPr>
          <p:cNvPr id="11266" name="Rectangle 2"/>
          <p:cNvSpPr>
            <a:spLocks noGrp="1" noChangeArrowheads="1"/>
          </p:cNvSpPr>
          <p:nvPr>
            <p:ph type="title"/>
          </p:nvPr>
        </p:nvSpPr>
        <p:spPr/>
        <p:txBody>
          <a:bodyPr/>
          <a:lstStyle/>
          <a:p>
            <a:r>
              <a:rPr lang="en-US" altLang="en-US"/>
              <a:t>Transition Matrix of the Web</a:t>
            </a:r>
          </a:p>
        </p:txBody>
      </p:sp>
      <p:sp>
        <p:nvSpPr>
          <p:cNvPr id="11267" name="Rectangle 3"/>
          <p:cNvSpPr>
            <a:spLocks noGrp="1" noChangeArrowheads="1"/>
          </p:cNvSpPr>
          <p:nvPr>
            <p:ph type="body" idx="1"/>
          </p:nvPr>
        </p:nvSpPr>
        <p:spPr>
          <a:xfrm>
            <a:off x="457200" y="1295400"/>
            <a:ext cx="8458200" cy="4191000"/>
          </a:xfrm>
        </p:spPr>
        <p:txBody>
          <a:bodyPr/>
          <a:lstStyle/>
          <a:p>
            <a:pPr marL="609600" indent="-609600"/>
            <a:r>
              <a:rPr lang="en-US" altLang="en-US" dirty="0" smtClean="0"/>
              <a:t>Number the pages 1, 2,… .</a:t>
            </a:r>
            <a:endParaRPr lang="en-US" altLang="en-US" dirty="0"/>
          </a:p>
          <a:p>
            <a:pPr marL="902208" lvl="1" indent="-609600"/>
            <a:r>
              <a:rPr lang="en-US" altLang="en-US" dirty="0"/>
              <a:t>Page </a:t>
            </a:r>
            <a:r>
              <a:rPr lang="en-US" altLang="en-US" i="1" dirty="0" err="1"/>
              <a:t>i</a:t>
            </a:r>
            <a:r>
              <a:rPr lang="en-US" altLang="en-US" i="1" dirty="0"/>
              <a:t> </a:t>
            </a:r>
            <a:r>
              <a:rPr lang="en-US" altLang="en-US" dirty="0" smtClean="0"/>
              <a:t>corresponds </a:t>
            </a:r>
            <a:r>
              <a:rPr lang="en-US" altLang="en-US" dirty="0"/>
              <a:t>to row and column </a:t>
            </a:r>
            <a:r>
              <a:rPr lang="en-US" altLang="en-US" i="1" dirty="0" err="1"/>
              <a:t>i</a:t>
            </a:r>
            <a:r>
              <a:rPr lang="en-US" altLang="en-US" dirty="0"/>
              <a:t>.</a:t>
            </a:r>
          </a:p>
          <a:p>
            <a:pPr marL="609600" indent="-609600"/>
            <a:r>
              <a:rPr lang="en-US" altLang="en-US" i="1" dirty="0"/>
              <a:t>M </a:t>
            </a:r>
            <a:r>
              <a:rPr lang="en-US" altLang="en-US" dirty="0"/>
              <a:t>[</a:t>
            </a:r>
            <a:r>
              <a:rPr lang="en-US" altLang="en-US" i="1" dirty="0" err="1"/>
              <a:t>i</a:t>
            </a:r>
            <a:r>
              <a:rPr lang="en-US" altLang="en-US" dirty="0"/>
              <a:t>, </a:t>
            </a:r>
            <a:r>
              <a:rPr lang="en-US" altLang="en-US" i="1" dirty="0" smtClean="0"/>
              <a:t>j</a:t>
            </a:r>
            <a:r>
              <a:rPr lang="en-US" altLang="en-US" dirty="0" smtClean="0"/>
              <a:t>] </a:t>
            </a:r>
            <a:r>
              <a:rPr lang="en-US" altLang="en-US" dirty="0"/>
              <a:t>= </a:t>
            </a:r>
            <a:r>
              <a:rPr lang="en-US" altLang="en-US" dirty="0" smtClean="0"/>
              <a:t>1/</a:t>
            </a:r>
            <a:r>
              <a:rPr lang="en-US" altLang="en-US" i="1" dirty="0" smtClean="0"/>
              <a:t>n</a:t>
            </a:r>
            <a:r>
              <a:rPr lang="en-US" altLang="en-US" dirty="0" smtClean="0"/>
              <a:t> </a:t>
            </a:r>
            <a:r>
              <a:rPr lang="en-US" altLang="en-US" dirty="0"/>
              <a:t>if page </a:t>
            </a:r>
            <a:r>
              <a:rPr lang="en-US" altLang="en-US" i="1" dirty="0" smtClean="0"/>
              <a:t>j</a:t>
            </a:r>
            <a:r>
              <a:rPr lang="en-US" altLang="en-US" dirty="0" smtClean="0"/>
              <a:t> </a:t>
            </a:r>
            <a:r>
              <a:rPr lang="en-US" altLang="en-US" dirty="0"/>
              <a:t>links to </a:t>
            </a:r>
            <a:r>
              <a:rPr lang="en-US" altLang="en-US" i="1" dirty="0"/>
              <a:t>n </a:t>
            </a:r>
            <a:r>
              <a:rPr lang="en-US" altLang="en-US" dirty="0" smtClean="0"/>
              <a:t>pages</a:t>
            </a:r>
            <a:r>
              <a:rPr lang="en-US" altLang="en-US" dirty="0"/>
              <a:t>, including page </a:t>
            </a:r>
            <a:r>
              <a:rPr lang="en-US" altLang="en-US" i="1" dirty="0" err="1"/>
              <a:t>i</a:t>
            </a:r>
            <a:r>
              <a:rPr lang="en-US" altLang="en-US" i="1" dirty="0"/>
              <a:t> </a:t>
            </a:r>
            <a:r>
              <a:rPr lang="en-US" altLang="en-US" dirty="0"/>
              <a:t>; 0 if </a:t>
            </a:r>
            <a:r>
              <a:rPr lang="en-US" altLang="en-US" i="1" dirty="0" smtClean="0"/>
              <a:t>j</a:t>
            </a:r>
            <a:r>
              <a:rPr lang="en-US" altLang="en-US" dirty="0" smtClean="0"/>
              <a:t> </a:t>
            </a:r>
            <a:r>
              <a:rPr lang="en-US" altLang="en-US" dirty="0"/>
              <a:t>does not link to </a:t>
            </a:r>
            <a:r>
              <a:rPr lang="en-US" altLang="en-US" i="1" dirty="0" err="1"/>
              <a:t>i</a:t>
            </a:r>
            <a:r>
              <a:rPr lang="en-US" altLang="en-US" dirty="0"/>
              <a:t>.</a:t>
            </a:r>
          </a:p>
          <a:p>
            <a:pPr marL="990600" lvl="1" indent="-533400"/>
            <a:r>
              <a:rPr lang="en-US" altLang="en-US" i="1" dirty="0"/>
              <a:t>M </a:t>
            </a:r>
            <a:r>
              <a:rPr lang="en-US" altLang="en-US" dirty="0"/>
              <a:t>[</a:t>
            </a:r>
            <a:r>
              <a:rPr lang="en-US" altLang="en-US" i="1" dirty="0" err="1"/>
              <a:t>i</a:t>
            </a:r>
            <a:r>
              <a:rPr lang="en-US" altLang="en-US" i="1" dirty="0"/>
              <a:t>, </a:t>
            </a:r>
            <a:r>
              <a:rPr lang="en-US" altLang="en-US" i="1" dirty="0" smtClean="0"/>
              <a:t>j</a:t>
            </a:r>
            <a:r>
              <a:rPr lang="en-US" altLang="en-US" dirty="0" smtClean="0"/>
              <a:t>] </a:t>
            </a:r>
            <a:r>
              <a:rPr lang="en-US" altLang="en-US" dirty="0"/>
              <a:t>is the probability we’ll next be at page </a:t>
            </a:r>
            <a:r>
              <a:rPr lang="en-US" altLang="en-US" i="1" dirty="0" err="1"/>
              <a:t>i</a:t>
            </a:r>
            <a:r>
              <a:rPr lang="en-US" altLang="en-US" dirty="0"/>
              <a:t> </a:t>
            </a:r>
            <a:r>
              <a:rPr lang="en-US" altLang="en-US" dirty="0" smtClean="0"/>
              <a:t>if </a:t>
            </a:r>
            <a:r>
              <a:rPr lang="en-US" altLang="en-US" dirty="0"/>
              <a:t>we are now at page </a:t>
            </a:r>
            <a:r>
              <a:rPr lang="en-US" altLang="en-US" i="1" dirty="0"/>
              <a:t>j</a:t>
            </a:r>
            <a:r>
              <a:rPr lang="en-US" altLang="en-US" dirty="0"/>
              <a:t>.</a:t>
            </a:r>
          </a:p>
        </p:txBody>
      </p:sp>
    </p:spTree>
    <p:extLst>
      <p:ext uri="{BB962C8B-B14F-4D97-AF65-F5344CB8AC3E}">
        <p14:creationId xmlns:p14="http://schemas.microsoft.com/office/powerpoint/2010/main" val="1707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B653C17B-55D1-4CB7-A471-998EDB29AF08}" type="slidenum">
              <a:rPr lang="en-US" altLang="en-US"/>
              <a:pPr/>
              <a:t>12</a:t>
            </a:fld>
            <a:endParaRPr lang="en-US" altLang="en-US"/>
          </a:p>
        </p:txBody>
      </p:sp>
      <p:sp>
        <p:nvSpPr>
          <p:cNvPr id="12290" name="Rectangle 2"/>
          <p:cNvSpPr>
            <a:spLocks noGrp="1" noChangeArrowheads="1"/>
          </p:cNvSpPr>
          <p:nvPr>
            <p:ph type="title"/>
          </p:nvPr>
        </p:nvSpPr>
        <p:spPr/>
        <p:txBody>
          <a:bodyPr/>
          <a:lstStyle/>
          <a:p>
            <a:r>
              <a:rPr lang="en-US" altLang="en-US" dirty="0">
                <a:solidFill>
                  <a:srgbClr val="92D050"/>
                </a:solidFill>
              </a:rPr>
              <a:t>Example</a:t>
            </a:r>
            <a:r>
              <a:rPr lang="en-US" altLang="en-US" dirty="0"/>
              <a:t>: Transition Matrix</a:t>
            </a:r>
          </a:p>
        </p:txBody>
      </p:sp>
      <p:sp>
        <p:nvSpPr>
          <p:cNvPr id="12291" name="Rectangle 3"/>
          <p:cNvSpPr>
            <a:spLocks noChangeArrowheads="1"/>
          </p:cNvSpPr>
          <p:nvPr/>
        </p:nvSpPr>
        <p:spPr bwMode="auto">
          <a:xfrm>
            <a:off x="3352800" y="2819400"/>
            <a:ext cx="2057400" cy="1981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Text Box 4"/>
          <p:cNvSpPr txBox="1">
            <a:spLocks noChangeArrowheads="1"/>
          </p:cNvSpPr>
          <p:nvPr/>
        </p:nvSpPr>
        <p:spPr bwMode="auto">
          <a:xfrm>
            <a:off x="2727325" y="3081338"/>
            <a:ext cx="25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i</a:t>
            </a:r>
          </a:p>
        </p:txBody>
      </p:sp>
      <p:sp>
        <p:nvSpPr>
          <p:cNvPr id="12293" name="Text Box 5"/>
          <p:cNvSpPr txBox="1">
            <a:spLocks noChangeArrowheads="1"/>
          </p:cNvSpPr>
          <p:nvPr/>
        </p:nvSpPr>
        <p:spPr bwMode="auto">
          <a:xfrm>
            <a:off x="4479925" y="2243138"/>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j</a:t>
            </a:r>
          </a:p>
        </p:txBody>
      </p:sp>
      <p:sp>
        <p:nvSpPr>
          <p:cNvPr id="12294" name="Line 6"/>
          <p:cNvSpPr>
            <a:spLocks noChangeShapeType="1"/>
          </p:cNvSpPr>
          <p:nvPr/>
        </p:nvSpPr>
        <p:spPr bwMode="auto">
          <a:xfrm>
            <a:off x="3352800" y="34290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4572000" y="28194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8"/>
          <p:cNvSpPr txBox="1">
            <a:spLocks noChangeArrowheads="1"/>
          </p:cNvSpPr>
          <p:nvPr/>
        </p:nvSpPr>
        <p:spPr bwMode="auto">
          <a:xfrm>
            <a:off x="609600" y="1828800"/>
            <a:ext cx="7607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Suppose page </a:t>
            </a:r>
            <a:r>
              <a:rPr lang="en-US" altLang="en-US" i="1" dirty="0"/>
              <a:t>j </a:t>
            </a:r>
            <a:r>
              <a:rPr lang="en-US" altLang="en-US" dirty="0"/>
              <a:t> links to 3 pages, including </a:t>
            </a:r>
            <a:r>
              <a:rPr lang="en-US" altLang="en-US" i="1" dirty="0" err="1"/>
              <a:t>i</a:t>
            </a:r>
            <a:r>
              <a:rPr lang="en-US" altLang="en-US" i="1" dirty="0"/>
              <a:t>  </a:t>
            </a:r>
            <a:r>
              <a:rPr lang="en-US" altLang="en-US" dirty="0"/>
              <a:t>but not</a:t>
            </a:r>
            <a:r>
              <a:rPr lang="en-US" altLang="en-US" i="1" dirty="0"/>
              <a:t> x.</a:t>
            </a:r>
            <a:endParaRPr lang="en-US" altLang="en-US" dirty="0"/>
          </a:p>
        </p:txBody>
      </p:sp>
      <p:sp>
        <p:nvSpPr>
          <p:cNvPr id="12297" name="Text Box 9"/>
          <p:cNvSpPr txBox="1">
            <a:spLocks noChangeArrowheads="1"/>
          </p:cNvSpPr>
          <p:nvPr/>
        </p:nvSpPr>
        <p:spPr bwMode="auto">
          <a:xfrm>
            <a:off x="6019800" y="3878263"/>
            <a:ext cx="63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a:t>
            </a:r>
          </a:p>
        </p:txBody>
      </p:sp>
      <p:sp>
        <p:nvSpPr>
          <p:cNvPr id="12301" name="Line 13"/>
          <p:cNvSpPr>
            <a:spLocks noChangeShapeType="1"/>
          </p:cNvSpPr>
          <p:nvPr/>
        </p:nvSpPr>
        <p:spPr bwMode="auto">
          <a:xfrm flipH="1" flipV="1">
            <a:off x="4572000" y="3429000"/>
            <a:ext cx="1447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4"/>
          <p:cNvSpPr>
            <a:spLocks noChangeShapeType="1"/>
          </p:cNvSpPr>
          <p:nvPr/>
        </p:nvSpPr>
        <p:spPr bwMode="auto">
          <a:xfrm flipH="1">
            <a:off x="3352800" y="42672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Text Box 15"/>
          <p:cNvSpPr txBox="1">
            <a:spLocks noChangeArrowheads="1"/>
          </p:cNvSpPr>
          <p:nvPr/>
        </p:nvSpPr>
        <p:spPr bwMode="auto">
          <a:xfrm>
            <a:off x="2743200" y="4038600"/>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x</a:t>
            </a:r>
          </a:p>
        </p:txBody>
      </p:sp>
      <p:sp>
        <p:nvSpPr>
          <p:cNvPr id="12305" name="Line 17"/>
          <p:cNvSpPr>
            <a:spLocks noChangeShapeType="1"/>
          </p:cNvSpPr>
          <p:nvPr/>
        </p:nvSpPr>
        <p:spPr bwMode="auto">
          <a:xfrm flipH="1" flipV="1">
            <a:off x="4572000" y="4267200"/>
            <a:ext cx="838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Text Box 18"/>
          <p:cNvSpPr txBox="1">
            <a:spLocks noChangeArrowheads="1"/>
          </p:cNvSpPr>
          <p:nvPr/>
        </p:nvSpPr>
        <p:spPr bwMode="auto">
          <a:xfrm>
            <a:off x="5470525" y="51387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mc:AlternateContent xmlns:mc="http://schemas.openxmlformats.org/markup-compatibility/2006">
        <mc:Choice xmlns:a14="http://schemas.microsoft.com/office/drawing/2010/main" Requires="a14">
          <p:sp>
            <p:nvSpPr>
              <p:cNvPr id="16" name="Rectangle 15"/>
              <p:cNvSpPr/>
              <p:nvPr/>
            </p:nvSpPr>
            <p:spPr>
              <a:xfrm>
                <a:off x="2697162" y="379659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p:txBody>
          </p:sp>
        </mc:Choice>
        <mc:Fallback>
          <p:sp>
            <p:nvSpPr>
              <p:cNvPr id="16" name="Rectangle 15"/>
              <p:cNvSpPr>
                <a:spLocks noRot="1" noChangeAspect="1" noMove="1" noResize="1" noEditPoints="1" noAdjustHandles="1" noChangeArrowheads="1" noChangeShapeType="1" noTextEdit="1"/>
              </p:cNvSpPr>
              <p:nvPr/>
            </p:nvSpPr>
            <p:spPr>
              <a:xfrm>
                <a:off x="2697162" y="3796597"/>
                <a:ext cx="1951038" cy="153336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Rectangle 16"/>
              <p:cNvSpPr/>
              <p:nvPr/>
            </p:nvSpPr>
            <p:spPr>
              <a:xfrm>
                <a:off x="3581400" y="374175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p:txBody>
          </p:sp>
        </mc:Choice>
        <mc:Fallback>
          <p:sp>
            <p:nvSpPr>
              <p:cNvPr id="17" name="Rectangle 16"/>
              <p:cNvSpPr>
                <a:spLocks noRot="1" noChangeAspect="1" noMove="1" noResize="1" noEditPoints="1" noAdjustHandles="1" noChangeArrowheads="1" noChangeShapeType="1" noTextEdit="1"/>
              </p:cNvSpPr>
              <p:nvPr/>
            </p:nvSpPr>
            <p:spPr>
              <a:xfrm>
                <a:off x="3581400" y="3741757"/>
                <a:ext cx="1951038" cy="1533368"/>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958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par>
                          <p:cTn id="8" fill="hold">
                            <p:stCondLst>
                              <p:cond delay="500"/>
                            </p:stCondLst>
                            <p:childTnLst>
                              <p:par>
                                <p:cTn id="9" presetID="42" presetClass="exit" presetSubtype="0" fill="hold" grpId="1" nodeType="afterEffect">
                                  <p:stCondLst>
                                    <p:cond delay="0"/>
                                  </p:stCondLst>
                                  <p:childTnLst>
                                    <p:animEffect transition="out" filter="fade">
                                      <p:cBhvr>
                                        <p:cTn id="10" dur="1000"/>
                                        <p:tgtEl>
                                          <p:spTgt spid="16"/>
                                        </p:tgtEl>
                                      </p:cBhvr>
                                    </p:animEffect>
                                    <p:anim calcmode="lin" valueType="num">
                                      <p:cBhvr>
                                        <p:cTn id="11" dur="1000"/>
                                        <p:tgtEl>
                                          <p:spTgt spid="16"/>
                                        </p:tgtEl>
                                        <p:attrNameLst>
                                          <p:attrName>ppt_x</p:attrName>
                                        </p:attrNameLst>
                                      </p:cBhvr>
                                      <p:tavLst>
                                        <p:tav tm="0">
                                          <p:val>
                                            <p:strVal val="ppt_x"/>
                                          </p:val>
                                        </p:tav>
                                        <p:tav tm="100000">
                                          <p:val>
                                            <p:strVal val="ppt_x"/>
                                          </p:val>
                                        </p:tav>
                                      </p:tavLst>
                                    </p:anim>
                                    <p:anim calcmode="lin" valueType="num">
                                      <p:cBhvr>
                                        <p:cTn id="12" dur="1000"/>
                                        <p:tgtEl>
                                          <p:spTgt spid="16"/>
                                        </p:tgtEl>
                                        <p:attrNameLst>
                                          <p:attrName>ppt_y</p:attrName>
                                        </p:attrNameLst>
                                      </p:cBhvr>
                                      <p:tavLst>
                                        <p:tav tm="0">
                                          <p:val>
                                            <p:strVal val="ppt_y"/>
                                          </p:val>
                                        </p:tav>
                                        <p:tav tm="100000">
                                          <p:val>
                                            <p:strVal val="ppt_y+.1"/>
                                          </p:val>
                                        </p:tav>
                                      </p:tavLst>
                                    </p:anim>
                                    <p:set>
                                      <p:cBhvr>
                                        <p:cTn id="13" dur="1" fill="hold">
                                          <p:stCondLst>
                                            <p:cond delay="999"/>
                                          </p:stCondLst>
                                        </p:cTn>
                                        <p:tgtEl>
                                          <p:spTgt spid="1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randombar(horizontal)">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01DCED67-C337-4098-8CE4-D6C1310C767C}" type="slidenum">
              <a:rPr lang="en-US" altLang="en-US"/>
              <a:pPr/>
              <a:t>13</a:t>
            </a:fld>
            <a:endParaRPr lang="en-US" altLang="en-US"/>
          </a:p>
        </p:txBody>
      </p:sp>
      <p:sp>
        <p:nvSpPr>
          <p:cNvPr id="15362" name="Rectangle 2"/>
          <p:cNvSpPr>
            <a:spLocks noGrp="1" noChangeArrowheads="1"/>
          </p:cNvSpPr>
          <p:nvPr>
            <p:ph type="title"/>
          </p:nvPr>
        </p:nvSpPr>
        <p:spPr/>
        <p:txBody>
          <a:bodyPr/>
          <a:lstStyle/>
          <a:p>
            <a:r>
              <a:rPr lang="en-US" altLang="en-US" dirty="0" smtClean="0">
                <a:solidFill>
                  <a:srgbClr val="33CC33"/>
                </a:solidFill>
              </a:rPr>
              <a:t>Example</a:t>
            </a:r>
            <a:endParaRPr lang="en-US" altLang="en-US" dirty="0"/>
          </a:p>
        </p:txBody>
      </p:sp>
      <p:pic>
        <p:nvPicPr>
          <p:cNvPr id="6146" name="Picture 2" descr="http://www.math.cornell.edu/%7Emec/Winter2009/RalucaRemus/Lecture3/Images/graf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523" y="1219200"/>
            <a:ext cx="336441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math.cornell.edu/%7Emec/Winter2009/RalucaRemus/Lecture3/Images/graf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3467862" cy="28194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www.math.cornell.edu/%7Emec/Winter2009/RalucaRemus/Lecture3/Images/matrix.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648200"/>
            <a:ext cx="2107949" cy="1676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855" y="6507480"/>
            <a:ext cx="8190541" cy="338554"/>
          </a:xfrm>
          <a:prstGeom prst="rect">
            <a:avLst/>
          </a:prstGeom>
          <a:noFill/>
        </p:spPr>
        <p:txBody>
          <a:bodyPr wrap="square" rtlCol="0">
            <a:spAutoFit/>
          </a:bodyPr>
          <a:lstStyle/>
          <a:p>
            <a:r>
              <a:rPr lang="en-US" sz="1600" dirty="0">
                <a:solidFill>
                  <a:schemeClr val="tx1">
                    <a:lumMod val="50000"/>
                    <a:lumOff val="50000"/>
                  </a:schemeClr>
                </a:solidFill>
              </a:rPr>
              <a:t>Source: http://www.math.cornell.edu/~mec/Winter2009/RalucaRemus/Lecture3/lecture3.html</a:t>
            </a:r>
          </a:p>
        </p:txBody>
      </p:sp>
    </p:spTree>
    <p:extLst>
      <p:ext uri="{BB962C8B-B14F-4D97-AF65-F5344CB8AC3E}">
        <p14:creationId xmlns:p14="http://schemas.microsoft.com/office/powerpoint/2010/main" val="231515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barn(inVertical)">
                                      <p:cBhvr>
                                        <p:cTn id="12"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4CC389-C375-439D-B64B-E6BA0825FB27}" type="slidenum">
              <a:rPr lang="en-US" altLang="en-US"/>
              <a:pPr/>
              <a:t>14</a:t>
            </a:fld>
            <a:endParaRPr lang="en-US" altLang="en-US"/>
          </a:p>
        </p:txBody>
      </p:sp>
      <p:sp>
        <p:nvSpPr>
          <p:cNvPr id="13314" name="Rectangle 2"/>
          <p:cNvSpPr>
            <a:spLocks noGrp="1" noChangeArrowheads="1"/>
          </p:cNvSpPr>
          <p:nvPr>
            <p:ph type="title"/>
          </p:nvPr>
        </p:nvSpPr>
        <p:spPr/>
        <p:txBody>
          <a:bodyPr/>
          <a:lstStyle/>
          <a:p>
            <a:r>
              <a:rPr lang="en-US" altLang="en-US"/>
              <a:t>Random Walks on the Web</a:t>
            </a:r>
          </a:p>
        </p:txBody>
      </p:sp>
      <p:sp>
        <p:nvSpPr>
          <p:cNvPr id="13315" name="Rectangle 3"/>
          <p:cNvSpPr>
            <a:spLocks noGrp="1" noChangeArrowheads="1"/>
          </p:cNvSpPr>
          <p:nvPr>
            <p:ph type="body" idx="1"/>
          </p:nvPr>
        </p:nvSpPr>
        <p:spPr>
          <a:xfrm>
            <a:off x="0" y="1063752"/>
            <a:ext cx="9067800" cy="4114800"/>
          </a:xfrm>
        </p:spPr>
        <p:txBody>
          <a:bodyPr/>
          <a:lstStyle/>
          <a:p>
            <a:r>
              <a:rPr lang="en-US" altLang="en-US" dirty="0"/>
              <a:t>Suppose </a:t>
            </a:r>
            <a:r>
              <a:rPr lang="en-US" altLang="en-US" b="1" dirty="0" smtClean="0"/>
              <a:t>v</a:t>
            </a:r>
            <a:r>
              <a:rPr lang="en-US" altLang="en-US" dirty="0" smtClean="0"/>
              <a:t> </a:t>
            </a:r>
            <a:r>
              <a:rPr lang="en-US" altLang="en-US" dirty="0"/>
              <a:t>is a vector whose </a:t>
            </a:r>
            <a:r>
              <a:rPr lang="en-US" altLang="en-US" i="1" dirty="0" err="1"/>
              <a:t>i</a:t>
            </a:r>
            <a:r>
              <a:rPr lang="en-US" altLang="en-US" dirty="0"/>
              <a:t> </a:t>
            </a:r>
            <a:r>
              <a:rPr lang="en-US" altLang="en-US" baseline="30000" dirty="0" err="1"/>
              <a:t>th</a:t>
            </a:r>
            <a:r>
              <a:rPr lang="en-US" altLang="en-US" dirty="0"/>
              <a:t> component is the probability that a</a:t>
            </a:r>
            <a:r>
              <a:rPr lang="en-US" altLang="en-US" dirty="0" smtClean="0"/>
              <a:t> </a:t>
            </a:r>
            <a:r>
              <a:rPr lang="en-US" altLang="en-US" dirty="0"/>
              <a:t>random walker is at page </a:t>
            </a:r>
            <a:r>
              <a:rPr lang="en-US" altLang="en-US" i="1" dirty="0" err="1"/>
              <a:t>i</a:t>
            </a:r>
            <a:r>
              <a:rPr lang="en-US" altLang="en-US" dirty="0"/>
              <a:t> </a:t>
            </a:r>
            <a:r>
              <a:rPr lang="en-US" altLang="en-US" dirty="0" smtClean="0"/>
              <a:t>at </a:t>
            </a:r>
            <a:r>
              <a:rPr lang="en-US" altLang="en-US" dirty="0"/>
              <a:t>a certain time.</a:t>
            </a:r>
          </a:p>
          <a:p>
            <a:r>
              <a:rPr lang="en-US" altLang="en-US" dirty="0"/>
              <a:t>If a</a:t>
            </a:r>
            <a:r>
              <a:rPr lang="en-US" altLang="en-US" dirty="0" smtClean="0"/>
              <a:t> </a:t>
            </a:r>
            <a:r>
              <a:rPr lang="en-US" altLang="en-US" dirty="0"/>
              <a:t>walker follows a link from </a:t>
            </a:r>
            <a:r>
              <a:rPr lang="en-US" altLang="en-US" i="1" dirty="0" err="1"/>
              <a:t>i</a:t>
            </a:r>
            <a:r>
              <a:rPr lang="en-US" altLang="en-US" dirty="0"/>
              <a:t> </a:t>
            </a:r>
            <a:r>
              <a:rPr lang="en-US" altLang="en-US" dirty="0" smtClean="0"/>
              <a:t>at </a:t>
            </a:r>
            <a:r>
              <a:rPr lang="en-US" altLang="en-US" dirty="0"/>
              <a:t>random, the probability distribution for walkers is then given by the vector </a:t>
            </a:r>
            <a:r>
              <a:rPr lang="en-US" altLang="en-US" i="1" dirty="0" err="1" smtClean="0"/>
              <a:t>M</a:t>
            </a:r>
            <a:r>
              <a:rPr lang="en-US" altLang="en-US" b="1" dirty="0" err="1" smtClean="0"/>
              <a:t>v</a:t>
            </a:r>
            <a:r>
              <a:rPr lang="en-US" altLang="en-US" dirty="0"/>
              <a:t>.</a:t>
            </a: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047792"/>
            <a:ext cx="4803775" cy="2810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91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B16FE2-72C7-422F-90AC-5F8B15090B1E}" type="slidenum">
              <a:rPr lang="en-US" altLang="en-US"/>
              <a:pPr/>
              <a:t>15</a:t>
            </a:fld>
            <a:endParaRPr lang="en-US" altLang="en-US"/>
          </a:p>
        </p:txBody>
      </p:sp>
      <p:sp>
        <p:nvSpPr>
          <p:cNvPr id="14338" name="Rectangle 2"/>
          <p:cNvSpPr>
            <a:spLocks noGrp="1" noChangeArrowheads="1"/>
          </p:cNvSpPr>
          <p:nvPr>
            <p:ph type="title"/>
          </p:nvPr>
        </p:nvSpPr>
        <p:spPr/>
        <p:txBody>
          <a:bodyPr/>
          <a:lstStyle/>
          <a:p>
            <a:r>
              <a:rPr lang="en-US" altLang="en-US"/>
              <a:t>Random Walks – (2)</a:t>
            </a:r>
          </a:p>
        </p:txBody>
      </p:sp>
      <p:sp>
        <p:nvSpPr>
          <p:cNvPr id="14339" name="Rectangle 3"/>
          <p:cNvSpPr>
            <a:spLocks noGrp="1" noChangeArrowheads="1"/>
          </p:cNvSpPr>
          <p:nvPr>
            <p:ph type="body" idx="1"/>
          </p:nvPr>
        </p:nvSpPr>
        <p:spPr>
          <a:xfrm>
            <a:off x="533400" y="1295400"/>
            <a:ext cx="8305800" cy="5334000"/>
          </a:xfrm>
        </p:spPr>
        <p:txBody>
          <a:bodyPr/>
          <a:lstStyle/>
          <a:p>
            <a:r>
              <a:rPr lang="en-US" altLang="en-US" dirty="0"/>
              <a:t>Starting from any vector </a:t>
            </a:r>
            <a:r>
              <a:rPr lang="en-US" altLang="en-US" b="1" dirty="0" smtClean="0"/>
              <a:t>u</a:t>
            </a:r>
            <a:r>
              <a:rPr lang="en-US" altLang="en-US" dirty="0" smtClean="0"/>
              <a:t>, </a:t>
            </a:r>
            <a:r>
              <a:rPr lang="en-US" altLang="en-US" dirty="0"/>
              <a:t>the limit     </a:t>
            </a:r>
            <a:r>
              <a:rPr lang="en-US" altLang="en-US" dirty="0" smtClean="0"/>
              <a:t>            </a:t>
            </a:r>
            <a:r>
              <a:rPr lang="en-US" altLang="en-US" i="1" dirty="0" smtClean="0"/>
              <a:t>M </a:t>
            </a:r>
            <a:r>
              <a:rPr lang="en-US" altLang="en-US" dirty="0"/>
              <a:t>(</a:t>
            </a:r>
            <a:r>
              <a:rPr lang="en-US" altLang="en-US" i="1" dirty="0"/>
              <a:t>M </a:t>
            </a:r>
            <a:r>
              <a:rPr lang="en-US" altLang="en-US" dirty="0"/>
              <a:t>(…</a:t>
            </a:r>
            <a:r>
              <a:rPr lang="en-US" altLang="en-US" i="1" dirty="0"/>
              <a:t>M </a:t>
            </a:r>
            <a:r>
              <a:rPr lang="en-US" altLang="en-US" dirty="0"/>
              <a:t>(</a:t>
            </a:r>
            <a:r>
              <a:rPr lang="en-US" altLang="en-US" i="1" dirty="0"/>
              <a:t>M </a:t>
            </a:r>
            <a:r>
              <a:rPr lang="en-US" altLang="en-US" b="1" dirty="0" smtClean="0"/>
              <a:t>u</a:t>
            </a:r>
            <a:r>
              <a:rPr lang="en-US" altLang="en-US" i="1" dirty="0" smtClean="0"/>
              <a:t> </a:t>
            </a:r>
            <a:r>
              <a:rPr lang="en-US" altLang="en-US" dirty="0"/>
              <a:t>) …)) is the long-term distribution of walkers.</a:t>
            </a:r>
          </a:p>
          <a:p>
            <a:r>
              <a:rPr lang="en-US" altLang="en-US" dirty="0">
                <a:solidFill>
                  <a:srgbClr val="00B050"/>
                </a:solidFill>
              </a:rPr>
              <a:t>Intuition</a:t>
            </a:r>
            <a:r>
              <a:rPr lang="en-US" altLang="en-US" dirty="0"/>
              <a:t>: pages are important in proportion to how likely a walker is to be there.</a:t>
            </a:r>
          </a:p>
          <a:p>
            <a:r>
              <a:rPr lang="en-US" altLang="en-US" dirty="0">
                <a:solidFill>
                  <a:srgbClr val="00B050"/>
                </a:solidFill>
              </a:rPr>
              <a:t>The math</a:t>
            </a:r>
            <a:r>
              <a:rPr lang="en-US" altLang="en-US" dirty="0"/>
              <a:t>: limiting distribution = principal eigenvector of </a:t>
            </a:r>
            <a:r>
              <a:rPr lang="en-US" altLang="en-US" i="1" dirty="0"/>
              <a:t>M</a:t>
            </a:r>
            <a:r>
              <a:rPr lang="en-US" altLang="en-US" dirty="0"/>
              <a:t> = </a:t>
            </a:r>
            <a:r>
              <a:rPr lang="en-US" altLang="en-US" dirty="0">
                <a:solidFill>
                  <a:srgbClr val="FF0066"/>
                </a:solidFill>
              </a:rPr>
              <a:t>PageRank</a:t>
            </a:r>
            <a:r>
              <a:rPr lang="en-US" altLang="en-US" dirty="0" smtClean="0"/>
              <a:t>.</a:t>
            </a:r>
          </a:p>
          <a:p>
            <a:pPr lvl="1"/>
            <a:r>
              <a:rPr lang="en-US" altLang="en-US" dirty="0" smtClean="0">
                <a:solidFill>
                  <a:srgbClr val="0070C0"/>
                </a:solidFill>
              </a:rPr>
              <a:t>Note</a:t>
            </a:r>
            <a:r>
              <a:rPr lang="en-US" altLang="en-US" dirty="0" smtClean="0"/>
              <a:t>: because M has each column summing to 1, the principal eigenvalue is 1.</a:t>
            </a:r>
          </a:p>
          <a:p>
            <a:pPr lvl="2"/>
            <a:r>
              <a:rPr lang="en-US" altLang="en-US" dirty="0" smtClean="0">
                <a:solidFill>
                  <a:schemeClr val="accent1">
                    <a:lumMod val="75000"/>
                  </a:schemeClr>
                </a:solidFill>
              </a:rPr>
              <a:t>Why</a:t>
            </a:r>
            <a:r>
              <a:rPr lang="en-US" altLang="en-US" dirty="0" smtClean="0"/>
              <a:t>? If </a:t>
            </a:r>
            <a:r>
              <a:rPr lang="en-US" altLang="en-US" b="1" dirty="0" smtClean="0"/>
              <a:t>v</a:t>
            </a:r>
            <a:r>
              <a:rPr lang="en-US" altLang="en-US" dirty="0" smtClean="0"/>
              <a:t> is the limit of MM…M</a:t>
            </a:r>
            <a:r>
              <a:rPr lang="en-US" altLang="en-US" b="1" dirty="0" smtClean="0"/>
              <a:t>u</a:t>
            </a:r>
            <a:r>
              <a:rPr lang="en-US" altLang="en-US" dirty="0" smtClean="0"/>
              <a:t>, then </a:t>
            </a:r>
            <a:r>
              <a:rPr lang="en-US" altLang="en-US" b="1" dirty="0" smtClean="0"/>
              <a:t>v</a:t>
            </a:r>
            <a:r>
              <a:rPr lang="en-US" altLang="en-US" dirty="0" smtClean="0"/>
              <a:t> satisfies the equations </a:t>
            </a:r>
            <a:r>
              <a:rPr lang="en-US" altLang="en-US" b="1" dirty="0" smtClean="0"/>
              <a:t>v</a:t>
            </a:r>
            <a:r>
              <a:rPr lang="en-US" altLang="en-US" dirty="0" smtClean="0"/>
              <a:t> = </a:t>
            </a:r>
            <a:r>
              <a:rPr lang="en-US" altLang="en-US" dirty="0" err="1" smtClean="0"/>
              <a:t>M</a:t>
            </a:r>
            <a:r>
              <a:rPr lang="en-US" altLang="en-US" b="1" dirty="0" err="1" smtClean="0"/>
              <a:t>v</a:t>
            </a:r>
            <a:r>
              <a:rPr lang="en-US" altLang="en-US" dirty="0" smtClean="0"/>
              <a:t>.</a:t>
            </a:r>
            <a:endParaRPr lang="en-US" altLang="en-US" dirty="0"/>
          </a:p>
        </p:txBody>
      </p:sp>
    </p:spTree>
    <p:extLst>
      <p:ext uri="{BB962C8B-B14F-4D97-AF65-F5344CB8AC3E}">
        <p14:creationId xmlns:p14="http://schemas.microsoft.com/office/powerpoint/2010/main" val="167793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01DCED67-C337-4098-8CE4-D6C1310C767C}" type="slidenum">
              <a:rPr lang="en-US" altLang="en-US"/>
              <a:pPr/>
              <a:t>16</a:t>
            </a:fld>
            <a:endParaRPr lang="en-US" altLang="en-US"/>
          </a:p>
        </p:txBody>
      </p:sp>
      <p:sp>
        <p:nvSpPr>
          <p:cNvPr id="15362" name="Rectangle 2"/>
          <p:cNvSpPr>
            <a:spLocks noGrp="1" noChangeArrowheads="1"/>
          </p:cNvSpPr>
          <p:nvPr>
            <p:ph type="title"/>
          </p:nvPr>
        </p:nvSpPr>
        <p:spPr/>
        <p:txBody>
          <a:bodyPr/>
          <a:lstStyle/>
          <a:p>
            <a:r>
              <a:rPr lang="en-US" altLang="en-US" dirty="0" smtClean="0">
                <a:solidFill>
                  <a:srgbClr val="33CC33"/>
                </a:solidFill>
              </a:rPr>
              <a:t>Running Example</a:t>
            </a:r>
            <a:endParaRPr lang="en-US" altLang="en-US" dirty="0"/>
          </a:p>
        </p:txBody>
      </p:sp>
      <p:sp>
        <p:nvSpPr>
          <p:cNvPr id="153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5365" name="Oval 5"/>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5366" name="Oval 6"/>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5371" name="Line 11"/>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Line 12"/>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Line 13"/>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14"/>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5375" name="AutoShape 15"/>
          <p:cNvCxnSpPr>
            <a:cxnSpLocks noChangeShapeType="1"/>
            <a:stCxn id="15363" idx="6"/>
            <a:endCxn id="153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6842125" y="1789254"/>
            <a:ext cx="1994986" cy="1762669"/>
            <a:chOff x="6842125" y="1789254"/>
            <a:chExt cx="1994986" cy="1762669"/>
          </a:xfrm>
        </p:grpSpPr>
        <p:sp>
          <p:nvSpPr>
            <p:cNvPr id="1537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a:t>
              </a:r>
              <a:r>
                <a:rPr lang="en-US" altLang="en-US" sz="2400" dirty="0"/>
                <a:t>1</a:t>
              </a:r>
            </a:p>
            <a:p>
              <a:r>
                <a:rPr lang="en-US" altLang="en-US" sz="2400" dirty="0"/>
                <a:t>m   </a:t>
              </a:r>
              <a:r>
                <a:rPr lang="en-US" altLang="en-US" sz="2400" dirty="0" smtClean="0"/>
                <a:t>0    1/2   </a:t>
              </a:r>
              <a:r>
                <a:rPr lang="en-US" altLang="en-US" sz="2400" dirty="0"/>
                <a:t>0</a:t>
              </a:r>
            </a:p>
          </p:txBody>
        </p:sp>
        <p:sp>
          <p:nvSpPr>
            <p:cNvPr id="1537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39373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F6F2C2-A301-4BDF-AEAA-1C2D12C11602}" type="slidenum">
              <a:rPr lang="en-US" altLang="en-US"/>
              <a:pPr/>
              <a:t>17</a:t>
            </a:fld>
            <a:endParaRPr lang="en-US" altLang="en-US"/>
          </a:p>
        </p:txBody>
      </p:sp>
      <p:sp>
        <p:nvSpPr>
          <p:cNvPr id="84994" name="Rectangle 2"/>
          <p:cNvSpPr>
            <a:spLocks noGrp="1" noChangeArrowheads="1"/>
          </p:cNvSpPr>
          <p:nvPr>
            <p:ph type="title"/>
          </p:nvPr>
        </p:nvSpPr>
        <p:spPr/>
        <p:txBody>
          <a:bodyPr/>
          <a:lstStyle/>
          <a:p>
            <a:r>
              <a:rPr lang="en-US" altLang="en-US"/>
              <a:t>Solving The Equations</a:t>
            </a:r>
          </a:p>
        </p:txBody>
      </p:sp>
      <p:sp>
        <p:nvSpPr>
          <p:cNvPr id="84995" name="Rectangle 3"/>
          <p:cNvSpPr>
            <a:spLocks noGrp="1" noChangeArrowheads="1"/>
          </p:cNvSpPr>
          <p:nvPr>
            <p:ph type="body" idx="1"/>
          </p:nvPr>
        </p:nvSpPr>
        <p:spPr>
          <a:xfrm>
            <a:off x="533400" y="1295400"/>
            <a:ext cx="8458200" cy="4419600"/>
          </a:xfrm>
        </p:spPr>
        <p:txBody>
          <a:bodyPr/>
          <a:lstStyle/>
          <a:p>
            <a:r>
              <a:rPr lang="en-US" altLang="en-US" dirty="0"/>
              <a:t>Because there are no constant terms, the equations </a:t>
            </a:r>
            <a:r>
              <a:rPr lang="en-US" altLang="en-US" b="1" dirty="0"/>
              <a:t>v</a:t>
            </a:r>
            <a:r>
              <a:rPr lang="en-US" altLang="en-US" dirty="0"/>
              <a:t> = </a:t>
            </a:r>
            <a:r>
              <a:rPr lang="en-US" altLang="en-US" i="1" dirty="0" err="1" smtClean="0"/>
              <a:t>M</a:t>
            </a:r>
            <a:r>
              <a:rPr lang="en-US" altLang="en-US" b="1" dirty="0" err="1" smtClean="0"/>
              <a:t>v</a:t>
            </a:r>
            <a:r>
              <a:rPr lang="en-US" altLang="en-US" dirty="0" smtClean="0"/>
              <a:t> </a:t>
            </a:r>
            <a:r>
              <a:rPr lang="en-US" altLang="en-US" dirty="0"/>
              <a:t>do not have a unique solution.</a:t>
            </a:r>
          </a:p>
          <a:p>
            <a:r>
              <a:rPr lang="en-US" altLang="en-US" dirty="0"/>
              <a:t>In Web-sized examples, we cannot solve by Gaussian elimination anyway; we need to use </a:t>
            </a:r>
            <a:r>
              <a:rPr lang="en-US" altLang="en-US" i="1" dirty="0">
                <a:solidFill>
                  <a:srgbClr val="FF0000"/>
                </a:solidFill>
              </a:rPr>
              <a:t>relaxation</a:t>
            </a:r>
            <a:r>
              <a:rPr lang="en-US" altLang="en-US" dirty="0"/>
              <a:t> </a:t>
            </a:r>
            <a:r>
              <a:rPr lang="en-US" altLang="en-US" dirty="0" smtClean="0"/>
              <a:t>(= </a:t>
            </a:r>
            <a:r>
              <a:rPr lang="en-US" altLang="en-US" dirty="0"/>
              <a:t>iterative solution).</a:t>
            </a:r>
          </a:p>
          <a:p>
            <a:r>
              <a:rPr lang="en-US" altLang="en-US" dirty="0" smtClean="0"/>
              <a:t>Works if </a:t>
            </a:r>
            <a:r>
              <a:rPr lang="en-US" altLang="en-US" dirty="0"/>
              <a:t>you start with </a:t>
            </a:r>
            <a:r>
              <a:rPr lang="en-US" altLang="en-US" dirty="0" smtClean="0"/>
              <a:t>any nonzero </a:t>
            </a:r>
            <a:r>
              <a:rPr lang="en-US" altLang="en-US" b="1" dirty="0" smtClean="0"/>
              <a:t>u</a:t>
            </a:r>
            <a:r>
              <a:rPr lang="en-US" altLang="en-US" dirty="0" smtClean="0"/>
              <a:t>.</a:t>
            </a:r>
            <a:endParaRPr lang="en-US" altLang="en-US" dirty="0"/>
          </a:p>
        </p:txBody>
      </p:sp>
    </p:spTree>
    <p:extLst>
      <p:ext uri="{BB962C8B-B14F-4D97-AF65-F5344CB8AC3E}">
        <p14:creationId xmlns:p14="http://schemas.microsoft.com/office/powerpoint/2010/main" val="3432798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A85D3F-2C81-45FE-B6D5-D62FD07D0CB0}" type="slidenum">
              <a:rPr lang="en-US" altLang="en-US"/>
              <a:pPr/>
              <a:t>18</a:t>
            </a:fld>
            <a:endParaRPr lang="en-US" altLang="en-US"/>
          </a:p>
        </p:txBody>
      </p:sp>
      <p:sp>
        <p:nvSpPr>
          <p:cNvPr id="16386" name="Rectangle 2"/>
          <p:cNvSpPr>
            <a:spLocks noGrp="1" noChangeArrowheads="1"/>
          </p:cNvSpPr>
          <p:nvPr>
            <p:ph type="title"/>
          </p:nvPr>
        </p:nvSpPr>
        <p:spPr/>
        <p:txBody>
          <a:bodyPr/>
          <a:lstStyle/>
          <a:p>
            <a:r>
              <a:rPr lang="en-US" altLang="en-US"/>
              <a:t>Simulating a Random Walk</a:t>
            </a:r>
          </a:p>
        </p:txBody>
      </p:sp>
      <p:sp>
        <p:nvSpPr>
          <p:cNvPr id="16387" name="Rectangle 3"/>
          <p:cNvSpPr>
            <a:spLocks noGrp="1" noChangeArrowheads="1"/>
          </p:cNvSpPr>
          <p:nvPr>
            <p:ph type="body" idx="1"/>
          </p:nvPr>
        </p:nvSpPr>
        <p:spPr>
          <a:xfrm>
            <a:off x="533400" y="1295400"/>
            <a:ext cx="8305800" cy="5257800"/>
          </a:xfrm>
        </p:spPr>
        <p:txBody>
          <a:bodyPr>
            <a:normAutofit/>
          </a:bodyPr>
          <a:lstStyle/>
          <a:p>
            <a:r>
              <a:rPr lang="en-US" altLang="en-US" dirty="0"/>
              <a:t>Start with the vector </a:t>
            </a:r>
            <a:r>
              <a:rPr lang="en-US" altLang="en-US" b="1" dirty="0" smtClean="0"/>
              <a:t>u</a:t>
            </a:r>
            <a:r>
              <a:rPr lang="en-US" altLang="en-US" dirty="0" smtClean="0"/>
              <a:t>  </a:t>
            </a:r>
            <a:r>
              <a:rPr lang="en-US" altLang="en-US" dirty="0"/>
              <a:t>= [1, 1,…, 1] representing the idea that each Web page is given one unit of </a:t>
            </a:r>
            <a:r>
              <a:rPr lang="en-US" altLang="en-US" i="1" dirty="0">
                <a:solidFill>
                  <a:srgbClr val="FF0066"/>
                </a:solidFill>
              </a:rPr>
              <a:t>importance</a:t>
            </a:r>
            <a:r>
              <a:rPr lang="en-US" altLang="en-US" dirty="0" smtClean="0"/>
              <a:t>.</a:t>
            </a:r>
          </a:p>
          <a:p>
            <a:pPr lvl="1"/>
            <a:r>
              <a:rPr lang="en-US" altLang="en-US" dirty="0" smtClean="0"/>
              <a:t>Note: it is more common to start with each vector element = 1/n, where n is the number of Web pages.</a:t>
            </a:r>
            <a:endParaRPr lang="en-US" altLang="en-US" dirty="0"/>
          </a:p>
          <a:p>
            <a:r>
              <a:rPr lang="en-US" altLang="en-US" dirty="0"/>
              <a:t>Repeatedly apply the matrix </a:t>
            </a:r>
            <a:r>
              <a:rPr lang="en-US" altLang="en-US" i="1" dirty="0" smtClean="0"/>
              <a:t>M</a:t>
            </a:r>
            <a:r>
              <a:rPr lang="en-US" altLang="en-US" dirty="0" smtClean="0"/>
              <a:t> </a:t>
            </a:r>
            <a:r>
              <a:rPr lang="en-US" altLang="en-US" dirty="0"/>
              <a:t>to </a:t>
            </a:r>
            <a:r>
              <a:rPr lang="en-US" altLang="en-US" b="1" dirty="0" smtClean="0"/>
              <a:t>u</a:t>
            </a:r>
            <a:r>
              <a:rPr lang="en-US" altLang="en-US" dirty="0" smtClean="0"/>
              <a:t>, </a:t>
            </a:r>
            <a:r>
              <a:rPr lang="en-US" altLang="en-US" dirty="0"/>
              <a:t>allowing the importance to flow like a random walk.</a:t>
            </a:r>
          </a:p>
          <a:p>
            <a:r>
              <a:rPr lang="en-US" altLang="en-US" dirty="0"/>
              <a:t>About 50 iterations is sufficient to estimate the limiting solution. </a:t>
            </a:r>
          </a:p>
        </p:txBody>
      </p:sp>
    </p:spTree>
    <p:extLst>
      <p:ext uri="{BB962C8B-B14F-4D97-AF65-F5344CB8AC3E}">
        <p14:creationId xmlns:p14="http://schemas.microsoft.com/office/powerpoint/2010/main" val="16111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DEFA583-09E1-433A-ADEA-9EF863DBD38F}" type="slidenum">
              <a:rPr lang="en-US" altLang="en-US"/>
              <a:pPr/>
              <a:t>19</a:t>
            </a:fld>
            <a:endParaRPr lang="en-US" altLang="en-US"/>
          </a:p>
        </p:txBody>
      </p:sp>
      <p:sp>
        <p:nvSpPr>
          <p:cNvPr id="17410"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Equations</a:t>
            </a:r>
          </a:p>
        </p:txBody>
      </p:sp>
      <p:sp>
        <p:nvSpPr>
          <p:cNvPr id="17411" name="Rectangle 3"/>
          <p:cNvSpPr>
            <a:spLocks noGrp="1" noChangeArrowheads="1"/>
          </p:cNvSpPr>
          <p:nvPr>
            <p:ph type="body" idx="1"/>
          </p:nvPr>
        </p:nvSpPr>
        <p:spPr/>
        <p:txBody>
          <a:bodyPr/>
          <a:lstStyle/>
          <a:p>
            <a:r>
              <a:rPr lang="en-US" altLang="en-US" dirty="0"/>
              <a:t>Equations </a:t>
            </a:r>
            <a:r>
              <a:rPr lang="en-US" altLang="en-US" b="1" dirty="0" smtClean="0"/>
              <a:t>v</a:t>
            </a:r>
            <a:r>
              <a:rPr lang="en-US" altLang="en-US" i="1" dirty="0" smtClean="0"/>
              <a:t> </a:t>
            </a:r>
            <a:r>
              <a:rPr lang="en-US" altLang="en-US" dirty="0" smtClean="0"/>
              <a:t> </a:t>
            </a:r>
            <a:r>
              <a:rPr lang="en-US" altLang="en-US" dirty="0"/>
              <a:t>= </a:t>
            </a:r>
            <a:r>
              <a:rPr lang="en-US" altLang="en-US" i="1" dirty="0" err="1" smtClean="0"/>
              <a:t>M</a:t>
            </a:r>
            <a:r>
              <a:rPr lang="en-US" altLang="en-US" b="1" dirty="0" err="1"/>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 + </a:t>
            </a:r>
            <a:r>
              <a:rPr lang="en-US" altLang="en-US" i="1" dirty="0"/>
              <a:t>m</a:t>
            </a:r>
            <a:endParaRPr lang="en-US" altLang="en-US" dirty="0"/>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17412" name="Text Box 4"/>
          <p:cNvSpPr txBox="1">
            <a:spLocks noChangeArrowheads="1"/>
          </p:cNvSpPr>
          <p:nvPr/>
        </p:nvSpPr>
        <p:spPr bwMode="auto">
          <a:xfrm>
            <a:off x="1376602" y="5365750"/>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y</a:t>
            </a:r>
          </a:p>
          <a:p>
            <a:r>
              <a:rPr lang="en-US" altLang="en-US" dirty="0"/>
              <a:t>a    =</a:t>
            </a:r>
          </a:p>
          <a:p>
            <a:r>
              <a:rPr lang="en-US" altLang="en-US" dirty="0"/>
              <a:t>m</a:t>
            </a:r>
          </a:p>
        </p:txBody>
      </p:sp>
      <p:sp>
        <p:nvSpPr>
          <p:cNvPr id="17413" name="Text Box 5"/>
          <p:cNvSpPr txBox="1">
            <a:spLocks noChangeArrowheads="1"/>
          </p:cNvSpPr>
          <p:nvPr/>
        </p:nvSpPr>
        <p:spPr bwMode="auto">
          <a:xfrm>
            <a:off x="2743200" y="5365750"/>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17415" name="Text Box 7"/>
          <p:cNvSpPr txBox="1">
            <a:spLocks noChangeArrowheads="1"/>
          </p:cNvSpPr>
          <p:nvPr/>
        </p:nvSpPr>
        <p:spPr bwMode="auto">
          <a:xfrm>
            <a:off x="3505200" y="5365750"/>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1</a:t>
            </a:r>
          </a:p>
          <a:p>
            <a:r>
              <a:rPr lang="en-US" altLang="en-US" dirty="0"/>
              <a:t>3/2</a:t>
            </a:r>
          </a:p>
          <a:p>
            <a:r>
              <a:rPr lang="en-US" altLang="en-US" dirty="0"/>
              <a:t>1/2</a:t>
            </a:r>
          </a:p>
        </p:txBody>
      </p:sp>
      <p:sp>
        <p:nvSpPr>
          <p:cNvPr id="17416" name="Text Box 8"/>
          <p:cNvSpPr txBox="1">
            <a:spLocks noChangeArrowheads="1"/>
          </p:cNvSpPr>
          <p:nvPr/>
        </p:nvSpPr>
        <p:spPr bwMode="auto">
          <a:xfrm>
            <a:off x="4343400" y="5365750"/>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5/4</a:t>
            </a:r>
          </a:p>
          <a:p>
            <a:r>
              <a:rPr lang="en-US" altLang="en-US" dirty="0"/>
              <a:t> 1</a:t>
            </a:r>
          </a:p>
          <a:p>
            <a:r>
              <a:rPr lang="en-US" altLang="en-US" dirty="0"/>
              <a:t>3/4</a:t>
            </a:r>
          </a:p>
        </p:txBody>
      </p:sp>
      <p:sp>
        <p:nvSpPr>
          <p:cNvPr id="17417" name="Text Box 9"/>
          <p:cNvSpPr txBox="1">
            <a:spLocks noChangeArrowheads="1"/>
          </p:cNvSpPr>
          <p:nvPr/>
        </p:nvSpPr>
        <p:spPr bwMode="auto">
          <a:xfrm>
            <a:off x="5257800" y="5365750"/>
            <a:ext cx="8001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9/8</a:t>
            </a:r>
          </a:p>
          <a:p>
            <a:r>
              <a:rPr lang="en-US" altLang="en-US"/>
              <a:t>11/8</a:t>
            </a:r>
          </a:p>
          <a:p>
            <a:r>
              <a:rPr lang="en-US" altLang="en-US"/>
              <a:t>1/2</a:t>
            </a:r>
          </a:p>
        </p:txBody>
      </p:sp>
      <p:sp>
        <p:nvSpPr>
          <p:cNvPr id="17418" name="Text Box 10"/>
          <p:cNvSpPr txBox="1">
            <a:spLocks noChangeArrowheads="1"/>
          </p:cNvSpPr>
          <p:nvPr/>
        </p:nvSpPr>
        <p:spPr bwMode="auto">
          <a:xfrm>
            <a:off x="7162800" y="5365750"/>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6/5</a:t>
            </a:r>
          </a:p>
          <a:p>
            <a:r>
              <a:rPr lang="en-US" altLang="en-US"/>
              <a:t>6/5</a:t>
            </a:r>
          </a:p>
          <a:p>
            <a:r>
              <a:rPr lang="en-US" altLang="en-US"/>
              <a:t>3/5</a:t>
            </a:r>
          </a:p>
        </p:txBody>
      </p:sp>
      <p:sp>
        <p:nvSpPr>
          <p:cNvPr id="17419" name="Text Box 11"/>
          <p:cNvSpPr txBox="1">
            <a:spLocks noChangeArrowheads="1"/>
          </p:cNvSpPr>
          <p:nvPr/>
        </p:nvSpPr>
        <p:spPr bwMode="auto">
          <a:xfrm>
            <a:off x="6232525" y="5711825"/>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
        <p:nvSpPr>
          <p:cNvPr id="17420" name="Text Box 12"/>
          <p:cNvSpPr txBox="1">
            <a:spLocks noChangeArrowheads="1"/>
          </p:cNvSpPr>
          <p:nvPr/>
        </p:nvSpPr>
        <p:spPr bwMode="auto">
          <a:xfrm>
            <a:off x="3848782" y="2041252"/>
            <a:ext cx="21018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F0"/>
                </a:solidFill>
              </a:rPr>
              <a:t>Note</a:t>
            </a:r>
            <a:r>
              <a:rPr lang="en-US" altLang="en-US" dirty="0"/>
              <a:t>: “=” is</a:t>
            </a:r>
          </a:p>
          <a:p>
            <a:r>
              <a:rPr lang="en-US" altLang="en-US" dirty="0"/>
              <a:t>really “assignment.”</a:t>
            </a:r>
          </a:p>
        </p:txBody>
      </p:sp>
      <p:grpSp>
        <p:nvGrpSpPr>
          <p:cNvPr id="13" name="Group 12"/>
          <p:cNvGrpSpPr/>
          <p:nvPr/>
        </p:nvGrpSpPr>
        <p:grpSpPr>
          <a:xfrm>
            <a:off x="6943274" y="1806248"/>
            <a:ext cx="1994986" cy="1762669"/>
            <a:chOff x="6842125" y="1789254"/>
            <a:chExt cx="1994986" cy="1762669"/>
          </a:xfrm>
        </p:grpSpPr>
        <p:sp>
          <p:nvSpPr>
            <p:cNvPr id="14"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a:t>
              </a:r>
              <a:r>
                <a:rPr lang="en-US" altLang="en-US" sz="2400" dirty="0"/>
                <a:t>1</a:t>
              </a:r>
            </a:p>
            <a:p>
              <a:r>
                <a:rPr lang="en-US" altLang="en-US" sz="2400" dirty="0"/>
                <a:t>m   </a:t>
              </a:r>
              <a:r>
                <a:rPr lang="en-US" altLang="en-US" sz="2400" dirty="0" smtClean="0"/>
                <a:t>0    1/2   </a:t>
              </a:r>
              <a:r>
                <a:rPr lang="en-US" altLang="en-US" sz="2400" dirty="0"/>
                <a:t>0</a:t>
              </a:r>
            </a:p>
          </p:txBody>
        </p:sp>
        <p:sp>
          <p:nvSpPr>
            <p:cNvPr id="16"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mc:AlternateContent xmlns:mc="http://schemas.openxmlformats.org/markup-compatibility/2006">
        <mc:Choice xmlns:a14="http://schemas.microsoft.com/office/drawing/2010/main" Requires="a14">
          <p:sp>
            <p:nvSpPr>
              <p:cNvPr id="17" name="Rectangle 16"/>
              <p:cNvSpPr/>
              <p:nvPr/>
            </p:nvSpPr>
            <p:spPr>
              <a:xfrm>
                <a:off x="2697162" y="379659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r>
                        <a:rPr lang="en-US" altLang="en-US" sz="1600" b="0" i="1" smtClean="0">
                          <a:latin typeface="Cambria Math" panose="02040503050406030204" pitchFamily="18" charset="0"/>
                        </a:rPr>
                        <m:t>+1</m:t>
                      </m:r>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p:txBody>
          </p:sp>
        </mc:Choice>
        <mc:Fallback>
          <p:sp>
            <p:nvSpPr>
              <p:cNvPr id="17" name="Rectangle 16"/>
              <p:cNvSpPr>
                <a:spLocks noRot="1" noChangeAspect="1" noMove="1" noResize="1" noEditPoints="1" noAdjustHandles="1" noChangeArrowheads="1" noChangeShapeType="1" noTextEdit="1"/>
              </p:cNvSpPr>
              <p:nvPr/>
            </p:nvSpPr>
            <p:spPr>
              <a:xfrm>
                <a:off x="2697162" y="3796597"/>
                <a:ext cx="1951038" cy="153336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Rectangle 17"/>
              <p:cNvSpPr/>
              <p:nvPr/>
            </p:nvSpPr>
            <p:spPr>
              <a:xfrm>
                <a:off x="3581400" y="374175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b="0" i="1" smtClean="0">
                              <a:latin typeface="Cambria Math" panose="02040503050406030204" pitchFamily="18" charset="0"/>
                            </a:rPr>
                            <m:t>3</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m:t>
                          </m:r>
                        </m:den>
                      </m:f>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b="0" i="1" smtClean="0">
                              <a:latin typeface="Cambria Math" panose="02040503050406030204" pitchFamily="18" charset="0"/>
                            </a:rPr>
                            <m:t>3</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p:txBody>
          </p:sp>
        </mc:Choice>
        <mc:Fallback>
          <p:sp>
            <p:nvSpPr>
              <p:cNvPr id="18" name="Rectangle 17"/>
              <p:cNvSpPr>
                <a:spLocks noRot="1" noChangeAspect="1" noMove="1" noResize="1" noEditPoints="1" noAdjustHandles="1" noChangeArrowheads="1" noChangeShapeType="1" noTextEdit="1"/>
              </p:cNvSpPr>
              <p:nvPr/>
            </p:nvSpPr>
            <p:spPr>
              <a:xfrm>
                <a:off x="3581400" y="3741757"/>
                <a:ext cx="1951038" cy="1533368"/>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1032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 calcmode="lin" valueType="num">
                                      <p:cBhvr additive="base">
                                        <p:cTn id="12" dur="500" fill="hold"/>
                                        <p:tgtEl>
                                          <p:spTgt spid="17415"/>
                                        </p:tgtEl>
                                        <p:attrNameLst>
                                          <p:attrName>ppt_x</p:attrName>
                                        </p:attrNameLst>
                                      </p:cBhvr>
                                      <p:tavLst>
                                        <p:tav tm="0">
                                          <p:val>
                                            <p:strVal val="1+#ppt_w/2"/>
                                          </p:val>
                                        </p:tav>
                                        <p:tav tm="100000">
                                          <p:val>
                                            <p:strVal val="#ppt_x"/>
                                          </p:val>
                                        </p:tav>
                                      </p:tavLst>
                                    </p:anim>
                                    <p:anim calcmode="lin" valueType="num">
                                      <p:cBhvr additive="base">
                                        <p:cTn id="13" dur="500" fill="hold"/>
                                        <p:tgtEl>
                                          <p:spTgt spid="17415"/>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42" presetClass="exit" presetSubtype="0" fill="hold" grpId="1" nodeType="afterEffect">
                                  <p:stCondLst>
                                    <p:cond delay="3000"/>
                                  </p:stCondLst>
                                  <p:childTnLst>
                                    <p:animEffect transition="out" filter="fade">
                                      <p:cBhvr>
                                        <p:cTn id="16" dur="1000"/>
                                        <p:tgtEl>
                                          <p:spTgt spid="17"/>
                                        </p:tgtEl>
                                      </p:cBhvr>
                                    </p:animEffect>
                                    <p:anim calcmode="lin" valueType="num">
                                      <p:cBhvr>
                                        <p:cTn id="17" dur="1000"/>
                                        <p:tgtEl>
                                          <p:spTgt spid="17"/>
                                        </p:tgtEl>
                                        <p:attrNameLst>
                                          <p:attrName>ppt_x</p:attrName>
                                        </p:attrNameLst>
                                      </p:cBhvr>
                                      <p:tavLst>
                                        <p:tav tm="0">
                                          <p:val>
                                            <p:strVal val="ppt_x"/>
                                          </p:val>
                                        </p:tav>
                                        <p:tav tm="100000">
                                          <p:val>
                                            <p:strVal val="ppt_x"/>
                                          </p:val>
                                        </p:tav>
                                      </p:tavLst>
                                    </p:anim>
                                    <p:anim calcmode="lin" valueType="num">
                                      <p:cBhvr>
                                        <p:cTn id="18" dur="1000"/>
                                        <p:tgtEl>
                                          <p:spTgt spid="17"/>
                                        </p:tgtEl>
                                        <p:attrNameLst>
                                          <p:attrName>ppt_y</p:attrName>
                                        </p:attrNameLst>
                                      </p:cBhvr>
                                      <p:tavLst>
                                        <p:tav tm="0">
                                          <p:val>
                                            <p:strVal val="ppt_y"/>
                                          </p:val>
                                        </p:tav>
                                        <p:tav tm="100000">
                                          <p:val>
                                            <p:strVal val="ppt_y+.1"/>
                                          </p:val>
                                        </p:tav>
                                      </p:tavLst>
                                    </p:anim>
                                    <p:set>
                                      <p:cBhvr>
                                        <p:cTn id="19" dur="1" fill="hold">
                                          <p:stCondLst>
                                            <p:cond delay="999"/>
                                          </p:stCondLst>
                                        </p:cTn>
                                        <p:tgtEl>
                                          <p:spTgt spid="17"/>
                                        </p:tgtEl>
                                        <p:attrNameLst>
                                          <p:attrName>style.visibility</p:attrName>
                                        </p:attrNameLst>
                                      </p:cBhvr>
                                      <p:to>
                                        <p:strVal val="hidden"/>
                                      </p:to>
                                    </p:set>
                                  </p:childTnLst>
                                </p:cTn>
                              </p:par>
                            </p:childTnLst>
                          </p:cTn>
                        </p:par>
                        <p:par>
                          <p:cTn id="20" fill="hold" nodeType="withGroup">
                            <p:stCondLst>
                              <p:cond delay="4500"/>
                            </p:stCondLst>
                            <p:childTnLst>
                              <p:par>
                                <p:cTn id="21" presetID="14" presetClass="entr" presetSubtype="10" fill="hold" grpId="0" nodeType="afterEffect">
                                  <p:stCondLst>
                                    <p:cond delay="3000"/>
                                  </p:stCondLst>
                                  <p:childTnLst>
                                    <p:set>
                                      <p:cBhvr>
                                        <p:cTn id="22" dur="1" fill="hold">
                                          <p:stCondLst>
                                            <p:cond delay="0"/>
                                          </p:stCondLst>
                                        </p:cTn>
                                        <p:tgtEl>
                                          <p:spTgt spid="18"/>
                                        </p:tgtEl>
                                        <p:attrNameLst>
                                          <p:attrName>style.visibility</p:attrName>
                                        </p:attrNameLst>
                                      </p:cBhvr>
                                      <p:to>
                                        <p:strVal val="visible"/>
                                      </p:to>
                                    </p:set>
                                    <p:animEffect transition="in" filter="randombar(horizontal)">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7416"/>
                                        </p:tgtEl>
                                        <p:attrNameLst>
                                          <p:attrName>style.visibility</p:attrName>
                                        </p:attrNameLst>
                                      </p:cBhvr>
                                      <p:to>
                                        <p:strVal val="visible"/>
                                      </p:to>
                                    </p:set>
                                    <p:anim calcmode="lin" valueType="num">
                                      <p:cBhvr additive="base">
                                        <p:cTn id="28" dur="500" fill="hold"/>
                                        <p:tgtEl>
                                          <p:spTgt spid="17416"/>
                                        </p:tgtEl>
                                        <p:attrNameLst>
                                          <p:attrName>ppt_x</p:attrName>
                                        </p:attrNameLst>
                                      </p:cBhvr>
                                      <p:tavLst>
                                        <p:tav tm="0">
                                          <p:val>
                                            <p:strVal val="1+#ppt_w/2"/>
                                          </p:val>
                                        </p:tav>
                                        <p:tav tm="100000">
                                          <p:val>
                                            <p:strVal val="#ppt_x"/>
                                          </p:val>
                                        </p:tav>
                                      </p:tavLst>
                                    </p:anim>
                                    <p:anim calcmode="lin" valueType="num">
                                      <p:cBhvr additive="base">
                                        <p:cTn id="29" dur="500" fill="hold"/>
                                        <p:tgtEl>
                                          <p:spTgt spid="17416"/>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42" presetClass="exit" presetSubtype="0" fill="hold" grpId="1" nodeType="afterEffect">
                                  <p:stCondLst>
                                    <p:cond delay="0"/>
                                  </p:stCondLst>
                                  <p:childTnLst>
                                    <p:animEffect transition="out" filter="fade">
                                      <p:cBhvr>
                                        <p:cTn id="32" dur="1000"/>
                                        <p:tgtEl>
                                          <p:spTgt spid="18"/>
                                        </p:tgtEl>
                                      </p:cBhvr>
                                    </p:animEffect>
                                    <p:anim calcmode="lin" valueType="num">
                                      <p:cBhvr>
                                        <p:cTn id="33" dur="1000"/>
                                        <p:tgtEl>
                                          <p:spTgt spid="18"/>
                                        </p:tgtEl>
                                        <p:attrNameLst>
                                          <p:attrName>ppt_x</p:attrName>
                                        </p:attrNameLst>
                                      </p:cBhvr>
                                      <p:tavLst>
                                        <p:tav tm="0">
                                          <p:val>
                                            <p:strVal val="ppt_x"/>
                                          </p:val>
                                        </p:tav>
                                        <p:tav tm="100000">
                                          <p:val>
                                            <p:strVal val="ppt_x"/>
                                          </p:val>
                                        </p:tav>
                                      </p:tavLst>
                                    </p:anim>
                                    <p:anim calcmode="lin" valueType="num">
                                      <p:cBhvr>
                                        <p:cTn id="34" dur="1000"/>
                                        <p:tgtEl>
                                          <p:spTgt spid="18"/>
                                        </p:tgtEl>
                                        <p:attrNameLst>
                                          <p:attrName>ppt_y</p:attrName>
                                        </p:attrNameLst>
                                      </p:cBhvr>
                                      <p:tavLst>
                                        <p:tav tm="0">
                                          <p:val>
                                            <p:strVal val="ppt_y"/>
                                          </p:val>
                                        </p:tav>
                                        <p:tav tm="100000">
                                          <p:val>
                                            <p:strVal val="ppt_y+.1"/>
                                          </p:val>
                                        </p:tav>
                                      </p:tavLst>
                                    </p:anim>
                                    <p:set>
                                      <p:cBhvr>
                                        <p:cTn id="35" dur="1" fill="hold">
                                          <p:stCondLst>
                                            <p:cond delay="999"/>
                                          </p:stCondLst>
                                        </p:cTn>
                                        <p:tgtEl>
                                          <p:spTgt spid="1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7417"/>
                                        </p:tgtEl>
                                        <p:attrNameLst>
                                          <p:attrName>style.visibility</p:attrName>
                                        </p:attrNameLst>
                                      </p:cBhvr>
                                      <p:to>
                                        <p:strVal val="visible"/>
                                      </p:to>
                                    </p:set>
                                    <p:anim calcmode="lin" valueType="num">
                                      <p:cBhvr additive="base">
                                        <p:cTn id="40" dur="500" fill="hold"/>
                                        <p:tgtEl>
                                          <p:spTgt spid="17417"/>
                                        </p:tgtEl>
                                        <p:attrNameLst>
                                          <p:attrName>ppt_x</p:attrName>
                                        </p:attrNameLst>
                                      </p:cBhvr>
                                      <p:tavLst>
                                        <p:tav tm="0">
                                          <p:val>
                                            <p:strVal val="1+#ppt_w/2"/>
                                          </p:val>
                                        </p:tav>
                                        <p:tav tm="100000">
                                          <p:val>
                                            <p:strVal val="#ppt_x"/>
                                          </p:val>
                                        </p:tav>
                                      </p:tavLst>
                                    </p:anim>
                                    <p:anim calcmode="lin" valueType="num">
                                      <p:cBhvr additive="base">
                                        <p:cTn id="41"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7419"/>
                                        </p:tgtEl>
                                        <p:attrNameLst>
                                          <p:attrName>style.visibility</p:attrName>
                                        </p:attrNameLst>
                                      </p:cBhvr>
                                      <p:to>
                                        <p:strVal val="visible"/>
                                      </p:to>
                                    </p:set>
                                    <p:anim calcmode="lin" valueType="num">
                                      <p:cBhvr additive="base">
                                        <p:cTn id="46" dur="500" fill="hold"/>
                                        <p:tgtEl>
                                          <p:spTgt spid="17419"/>
                                        </p:tgtEl>
                                        <p:attrNameLst>
                                          <p:attrName>ppt_x</p:attrName>
                                        </p:attrNameLst>
                                      </p:cBhvr>
                                      <p:tavLst>
                                        <p:tav tm="0">
                                          <p:val>
                                            <p:strVal val="1+#ppt_w/2"/>
                                          </p:val>
                                        </p:tav>
                                        <p:tav tm="100000">
                                          <p:val>
                                            <p:strVal val="#ppt_x"/>
                                          </p:val>
                                        </p:tav>
                                      </p:tavLst>
                                    </p:anim>
                                    <p:anim calcmode="lin" valueType="num">
                                      <p:cBhvr additive="base">
                                        <p:cTn id="47"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7418"/>
                                        </p:tgtEl>
                                        <p:attrNameLst>
                                          <p:attrName>style.visibility</p:attrName>
                                        </p:attrNameLst>
                                      </p:cBhvr>
                                      <p:to>
                                        <p:strVal val="visible"/>
                                      </p:to>
                                    </p:set>
                                    <p:anim calcmode="lin" valueType="num">
                                      <p:cBhvr additive="base">
                                        <p:cTn id="52" dur="500" fill="hold"/>
                                        <p:tgtEl>
                                          <p:spTgt spid="17418"/>
                                        </p:tgtEl>
                                        <p:attrNameLst>
                                          <p:attrName>ppt_x</p:attrName>
                                        </p:attrNameLst>
                                      </p:cBhvr>
                                      <p:tavLst>
                                        <p:tav tm="0">
                                          <p:val>
                                            <p:strVal val="1+#ppt_w/2"/>
                                          </p:val>
                                        </p:tav>
                                        <p:tav tm="100000">
                                          <p:val>
                                            <p:strVal val="#ppt_x"/>
                                          </p:val>
                                        </p:tav>
                                      </p:tavLst>
                                    </p:anim>
                                    <p:anim calcmode="lin" valueType="num">
                                      <p:cBhvr additive="base">
                                        <p:cTn id="53"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utoUpdateAnimBg="0"/>
      <p:bldP spid="17416" grpId="0" autoUpdateAnimBg="0"/>
      <p:bldP spid="17417" grpId="0" autoUpdateAnimBg="0"/>
      <p:bldP spid="17418" grpId="0" autoUpdateAnimBg="0"/>
      <p:bldP spid="17419" grpId="0" autoUpdateAnimBg="0"/>
      <p:bldP spid="17" grpId="0"/>
      <p:bldP spid="17" grpId="1"/>
      <p:bldP spid="18" grpId="0"/>
      <p:bldP spid="1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What </a:t>
            </a:r>
            <a:r>
              <a:rPr lang="en-US" altLang="en-US" dirty="0" smtClean="0"/>
              <a:t>Is Web Spam</a:t>
            </a:r>
            <a:r>
              <a:rPr lang="en-US" altLang="en-US" dirty="0"/>
              <a:t>?</a:t>
            </a:r>
          </a:p>
        </p:txBody>
      </p:sp>
      <p:sp>
        <p:nvSpPr>
          <p:cNvPr id="10243" name="Rectangle 3"/>
          <p:cNvSpPr>
            <a:spLocks noGrp="1" noChangeArrowheads="1"/>
          </p:cNvSpPr>
          <p:nvPr>
            <p:ph type="body" idx="1"/>
          </p:nvPr>
        </p:nvSpPr>
        <p:spPr/>
        <p:txBody>
          <a:bodyPr/>
          <a:lstStyle/>
          <a:p>
            <a:pPr>
              <a:lnSpc>
                <a:spcPct val="90000"/>
              </a:lnSpc>
            </a:pPr>
            <a:r>
              <a:rPr lang="en-US" altLang="en-US" i="1" dirty="0">
                <a:solidFill>
                  <a:srgbClr val="FF0000"/>
                </a:solidFill>
              </a:rPr>
              <a:t>Spamming</a:t>
            </a:r>
            <a:r>
              <a:rPr lang="en-US" altLang="en-US" dirty="0"/>
              <a:t> = any deliberate action solely in order to boost a </a:t>
            </a:r>
            <a:r>
              <a:rPr lang="en-US" altLang="en-US" dirty="0" smtClean="0"/>
              <a:t>Web </a:t>
            </a:r>
            <a:r>
              <a:rPr lang="en-US" altLang="en-US" dirty="0"/>
              <a:t>page’s position in </a:t>
            </a:r>
            <a:r>
              <a:rPr lang="en-US" altLang="en-US" dirty="0" smtClean="0"/>
              <a:t>search-engine results.</a:t>
            </a:r>
            <a:endParaRPr lang="en-US" altLang="en-US" dirty="0"/>
          </a:p>
          <a:p>
            <a:pPr>
              <a:lnSpc>
                <a:spcPct val="90000"/>
              </a:lnSpc>
            </a:pPr>
            <a:r>
              <a:rPr lang="en-US" altLang="en-US" i="1" dirty="0">
                <a:solidFill>
                  <a:srgbClr val="FF0000"/>
                </a:solidFill>
              </a:rPr>
              <a:t>Spam</a:t>
            </a:r>
            <a:r>
              <a:rPr lang="en-US" altLang="en-US" dirty="0"/>
              <a:t> = </a:t>
            </a:r>
            <a:r>
              <a:rPr lang="en-US" altLang="en-US" dirty="0" smtClean="0"/>
              <a:t>Web </a:t>
            </a:r>
            <a:r>
              <a:rPr lang="en-US" altLang="en-US" dirty="0"/>
              <a:t>pages that are the result of </a:t>
            </a:r>
            <a:r>
              <a:rPr lang="en-US" altLang="en-US" dirty="0" smtClean="0"/>
              <a:t>spamming.</a:t>
            </a:r>
            <a:endParaRPr lang="en-US" altLang="en-US" dirty="0"/>
          </a:p>
          <a:p>
            <a:pPr>
              <a:lnSpc>
                <a:spcPct val="90000"/>
              </a:lnSpc>
            </a:pPr>
            <a:r>
              <a:rPr lang="en-US" altLang="en-US" dirty="0" smtClean="0"/>
              <a:t>SEO </a:t>
            </a:r>
            <a:r>
              <a:rPr lang="en-US" altLang="en-US" dirty="0"/>
              <a:t>industry might disagree!</a:t>
            </a:r>
          </a:p>
          <a:p>
            <a:pPr lvl="1">
              <a:lnSpc>
                <a:spcPct val="90000"/>
              </a:lnSpc>
            </a:pPr>
            <a:r>
              <a:rPr lang="en-US" altLang="en-US" i="1" dirty="0">
                <a:solidFill>
                  <a:srgbClr val="FF0000"/>
                </a:solidFill>
              </a:rPr>
              <a:t>SEO</a:t>
            </a:r>
            <a:r>
              <a:rPr lang="en-US" altLang="en-US" dirty="0"/>
              <a:t> = search engine </a:t>
            </a:r>
            <a:r>
              <a:rPr lang="en-US" altLang="en-US" dirty="0" smtClean="0"/>
              <a:t>optimization</a:t>
            </a:r>
            <a:endParaRPr lang="en-US" altLang="en-US" dirty="0"/>
          </a:p>
        </p:txBody>
      </p:sp>
    </p:spTree>
    <p:extLst>
      <p:ext uri="{BB962C8B-B14F-4D97-AF65-F5344CB8AC3E}">
        <p14:creationId xmlns:p14="http://schemas.microsoft.com/office/powerpoint/2010/main" val="2112113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AA19CE3-1784-4043-8898-1B80856E4FF5}" type="slidenum">
              <a:rPr lang="en-US" altLang="en-US"/>
              <a:pPr/>
              <a:t>20</a:t>
            </a:fld>
            <a:endParaRPr lang="en-US" altLang="en-US"/>
          </a:p>
        </p:txBody>
      </p:sp>
      <p:sp>
        <p:nvSpPr>
          <p:cNvPr id="59394" name="Rectangle 2"/>
          <p:cNvSpPr>
            <a:spLocks noGrp="1" noChangeArrowheads="1"/>
          </p:cNvSpPr>
          <p:nvPr>
            <p:ph type="title"/>
          </p:nvPr>
        </p:nvSpPr>
        <p:spPr/>
        <p:txBody>
          <a:bodyPr/>
          <a:lstStyle/>
          <a:p>
            <a:r>
              <a:rPr lang="en-US" altLang="en-US"/>
              <a:t>The Walkers</a:t>
            </a:r>
          </a:p>
        </p:txBody>
      </p:sp>
      <p:sp>
        <p:nvSpPr>
          <p:cNvPr id="5939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5939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5939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5939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9402" name="AutoShape 10"/>
          <p:cNvCxnSpPr>
            <a:cxnSpLocks noChangeShapeType="1"/>
            <a:stCxn id="59395" idx="6"/>
            <a:endCxn id="5939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3"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4"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5"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6"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7"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9"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0"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1"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2"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8"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9"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0"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1"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2"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3"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4"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5"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6"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7"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8"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9"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0"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1"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2"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72137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2"/>
          </p:nvPr>
        </p:nvSpPr>
        <p:spPr/>
        <p:txBody>
          <a:bodyPr/>
          <a:lstStyle/>
          <a:p>
            <a:fld id="{1AADD2A0-1342-423C-A757-234F10FDB9FE}" type="slidenum">
              <a:rPr lang="en-US" altLang="en-US"/>
              <a:pPr/>
              <a:t>21</a:t>
            </a:fld>
            <a:endParaRPr lang="en-US" altLang="en-US"/>
          </a:p>
        </p:txBody>
      </p:sp>
      <p:sp>
        <p:nvSpPr>
          <p:cNvPr id="60418" name="Rectangle 2"/>
          <p:cNvSpPr>
            <a:spLocks noGrp="1" noChangeArrowheads="1"/>
          </p:cNvSpPr>
          <p:nvPr>
            <p:ph type="title"/>
          </p:nvPr>
        </p:nvSpPr>
        <p:spPr/>
        <p:txBody>
          <a:bodyPr/>
          <a:lstStyle/>
          <a:p>
            <a:r>
              <a:rPr lang="en-US" altLang="en-US"/>
              <a:t>The Walkers</a:t>
            </a:r>
          </a:p>
        </p:txBody>
      </p:sp>
      <p:sp>
        <p:nvSpPr>
          <p:cNvPr id="6041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042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042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042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0426" name="AutoShape 10"/>
          <p:cNvCxnSpPr>
            <a:cxnSpLocks noChangeShapeType="1"/>
            <a:stCxn id="60419" idx="6"/>
            <a:endCxn id="6041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0432" name="Group 16"/>
          <p:cNvGrpSpPr>
            <a:grpSpLocks/>
          </p:cNvGrpSpPr>
          <p:nvPr/>
        </p:nvGrpSpPr>
        <p:grpSpPr bwMode="auto">
          <a:xfrm>
            <a:off x="1295400" y="4343400"/>
            <a:ext cx="990600" cy="76200"/>
            <a:chOff x="1584" y="1152"/>
            <a:chExt cx="624" cy="48"/>
          </a:xfrm>
        </p:grpSpPr>
        <p:sp>
          <p:nvSpPr>
            <p:cNvPr id="6043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38" name="Group 22"/>
          <p:cNvGrpSpPr>
            <a:grpSpLocks/>
          </p:cNvGrpSpPr>
          <p:nvPr/>
        </p:nvGrpSpPr>
        <p:grpSpPr bwMode="auto">
          <a:xfrm>
            <a:off x="2514600" y="2286000"/>
            <a:ext cx="990600" cy="76200"/>
            <a:chOff x="816" y="2880"/>
            <a:chExt cx="624" cy="48"/>
          </a:xfrm>
        </p:grpSpPr>
        <p:sp>
          <p:nvSpPr>
            <p:cNvPr id="6043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44" name="Group 28"/>
          <p:cNvGrpSpPr>
            <a:grpSpLocks/>
          </p:cNvGrpSpPr>
          <p:nvPr/>
        </p:nvGrpSpPr>
        <p:grpSpPr bwMode="auto">
          <a:xfrm>
            <a:off x="6858000" y="4724400"/>
            <a:ext cx="990600" cy="76200"/>
            <a:chOff x="816" y="3024"/>
            <a:chExt cx="624" cy="48"/>
          </a:xfrm>
        </p:grpSpPr>
        <p:sp>
          <p:nvSpPr>
            <p:cNvPr id="6044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50" name="Group 34"/>
          <p:cNvGrpSpPr>
            <a:grpSpLocks/>
          </p:cNvGrpSpPr>
          <p:nvPr/>
        </p:nvGrpSpPr>
        <p:grpSpPr bwMode="auto">
          <a:xfrm>
            <a:off x="1295400" y="4572000"/>
            <a:ext cx="990600" cy="304800"/>
            <a:chOff x="4320" y="2832"/>
            <a:chExt cx="624" cy="192"/>
          </a:xfrm>
        </p:grpSpPr>
        <p:sp>
          <p:nvSpPr>
            <p:cNvPr id="60451" name="Oval 35"/>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2" name="Oval 36"/>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3" name="Oval 37"/>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4" name="Oval 38"/>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5" name="Oval 39"/>
            <p:cNvSpPr>
              <a:spLocks noChangeArrowheads="1"/>
            </p:cNvSpPr>
            <p:nvPr/>
          </p:nvSpPr>
          <p:spPr bwMode="auto">
            <a:xfrm>
              <a:off x="4896"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6"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7"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8"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9"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60" name="Oval 44"/>
            <p:cNvSpPr>
              <a:spLocks noChangeArrowheads="1"/>
            </p:cNvSpPr>
            <p:nvPr/>
          </p:nvSpPr>
          <p:spPr bwMode="auto">
            <a:xfrm>
              <a:off x="4896"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653586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3C17A2C5-8648-42F7-89E0-A1EE22EFC7B7}" type="slidenum">
              <a:rPr lang="en-US" altLang="en-US"/>
              <a:pPr/>
              <a:t>22</a:t>
            </a:fld>
            <a:endParaRPr lang="en-US" altLang="en-US"/>
          </a:p>
        </p:txBody>
      </p:sp>
      <p:sp>
        <p:nvSpPr>
          <p:cNvPr id="61442" name="Rectangle 2"/>
          <p:cNvSpPr>
            <a:spLocks noGrp="1" noChangeArrowheads="1"/>
          </p:cNvSpPr>
          <p:nvPr>
            <p:ph type="title"/>
          </p:nvPr>
        </p:nvSpPr>
        <p:spPr/>
        <p:txBody>
          <a:bodyPr/>
          <a:lstStyle/>
          <a:p>
            <a:r>
              <a:rPr lang="en-US" altLang="en-US"/>
              <a:t>The Walkers</a:t>
            </a:r>
          </a:p>
        </p:txBody>
      </p:sp>
      <p:sp>
        <p:nvSpPr>
          <p:cNvPr id="6144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144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144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144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450" name="AutoShape 10"/>
          <p:cNvCxnSpPr>
            <a:cxnSpLocks noChangeShapeType="1"/>
            <a:stCxn id="61443" idx="6"/>
            <a:endCxn id="6144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1"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Oval 13"/>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Oval 16"/>
          <p:cNvSpPr>
            <a:spLocks noChangeArrowheads="1"/>
          </p:cNvSpPr>
          <p:nvPr/>
        </p:nvSpPr>
        <p:spPr bwMode="auto">
          <a:xfrm>
            <a:off x="12954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Oval 17"/>
          <p:cNvSpPr>
            <a:spLocks noChangeArrowheads="1"/>
          </p:cNvSpPr>
          <p:nvPr/>
        </p:nvSpPr>
        <p:spPr bwMode="auto">
          <a:xfrm>
            <a:off x="1524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Oval 18"/>
          <p:cNvSpPr>
            <a:spLocks noChangeArrowheads="1"/>
          </p:cNvSpPr>
          <p:nvPr/>
        </p:nvSpPr>
        <p:spPr bwMode="auto">
          <a:xfrm>
            <a:off x="1752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Oval 19"/>
          <p:cNvSpPr>
            <a:spLocks noChangeArrowheads="1"/>
          </p:cNvSpPr>
          <p:nvPr/>
        </p:nvSpPr>
        <p:spPr bwMode="auto">
          <a:xfrm>
            <a:off x="19812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Oval 20"/>
          <p:cNvSpPr>
            <a:spLocks noChangeArrowheads="1"/>
          </p:cNvSpPr>
          <p:nvPr/>
        </p:nvSpPr>
        <p:spPr bwMode="auto">
          <a:xfrm>
            <a:off x="22098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61" name="Group 21"/>
          <p:cNvGrpSpPr>
            <a:grpSpLocks/>
          </p:cNvGrpSpPr>
          <p:nvPr/>
        </p:nvGrpSpPr>
        <p:grpSpPr bwMode="auto">
          <a:xfrm>
            <a:off x="1295400" y="4495800"/>
            <a:ext cx="990600" cy="76200"/>
            <a:chOff x="4320" y="2976"/>
            <a:chExt cx="624" cy="48"/>
          </a:xfrm>
        </p:grpSpPr>
        <p:sp>
          <p:nvSpPr>
            <p:cNvPr id="61462" name="Oval 22"/>
            <p:cNvSpPr>
              <a:spLocks noChangeArrowheads="1"/>
            </p:cNvSpPr>
            <p:nvPr/>
          </p:nvSpPr>
          <p:spPr bwMode="auto">
            <a:xfrm>
              <a:off x="4896"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Oval 23"/>
            <p:cNvSpPr>
              <a:spLocks noChangeArrowheads="1"/>
            </p:cNvSpPr>
            <p:nvPr/>
          </p:nvSpPr>
          <p:spPr bwMode="auto">
            <a:xfrm>
              <a:off x="4752"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4" name="Oval 24"/>
            <p:cNvSpPr>
              <a:spLocks noChangeArrowheads="1"/>
            </p:cNvSpPr>
            <p:nvPr/>
          </p:nvSpPr>
          <p:spPr bwMode="auto">
            <a:xfrm>
              <a:off x="4608"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Oval 25"/>
            <p:cNvSpPr>
              <a:spLocks noChangeArrowheads="1"/>
            </p:cNvSpPr>
            <p:nvPr/>
          </p:nvSpPr>
          <p:spPr bwMode="auto">
            <a:xfrm>
              <a:off x="4464"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6" name="Oval 26"/>
            <p:cNvSpPr>
              <a:spLocks noChangeArrowheads="1"/>
            </p:cNvSpPr>
            <p:nvPr/>
          </p:nvSpPr>
          <p:spPr bwMode="auto">
            <a:xfrm>
              <a:off x="4320"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67" name="Group 27"/>
          <p:cNvGrpSpPr>
            <a:grpSpLocks/>
          </p:cNvGrpSpPr>
          <p:nvPr/>
        </p:nvGrpSpPr>
        <p:grpSpPr bwMode="auto">
          <a:xfrm>
            <a:off x="2514600" y="2057400"/>
            <a:ext cx="533400" cy="533400"/>
            <a:chOff x="816" y="2736"/>
            <a:chExt cx="336" cy="336"/>
          </a:xfrm>
        </p:grpSpPr>
        <p:sp>
          <p:nvSpPr>
            <p:cNvPr id="61468" name="Oval 28"/>
            <p:cNvSpPr>
              <a:spLocks noChangeArrowheads="1"/>
            </p:cNvSpPr>
            <p:nvPr/>
          </p:nvSpPr>
          <p:spPr bwMode="auto">
            <a:xfrm>
              <a:off x="816"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Oval 29"/>
            <p:cNvSpPr>
              <a:spLocks noChangeArrowheads="1"/>
            </p:cNvSpPr>
            <p:nvPr/>
          </p:nvSpPr>
          <p:spPr bwMode="auto">
            <a:xfrm>
              <a:off x="1104"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Oval 30"/>
            <p:cNvSpPr>
              <a:spLocks noChangeArrowheads="1"/>
            </p:cNvSpPr>
            <p:nvPr/>
          </p:nvSpPr>
          <p:spPr bwMode="auto">
            <a:xfrm>
              <a:off x="960"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Oval 31"/>
            <p:cNvSpPr>
              <a:spLocks noChangeArrowheads="1"/>
            </p:cNvSpPr>
            <p:nvPr/>
          </p:nvSpPr>
          <p:spPr bwMode="auto">
            <a:xfrm>
              <a:off x="816"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Oval 32"/>
            <p:cNvSpPr>
              <a:spLocks noChangeArrowheads="1"/>
            </p:cNvSpPr>
            <p:nvPr/>
          </p:nvSpPr>
          <p:spPr bwMode="auto">
            <a:xfrm>
              <a:off x="960"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Oval 33"/>
            <p:cNvSpPr>
              <a:spLocks noChangeArrowheads="1"/>
            </p:cNvSpPr>
            <p:nvPr/>
          </p:nvSpPr>
          <p:spPr bwMode="auto">
            <a:xfrm>
              <a:off x="816"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Oval 34"/>
            <p:cNvSpPr>
              <a:spLocks noChangeArrowheads="1"/>
            </p:cNvSpPr>
            <p:nvPr/>
          </p:nvSpPr>
          <p:spPr bwMode="auto">
            <a:xfrm>
              <a:off x="960"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75" name="Group 35"/>
          <p:cNvGrpSpPr>
            <a:grpSpLocks/>
          </p:cNvGrpSpPr>
          <p:nvPr/>
        </p:nvGrpSpPr>
        <p:grpSpPr bwMode="auto">
          <a:xfrm>
            <a:off x="6858000" y="4419600"/>
            <a:ext cx="533400" cy="533400"/>
            <a:chOff x="1104" y="2736"/>
            <a:chExt cx="336" cy="336"/>
          </a:xfrm>
        </p:grpSpPr>
        <p:sp>
          <p:nvSpPr>
            <p:cNvPr id="61476" name="Oval 36"/>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Oval 37"/>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Oval 38"/>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Oval 39"/>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Oval 40"/>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Oval 41"/>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Oval 42"/>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Oval 43"/>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09725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B20CA3C2-2F45-4534-838B-3813DC1E5063}" type="slidenum">
              <a:rPr lang="en-US" altLang="en-US"/>
              <a:pPr/>
              <a:t>23</a:t>
            </a:fld>
            <a:endParaRPr lang="en-US" altLang="en-US"/>
          </a:p>
        </p:txBody>
      </p:sp>
      <p:sp>
        <p:nvSpPr>
          <p:cNvPr id="62466" name="Rectangle 2"/>
          <p:cNvSpPr>
            <a:spLocks noGrp="1" noChangeArrowheads="1"/>
          </p:cNvSpPr>
          <p:nvPr>
            <p:ph type="title"/>
          </p:nvPr>
        </p:nvSpPr>
        <p:spPr/>
        <p:txBody>
          <a:bodyPr/>
          <a:lstStyle/>
          <a:p>
            <a:r>
              <a:rPr lang="en-US" altLang="en-US"/>
              <a:t>The Walkers</a:t>
            </a:r>
          </a:p>
        </p:txBody>
      </p:sp>
      <p:sp>
        <p:nvSpPr>
          <p:cNvPr id="6246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246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246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247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474" name="AutoShape 10"/>
          <p:cNvCxnSpPr>
            <a:cxnSpLocks noChangeShapeType="1"/>
            <a:stCxn id="62467" idx="6"/>
            <a:endCxn id="6246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75"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6"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7" name="Oval 13"/>
          <p:cNvSpPr>
            <a:spLocks noChangeArrowheads="1"/>
          </p:cNvSpPr>
          <p:nvPr/>
        </p:nvSpPr>
        <p:spPr bwMode="auto">
          <a:xfrm>
            <a:off x="1295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0" name="Oval 16"/>
          <p:cNvSpPr>
            <a:spLocks noChangeArrowheads="1"/>
          </p:cNvSpPr>
          <p:nvPr/>
        </p:nvSpPr>
        <p:spPr bwMode="auto">
          <a:xfrm>
            <a:off x="6934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Oval 17"/>
          <p:cNvSpPr>
            <a:spLocks noChangeArrowheads="1"/>
          </p:cNvSpPr>
          <p:nvPr/>
        </p:nvSpPr>
        <p:spPr bwMode="auto">
          <a:xfrm>
            <a:off x="7162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2" name="Oval 18"/>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Oval 19"/>
          <p:cNvSpPr>
            <a:spLocks noChangeArrowheads="1"/>
          </p:cNvSpPr>
          <p:nvPr/>
        </p:nvSpPr>
        <p:spPr bwMode="auto">
          <a:xfrm>
            <a:off x="27432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Oval 20"/>
          <p:cNvSpPr>
            <a:spLocks noChangeArrowheads="1"/>
          </p:cNvSpPr>
          <p:nvPr/>
        </p:nvSpPr>
        <p:spPr bwMode="auto">
          <a:xfrm>
            <a:off x="25146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Oval 21"/>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Oval 22"/>
          <p:cNvSpPr>
            <a:spLocks noChangeArrowheads="1"/>
          </p:cNvSpPr>
          <p:nvPr/>
        </p:nvSpPr>
        <p:spPr bwMode="auto">
          <a:xfrm>
            <a:off x="1295400" y="4648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Oval 23"/>
          <p:cNvSpPr>
            <a:spLocks noChangeArrowheads="1"/>
          </p:cNvSpPr>
          <p:nvPr/>
        </p:nvSpPr>
        <p:spPr bwMode="auto">
          <a:xfrm>
            <a:off x="7391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Oval 24"/>
          <p:cNvSpPr>
            <a:spLocks noChangeArrowheads="1"/>
          </p:cNvSpPr>
          <p:nvPr/>
        </p:nvSpPr>
        <p:spPr bwMode="auto">
          <a:xfrm>
            <a:off x="7162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Oval 25"/>
          <p:cNvSpPr>
            <a:spLocks noChangeArrowheads="1"/>
          </p:cNvSpPr>
          <p:nvPr/>
        </p:nvSpPr>
        <p:spPr bwMode="auto">
          <a:xfrm>
            <a:off x="6934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Oval 26"/>
          <p:cNvSpPr>
            <a:spLocks noChangeArrowheads="1"/>
          </p:cNvSpPr>
          <p:nvPr/>
        </p:nvSpPr>
        <p:spPr bwMode="auto">
          <a:xfrm>
            <a:off x="17526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1" name="Oval 27"/>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2" name="Oval 28"/>
          <p:cNvSpPr>
            <a:spLocks noChangeArrowheads="1"/>
          </p:cNvSpPr>
          <p:nvPr/>
        </p:nvSpPr>
        <p:spPr bwMode="auto">
          <a:xfrm>
            <a:off x="15240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3" name="Oval 29"/>
          <p:cNvSpPr>
            <a:spLocks noChangeArrowheads="1"/>
          </p:cNvSpPr>
          <p:nvPr/>
        </p:nvSpPr>
        <p:spPr bwMode="auto">
          <a:xfrm>
            <a:off x="1524000" y="4876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4" name="Oval 3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5" name="Oval 31"/>
          <p:cNvSpPr>
            <a:spLocks noChangeArrowheads="1"/>
          </p:cNvSpPr>
          <p:nvPr/>
        </p:nvSpPr>
        <p:spPr bwMode="auto">
          <a:xfrm>
            <a:off x="1524000" y="46482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6" name="Oval 32"/>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97" name="Group 33"/>
          <p:cNvGrpSpPr>
            <a:grpSpLocks/>
          </p:cNvGrpSpPr>
          <p:nvPr/>
        </p:nvGrpSpPr>
        <p:grpSpPr bwMode="auto">
          <a:xfrm>
            <a:off x="1752600" y="4419600"/>
            <a:ext cx="533400" cy="533400"/>
            <a:chOff x="1104" y="2736"/>
            <a:chExt cx="336" cy="336"/>
          </a:xfrm>
        </p:grpSpPr>
        <p:sp>
          <p:nvSpPr>
            <p:cNvPr id="62498" name="Oval 34"/>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9" name="Oval 35"/>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0" name="Oval 36"/>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Oval 37"/>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2" name="Oval 38"/>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3" name="Oval 39"/>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4" name="Oval 40"/>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5" name="Oval 41"/>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17969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1F603AD-A4DB-484D-AB3E-CE2A9C306428}" type="slidenum">
              <a:rPr lang="en-US" altLang="en-US"/>
              <a:pPr/>
              <a:t>24</a:t>
            </a:fld>
            <a:endParaRPr lang="en-US" altLang="en-US"/>
          </a:p>
        </p:txBody>
      </p:sp>
      <p:sp>
        <p:nvSpPr>
          <p:cNvPr id="63490" name="Rectangle 2"/>
          <p:cNvSpPr>
            <a:spLocks noGrp="1" noChangeArrowheads="1"/>
          </p:cNvSpPr>
          <p:nvPr>
            <p:ph type="title"/>
          </p:nvPr>
        </p:nvSpPr>
        <p:spPr/>
        <p:txBody>
          <a:bodyPr/>
          <a:lstStyle/>
          <a:p>
            <a:r>
              <a:rPr lang="en-US" altLang="en-US"/>
              <a:t>In the Limit …</a:t>
            </a:r>
          </a:p>
        </p:txBody>
      </p:sp>
      <p:sp>
        <p:nvSpPr>
          <p:cNvPr id="6349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349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349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349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3498" name="AutoShape 10"/>
          <p:cNvCxnSpPr>
            <a:cxnSpLocks noChangeShapeType="1"/>
            <a:stCxn id="63491" idx="6"/>
            <a:endCxn id="6349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499"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Oval 12"/>
          <p:cNvSpPr>
            <a:spLocks noChangeArrowheads="1"/>
          </p:cNvSpPr>
          <p:nvPr/>
        </p:nvSpPr>
        <p:spPr bwMode="auto">
          <a:xfrm>
            <a:off x="22098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Oval 13"/>
          <p:cNvSpPr>
            <a:spLocks noChangeArrowheads="1"/>
          </p:cNvSpPr>
          <p:nvPr/>
        </p:nvSpPr>
        <p:spPr bwMode="auto">
          <a:xfrm>
            <a:off x="19812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Oval 14"/>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Oval 17"/>
          <p:cNvSpPr>
            <a:spLocks noChangeArrowheads="1"/>
          </p:cNvSpPr>
          <p:nvPr/>
        </p:nvSpPr>
        <p:spPr bwMode="auto">
          <a:xfrm>
            <a:off x="7315200" y="4495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8" name="Oval 20"/>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9" name="Oval 21"/>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0" name="Oval 22"/>
          <p:cNvSpPr>
            <a:spLocks noChangeArrowheads="1"/>
          </p:cNvSpPr>
          <p:nvPr/>
        </p:nvSpPr>
        <p:spPr bwMode="auto">
          <a:xfrm>
            <a:off x="27432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1" name="Oval 23"/>
          <p:cNvSpPr>
            <a:spLocks noChangeArrowheads="1"/>
          </p:cNvSpPr>
          <p:nvPr/>
        </p:nvSpPr>
        <p:spPr bwMode="auto">
          <a:xfrm>
            <a:off x="27432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2"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3"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4"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5"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6" name="Oval 28"/>
          <p:cNvSpPr>
            <a:spLocks noChangeArrowheads="1"/>
          </p:cNvSpPr>
          <p:nvPr/>
        </p:nvSpPr>
        <p:spPr bwMode="auto">
          <a:xfrm>
            <a:off x="29718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7" name="Oval 29"/>
          <p:cNvSpPr>
            <a:spLocks noChangeArrowheads="1"/>
          </p:cNvSpPr>
          <p:nvPr/>
        </p:nvSpPr>
        <p:spPr bwMode="auto">
          <a:xfrm>
            <a:off x="29718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8" name="Oval 30"/>
          <p:cNvSpPr>
            <a:spLocks noChangeArrowheads="1"/>
          </p:cNvSpPr>
          <p:nvPr/>
        </p:nvSpPr>
        <p:spPr bwMode="auto">
          <a:xfrm>
            <a:off x="7086600" y="4495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9" name="Oval 31"/>
          <p:cNvSpPr>
            <a:spLocks noChangeArrowheads="1"/>
          </p:cNvSpPr>
          <p:nvPr/>
        </p:nvSpPr>
        <p:spPr bwMode="auto">
          <a:xfrm>
            <a:off x="7086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Oval 32"/>
          <p:cNvSpPr>
            <a:spLocks noChangeArrowheads="1"/>
          </p:cNvSpPr>
          <p:nvPr/>
        </p:nvSpPr>
        <p:spPr bwMode="auto">
          <a:xfrm>
            <a:off x="1066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1" name="Oval 33"/>
          <p:cNvSpPr>
            <a:spLocks noChangeArrowheads="1"/>
          </p:cNvSpPr>
          <p:nvPr/>
        </p:nvSpPr>
        <p:spPr bwMode="auto">
          <a:xfrm>
            <a:off x="12954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2" name="Oval 34"/>
          <p:cNvSpPr>
            <a:spLocks noChangeArrowheads="1"/>
          </p:cNvSpPr>
          <p:nvPr/>
        </p:nvSpPr>
        <p:spPr bwMode="auto">
          <a:xfrm>
            <a:off x="22860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3" name="Oval 35"/>
          <p:cNvSpPr>
            <a:spLocks noChangeArrowheads="1"/>
          </p:cNvSpPr>
          <p:nvPr/>
        </p:nvSpPr>
        <p:spPr bwMode="auto">
          <a:xfrm>
            <a:off x="25146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4"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5" name="Oval 37"/>
          <p:cNvSpPr>
            <a:spLocks noChangeArrowheads="1"/>
          </p:cNvSpPr>
          <p:nvPr/>
        </p:nvSpPr>
        <p:spPr bwMode="auto">
          <a:xfrm>
            <a:off x="1066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6" name="Oval 38"/>
          <p:cNvSpPr>
            <a:spLocks noChangeArrowheads="1"/>
          </p:cNvSpPr>
          <p:nvPr/>
        </p:nvSpPr>
        <p:spPr bwMode="auto">
          <a:xfrm>
            <a:off x="1295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7" name="Oval 39"/>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8" name="Oval 4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15917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5240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Web Is More Complex</a:t>
            </a:r>
          </a:p>
          <a:p>
            <a:r>
              <a:rPr lang="en-US" dirty="0" smtClean="0">
                <a:solidFill>
                  <a:srgbClr val="CC0000"/>
                </a:solidFill>
              </a:rPr>
              <a:t>Than That</a:t>
            </a:r>
            <a:endParaRPr lang="en-US" dirty="0">
              <a:solidFill>
                <a:srgbClr val="CC0000"/>
              </a:solidFill>
            </a:endParaRPr>
          </a:p>
        </p:txBody>
      </p:sp>
      <p:sp>
        <p:nvSpPr>
          <p:cNvPr id="9" name="Rectangle 3"/>
          <p:cNvSpPr>
            <a:spLocks noGrp="1" noChangeArrowheads="1"/>
          </p:cNvSpPr>
          <p:nvPr>
            <p:ph type="ctrTitle"/>
          </p:nvPr>
        </p:nvSpPr>
        <p:spPr>
          <a:xfrm>
            <a:off x="1371600" y="2895600"/>
            <a:ext cx="7239000" cy="1981200"/>
          </a:xfrm>
        </p:spPr>
        <p:txBody>
          <a:bodyPr>
            <a:noAutofit/>
          </a:bodyPr>
          <a:lstStyle/>
          <a:p>
            <a:pPr lvl="0">
              <a:spcBef>
                <a:spcPts val="0"/>
              </a:spcBef>
            </a:pPr>
            <a:r>
              <a:rPr lang="en-US" sz="3600" dirty="0" smtClean="0">
                <a:solidFill>
                  <a:srgbClr val="FF9900"/>
                </a:solidFill>
              </a:rPr>
              <a:t>Dead Ends</a:t>
            </a:r>
            <a:br>
              <a:rPr lang="en-US" sz="3600" dirty="0" smtClean="0">
                <a:solidFill>
                  <a:srgbClr val="FF9900"/>
                </a:solidFill>
              </a:rPr>
            </a:br>
            <a:r>
              <a:rPr lang="en-US" sz="3600" dirty="0" smtClean="0">
                <a:solidFill>
                  <a:srgbClr val="FF9900"/>
                </a:solidFill>
              </a:rPr>
              <a:t>Spider Traps</a:t>
            </a:r>
            <a:br>
              <a:rPr lang="en-US" sz="3600" dirty="0" smtClean="0">
                <a:solidFill>
                  <a:srgbClr val="FF9900"/>
                </a:solidFill>
              </a:rPr>
            </a:br>
            <a:r>
              <a:rPr lang="en-US" sz="3600" dirty="0" smtClean="0">
                <a:solidFill>
                  <a:srgbClr val="FF9900"/>
                </a:solidFill>
              </a:rPr>
              <a:t>Taxation Policies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79E4B-FBB3-49F6-BC65-42270715C98D}" type="slidenum">
              <a:rPr lang="en-US" altLang="en-US"/>
              <a:pPr/>
              <a:t>26</a:t>
            </a:fld>
            <a:endParaRPr lang="en-US" altLang="en-US"/>
          </a:p>
        </p:txBody>
      </p:sp>
      <p:sp>
        <p:nvSpPr>
          <p:cNvPr id="18434" name="Rectangle 2"/>
          <p:cNvSpPr>
            <a:spLocks noGrp="1" noChangeArrowheads="1"/>
          </p:cNvSpPr>
          <p:nvPr>
            <p:ph type="title"/>
          </p:nvPr>
        </p:nvSpPr>
        <p:spPr/>
        <p:txBody>
          <a:bodyPr/>
          <a:lstStyle/>
          <a:p>
            <a:r>
              <a:rPr lang="en-US" altLang="en-US"/>
              <a:t>Real-World Problems</a:t>
            </a:r>
          </a:p>
        </p:txBody>
      </p:sp>
      <p:sp>
        <p:nvSpPr>
          <p:cNvPr id="18435" name="Rectangle 3"/>
          <p:cNvSpPr>
            <a:spLocks noGrp="1" noChangeArrowheads="1"/>
          </p:cNvSpPr>
          <p:nvPr>
            <p:ph type="body" idx="1"/>
          </p:nvPr>
        </p:nvSpPr>
        <p:spPr>
          <a:xfrm>
            <a:off x="457200" y="1295400"/>
            <a:ext cx="8305800" cy="4038600"/>
          </a:xfrm>
        </p:spPr>
        <p:txBody>
          <a:bodyPr/>
          <a:lstStyle/>
          <a:p>
            <a:r>
              <a:rPr lang="en-US" altLang="en-US" dirty="0"/>
              <a:t>Some pages are </a:t>
            </a:r>
            <a:r>
              <a:rPr lang="en-US" altLang="en-US" i="1" dirty="0" smtClean="0">
                <a:solidFill>
                  <a:srgbClr val="FF0000"/>
                </a:solidFill>
              </a:rPr>
              <a:t>dead ends </a:t>
            </a:r>
            <a:r>
              <a:rPr lang="en-US" altLang="en-US" dirty="0"/>
              <a:t>(have no links out).</a:t>
            </a:r>
          </a:p>
          <a:p>
            <a:pPr lvl="1"/>
            <a:r>
              <a:rPr lang="en-US" altLang="en-US" dirty="0"/>
              <a:t>Such a page causes importance to leak out.</a:t>
            </a:r>
          </a:p>
          <a:p>
            <a:r>
              <a:rPr lang="en-US" altLang="en-US" dirty="0"/>
              <a:t>Other groups of pages are </a:t>
            </a:r>
            <a:r>
              <a:rPr lang="en-US" altLang="en-US" i="1" dirty="0">
                <a:solidFill>
                  <a:srgbClr val="FF0000"/>
                </a:solidFill>
              </a:rPr>
              <a:t>spider </a:t>
            </a:r>
            <a:r>
              <a:rPr lang="en-US" altLang="en-US" i="1" dirty="0" smtClean="0">
                <a:solidFill>
                  <a:srgbClr val="FF0000"/>
                </a:solidFill>
              </a:rPr>
              <a:t>traps</a:t>
            </a:r>
            <a:r>
              <a:rPr lang="en-US" altLang="en-US" dirty="0" smtClean="0">
                <a:solidFill>
                  <a:srgbClr val="FF0000"/>
                </a:solidFill>
              </a:rPr>
              <a:t> </a:t>
            </a:r>
            <a:r>
              <a:rPr lang="en-US" altLang="en-US" dirty="0"/>
              <a:t>(all out-links are within the group).</a:t>
            </a:r>
          </a:p>
          <a:p>
            <a:pPr lvl="1"/>
            <a:r>
              <a:rPr lang="en-US" altLang="en-US" dirty="0"/>
              <a:t>Eventually spider traps absorb all importance.</a:t>
            </a:r>
          </a:p>
        </p:txBody>
      </p:sp>
    </p:spTree>
    <p:extLst>
      <p:ext uri="{BB962C8B-B14F-4D97-AF65-F5344CB8AC3E}">
        <p14:creationId xmlns:p14="http://schemas.microsoft.com/office/powerpoint/2010/main" val="340999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5076A6C7-65D0-4C80-9FA0-8418F9354331}" type="slidenum">
              <a:rPr lang="en-US" altLang="en-US"/>
              <a:pPr/>
              <a:t>27</a:t>
            </a:fld>
            <a:endParaRPr lang="en-US" altLang="en-US"/>
          </a:p>
        </p:txBody>
      </p:sp>
      <p:sp>
        <p:nvSpPr>
          <p:cNvPr id="19458" name="Rectangle 2"/>
          <p:cNvSpPr>
            <a:spLocks noGrp="1" noChangeArrowheads="1"/>
          </p:cNvSpPr>
          <p:nvPr>
            <p:ph type="title"/>
          </p:nvPr>
        </p:nvSpPr>
        <p:spPr/>
        <p:txBody>
          <a:bodyPr/>
          <a:lstStyle/>
          <a:p>
            <a:r>
              <a:rPr lang="en-US" altLang="en-US"/>
              <a:t>Microsoft Becomes Dead End</a:t>
            </a:r>
          </a:p>
        </p:txBody>
      </p:sp>
      <p:sp>
        <p:nvSpPr>
          <p:cNvPr id="194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94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94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94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flipH="1">
            <a:off x="3505200" y="27432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3733800" y="47244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9466" name="AutoShape 10"/>
          <p:cNvCxnSpPr>
            <a:cxnSpLocks noChangeShapeType="1"/>
            <a:stCxn id="19459" idx="6"/>
            <a:endCxn id="194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p:cNvGrpSpPr/>
          <p:nvPr/>
        </p:nvGrpSpPr>
        <p:grpSpPr>
          <a:xfrm>
            <a:off x="6842125" y="1789254"/>
            <a:ext cx="1994986" cy="1762669"/>
            <a:chOff x="6842125" y="1789254"/>
            <a:chExt cx="1994986" cy="1762669"/>
          </a:xfrm>
        </p:grpSpPr>
        <p:sp>
          <p:nvSpPr>
            <p:cNvPr id="15"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a:t>
              </a:r>
              <a:r>
                <a:rPr lang="en-US" altLang="en-US" sz="2400" dirty="0"/>
                <a:t>0</a:t>
              </a:r>
            </a:p>
          </p:txBody>
        </p:sp>
        <p:sp>
          <p:nvSpPr>
            <p:cNvPr id="17"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3087879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3293151-AC0B-400D-A9E3-4B14C7384759}" type="slidenum">
              <a:rPr lang="en-US" altLang="en-US"/>
              <a:pPr/>
              <a:t>28</a:t>
            </a:fld>
            <a:endParaRPr lang="en-US" altLang="en-US"/>
          </a:p>
        </p:txBody>
      </p:sp>
      <p:sp>
        <p:nvSpPr>
          <p:cNvPr id="21506"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Dead Ends</a:t>
            </a:r>
          </a:p>
        </p:txBody>
      </p:sp>
      <p:sp>
        <p:nvSpPr>
          <p:cNvPr id="21507"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a:t>
            </a:r>
          </a:p>
          <a:p>
            <a:pPr lvl="1">
              <a:buFont typeface="Monotype Sorts" pitchFamily="2" charset="2"/>
              <a:buNone/>
            </a:pPr>
            <a:r>
              <a:rPr lang="en-US" altLang="en-US" i="1" dirty="0" smtClean="0"/>
              <a:t>m</a:t>
            </a:r>
            <a:r>
              <a:rPr lang="en-US" altLang="en-US" dirty="0" smtClean="0"/>
              <a:t> = </a:t>
            </a:r>
            <a:r>
              <a:rPr lang="en-US" altLang="en-US" i="1" dirty="0" smtClean="0"/>
              <a:t>a </a:t>
            </a:r>
            <a:r>
              <a:rPr lang="en-US" altLang="en-US" dirty="0" smtClean="0"/>
              <a:t>/2</a:t>
            </a:r>
          </a:p>
          <a:p>
            <a:pPr lvl="1"/>
            <a:endParaRPr lang="en-US" altLang="en-US" dirty="0"/>
          </a:p>
        </p:txBody>
      </p:sp>
      <p:sp>
        <p:nvSpPr>
          <p:cNvPr id="21508" name="Text Box 4"/>
          <p:cNvSpPr txBox="1">
            <a:spLocks noChangeArrowheads="1"/>
          </p:cNvSpPr>
          <p:nvPr/>
        </p:nvSpPr>
        <p:spPr bwMode="auto">
          <a:xfrm>
            <a:off x="1355725" y="5410200"/>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1509" name="Text Box 5"/>
          <p:cNvSpPr txBox="1">
            <a:spLocks noChangeArrowheads="1"/>
          </p:cNvSpPr>
          <p:nvPr/>
        </p:nvSpPr>
        <p:spPr bwMode="auto">
          <a:xfrm>
            <a:off x="2743200" y="5445125"/>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1510" name="Text Box 6"/>
          <p:cNvSpPr txBox="1">
            <a:spLocks noChangeArrowheads="1"/>
          </p:cNvSpPr>
          <p:nvPr/>
        </p:nvSpPr>
        <p:spPr bwMode="auto">
          <a:xfrm>
            <a:off x="3505200" y="5445125"/>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1</a:t>
            </a:r>
          </a:p>
          <a:p>
            <a:r>
              <a:rPr lang="en-US" altLang="en-US" dirty="0"/>
              <a:t>1/2</a:t>
            </a:r>
          </a:p>
          <a:p>
            <a:r>
              <a:rPr lang="en-US" altLang="en-US" dirty="0"/>
              <a:t>1/2</a:t>
            </a:r>
          </a:p>
        </p:txBody>
      </p:sp>
      <p:sp>
        <p:nvSpPr>
          <p:cNvPr id="21511" name="Text Box 7"/>
          <p:cNvSpPr txBox="1">
            <a:spLocks noChangeArrowheads="1"/>
          </p:cNvSpPr>
          <p:nvPr/>
        </p:nvSpPr>
        <p:spPr bwMode="auto">
          <a:xfrm>
            <a:off x="4343400" y="5445125"/>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3/4</a:t>
            </a:r>
          </a:p>
          <a:p>
            <a:r>
              <a:rPr lang="en-US" altLang="en-US" dirty="0"/>
              <a:t>1/2</a:t>
            </a:r>
          </a:p>
          <a:p>
            <a:r>
              <a:rPr lang="en-US" altLang="en-US" dirty="0"/>
              <a:t>1/4</a:t>
            </a:r>
          </a:p>
        </p:txBody>
      </p:sp>
      <p:sp>
        <p:nvSpPr>
          <p:cNvPr id="21512" name="Text Box 8"/>
          <p:cNvSpPr txBox="1">
            <a:spLocks noChangeArrowheads="1"/>
          </p:cNvSpPr>
          <p:nvPr/>
        </p:nvSpPr>
        <p:spPr bwMode="auto">
          <a:xfrm>
            <a:off x="5257800" y="5445125"/>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1/4</a:t>
            </a:r>
          </a:p>
        </p:txBody>
      </p:sp>
      <p:sp>
        <p:nvSpPr>
          <p:cNvPr id="21513" name="Text Box 9"/>
          <p:cNvSpPr txBox="1">
            <a:spLocks noChangeArrowheads="1"/>
          </p:cNvSpPr>
          <p:nvPr/>
        </p:nvSpPr>
        <p:spPr bwMode="auto">
          <a:xfrm>
            <a:off x="7162800" y="5445125"/>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0</a:t>
            </a:r>
          </a:p>
        </p:txBody>
      </p:sp>
      <p:sp>
        <p:nvSpPr>
          <p:cNvPr id="21514" name="Text Box 10"/>
          <p:cNvSpPr txBox="1">
            <a:spLocks noChangeArrowheads="1"/>
          </p:cNvSpPr>
          <p:nvPr/>
        </p:nvSpPr>
        <p:spPr bwMode="auto">
          <a:xfrm>
            <a:off x="6232525" y="5791200"/>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mc:AlternateContent xmlns:mc="http://schemas.openxmlformats.org/markup-compatibility/2006" xmlns:a14="http://schemas.microsoft.com/office/drawing/2010/main">
        <mc:Choice Requires="a14">
          <p:sp>
            <p:nvSpPr>
              <p:cNvPr id="2" name="Rectangle 1"/>
              <p:cNvSpPr/>
              <p:nvPr/>
            </p:nvSpPr>
            <p:spPr>
              <a:xfrm>
                <a:off x="2697162" y="379659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num>
                        <m:den>
                          <m:r>
                            <a:rPr lang="en-US" altLang="en-US" sz="1600" i="1">
                              <a:latin typeface="Cambria Math" panose="02040503050406030204" pitchFamily="18" charset="0"/>
                            </a:rPr>
                            <m:t>2 </m:t>
                          </m:r>
                        </m:den>
                      </m:f>
                    </m:oMath>
                  </m:oMathPara>
                </a14:m>
                <a:endParaRPr lang="en-US" altLang="en-US" sz="1600" dirty="0"/>
              </a:p>
            </p:txBody>
          </p:sp>
        </mc:Choice>
        <mc:Fallback xmlns="">
          <p:sp>
            <p:nvSpPr>
              <p:cNvPr id="2" name="Rectangle 1"/>
              <p:cNvSpPr>
                <a:spLocks noRot="1" noChangeAspect="1" noMove="1" noResize="1" noEditPoints="1" noAdjustHandles="1" noChangeArrowheads="1" noChangeShapeType="1" noTextEdit="1"/>
              </p:cNvSpPr>
              <p:nvPr/>
            </p:nvSpPr>
            <p:spPr>
              <a:xfrm>
                <a:off x="2697162" y="3796597"/>
                <a:ext cx="1951038" cy="153336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581400" y="3741757"/>
                <a:ext cx="1951038" cy="1533368"/>
              </a:xfrm>
              <a:prstGeom prst="rect">
                <a:avLst/>
              </a:prstGeom>
            </p:spPr>
            <p:txBody>
              <a:bodyPr wrap="square">
                <a:spAutoFit/>
              </a:bodyPr>
              <a:lstStyle/>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𝑦</m:t>
                      </m:r>
                      <m:r>
                        <a:rPr lang="en-US" altLang="en-US" sz="1600" b="0" i="1" smtClean="0">
                          <a:latin typeface="Cambria Math" panose="02040503050406030204" pitchFamily="18" charset="0"/>
                        </a:rPr>
                        <m:t>= </m:t>
                      </m:r>
                      <m:f>
                        <m:fPr>
                          <m:ctrlPr>
                            <a:rPr lang="en-US" altLang="en-US" sz="1600" b="0" i="1" smtClean="0">
                              <a:latin typeface="Cambria Math" panose="02040503050406030204" pitchFamily="18" charset="0"/>
                            </a:rPr>
                          </m:ctrlPr>
                        </m:fPr>
                        <m:num>
                          <m:r>
                            <a:rPr lang="en-US" altLang="en-US" sz="1600" b="0" i="1" smtClean="0">
                              <a:latin typeface="Cambria Math" panose="02040503050406030204" pitchFamily="18" charset="0"/>
                            </a:rPr>
                            <m:t>1</m:t>
                          </m:r>
                        </m:num>
                        <m:den>
                          <m:r>
                            <a:rPr lang="en-US" altLang="en-US" sz="1600" b="0" i="1" smtClean="0">
                              <a:latin typeface="Cambria Math" panose="02040503050406030204" pitchFamily="18" charset="0"/>
                            </a:rPr>
                            <m:t>2 </m:t>
                          </m:r>
                        </m:den>
                      </m:f>
                      <m:r>
                        <a:rPr lang="en-US" altLang="en-US" sz="1600" b="0" i="1" smtClean="0">
                          <a:latin typeface="Cambria Math" panose="02040503050406030204" pitchFamily="18" charset="0"/>
                        </a:rPr>
                        <m:t>+</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𝑎</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smtClean="0"/>
              </a:p>
              <a:p>
                <a:pPr lvl="1">
                  <a:buFont typeface="Monotype Sorts" pitchFamily="2" charset="2"/>
                  <a:buNone/>
                </a:pPr>
                <a14:m>
                  <m:oMathPara xmlns:m="http://schemas.openxmlformats.org/officeDocument/2006/math">
                    <m:oMathParaPr>
                      <m:jc m:val="centerGroup"/>
                    </m:oMathParaPr>
                    <m:oMath xmlns:m="http://schemas.openxmlformats.org/officeDocument/2006/math">
                      <m:r>
                        <a:rPr lang="en-US" altLang="en-US" sz="1600" b="0" i="1" smtClean="0">
                          <a:latin typeface="Cambria Math" panose="02040503050406030204" pitchFamily="18" charset="0"/>
                        </a:rPr>
                        <m:t>𝑚</m:t>
                      </m:r>
                      <m:r>
                        <a:rPr lang="en-US" altLang="en-US" sz="1600" i="1">
                          <a:latin typeface="Cambria Math" panose="02040503050406030204" pitchFamily="18" charset="0"/>
                        </a:rPr>
                        <m:t>= </m:t>
                      </m:r>
                      <m:f>
                        <m:fPr>
                          <m:ctrlPr>
                            <a:rPr lang="en-US" altLang="en-US" sz="1600" i="1">
                              <a:latin typeface="Cambria Math" panose="02040503050406030204" pitchFamily="18" charset="0"/>
                            </a:rPr>
                          </m:ctrlPr>
                        </m:fPr>
                        <m:num>
                          <m:r>
                            <a:rPr lang="en-US" altLang="en-US" sz="1600" i="1">
                              <a:latin typeface="Cambria Math" panose="02040503050406030204" pitchFamily="18" charset="0"/>
                            </a:rPr>
                            <m:t>1</m:t>
                          </m:r>
                          <m:r>
                            <a:rPr lang="en-US" altLang="en-US" sz="1600" b="0" i="1" smtClean="0">
                              <a:latin typeface="Cambria Math" panose="02040503050406030204" pitchFamily="18" charset="0"/>
                            </a:rPr>
                            <m:t>/2</m:t>
                          </m:r>
                        </m:num>
                        <m:den>
                          <m:r>
                            <a:rPr lang="en-US" altLang="en-US" sz="1600" i="1">
                              <a:latin typeface="Cambria Math" panose="02040503050406030204" pitchFamily="18" charset="0"/>
                            </a:rPr>
                            <m:t>2 </m:t>
                          </m:r>
                        </m:den>
                      </m:f>
                    </m:oMath>
                  </m:oMathPara>
                </a14:m>
                <a:endParaRPr lang="en-US" altLang="en-US" sz="1600" dirty="0"/>
              </a:p>
            </p:txBody>
          </p:sp>
        </mc:Choice>
        <mc:Fallback xmlns="">
          <p:sp>
            <p:nvSpPr>
              <p:cNvPr id="14" name="Rectangle 13"/>
              <p:cNvSpPr>
                <a:spLocks noRot="1" noChangeAspect="1" noMove="1" noResize="1" noEditPoints="1" noAdjustHandles="1" noChangeArrowheads="1" noChangeShapeType="1" noTextEdit="1"/>
              </p:cNvSpPr>
              <p:nvPr/>
            </p:nvSpPr>
            <p:spPr>
              <a:xfrm>
                <a:off x="3581400" y="3741757"/>
                <a:ext cx="1951038" cy="1533368"/>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9822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additive="base">
                                        <p:cTn id="12" dur="500" fill="hold"/>
                                        <p:tgtEl>
                                          <p:spTgt spid="21510"/>
                                        </p:tgtEl>
                                        <p:attrNameLst>
                                          <p:attrName>ppt_x</p:attrName>
                                        </p:attrNameLst>
                                      </p:cBhvr>
                                      <p:tavLst>
                                        <p:tav tm="0">
                                          <p:val>
                                            <p:strVal val="1+#ppt_w/2"/>
                                          </p:val>
                                        </p:tav>
                                        <p:tav tm="100000">
                                          <p:val>
                                            <p:strVal val="#ppt_x"/>
                                          </p:val>
                                        </p:tav>
                                      </p:tavLst>
                                    </p:anim>
                                    <p:anim calcmode="lin" valueType="num">
                                      <p:cBhvr additive="base">
                                        <p:cTn id="13"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21511"/>
                                        </p:tgtEl>
                                        <p:attrNameLst>
                                          <p:attrName>style.visibility</p:attrName>
                                        </p:attrNameLst>
                                      </p:cBhvr>
                                      <p:to>
                                        <p:strVal val="visible"/>
                                      </p:to>
                                    </p:set>
                                    <p:anim calcmode="lin" valueType="num">
                                      <p:cBhvr additive="base">
                                        <p:cTn id="18" dur="500" fill="hold"/>
                                        <p:tgtEl>
                                          <p:spTgt spid="21511"/>
                                        </p:tgtEl>
                                        <p:attrNameLst>
                                          <p:attrName>ppt_x</p:attrName>
                                        </p:attrNameLst>
                                      </p:cBhvr>
                                      <p:tavLst>
                                        <p:tav tm="0">
                                          <p:val>
                                            <p:strVal val="1+#ppt_w/2"/>
                                          </p:val>
                                        </p:tav>
                                        <p:tav tm="100000">
                                          <p:val>
                                            <p:strVal val="#ppt_x"/>
                                          </p:val>
                                        </p:tav>
                                      </p:tavLst>
                                    </p:anim>
                                    <p:anim calcmode="lin" valueType="num">
                                      <p:cBhvr additive="base">
                                        <p:cTn id="19" dur="500" fill="hold"/>
                                        <p:tgtEl>
                                          <p:spTgt spid="21511"/>
                                        </p:tgtEl>
                                        <p:attrNameLst>
                                          <p:attrName>ppt_y</p:attrName>
                                        </p:attrNameLst>
                                      </p:cBhvr>
                                      <p:tavLst>
                                        <p:tav tm="0">
                                          <p:val>
                                            <p:strVal val="#ppt_y"/>
                                          </p:val>
                                        </p:tav>
                                        <p:tav tm="100000">
                                          <p:val>
                                            <p:strVal val="#ppt_y"/>
                                          </p:val>
                                        </p:tav>
                                      </p:tavLst>
                                    </p:anim>
                                  </p:childTnLst>
                                </p:cTn>
                              </p:par>
                            </p:childTnLst>
                          </p:cTn>
                        </p:par>
                        <p:par>
                          <p:cTn id="20" fill="hold" nodeType="withGroup">
                            <p:stCondLst>
                              <p:cond delay="500"/>
                            </p:stCondLst>
                            <p:childTnLst>
                              <p:par>
                                <p:cTn id="21" presetID="42" presetClass="exit" presetSubtype="0" fill="hold" grpId="1" nodeType="afterEffect">
                                  <p:stCondLst>
                                    <p:cond delay="0"/>
                                  </p:stCondLst>
                                  <p:childTnLst>
                                    <p:animEffect transition="out" filter="fade">
                                      <p:cBhvr>
                                        <p:cTn id="22" dur="1000"/>
                                        <p:tgtEl>
                                          <p:spTgt spid="2"/>
                                        </p:tgtEl>
                                      </p:cBhvr>
                                    </p:animEffect>
                                    <p:anim calcmode="lin" valueType="num">
                                      <p:cBhvr>
                                        <p:cTn id="23" dur="1000"/>
                                        <p:tgtEl>
                                          <p:spTgt spid="2"/>
                                        </p:tgtEl>
                                        <p:attrNameLst>
                                          <p:attrName>ppt_x</p:attrName>
                                        </p:attrNameLst>
                                      </p:cBhvr>
                                      <p:tavLst>
                                        <p:tav tm="0">
                                          <p:val>
                                            <p:strVal val="ppt_x"/>
                                          </p:val>
                                        </p:tav>
                                        <p:tav tm="100000">
                                          <p:val>
                                            <p:strVal val="ppt_x"/>
                                          </p:val>
                                        </p:tav>
                                      </p:tavLst>
                                    </p:anim>
                                    <p:anim calcmode="lin" valueType="num">
                                      <p:cBhvr>
                                        <p:cTn id="24" dur="1000"/>
                                        <p:tgtEl>
                                          <p:spTgt spid="2"/>
                                        </p:tgtEl>
                                        <p:attrNameLst>
                                          <p:attrName>ppt_y</p:attrName>
                                        </p:attrNameLst>
                                      </p:cBhvr>
                                      <p:tavLst>
                                        <p:tav tm="0">
                                          <p:val>
                                            <p:strVal val="ppt_y"/>
                                          </p:val>
                                        </p:tav>
                                        <p:tav tm="100000">
                                          <p:val>
                                            <p:strVal val="ppt_y+.1"/>
                                          </p:val>
                                        </p:tav>
                                      </p:tavLst>
                                    </p:anim>
                                    <p:set>
                                      <p:cBhvr>
                                        <p:cTn id="25" dur="1" fill="hold">
                                          <p:stCondLst>
                                            <p:cond delay="999"/>
                                          </p:stCondLst>
                                        </p:cTn>
                                        <p:tgtEl>
                                          <p:spTgt spid="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1512"/>
                                        </p:tgtEl>
                                        <p:attrNameLst>
                                          <p:attrName>style.visibility</p:attrName>
                                        </p:attrNameLst>
                                      </p:cBhvr>
                                      <p:to>
                                        <p:strVal val="visible"/>
                                      </p:to>
                                    </p:set>
                                    <p:anim calcmode="lin" valueType="num">
                                      <p:cBhvr additive="base">
                                        <p:cTn id="35" dur="500" fill="hold"/>
                                        <p:tgtEl>
                                          <p:spTgt spid="21512"/>
                                        </p:tgtEl>
                                        <p:attrNameLst>
                                          <p:attrName>ppt_x</p:attrName>
                                        </p:attrNameLst>
                                      </p:cBhvr>
                                      <p:tavLst>
                                        <p:tav tm="0">
                                          <p:val>
                                            <p:strVal val="1+#ppt_w/2"/>
                                          </p:val>
                                        </p:tav>
                                        <p:tav tm="100000">
                                          <p:val>
                                            <p:strVal val="#ppt_x"/>
                                          </p:val>
                                        </p:tav>
                                      </p:tavLst>
                                    </p:anim>
                                    <p:anim calcmode="lin" valueType="num">
                                      <p:cBhvr additive="base">
                                        <p:cTn id="36"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 calcmode="lin" valueType="num">
                                      <p:cBhvr additive="base">
                                        <p:cTn id="41" dur="500" fill="hold"/>
                                        <p:tgtEl>
                                          <p:spTgt spid="21514"/>
                                        </p:tgtEl>
                                        <p:attrNameLst>
                                          <p:attrName>ppt_x</p:attrName>
                                        </p:attrNameLst>
                                      </p:cBhvr>
                                      <p:tavLst>
                                        <p:tav tm="0">
                                          <p:val>
                                            <p:strVal val="1+#ppt_w/2"/>
                                          </p:val>
                                        </p:tav>
                                        <p:tav tm="100000">
                                          <p:val>
                                            <p:strVal val="#ppt_x"/>
                                          </p:val>
                                        </p:tav>
                                      </p:tavLst>
                                    </p:anim>
                                    <p:anim calcmode="lin" valueType="num">
                                      <p:cBhvr additive="base">
                                        <p:cTn id="42" dur="500" fill="hold"/>
                                        <p:tgtEl>
                                          <p:spTgt spid="21514"/>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1513"/>
                                        </p:tgtEl>
                                        <p:attrNameLst>
                                          <p:attrName>style.visibility</p:attrName>
                                        </p:attrNameLst>
                                      </p:cBhvr>
                                      <p:to>
                                        <p:strVal val="visible"/>
                                      </p:to>
                                    </p:set>
                                    <p:anim calcmode="lin" valueType="num">
                                      <p:cBhvr additive="base">
                                        <p:cTn id="47" dur="500" fill="hold"/>
                                        <p:tgtEl>
                                          <p:spTgt spid="21513"/>
                                        </p:tgtEl>
                                        <p:attrNameLst>
                                          <p:attrName>ppt_x</p:attrName>
                                        </p:attrNameLst>
                                      </p:cBhvr>
                                      <p:tavLst>
                                        <p:tav tm="0">
                                          <p:val>
                                            <p:strVal val="1+#ppt_w/2"/>
                                          </p:val>
                                        </p:tav>
                                        <p:tav tm="100000">
                                          <p:val>
                                            <p:strVal val="#ppt_x"/>
                                          </p:val>
                                        </p:tav>
                                      </p:tavLst>
                                    </p:anim>
                                    <p:anim calcmode="lin" valueType="num">
                                      <p:cBhvr additive="base">
                                        <p:cTn id="48"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utoUpdateAnimBg="0"/>
      <p:bldP spid="21511" grpId="0" autoUpdateAnimBg="0"/>
      <p:bldP spid="21512" grpId="0" autoUpdateAnimBg="0"/>
      <p:bldP spid="21513" grpId="0" autoUpdateAnimBg="0"/>
      <p:bldP spid="21514" grpId="0" autoUpdateAnimBg="0"/>
      <p:bldP spid="2" grpId="0"/>
      <p:bldP spid="2" grpId="1"/>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ADCAEF4C-93FC-4445-8BBD-63468DA381F4}" type="slidenum">
              <a:rPr lang="en-US" altLang="en-US"/>
              <a:pPr/>
              <a:t>29</a:t>
            </a:fld>
            <a:endParaRPr lang="en-US" altLang="en-US"/>
          </a:p>
        </p:txBody>
      </p:sp>
      <p:sp>
        <p:nvSpPr>
          <p:cNvPr id="64514"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451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451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451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451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0" name="Line 8"/>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4521" name="AutoShape 9"/>
          <p:cNvCxnSpPr>
            <a:cxnSpLocks noChangeShapeType="1"/>
            <a:stCxn id="64515" idx="6"/>
            <a:endCxn id="6451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528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Web Spam Taxonomy</a:t>
            </a:r>
          </a:p>
        </p:txBody>
      </p:sp>
      <p:sp>
        <p:nvSpPr>
          <p:cNvPr id="11267" name="Rectangle 3"/>
          <p:cNvSpPr>
            <a:spLocks noGrp="1" noChangeArrowheads="1"/>
          </p:cNvSpPr>
          <p:nvPr>
            <p:ph type="body" idx="1"/>
          </p:nvPr>
        </p:nvSpPr>
        <p:spPr/>
        <p:txBody>
          <a:bodyPr/>
          <a:lstStyle/>
          <a:p>
            <a:r>
              <a:rPr lang="en-US" altLang="en-US" i="1" dirty="0" smtClean="0">
                <a:solidFill>
                  <a:srgbClr val="FF0000"/>
                </a:solidFill>
              </a:rPr>
              <a:t>Boosting</a:t>
            </a:r>
            <a:r>
              <a:rPr lang="en-US" altLang="en-US" dirty="0" smtClean="0"/>
              <a:t> techniques.</a:t>
            </a:r>
            <a:endParaRPr lang="en-US" altLang="en-US" dirty="0"/>
          </a:p>
          <a:p>
            <a:pPr lvl="1"/>
            <a:r>
              <a:rPr lang="en-US" altLang="en-US" dirty="0"/>
              <a:t>Techniques for achieving high relevance/importance for a </a:t>
            </a:r>
            <a:r>
              <a:rPr lang="en-US" altLang="en-US" dirty="0" smtClean="0"/>
              <a:t>Web page.</a:t>
            </a:r>
            <a:endParaRPr lang="en-US" altLang="en-US" dirty="0"/>
          </a:p>
          <a:p>
            <a:r>
              <a:rPr lang="en-US" altLang="en-US" i="1" dirty="0">
                <a:solidFill>
                  <a:srgbClr val="FF0000"/>
                </a:solidFill>
              </a:rPr>
              <a:t>Hiding</a:t>
            </a:r>
            <a:r>
              <a:rPr lang="en-US" altLang="en-US" dirty="0"/>
              <a:t> </a:t>
            </a:r>
            <a:r>
              <a:rPr lang="en-US" altLang="en-US" dirty="0" smtClean="0"/>
              <a:t>techniques.</a:t>
            </a:r>
            <a:endParaRPr lang="en-US" altLang="en-US" dirty="0"/>
          </a:p>
          <a:p>
            <a:pPr lvl="1"/>
            <a:r>
              <a:rPr lang="en-US" altLang="en-US" dirty="0"/>
              <a:t>Techniques to hide the use of boosting </a:t>
            </a:r>
            <a:r>
              <a:rPr lang="en-US" altLang="en-US" dirty="0" smtClean="0"/>
              <a:t>from </a:t>
            </a:r>
            <a:r>
              <a:rPr lang="en-US" altLang="en-US" dirty="0"/>
              <a:t>humans and </a:t>
            </a:r>
            <a:r>
              <a:rPr lang="en-US" altLang="en-US" dirty="0" smtClean="0"/>
              <a:t>Web crawlers.</a:t>
            </a:r>
            <a:endParaRPr lang="en-US" altLang="en-US" dirty="0"/>
          </a:p>
        </p:txBody>
      </p:sp>
    </p:spTree>
    <p:extLst>
      <p:ext uri="{BB962C8B-B14F-4D97-AF65-F5344CB8AC3E}">
        <p14:creationId xmlns:p14="http://schemas.microsoft.com/office/powerpoint/2010/main" val="355448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2"/>
          </p:nvPr>
        </p:nvSpPr>
        <p:spPr/>
        <p:txBody>
          <a:bodyPr/>
          <a:lstStyle/>
          <a:p>
            <a:fld id="{FA0774CB-8452-4673-8778-4F22D602BCCC}" type="slidenum">
              <a:rPr lang="en-US" altLang="en-US"/>
              <a:pPr/>
              <a:t>30</a:t>
            </a:fld>
            <a:endParaRPr lang="en-US" altLang="en-US"/>
          </a:p>
        </p:txBody>
      </p:sp>
      <p:sp>
        <p:nvSpPr>
          <p:cNvPr id="65538"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553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554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554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554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5545" name="AutoShape 9"/>
          <p:cNvCxnSpPr>
            <a:cxnSpLocks noChangeShapeType="1"/>
            <a:stCxn id="65539" idx="6"/>
            <a:endCxn id="6553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46"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551" name="Group 15"/>
          <p:cNvGrpSpPr>
            <a:grpSpLocks/>
          </p:cNvGrpSpPr>
          <p:nvPr/>
        </p:nvGrpSpPr>
        <p:grpSpPr bwMode="auto">
          <a:xfrm>
            <a:off x="1295400" y="4724400"/>
            <a:ext cx="990600" cy="76200"/>
            <a:chOff x="1584" y="1152"/>
            <a:chExt cx="624" cy="48"/>
          </a:xfrm>
        </p:grpSpPr>
        <p:sp>
          <p:nvSpPr>
            <p:cNvPr id="65552" name="Oval 16"/>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Oval 17"/>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Oval 18"/>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Oval 19"/>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Oval 20"/>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57" name="Group 21"/>
          <p:cNvGrpSpPr>
            <a:grpSpLocks/>
          </p:cNvGrpSpPr>
          <p:nvPr/>
        </p:nvGrpSpPr>
        <p:grpSpPr bwMode="auto">
          <a:xfrm>
            <a:off x="2514600" y="2286000"/>
            <a:ext cx="990600" cy="76200"/>
            <a:chOff x="816" y="2880"/>
            <a:chExt cx="624" cy="48"/>
          </a:xfrm>
        </p:grpSpPr>
        <p:sp>
          <p:nvSpPr>
            <p:cNvPr id="65558" name="Oval 22"/>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23"/>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24"/>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Oval 25"/>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Oval 26"/>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63" name="Group 27"/>
          <p:cNvGrpSpPr>
            <a:grpSpLocks/>
          </p:cNvGrpSpPr>
          <p:nvPr/>
        </p:nvGrpSpPr>
        <p:grpSpPr bwMode="auto">
          <a:xfrm>
            <a:off x="6781800" y="4724400"/>
            <a:ext cx="990600" cy="76200"/>
            <a:chOff x="816" y="3024"/>
            <a:chExt cx="624" cy="48"/>
          </a:xfrm>
        </p:grpSpPr>
        <p:sp>
          <p:nvSpPr>
            <p:cNvPr id="65564" name="Oval 28"/>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Oval 29"/>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Oval 30"/>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Oval 31"/>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Oval 32"/>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20382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E30BD46B-2506-42F7-8663-963C97E80140}" type="slidenum">
              <a:rPr lang="en-US" altLang="en-US"/>
              <a:pPr/>
              <a:t>31</a:t>
            </a:fld>
            <a:endParaRPr lang="en-US" altLang="en-US"/>
          </a:p>
        </p:txBody>
      </p:sp>
      <p:sp>
        <p:nvSpPr>
          <p:cNvPr id="66562" name="Rectangle 2"/>
          <p:cNvSpPr>
            <a:spLocks noGrp="1" noChangeArrowheads="1"/>
          </p:cNvSpPr>
          <p:nvPr>
            <p:ph type="title"/>
          </p:nvPr>
        </p:nvSpPr>
        <p:spPr>
          <a:xfrm>
            <a:off x="25052" y="0"/>
            <a:ext cx="9144000" cy="1143000"/>
          </a:xfrm>
        </p:spPr>
        <p:txBody>
          <a:bodyPr/>
          <a:lstStyle/>
          <a:p>
            <a:r>
              <a:rPr lang="en-US" altLang="en-US" dirty="0"/>
              <a:t>Microsoft Becomes a Dead End</a:t>
            </a:r>
          </a:p>
        </p:txBody>
      </p:sp>
      <p:sp>
        <p:nvSpPr>
          <p:cNvPr id="665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656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656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656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6569" name="AutoShape 9"/>
          <p:cNvCxnSpPr>
            <a:cxnSpLocks noChangeShapeType="1"/>
            <a:stCxn id="66563" idx="6"/>
            <a:endCxn id="665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0"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5"/>
          <p:cNvSpPr>
            <a:spLocks noChangeArrowheads="1"/>
          </p:cNvSpPr>
          <p:nvPr/>
        </p:nvSpPr>
        <p:spPr bwMode="auto">
          <a:xfrm>
            <a:off x="6858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6"/>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17"/>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18"/>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19"/>
          <p:cNvSpPr>
            <a:spLocks noChangeArrowheads="1"/>
          </p:cNvSpPr>
          <p:nvPr/>
        </p:nvSpPr>
        <p:spPr bwMode="auto">
          <a:xfrm>
            <a:off x="7086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0"/>
          <p:cNvSpPr>
            <a:spLocks noChangeArrowheads="1"/>
          </p:cNvSpPr>
          <p:nvPr/>
        </p:nvSpPr>
        <p:spPr bwMode="auto">
          <a:xfrm>
            <a:off x="15240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1"/>
          <p:cNvSpPr>
            <a:spLocks noChangeArrowheads="1"/>
          </p:cNvSpPr>
          <p:nvPr/>
        </p:nvSpPr>
        <p:spPr bwMode="auto">
          <a:xfrm>
            <a:off x="1295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Oval 23"/>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Oval 24"/>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45028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55C9FB77-D0FE-4633-B8F2-BEE4ADF69D31}" type="slidenum">
              <a:rPr lang="en-US" altLang="en-US"/>
              <a:pPr/>
              <a:t>32</a:t>
            </a:fld>
            <a:endParaRPr lang="en-US" altLang="en-US"/>
          </a:p>
        </p:txBody>
      </p:sp>
      <p:sp>
        <p:nvSpPr>
          <p:cNvPr id="67586"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758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758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758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759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7593" name="AutoShape 9"/>
          <p:cNvCxnSpPr>
            <a:cxnSpLocks noChangeShapeType="1"/>
            <a:stCxn id="67587" idx="6"/>
            <a:endCxn id="6758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594" name="Oval 10"/>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7"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8"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Oval 15"/>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0" name="Oval 16"/>
          <p:cNvSpPr>
            <a:spLocks noChangeArrowheads="1"/>
          </p:cNvSpPr>
          <p:nvPr/>
        </p:nvSpPr>
        <p:spPr bwMode="auto">
          <a:xfrm>
            <a:off x="6781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Oval 17"/>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Oval 18"/>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Oval 19"/>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Oval 20"/>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Oval 21"/>
          <p:cNvSpPr>
            <a:spLocks noChangeArrowheads="1"/>
          </p:cNvSpPr>
          <p:nvPr/>
        </p:nvSpPr>
        <p:spPr bwMode="auto">
          <a:xfrm>
            <a:off x="7010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34546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2D8E4A0-A602-40FC-842F-F29685604707}" type="slidenum">
              <a:rPr lang="en-US" altLang="en-US"/>
              <a:pPr/>
              <a:t>33</a:t>
            </a:fld>
            <a:endParaRPr lang="en-US" altLang="en-US"/>
          </a:p>
        </p:txBody>
      </p:sp>
      <p:sp>
        <p:nvSpPr>
          <p:cNvPr id="68610" name="Rectangle 2"/>
          <p:cNvSpPr>
            <a:spLocks noGrp="1" noChangeArrowheads="1"/>
          </p:cNvSpPr>
          <p:nvPr>
            <p:ph type="title"/>
          </p:nvPr>
        </p:nvSpPr>
        <p:spPr>
          <a:xfrm>
            <a:off x="0" y="8351"/>
            <a:ext cx="9144000" cy="1143000"/>
          </a:xfrm>
        </p:spPr>
        <p:txBody>
          <a:bodyPr/>
          <a:lstStyle/>
          <a:p>
            <a:r>
              <a:rPr lang="en-US" altLang="en-US" dirty="0"/>
              <a:t>In the Limit …</a:t>
            </a:r>
          </a:p>
        </p:txBody>
      </p:sp>
      <p:sp>
        <p:nvSpPr>
          <p:cNvPr id="6861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861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861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861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8617" name="AutoShape 9"/>
          <p:cNvCxnSpPr>
            <a:cxnSpLocks noChangeShapeType="1"/>
            <a:stCxn id="68611" idx="6"/>
            <a:endCxn id="6861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30357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ECBF981D-75E0-4885-B54B-E836493B89C6}" type="slidenum">
              <a:rPr lang="en-US" altLang="en-US"/>
              <a:pPr/>
              <a:t>34</a:t>
            </a:fld>
            <a:endParaRPr lang="en-US" altLang="en-US"/>
          </a:p>
        </p:txBody>
      </p:sp>
      <p:sp>
        <p:nvSpPr>
          <p:cNvPr id="20482" name="Rectangle 2"/>
          <p:cNvSpPr>
            <a:spLocks noGrp="1" noChangeArrowheads="1"/>
          </p:cNvSpPr>
          <p:nvPr>
            <p:ph type="title"/>
          </p:nvPr>
        </p:nvSpPr>
        <p:spPr/>
        <p:txBody>
          <a:bodyPr/>
          <a:lstStyle/>
          <a:p>
            <a:r>
              <a:rPr lang="en-US" altLang="en-US"/>
              <a:t>M’soft Becomes Spider Trap</a:t>
            </a:r>
          </a:p>
        </p:txBody>
      </p:sp>
      <p:sp>
        <p:nvSpPr>
          <p:cNvPr id="204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204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204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204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0490" name="AutoShape 10"/>
          <p:cNvCxnSpPr>
            <a:cxnSpLocks noChangeShapeType="1"/>
            <a:stCxn id="20483" idx="6"/>
            <a:endCxn id="204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4" name="AutoShape 14"/>
          <p:cNvCxnSpPr>
            <a:cxnSpLocks noChangeShapeType="1"/>
            <a:stCxn id="20484" idx="6"/>
            <a:endCxn id="20484" idx="2"/>
          </p:cNvCxnSpPr>
          <p:nvPr/>
        </p:nvCxnSpPr>
        <p:spPr bwMode="auto">
          <a:xfrm flipH="1">
            <a:off x="5334000" y="47244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Group 14"/>
          <p:cNvGrpSpPr/>
          <p:nvPr/>
        </p:nvGrpSpPr>
        <p:grpSpPr>
          <a:xfrm>
            <a:off x="6842125" y="1789254"/>
            <a:ext cx="1994986" cy="1762669"/>
            <a:chOff x="6842125" y="1789254"/>
            <a:chExt cx="1994986" cy="1762669"/>
          </a:xfrm>
        </p:grpSpPr>
        <p:sp>
          <p:nvSpPr>
            <p:cNvPr id="1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1</a:t>
              </a:r>
              <a:endParaRPr lang="en-US" altLang="en-US" sz="2400" dirty="0"/>
            </a:p>
          </p:txBody>
        </p:sp>
        <p:sp>
          <p:nvSpPr>
            <p:cNvPr id="1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5842101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A7698FE-6DE4-4EF8-9A79-A016F5F592A2}" type="slidenum">
              <a:rPr lang="en-US" altLang="en-US"/>
              <a:pPr/>
              <a:t>35</a:t>
            </a:fld>
            <a:endParaRPr lang="en-US" altLang="en-US"/>
          </a:p>
        </p:txBody>
      </p:sp>
      <p:sp>
        <p:nvSpPr>
          <p:cNvPr id="22530"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Spider Trap</a:t>
            </a:r>
          </a:p>
        </p:txBody>
      </p:sp>
      <p:sp>
        <p:nvSpPr>
          <p:cNvPr id="22531"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y /2</a:t>
            </a:r>
          </a:p>
          <a:p>
            <a:pPr lvl="1">
              <a:buFont typeface="Monotype Sorts" pitchFamily="2" charset="2"/>
              <a:buNone/>
            </a:pPr>
            <a:r>
              <a:rPr lang="en-US" altLang="en-US" i="1" dirty="0"/>
              <a:t>m</a:t>
            </a:r>
            <a:r>
              <a:rPr lang="en-US" altLang="en-US" dirty="0"/>
              <a:t> = </a:t>
            </a:r>
            <a:r>
              <a:rPr lang="en-US" altLang="en-US" i="1" dirty="0"/>
              <a:t>a </a:t>
            </a:r>
            <a:r>
              <a:rPr lang="en-US" altLang="en-US" dirty="0"/>
              <a:t>/2 + </a:t>
            </a:r>
            <a:r>
              <a:rPr lang="en-US" altLang="en-US" i="1" dirty="0"/>
              <a:t>m</a:t>
            </a:r>
            <a:endParaRPr lang="en-US" altLang="en-US" dirty="0"/>
          </a:p>
          <a:p>
            <a:pPr lvl="1"/>
            <a:endParaRPr lang="en-US" altLang="en-US" dirty="0"/>
          </a:p>
        </p:txBody>
      </p:sp>
      <p:sp>
        <p:nvSpPr>
          <p:cNvPr id="22532"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253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2534"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3/2</a:t>
            </a:r>
          </a:p>
        </p:txBody>
      </p:sp>
      <p:sp>
        <p:nvSpPr>
          <p:cNvPr id="22535"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7/4</a:t>
            </a:r>
          </a:p>
        </p:txBody>
      </p:sp>
      <p:sp>
        <p:nvSpPr>
          <p:cNvPr id="22536"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2</a:t>
            </a:r>
          </a:p>
        </p:txBody>
      </p:sp>
      <p:sp>
        <p:nvSpPr>
          <p:cNvPr id="22537"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3</a:t>
            </a:r>
          </a:p>
        </p:txBody>
      </p:sp>
      <p:sp>
        <p:nvSpPr>
          <p:cNvPr id="22538"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3825963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1+#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1+#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1+#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8"/>
                                        </p:tgtEl>
                                        <p:attrNameLst>
                                          <p:attrName>style.visibility</p:attrName>
                                        </p:attrNameLst>
                                      </p:cBhvr>
                                      <p:to>
                                        <p:strVal val="visible"/>
                                      </p:to>
                                    </p:set>
                                    <p:anim calcmode="lin" valueType="num">
                                      <p:cBhvr additive="base">
                                        <p:cTn id="25" dur="500" fill="hold"/>
                                        <p:tgtEl>
                                          <p:spTgt spid="22538"/>
                                        </p:tgtEl>
                                        <p:attrNameLst>
                                          <p:attrName>ppt_x</p:attrName>
                                        </p:attrNameLst>
                                      </p:cBhvr>
                                      <p:tavLst>
                                        <p:tav tm="0">
                                          <p:val>
                                            <p:strVal val="1+#ppt_w/2"/>
                                          </p:val>
                                        </p:tav>
                                        <p:tav tm="100000">
                                          <p:val>
                                            <p:strVal val="#ppt_x"/>
                                          </p:val>
                                        </p:tav>
                                      </p:tavLst>
                                    </p:anim>
                                    <p:anim calcmode="lin" valueType="num">
                                      <p:cBhvr additive="base">
                                        <p:cTn id="26"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537"/>
                                        </p:tgtEl>
                                        <p:attrNameLst>
                                          <p:attrName>style.visibility</p:attrName>
                                        </p:attrNameLst>
                                      </p:cBhvr>
                                      <p:to>
                                        <p:strVal val="visible"/>
                                      </p:to>
                                    </p:set>
                                    <p:anim calcmode="lin" valueType="num">
                                      <p:cBhvr additive="base">
                                        <p:cTn id="31" dur="500" fill="hold"/>
                                        <p:tgtEl>
                                          <p:spTgt spid="22537"/>
                                        </p:tgtEl>
                                        <p:attrNameLst>
                                          <p:attrName>ppt_x</p:attrName>
                                        </p:attrNameLst>
                                      </p:cBhvr>
                                      <p:tavLst>
                                        <p:tav tm="0">
                                          <p:val>
                                            <p:strVal val="1+#ppt_w/2"/>
                                          </p:val>
                                        </p:tav>
                                        <p:tav tm="100000">
                                          <p:val>
                                            <p:strVal val="#ppt_x"/>
                                          </p:val>
                                        </p:tav>
                                      </p:tavLst>
                                    </p:anim>
                                    <p:anim calcmode="lin" valueType="num">
                                      <p:cBhvr additive="base">
                                        <p:cTn id="32"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P spid="22535" grpId="0" autoUpdateAnimBg="0"/>
      <p:bldP spid="22536" grpId="0" autoUpdateAnimBg="0"/>
      <p:bldP spid="22537" grpId="0" autoUpdateAnimBg="0"/>
      <p:bldP spid="2253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1003B891-A177-4D89-85F2-89497B1EA37F}" type="slidenum">
              <a:rPr lang="en-US" altLang="en-US"/>
              <a:pPr/>
              <a:t>36</a:t>
            </a:fld>
            <a:endParaRPr lang="en-US" altLang="en-US"/>
          </a:p>
        </p:txBody>
      </p:sp>
      <p:sp>
        <p:nvSpPr>
          <p:cNvPr id="69634" name="Rectangle 2"/>
          <p:cNvSpPr>
            <a:spLocks noGrp="1" noChangeArrowheads="1"/>
          </p:cNvSpPr>
          <p:nvPr>
            <p:ph type="title"/>
          </p:nvPr>
        </p:nvSpPr>
        <p:spPr>
          <a:xfrm>
            <a:off x="0" y="20877"/>
            <a:ext cx="9144000" cy="1143000"/>
          </a:xfrm>
        </p:spPr>
        <p:txBody>
          <a:bodyPr/>
          <a:lstStyle/>
          <a:p>
            <a:r>
              <a:rPr lang="en-US" altLang="en-US" dirty="0"/>
              <a:t>Microsoft Becomes a Spider Trap</a:t>
            </a:r>
          </a:p>
        </p:txBody>
      </p:sp>
      <p:sp>
        <p:nvSpPr>
          <p:cNvPr id="6963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963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963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963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0"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41" name="AutoShape 9"/>
          <p:cNvCxnSpPr>
            <a:cxnSpLocks noChangeShapeType="1"/>
            <a:stCxn id="69635" idx="6"/>
            <a:endCxn id="6963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72" name="AutoShape 40"/>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061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A0D4DB8E-11F4-45AE-B6EE-4C002E9D3379}" type="slidenum">
              <a:rPr lang="en-US" altLang="en-US"/>
              <a:pPr/>
              <a:t>37</a:t>
            </a:fld>
            <a:endParaRPr lang="en-US" altLang="en-US"/>
          </a:p>
        </p:txBody>
      </p:sp>
      <p:sp>
        <p:nvSpPr>
          <p:cNvPr id="70658"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06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06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06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06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65" name="AutoShape 9"/>
          <p:cNvCxnSpPr>
            <a:cxnSpLocks noChangeShapeType="1"/>
            <a:stCxn id="70659" idx="6"/>
            <a:endCxn id="706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66"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672" name="Group 16"/>
          <p:cNvGrpSpPr>
            <a:grpSpLocks/>
          </p:cNvGrpSpPr>
          <p:nvPr/>
        </p:nvGrpSpPr>
        <p:grpSpPr bwMode="auto">
          <a:xfrm>
            <a:off x="1295400" y="4648200"/>
            <a:ext cx="990600" cy="76200"/>
            <a:chOff x="1584" y="1152"/>
            <a:chExt cx="624" cy="48"/>
          </a:xfrm>
        </p:grpSpPr>
        <p:sp>
          <p:nvSpPr>
            <p:cNvPr id="7067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78" name="Group 22"/>
          <p:cNvGrpSpPr>
            <a:grpSpLocks/>
          </p:cNvGrpSpPr>
          <p:nvPr/>
        </p:nvGrpSpPr>
        <p:grpSpPr bwMode="auto">
          <a:xfrm>
            <a:off x="2514600" y="2286000"/>
            <a:ext cx="990600" cy="76200"/>
            <a:chOff x="816" y="2880"/>
            <a:chExt cx="624" cy="48"/>
          </a:xfrm>
        </p:grpSpPr>
        <p:sp>
          <p:nvSpPr>
            <p:cNvPr id="7067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84" name="Group 28"/>
          <p:cNvGrpSpPr>
            <a:grpSpLocks/>
          </p:cNvGrpSpPr>
          <p:nvPr/>
        </p:nvGrpSpPr>
        <p:grpSpPr bwMode="auto">
          <a:xfrm>
            <a:off x="6858000" y="4953000"/>
            <a:ext cx="990600" cy="76200"/>
            <a:chOff x="816" y="3024"/>
            <a:chExt cx="624" cy="48"/>
          </a:xfrm>
        </p:grpSpPr>
        <p:sp>
          <p:nvSpPr>
            <p:cNvPr id="7068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90" name="Oval 34"/>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1" name="Oval 35"/>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2" name="Oval 36"/>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3" name="Oval 37"/>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4" name="Oval 38"/>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5" name="Oval 39"/>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6" name="Oval 40"/>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7" name="Oval 41"/>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8" name="Oval 42"/>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99" name="AutoShape 43"/>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60595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A12AED0E-A9C6-4943-AC76-3F53CA59CD4F}" type="slidenum">
              <a:rPr lang="en-US" altLang="en-US"/>
              <a:pPr/>
              <a:t>38</a:t>
            </a:fld>
            <a:endParaRPr lang="en-US" altLang="en-US"/>
          </a:p>
        </p:txBody>
      </p:sp>
      <p:sp>
        <p:nvSpPr>
          <p:cNvPr id="71682"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16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16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16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16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689" name="AutoShape 9"/>
          <p:cNvCxnSpPr>
            <a:cxnSpLocks noChangeShapeType="1"/>
            <a:stCxn id="71683" idx="6"/>
            <a:endCxn id="716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0"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Oval 11"/>
          <p:cNvSpPr>
            <a:spLocks noChangeArrowheads="1"/>
          </p:cNvSpPr>
          <p:nvPr/>
        </p:nvSpPr>
        <p:spPr bwMode="auto">
          <a:xfrm>
            <a:off x="22860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Oval 16"/>
          <p:cNvSpPr>
            <a:spLocks noChangeArrowheads="1"/>
          </p:cNvSpPr>
          <p:nvPr/>
        </p:nvSpPr>
        <p:spPr bwMode="auto">
          <a:xfrm>
            <a:off x="68580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7" name="Oval 17"/>
          <p:cNvSpPr>
            <a:spLocks noChangeArrowheads="1"/>
          </p:cNvSpPr>
          <p:nvPr/>
        </p:nvSpPr>
        <p:spPr bwMode="auto">
          <a:xfrm>
            <a:off x="20574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8" name="Oval 18"/>
          <p:cNvSpPr>
            <a:spLocks noChangeArrowheads="1"/>
          </p:cNvSpPr>
          <p:nvPr/>
        </p:nvSpPr>
        <p:spPr bwMode="auto">
          <a:xfrm>
            <a:off x="18288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Oval 19"/>
          <p:cNvSpPr>
            <a:spLocks noChangeArrowheads="1"/>
          </p:cNvSpPr>
          <p:nvPr/>
        </p:nvSpPr>
        <p:spPr bwMode="auto">
          <a:xfrm>
            <a:off x="73152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0" name="Oval 20"/>
          <p:cNvSpPr>
            <a:spLocks noChangeArrowheads="1"/>
          </p:cNvSpPr>
          <p:nvPr/>
        </p:nvSpPr>
        <p:spPr bwMode="auto">
          <a:xfrm>
            <a:off x="70866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1" name="Oval 21"/>
          <p:cNvSpPr>
            <a:spLocks noChangeArrowheads="1"/>
          </p:cNvSpPr>
          <p:nvPr/>
        </p:nvSpPr>
        <p:spPr bwMode="auto">
          <a:xfrm>
            <a:off x="2057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2" name="Oval 22"/>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3" name="Oval 23"/>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4" name="Oval 24"/>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5" name="Oval 25"/>
          <p:cNvSpPr>
            <a:spLocks noChangeArrowheads="1"/>
          </p:cNvSpPr>
          <p:nvPr/>
        </p:nvSpPr>
        <p:spPr bwMode="auto">
          <a:xfrm>
            <a:off x="22860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06" name="Group 26"/>
          <p:cNvGrpSpPr>
            <a:grpSpLocks/>
          </p:cNvGrpSpPr>
          <p:nvPr/>
        </p:nvGrpSpPr>
        <p:grpSpPr bwMode="auto">
          <a:xfrm>
            <a:off x="6858000" y="4953000"/>
            <a:ext cx="990600" cy="76200"/>
            <a:chOff x="816" y="3024"/>
            <a:chExt cx="624" cy="48"/>
          </a:xfrm>
        </p:grpSpPr>
        <p:sp>
          <p:nvSpPr>
            <p:cNvPr id="71707"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8"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9"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0"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1"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1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721"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61011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2D286F3B-8D56-4749-BB03-27BC768A4BC3}" type="slidenum">
              <a:rPr lang="en-US" altLang="en-US"/>
              <a:pPr/>
              <a:t>39</a:t>
            </a:fld>
            <a:endParaRPr lang="en-US" altLang="en-US"/>
          </a:p>
        </p:txBody>
      </p:sp>
      <p:sp>
        <p:nvSpPr>
          <p:cNvPr id="72706" name="Rectangle 2"/>
          <p:cNvSpPr>
            <a:spLocks noGrp="1" noChangeArrowheads="1"/>
          </p:cNvSpPr>
          <p:nvPr>
            <p:ph type="title"/>
          </p:nvPr>
        </p:nvSpPr>
        <p:spPr>
          <a:xfrm>
            <a:off x="6263" y="0"/>
            <a:ext cx="9144000" cy="1143000"/>
          </a:xfrm>
        </p:spPr>
        <p:txBody>
          <a:bodyPr/>
          <a:lstStyle/>
          <a:p>
            <a:r>
              <a:rPr lang="en-US" altLang="en-US" dirty="0"/>
              <a:t>In the Limit …</a:t>
            </a:r>
          </a:p>
        </p:txBody>
      </p:sp>
      <p:sp>
        <p:nvSpPr>
          <p:cNvPr id="7270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270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270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271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13" name="AutoShape 9"/>
          <p:cNvCxnSpPr>
            <a:cxnSpLocks noChangeShapeType="1"/>
            <a:stCxn id="72707" idx="6"/>
            <a:endCxn id="7270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14"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Oval 11"/>
          <p:cNvSpPr>
            <a:spLocks noChangeArrowheads="1"/>
          </p:cNvSpPr>
          <p:nvPr/>
        </p:nvSpPr>
        <p:spPr bwMode="auto">
          <a:xfrm>
            <a:off x="77724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Oval 12"/>
          <p:cNvSpPr>
            <a:spLocks noChangeArrowheads="1"/>
          </p:cNvSpPr>
          <p:nvPr/>
        </p:nvSpPr>
        <p:spPr bwMode="auto">
          <a:xfrm>
            <a:off x="68580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7" name="Oval 13"/>
          <p:cNvSpPr>
            <a:spLocks noChangeArrowheads="1"/>
          </p:cNvSpPr>
          <p:nvPr/>
        </p:nvSpPr>
        <p:spPr bwMode="auto">
          <a:xfrm>
            <a:off x="73152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8" name="Oval 14"/>
          <p:cNvSpPr>
            <a:spLocks noChangeArrowheads="1"/>
          </p:cNvSpPr>
          <p:nvPr/>
        </p:nvSpPr>
        <p:spPr bwMode="auto">
          <a:xfrm>
            <a:off x="75438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9" name="Oval 15"/>
          <p:cNvSpPr>
            <a:spLocks noChangeArrowheads="1"/>
          </p:cNvSpPr>
          <p:nvPr/>
        </p:nvSpPr>
        <p:spPr bwMode="auto">
          <a:xfrm>
            <a:off x="77724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Oval 16"/>
          <p:cNvSpPr>
            <a:spLocks noChangeArrowheads="1"/>
          </p:cNvSpPr>
          <p:nvPr/>
        </p:nvSpPr>
        <p:spPr bwMode="auto">
          <a:xfrm>
            <a:off x="68580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1" name="Oval 17"/>
          <p:cNvSpPr>
            <a:spLocks noChangeArrowheads="1"/>
          </p:cNvSpPr>
          <p:nvPr/>
        </p:nvSpPr>
        <p:spPr bwMode="auto">
          <a:xfrm>
            <a:off x="75438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2" name="Oval 18"/>
          <p:cNvSpPr>
            <a:spLocks noChangeArrowheads="1"/>
          </p:cNvSpPr>
          <p:nvPr/>
        </p:nvSpPr>
        <p:spPr bwMode="auto">
          <a:xfrm>
            <a:off x="73152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Oval 19"/>
          <p:cNvSpPr>
            <a:spLocks noChangeArrowheads="1"/>
          </p:cNvSpPr>
          <p:nvPr/>
        </p:nvSpPr>
        <p:spPr bwMode="auto">
          <a:xfrm>
            <a:off x="70866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4" name="Oval 20"/>
          <p:cNvSpPr>
            <a:spLocks noChangeArrowheads="1"/>
          </p:cNvSpPr>
          <p:nvPr/>
        </p:nvSpPr>
        <p:spPr bwMode="auto">
          <a:xfrm>
            <a:off x="70866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5" name="Oval 21"/>
          <p:cNvSpPr>
            <a:spLocks noChangeArrowheads="1"/>
          </p:cNvSpPr>
          <p:nvPr/>
        </p:nvSpPr>
        <p:spPr bwMode="auto">
          <a:xfrm>
            <a:off x="75438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6" name="Oval 22"/>
          <p:cNvSpPr>
            <a:spLocks noChangeArrowheads="1"/>
          </p:cNvSpPr>
          <p:nvPr/>
        </p:nvSpPr>
        <p:spPr bwMode="auto">
          <a:xfrm>
            <a:off x="68580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7" name="Oval 23"/>
          <p:cNvSpPr>
            <a:spLocks noChangeArrowheads="1"/>
          </p:cNvSpPr>
          <p:nvPr/>
        </p:nvSpPr>
        <p:spPr bwMode="auto">
          <a:xfrm>
            <a:off x="70866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8" name="Oval 24"/>
          <p:cNvSpPr>
            <a:spLocks noChangeArrowheads="1"/>
          </p:cNvSpPr>
          <p:nvPr/>
        </p:nvSpPr>
        <p:spPr bwMode="auto">
          <a:xfrm>
            <a:off x="73152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9" name="Oval 25"/>
          <p:cNvSpPr>
            <a:spLocks noChangeArrowheads="1"/>
          </p:cNvSpPr>
          <p:nvPr/>
        </p:nvSpPr>
        <p:spPr bwMode="auto">
          <a:xfrm>
            <a:off x="77724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30" name="Group 26"/>
          <p:cNvGrpSpPr>
            <a:grpSpLocks/>
          </p:cNvGrpSpPr>
          <p:nvPr/>
        </p:nvGrpSpPr>
        <p:grpSpPr bwMode="auto">
          <a:xfrm>
            <a:off x="6858000" y="4953000"/>
            <a:ext cx="990600" cy="76200"/>
            <a:chOff x="816" y="3024"/>
            <a:chExt cx="624" cy="48"/>
          </a:xfrm>
        </p:grpSpPr>
        <p:sp>
          <p:nvSpPr>
            <p:cNvPr id="72731"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2"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3"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4"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5"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73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4"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45"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4866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Boosting: Term Manipulation</a:t>
            </a:r>
            <a:endParaRPr lang="en-US" altLang="en-US" dirty="0"/>
          </a:p>
        </p:txBody>
      </p:sp>
      <p:sp>
        <p:nvSpPr>
          <p:cNvPr id="12291" name="Rectangle 3"/>
          <p:cNvSpPr>
            <a:spLocks noGrp="1" noChangeArrowheads="1"/>
          </p:cNvSpPr>
          <p:nvPr>
            <p:ph type="body" idx="1"/>
          </p:nvPr>
        </p:nvSpPr>
        <p:spPr/>
        <p:txBody>
          <a:bodyPr/>
          <a:lstStyle/>
          <a:p>
            <a:r>
              <a:rPr lang="en-US" altLang="en-US" i="1" dirty="0">
                <a:solidFill>
                  <a:srgbClr val="FF0000"/>
                </a:solidFill>
              </a:rPr>
              <a:t>Term </a:t>
            </a:r>
            <a:r>
              <a:rPr lang="en-US" altLang="en-US" i="1" dirty="0" smtClean="0">
                <a:solidFill>
                  <a:srgbClr val="FF0000"/>
                </a:solidFill>
              </a:rPr>
              <a:t>spamming</a:t>
            </a:r>
            <a:r>
              <a:rPr lang="en-US" altLang="en-US" i="1" dirty="0" smtClean="0"/>
              <a:t>.</a:t>
            </a:r>
            <a:endParaRPr lang="en-US" altLang="en-US" i="1" dirty="0"/>
          </a:p>
          <a:p>
            <a:pPr lvl="1"/>
            <a:r>
              <a:rPr lang="en-US" altLang="en-US" dirty="0"/>
              <a:t>Manipulating the text of web pages in order to appear relevant to </a:t>
            </a:r>
            <a:r>
              <a:rPr lang="en-US" altLang="en-US" dirty="0" smtClean="0"/>
              <a:t>queries</a:t>
            </a:r>
            <a:r>
              <a:rPr lang="en-US" altLang="en-US" dirty="0" smtClean="0"/>
              <a:t>.</a:t>
            </a:r>
            <a:endParaRPr lang="en-US" altLang="en-US" dirty="0"/>
          </a:p>
        </p:txBody>
      </p:sp>
    </p:spTree>
    <p:extLst>
      <p:ext uri="{BB962C8B-B14F-4D97-AF65-F5344CB8AC3E}">
        <p14:creationId xmlns:p14="http://schemas.microsoft.com/office/powerpoint/2010/main" val="4154582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83AC0E-5CA0-403B-8EF7-501513283A58}" type="slidenum">
              <a:rPr lang="en-US" altLang="en-US"/>
              <a:pPr/>
              <a:t>40</a:t>
            </a:fld>
            <a:endParaRPr lang="en-US" altLang="en-US"/>
          </a:p>
        </p:txBody>
      </p:sp>
      <p:sp>
        <p:nvSpPr>
          <p:cNvPr id="24578" name="Rectangle 2"/>
          <p:cNvSpPr>
            <a:spLocks noGrp="1" noChangeArrowheads="1"/>
          </p:cNvSpPr>
          <p:nvPr>
            <p:ph type="title"/>
          </p:nvPr>
        </p:nvSpPr>
        <p:spPr>
          <a:xfrm>
            <a:off x="-33403" y="0"/>
            <a:ext cx="9144000" cy="1143000"/>
          </a:xfrm>
        </p:spPr>
        <p:txBody>
          <a:bodyPr/>
          <a:lstStyle/>
          <a:p>
            <a:r>
              <a:rPr lang="en-US" altLang="en-US" dirty="0"/>
              <a:t>PageRank Solution to Traps, Etc.</a:t>
            </a:r>
          </a:p>
        </p:txBody>
      </p:sp>
      <p:sp>
        <p:nvSpPr>
          <p:cNvPr id="24579" name="Rectangle 3"/>
          <p:cNvSpPr>
            <a:spLocks noGrp="1" noChangeArrowheads="1"/>
          </p:cNvSpPr>
          <p:nvPr>
            <p:ph type="body" idx="1"/>
          </p:nvPr>
        </p:nvSpPr>
        <p:spPr/>
        <p:txBody>
          <a:bodyPr>
            <a:normAutofit/>
          </a:bodyPr>
          <a:lstStyle/>
          <a:p>
            <a:r>
              <a:rPr lang="en-US" altLang="en-US" dirty="0"/>
              <a:t>“Tax” each page a fixed percentage at each </a:t>
            </a:r>
            <a:r>
              <a:rPr lang="en-US" altLang="en-US" dirty="0" smtClean="0"/>
              <a:t>iteration</a:t>
            </a:r>
            <a:r>
              <a:rPr lang="en-US" altLang="en-US" dirty="0"/>
              <a:t>.</a:t>
            </a:r>
          </a:p>
          <a:p>
            <a:r>
              <a:rPr lang="en-US" altLang="en-US" dirty="0"/>
              <a:t>Add a fixed constant to all pages</a:t>
            </a:r>
            <a:r>
              <a:rPr lang="en-US" altLang="en-US" dirty="0" smtClean="0"/>
              <a:t>.</a:t>
            </a:r>
          </a:p>
          <a:p>
            <a:pPr lvl="1"/>
            <a:r>
              <a:rPr lang="en-US" altLang="en-US" dirty="0" smtClean="0">
                <a:solidFill>
                  <a:srgbClr val="00B0F0"/>
                </a:solidFill>
              </a:rPr>
              <a:t>Optional but useful</a:t>
            </a:r>
            <a:r>
              <a:rPr lang="en-US" altLang="en-US" dirty="0" smtClean="0"/>
              <a:t>: add exactly enough to balance the loss (tax + PageRank of dead ends).</a:t>
            </a:r>
          </a:p>
          <a:p>
            <a:r>
              <a:rPr lang="en-US" altLang="en-US" dirty="0" smtClean="0"/>
              <a:t>Models </a:t>
            </a:r>
            <a:r>
              <a:rPr lang="en-US" altLang="en-US" dirty="0"/>
              <a:t>a random walk with a fixed probability of leaving the system, and a fixed number of new walkers injected into the system at each step</a:t>
            </a:r>
            <a:r>
              <a:rPr lang="en-US" altLang="en-US" dirty="0" smtClean="0"/>
              <a:t>.</a:t>
            </a:r>
          </a:p>
          <a:p>
            <a:pPr lvl="1"/>
            <a:r>
              <a:rPr lang="en-US" altLang="en-US" dirty="0" smtClean="0"/>
              <a:t>Divided equally among all pages.</a:t>
            </a:r>
            <a:endParaRPr lang="en-US" altLang="en-US" dirty="0"/>
          </a:p>
        </p:txBody>
      </p:sp>
    </p:spTree>
    <p:extLst>
      <p:ext uri="{BB962C8B-B14F-4D97-AF65-F5344CB8AC3E}">
        <p14:creationId xmlns:p14="http://schemas.microsoft.com/office/powerpoint/2010/main" val="55722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AA942EA-905B-46CC-87CA-C2143741BF35}" type="slidenum">
              <a:rPr lang="en-US" altLang="en-US"/>
              <a:pPr/>
              <a:t>41</a:t>
            </a:fld>
            <a:endParaRPr lang="en-US" altLang="en-US"/>
          </a:p>
        </p:txBody>
      </p:sp>
      <p:sp>
        <p:nvSpPr>
          <p:cNvPr id="23554" name="Rectangle 2"/>
          <p:cNvSpPr>
            <a:spLocks noGrp="1" noChangeArrowheads="1"/>
          </p:cNvSpPr>
          <p:nvPr>
            <p:ph type="title"/>
          </p:nvPr>
        </p:nvSpPr>
        <p:spPr>
          <a:xfrm>
            <a:off x="152400" y="-22964"/>
            <a:ext cx="8991600" cy="1143000"/>
          </a:xfrm>
        </p:spPr>
        <p:txBody>
          <a:bodyPr/>
          <a:lstStyle/>
          <a:p>
            <a:r>
              <a:rPr lang="en-US" altLang="en-US" sz="3600" dirty="0">
                <a:solidFill>
                  <a:srgbClr val="92D050"/>
                </a:solidFill>
              </a:rPr>
              <a:t>Example</a:t>
            </a:r>
            <a:r>
              <a:rPr lang="en-US" altLang="en-US" sz="3600" dirty="0"/>
              <a:t>: Microsoft is a Spider Trap; 20% Tax</a:t>
            </a:r>
          </a:p>
        </p:txBody>
      </p:sp>
      <p:sp>
        <p:nvSpPr>
          <p:cNvPr id="23555" name="Rectangle 3"/>
          <p:cNvSpPr>
            <a:spLocks noGrp="1" noChangeArrowheads="1"/>
          </p:cNvSpPr>
          <p:nvPr>
            <p:ph type="body" idx="1"/>
          </p:nvPr>
        </p:nvSpPr>
        <p:spPr/>
        <p:txBody>
          <a:bodyPr/>
          <a:lstStyle/>
          <a:p>
            <a:r>
              <a:rPr lang="en-US" altLang="en-US" dirty="0"/>
              <a:t>Equations </a:t>
            </a:r>
            <a:r>
              <a:rPr lang="en-US" altLang="en-US" b="1" dirty="0"/>
              <a:t> v</a:t>
            </a:r>
            <a:r>
              <a:rPr lang="en-US" altLang="en-US" dirty="0"/>
              <a:t> = </a:t>
            </a:r>
            <a:r>
              <a:rPr lang="en-US" altLang="en-US" dirty="0" smtClean="0"/>
              <a:t>0.8(</a:t>
            </a:r>
            <a:r>
              <a:rPr lang="en-US" altLang="en-US" i="1" dirty="0" err="1" smtClean="0"/>
              <a:t>M</a:t>
            </a:r>
            <a:r>
              <a:rPr lang="en-US" altLang="en-US" b="1" dirty="0" err="1" smtClean="0"/>
              <a:t>v</a:t>
            </a:r>
            <a:r>
              <a:rPr lang="en-US" altLang="en-US" dirty="0" smtClean="0"/>
              <a:t>) </a:t>
            </a:r>
            <a:r>
              <a:rPr lang="en-US" altLang="en-US" dirty="0"/>
              <a:t>+ </a:t>
            </a:r>
            <a:r>
              <a:rPr lang="en-US" altLang="en-US" b="1" dirty="0"/>
              <a:t>0.2</a:t>
            </a:r>
            <a:r>
              <a:rPr lang="en-US" altLang="en-US" dirty="0"/>
              <a:t>:</a:t>
            </a:r>
          </a:p>
          <a:p>
            <a:pPr lvl="1">
              <a:buFont typeface="Monotype Sorts" pitchFamily="2" charset="2"/>
              <a:buNone/>
            </a:pPr>
            <a:r>
              <a:rPr lang="en-US" altLang="en-US" i="1" dirty="0"/>
              <a:t>y</a:t>
            </a:r>
            <a:r>
              <a:rPr lang="en-US" altLang="en-US" dirty="0"/>
              <a:t>   = </a:t>
            </a:r>
            <a:r>
              <a:rPr lang="en-US" altLang="en-US" dirty="0" smtClean="0"/>
              <a:t>0.8(</a:t>
            </a:r>
            <a:r>
              <a:rPr lang="en-US" altLang="en-US" i="1" dirty="0" smtClean="0"/>
              <a:t>y</a:t>
            </a:r>
            <a:r>
              <a:rPr lang="en-US" altLang="en-US" dirty="0" smtClean="0"/>
              <a:t>/2 </a:t>
            </a:r>
            <a:r>
              <a:rPr lang="en-US" altLang="en-US" dirty="0"/>
              <a:t>+ </a:t>
            </a:r>
            <a:r>
              <a:rPr lang="en-US" altLang="en-US" i="1" dirty="0"/>
              <a:t>a</a:t>
            </a:r>
            <a:r>
              <a:rPr lang="en-US" altLang="en-US" dirty="0"/>
              <a:t>/2) + 0.2</a:t>
            </a:r>
          </a:p>
          <a:p>
            <a:pPr lvl="1">
              <a:buFont typeface="Monotype Sorts" pitchFamily="2" charset="2"/>
              <a:buNone/>
            </a:pPr>
            <a:r>
              <a:rPr lang="en-US" altLang="en-US" i="1" dirty="0"/>
              <a:t>a </a:t>
            </a:r>
            <a:r>
              <a:rPr lang="en-US" altLang="en-US" dirty="0"/>
              <a:t>  = </a:t>
            </a:r>
            <a:r>
              <a:rPr lang="en-US" altLang="en-US" dirty="0" smtClean="0"/>
              <a:t>0.8(</a:t>
            </a:r>
            <a:r>
              <a:rPr lang="en-US" altLang="en-US" i="1" dirty="0" smtClean="0"/>
              <a:t>y</a:t>
            </a:r>
            <a:r>
              <a:rPr lang="en-US" altLang="en-US" dirty="0" smtClean="0"/>
              <a:t>/2</a:t>
            </a:r>
            <a:r>
              <a:rPr lang="en-US" altLang="en-US" dirty="0"/>
              <a:t>) + 0.2</a:t>
            </a:r>
          </a:p>
          <a:p>
            <a:pPr lvl="1">
              <a:buFont typeface="Monotype Sorts" pitchFamily="2" charset="2"/>
              <a:buNone/>
            </a:pPr>
            <a:r>
              <a:rPr lang="en-US" altLang="en-US" i="1" dirty="0"/>
              <a:t>m</a:t>
            </a:r>
            <a:r>
              <a:rPr lang="en-US" altLang="en-US" dirty="0"/>
              <a:t>  = </a:t>
            </a:r>
            <a:r>
              <a:rPr lang="en-US" altLang="en-US" dirty="0" smtClean="0"/>
              <a:t>0.8(</a:t>
            </a:r>
            <a:r>
              <a:rPr lang="en-US" altLang="en-US" i="1" dirty="0" smtClean="0"/>
              <a:t>a</a:t>
            </a:r>
            <a:r>
              <a:rPr lang="en-US" altLang="en-US" dirty="0" smtClean="0"/>
              <a:t>/2 </a:t>
            </a:r>
            <a:r>
              <a:rPr lang="en-US" altLang="en-US" dirty="0"/>
              <a:t>+ </a:t>
            </a:r>
            <a:r>
              <a:rPr lang="en-US" altLang="en-US" i="1" dirty="0"/>
              <a:t>m</a:t>
            </a:r>
            <a:r>
              <a:rPr lang="en-US" altLang="en-US" dirty="0"/>
              <a:t>) + 0.2</a:t>
            </a:r>
          </a:p>
          <a:p>
            <a:pPr lvl="1"/>
            <a:endParaRPr lang="en-US" altLang="en-US" dirty="0"/>
          </a:p>
        </p:txBody>
      </p:sp>
      <p:sp>
        <p:nvSpPr>
          <p:cNvPr id="23556"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3557"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3558" name="Text Box 6"/>
          <p:cNvSpPr txBox="1">
            <a:spLocks noChangeArrowheads="1"/>
          </p:cNvSpPr>
          <p:nvPr/>
        </p:nvSpPr>
        <p:spPr bwMode="auto">
          <a:xfrm>
            <a:off x="35052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a:t>
            </a:r>
          </a:p>
          <a:p>
            <a:r>
              <a:rPr lang="en-US" altLang="en-US"/>
              <a:t>0.60</a:t>
            </a:r>
          </a:p>
          <a:p>
            <a:r>
              <a:rPr lang="en-US" altLang="en-US"/>
              <a:t>1.40</a:t>
            </a:r>
          </a:p>
        </p:txBody>
      </p:sp>
      <p:sp>
        <p:nvSpPr>
          <p:cNvPr id="23559" name="Text Box 7"/>
          <p:cNvSpPr txBox="1">
            <a:spLocks noChangeArrowheads="1"/>
          </p:cNvSpPr>
          <p:nvPr/>
        </p:nvSpPr>
        <p:spPr bwMode="auto">
          <a:xfrm>
            <a:off x="43434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0.84</a:t>
            </a:r>
          </a:p>
          <a:p>
            <a:r>
              <a:rPr lang="en-US" altLang="en-US"/>
              <a:t>0.60</a:t>
            </a:r>
          </a:p>
          <a:p>
            <a:r>
              <a:rPr lang="en-US" altLang="en-US"/>
              <a:t>1.56</a:t>
            </a:r>
          </a:p>
        </p:txBody>
      </p:sp>
      <p:sp>
        <p:nvSpPr>
          <p:cNvPr id="23560" name="Text Box 8"/>
          <p:cNvSpPr txBox="1">
            <a:spLocks noChangeArrowheads="1"/>
          </p:cNvSpPr>
          <p:nvPr/>
        </p:nvSpPr>
        <p:spPr bwMode="auto">
          <a:xfrm>
            <a:off x="5257800" y="4564063"/>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0.776</a:t>
            </a:r>
          </a:p>
          <a:p>
            <a:r>
              <a:rPr lang="en-US" altLang="en-US"/>
              <a:t>0.536</a:t>
            </a:r>
          </a:p>
          <a:p>
            <a:r>
              <a:rPr lang="en-US" altLang="en-US"/>
              <a:t>1.688</a:t>
            </a:r>
          </a:p>
        </p:txBody>
      </p:sp>
      <p:sp>
        <p:nvSpPr>
          <p:cNvPr id="23561" name="Text Box 9"/>
          <p:cNvSpPr txBox="1">
            <a:spLocks noChangeArrowheads="1"/>
          </p:cNvSpPr>
          <p:nvPr/>
        </p:nvSpPr>
        <p:spPr bwMode="auto">
          <a:xfrm>
            <a:off x="7162800" y="4565650"/>
            <a:ext cx="99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New Roman" pitchFamily="18" charset="0"/>
              </a:rPr>
              <a:t>  </a:t>
            </a:r>
            <a:r>
              <a:rPr lang="en-US" altLang="en-US"/>
              <a:t>7/11</a:t>
            </a:r>
          </a:p>
          <a:p>
            <a:r>
              <a:rPr lang="en-US" altLang="en-US"/>
              <a:t>  5/11</a:t>
            </a:r>
          </a:p>
          <a:p>
            <a:r>
              <a:rPr lang="en-US" altLang="en-US"/>
              <a:t>21/11</a:t>
            </a:r>
          </a:p>
        </p:txBody>
      </p:sp>
      <p:sp>
        <p:nvSpPr>
          <p:cNvPr id="23562"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4145054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additive="base">
                                        <p:cTn id="7" dur="500" fill="hold"/>
                                        <p:tgtEl>
                                          <p:spTgt spid="23558"/>
                                        </p:tgtEl>
                                        <p:attrNameLst>
                                          <p:attrName>ppt_x</p:attrName>
                                        </p:attrNameLst>
                                      </p:cBhvr>
                                      <p:tavLst>
                                        <p:tav tm="0">
                                          <p:val>
                                            <p:strVal val="1+#ppt_w/2"/>
                                          </p:val>
                                        </p:tav>
                                        <p:tav tm="100000">
                                          <p:val>
                                            <p:strVal val="#ppt_x"/>
                                          </p:val>
                                        </p:tav>
                                      </p:tavLst>
                                    </p:anim>
                                    <p:anim calcmode="lin" valueType="num">
                                      <p:cBhvr additive="base">
                                        <p:cTn id="8"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9"/>
                                        </p:tgtEl>
                                        <p:attrNameLst>
                                          <p:attrName>style.visibility</p:attrName>
                                        </p:attrNameLst>
                                      </p:cBhvr>
                                      <p:to>
                                        <p:strVal val="visible"/>
                                      </p:to>
                                    </p:set>
                                    <p:anim calcmode="lin" valueType="num">
                                      <p:cBhvr additive="base">
                                        <p:cTn id="13" dur="500" fill="hold"/>
                                        <p:tgtEl>
                                          <p:spTgt spid="23559"/>
                                        </p:tgtEl>
                                        <p:attrNameLst>
                                          <p:attrName>ppt_x</p:attrName>
                                        </p:attrNameLst>
                                      </p:cBhvr>
                                      <p:tavLst>
                                        <p:tav tm="0">
                                          <p:val>
                                            <p:strVal val="1+#ppt_w/2"/>
                                          </p:val>
                                        </p:tav>
                                        <p:tav tm="100000">
                                          <p:val>
                                            <p:strVal val="#ppt_x"/>
                                          </p:val>
                                        </p:tav>
                                      </p:tavLst>
                                    </p:anim>
                                    <p:anim calcmode="lin" valueType="num">
                                      <p:cBhvr additive="base">
                                        <p:cTn id="14"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anim calcmode="lin" valueType="num">
                                      <p:cBhvr additive="base">
                                        <p:cTn id="19" dur="500" fill="hold"/>
                                        <p:tgtEl>
                                          <p:spTgt spid="23560"/>
                                        </p:tgtEl>
                                        <p:attrNameLst>
                                          <p:attrName>ppt_x</p:attrName>
                                        </p:attrNameLst>
                                      </p:cBhvr>
                                      <p:tavLst>
                                        <p:tav tm="0">
                                          <p:val>
                                            <p:strVal val="1+#ppt_w/2"/>
                                          </p:val>
                                        </p:tav>
                                        <p:tav tm="100000">
                                          <p:val>
                                            <p:strVal val="#ppt_x"/>
                                          </p:val>
                                        </p:tav>
                                      </p:tavLst>
                                    </p:anim>
                                    <p:anim calcmode="lin" valueType="num">
                                      <p:cBhvr additive="base">
                                        <p:cTn id="20" dur="5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62"/>
                                        </p:tgtEl>
                                        <p:attrNameLst>
                                          <p:attrName>style.visibility</p:attrName>
                                        </p:attrNameLst>
                                      </p:cBhvr>
                                      <p:to>
                                        <p:strVal val="visible"/>
                                      </p:to>
                                    </p:set>
                                    <p:anim calcmode="lin" valueType="num">
                                      <p:cBhvr additive="base">
                                        <p:cTn id="25" dur="500" fill="hold"/>
                                        <p:tgtEl>
                                          <p:spTgt spid="23562"/>
                                        </p:tgtEl>
                                        <p:attrNameLst>
                                          <p:attrName>ppt_x</p:attrName>
                                        </p:attrNameLst>
                                      </p:cBhvr>
                                      <p:tavLst>
                                        <p:tav tm="0">
                                          <p:val>
                                            <p:strVal val="1+#ppt_w/2"/>
                                          </p:val>
                                        </p:tav>
                                        <p:tav tm="100000">
                                          <p:val>
                                            <p:strVal val="#ppt_x"/>
                                          </p:val>
                                        </p:tav>
                                      </p:tavLst>
                                    </p:anim>
                                    <p:anim calcmode="lin" valueType="num">
                                      <p:cBhvr additive="base">
                                        <p:cTn id="26"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61"/>
                                        </p:tgtEl>
                                        <p:attrNameLst>
                                          <p:attrName>style.visibility</p:attrName>
                                        </p:attrNameLst>
                                      </p:cBhvr>
                                      <p:to>
                                        <p:strVal val="visible"/>
                                      </p:to>
                                    </p:set>
                                    <p:anim calcmode="lin" valueType="num">
                                      <p:cBhvr additive="base">
                                        <p:cTn id="31" dur="500" fill="hold"/>
                                        <p:tgtEl>
                                          <p:spTgt spid="23561"/>
                                        </p:tgtEl>
                                        <p:attrNameLst>
                                          <p:attrName>ppt_x</p:attrName>
                                        </p:attrNameLst>
                                      </p:cBhvr>
                                      <p:tavLst>
                                        <p:tav tm="0">
                                          <p:val>
                                            <p:strVal val="1+#ppt_w/2"/>
                                          </p:val>
                                        </p:tav>
                                        <p:tav tm="100000">
                                          <p:val>
                                            <p:strVal val="#ppt_x"/>
                                          </p:val>
                                        </p:tav>
                                      </p:tavLst>
                                    </p:anim>
                                    <p:anim calcmode="lin" valueType="num">
                                      <p:cBhvr additive="base">
                                        <p:cTn id="32"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P spid="23560" grpId="0" autoUpdateAnimBg="0"/>
      <p:bldP spid="23561" grpId="0" autoUpdateAnimBg="0"/>
      <p:bldP spid="2356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EA0272-6117-444B-B3D6-72D8B42564B0}" type="slidenum">
              <a:rPr lang="en-US" altLang="en-US"/>
              <a:pPr/>
              <a:t>42</a:t>
            </a:fld>
            <a:endParaRPr lang="en-US" altLang="en-US"/>
          </a:p>
        </p:txBody>
      </p:sp>
      <p:sp>
        <p:nvSpPr>
          <p:cNvPr id="74754" name="Rectangle 2"/>
          <p:cNvSpPr>
            <a:spLocks noGrp="1" noChangeArrowheads="1"/>
          </p:cNvSpPr>
          <p:nvPr>
            <p:ph type="title"/>
          </p:nvPr>
        </p:nvSpPr>
        <p:spPr/>
        <p:txBody>
          <a:bodyPr/>
          <a:lstStyle/>
          <a:p>
            <a:r>
              <a:rPr lang="en-US" altLang="en-US"/>
              <a:t>Teleport Sets</a:t>
            </a:r>
          </a:p>
        </p:txBody>
      </p:sp>
      <p:sp>
        <p:nvSpPr>
          <p:cNvPr id="74755" name="Rectangle 3"/>
          <p:cNvSpPr>
            <a:spLocks noGrp="1" noChangeArrowheads="1"/>
          </p:cNvSpPr>
          <p:nvPr>
            <p:ph type="body" idx="1"/>
          </p:nvPr>
        </p:nvSpPr>
        <p:spPr/>
        <p:txBody>
          <a:bodyPr/>
          <a:lstStyle/>
          <a:p>
            <a:pPr marL="609600" indent="-609600"/>
            <a:r>
              <a:rPr lang="en-US" altLang="en-US" dirty="0"/>
              <a:t>Assume each walker has a small probability of “teleporting” at any tick.</a:t>
            </a:r>
          </a:p>
          <a:p>
            <a:pPr marL="609600" indent="-609600"/>
            <a:r>
              <a:rPr lang="en-US" altLang="en-US" dirty="0"/>
              <a:t>Teleport can go to:</a:t>
            </a:r>
          </a:p>
          <a:p>
            <a:pPr marL="990600" lvl="1" indent="-533400">
              <a:buFont typeface="Monotype Sorts" pitchFamily="2" charset="2"/>
              <a:buAutoNum type="arabicPeriod"/>
            </a:pPr>
            <a:r>
              <a:rPr lang="en-US" altLang="en-US" dirty="0"/>
              <a:t>Any page with equal </a:t>
            </a:r>
            <a:r>
              <a:rPr lang="en-US" altLang="en-US" dirty="0" smtClean="0"/>
              <a:t>probability.</a:t>
            </a:r>
          </a:p>
          <a:p>
            <a:pPr marL="1255776" lvl="2" indent="-533400"/>
            <a:r>
              <a:rPr lang="en-US" altLang="en-US" dirty="0"/>
              <a:t>A</a:t>
            </a:r>
            <a:r>
              <a:rPr lang="en-US" altLang="en-US" dirty="0" smtClean="0"/>
              <a:t>s </a:t>
            </a:r>
            <a:r>
              <a:rPr lang="en-US" altLang="en-US" dirty="0"/>
              <a:t>in the “taxation” scheme.</a:t>
            </a:r>
          </a:p>
          <a:p>
            <a:pPr marL="990600" lvl="1" indent="-533400">
              <a:buFont typeface="Monotype Sorts" pitchFamily="2" charset="2"/>
              <a:buAutoNum type="arabicPeriod"/>
            </a:pPr>
            <a:r>
              <a:rPr lang="en-US" altLang="en-US" dirty="0"/>
              <a:t>A </a:t>
            </a:r>
            <a:r>
              <a:rPr lang="en-US" altLang="en-US" dirty="0" smtClean="0"/>
              <a:t>set </a:t>
            </a:r>
            <a:r>
              <a:rPr lang="en-US" altLang="en-US" dirty="0"/>
              <a:t>of “relevant” pages (</a:t>
            </a:r>
            <a:r>
              <a:rPr lang="en-US" altLang="en-US" i="1" dirty="0">
                <a:solidFill>
                  <a:srgbClr val="FF0066"/>
                </a:solidFill>
              </a:rPr>
              <a:t>teleport </a:t>
            </a:r>
            <a:r>
              <a:rPr lang="en-US" altLang="en-US" i="1" dirty="0" smtClean="0">
                <a:solidFill>
                  <a:srgbClr val="FF0066"/>
                </a:solidFill>
              </a:rPr>
              <a:t>set</a:t>
            </a:r>
            <a:r>
              <a:rPr lang="en-US" altLang="en-US" dirty="0" smtClean="0"/>
              <a:t>).</a:t>
            </a:r>
            <a:endParaRPr lang="en-US" altLang="en-US" dirty="0"/>
          </a:p>
          <a:p>
            <a:pPr marL="1255776" lvl="2" indent="-533400"/>
            <a:r>
              <a:rPr lang="en-US" altLang="en-US" dirty="0"/>
              <a:t>F</a:t>
            </a:r>
            <a:r>
              <a:rPr lang="en-US" altLang="en-US" dirty="0" smtClean="0"/>
              <a:t>or </a:t>
            </a:r>
            <a:r>
              <a:rPr lang="en-US" altLang="en-US" i="1" dirty="0">
                <a:solidFill>
                  <a:srgbClr val="FF0066"/>
                </a:solidFill>
              </a:rPr>
              <a:t>topic-specific</a:t>
            </a:r>
            <a:r>
              <a:rPr lang="en-US" altLang="en-US" dirty="0"/>
              <a:t> </a:t>
            </a:r>
            <a:r>
              <a:rPr lang="en-US" altLang="en-US" dirty="0" smtClean="0"/>
              <a:t>PageRank</a:t>
            </a:r>
            <a:r>
              <a:rPr lang="en-US" altLang="en-US" dirty="0"/>
              <a:t>.</a:t>
            </a:r>
          </a:p>
        </p:txBody>
      </p:sp>
    </p:spTree>
    <p:extLst>
      <p:ext uri="{BB962C8B-B14F-4D97-AF65-F5344CB8AC3E}">
        <p14:creationId xmlns:p14="http://schemas.microsoft.com/office/powerpoint/2010/main" val="78107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FC38A4-8AA6-4F42-929F-7DFE06EA80A3}" type="slidenum">
              <a:rPr lang="en-US" altLang="en-US"/>
              <a:pPr/>
              <a:t>43</a:t>
            </a:fld>
            <a:endParaRPr lang="en-US" altLang="en-US"/>
          </a:p>
        </p:txBody>
      </p:sp>
      <p:sp>
        <p:nvSpPr>
          <p:cNvPr id="112642" name="Rectangle 2"/>
          <p:cNvSpPr>
            <a:spLocks noGrp="1" noChangeArrowheads="1"/>
          </p:cNvSpPr>
          <p:nvPr>
            <p:ph type="title"/>
          </p:nvPr>
        </p:nvSpPr>
        <p:spPr/>
        <p:txBody>
          <a:bodyPr/>
          <a:lstStyle/>
          <a:p>
            <a:r>
              <a:rPr lang="en-US" altLang="en-US"/>
              <a:t>Picking the Teleport Set</a:t>
            </a:r>
          </a:p>
        </p:txBody>
      </p:sp>
      <p:sp>
        <p:nvSpPr>
          <p:cNvPr id="112643" name="Rectangle 3"/>
          <p:cNvSpPr>
            <a:spLocks noGrp="1" noChangeArrowheads="1"/>
          </p:cNvSpPr>
          <p:nvPr>
            <p:ph type="body" idx="1"/>
          </p:nvPr>
        </p:nvSpPr>
        <p:spPr/>
        <p:txBody>
          <a:bodyPr/>
          <a:lstStyle/>
          <a:p>
            <a:pPr marL="609600" indent="-609600">
              <a:buFont typeface="Monotype Sorts" pitchFamily="2" charset="2"/>
              <a:buAutoNum type="arabicPeriod"/>
            </a:pPr>
            <a:r>
              <a:rPr lang="en-US" altLang="en-US" dirty="0"/>
              <a:t>Choose the pages belonging to the topic in </a:t>
            </a:r>
            <a:r>
              <a:rPr lang="en-US" altLang="en-US" dirty="0">
                <a:solidFill>
                  <a:srgbClr val="00B050"/>
                </a:solidFill>
              </a:rPr>
              <a:t>Open Directory</a:t>
            </a:r>
            <a:r>
              <a:rPr lang="en-US" altLang="en-US" dirty="0"/>
              <a:t>.</a:t>
            </a:r>
          </a:p>
          <a:p>
            <a:pPr marL="609600" indent="-609600">
              <a:buFont typeface="Monotype Sorts" pitchFamily="2" charset="2"/>
              <a:buAutoNum type="arabicPeriod"/>
            </a:pPr>
            <a:r>
              <a:rPr lang="en-US" altLang="en-US" dirty="0"/>
              <a:t>“</a:t>
            </a:r>
            <a:r>
              <a:rPr lang="en-US" altLang="en-US" dirty="0" smtClean="0"/>
              <a:t>Learn,” </a:t>
            </a:r>
            <a:r>
              <a:rPr lang="en-US" altLang="en-US" dirty="0"/>
              <a:t>from </a:t>
            </a:r>
            <a:r>
              <a:rPr lang="en-US" altLang="en-US" dirty="0" smtClean="0"/>
              <a:t>a training set, </a:t>
            </a:r>
            <a:r>
              <a:rPr lang="en-US" altLang="en-US" dirty="0"/>
              <a:t>the typical words in pages belonging to the topic; use pages heavy in those words as the teleport set.</a:t>
            </a:r>
          </a:p>
        </p:txBody>
      </p:sp>
    </p:spTree>
    <p:extLst>
      <p:ext uri="{BB962C8B-B14F-4D97-AF65-F5344CB8AC3E}">
        <p14:creationId xmlns:p14="http://schemas.microsoft.com/office/powerpoint/2010/main" val="23369563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A05181-58DE-4B09-812F-90F62BF5649C}" type="slidenum">
              <a:rPr lang="en-US" altLang="en-US"/>
              <a:pPr/>
              <a:t>44</a:t>
            </a:fld>
            <a:endParaRPr lang="en-US" altLang="en-US"/>
          </a:p>
        </p:txBody>
      </p:sp>
      <p:sp>
        <p:nvSpPr>
          <p:cNvPr id="83970" name="Rectangle 2"/>
          <p:cNvSpPr>
            <a:spLocks noGrp="1" noChangeArrowheads="1"/>
          </p:cNvSpPr>
          <p:nvPr>
            <p:ph type="title"/>
          </p:nvPr>
        </p:nvSpPr>
        <p:spPr/>
        <p:txBody>
          <a:bodyPr/>
          <a:lstStyle/>
          <a:p>
            <a:r>
              <a:rPr lang="en-US" altLang="en-US" dirty="0">
                <a:solidFill>
                  <a:srgbClr val="00B0F0"/>
                </a:solidFill>
              </a:rPr>
              <a:t>Application</a:t>
            </a:r>
            <a:r>
              <a:rPr lang="en-US" altLang="en-US" dirty="0"/>
              <a:t>: Link Spam</a:t>
            </a:r>
          </a:p>
        </p:txBody>
      </p:sp>
      <p:sp>
        <p:nvSpPr>
          <p:cNvPr id="83971" name="Rectangle 3"/>
          <p:cNvSpPr>
            <a:spLocks noGrp="1" noChangeArrowheads="1"/>
          </p:cNvSpPr>
          <p:nvPr>
            <p:ph type="body" idx="1"/>
          </p:nvPr>
        </p:nvSpPr>
        <p:spPr/>
        <p:txBody>
          <a:bodyPr/>
          <a:lstStyle/>
          <a:p>
            <a:r>
              <a:rPr lang="en-US" altLang="en-US" dirty="0"/>
              <a:t>Spam </a:t>
            </a:r>
            <a:r>
              <a:rPr lang="en-US" altLang="en-US" dirty="0" smtClean="0"/>
              <a:t>farmers </a:t>
            </a:r>
            <a:r>
              <a:rPr lang="en-US" altLang="en-US" dirty="0"/>
              <a:t>create networks of millions of pages designed to focus PageRank on a few undeserving pages</a:t>
            </a:r>
            <a:r>
              <a:rPr lang="en-US" altLang="en-US" dirty="0" smtClean="0"/>
              <a:t>.</a:t>
            </a:r>
          </a:p>
          <a:p>
            <a:r>
              <a:rPr lang="en-US" altLang="en-US" dirty="0" smtClean="0"/>
              <a:t>To </a:t>
            </a:r>
            <a:r>
              <a:rPr lang="en-US" altLang="en-US" dirty="0"/>
              <a:t>minimize their influence, use a teleport set consisting of trusted pages only.</a:t>
            </a:r>
          </a:p>
          <a:p>
            <a:pPr lvl="1"/>
            <a:r>
              <a:rPr lang="en-US" altLang="en-US" dirty="0">
                <a:solidFill>
                  <a:srgbClr val="00B050"/>
                </a:solidFill>
              </a:rPr>
              <a:t>Example</a:t>
            </a:r>
            <a:r>
              <a:rPr lang="en-US" altLang="en-US" dirty="0"/>
              <a:t>: home pages of universities.</a:t>
            </a:r>
          </a:p>
        </p:txBody>
      </p:sp>
    </p:spTree>
    <p:extLst>
      <p:ext uri="{BB962C8B-B14F-4D97-AF65-F5344CB8AC3E}">
        <p14:creationId xmlns:p14="http://schemas.microsoft.com/office/powerpoint/2010/main" val="12431411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at Web Scale</a:t>
            </a:r>
            <a:endParaRPr lang="en-US" dirty="0"/>
          </a:p>
        </p:txBody>
      </p:sp>
      <p:sp>
        <p:nvSpPr>
          <p:cNvPr id="3" name="Content Placeholder 2"/>
          <p:cNvSpPr>
            <a:spLocks noGrp="1"/>
          </p:cNvSpPr>
          <p:nvPr>
            <p:ph idx="1"/>
          </p:nvPr>
        </p:nvSpPr>
        <p:spPr>
          <a:xfrm>
            <a:off x="457200" y="1295400"/>
            <a:ext cx="2655230" cy="5257801"/>
          </a:xfrm>
        </p:spPr>
        <p:txBody>
          <a:bodyPr/>
          <a:lstStyle/>
          <a:p>
            <a:r>
              <a:rPr lang="en-US" dirty="0" smtClean="0"/>
              <a:t>Web graph</a:t>
            </a:r>
          </a:p>
          <a:p>
            <a:pPr marL="457200" lvl="1" indent="0">
              <a:buNone/>
            </a:pPr>
            <a:endParaRPr lang="en-US" dirty="0" smtClean="0"/>
          </a:p>
          <a:p>
            <a:pPr marL="457200" lvl="1" indent="0">
              <a:buNone/>
            </a:pPr>
            <a:endParaRPr lang="en-US" dirty="0"/>
          </a:p>
          <a:p>
            <a:pPr marL="457200" lvl="1" indent="0">
              <a:buNone/>
            </a:pPr>
            <a:r>
              <a:rPr lang="en-US" dirty="0" smtClean="0"/>
              <a:t>How do we compute PageRank for graph of such scale?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dirty="0"/>
          </a:p>
        </p:txBody>
      </p:sp>
      <p:pic>
        <p:nvPicPr>
          <p:cNvPr id="4098" name="Picture 2" descr="Graphical Representation of the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2430" y="2209800"/>
            <a:ext cx="4507570" cy="4575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9315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 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46</a:t>
            </a:fld>
            <a:endParaRPr lang="en-US" dirty="0"/>
          </a:p>
        </p:txBody>
      </p:sp>
      <p:pic>
        <p:nvPicPr>
          <p:cNvPr id="1026" name="Picture 2" descr="Image result for comic final ex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063752"/>
            <a:ext cx="5715000" cy="572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71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Term-Spamming Techniques</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Repetition</a:t>
            </a:r>
            <a:r>
              <a:rPr lang="en-US" dirty="0" smtClean="0"/>
              <a:t> of terms, e.g., “Viagra,” in order to subvert TF.IDF-based rankings.</a:t>
            </a:r>
          </a:p>
          <a:p>
            <a:r>
              <a:rPr lang="en-US" i="1" dirty="0" smtClean="0">
                <a:solidFill>
                  <a:srgbClr val="FF0000"/>
                </a:solidFill>
              </a:rPr>
              <a:t>Dumping</a:t>
            </a:r>
            <a:r>
              <a:rPr lang="en-US" dirty="0" smtClean="0"/>
              <a:t> = adding large numbers of words to your page.</a:t>
            </a:r>
          </a:p>
          <a:p>
            <a:pPr lvl="1"/>
            <a:r>
              <a:rPr lang="en-US" dirty="0" smtClean="0">
                <a:solidFill>
                  <a:srgbClr val="00B050"/>
                </a:solidFill>
              </a:rPr>
              <a:t>Example</a:t>
            </a:r>
            <a:r>
              <a:rPr lang="en-US" dirty="0" smtClean="0"/>
              <a:t>: run the search query you would like your page to match, and add copies of the top 10 pages.</a:t>
            </a:r>
          </a:p>
          <a:p>
            <a:pPr lvl="1"/>
            <a:r>
              <a:rPr lang="en-US" dirty="0" smtClean="0">
                <a:solidFill>
                  <a:srgbClr val="00B050"/>
                </a:solidFill>
              </a:rPr>
              <a:t>Example</a:t>
            </a:r>
            <a:r>
              <a:rPr lang="en-US" dirty="0" smtClean="0"/>
              <a:t>: add a dictionary, so you match every search query.</a:t>
            </a:r>
          </a:p>
          <a:p>
            <a:pPr lvl="1"/>
            <a:r>
              <a:rPr lang="en-US" dirty="0" smtClean="0">
                <a:solidFill>
                  <a:srgbClr val="0070C0"/>
                </a:solidFill>
              </a:rPr>
              <a:t>Key hiding technique</a:t>
            </a:r>
            <a:r>
              <a:rPr lang="en-US" dirty="0" smtClean="0"/>
              <a:t>: words are hidden by giving them the same color as the background.</a:t>
            </a:r>
          </a:p>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262277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2362200" y="1905000"/>
            <a:ext cx="3667125" cy="2800350"/>
          </a:xfrm>
          <a:prstGeom prst="rect">
            <a:avLst/>
          </a:prstGeom>
        </p:spPr>
      </p:pic>
    </p:spTree>
    <p:extLst>
      <p:ext uri="{BB962C8B-B14F-4D97-AF65-F5344CB8AC3E}">
        <p14:creationId xmlns:p14="http://schemas.microsoft.com/office/powerpoint/2010/main" val="537073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Need a Different Paradigm</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7</a:t>
            </a:fld>
            <a:endParaRPr lang="en-US" dirty="0"/>
          </a:p>
        </p:txBody>
      </p:sp>
      <p:pic>
        <p:nvPicPr>
          <p:cNvPr id="2050" name="Picture 2" descr="1280px-PageRank-hi-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743200"/>
            <a:ext cx="5143500" cy="37052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86050" y="1752600"/>
            <a:ext cx="3581400" cy="646331"/>
          </a:xfrm>
          <a:prstGeom prst="rect">
            <a:avLst/>
          </a:prstGeom>
          <a:noFill/>
        </p:spPr>
        <p:txBody>
          <a:bodyPr wrap="square" rtlCol="0">
            <a:spAutoFit/>
          </a:bodyPr>
          <a:lstStyle/>
          <a:p>
            <a:r>
              <a:rPr lang="en-US"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Page Importance</a:t>
            </a:r>
            <a:endParaRPr lang="en-US" sz="3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92686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dirty="0"/>
          </a:p>
        </p:txBody>
      </p:sp>
      <p:pic>
        <p:nvPicPr>
          <p:cNvPr id="6" name="Picture 5"/>
          <p:cNvPicPr>
            <a:picLocks noChangeAspect="1"/>
          </p:cNvPicPr>
          <p:nvPr/>
        </p:nvPicPr>
        <p:blipFill>
          <a:blip r:embed="rId2"/>
          <a:stretch>
            <a:fillRect/>
          </a:stretch>
        </p:blipFill>
        <p:spPr>
          <a:xfrm>
            <a:off x="990600" y="1600200"/>
            <a:ext cx="2619375" cy="1743075"/>
          </a:xfrm>
          <a:prstGeom prst="rect">
            <a:avLst/>
          </a:prstGeom>
        </p:spPr>
      </p:pic>
      <p:pic>
        <p:nvPicPr>
          <p:cNvPr id="3076" name="Picture 4" descr="Image result for Sergey Br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581400"/>
            <a:ext cx="3057525"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44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 – (1)</a:t>
            </a:r>
            <a:endParaRPr lang="en-US" dirty="0"/>
          </a:p>
        </p:txBody>
      </p:sp>
      <p:sp>
        <p:nvSpPr>
          <p:cNvPr id="3" name="Content Placeholder 2"/>
          <p:cNvSpPr>
            <a:spLocks noGrp="1"/>
          </p:cNvSpPr>
          <p:nvPr>
            <p:ph idx="1"/>
          </p:nvPr>
        </p:nvSpPr>
        <p:spPr/>
        <p:txBody>
          <a:bodyPr/>
          <a:lstStyle/>
          <a:p>
            <a:r>
              <a:rPr lang="en-US" dirty="0" smtClean="0"/>
              <a:t>Web pages are important if people visit them a lot.</a:t>
            </a:r>
          </a:p>
          <a:p>
            <a:r>
              <a:rPr lang="en-US" dirty="0" smtClean="0"/>
              <a:t>But, can we watch everybody using the Web?</a:t>
            </a:r>
          </a:p>
          <a:p>
            <a:r>
              <a:rPr lang="en-US" dirty="0" smtClean="0"/>
              <a:t>A good surrogate for visiting pages is to assume people follow links </a:t>
            </a:r>
            <a:r>
              <a:rPr lang="en-US" u="sng" dirty="0" smtClean="0"/>
              <a:t>randomly</a:t>
            </a:r>
            <a:r>
              <a:rPr lang="en-US" dirty="0" smtClean="0"/>
              <a:t>.</a:t>
            </a:r>
          </a:p>
          <a:p>
            <a:r>
              <a:rPr lang="en-US" dirty="0" smtClean="0"/>
              <a:t>Leads to </a:t>
            </a:r>
            <a:r>
              <a:rPr lang="en-US" i="1" dirty="0" smtClean="0">
                <a:solidFill>
                  <a:srgbClr val="FF0000"/>
                </a:solidFill>
              </a:rPr>
              <a:t>random surfer </a:t>
            </a:r>
            <a:r>
              <a:rPr lang="en-US" dirty="0" smtClean="0"/>
              <a:t>model:</a:t>
            </a:r>
          </a:p>
          <a:p>
            <a:pPr lvl="1"/>
            <a:r>
              <a:rPr lang="en-US" dirty="0" smtClean="0"/>
              <a:t>Start at a random page and follow random out-links repeatedly, from whatever page you are at.</a:t>
            </a:r>
          </a:p>
          <a:p>
            <a:pPr lvl="1"/>
            <a:r>
              <a:rPr lang="en-US" i="1" dirty="0" smtClean="0">
                <a:solidFill>
                  <a:srgbClr val="FF0000"/>
                </a:solidFill>
              </a:rPr>
              <a:t>PageRank</a:t>
            </a:r>
            <a:r>
              <a:rPr lang="en-US" dirty="0" smtClean="0"/>
              <a:t> = limiting probability of being at a page.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9</a:t>
            </a:fld>
            <a:endParaRPr lang="en-US" dirty="0"/>
          </a:p>
        </p:txBody>
      </p:sp>
    </p:spTree>
    <p:extLst>
      <p:ext uri="{BB962C8B-B14F-4D97-AF65-F5344CB8AC3E}">
        <p14:creationId xmlns:p14="http://schemas.microsoft.com/office/powerpoint/2010/main" val="308139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7243</TotalTime>
  <Words>1525</Words>
  <Application>Microsoft Office PowerPoint</Application>
  <PresentationFormat>On-screen Show (4:3)</PresentationFormat>
  <Paragraphs>350</Paragraphs>
  <Slides>46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Cambria Math</vt:lpstr>
      <vt:lpstr>Corbel</vt:lpstr>
      <vt:lpstr>Monotype Sorts</vt:lpstr>
      <vt:lpstr>Times New Roman</vt:lpstr>
      <vt:lpstr>Wingdings</vt:lpstr>
      <vt:lpstr>Wingdings 2</vt:lpstr>
      <vt:lpstr>Module</vt:lpstr>
      <vt:lpstr>Random Surfers on the Web Transition Matrix of the Web Dead Ends and Spider Traps Topic-Specific PageRank </vt:lpstr>
      <vt:lpstr>What Is Web Spam?</vt:lpstr>
      <vt:lpstr>Web Spam Taxonomy</vt:lpstr>
      <vt:lpstr>Boosting: Term Manipulation</vt:lpstr>
      <vt:lpstr>Term-Spamming Techniques</vt:lpstr>
      <vt:lpstr>PowerPoint Presentation</vt:lpstr>
      <vt:lpstr> Need a Different Paradigm</vt:lpstr>
      <vt:lpstr>Inventors</vt:lpstr>
      <vt:lpstr>Intuition – (1)</vt:lpstr>
      <vt:lpstr>Intuition – (2)</vt:lpstr>
      <vt:lpstr>Transition Matrix of the Web</vt:lpstr>
      <vt:lpstr>Example: Transition Matrix</vt:lpstr>
      <vt:lpstr>Example</vt:lpstr>
      <vt:lpstr>Random Walks on the Web</vt:lpstr>
      <vt:lpstr>Random Walks – (2)</vt:lpstr>
      <vt:lpstr>Running Example</vt:lpstr>
      <vt:lpstr>Solving The Equations</vt:lpstr>
      <vt:lpstr>Simulating a Random Walk</vt:lpstr>
      <vt:lpstr>Example: Iterating Equations</vt:lpstr>
      <vt:lpstr>The Walkers</vt:lpstr>
      <vt:lpstr>The Walkers</vt:lpstr>
      <vt:lpstr>The Walkers</vt:lpstr>
      <vt:lpstr>The Walkers</vt:lpstr>
      <vt:lpstr>In the Limit …</vt:lpstr>
      <vt:lpstr>Dead Ends Spider Traps Taxation Policies </vt:lpstr>
      <vt:lpstr>Real-World Problems</vt:lpstr>
      <vt:lpstr>Microsoft Becomes Dead End</vt:lpstr>
      <vt:lpstr>Example: Effect of Dead Ends</vt:lpstr>
      <vt:lpstr>Microsoft Becomes a Dead End</vt:lpstr>
      <vt:lpstr>Microsoft Becomes a Dead End</vt:lpstr>
      <vt:lpstr>Microsoft Becomes a Dead End</vt:lpstr>
      <vt:lpstr>Microsoft Becomes a Dead End</vt:lpstr>
      <vt:lpstr>In the Limit …</vt:lpstr>
      <vt:lpstr>M’soft Becomes Spider Trap</vt:lpstr>
      <vt:lpstr>Example: Effect of Spider Trap</vt:lpstr>
      <vt:lpstr>Microsoft Becomes a Spider Trap</vt:lpstr>
      <vt:lpstr>Microsoft Becomes a Spider Trap</vt:lpstr>
      <vt:lpstr>Microsoft Becomes a Spider Trap</vt:lpstr>
      <vt:lpstr>In the Limit …</vt:lpstr>
      <vt:lpstr>PageRank Solution to Traps, Etc.</vt:lpstr>
      <vt:lpstr>Example: Microsoft is a Spider Trap; 20% Tax</vt:lpstr>
      <vt:lpstr>Teleport Sets</vt:lpstr>
      <vt:lpstr>Picking the Teleport Set</vt:lpstr>
      <vt:lpstr>Application: Link Spam</vt:lpstr>
      <vt:lpstr>PageRank at Web Scale</vt:lpstr>
      <vt:lpstr>Final Exam Questions</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Eddy</cp:lastModifiedBy>
  <cp:revision>570</cp:revision>
  <dcterms:created xsi:type="dcterms:W3CDTF">2009-06-12T17:14:38Z</dcterms:created>
  <dcterms:modified xsi:type="dcterms:W3CDTF">2016-12-07T22:19:22Z</dcterms:modified>
</cp:coreProperties>
</file>