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64"/>
  </p:notesMasterIdLst>
  <p:handoutMasterIdLst>
    <p:handoutMasterId r:id="rId65"/>
  </p:handoutMasterIdLst>
  <p:sldIdLst>
    <p:sldId id="974" r:id="rId2"/>
    <p:sldId id="975" r:id="rId3"/>
    <p:sldId id="976" r:id="rId4"/>
    <p:sldId id="977" r:id="rId5"/>
    <p:sldId id="978" r:id="rId6"/>
    <p:sldId id="979" r:id="rId7"/>
    <p:sldId id="980" r:id="rId8"/>
    <p:sldId id="981" r:id="rId9"/>
    <p:sldId id="983" r:id="rId10"/>
    <p:sldId id="872" r:id="rId11"/>
    <p:sldId id="924" r:id="rId12"/>
    <p:sldId id="882" r:id="rId13"/>
    <p:sldId id="925" r:id="rId14"/>
    <p:sldId id="926" r:id="rId15"/>
    <p:sldId id="927" r:id="rId16"/>
    <p:sldId id="928" r:id="rId17"/>
    <p:sldId id="929" r:id="rId18"/>
    <p:sldId id="984" r:id="rId19"/>
    <p:sldId id="930" r:id="rId20"/>
    <p:sldId id="931" r:id="rId21"/>
    <p:sldId id="932" r:id="rId22"/>
    <p:sldId id="968" r:id="rId23"/>
    <p:sldId id="969" r:id="rId24"/>
    <p:sldId id="933" r:id="rId25"/>
    <p:sldId id="934" r:id="rId26"/>
    <p:sldId id="935" r:id="rId27"/>
    <p:sldId id="936" r:id="rId28"/>
    <p:sldId id="938" r:id="rId29"/>
    <p:sldId id="986" r:id="rId30"/>
    <p:sldId id="987" r:id="rId31"/>
    <p:sldId id="988" r:id="rId32"/>
    <p:sldId id="989" r:id="rId33"/>
    <p:sldId id="990" r:id="rId34"/>
    <p:sldId id="939" r:id="rId35"/>
    <p:sldId id="991" r:id="rId36"/>
    <p:sldId id="992" r:id="rId37"/>
    <p:sldId id="993" r:id="rId38"/>
    <p:sldId id="994" r:id="rId39"/>
    <p:sldId id="995" r:id="rId40"/>
    <p:sldId id="996" r:id="rId41"/>
    <p:sldId id="997" r:id="rId42"/>
    <p:sldId id="998" r:id="rId43"/>
    <p:sldId id="999" r:id="rId44"/>
    <p:sldId id="1000" r:id="rId45"/>
    <p:sldId id="1001" r:id="rId46"/>
    <p:sldId id="1002" r:id="rId47"/>
    <p:sldId id="1003" r:id="rId48"/>
    <p:sldId id="1004" r:id="rId49"/>
    <p:sldId id="1005" r:id="rId50"/>
    <p:sldId id="1006" r:id="rId51"/>
    <p:sldId id="945" r:id="rId52"/>
    <p:sldId id="946" r:id="rId53"/>
    <p:sldId id="950" r:id="rId54"/>
    <p:sldId id="951" r:id="rId55"/>
    <p:sldId id="952" r:id="rId56"/>
    <p:sldId id="971" r:id="rId57"/>
    <p:sldId id="953" r:id="rId58"/>
    <p:sldId id="954" r:id="rId59"/>
    <p:sldId id="955" r:id="rId60"/>
    <p:sldId id="956" r:id="rId61"/>
    <p:sldId id="957" r:id="rId62"/>
    <p:sldId id="967" r:id="rId63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89" d="100"/>
          <a:sy n="89" d="100"/>
        </p:scale>
        <p:origin x="1291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30.11.2016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41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1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10728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35903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40833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56632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74162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45025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52454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80326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40790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05516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8994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3299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2085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68809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829107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27188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2148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007226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29368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67324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625638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8271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960877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4747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077386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898179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9919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4695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8704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3551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39401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41225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3448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3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9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8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71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0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8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9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Search Engines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Retrieval in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6096000"/>
            <a:ext cx="19319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smtClean="0"/>
              <a:t>All slides ©Addison Wesley, 2008</a:t>
            </a:r>
          </a:p>
        </p:txBody>
      </p:sp>
    </p:spTree>
    <p:extLst>
      <p:ext uri="{BB962C8B-B14F-4D97-AF65-F5344CB8AC3E}">
        <p14:creationId xmlns:p14="http://schemas.microsoft.com/office/powerpoint/2010/main" val="4701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Unranked evaluation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Measures for a search engine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18192" y="170080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How fast does it index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e.g., number of bytes per hour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How fast does it search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e.g., latency as a function of queries per second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What is the cost per query?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in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dollars</a:t>
            </a:r>
            <a:endParaRPr lang="de-DE" sz="2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Measures for a search engine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92971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All of the preceding criteria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measurable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we can quantify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size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money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However, the key measure for a search engine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user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happiness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What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Factors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include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Speed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response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Size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Uncluttered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UI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Most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important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relevance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(actually, maybe even more important: it’s free)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none of these is sufficient: blindingly fast, but useless answers won’t make a user happy.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How can we quantify user happiness?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Who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Who is the user we are trying to make happy?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Web search engine: searcher. Success: Searcher finds what she was looking for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. Measure: rate of return to this search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engine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Web search engine: advertiser. Success: Searcher clicks 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ad.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Measure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clickthrough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rate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Ecommerce: buyer. Success: Buyer buys something.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Measures: time to purchase, fraction of “conversions” of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searchers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to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buyers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Ecommerce: seller. Success: Seller sells something.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Measure: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profit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per item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sold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Enterprise: CEO. Success: Employees are more productive (because of effective search).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Measure: profit of the company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Most common definition of user happiness: Relevance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2880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User happiness is equated with the relevance of search results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But how do you measure relevance?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Standard methodology in information retrieval consists of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three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elements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benchmark</a:t>
            </a: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document</a:t>
            </a: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collection</a:t>
            </a:r>
            <a:endParaRPr lang="de-DE" sz="2800" dirty="0" smtClean="0">
              <a:solidFill>
                <a:srgbClr val="FF000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benchmark</a:t>
            </a: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suite</a:t>
            </a: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of</a:t>
            </a:r>
            <a:r>
              <a:rPr lang="de-DE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latin typeface="+mj-lt"/>
              </a:rPr>
              <a:t>queries</a:t>
            </a:r>
            <a:endParaRPr lang="de-DE" sz="2800" dirty="0" smtClean="0">
              <a:solidFill>
                <a:srgbClr val="FF000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An assessment of the relevance of each query-document pair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smtClean="0">
                <a:solidFill>
                  <a:schemeClr val="tx1"/>
                </a:solidFill>
                <a:latin typeface="+mj-lt"/>
              </a:rPr>
              <a:t>Relevance: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 vs. information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need</a:t>
            </a:r>
            <a:endParaRPr lang="fr-FR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what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 take: relevance to the query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“Relevance to the query” is very problematic.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Information need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“I am looking for information on whether drinking red wine is more effective at reducing your risk of heart attacks than white wine.”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an information need, not a query.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Query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[red wine white wine heart attack]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At heart of his speech was an attack on the wine industry lobby for downplaying the role of red and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white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wine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drunk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driving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is an excellent match for query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relevant to the information need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smtClean="0">
                <a:solidFill>
                  <a:schemeClr val="tx1"/>
                </a:solidFill>
                <a:latin typeface="+mj-lt"/>
              </a:rPr>
              <a:t>Relevance: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 vs. information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need</a:t>
            </a:r>
            <a:endParaRPr lang="fr-FR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User happiness can only be measured by relevance to an information need, not by relevance to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Our terminology: we talk about query-document relevance judgments even though we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mean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information-need-document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judgments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7" y="1484784"/>
            <a:ext cx="9059803" cy="4464918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smtClean="0">
                <a:solidFill>
                  <a:schemeClr val="tx1"/>
                </a:solidFill>
                <a:latin typeface="+mj-lt"/>
              </a:rPr>
              <a:t>Test Collection Evaluation</a:t>
            </a:r>
          </a:p>
        </p:txBody>
      </p:sp>
    </p:spTree>
    <p:extLst>
      <p:ext uri="{BB962C8B-B14F-4D97-AF65-F5344CB8AC3E}">
        <p14:creationId xmlns:p14="http://schemas.microsoft.com/office/powerpoint/2010/main" val="37369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Precision and 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ecall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Precision (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is the fraction of retrieved documents that are 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relevant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Recall (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is the fraction of relevant documents that are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retrieved</a:t>
            </a:r>
            <a:endParaRPr lang="de-DE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Picture 7" descr="18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12" y="3000372"/>
            <a:ext cx="7568006" cy="792000"/>
          </a:xfrm>
          <a:prstGeom prst="rect">
            <a:avLst/>
          </a:prstGeom>
        </p:spPr>
      </p:pic>
      <p:pic>
        <p:nvPicPr>
          <p:cNvPr id="9" name="Picture 8" descr="1808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32" y="4786322"/>
            <a:ext cx="7309468" cy="7513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Two basic kinds: (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 static (ii) dynamic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static summary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of a document is always the same, regardless of the query that was issued by the user.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Dynamic summaries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are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query-dependent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. They attempt to explain why the document was retrieved for the query at hand.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724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Precision</a:t>
            </a: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endParaRPr lang="fr-FR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428860" y="3643338"/>
            <a:ext cx="3571900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P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/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(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/ (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" name="Picture 7" descr="19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071678"/>
            <a:ext cx="7327020" cy="13573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Precision/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tradeoff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79512" y="1772816"/>
            <a:ext cx="8643998" cy="4464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You can increase recall by returning more docs.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Recall is a non-decreasing function of the number of docs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retrieved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 system that returns all docs has 100% recall!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The converse is also true (usually): It’s easy to get high precision for very low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Suppose the document with the largest score is relevant. How </a:t>
            </a:r>
            <a:r>
              <a:rPr lang="de-DE" sz="2800" dirty="0" err="1" smtClean="0">
                <a:solidFill>
                  <a:srgbClr val="00B050"/>
                </a:solidFill>
                <a:latin typeface="+mj-lt"/>
              </a:rPr>
              <a:t>can</a:t>
            </a:r>
            <a:r>
              <a:rPr lang="de-DE" sz="28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00B050"/>
                </a:solidFill>
                <a:latin typeface="+mj-lt"/>
              </a:rPr>
              <a:t>we</a:t>
            </a:r>
            <a:r>
              <a:rPr lang="de-DE" sz="28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00B050"/>
                </a:solidFill>
                <a:latin typeface="+mj-lt"/>
              </a:rPr>
              <a:t>maximize</a:t>
            </a:r>
            <a:r>
              <a:rPr lang="de-DE" sz="28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00B050"/>
                </a:solidFill>
                <a:latin typeface="+mj-lt"/>
              </a:rPr>
              <a:t>precision</a:t>
            </a:r>
            <a:r>
              <a:rPr lang="de-DE" sz="2800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643998" cy="6357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allows us to trade off precision against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                                                                                             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where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ϵ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[0, 1] and thus </a:t>
            </a:r>
            <a:r>
              <a:rPr lang="en-US" i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ϵ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[0,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∞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frequently used: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balanced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F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 </a:t>
            </a:r>
            <a:r>
              <a:rPr lang="en-US" i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 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= 0.5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harmonic mean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P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What value range of </a:t>
            </a:r>
            <a:r>
              <a:rPr lang="el-GR" i="1" dirty="0" smtClean="0">
                <a:solidFill>
                  <a:srgbClr val="00B050"/>
                </a:solidFill>
                <a:latin typeface="Calibri"/>
                <a:cs typeface="Calibri"/>
              </a:rPr>
              <a:t>β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weights recall higher than precision?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5720" y="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combined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pic>
        <p:nvPicPr>
          <p:cNvPr id="9" name="Picture 8" descr="2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390163"/>
            <a:ext cx="4572032" cy="895961"/>
          </a:xfrm>
          <a:prstGeom prst="rect">
            <a:avLst/>
          </a:prstGeom>
        </p:spPr>
      </p:pic>
      <p:pic>
        <p:nvPicPr>
          <p:cNvPr id="10" name="Picture 9" descr="210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272" y="2428868"/>
            <a:ext cx="1668857" cy="792000"/>
          </a:xfrm>
          <a:prstGeom prst="rect">
            <a:avLst/>
          </a:prstGeom>
        </p:spPr>
      </p:pic>
      <p:pic>
        <p:nvPicPr>
          <p:cNvPr id="11" name="Picture 10" descr="2108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357694"/>
            <a:ext cx="1782000" cy="43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643338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20/(20 + 40) = 1/3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i="1" dirty="0" smtClean="0">
                <a:solidFill>
                  <a:schemeClr val="tx1"/>
                </a:solidFill>
                <a:latin typeface="+mj-lt"/>
              </a:rPr>
              <a:t>R 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= 20/(20 + 60) = 1/4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09618" y="1744976"/>
          <a:ext cx="6691340" cy="1706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relevant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not relevant</a:t>
                      </a:r>
                      <a:endParaRPr lang="de-DE" sz="2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kern="1200" dirty="0" err="1" smtClean="0"/>
                        <a:t>retrieved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20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60</a:t>
                      </a:r>
                      <a:endParaRPr lang="de-DE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not retrieved 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60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1,000,000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/>
                        <a:t>1,000,060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80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1,000,040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1,000,120</a:t>
                      </a:r>
                      <a:endParaRPr lang="de-DE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Picture 9" descr="2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56" y="4572008"/>
            <a:ext cx="2479998" cy="72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Accuracy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do we use complex measures like precision, recall,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not something simple like accuracy?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Accuracy is the fraction of decisions (relevant/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terms of the contingency table above,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accuracy =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)/(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is accuracy not a useful measure for web information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precision, recall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this result set: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snoogle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search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engine below always returns 0 results (“0 matching results found”), regardless of the query. Why does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snoogle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demonstrate that accuracy is not a useful measure in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IR?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4414" y="1857364"/>
          <a:ext cx="6096000" cy="1371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28826"/>
                <a:gridCol w="1285884"/>
                <a:gridCol w="2881290"/>
              </a:tblGrid>
              <a:tr h="370840">
                <a:tc>
                  <a:txBody>
                    <a:bodyPr/>
                    <a:lstStyle/>
                    <a:p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relevant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 smtClean="0"/>
                        <a:t>not relevant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retrieved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not </a:t>
                      </a:r>
                      <a:r>
                        <a:rPr lang="de-DE" sz="2400" kern="1200" dirty="0" err="1" smtClean="0"/>
                        <a:t>retrieved</a:t>
                      </a:r>
                      <a:r>
                        <a:rPr lang="de-DE" sz="2400" kern="1200" dirty="0" smtClean="0"/>
                        <a:t>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82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1,000,000,000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2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714884"/>
            <a:ext cx="3798726" cy="18573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Why accuracy is a useless measure in IR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trick to maximize accuracy in IR: always say no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return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nothing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You then get 99.99% accuracy on most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Searchers on the web (and in IR in general)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want to find something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have a certain tolerance for junk.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better to return some bad hits as long as you return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something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→We use precision, recall,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evaluation, not accuracy.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harmonic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don’t we use a different mean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as a measure?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e.g., the arithmetic mean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dominated by large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values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Difficulties in using Precision, Recall and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601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We need relevance judgments for information-need-document pairs – but they are expensive to produce.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Obtaining relevance judgments is an expensive, time-consuming process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who does it?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what are the instructions?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what is the level of agreement?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83968"/>
          </a:xfrm>
        </p:spPr>
        <p:txBody>
          <a:bodyPr>
            <a:noAutofit/>
          </a:bodyPr>
          <a:lstStyle/>
          <a:p>
            <a:r>
              <a:rPr lang="en-US" sz="2800" dirty="0" smtClean="0"/>
              <a:t>Exhaustive judgments for all documents in a collection is not practical</a:t>
            </a:r>
          </a:p>
          <a:p>
            <a:r>
              <a:rPr lang="en-US" sz="2800" dirty="0" smtClean="0"/>
              <a:t>Pooling technique:</a:t>
            </a:r>
          </a:p>
          <a:p>
            <a:pPr lvl="1"/>
            <a:r>
              <a:rPr lang="en-US" sz="2400" dirty="0" smtClean="0"/>
              <a:t>top </a:t>
            </a:r>
            <a:r>
              <a:rPr lang="en-US" sz="2400" i="1" dirty="0" smtClean="0"/>
              <a:t>k results (k varied between 50 and </a:t>
            </a:r>
            <a:r>
              <a:rPr lang="en-US" sz="2400" dirty="0" smtClean="0"/>
              <a:t>200) from the rankings obtained by different search engines (or retrieval algorithms) are merged into a pool</a:t>
            </a:r>
          </a:p>
          <a:p>
            <a:pPr lvl="1"/>
            <a:r>
              <a:rPr lang="en-US" sz="2400" dirty="0" smtClean="0"/>
              <a:t>duplicates are removed</a:t>
            </a:r>
          </a:p>
          <a:p>
            <a:pPr lvl="1"/>
            <a:r>
              <a:rPr lang="en-US" sz="2400" dirty="0" smtClean="0"/>
              <a:t>documents are presented in some random order to the relevance judges</a:t>
            </a:r>
          </a:p>
          <a:p>
            <a:r>
              <a:rPr lang="en-US" sz="2800" dirty="0" smtClean="0"/>
              <a:t>Produces a large number of relevance judgments for each query, although still incomplete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52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Static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typical systems, the static summary is a subset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Simplest heuristic: the first 50 or so words of the document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sophisticated: extract from each document a set 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key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sentences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Simple NLP heuristics to score each sentence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Summary is made up of top-scoring sentences.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Machine learning approach: see IIR 13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sophisticated: complex NLP to synthesize/generate a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summary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75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6634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Used for both tuning and evaluating search engines</a:t>
            </a:r>
          </a:p>
          <a:p>
            <a:pPr lvl="1"/>
            <a:r>
              <a:rPr lang="en-US" sz="2400" dirty="0" smtClean="0"/>
              <a:t>also for various techniques such as query suggestion</a:t>
            </a:r>
          </a:p>
          <a:p>
            <a:r>
              <a:rPr lang="en-US" sz="2800" dirty="0" smtClean="0"/>
              <a:t>Typical contents</a:t>
            </a:r>
          </a:p>
          <a:p>
            <a:pPr lvl="1"/>
            <a:r>
              <a:rPr lang="en-US" sz="2400" dirty="0" smtClean="0"/>
              <a:t>User identifier or user session identifier</a:t>
            </a:r>
          </a:p>
          <a:p>
            <a:pPr lvl="1"/>
            <a:r>
              <a:rPr lang="en-US" sz="2400" dirty="0" smtClean="0"/>
              <a:t>Query terms - stored exactly as user entered</a:t>
            </a:r>
          </a:p>
          <a:p>
            <a:pPr lvl="1"/>
            <a:r>
              <a:rPr lang="en-US" sz="2400" dirty="0" smtClean="0"/>
              <a:t>List of URLs of results, their ranks on the result list, and whether they were clicked on</a:t>
            </a:r>
          </a:p>
          <a:p>
            <a:pPr lvl="1"/>
            <a:r>
              <a:rPr lang="en-US" sz="2400" dirty="0" smtClean="0"/>
              <a:t>Timestamp(s) - records the time of user events such as query submission, clicks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4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7396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Clicks are not relevance judgments</a:t>
            </a:r>
          </a:p>
          <a:p>
            <a:pPr lvl="1"/>
            <a:r>
              <a:rPr lang="en-US" sz="2400" dirty="0" smtClean="0"/>
              <a:t>although they are correlated</a:t>
            </a:r>
          </a:p>
          <a:p>
            <a:pPr lvl="1"/>
            <a:r>
              <a:rPr lang="en-US" sz="2400" dirty="0" smtClean="0"/>
              <a:t>biased by a number of factors such as rank on result list</a:t>
            </a:r>
          </a:p>
          <a:p>
            <a:r>
              <a:rPr lang="en-US" sz="2800" dirty="0" smtClean="0"/>
              <a:t>Can use clickthough data to predict </a:t>
            </a:r>
            <a:r>
              <a:rPr lang="en-US" sz="2800" i="1" dirty="0" smtClean="0"/>
              <a:t>preferences</a:t>
            </a:r>
            <a:r>
              <a:rPr lang="en-US" sz="2800" dirty="0" smtClean="0"/>
              <a:t> between pairs of documents</a:t>
            </a:r>
          </a:p>
          <a:p>
            <a:pPr lvl="1"/>
            <a:r>
              <a:rPr lang="en-US" sz="2400" dirty="0" smtClean="0"/>
              <a:t>appropriate for tasks with multiple levels of relevance, focused on user relevance</a:t>
            </a:r>
          </a:p>
          <a:p>
            <a:pPr lvl="1"/>
            <a:r>
              <a:rPr lang="en-US" sz="2400" dirty="0" smtClean="0"/>
              <a:t>various “policies” used to generate preferences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83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Click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Skip Above and Skip Next</a:t>
            </a:r>
          </a:p>
          <a:p>
            <a:pPr lvl="1"/>
            <a:r>
              <a:rPr lang="en-US" sz="2800" dirty="0" smtClean="0"/>
              <a:t>click data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generated preferences</a:t>
            </a:r>
            <a:endParaRPr lang="en-US" sz="2800" dirty="0"/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895298" y="2667000"/>
            <a:ext cx="1474313" cy="1384086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895600" y="4953000"/>
            <a:ext cx="100283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Click data can also be aggregated to remove noise</a:t>
            </a:r>
          </a:p>
          <a:p>
            <a:r>
              <a:rPr lang="en-US" sz="2800" i="1" dirty="0" smtClean="0"/>
              <a:t>Click distribution </a:t>
            </a:r>
            <a:r>
              <a:rPr lang="en-US" sz="2800" dirty="0" smtClean="0"/>
              <a:t>information</a:t>
            </a:r>
          </a:p>
          <a:p>
            <a:pPr lvl="1"/>
            <a:r>
              <a:rPr lang="en-US" sz="2400" dirty="0" smtClean="0"/>
              <a:t>can be used to identify clicks that have a higher frequency than would be expected</a:t>
            </a:r>
          </a:p>
          <a:p>
            <a:pPr lvl="1"/>
            <a:r>
              <a:rPr lang="en-US" sz="2400" dirty="0" smtClean="0"/>
              <a:t>high correlation with relevance</a:t>
            </a:r>
          </a:p>
          <a:p>
            <a:pPr lvl="1"/>
            <a:r>
              <a:rPr lang="en-US" sz="2400" dirty="0" smtClean="0"/>
              <a:t>e.g., using </a:t>
            </a:r>
            <a:r>
              <a:rPr lang="en-US" sz="2400" i="1" dirty="0" smtClean="0"/>
              <a:t>click deviation </a:t>
            </a:r>
            <a:r>
              <a:rPr lang="en-US" sz="2400" dirty="0" smtClean="0"/>
              <a:t>to filter clicks for preference-generation policies</a:t>
            </a:r>
          </a:p>
        </p:txBody>
      </p:sp>
    </p:spTree>
    <p:extLst>
      <p:ext uri="{BB962C8B-B14F-4D97-AF65-F5344CB8AC3E}">
        <p14:creationId xmlns:p14="http://schemas.microsoft.com/office/powerpoint/2010/main" val="8753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Effectiveness</a:t>
            </a:r>
            <a:endParaRPr lang="en-US" dirty="0"/>
          </a:p>
        </p:txBody>
      </p:sp>
      <p:pic>
        <p:nvPicPr>
          <p:cNvPr id="3" name="Picture 2" descr="C:\Users\croft\Desktop\chap8-2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6838950" cy="4197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86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Calculating recall and precision at fixed rank positions</a:t>
            </a:r>
          </a:p>
          <a:p>
            <a:r>
              <a:rPr lang="en-US" sz="2800" dirty="0" smtClean="0"/>
              <a:t>Calculating precision at standard recall levels, from 0.0 to 1.0</a:t>
            </a:r>
          </a:p>
          <a:p>
            <a:pPr lvl="1"/>
            <a:r>
              <a:rPr lang="en-US" sz="2400" dirty="0" smtClean="0"/>
              <a:t>requires </a:t>
            </a:r>
            <a:r>
              <a:rPr lang="en-US" sz="2400" i="1" dirty="0" smtClean="0"/>
              <a:t>interpolation</a:t>
            </a:r>
          </a:p>
          <a:p>
            <a:r>
              <a:rPr lang="en-US" sz="2800" dirty="0" smtClean="0"/>
              <a:t>Averaging the precision values from the rank positions where a relevant document was retrieved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2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Precision</a:t>
            </a:r>
            <a:endParaRPr lang="en-US" dirty="0"/>
          </a:p>
        </p:txBody>
      </p:sp>
      <p:pic>
        <p:nvPicPr>
          <p:cNvPr id="4" name="Picture 3" descr="C:\Users\croft\Desktop\chap8-2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1776779"/>
            <a:ext cx="5118657" cy="3141534"/>
          </a:xfrm>
          <a:prstGeom prst="rect">
            <a:avLst/>
          </a:prstGeom>
          <a:noFill/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914400" y="5029200"/>
            <a:ext cx="7420157" cy="990600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val="41934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Averaging Across Queries</a:t>
            </a:r>
            <a:endParaRPr lang="en-US" dirty="0"/>
          </a:p>
        </p:txBody>
      </p:sp>
      <p:pic>
        <p:nvPicPr>
          <p:cNvPr id="4" name="Picture 2" descr="C:\Users\croft\Desktop\chap8-3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737361"/>
            <a:ext cx="5845582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77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815839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Mean Average Precision </a:t>
            </a:r>
            <a:r>
              <a:rPr lang="en-US" sz="2800" dirty="0" smtClean="0"/>
              <a:t>(MAP)</a:t>
            </a:r>
          </a:p>
          <a:p>
            <a:pPr lvl="1"/>
            <a:r>
              <a:rPr lang="en-US" sz="2400" dirty="0" smtClean="0"/>
              <a:t>summarize rankings from multiple queries by averaging average precision</a:t>
            </a:r>
          </a:p>
          <a:p>
            <a:pPr lvl="1"/>
            <a:r>
              <a:rPr lang="en-US" sz="2400" dirty="0" smtClean="0"/>
              <a:t>most commonly used measure in research papers</a:t>
            </a:r>
          </a:p>
          <a:p>
            <a:pPr lvl="1"/>
            <a:r>
              <a:rPr lang="en-US" sz="2400" dirty="0" smtClean="0"/>
              <a:t>assumes user is interested in finding many relevant documents for each query</a:t>
            </a:r>
          </a:p>
          <a:p>
            <a:pPr lvl="1"/>
            <a:r>
              <a:rPr lang="en-US" sz="2400" dirty="0" smtClean="0"/>
              <a:t>requires many relevance judgments in text collection</a:t>
            </a:r>
          </a:p>
          <a:p>
            <a:r>
              <a:rPr lang="en-US" sz="2800" dirty="0" smtClean="0"/>
              <a:t>Recall-precision graphs are also useful summaries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0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Present one or more “windows” or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snippets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within the document that contain several of the query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Prefer snippets in which query terms occurred as a phrase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Prefer snippets in which query terms occurred jointly in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small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window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summary that is computed this way gives the entire content of the window – all terms, not just the query terms.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8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3" name="Picture 2" descr="C:\Users\croft\Desktop\chap8-3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1852853"/>
            <a:ext cx="4466062" cy="3434820"/>
          </a:xfrm>
          <a:prstGeom prst="rect">
            <a:avLst/>
          </a:prstGeom>
          <a:noFill/>
        </p:spPr>
      </p:pic>
      <p:pic>
        <p:nvPicPr>
          <p:cNvPr id="7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822960" y="5429771"/>
            <a:ext cx="7685368" cy="1228090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val="35111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on Top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083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Users tend to look at only the top part of the ranked result list to find relevant documents</a:t>
            </a:r>
          </a:p>
          <a:p>
            <a:r>
              <a:rPr lang="en-US" sz="2800" dirty="0" smtClean="0"/>
              <a:t>Some search tasks have only one relevant document</a:t>
            </a:r>
          </a:p>
          <a:p>
            <a:pPr lvl="1"/>
            <a:r>
              <a:rPr lang="en-US" sz="2400" dirty="0" smtClean="0"/>
              <a:t>e.g., navigational search, question answering</a:t>
            </a:r>
          </a:p>
          <a:p>
            <a:r>
              <a:rPr lang="en-US" sz="2800" dirty="0" smtClean="0"/>
              <a:t>Recall not appropriate</a:t>
            </a:r>
          </a:p>
          <a:p>
            <a:pPr lvl="1"/>
            <a:r>
              <a:rPr lang="en-US" sz="2400" dirty="0" smtClean="0"/>
              <a:t>instead need to measure how well the search engine does at retrieving relevant documents at very high ranks</a:t>
            </a:r>
          </a:p>
        </p:txBody>
      </p:sp>
    </p:spTree>
    <p:extLst>
      <p:ext uri="{BB962C8B-B14F-4D97-AF65-F5344CB8AC3E}">
        <p14:creationId xmlns:p14="http://schemas.microsoft.com/office/powerpoint/2010/main" val="38306820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on Top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Precision at Rank R</a:t>
            </a:r>
          </a:p>
          <a:p>
            <a:pPr lvl="1"/>
            <a:r>
              <a:rPr lang="en-US" sz="2400" dirty="0" smtClean="0"/>
              <a:t>R typically 5, 10, 20</a:t>
            </a:r>
          </a:p>
          <a:p>
            <a:pPr lvl="1"/>
            <a:r>
              <a:rPr lang="en-US" sz="2400" dirty="0" smtClean="0"/>
              <a:t>easy to compute, average, understand</a:t>
            </a:r>
          </a:p>
          <a:p>
            <a:pPr lvl="1"/>
            <a:r>
              <a:rPr lang="en-US" sz="2400" dirty="0" smtClean="0"/>
              <a:t>not sensitive to rank positions less than R</a:t>
            </a:r>
          </a:p>
          <a:p>
            <a:r>
              <a:rPr lang="en-US" sz="2800" dirty="0" smtClean="0"/>
              <a:t>Reciprocal Rank</a:t>
            </a:r>
          </a:p>
          <a:p>
            <a:pPr lvl="1"/>
            <a:r>
              <a:rPr lang="en-US" sz="2400" dirty="0" smtClean="0"/>
              <a:t>reciprocal of the rank at which the first relevant document is retrieved</a:t>
            </a:r>
          </a:p>
          <a:p>
            <a:pPr lvl="1"/>
            <a:r>
              <a:rPr lang="en-US" sz="2400" i="1" dirty="0" smtClean="0"/>
              <a:t>Mean Reciprocal Rank (MRR) </a:t>
            </a:r>
            <a:r>
              <a:rPr lang="en-US" sz="2400" dirty="0" smtClean="0"/>
              <a:t>is the average of the reciprocal ranks over a set of queries</a:t>
            </a:r>
          </a:p>
          <a:p>
            <a:pPr lvl="1"/>
            <a:r>
              <a:rPr lang="en-US" sz="2400" dirty="0" smtClean="0"/>
              <a:t>very sensitive to rank position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323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Cumulative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Popular measure for evaluating web search and related tasks</a:t>
            </a:r>
          </a:p>
          <a:p>
            <a:r>
              <a:rPr lang="en-US" sz="2800" dirty="0" smtClean="0"/>
              <a:t>Two assumptions:</a:t>
            </a:r>
          </a:p>
          <a:p>
            <a:pPr lvl="1"/>
            <a:r>
              <a:rPr lang="en-US" sz="2400" dirty="0" smtClean="0"/>
              <a:t>Highly relevant documents are more useful than marginally relevant document</a:t>
            </a:r>
          </a:p>
          <a:p>
            <a:pPr lvl="1"/>
            <a:r>
              <a:rPr lang="en-US" sz="2400" dirty="0" smtClean="0"/>
              <a:t>the lower the ranked position of a relevant document, the less useful it is for the user, since it is less likely to be examined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907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Cumulative Gain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Uses </a:t>
                </a:r>
                <a:r>
                  <a:rPr lang="en-US" sz="2800" i="1" dirty="0" smtClean="0"/>
                  <a:t>graded relevance </a:t>
                </a:r>
                <a:r>
                  <a:rPr lang="en-US" sz="2800" dirty="0" smtClean="0"/>
                  <a:t>as a measure of the usefulness, or </a:t>
                </a:r>
                <a:r>
                  <a:rPr lang="en-US" sz="2800" i="1" dirty="0" smtClean="0"/>
                  <a:t>gain, </a:t>
                </a:r>
                <a:r>
                  <a:rPr lang="en-US" sz="2800" dirty="0" smtClean="0"/>
                  <a:t>from examining a document</a:t>
                </a:r>
              </a:p>
              <a:p>
                <a:r>
                  <a:rPr lang="en-US" sz="2800" dirty="0" smtClean="0"/>
                  <a:t>Gain is accumulated starting at the top of the ranking and may be reduced, or </a:t>
                </a:r>
                <a:r>
                  <a:rPr lang="en-US" sz="2800" i="1" dirty="0" smtClean="0"/>
                  <a:t>discounted</a:t>
                </a:r>
                <a:r>
                  <a:rPr lang="en-US" sz="2800" dirty="0" smtClean="0"/>
                  <a:t>, at lower ranks</a:t>
                </a:r>
              </a:p>
              <a:p>
                <a:r>
                  <a:rPr lang="en-US" sz="2800" dirty="0" smtClean="0"/>
                  <a:t>Typical discount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𝑟𝑎𝑛𝑘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lvl="1"/>
                <a:r>
                  <a:rPr lang="en-US" sz="2400" dirty="0" smtClean="0"/>
                  <a:t>With base 2, the discount at rank 4 is 1/2, and at rank 8 it is 1/3</a:t>
                </a:r>
                <a:endParaRPr lang="en-US" sz="2400" i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16" t="-2576" r="-1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6308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Cumulative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0"/>
            <a:ext cx="7853496" cy="4815839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DCG</a:t>
            </a:r>
            <a:r>
              <a:rPr lang="en-US" sz="3200" dirty="0" smtClean="0"/>
              <a:t> is the total gain accumulated at a particular rank </a:t>
            </a:r>
            <a:r>
              <a:rPr lang="en-US" sz="3200" i="1" dirty="0" smtClean="0"/>
              <a:t>p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r>
              <a:rPr lang="en-US" sz="3200" dirty="0" smtClean="0"/>
              <a:t>Alternative </a:t>
            </a:r>
            <a:r>
              <a:rPr lang="en-US" sz="3200" dirty="0" smtClean="0"/>
              <a:t>formulation:</a:t>
            </a:r>
          </a:p>
          <a:p>
            <a:endParaRPr lang="en-US" sz="3200" dirty="0" smtClean="0"/>
          </a:p>
          <a:p>
            <a:endParaRPr lang="en-US" sz="3600" dirty="0" smtClean="0"/>
          </a:p>
          <a:p>
            <a:pPr lvl="1"/>
            <a:r>
              <a:rPr lang="en-US" sz="2800" dirty="0" smtClean="0"/>
              <a:t>used by some web search companies</a:t>
            </a:r>
          </a:p>
          <a:p>
            <a:pPr lvl="1"/>
            <a:r>
              <a:rPr lang="en-US" sz="2800" dirty="0" smtClean="0"/>
              <a:t>emphasis on retrieving highly relevant documents</a:t>
            </a:r>
          </a:p>
          <a:p>
            <a:endParaRPr lang="en-US" sz="3200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7704" y="2865089"/>
            <a:ext cx="3895626" cy="533400"/>
          </a:xfrm>
          <a:prstGeom prst="rect">
            <a:avLst/>
          </a:prstGeom>
        </p:spPr>
      </p:pic>
      <p:pic>
        <p:nvPicPr>
          <p:cNvPr id="6" name="Picture 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35696" y="4145279"/>
            <a:ext cx="3429006" cy="5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858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10 ranked documents judged on 0-3 relevance scale: </a:t>
            </a:r>
          </a:p>
          <a:p>
            <a:pPr lvl="1">
              <a:buNone/>
            </a:pPr>
            <a:r>
              <a:rPr lang="en-US" sz="2400" dirty="0" smtClean="0"/>
              <a:t>3, 2, 3, 0, 0, 1, 2, 2, 3, 0</a:t>
            </a:r>
          </a:p>
          <a:p>
            <a:r>
              <a:rPr lang="en-US" sz="2800" dirty="0" smtClean="0"/>
              <a:t>discounted gain: </a:t>
            </a:r>
          </a:p>
          <a:p>
            <a:pPr lvl="1">
              <a:buNone/>
            </a:pPr>
            <a:r>
              <a:rPr lang="en-US" sz="2400" dirty="0" smtClean="0"/>
              <a:t>3, 2/1, 3/1.59, 0, 0, 1/2.59, 2/2.81, 2/3, 3/3.17, 0 </a:t>
            </a:r>
          </a:p>
          <a:p>
            <a:pPr lvl="1">
              <a:buNone/>
            </a:pPr>
            <a:r>
              <a:rPr lang="en-US" sz="2400" dirty="0" smtClean="0"/>
              <a:t>= 3, 2, 1.89, 0, 0, 0.39, 0.71, 0.67, 0.95, 0</a:t>
            </a:r>
          </a:p>
          <a:p>
            <a:r>
              <a:rPr lang="en-US" sz="2800" dirty="0" smtClean="0"/>
              <a:t>DCG:</a:t>
            </a:r>
          </a:p>
          <a:p>
            <a:pPr lvl="1">
              <a:buNone/>
            </a:pPr>
            <a:r>
              <a:rPr lang="en-US" sz="2400" dirty="0" smtClean="0"/>
              <a:t>3, 5, 6.89, 6.89, 6.89, 7.28, 7.99, 8.66, 9.61, 9.61</a:t>
            </a:r>
          </a:p>
          <a:p>
            <a:endParaRPr lang="en-US" sz="2800" dirty="0" smtClean="0"/>
          </a:p>
          <a:p>
            <a:pPr lvl="2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97684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DCG numbers are averaged across a set of queries at specific rank values</a:t>
            </a:r>
          </a:p>
          <a:p>
            <a:pPr lvl="1"/>
            <a:r>
              <a:rPr lang="en-US" sz="2400" dirty="0" smtClean="0"/>
              <a:t>e.g., DCG at rank 5 is 6.89 and at rank 10 is 9.61</a:t>
            </a:r>
          </a:p>
          <a:p>
            <a:r>
              <a:rPr lang="en-US" sz="2800" dirty="0" smtClean="0"/>
              <a:t>DCG values are often </a:t>
            </a:r>
            <a:r>
              <a:rPr lang="en-US" sz="2800" i="1" dirty="0" smtClean="0"/>
              <a:t>normalized</a:t>
            </a:r>
            <a:r>
              <a:rPr lang="en-US" sz="2800" dirty="0" smtClean="0"/>
              <a:t> by comparing the DCG at each rank with the DCG value for the </a:t>
            </a:r>
            <a:r>
              <a:rPr lang="en-US" sz="2800" i="1" dirty="0" smtClean="0"/>
              <a:t>perfect ranking</a:t>
            </a:r>
          </a:p>
          <a:p>
            <a:pPr lvl="1"/>
            <a:r>
              <a:rPr lang="en-US" sz="2400" dirty="0" smtClean="0"/>
              <a:t>makes averaging easier for queries with different numbers of relevant documents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528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NDCG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Perfect ranking:</a:t>
            </a:r>
          </a:p>
          <a:p>
            <a:pPr lvl="1">
              <a:buNone/>
            </a:pPr>
            <a:r>
              <a:rPr lang="en-US" sz="2400" dirty="0" smtClean="0"/>
              <a:t>3, 3, 3, 2, 2, 2, 1, 0, 0, 0</a:t>
            </a:r>
          </a:p>
          <a:p>
            <a:r>
              <a:rPr lang="en-US" sz="2800" dirty="0" smtClean="0"/>
              <a:t>ideal DCG values:</a:t>
            </a:r>
          </a:p>
          <a:p>
            <a:pPr lvl="1">
              <a:buNone/>
            </a:pPr>
            <a:r>
              <a:rPr lang="en-US" sz="2400" dirty="0" smtClean="0"/>
              <a:t>3, 6, 7.89, 8.89, 9.75, 10.52, 10.88, 10.88, 10.88, 10</a:t>
            </a:r>
          </a:p>
          <a:p>
            <a:r>
              <a:rPr lang="en-US" sz="2800" dirty="0" smtClean="0"/>
              <a:t>NDCG values (divide actual by ideal):</a:t>
            </a:r>
          </a:p>
          <a:p>
            <a:pPr lvl="1">
              <a:buNone/>
            </a:pPr>
            <a:r>
              <a:rPr lang="en-US" sz="2400" dirty="0" smtClean="0"/>
              <a:t>1, 0.83, 0.87, 0.76, 0.71, 0.69, 0.73, 0.8, 0.88, 0.88</a:t>
            </a:r>
          </a:p>
          <a:p>
            <a:pPr lvl="1"/>
            <a:r>
              <a:rPr lang="en-US" sz="2400" dirty="0" smtClean="0"/>
              <a:t>NDCG </a:t>
            </a:r>
            <a:r>
              <a:rPr lang="en-US" sz="2400" dirty="0" smtClean="0">
                <a:latin typeface="Symbol" pitchFamily="18" charset="2"/>
              </a:rPr>
              <a:t>£</a:t>
            </a:r>
            <a:r>
              <a:rPr lang="en-US" sz="2400" dirty="0" smtClean="0"/>
              <a:t> 1 at any rank position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28228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Two rankings described using preferences can be compared using the </a:t>
            </a:r>
            <a:r>
              <a:rPr lang="en-US" sz="3200" i="1" dirty="0" smtClean="0"/>
              <a:t>Kendall tau coefficient (τ ):</a:t>
            </a:r>
          </a:p>
          <a:p>
            <a:endParaRPr lang="en-US" sz="5400" i="1" dirty="0" smtClean="0"/>
          </a:p>
          <a:p>
            <a:pPr lvl="1"/>
            <a:r>
              <a:rPr lang="en-US" sz="2800" i="1" dirty="0" smtClean="0"/>
              <a:t>P </a:t>
            </a:r>
            <a:r>
              <a:rPr lang="en-US" sz="2800" dirty="0" smtClean="0"/>
              <a:t>is the number of preferences that agree and </a:t>
            </a:r>
            <a:r>
              <a:rPr lang="en-US" sz="2800" i="1" dirty="0" smtClean="0"/>
              <a:t>Q </a:t>
            </a:r>
            <a:r>
              <a:rPr lang="en-US" sz="2800" dirty="0" smtClean="0"/>
              <a:t>is the number that disagree</a:t>
            </a:r>
          </a:p>
          <a:p>
            <a:r>
              <a:rPr lang="en-US" sz="3200" dirty="0" smtClean="0"/>
              <a:t>For preferences derived from binary relevance judgments, can use </a:t>
            </a:r>
            <a:r>
              <a:rPr lang="en-US" sz="3200" i="1" dirty="0" smtClean="0"/>
              <a:t>BPREF</a:t>
            </a:r>
          </a:p>
          <a:p>
            <a:endParaRPr lang="en-US" sz="3200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419872" y="3284984"/>
            <a:ext cx="1523998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1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892971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Query: “new guinea economic development” 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Snippets (in bold)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In recent years, Papua New Guinea has faced severe economic difficulties and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economic growth has slowed, partly as a result of weak governance and civil war, and partly as a result of external factors such as the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Bougainville civil war which led to the closure in 1989 of the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mine (at that time the most important foreign exchange earner and contributor to Government finances), the Asian financial crisis, a decline in the prices of gold and copper, and a fall in the production of oil.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PNG’s economic development record over the past few years is evidence that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governance issues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many of the country’s problems. Good governance, which may be defined as the transparent and accountable management of human, natural, economic and financial resources for the purposes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equitable and sustainable development, flows from proper public sector management, efficient fiscal and accounting mechanisms, and a willingness to make service delivery a priority in practice.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31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BPREF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a query with </a:t>
            </a:r>
            <a:r>
              <a:rPr lang="en-US" sz="2800" i="1" dirty="0" smtClean="0"/>
              <a:t>R</a:t>
            </a:r>
            <a:r>
              <a:rPr lang="en-US" sz="2800" dirty="0" smtClean="0"/>
              <a:t> relevant documents, only the first </a:t>
            </a:r>
            <a:r>
              <a:rPr lang="en-US" sz="2800" i="1" dirty="0" smtClean="0"/>
              <a:t>R</a:t>
            </a:r>
            <a:r>
              <a:rPr lang="en-US" sz="2800" dirty="0" smtClean="0"/>
              <a:t> non-relevant documents are considered</a:t>
            </a:r>
          </a:p>
          <a:p>
            <a:endParaRPr lang="en-US" sz="2800" dirty="0" smtClean="0"/>
          </a:p>
          <a:p>
            <a:endParaRPr lang="en-US" sz="3200" dirty="0" smtClean="0"/>
          </a:p>
          <a:p>
            <a:pPr lvl="1"/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en-US" sz="2400" dirty="0" smtClean="0"/>
              <a:t>is a relevant document, and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dr</a:t>
            </a:r>
            <a:r>
              <a:rPr lang="en-US" sz="2400" dirty="0" smtClean="0"/>
              <a:t> gives the number of non-relevant documents</a:t>
            </a:r>
          </a:p>
          <a:p>
            <a:r>
              <a:rPr lang="en-US" sz="2800" dirty="0" smtClean="0"/>
              <a:t>Alternative definition</a:t>
            </a:r>
            <a:endParaRPr lang="en-US" sz="2800" dirty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1907704" y="2780928"/>
            <a:ext cx="3648949" cy="838200"/>
          </a:xfrm>
          <a:prstGeom prst="rect">
            <a:avLst/>
          </a:prstGeom>
          <a:noFill/>
          <a:ln/>
          <a:effectLst/>
        </p:spPr>
      </p:pic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483768" y="5370217"/>
            <a:ext cx="2202283" cy="49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3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What we need for a benchmark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Documents must be representative of the documents we expect to see in reality.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collection of information needs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.which we will often incorrectly refer to as queries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Information needs must be representative of the information needs we expect to see in reality.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Human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assessments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need to hire/pay “judges” or assessors to do this.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Expensive, time-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consuming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Judges must be representative of the users we expect to see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reality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Validity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assessments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Relevance assessments are only usable if they are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consistent.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If they are not consistent, then there is no “truth” and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experiments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repeatable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How can we measure this consistency or agreement among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judges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measure</a:t>
            </a:r>
            <a:endParaRPr lang="de-DE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measure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Kappa is measure of how much judges agree or disagree.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Designed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categorical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judgments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Corrects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chance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agreement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proportion of time judges agree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what agreement would we get by chance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50"/>
                </a:solidFill>
                <a:latin typeface="+mj-lt"/>
              </a:rPr>
              <a:t>k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=? for 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 chance agreement (ii) total agreement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pic>
        <p:nvPicPr>
          <p:cNvPr id="8" name="Picture 7" descr="4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725" y="3857628"/>
            <a:ext cx="2496903" cy="9155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(2)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32856"/>
            <a:ext cx="8643998" cy="3939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Values of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 in the interval [2/3, 1.0] are seen as acceptable.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With smaller values: need to redesign relevance assessment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methodology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latin typeface="+mj-lt"/>
              </a:rPr>
              <a:t>used</a:t>
            </a:r>
            <a:r>
              <a:rPr lang="de-DE" sz="2800" dirty="0" smtClean="0">
                <a:solidFill>
                  <a:schemeClr val="tx1"/>
                </a:solidFill>
                <a:latin typeface="+mj-lt"/>
              </a:rPr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Calculating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statistic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64331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= (300 + 70)/400 = 370/400 = 0.925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Pooled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marginals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nn-NO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nn-NO" i="1" dirty="0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) = (80 + 90)/(400 + 400) = 170/800 = 0.2125</a:t>
            </a:r>
          </a:p>
          <a:p>
            <a:r>
              <a:rPr lang="nn-NO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nn-NO" i="1" dirty="0" smtClean="0">
                <a:solidFill>
                  <a:schemeClr val="tx1"/>
                </a:solidFill>
                <a:latin typeface="+mj-lt"/>
              </a:rPr>
              <a:t>relevant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) = (320 + 310)/(400 + 400) = 630/800 = 0.7878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Probability that the two judges agreed by chance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</a:t>
            </a:r>
          </a:p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+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(relevant)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0.2125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+ 0.7878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0.665</a:t>
            </a:r>
          </a:p>
          <a:p>
            <a:r>
              <a:rPr lang="it-IT" dirty="0" smtClean="0">
                <a:solidFill>
                  <a:schemeClr val="tx1"/>
                </a:solidFill>
                <a:latin typeface="+mj-lt"/>
              </a:rPr>
              <a:t>Kappa </a:t>
            </a:r>
            <a:r>
              <a:rPr lang="it-IT" dirty="0" err="1" smtClean="0">
                <a:solidFill>
                  <a:schemeClr val="tx1"/>
                </a:solidFill>
                <a:latin typeface="+mj-lt"/>
              </a:rPr>
              <a:t>statistic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az-Cyrl-AZ" i="1" dirty="0" smtClean="0">
                <a:solidFill>
                  <a:schemeClr val="tx1"/>
                </a:solidFill>
                <a:latin typeface="Calibri"/>
                <a:cs typeface="Calibri"/>
              </a:rPr>
              <a:t>к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= 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) − 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))/(1 − 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)) =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(0.925 − 0.665)/(1 − 0.665) = 0.776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(still in acceptable range)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1571612"/>
          <a:ext cx="6627865" cy="1981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25573"/>
                <a:gridCol w="960443"/>
                <a:gridCol w="857256"/>
                <a:gridCol w="714380"/>
                <a:gridCol w="2770213"/>
              </a:tblGrid>
              <a:tr h="370840">
                <a:tc rowSpan="5">
                  <a:txBody>
                    <a:bodyPr/>
                    <a:lstStyle/>
                    <a:p>
                      <a:endParaRPr lang="en-US" sz="2000" b="0" kern="1200" dirty="0" smtClean="0"/>
                    </a:p>
                    <a:p>
                      <a:endParaRPr lang="en-US" sz="2000" b="0" kern="1200" dirty="0" smtClean="0"/>
                    </a:p>
                    <a:p>
                      <a:endParaRPr lang="en-US" sz="2000" b="0" kern="1200" dirty="0" smtClean="0"/>
                    </a:p>
                    <a:p>
                      <a:r>
                        <a:rPr lang="en-US" sz="2000" b="0" kern="1200" dirty="0" smtClean="0"/>
                        <a:t>Judge 1 </a:t>
                      </a:r>
                    </a:p>
                    <a:p>
                      <a:r>
                        <a:rPr lang="de-DE" sz="2000" b="0" kern="1200" dirty="0" err="1" smtClean="0"/>
                        <a:t>Relevance</a:t>
                      </a:r>
                      <a:endParaRPr lang="de-DE" sz="20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dirty="0" smtClean="0"/>
                        <a:t>                  </a:t>
                      </a:r>
                      <a:r>
                        <a:rPr lang="de-DE" sz="2000" b="0" kern="1200" dirty="0" err="1" smtClean="0"/>
                        <a:t>Judge</a:t>
                      </a:r>
                      <a:r>
                        <a:rPr lang="de-DE" sz="2000" b="0" kern="1200" dirty="0" smtClean="0"/>
                        <a:t> 2 </a:t>
                      </a:r>
                      <a:r>
                        <a:rPr lang="de-DE" sz="2000" b="0" kern="1200" dirty="0" err="1" smtClean="0"/>
                        <a:t>Relevance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/>
                        <a:t>Yes</a:t>
                      </a:r>
                      <a:endParaRPr lang="de-DE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/>
                        <a:t>No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/>
                        <a:t>Total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/>
                        <a:t>Yes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300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20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320</a:t>
                      </a:r>
                      <a:endParaRPr lang="de-DE" sz="20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err="1" smtClean="0"/>
                        <a:t>No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70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80</a:t>
                      </a:r>
                      <a:endParaRPr lang="de-DE" sz="20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smtClean="0"/>
                        <a:t>Total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90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400</a:t>
                      </a:r>
                      <a:endParaRPr lang="de-DE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357422" y="2357430"/>
          <a:ext cx="2500330" cy="1183341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118334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214958" y="2500306"/>
            <a:ext cx="3714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Observed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proportion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the times the judges agreed</a:t>
            </a:r>
            <a:endParaRPr lang="de-D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Impact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interjudge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disagreement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4449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Judges disagree a lot. Does that mean that the results of information retrieval experiments are meaningless?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Large impact on absolute performance numbers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Virtually no impact on ranking of systems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Suppose we want to know if algorithm A is better than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information retrieval experiment will give us a reliable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answer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question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even if there is a lot of disagreement between judges.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Evaluation at large search engines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Recall is difficult to measure on the web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engines often use precision at top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10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or use measures that reward you more for getting rank 1 right than for getting rank 10 right.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engines also use non-relevance-based measures.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Example 1: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on first result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Not very reliable if you look at a single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(you may realize after clicking that the summary was misleading and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. . 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but pretty reliable in the aggregate.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Example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3: A/B testing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A/B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testing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Purpose: Test a single innovation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Prerequisite: You have a large search engine up and running.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Have most users use old system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Divert a small proportion of traffic (e.g., 1%) to the new system that includes the innovation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Evaluate with an “automatic” measure like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first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 we can directly see if the innovation does improve user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Probably the evaluation methodology that large search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engines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most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86058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Google example for dynamic summaries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26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Critique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pure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We’ve defined relevance for an isolated query-document pair.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Alternative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definition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marginal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marginal relevance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a document at position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result list is the additional information it contributes over and above the information that was contained in documents        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−1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Why is marginal relevance a more realistic measure of user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Give an example where a non-marginal measure like precision or recall is a misleading measure of user happiness, but marginal relevance is a good measure.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 a practical application, what is the difficulty of using marginal measures instead of non-marginal measures?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Resources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8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TREC home page – TREC had a huge impact 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evaluation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Originator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Keith van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Rijsbergen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More on A/B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testing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Too much A/B testing at Google?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Tombros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&amp; Sanderson 1998: one of the first papers 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Google VP of Engineering on search quality evaluation at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Google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Generating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736814"/>
            <a:ext cx="8715436" cy="3924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Where do we get these other terms in the snippet from?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cannot construct a dynamic summary from the positional inverted index – at least not efficiently.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to cache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positional index tells us: query term occurs at position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4378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Byte offset or word offset?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the cached copy can be outdated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Don’t cache very long documents – just cache a short prefix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57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4449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Real estate on the search result page is limited ! Snippets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must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short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snippets must be long enough to be meaningful.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Snippets should communicate whether and how the 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answers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Ideally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linguistically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well-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formed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snippets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Ideally: the snippet should answer the query, so we don’t have to look at the document.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Dynamic summaries are a big part of user happiness because    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.we can quickly scan them to find the relevant document we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then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click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on.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in many cases, we don’t have to click at all and save time.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892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Evaluation is key to building </a:t>
            </a:r>
            <a:r>
              <a:rPr lang="en-US" sz="2800" i="1" dirty="0" smtClean="0"/>
              <a:t>effective</a:t>
            </a:r>
            <a:r>
              <a:rPr lang="en-US" sz="2800" dirty="0" smtClean="0"/>
              <a:t> and </a:t>
            </a:r>
            <a:r>
              <a:rPr lang="en-US" sz="2800" i="1" dirty="0" smtClean="0"/>
              <a:t>efficient</a:t>
            </a:r>
            <a:r>
              <a:rPr lang="en-US" sz="2800" dirty="0" smtClean="0"/>
              <a:t> search engines</a:t>
            </a:r>
          </a:p>
          <a:p>
            <a:pPr lvl="1"/>
            <a:r>
              <a:rPr lang="en-US" sz="2400" dirty="0" smtClean="0"/>
              <a:t>measurement usually carried out in controlled laboratory experiments</a:t>
            </a:r>
          </a:p>
          <a:p>
            <a:pPr lvl="1"/>
            <a:r>
              <a:rPr lang="en-US" sz="2400" i="1" dirty="0" smtClean="0"/>
              <a:t>online</a:t>
            </a:r>
            <a:r>
              <a:rPr lang="en-US" sz="2400" dirty="0" smtClean="0"/>
              <a:t> testing can also be done</a:t>
            </a:r>
          </a:p>
          <a:p>
            <a:r>
              <a:rPr lang="en-US" sz="2800" dirty="0" smtClean="0"/>
              <a:t>Effectiveness, efficiency and </a:t>
            </a:r>
            <a:r>
              <a:rPr lang="en-US" sz="2800" i="1" dirty="0" smtClean="0"/>
              <a:t>cost</a:t>
            </a:r>
            <a:r>
              <a:rPr lang="en-US" sz="2800" dirty="0" smtClean="0"/>
              <a:t> are related</a:t>
            </a:r>
          </a:p>
          <a:p>
            <a:pPr lvl="1"/>
            <a:r>
              <a:rPr lang="en-US" sz="2400" dirty="0" smtClean="0"/>
              <a:t>e.g., if we want a particular level of effectiveness and efficiency, this will determine the cost of the system configuration</a:t>
            </a:r>
          </a:p>
          <a:p>
            <a:pPr lvl="1"/>
            <a:r>
              <a:rPr lang="en-US" sz="2400" dirty="0" smtClean="0"/>
              <a:t>efficiency and cost targets may impact effectiveness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$d_1$ \\&#10;$d_2$ \\&#10;$d_3$ (clicked) \\&#10;$d_4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9"/>
  <p:tag name="PICTUREFILESIZE" val="40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$d_3 &gt; d_2$\\&#10;$d_3 &gt; d_1$\\&#10;$d_3 &gt; d_4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2"/>
  <p:tag name="PICTUREFILESIZE" val="269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\textit{average precision query 1} $= (1.0 + 0.67 + 0.5 + 0.44 + 0.5)/5 = 0.62$\\&#10;\textit{average precision query 2} $=(0.5 + 0.4 + 0.43)/3 = 0.44$\\ \\&#10;\textit{mean average precision} $= (0.62 + 0.44)/2 = 0.53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94"/>
  <p:tag name="PICTUREFILESIZE" val="342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DCG_p = rel_1 + \sum^p_{i=2} \frac{rel_i}{\log_2 i}  template TPT1  env TPENV1  fore 0  back 16777215  eqnno 2"/>
  <p:tag name="FILENAME" val="TP_tmp"/>
  <p:tag name="ORIGWIDTH" val="117"/>
  <p:tag name="PICTUREFILESIZE" val="576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DCG_p = \sum^p_{i=1} \frac{2^{rel_i}-1}{log(1+i)}  template TPT1  env TPENV1  fore 0  back 16777215  eqnno 3"/>
  <p:tag name="FILENAME" val="TP_tmp"/>
  <p:tag name="ORIGWIDTH" val="99"/>
  <p:tag name="PICTUREFILESIZE" val="52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tau = \frac{P-Q}{P+Q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8"/>
  <p:tag name="PICTUREFILESIZE" val="21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BPREF = \frac{1}{R}\sum_{d_r} (1 - \frac{N_{d_r}}{R}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2"/>
  <p:tag name="PICTUREFILESIZE" val="67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BPREF = \frac{P}{P+Q}  template TPT1  env TPENV1  fore 0  back 16777215  eqnno 4"/>
  <p:tag name="FILENAME" val="TP_tmp"/>
  <p:tag name="ORIGWIDTH" val="72"/>
  <p:tag name="PICTUREFILESIZE" val="2989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</TotalTime>
  <Words>3534</Words>
  <Application>Microsoft Office PowerPoint</Application>
  <PresentationFormat>On-screen Show (4:3)</PresentationFormat>
  <Paragraphs>526</Paragraphs>
  <Slides>62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 Unicode MS</vt:lpstr>
      <vt:lpstr>ＭＳ Ｐゴシック</vt:lpstr>
      <vt:lpstr>Calibri</vt:lpstr>
      <vt:lpstr>Calibri Light</vt:lpstr>
      <vt:lpstr>Cambria Math</vt:lpstr>
      <vt:lpstr>Lucida Sans</vt:lpstr>
      <vt:lpstr>Symbol</vt:lpstr>
      <vt:lpstr>Times New Roman</vt:lpstr>
      <vt:lpstr>Wingdings</vt:lpstr>
      <vt:lpstr>Retrospect</vt:lpstr>
      <vt:lpstr>Evaluation of Search Engines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</vt:lpstr>
      <vt:lpstr>Overview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Pooling</vt:lpstr>
      <vt:lpstr>Query Logs</vt:lpstr>
      <vt:lpstr>Query Logs</vt:lpstr>
      <vt:lpstr>Example Click Policy</vt:lpstr>
      <vt:lpstr>Query Logs</vt:lpstr>
      <vt:lpstr>Outline</vt:lpstr>
      <vt:lpstr>Ranking Effectiveness</vt:lpstr>
      <vt:lpstr>Summarizing a Ranking</vt:lpstr>
      <vt:lpstr>Average Precision</vt:lpstr>
      <vt:lpstr>Averaging Across Queries</vt:lpstr>
      <vt:lpstr>Averaging</vt:lpstr>
      <vt:lpstr>MAP</vt:lpstr>
      <vt:lpstr>Focusing on Top Documents</vt:lpstr>
      <vt:lpstr>Focusing on Top Documents</vt:lpstr>
      <vt:lpstr>Discounted Cumulative Gain</vt:lpstr>
      <vt:lpstr>Discounted Cumulative Gain</vt:lpstr>
      <vt:lpstr>Discounted Cumulative Gain</vt:lpstr>
      <vt:lpstr>DCG Example</vt:lpstr>
      <vt:lpstr>Normalized DCG</vt:lpstr>
      <vt:lpstr>NDCG Example</vt:lpstr>
      <vt:lpstr>Using Preferences</vt:lpstr>
      <vt:lpstr>BPREF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Eddy</cp:lastModifiedBy>
  <cp:revision>1105</cp:revision>
  <cp:lastPrinted>2009-09-22T15:48:09Z</cp:lastPrinted>
  <dcterms:created xsi:type="dcterms:W3CDTF">2009-09-21T23:46:17Z</dcterms:created>
  <dcterms:modified xsi:type="dcterms:W3CDTF">2016-11-30T20:43:31Z</dcterms:modified>
</cp:coreProperties>
</file>