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1"/>
  </p:notesMasterIdLst>
  <p:sldIdLst>
    <p:sldId id="369" r:id="rId2"/>
    <p:sldId id="550" r:id="rId3"/>
    <p:sldId id="420" r:id="rId4"/>
    <p:sldId id="551" r:id="rId5"/>
    <p:sldId id="552" r:id="rId6"/>
    <p:sldId id="421" r:id="rId7"/>
    <p:sldId id="553" r:id="rId8"/>
    <p:sldId id="423" r:id="rId9"/>
    <p:sldId id="554" r:id="rId10"/>
    <p:sldId id="555" r:id="rId11"/>
    <p:sldId id="575" r:id="rId12"/>
    <p:sldId id="576" r:id="rId13"/>
    <p:sldId id="556" r:id="rId14"/>
    <p:sldId id="557" r:id="rId15"/>
    <p:sldId id="577" r:id="rId16"/>
    <p:sldId id="558" r:id="rId17"/>
    <p:sldId id="559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567" r:id="rId26"/>
    <p:sldId id="510" r:id="rId27"/>
    <p:sldId id="511" r:id="rId28"/>
    <p:sldId id="512" r:id="rId29"/>
    <p:sldId id="513" r:id="rId30"/>
    <p:sldId id="514" r:id="rId31"/>
    <p:sldId id="515" r:id="rId32"/>
    <p:sldId id="516" r:id="rId33"/>
    <p:sldId id="517" r:id="rId34"/>
    <p:sldId id="518" r:id="rId35"/>
    <p:sldId id="519" r:id="rId36"/>
    <p:sldId id="520" r:id="rId37"/>
    <p:sldId id="521" r:id="rId38"/>
    <p:sldId id="522" r:id="rId39"/>
    <p:sldId id="549" r:id="rId40"/>
    <p:sldId id="578" r:id="rId41"/>
    <p:sldId id="585" r:id="rId42"/>
    <p:sldId id="256" r:id="rId43"/>
    <p:sldId id="579" r:id="rId44"/>
    <p:sldId id="582" r:id="rId45"/>
    <p:sldId id="586" r:id="rId46"/>
    <p:sldId id="587" r:id="rId47"/>
    <p:sldId id="257" r:id="rId48"/>
    <p:sldId id="523" r:id="rId49"/>
    <p:sldId id="569" r:id="rId50"/>
    <p:sldId id="548" r:id="rId51"/>
    <p:sldId id="524" r:id="rId52"/>
    <p:sldId id="588" r:id="rId53"/>
    <p:sldId id="590" r:id="rId54"/>
    <p:sldId id="589" r:id="rId55"/>
    <p:sldId id="591" r:id="rId56"/>
    <p:sldId id="592" r:id="rId57"/>
    <p:sldId id="593" r:id="rId58"/>
    <p:sldId id="594" r:id="rId59"/>
    <p:sldId id="595" r:id="rId60"/>
    <p:sldId id="596" r:id="rId61"/>
    <p:sldId id="449" r:id="rId62"/>
    <p:sldId id="568" r:id="rId63"/>
    <p:sldId id="570" r:id="rId64"/>
    <p:sldId id="571" r:id="rId65"/>
    <p:sldId id="572" r:id="rId66"/>
    <p:sldId id="525" r:id="rId67"/>
    <p:sldId id="526" r:id="rId68"/>
    <p:sldId id="538" r:id="rId69"/>
    <p:sldId id="528" r:id="rId70"/>
    <p:sldId id="527" r:id="rId71"/>
    <p:sldId id="539" r:id="rId72"/>
    <p:sldId id="529" r:id="rId73"/>
    <p:sldId id="540" r:id="rId74"/>
    <p:sldId id="598" r:id="rId75"/>
    <p:sldId id="599" r:id="rId76"/>
    <p:sldId id="600" r:id="rId77"/>
    <p:sldId id="601" r:id="rId78"/>
    <p:sldId id="602" r:id="rId79"/>
    <p:sldId id="597" r:id="rId80"/>
    <p:sldId id="542" r:id="rId81"/>
    <p:sldId id="543" r:id="rId82"/>
    <p:sldId id="544" r:id="rId83"/>
    <p:sldId id="545" r:id="rId84"/>
    <p:sldId id="530" r:id="rId85"/>
    <p:sldId id="573" r:id="rId86"/>
    <p:sldId id="547" r:id="rId87"/>
    <p:sldId id="603" r:id="rId88"/>
    <p:sldId id="537" r:id="rId89"/>
    <p:sldId id="574" r:id="rId9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DEE3"/>
    <a:srgbClr val="FFCC00"/>
    <a:srgbClr val="EF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1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3/19/2025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MIN-HASHING AND </a:t>
            </a:r>
            <a:br>
              <a:rPr lang="en-US" sz="4000" dirty="0"/>
            </a:br>
            <a:r>
              <a:rPr lang="en-US" sz="4000" dirty="0"/>
              <a:t>LOCALITY SENSITIVE HASHING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01000" cy="2057400"/>
          </a:xfrm>
        </p:spPr>
        <p:txBody>
          <a:bodyPr>
            <a:normAutofit fontScale="92500"/>
          </a:bodyPr>
          <a:lstStyle/>
          <a:p>
            <a:r>
              <a:rPr lang="en-US" dirty="0"/>
              <a:t>Slides are mashup of</a:t>
            </a:r>
          </a:p>
          <a:p>
            <a:r>
              <a:rPr lang="en-US" dirty="0" err="1"/>
              <a:t>Rajaraman</a:t>
            </a:r>
            <a:r>
              <a:rPr lang="en-US" dirty="0"/>
              <a:t> and Ullman, “Mining Massive Datasets”</a:t>
            </a:r>
          </a:p>
          <a:p>
            <a:r>
              <a:rPr lang="en-US" dirty="0" err="1"/>
              <a:t>Evimaria</a:t>
            </a:r>
            <a:r>
              <a:rPr lang="en-US" dirty="0"/>
              <a:t> Terzi at BU</a:t>
            </a:r>
          </a:p>
          <a:p>
            <a:r>
              <a:rPr lang="en-US" dirty="0"/>
              <a:t>Reading Chapter 3 from “Mining Massive Datasets”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Define: Shingles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-shingle</a:t>
            </a:r>
            <a:r>
              <a:rPr lang="en-US" dirty="0"/>
              <a:t> (or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-gram</a:t>
            </a:r>
            <a:r>
              <a:rPr lang="en-US" dirty="0"/>
              <a:t>) for a document is a sequence of </a:t>
            </a:r>
            <a:r>
              <a:rPr lang="en-US" i="1" dirty="0"/>
              <a:t>k </a:t>
            </a:r>
            <a:r>
              <a:rPr lang="en-US" dirty="0"/>
              <a:t>tokens that appears in the doc</a:t>
            </a:r>
          </a:p>
          <a:p>
            <a:pPr lvl="1"/>
            <a:r>
              <a:rPr lang="en-US" dirty="0"/>
              <a:t>Tokens can be </a:t>
            </a:r>
            <a:r>
              <a:rPr lang="en-US" dirty="0">
                <a:solidFill>
                  <a:srgbClr val="FF0066"/>
                </a:solidFill>
              </a:rPr>
              <a:t>characters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words </a:t>
            </a:r>
            <a:r>
              <a:rPr lang="en-US" dirty="0"/>
              <a:t>or something else, depending on the application</a:t>
            </a:r>
          </a:p>
          <a:p>
            <a:pPr lvl="1"/>
            <a:r>
              <a:rPr lang="en-US" dirty="0"/>
              <a:t>Assume tokens = characters for examples</a:t>
            </a:r>
          </a:p>
          <a:p>
            <a:pPr lvl="8"/>
            <a:endParaRPr lang="en-US" dirty="0">
              <a:solidFill>
                <a:srgbClr val="33CC33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 </a:t>
            </a:r>
            <a:r>
              <a:rPr lang="en-US" dirty="0"/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Option:</a:t>
            </a:r>
            <a:r>
              <a:rPr lang="en-US" dirty="0"/>
              <a:t> Shingles as a bag (</a:t>
            </a:r>
            <a:r>
              <a:rPr lang="en-US" dirty="0" err="1"/>
              <a:t>multiset</a:t>
            </a:r>
            <a:r>
              <a:rPr lang="en-US" dirty="0"/>
              <a:t>), count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 twice: </a:t>
            </a:r>
            <a:r>
              <a:rPr lang="en-US" b="1" dirty="0"/>
              <a:t>S’(D</a:t>
            </a:r>
            <a:r>
              <a:rPr lang="en-US" b="1" baseline="-25000" dirty="0"/>
              <a:t>1</a:t>
            </a:r>
            <a:r>
              <a:rPr lang="en-US" b="1" dirty="0"/>
              <a:t>) = </a:t>
            </a:r>
            <a:r>
              <a:rPr lang="en-US" dirty="0"/>
              <a:t>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}</a:t>
            </a:r>
          </a:p>
          <a:p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63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B674-3468-DC7B-B7FC-186C76033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Word Shingles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B135-4874-DAD0-FFFB-AF9C99B60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Shingles (n-grams)</a:t>
            </a:r>
          </a:p>
          <a:p>
            <a:pPr marL="274320" lvl="1" indent="0">
              <a:buNone/>
            </a:pPr>
            <a:r>
              <a:rPr lang="en-US" dirty="0"/>
              <a:t>"The quick brown fox jumps over the lazy dog."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2-word shingles (bigrams):</a:t>
            </a:r>
          </a:p>
          <a:p>
            <a:pPr lvl="1"/>
            <a:r>
              <a:rPr lang="en-US" dirty="0"/>
              <a:t>["The quick", "quick brown", "brown fox", "fox jumps", "jumps over", "over the", "the lazy", "lazy dog"]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</a:t>
            </a:r>
            <a:r>
              <a:rPr lang="en-US" b="1" dirty="0"/>
              <a:t>3-word shingles (trigrams):</a:t>
            </a:r>
          </a:p>
          <a:p>
            <a:pPr lvl="1"/>
            <a:r>
              <a:rPr lang="en-US" dirty="0"/>
              <a:t> ["The quick brown", "quick brown fox", "brown fox jumps", "fox jumps over", "jumps over the", "over the lazy", "the lazy dog"]</a:t>
            </a:r>
          </a:p>
        </p:txBody>
      </p:sp>
    </p:spTree>
    <p:extLst>
      <p:ext uri="{BB962C8B-B14F-4D97-AF65-F5344CB8AC3E}">
        <p14:creationId xmlns:p14="http://schemas.microsoft.com/office/powerpoint/2010/main" val="254533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72290-FA9A-C8A8-0758-CB3B14BC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Character Shingles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8B24F-48E3-0CF7-EEE8-04A1CAD6F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/>
              <a:t>Character Shingles with Spaces and Punctuation</a:t>
            </a:r>
          </a:p>
          <a:p>
            <a:pPr marL="0" indent="0">
              <a:buNone/>
            </a:pPr>
            <a:r>
              <a:rPr lang="en-US" dirty="0"/>
              <a:t>	"NLP is fun!"</a:t>
            </a:r>
          </a:p>
          <a:p>
            <a:endParaRPr lang="en-US" dirty="0"/>
          </a:p>
          <a:p>
            <a:r>
              <a:rPr lang="en-US" b="1" dirty="0"/>
              <a:t>3-character shingles:</a:t>
            </a:r>
          </a:p>
          <a:p>
            <a:r>
              <a:rPr lang="en-US" dirty="0"/>
              <a:t>["NLP", "LP ", "P </a:t>
            </a:r>
            <a:r>
              <a:rPr lang="en-US" dirty="0" err="1"/>
              <a:t>i</a:t>
            </a:r>
            <a:r>
              <a:rPr lang="en-US" dirty="0"/>
              <a:t>", " is", "is ", "s f", " fu", "fun", "un!"]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5-character shingles:</a:t>
            </a:r>
          </a:p>
          <a:p>
            <a:r>
              <a:rPr lang="en-US" dirty="0"/>
              <a:t>["NLP </a:t>
            </a:r>
            <a:r>
              <a:rPr lang="en-US" dirty="0" err="1"/>
              <a:t>i</a:t>
            </a:r>
            <a:r>
              <a:rPr lang="en-US" dirty="0"/>
              <a:t>", "LP is", "P is ", " is f", "is fu", "s fun", " fun!"]</a:t>
            </a:r>
          </a:p>
        </p:txBody>
      </p:sp>
    </p:spTree>
    <p:extLst>
      <p:ext uri="{BB962C8B-B14F-4D97-AF65-F5344CB8AC3E}">
        <p14:creationId xmlns:p14="http://schemas.microsoft.com/office/powerpoint/2010/main" val="4156390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Compressing Shingles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270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b="1" dirty="0">
                <a:solidFill>
                  <a:srgbClr val="0000FF"/>
                </a:solidFill>
              </a:rPr>
              <a:t>compress long shingles</a:t>
            </a:r>
            <a:r>
              <a:rPr lang="en-US" dirty="0"/>
              <a:t>, we can </a:t>
            </a:r>
            <a:r>
              <a:rPr lang="en-US" b="1" dirty="0">
                <a:solidFill>
                  <a:srgbClr val="0000FF"/>
                </a:solidFill>
              </a:rPr>
              <a:t>hash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them to (say) 4 bytes</a:t>
            </a:r>
          </a:p>
          <a:p>
            <a:r>
              <a:rPr lang="en-US" b="1" dirty="0">
                <a:solidFill>
                  <a:srgbClr val="D60093"/>
                </a:solidFill>
              </a:rPr>
              <a:t>Represent a document by the set of hash values of its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b="1" dirty="0">
                <a:solidFill>
                  <a:srgbClr val="D60093"/>
                </a:solidFill>
              </a:rPr>
              <a:t>-shingles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Idea:</a:t>
            </a:r>
            <a:r>
              <a:rPr lang="en-US" dirty="0"/>
              <a:t> Two documents could (rarely) appear to have shingles in common, when in fact only the hash-values were shared</a:t>
            </a:r>
          </a:p>
          <a:p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Hash the singles: </a:t>
            </a:r>
            <a:r>
              <a:rPr lang="en-US" b="1" dirty="0"/>
              <a:t>h(D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0722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Metric for Shingles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 D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=S(D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Equivalently, each document is a 0/1 vector in the space of </a:t>
            </a:r>
            <a:r>
              <a:rPr lang="en-US" i="1" dirty="0"/>
              <a:t>k</a:t>
            </a:r>
            <a:r>
              <a:rPr lang="en-US" dirty="0"/>
              <a:t>-shingles</a:t>
            </a:r>
          </a:p>
          <a:p>
            <a:pPr lvl="1"/>
            <a:r>
              <a:rPr lang="en-US" dirty="0"/>
              <a:t>Each unique shingle is a dimension</a:t>
            </a:r>
          </a:p>
          <a:p>
            <a:pPr lvl="1"/>
            <a:r>
              <a:rPr lang="en-US" dirty="0"/>
              <a:t>Vectors are very sparse</a:t>
            </a:r>
          </a:p>
          <a:p>
            <a:r>
              <a:rPr lang="en-US" b="1" dirty="0"/>
              <a:t>A natural similarity measure is the </a:t>
            </a:r>
            <a:br>
              <a:rPr lang="en-US" dirty="0"/>
            </a:br>
            <a:r>
              <a:rPr lang="en-US" b="1" dirty="0" err="1">
                <a:solidFill>
                  <a:srgbClr val="D60093"/>
                </a:solidFill>
              </a:rPr>
              <a:t>Jaccard</a:t>
            </a:r>
            <a:r>
              <a:rPr lang="en-US" b="1" dirty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 err="1"/>
              <a:t>sim</a:t>
            </a:r>
            <a:r>
              <a:rPr lang="en-US" dirty="0"/>
              <a:t>(D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) = |C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|/|C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C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69342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2484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3914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66294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72390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76200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76962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84582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84582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8580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9944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F364-5B33-74BC-F0F5-DBCD0CCC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C1E97-8D10-81D3-EFAB-A9506643AB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Sentence 1: "The quick brown fox jumps over the lazy dog"</a:t>
                </a:r>
              </a:p>
              <a:p>
                <a:r>
                  <a:rPr lang="en-US" sz="2000" dirty="0"/>
                  <a:t>Sentence 2: "The quick brown fox leaps over the lazy dog”</a:t>
                </a:r>
              </a:p>
              <a:p>
                <a:endParaRPr lang="en-US" dirty="0"/>
              </a:p>
              <a:p>
                <a:r>
                  <a:rPr lang="en-US" sz="2000" dirty="0"/>
                  <a:t>A = {"The quick brown", "quick brown fox", "brown fox jumps", "fox jumps over", "jumps over the", "over the lazy", "the lazy dog"}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B = {"The quick brown", "quick brown fox", “brown fox leaps “, “fox leaps over“, “leaps over the“, "over the lazy", "the lazy dog"}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Intersection size: 4</a:t>
                </a:r>
              </a:p>
              <a:p>
                <a:r>
                  <a:rPr lang="en-US" sz="2000" dirty="0"/>
                  <a:t>Union size: 10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=.4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0C1E97-8D10-81D3-EFAB-A9506643AB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70" t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045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269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Documents that have lots of shingles in common have similar text, even if the text appears in different order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Caveat:</a:t>
            </a:r>
            <a:r>
              <a:rPr lang="en-US" dirty="0"/>
              <a:t> You must pick </a:t>
            </a:r>
            <a:r>
              <a:rPr lang="en-US" b="1" i="1" dirty="0"/>
              <a:t>k</a:t>
            </a:r>
            <a:r>
              <a:rPr lang="en-US" dirty="0"/>
              <a:t> large enough, or most documents will have most shingles</a:t>
            </a:r>
          </a:p>
          <a:p>
            <a:pPr lvl="1"/>
            <a:r>
              <a:rPr lang="en-US" b="1" i="1" dirty="0"/>
              <a:t>k</a:t>
            </a:r>
            <a:r>
              <a:rPr lang="en-US" i="1" dirty="0"/>
              <a:t> </a:t>
            </a:r>
            <a:r>
              <a:rPr lang="en-US" dirty="0"/>
              <a:t>= 5 is OK for short documents</a:t>
            </a:r>
          </a:p>
          <a:p>
            <a:pPr lvl="1"/>
            <a:r>
              <a:rPr lang="en-US" b="1" i="1" dirty="0"/>
              <a:t>k</a:t>
            </a:r>
            <a:r>
              <a:rPr lang="en-US" dirty="0"/>
              <a:t> = 10 is better for long documents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6182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</a:t>
            </a:r>
            <a:r>
              <a:rPr lang="en-US" dirty="0" err="1"/>
              <a:t>Minhash</a:t>
            </a:r>
            <a:r>
              <a:rPr lang="en-US" dirty="0"/>
              <a:t>/LSH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34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</p:spPr>
            <p:txBody>
              <a:bodyPr/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Suppose we need to find near-duplicate documents among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</a:rPr>
                  <a:t> million documents</a:t>
                </a:r>
              </a:p>
              <a:p>
                <a:pPr lvl="8"/>
                <a:endParaRPr lang="en-US" dirty="0">
                  <a:solidFill>
                    <a:srgbClr val="0000FF"/>
                  </a:solidFill>
                </a:endParaRPr>
              </a:p>
              <a:p>
                <a:r>
                  <a:rPr lang="en-US" dirty="0"/>
                  <a:t>Naïvely, we would have to compute </a:t>
                </a:r>
                <a:r>
                  <a:rPr lang="en-US" b="1" dirty="0">
                    <a:solidFill>
                      <a:srgbClr val="FF0066"/>
                    </a:solidFill>
                  </a:rPr>
                  <a:t>pairwise </a:t>
                </a:r>
                <a:br>
                  <a:rPr lang="en-US" b="1" dirty="0">
                    <a:solidFill>
                      <a:srgbClr val="FF0066"/>
                    </a:solidFill>
                  </a:rPr>
                </a:br>
                <a:r>
                  <a:rPr lang="en-US" b="1" dirty="0" err="1">
                    <a:solidFill>
                      <a:srgbClr val="FF0066"/>
                    </a:solidFill>
                  </a:rPr>
                  <a:t>Jaccard</a:t>
                </a:r>
                <a:r>
                  <a:rPr lang="en-US" b="1" dirty="0">
                    <a:solidFill>
                      <a:srgbClr val="FF0066"/>
                    </a:solidFill>
                  </a:rPr>
                  <a:t> similarities </a:t>
                </a:r>
                <a:r>
                  <a:rPr lang="en-US" dirty="0"/>
                  <a:t>for </a:t>
                </a:r>
                <a:r>
                  <a:rPr lang="en-US" b="1" dirty="0"/>
                  <a:t>every pair of docs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)/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b="1" dirty="0">
                    <a:cs typeface="Arial" pitchFamily="34" charset="0"/>
                  </a:rPr>
                  <a:t>≈ 5*10</a:t>
                </a:r>
                <a:r>
                  <a:rPr lang="en-US" b="1" baseline="30000" dirty="0">
                    <a:cs typeface="Arial" pitchFamily="34" charset="0"/>
                  </a:rPr>
                  <a:t>11</a:t>
                </a:r>
                <a:r>
                  <a:rPr lang="en-US" b="1" dirty="0">
                    <a:cs typeface="Arial" pitchFamily="34" charset="0"/>
                  </a:rPr>
                  <a:t> </a:t>
                </a:r>
                <a:r>
                  <a:rPr lang="en-US" dirty="0">
                    <a:cs typeface="Arial" pitchFamily="34" charset="0"/>
                  </a:rPr>
                  <a:t>comparisons</a:t>
                </a:r>
              </a:p>
              <a:p>
                <a:pPr lvl="1"/>
                <a:r>
                  <a:rPr lang="en-US" dirty="0">
                    <a:cs typeface="Arial" pitchFamily="34" charset="0"/>
                  </a:rPr>
                  <a:t>At 10</a:t>
                </a:r>
                <a:r>
                  <a:rPr lang="en-US" baseline="30000" dirty="0">
                    <a:cs typeface="Arial" pitchFamily="34" charset="0"/>
                  </a:rPr>
                  <a:t>5</a:t>
                </a:r>
                <a:r>
                  <a:rPr lang="en-US" dirty="0">
                    <a:cs typeface="Arial" pitchFamily="34" charset="0"/>
                  </a:rPr>
                  <a:t> </a:t>
                </a:r>
                <a:r>
                  <a:rPr lang="en-US" dirty="0" err="1">
                    <a:cs typeface="Arial" pitchFamily="34" charset="0"/>
                  </a:rPr>
                  <a:t>secs</a:t>
                </a:r>
                <a:r>
                  <a:rPr lang="en-US" dirty="0">
                    <a:cs typeface="Arial" pitchFamily="34" charset="0"/>
                  </a:rPr>
                  <a:t>/day and 10</a:t>
                </a:r>
                <a:r>
                  <a:rPr lang="en-US" baseline="30000" dirty="0">
                    <a:cs typeface="Arial" pitchFamily="34" charset="0"/>
                  </a:rPr>
                  <a:t>6</a:t>
                </a:r>
                <a:r>
                  <a:rPr lang="en-US" dirty="0">
                    <a:cs typeface="Arial" pitchFamily="34" charset="0"/>
                  </a:rPr>
                  <a:t> comparisons/sec, </a:t>
                </a:r>
                <a:br>
                  <a:rPr lang="en-US" dirty="0">
                    <a:cs typeface="Arial" pitchFamily="34" charset="0"/>
                  </a:rPr>
                </a:br>
                <a:r>
                  <a:rPr lang="en-US" dirty="0">
                    <a:cs typeface="Arial" pitchFamily="34" charset="0"/>
                  </a:rPr>
                  <a:t>it would take </a:t>
                </a:r>
                <a:r>
                  <a:rPr lang="en-US" b="1" dirty="0">
                    <a:cs typeface="Arial" pitchFamily="34" charset="0"/>
                  </a:rPr>
                  <a:t>5 days</a:t>
                </a:r>
              </a:p>
              <a:p>
                <a:pPr lvl="8"/>
                <a:endParaRPr lang="en-US" dirty="0">
                  <a:cs typeface="Arial" pitchFamily="34" charset="0"/>
                </a:endParaRPr>
              </a:p>
              <a:p>
                <a:r>
                  <a:rPr lang="en-US" dirty="0">
                    <a:cs typeface="Arial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 = 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𝟏𝟎</m:t>
                    </m:r>
                  </m:oMath>
                </a14:m>
                <a:r>
                  <a:rPr lang="en-US" dirty="0">
                    <a:cs typeface="Arial" pitchFamily="34" charset="0"/>
                  </a:rPr>
                  <a:t> million, it takes more than a year…</a:t>
                </a:r>
              </a:p>
            </p:txBody>
          </p:sp>
        </mc:Choice>
        <mc:Fallback xmlns="">
          <p:sp>
            <p:nvSpPr>
              <p:cNvPr id="273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10600" cy="5257801"/>
              </a:xfrm>
              <a:blipFill rotWithShape="1">
                <a:blip r:embed="rId2"/>
                <a:stretch>
                  <a:fillRect t="-696" r="-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9929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 err="1"/>
              <a:t>MinHashing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Step 2:</a:t>
            </a:r>
            <a:r>
              <a:rPr lang="en-US" sz="3200" dirty="0"/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Minhashing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Convert </a:t>
            </a:r>
            <a:r>
              <a:rPr lang="en-US" sz="3200" b="1" dirty="0"/>
              <a:t>large sets</a:t>
            </a:r>
            <a:r>
              <a:rPr lang="en-US" sz="3200" dirty="0"/>
              <a:t> to </a:t>
            </a:r>
            <a:r>
              <a:rPr lang="en-US" sz="3200" b="1" dirty="0"/>
              <a:t>short signatures</a:t>
            </a:r>
            <a:r>
              <a:rPr lang="en-US" sz="3200" dirty="0"/>
              <a:t>, while </a:t>
            </a:r>
            <a:r>
              <a:rPr lang="en-US" sz="3200" b="1" u="sng" dirty="0"/>
              <a:t>preserving similarity</a:t>
            </a:r>
          </a:p>
          <a:p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362201" y="1338262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/>
                <a:t>The set</a:t>
              </a:r>
            </a:p>
            <a:p>
              <a:r>
                <a:rPr lang="en-US" sz="1800" dirty="0"/>
                <a:t>of strings</a:t>
              </a:r>
            </a:p>
            <a:p>
              <a:r>
                <a:rPr lang="en-US" sz="1800" dirty="0"/>
                <a:t>of length </a:t>
              </a:r>
              <a:r>
                <a:rPr lang="en-US" sz="1800" i="1" dirty="0"/>
                <a:t>k</a:t>
              </a:r>
            </a:p>
            <a:p>
              <a:r>
                <a:rPr lang="en-US" sz="1800" dirty="0"/>
                <a:t>that appear</a:t>
              </a:r>
            </a:p>
            <a:p>
              <a:r>
                <a:rPr lang="en-US" sz="1800" dirty="0"/>
                <a:t>in the doc-</a:t>
              </a:r>
            </a:p>
            <a:p>
              <a:r>
                <a:rPr lang="en-US" sz="1800" dirty="0" err="1"/>
                <a:t>ument</a:t>
              </a:r>
              <a:endParaRPr lang="en-US" sz="18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/>
                <a:t>Min-Hash-</a:t>
              </a:r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913998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Sets as Bit Vectors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similarity problems can be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formalized as </a:t>
            </a:r>
            <a:r>
              <a:rPr lang="en-US" sz="2800" b="1" dirty="0">
                <a:solidFill>
                  <a:srgbClr val="0000FF"/>
                </a:solidFill>
              </a:rPr>
              <a:t>finding subsets that </a:t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>have significant intersection</a:t>
            </a:r>
          </a:p>
          <a:p>
            <a:r>
              <a:rPr lang="en-US" sz="2800" b="1" dirty="0">
                <a:solidFill>
                  <a:srgbClr val="FF0066"/>
                </a:solidFill>
              </a:rPr>
              <a:t>Encode sets using 0/1 (bit, </a:t>
            </a:r>
            <a:r>
              <a:rPr lang="en-US" sz="2800" b="1" dirty="0" err="1">
                <a:solidFill>
                  <a:srgbClr val="FF0066"/>
                </a:solidFill>
              </a:rPr>
              <a:t>boolean</a:t>
            </a:r>
            <a:r>
              <a:rPr lang="en-US" sz="2800" b="1" dirty="0">
                <a:solidFill>
                  <a:srgbClr val="FF0066"/>
                </a:solidFill>
              </a:rPr>
              <a:t>) vectors </a:t>
            </a:r>
          </a:p>
          <a:p>
            <a:pPr lvl="1"/>
            <a:r>
              <a:rPr lang="en-US" sz="2400" dirty="0"/>
              <a:t>One dimension per element in the universal set</a:t>
            </a:r>
          </a:p>
          <a:p>
            <a:r>
              <a:rPr lang="en-US" sz="2800" dirty="0"/>
              <a:t>Interpret </a:t>
            </a:r>
            <a:r>
              <a:rPr lang="en-US" sz="2800" dirty="0">
                <a:solidFill>
                  <a:srgbClr val="FF0066"/>
                </a:solidFill>
              </a:rPr>
              <a:t>set intersection as bitwise </a:t>
            </a:r>
            <a:r>
              <a:rPr lang="en-US" sz="2800" b="1" dirty="0">
                <a:solidFill>
                  <a:srgbClr val="FF0066"/>
                </a:solidFill>
              </a:rPr>
              <a:t>AND</a:t>
            </a:r>
            <a:r>
              <a:rPr lang="en-US" sz="2800" dirty="0"/>
              <a:t>, and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set union as bitwise </a:t>
            </a:r>
            <a:r>
              <a:rPr lang="en-US" sz="2800" b="1" dirty="0">
                <a:solidFill>
                  <a:srgbClr val="0000FF"/>
                </a:solidFill>
              </a:rPr>
              <a:t>OR</a:t>
            </a:r>
          </a:p>
          <a:p>
            <a:pPr lvl="8"/>
            <a:endParaRPr lang="en-US" sz="1400" dirty="0"/>
          </a:p>
          <a:p>
            <a:r>
              <a:rPr lang="en-US" sz="2800" b="1" dirty="0">
                <a:solidFill>
                  <a:srgbClr val="008000"/>
                </a:solidFill>
              </a:rPr>
              <a:t>Example:</a:t>
            </a:r>
            <a:r>
              <a:rPr lang="en-US" sz="2800" dirty="0"/>
              <a:t> </a:t>
            </a:r>
            <a:r>
              <a:rPr lang="en-US" sz="2800" b="1" dirty="0"/>
              <a:t>C</a:t>
            </a:r>
            <a:r>
              <a:rPr lang="en-US" sz="2800" b="1" baseline="-25000" dirty="0"/>
              <a:t>1</a:t>
            </a:r>
            <a:r>
              <a:rPr lang="en-US" sz="2800" dirty="0"/>
              <a:t> = 10111; </a:t>
            </a:r>
            <a:r>
              <a:rPr lang="en-US" sz="2800" b="1" dirty="0"/>
              <a:t>C</a:t>
            </a:r>
            <a:r>
              <a:rPr lang="en-US" sz="2800" b="1" baseline="-25000" dirty="0"/>
              <a:t>2</a:t>
            </a:r>
            <a:r>
              <a:rPr lang="en-US" sz="2800" dirty="0"/>
              <a:t> = 10011</a:t>
            </a:r>
          </a:p>
          <a:p>
            <a:pPr lvl="1"/>
            <a:r>
              <a:rPr lang="en-US" sz="2400" dirty="0"/>
              <a:t>Size of intersection </a:t>
            </a:r>
            <a:r>
              <a:rPr lang="en-US" sz="2400" b="1" dirty="0"/>
              <a:t>= 3</a:t>
            </a:r>
            <a:r>
              <a:rPr lang="en-US" sz="2400" dirty="0"/>
              <a:t>; size of union </a:t>
            </a:r>
            <a:r>
              <a:rPr lang="en-US" sz="2400" b="1" dirty="0"/>
              <a:t>= 4</a:t>
            </a:r>
            <a:r>
              <a:rPr lang="en-US" sz="2400" dirty="0"/>
              <a:t>, </a:t>
            </a:r>
          </a:p>
          <a:p>
            <a:pPr lvl="1"/>
            <a:r>
              <a:rPr lang="en-US" sz="2400" b="1" dirty="0" err="1"/>
              <a:t>Jaccard</a:t>
            </a:r>
            <a:r>
              <a:rPr lang="en-US" sz="2400" b="1" dirty="0"/>
              <a:t> similarity</a:t>
            </a:r>
            <a:r>
              <a:rPr lang="en-US" sz="2400" dirty="0"/>
              <a:t> (not distance) </a:t>
            </a:r>
            <a:r>
              <a:rPr lang="en-US" sz="2400" b="1" dirty="0"/>
              <a:t>= 3/4</a:t>
            </a:r>
          </a:p>
          <a:p>
            <a:pPr lvl="1"/>
            <a:r>
              <a:rPr lang="en-US" sz="2400" b="1" dirty="0"/>
              <a:t>Distance: d(C</a:t>
            </a:r>
            <a:r>
              <a:rPr lang="en-US" sz="2400" b="1" baseline="-25000" dirty="0"/>
              <a:t>1</a:t>
            </a:r>
            <a:r>
              <a:rPr lang="en-US" sz="2400" b="1" dirty="0"/>
              <a:t>,C</a:t>
            </a:r>
            <a:r>
              <a:rPr lang="en-US" sz="2400" b="1" baseline="-25000" dirty="0"/>
              <a:t>2</a:t>
            </a:r>
            <a:r>
              <a:rPr lang="en-US" sz="2400" b="1" dirty="0"/>
              <a:t>) = 1 – (</a:t>
            </a:r>
            <a:r>
              <a:rPr lang="en-US" sz="2400" b="1" dirty="0" err="1"/>
              <a:t>Jaccard</a:t>
            </a:r>
            <a:r>
              <a:rPr lang="en-US" sz="2400" b="1" dirty="0"/>
              <a:t> similarity) = 1/4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781800" y="1295400"/>
            <a:ext cx="2286000" cy="990600"/>
            <a:chOff x="3124200" y="1371600"/>
            <a:chExt cx="2667000" cy="1600200"/>
          </a:xfrm>
        </p:grpSpPr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0"/>
            <p:cNvSpPr>
              <a:spLocks noChangeArrowheads="1"/>
            </p:cNvSpPr>
            <p:nvPr/>
          </p:nvSpPr>
          <p:spPr bwMode="auto">
            <a:xfrm>
              <a:off x="5417820" y="2110154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06415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2848-54FC-4FE3-959D-68920ECF14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Goals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Many Web-mining problems can be expressed as finding “similar” sets: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Pages with similar words, e.g., for classification by topic.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 err="1"/>
              <a:t>NetFlix</a:t>
            </a:r>
            <a:r>
              <a:rPr lang="en-US" altLang="en-US" dirty="0"/>
              <a:t> users with similar tastes in movies, for recommendation systems.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>
                <a:solidFill>
                  <a:srgbClr val="33CC33"/>
                </a:solidFill>
              </a:rPr>
              <a:t>Dual</a:t>
            </a:r>
            <a:r>
              <a:rPr lang="en-US" altLang="en-US" dirty="0"/>
              <a:t>: movies with similar sets of fans.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 dirty="0"/>
              <a:t>Images of related things.</a:t>
            </a:r>
          </a:p>
        </p:txBody>
      </p:sp>
    </p:spTree>
    <p:extLst>
      <p:ext uri="{BB962C8B-B14F-4D97-AF65-F5344CB8AC3E}">
        <p14:creationId xmlns:p14="http://schemas.microsoft.com/office/powerpoint/2010/main" val="3782132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elements (shingles)</a:t>
            </a:r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sets (documents)</a:t>
            </a:r>
          </a:p>
          <a:p>
            <a:pPr lvl="1"/>
            <a:r>
              <a:rPr lang="en-US" dirty="0"/>
              <a:t>1 in row </a:t>
            </a:r>
            <a:r>
              <a:rPr lang="en-US" b="1" i="1" dirty="0"/>
              <a:t>e</a:t>
            </a:r>
            <a:r>
              <a:rPr lang="en-US" dirty="0"/>
              <a:t> and column </a:t>
            </a:r>
            <a:r>
              <a:rPr lang="en-US" b="1" i="1" dirty="0"/>
              <a:t>s</a:t>
            </a:r>
            <a:r>
              <a:rPr lang="en-US" dirty="0"/>
              <a:t> if and only if </a:t>
            </a:r>
            <a:r>
              <a:rPr lang="en-US" b="1" i="1" dirty="0"/>
              <a:t>e</a:t>
            </a:r>
            <a:r>
              <a:rPr lang="en-US" dirty="0"/>
              <a:t> is a member of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Column similarity is the </a:t>
            </a:r>
            <a:r>
              <a:rPr lang="en-US" dirty="0" err="1"/>
              <a:t>Jaccard</a:t>
            </a:r>
            <a:r>
              <a:rPr lang="en-US" dirty="0"/>
              <a:t> similarity of the corresponding sets (rows with value </a:t>
            </a:r>
            <a:r>
              <a:rPr lang="en-US" i="1" dirty="0"/>
              <a:t>1)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Typical matrix is 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/>
              <a:t>sim</a:t>
            </a:r>
            <a:r>
              <a:rPr lang="en-US" sz="2400" b="1" dirty="0"/>
              <a:t>(C</a:t>
            </a:r>
            <a:r>
              <a:rPr lang="en-US" sz="2400" b="1" baseline="-25000" dirty="0"/>
              <a:t>1</a:t>
            </a:r>
            <a:r>
              <a:rPr lang="en-US" sz="2400" b="1" dirty="0"/>
              <a:t> ,C</a:t>
            </a:r>
            <a:r>
              <a:rPr lang="en-US" sz="2400" b="1" baseline="-25000" dirty="0"/>
              <a:t>2</a:t>
            </a:r>
            <a:r>
              <a:rPr lang="en-US" sz="2400" b="1" dirty="0"/>
              <a:t>) = ?</a:t>
            </a:r>
          </a:p>
          <a:p>
            <a:pPr lvl="2"/>
            <a:r>
              <a:rPr lang="en-US" sz="2000" dirty="0"/>
              <a:t>Size of intersection = 3; size of union = 6, </a:t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3/6</a:t>
            </a:r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3/6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185DA-005C-4DB8-9484-C88A810E3590}" type="slidenum">
              <a:rPr lang="en-US"/>
              <a:pPr/>
              <a:t>20</a:t>
            </a:fld>
            <a:endParaRPr lang="en-US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645276" y="2514600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35826" y="2133600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932096" y="427554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</p:spTree>
    <p:extLst>
      <p:ext uri="{BB962C8B-B14F-4D97-AF65-F5344CB8AC3E}">
        <p14:creationId xmlns:p14="http://schemas.microsoft.com/office/powerpoint/2010/main" val="38220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So far:</a:t>
            </a:r>
          </a:p>
          <a:p>
            <a:pPr lvl="1"/>
            <a:r>
              <a:rPr lang="en-US" dirty="0"/>
              <a:t>Documents </a:t>
            </a:r>
            <a:r>
              <a:rPr lang="en-US" dirty="0">
                <a:sym typeface="Symbol"/>
              </a:rPr>
              <a:t> Sets of shingles</a:t>
            </a:r>
          </a:p>
          <a:p>
            <a:pPr lvl="1"/>
            <a:r>
              <a:rPr lang="en-US" dirty="0">
                <a:sym typeface="Symbol"/>
              </a:rPr>
              <a:t>Represent sets as </a:t>
            </a:r>
            <a:r>
              <a:rPr lang="en-US" dirty="0" err="1">
                <a:sym typeface="Symbol"/>
              </a:rPr>
              <a:t>boolean</a:t>
            </a:r>
            <a:r>
              <a:rPr lang="en-US" dirty="0">
                <a:sym typeface="Symbol"/>
              </a:rPr>
              <a:t> vectors in a matrix</a:t>
            </a:r>
          </a:p>
          <a:p>
            <a:r>
              <a:rPr lang="en-US" b="1" dirty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Find similar columns while computing small signatures</a:t>
            </a:r>
          </a:p>
          <a:p>
            <a:pPr lvl="1"/>
            <a:r>
              <a:rPr lang="en-US" b="1" dirty="0">
                <a:sym typeface="Symbol"/>
              </a:rPr>
              <a:t>Similarity of columns == similarity of signatures</a:t>
            </a:r>
            <a:endParaRPr lang="en-US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75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Find similar columns, Small signatures</a:t>
            </a:r>
            <a:endParaRPr lang="en-US" b="1" dirty="0">
              <a:solidFill>
                <a:srgbClr val="FF0066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Naïve approach: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1) Signatures of columns:</a:t>
            </a:r>
            <a:r>
              <a:rPr lang="en-US" dirty="0"/>
              <a:t> small summaries of columns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2) Examine pairs of signatures</a:t>
            </a:r>
            <a:r>
              <a:rPr lang="en-US" dirty="0"/>
              <a:t> to find similar columns</a:t>
            </a:r>
          </a:p>
          <a:p>
            <a:pPr lvl="2"/>
            <a:r>
              <a:rPr lang="en-US" b="1" dirty="0"/>
              <a:t>Essential:</a:t>
            </a:r>
            <a:r>
              <a:rPr lang="en-US" dirty="0"/>
              <a:t> Similarities of signatures and columns are related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3) Optional:</a:t>
            </a:r>
            <a:r>
              <a:rPr lang="en-US" dirty="0"/>
              <a:t> Check that columns with similar signatures are really similar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DC1A1-C784-4FA5-964E-14B761CA2EA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21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Columns (Signatures)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Key idea: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“hash” each column </a:t>
            </a:r>
            <a:r>
              <a:rPr lang="en-US" b="1" i="1" dirty="0"/>
              <a:t>C</a:t>
            </a:r>
            <a:r>
              <a:rPr lang="en-US" dirty="0"/>
              <a:t> to a small </a:t>
            </a:r>
            <a:r>
              <a:rPr lang="en-US" b="1" i="1" dirty="0">
                <a:solidFill>
                  <a:srgbClr val="D60093"/>
                </a:solidFill>
              </a:rPr>
              <a:t>signature</a:t>
            </a:r>
            <a:r>
              <a:rPr lang="en-US" dirty="0"/>
              <a:t> </a:t>
            </a:r>
            <a:r>
              <a:rPr lang="en-US" b="1" i="1" dirty="0"/>
              <a:t>h(C)</a:t>
            </a:r>
            <a:r>
              <a:rPr lang="en-US" dirty="0"/>
              <a:t>, such that: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</a:t>
            </a:r>
            <a:r>
              <a:rPr lang="en-US" b="1" i="1" dirty="0"/>
              <a:t>h(C)</a:t>
            </a:r>
            <a:r>
              <a:rPr lang="en-US" dirty="0"/>
              <a:t> is small enough that the signature fits in RAM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 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the same as the “similarity” of signatures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</a:t>
            </a:r>
            <a:r>
              <a:rPr lang="en-US" dirty="0"/>
              <a:t>and </a:t>
            </a:r>
            <a:r>
              <a:rPr lang="en-US" b="1" i="1" dirty="0"/>
              <a:t>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i="1" dirty="0"/>
          </a:p>
          <a:p>
            <a:r>
              <a:rPr lang="en-US" b="1" dirty="0"/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008000"/>
                </a:solidFill>
              </a:rPr>
              <a:t>Find a hash function </a:t>
            </a:r>
            <a:r>
              <a:rPr lang="en-US" b="1" i="1" dirty="0">
                <a:solidFill>
                  <a:srgbClr val="008000"/>
                </a:solidFill>
              </a:rPr>
              <a:t>h(·)</a:t>
            </a:r>
            <a:r>
              <a:rPr lang="en-US" b="1" dirty="0">
                <a:solidFill>
                  <a:srgbClr val="008000"/>
                </a:solidFill>
              </a:rPr>
              <a:t> 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Hash docs into buckets. Expect that “most” pairs of near duplicate docs hash into the same bucket!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C8250-8319-48A7-B295-578641B1A23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81000" y="3733800"/>
            <a:ext cx="8610600" cy="1524000"/>
          </a:xfrm>
          <a:prstGeom prst="roundRect">
            <a:avLst/>
          </a:prstGeom>
          <a:ln w="762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2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Find a hash function </a:t>
            </a:r>
            <a:r>
              <a:rPr lang="en-US" b="1" i="1" dirty="0">
                <a:solidFill>
                  <a:srgbClr val="FF0066"/>
                </a:solidFill>
              </a:rPr>
              <a:t>h(·)</a:t>
            </a:r>
            <a:r>
              <a:rPr lang="en-US" b="1" dirty="0">
                <a:solidFill>
                  <a:srgbClr val="FF0066"/>
                </a:solidFill>
              </a:rPr>
              <a:t> 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Clearly, the hash function depends on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the similarity metric:</a:t>
            </a:r>
          </a:p>
          <a:p>
            <a:pPr lvl="1"/>
            <a:r>
              <a:rPr lang="en-US" dirty="0"/>
              <a:t>Not all similarity metrics have a suitable </a:t>
            </a:r>
            <a:br>
              <a:rPr lang="en-US" dirty="0"/>
            </a:br>
            <a:r>
              <a:rPr lang="en-US" dirty="0"/>
              <a:t>hash function</a:t>
            </a:r>
          </a:p>
          <a:p>
            <a:r>
              <a:rPr lang="en-US" b="1" dirty="0"/>
              <a:t>There is a suitable hash function for </a:t>
            </a:r>
            <a:br>
              <a:rPr lang="en-US" b="1" dirty="0"/>
            </a:br>
            <a:r>
              <a:rPr lang="en-US" b="1" dirty="0"/>
              <a:t>the </a:t>
            </a:r>
            <a:r>
              <a:rPr lang="en-US" b="1" dirty="0" err="1"/>
              <a:t>Jaccard</a:t>
            </a:r>
            <a:r>
              <a:rPr lang="en-US" b="1" dirty="0"/>
              <a:t> similarity: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/>
              <a:t>It is called </a:t>
            </a:r>
            <a:r>
              <a:rPr lang="en-US" b="1" dirty="0">
                <a:solidFill>
                  <a:srgbClr val="D60093"/>
                </a:solidFill>
              </a:rPr>
              <a:t>Min-Hashing</a:t>
            </a:r>
            <a:r>
              <a:rPr lang="en-US" dirty="0">
                <a:solidFill>
                  <a:srgbClr val="D60093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0103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8DEC-E51D-40AD-8624-2F07CB8C5484}" type="slidenum">
              <a:rPr lang="en-US"/>
              <a:pPr/>
              <a:t>25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  <a:endParaRPr lang="en-US" i="1" dirty="0">
              <a:solidFill>
                <a:srgbClr val="FF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the rows of the </a:t>
            </a:r>
            <a:r>
              <a:rPr lang="en-US" dirty="0" err="1"/>
              <a:t>boolean</a:t>
            </a:r>
            <a:r>
              <a:rPr lang="en-US" dirty="0"/>
              <a:t> matrix permuted under </a:t>
            </a:r>
            <a:r>
              <a:rPr lang="en-US" b="1" dirty="0">
                <a:solidFill>
                  <a:srgbClr val="FF0066"/>
                </a:solidFill>
              </a:rPr>
              <a:t>random permutation </a:t>
            </a:r>
            <a:r>
              <a:rPr lang="en-US" b="1" i="1" dirty="0">
                <a:sym typeface="Symbol"/>
              </a:rPr>
              <a:t></a:t>
            </a:r>
            <a:endParaRPr lang="en-US" b="1" i="1" dirty="0"/>
          </a:p>
          <a:p>
            <a:pPr lvl="8"/>
            <a:endParaRPr lang="en-US" dirty="0"/>
          </a:p>
          <a:p>
            <a:r>
              <a:rPr lang="en-US" dirty="0"/>
              <a:t>Define a </a:t>
            </a:r>
            <a:r>
              <a:rPr lang="en-US" b="1" dirty="0">
                <a:solidFill>
                  <a:srgbClr val="D60093"/>
                </a:solidFill>
              </a:rPr>
              <a:t>“hash” function </a:t>
            </a:r>
            <a:r>
              <a:rPr lang="en-US" b="1" i="1" dirty="0">
                <a:solidFill>
                  <a:srgbClr val="D60093"/>
                </a:solidFill>
              </a:rPr>
              <a:t>h</a:t>
            </a:r>
            <a:r>
              <a:rPr lang="en-US" b="1" i="1" baseline="-25000" dirty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i="1" dirty="0">
                <a:solidFill>
                  <a:srgbClr val="D60093"/>
                </a:solidFill>
              </a:rPr>
              <a:t>(C)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dirty="0"/>
              <a:t>= the index of the </a:t>
            </a:r>
            <a:r>
              <a:rPr lang="en-US" b="1" dirty="0"/>
              <a:t>first</a:t>
            </a:r>
            <a:r>
              <a:rPr lang="en-US" dirty="0"/>
              <a:t> (in the permuted order </a:t>
            </a:r>
            <a:r>
              <a:rPr lang="en-US" b="1" dirty="0">
                <a:sym typeface="Symbol"/>
              </a:rPr>
              <a:t></a:t>
            </a:r>
            <a:r>
              <a:rPr lang="en-US" dirty="0"/>
              <a:t>) row in which column </a:t>
            </a:r>
            <a:r>
              <a:rPr lang="en-US" b="1" i="1" dirty="0"/>
              <a:t>C</a:t>
            </a:r>
            <a:r>
              <a:rPr lang="en-US" dirty="0"/>
              <a:t> has value </a:t>
            </a:r>
            <a:r>
              <a:rPr lang="en-US" b="1" dirty="0"/>
              <a:t>1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		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b="1" i="1" baseline="-25000" dirty="0">
                <a:latin typeface="Arial" pitchFamily="34" charset="0"/>
                <a:cs typeface="Arial" pitchFamily="34" charset="0"/>
                <a:sym typeface="Symbol"/>
              </a:rPr>
              <a:t>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(C) = min</a:t>
            </a:r>
            <a:r>
              <a:rPr lang="en-US" b="1" i="1" baseline="-25000" dirty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  <a:sym typeface="Symbol"/>
              </a:rPr>
              <a:t>(C)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lvl="8"/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Use several (e.g., 100) independent hash functions (that is, permutations) to create a signature of a column</a:t>
            </a:r>
          </a:p>
        </p:txBody>
      </p:sp>
    </p:spTree>
    <p:extLst>
      <p:ext uri="{BB962C8B-B14F-4D97-AF65-F5344CB8AC3E}">
        <p14:creationId xmlns:p14="http://schemas.microsoft.com/office/powerpoint/2010/main" val="2093672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6909-4CE6-4193-95F1-CD06F119D867}" type="slidenum">
              <a:rPr lang="en-US"/>
              <a:pPr/>
              <a:t>26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Pick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random permutation </a:t>
            </a:r>
            <a:r>
              <a:rPr lang="en-US" dirty="0"/>
              <a:t>of the rows (the universe U).</a:t>
            </a:r>
          </a:p>
          <a:p>
            <a:r>
              <a:rPr lang="en-US" dirty="0"/>
              <a:t>Define “</a:t>
            </a:r>
            <a:r>
              <a:rPr lang="en-US" dirty="0">
                <a:solidFill>
                  <a:srgbClr val="FF0000"/>
                </a:solidFill>
              </a:rPr>
              <a:t>hash</a:t>
            </a:r>
            <a:r>
              <a:rPr lang="en-US" dirty="0"/>
              <a:t>” function for set </a:t>
            </a:r>
            <a:r>
              <a:rPr lang="en-US" dirty="0">
                <a:solidFill>
                  <a:srgbClr val="0070C0"/>
                </a:solidFill>
              </a:rPr>
              <a:t>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row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the permuted order</a:t>
            </a:r>
            <a:r>
              <a:rPr lang="en-US" dirty="0"/>
              <a:t>) in which column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has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h(S) </a:t>
            </a:r>
            <a:r>
              <a:rPr lang="en-US" dirty="0"/>
              <a:t>= the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index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first element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in the permuted order</a:t>
            </a:r>
            <a:r>
              <a:rPr lang="en-US" dirty="0"/>
              <a:t>.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70C0"/>
                </a:solidFill>
              </a:rPr>
              <a:t>k </a:t>
            </a:r>
            <a:r>
              <a:rPr lang="en-US" dirty="0"/>
              <a:t>(e.g., k = 100) independent random permutations to create a signature.</a:t>
            </a:r>
          </a:p>
        </p:txBody>
      </p:sp>
    </p:spTree>
    <p:extLst>
      <p:ext uri="{BB962C8B-B14F-4D97-AF65-F5344CB8AC3E}">
        <p14:creationId xmlns:p14="http://schemas.microsoft.com/office/powerpoint/2010/main" val="1595764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minhash signatures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233105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980920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7182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7183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08115"/>
              </p:ext>
            </p:extLst>
          </p:nvPr>
        </p:nvGraphicFramePr>
        <p:xfrm>
          <a:off x="5257798" y="2286000"/>
          <a:ext cx="2667002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82811"/>
              </p:ext>
            </p:extLst>
          </p:nvPr>
        </p:nvGraphicFramePr>
        <p:xfrm>
          <a:off x="60960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30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minhash signatures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892692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62554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8206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207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04357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32427"/>
              </p:ext>
            </p:extLst>
          </p:nvPr>
        </p:nvGraphicFramePr>
        <p:xfrm>
          <a:off x="6248400" y="533400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296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minhash signatures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41032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23116"/>
              </p:ext>
            </p:extLst>
          </p:nvPr>
        </p:nvGraphicFramePr>
        <p:xfrm>
          <a:off x="3962400" y="2514600"/>
          <a:ext cx="457200" cy="27432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230" name="Right Arrow 8"/>
          <p:cNvSpPr>
            <a:spLocks noChangeArrowheads="1"/>
          </p:cNvSpPr>
          <p:nvPr/>
        </p:nvSpPr>
        <p:spPr bwMode="auto">
          <a:xfrm>
            <a:off x="32766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231" name="Right Arrow 9"/>
          <p:cNvSpPr>
            <a:spLocks noChangeArrowheads="1"/>
          </p:cNvSpPr>
          <p:nvPr/>
        </p:nvSpPr>
        <p:spPr bwMode="auto">
          <a:xfrm>
            <a:off x="4572000" y="35814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 fontAlgn="base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786783"/>
              </p:ext>
            </p:extLst>
          </p:nvPr>
        </p:nvGraphicFramePr>
        <p:xfrm>
          <a:off x="5410200" y="2286000"/>
          <a:ext cx="2666998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1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176060"/>
              </p:ext>
            </p:extLst>
          </p:nvPr>
        </p:nvGraphicFramePr>
        <p:xfrm>
          <a:off x="6248400" y="5344160"/>
          <a:ext cx="18288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0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duplicate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near-duplicate</a:t>
            </a:r>
            <a:r>
              <a:rPr lang="en-US" dirty="0"/>
              <a:t> documents from a web crawl.</a:t>
            </a:r>
          </a:p>
          <a:p>
            <a:endParaRPr lang="en-US" dirty="0"/>
          </a:p>
          <a:p>
            <a:r>
              <a:rPr lang="en-US" dirty="0"/>
              <a:t>If we wanted exact duplicates we could do this by hashing</a:t>
            </a:r>
          </a:p>
          <a:p>
            <a:pPr lvl="1"/>
            <a:r>
              <a:rPr lang="en-US" dirty="0"/>
              <a:t>We will see how to adapt this technique for </a:t>
            </a:r>
            <a:r>
              <a:rPr lang="en-US" dirty="0">
                <a:solidFill>
                  <a:srgbClr val="0070C0"/>
                </a:solidFill>
              </a:rPr>
              <a:t>near duplicate </a:t>
            </a:r>
            <a:r>
              <a:rPr lang="en-US" dirty="0"/>
              <a:t>documents</a:t>
            </a:r>
          </a:p>
        </p:txBody>
      </p:sp>
    </p:spTree>
    <p:extLst>
      <p:ext uri="{BB962C8B-B14F-4D97-AF65-F5344CB8AC3E}">
        <p14:creationId xmlns:p14="http://schemas.microsoft.com/office/powerpoint/2010/main" val="3852868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minhash signatures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Input matrix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342018"/>
              </p:ext>
            </p:extLst>
          </p:nvPr>
        </p:nvGraphicFramePr>
        <p:xfrm>
          <a:off x="762000" y="2286000"/>
          <a:ext cx="2362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28886"/>
              </p:ext>
            </p:extLst>
          </p:nvPr>
        </p:nvGraphicFramePr>
        <p:xfrm>
          <a:off x="3886196" y="2920682"/>
          <a:ext cx="243840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0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  <a:r>
                        <a:rPr lang="en-US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3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</a:t>
                      </a:r>
                      <a:r>
                        <a:rPr lang="en-US" baseline="-25000" dirty="0" err="1"/>
                        <a:t>4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en-US" b="1" baseline="-25000" dirty="0" err="1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95600" y="3200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2D2DB9"/>
                </a:solidFill>
              </a:rPr>
              <a:t>≈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4057" y="4656147"/>
            <a:ext cx="530448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Sig(S) </a:t>
            </a:r>
            <a:r>
              <a:rPr lang="en-US" sz="2400" dirty="0"/>
              <a:t>= vector of hash values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e.g.,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Sig(S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) = [2,1,1]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Sig(</a:t>
            </a:r>
            <a:r>
              <a:rPr lang="en-US" sz="2400" dirty="0" err="1">
                <a:solidFill>
                  <a:srgbClr val="0070C0"/>
                </a:solidFill>
              </a:rPr>
              <a:t>S,i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  <a:r>
              <a:rPr lang="en-US" sz="2400" dirty="0"/>
              <a:t> = value of the i-</a:t>
            </a:r>
            <a:r>
              <a:rPr lang="en-US" sz="2400" dirty="0" err="1"/>
              <a:t>th</a:t>
            </a:r>
            <a:r>
              <a:rPr lang="en-US" sz="2400" dirty="0"/>
              <a:t> hash function for set 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E.g.,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,3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) =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3500" y="2283767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Signature matrix</a:t>
            </a:r>
          </a:p>
        </p:txBody>
      </p:sp>
    </p:spTree>
    <p:extLst>
      <p:ext uri="{BB962C8B-B14F-4D97-AF65-F5344CB8AC3E}">
        <p14:creationId xmlns:p14="http://schemas.microsoft.com/office/powerpoint/2010/main" val="71700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EA28-8777-47BB-A7A8-90CEC05016F2}" type="slidenum">
              <a:rPr lang="en-US"/>
              <a:pPr/>
              <a:t>31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dirty="0"/>
              <a:t>Hash function 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000" dirty="0" err="1">
                <a:solidFill>
                  <a:srgbClr val="0070C0"/>
                </a:solidFill>
              </a:rPr>
              <a:t>Pr</a:t>
            </a:r>
            <a:r>
              <a:rPr lang="en-US" sz="3000" dirty="0">
                <a:solidFill>
                  <a:srgbClr val="0070C0"/>
                </a:solidFill>
              </a:rPr>
              <a:t>(h(S</a:t>
            </a:r>
            <a:r>
              <a:rPr lang="en-US" sz="3000" baseline="-25000" dirty="0">
                <a:solidFill>
                  <a:srgbClr val="0070C0"/>
                </a:solidFill>
              </a:rPr>
              <a:t>1</a:t>
            </a:r>
            <a:r>
              <a:rPr lang="en-US" sz="3000" dirty="0">
                <a:solidFill>
                  <a:srgbClr val="0070C0"/>
                </a:solidFill>
              </a:rPr>
              <a:t>) = h(S</a:t>
            </a:r>
            <a:r>
              <a:rPr lang="en-US" sz="3000" baseline="-25000" dirty="0">
                <a:solidFill>
                  <a:srgbClr val="0070C0"/>
                </a:solidFill>
              </a:rPr>
              <a:t>2</a:t>
            </a:r>
            <a:r>
              <a:rPr lang="en-US" sz="3000" dirty="0">
                <a:solidFill>
                  <a:srgbClr val="0070C0"/>
                </a:solidFill>
              </a:rPr>
              <a:t>)) = </a:t>
            </a:r>
            <a:r>
              <a:rPr lang="en-US" sz="3000" dirty="0" err="1">
                <a:solidFill>
                  <a:srgbClr val="0070C0"/>
                </a:solidFill>
              </a:rPr>
              <a:t>Sim</a:t>
            </a:r>
            <a:r>
              <a:rPr lang="en-US" sz="3000" dirty="0">
                <a:solidFill>
                  <a:srgbClr val="0070C0"/>
                </a:solidFill>
              </a:rPr>
              <a:t>(S</a:t>
            </a:r>
            <a:r>
              <a:rPr lang="en-US" sz="3000" baseline="-25000" dirty="0">
                <a:solidFill>
                  <a:srgbClr val="0070C0"/>
                </a:solidFill>
              </a:rPr>
              <a:t>1</a:t>
            </a:r>
            <a:r>
              <a:rPr lang="en-US" sz="3000" dirty="0">
                <a:solidFill>
                  <a:srgbClr val="0070C0"/>
                </a:solidFill>
              </a:rPr>
              <a:t>,S</a:t>
            </a:r>
            <a:r>
              <a:rPr lang="en-US" sz="3000" baseline="-25000" dirty="0">
                <a:solidFill>
                  <a:srgbClr val="0070C0"/>
                </a:solidFill>
              </a:rPr>
              <a:t>2</a:t>
            </a:r>
            <a:r>
              <a:rPr lang="en-US" sz="3000" dirty="0">
                <a:solidFill>
                  <a:srgbClr val="0070C0"/>
                </a:solidFill>
              </a:rPr>
              <a:t>)</a:t>
            </a:r>
          </a:p>
          <a:p>
            <a:endParaRPr lang="en-US" sz="3000" dirty="0"/>
          </a:p>
          <a:p>
            <a:r>
              <a:rPr lang="en-US" dirty="0"/>
              <a:t>where the probability is over all choices of  permutations. </a:t>
            </a:r>
          </a:p>
          <a:p>
            <a:endParaRPr lang="en-US" dirty="0">
              <a:solidFill>
                <a:srgbClr val="33CC33"/>
              </a:solidFill>
            </a:endParaRPr>
          </a:p>
          <a:p>
            <a:r>
              <a:rPr lang="en-US" dirty="0">
                <a:solidFill>
                  <a:srgbClr val="33CC33"/>
                </a:solidFill>
              </a:rPr>
              <a:t>Why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The first row where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of the two sets has value 1</a:t>
            </a:r>
            <a:r>
              <a:rPr lang="en-US" dirty="0"/>
              <a:t> belongs to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Recall that union contains rows with at least one 1.</a:t>
            </a:r>
          </a:p>
          <a:p>
            <a:pPr lvl="1"/>
            <a:r>
              <a:rPr lang="en-US" dirty="0"/>
              <a:t>We have equality if </a:t>
            </a:r>
            <a:r>
              <a:rPr lang="en-US" dirty="0">
                <a:solidFill>
                  <a:srgbClr val="0070C0"/>
                </a:solidFill>
              </a:rPr>
              <a:t>both sets have value 1</a:t>
            </a:r>
            <a:r>
              <a:rPr lang="en-US" dirty="0"/>
              <a:t>, and this row belongs to the </a:t>
            </a:r>
            <a:r>
              <a:rPr lang="en-US" dirty="0">
                <a:solidFill>
                  <a:srgbClr val="0070C0"/>
                </a:solidFill>
              </a:rPr>
              <a:t>intersection</a:t>
            </a:r>
          </a:p>
        </p:txBody>
      </p:sp>
    </p:spTree>
    <p:extLst>
      <p:ext uri="{BB962C8B-B14F-4D97-AF65-F5344CB8AC3E}">
        <p14:creationId xmlns:p14="http://schemas.microsoft.com/office/powerpoint/2010/main" val="4168327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(informal proof)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{A,B,C,D,E,F,G}</a:t>
            </a:r>
          </a:p>
          <a:p>
            <a:r>
              <a:rPr lang="en-US" dirty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C000"/>
                </a:solidFill>
              </a:rPr>
              <a:t>      {A,B,E,F,G}</a:t>
            </a:r>
          </a:p>
          <a:p>
            <a:r>
              <a:rPr lang="en-US" dirty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{A,F,G}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51145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6681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9694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Rows C,D could be anywhere they do not affect the probability</a:t>
            </a:r>
          </a:p>
        </p:txBody>
      </p:sp>
    </p:spTree>
    <p:extLst>
      <p:ext uri="{BB962C8B-B14F-4D97-AF65-F5344CB8AC3E}">
        <p14:creationId xmlns:p14="http://schemas.microsoft.com/office/powerpoint/2010/main" val="400792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{A,B,C,D,E,F,G}</a:t>
            </a:r>
          </a:p>
          <a:p>
            <a:r>
              <a:rPr lang="en-US" dirty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{A,F,G}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575812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690493"/>
              </p:ext>
            </p:extLst>
          </p:nvPr>
        </p:nvGraphicFramePr>
        <p:xfrm>
          <a:off x="5715000" y="3835399"/>
          <a:ext cx="457200" cy="2743202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5603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* rows belong to the union</a:t>
            </a:r>
          </a:p>
        </p:txBody>
      </p:sp>
    </p:spTree>
    <p:extLst>
      <p:ext uri="{BB962C8B-B14F-4D97-AF65-F5344CB8AC3E}">
        <p14:creationId xmlns:p14="http://schemas.microsoft.com/office/powerpoint/2010/main" val="30134338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{A,B,C,D,E,F,G}</a:t>
            </a:r>
          </a:p>
          <a:p>
            <a:r>
              <a:rPr lang="en-US" dirty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{A,F,G}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328246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7985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rgbClr val="EF8511"/>
                          </a:solidFill>
                        </a:rPr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741890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question is what is the value of the </a:t>
            </a:r>
            <a:r>
              <a:rPr lang="en-US" b="1" dirty="0">
                <a:solidFill>
                  <a:srgbClr val="EF8511"/>
                </a:solidFill>
              </a:rPr>
              <a:t>first * </a:t>
            </a:r>
            <a:r>
              <a:rPr lang="en-US" dirty="0"/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3633802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{A,B,C,D,E,F,G}</a:t>
            </a:r>
          </a:p>
          <a:p>
            <a:r>
              <a:rPr lang="en-US" dirty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{A,F,G}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24153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20900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rgbClr val="EF8511"/>
                          </a:solidFill>
                        </a:rPr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926923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236627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it belongs to the intersection then </a:t>
            </a:r>
            <a:r>
              <a:rPr lang="en-US" dirty="0">
                <a:solidFill>
                  <a:srgbClr val="0070C0"/>
                </a:solidFill>
              </a:rPr>
              <a:t>h(X) = h(Y)</a:t>
            </a:r>
          </a:p>
        </p:txBody>
      </p:sp>
    </p:spTree>
    <p:extLst>
      <p:ext uri="{BB962C8B-B14F-4D97-AF65-F5344CB8AC3E}">
        <p14:creationId xmlns:p14="http://schemas.microsoft.com/office/powerpoint/2010/main" val="27187108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Universe: </a:t>
            </a:r>
            <a:r>
              <a:rPr lang="en-US" b="1" dirty="0">
                <a:solidFill>
                  <a:srgbClr val="92D050"/>
                </a:solidFill>
              </a:rPr>
              <a:t>U = {A,B,C,D,E,F,G}</a:t>
            </a:r>
          </a:p>
          <a:p>
            <a:r>
              <a:rPr lang="en-US" dirty="0">
                <a:solidFill>
                  <a:srgbClr val="0070C0"/>
                </a:solidFill>
              </a:rPr>
              <a:t>X = {A,B,F,G}</a:t>
            </a:r>
          </a:p>
          <a:p>
            <a:r>
              <a:rPr lang="en-US" dirty="0">
                <a:solidFill>
                  <a:srgbClr val="0070C0"/>
                </a:solidFill>
              </a:rPr>
              <a:t>Y = {A,E,F,G}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CC00"/>
                </a:solidFill>
              </a:rPr>
              <a:t>Union =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FFCC00"/>
                </a:solidFill>
              </a:rPr>
              <a:t>      {A,B,E,F,G}</a:t>
            </a:r>
          </a:p>
          <a:p>
            <a:r>
              <a:rPr lang="en-US" dirty="0">
                <a:solidFill>
                  <a:srgbClr val="FF0000"/>
                </a:solidFill>
              </a:rPr>
              <a:t>Intersection =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{A,F,G}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816541"/>
              </p:ext>
            </p:extLst>
          </p:nvPr>
        </p:nvGraphicFramePr>
        <p:xfrm>
          <a:off x="33274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519757"/>
              </p:ext>
            </p:extLst>
          </p:nvPr>
        </p:nvGraphicFramePr>
        <p:xfrm>
          <a:off x="5715000" y="3835399"/>
          <a:ext cx="457200" cy="2747556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D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rgbClr val="EF8511"/>
                          </a:solidFill>
                        </a:rPr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algn="ctr"/>
                      <a:r>
                        <a:rPr lang="en-US" b="1" dirty="0"/>
                        <a:t>*</a:t>
                      </a:r>
                    </a:p>
                  </a:txBody>
                  <a:tcPr>
                    <a:lnL w="12700" cmpd="sng">
                      <a:solidFill>
                        <a:srgbClr val="3333CC"/>
                      </a:solidFill>
                    </a:lnL>
                    <a:lnR w="12700" cmpd="sng">
                      <a:solidFill>
                        <a:srgbClr val="3333CC"/>
                      </a:solidFill>
                    </a:lnR>
                    <a:lnT w="12700" cmpd="sng">
                      <a:solidFill>
                        <a:srgbClr val="3333CC"/>
                      </a:solidFill>
                    </a:lnT>
                    <a:lnB w="12700" cmpd="sng">
                      <a:solidFill>
                        <a:srgbClr val="3333CC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ight Arrow 8"/>
          <p:cNvSpPr>
            <a:spLocks noChangeArrowheads="1"/>
          </p:cNvSpPr>
          <p:nvPr/>
        </p:nvSpPr>
        <p:spPr bwMode="auto">
          <a:xfrm>
            <a:off x="50292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Right Arrow 9"/>
          <p:cNvSpPr>
            <a:spLocks noChangeArrowheads="1"/>
          </p:cNvSpPr>
          <p:nvPr/>
        </p:nvSpPr>
        <p:spPr bwMode="auto">
          <a:xfrm>
            <a:off x="6477000" y="4826000"/>
            <a:ext cx="533400" cy="381000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00B8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45720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93032"/>
              </p:ext>
            </p:extLst>
          </p:nvPr>
        </p:nvGraphicFramePr>
        <p:xfrm>
          <a:off x="7239000" y="3467100"/>
          <a:ext cx="1524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Every element of the union is equally likely to be the </a:t>
                </a:r>
                <a:r>
                  <a:rPr lang="en-US" b="1" dirty="0">
                    <a:solidFill>
                      <a:srgbClr val="EF8511"/>
                    </a:solidFill>
                  </a:rPr>
                  <a:t>* </a:t>
                </a:r>
                <a:r>
                  <a:rPr lang="en-US" dirty="0"/>
                  <a:t>element</a:t>
                </a:r>
              </a:p>
              <a:p>
                <a:pPr algn="r"/>
                <a:r>
                  <a:rPr lang="en-US" dirty="0" err="1">
                    <a:solidFill>
                      <a:srgbClr val="0070C0"/>
                    </a:solidFill>
                  </a:rPr>
                  <a:t>Pr</a:t>
                </a:r>
                <a:r>
                  <a:rPr lang="en-US" dirty="0">
                    <a:solidFill>
                      <a:srgbClr val="0070C0"/>
                    </a:solidFill>
                  </a:rPr>
                  <a:t>(h(X) = h(Y))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A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G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err="1">
                    <a:solidFill>
                      <a:srgbClr val="0070C0"/>
                    </a:solidFill>
                  </a:rPr>
                  <a:t>Sim</a:t>
                </a:r>
                <a:r>
                  <a:rPr lang="en-US" dirty="0">
                    <a:solidFill>
                      <a:srgbClr val="0070C0"/>
                    </a:solidFill>
                  </a:rPr>
                  <a:t>(X,Y)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33600"/>
                <a:ext cx="4724400" cy="1431354"/>
              </a:xfrm>
              <a:prstGeom prst="rect">
                <a:avLst/>
              </a:prstGeom>
              <a:blipFill rotWithShape="1">
                <a:blip r:embed="rId2"/>
                <a:stretch>
                  <a:fillRect l="-1161" t="-2128" r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7482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105400"/>
            <a:ext cx="3775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Zero similarity is preserved</a:t>
            </a:r>
          </a:p>
          <a:p>
            <a:r>
              <a:rPr lang="en-US" dirty="0"/>
              <a:t>High similarity is well approximated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2C6-9F93-4CF8-92DD-ECD2B448469D}" type="slidenum">
              <a:rPr lang="en-US"/>
              <a:pPr/>
              <a:t>37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similarity of signatures  </a:t>
            </a:r>
            <a:r>
              <a:rPr lang="en-US" dirty="0"/>
              <a:t>is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fraction of the hash functions </a:t>
            </a:r>
            <a:r>
              <a:rPr lang="en-US" dirty="0"/>
              <a:t>in which they agree.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multiple signatures we get a good approximation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21147"/>
              </p:ext>
            </p:extLst>
          </p:nvPr>
        </p:nvGraphicFramePr>
        <p:xfrm>
          <a:off x="762000" y="2667000"/>
          <a:ext cx="2362200" cy="2966720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/>
                        <a:t>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/>
                        <a:t>B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/>
                        <a:t>D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/>
                        <a:t>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b="1" dirty="0"/>
                        <a:t>G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65981"/>
              </p:ext>
            </p:extLst>
          </p:nvPr>
        </p:nvGraphicFramePr>
        <p:xfrm>
          <a:off x="3733800" y="3241675"/>
          <a:ext cx="1905000" cy="1483360"/>
        </p:xfrm>
        <a:graphic>
          <a:graphicData uri="http://schemas.openxmlformats.org/drawingml/2006/table">
            <a:tbl>
              <a:tblPr firstRow="1" bandRow="1"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baseline="-25000" dirty="0" err="1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5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581400"/>
            <a:ext cx="990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2D2DB9"/>
                </a:solidFill>
                <a:effectLst/>
                <a:uLnTx/>
                <a:uFillTx/>
              </a:rPr>
              <a:t>≈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987379"/>
              </p:ext>
            </p:extLst>
          </p:nvPr>
        </p:nvGraphicFramePr>
        <p:xfrm>
          <a:off x="6096000" y="2745422"/>
          <a:ext cx="2819401" cy="2595880"/>
        </p:xfrm>
        <a:graphic>
          <a:graphicData uri="http://schemas.openxmlformats.org/drawingml/2006/table">
            <a:tbl>
              <a:tblPr firstRow="1" bandRow="1"/>
              <a:tblGrid>
                <a:gridCol w="10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Actual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Sig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/>
                        <a:t>,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/>
                        <a:t>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3/5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2/3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/>
                        <a:t>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/>
                        <a:t>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/>
                        <a:t>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3/4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/>
                        <a:t>,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DejaVu LGC Sans"/>
                          <a:cs typeface="DejaVu LGC Sans"/>
                        </a:defRPr>
                      </a:lvl9pPr>
                    </a:lstStyle>
                    <a:p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81400" y="2745432"/>
            <a:ext cx="2241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Signature matrix</a:t>
            </a:r>
          </a:p>
        </p:txBody>
      </p:sp>
    </p:spTree>
    <p:extLst>
      <p:ext uri="{BB962C8B-B14F-4D97-AF65-F5344CB8AC3E}">
        <p14:creationId xmlns:p14="http://schemas.microsoft.com/office/powerpoint/2010/main" val="2317612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Is it now feasible?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/>
              <a:t>Assume a billion rows</a:t>
            </a:r>
          </a:p>
          <a:p>
            <a:pPr eaLnBrk="1" hangingPunct="1"/>
            <a:r>
              <a:rPr lang="en-US" dirty="0"/>
              <a:t>Hard to pick a random permutation of 1…billion</a:t>
            </a:r>
          </a:p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Even representing a random permutation requires 1 billion entries!!!</a:t>
            </a:r>
          </a:p>
          <a:p>
            <a:pPr eaLnBrk="1" hangingPunct="1"/>
            <a:r>
              <a:rPr lang="en-US" dirty="0"/>
              <a:t>How about accessing rows in permuted order?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83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more practical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Instead of permuting the rows we will apply a </a:t>
            </a:r>
            <a:r>
              <a:rPr lang="en-US" dirty="0">
                <a:solidFill>
                  <a:srgbClr val="0070C0"/>
                </a:solidFill>
              </a:rPr>
              <a:t>hash function</a:t>
            </a:r>
            <a:r>
              <a:rPr lang="en-US" dirty="0"/>
              <a:t> that maps the rows to a new (possibly larger) space</a:t>
            </a:r>
          </a:p>
          <a:p>
            <a:pPr lvl="1"/>
            <a:r>
              <a:rPr lang="en-US" dirty="0"/>
              <a:t>The value of the hash function is the position of the row in the new order (permutation).</a:t>
            </a:r>
          </a:p>
          <a:p>
            <a:pPr lvl="1"/>
            <a:r>
              <a:rPr lang="en-US" dirty="0"/>
              <a:t>Each set is represented by the smallest hash value among the elements in the set</a:t>
            </a:r>
          </a:p>
          <a:p>
            <a:pPr lvl="1"/>
            <a:endParaRPr lang="en-US" dirty="0"/>
          </a:p>
          <a:p>
            <a:r>
              <a:rPr lang="en-US" dirty="0"/>
              <a:t>The space of the hash functions should be such that if we select one at random each element (row) has equal probability to have the smallest value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Min-wise independent </a:t>
            </a:r>
            <a:r>
              <a:rPr lang="en-US" dirty="0"/>
              <a:t>hash functions </a:t>
            </a:r>
          </a:p>
        </p:txBody>
      </p:sp>
    </p:spTree>
    <p:extLst>
      <p:ext uri="{BB962C8B-B14F-4D97-AF65-F5344CB8AC3E}">
        <p14:creationId xmlns:p14="http://schemas.microsoft.com/office/powerpoint/2010/main" val="222949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Measures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>
                <a:solidFill>
                  <a:srgbClr val="D60093"/>
                </a:solidFill>
              </a:rPr>
              <a:t>Goal:</a:t>
            </a:r>
            <a:r>
              <a:rPr lang="en-US" sz="3200" b="1" dirty="0">
                <a:solidFill>
                  <a:srgbClr val="0000FF"/>
                </a:solidFill>
              </a:rPr>
              <a:t> Find near-neighbors in high-dim. space</a:t>
            </a:r>
          </a:p>
          <a:p>
            <a:pPr lvl="1"/>
            <a:r>
              <a:rPr lang="en-US" dirty="0"/>
              <a:t>We formally define “near neighbors” as points that are a “small distance” apart</a:t>
            </a:r>
          </a:p>
          <a:p>
            <a:r>
              <a:rPr lang="en-US" dirty="0"/>
              <a:t>For each application, we first need to define what “</a:t>
            </a:r>
            <a:r>
              <a:rPr lang="en-US" b="1" dirty="0"/>
              <a:t>distance</a:t>
            </a:r>
            <a:r>
              <a:rPr lang="en-US" dirty="0"/>
              <a:t>” means</a:t>
            </a:r>
          </a:p>
          <a:p>
            <a:r>
              <a:rPr lang="en-US" b="1" dirty="0">
                <a:solidFill>
                  <a:srgbClr val="D60093"/>
                </a:solidFill>
              </a:rPr>
              <a:t>Today: </a:t>
            </a:r>
            <a:r>
              <a:rPr lang="en-US" b="1" dirty="0" err="1">
                <a:solidFill>
                  <a:srgbClr val="0000FF"/>
                </a:solidFill>
              </a:rPr>
              <a:t>Jaccard</a:t>
            </a:r>
            <a:r>
              <a:rPr lang="en-US" b="1" dirty="0">
                <a:solidFill>
                  <a:srgbClr val="0000FF"/>
                </a:solidFill>
              </a:rPr>
              <a:t> distance/similarity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similarity</a:t>
            </a:r>
            <a:r>
              <a:rPr lang="en-US" i="1" dirty="0">
                <a:solidFill>
                  <a:srgbClr val="FF0066"/>
                </a:solidFill>
              </a:rPr>
              <a:t> </a:t>
            </a:r>
            <a:r>
              <a:rPr lang="en-US" dirty="0"/>
              <a:t>of two </a:t>
            </a:r>
            <a:r>
              <a:rPr lang="en-US" b="1" dirty="0">
                <a:solidFill>
                  <a:srgbClr val="FF0066"/>
                </a:solidFill>
              </a:rPr>
              <a:t>sets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is the size of their intersection divided by the size of their union:</a:t>
            </a:r>
            <a:br>
              <a:rPr lang="en-US" dirty="0"/>
            </a:br>
            <a:r>
              <a:rPr lang="en-US" b="1" i="1" dirty="0" err="1"/>
              <a:t>sim</a:t>
            </a:r>
            <a:r>
              <a:rPr lang="en-US" b="1" dirty="0"/>
              <a:t>(C</a:t>
            </a:r>
            <a:r>
              <a:rPr lang="en-US" b="1" baseline="-25000" dirty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</a:p>
          <a:p>
            <a:pPr lvl="1"/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distance:</a:t>
            </a:r>
            <a:r>
              <a:rPr lang="en-US" b="1" i="1" dirty="0"/>
              <a:t> d</a:t>
            </a:r>
            <a:r>
              <a:rPr lang="en-US" b="1" dirty="0"/>
              <a:t>(C</a:t>
            </a:r>
            <a:r>
              <a:rPr lang="en-US" b="1" baseline="-25000" dirty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1 -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958798" y="5505271"/>
            <a:ext cx="2499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in intersection</a:t>
            </a:r>
          </a:p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 in union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similarity= 3/8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distance = 5/8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05200" y="5638800"/>
            <a:ext cx="2286000" cy="990600"/>
            <a:chOff x="3124200" y="1371600"/>
            <a:chExt cx="2667000" cy="1600200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995451" y="6411847"/>
            <a:ext cx="91440" cy="9144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0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5DF3B-B58C-4563-3DAF-365B794EF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4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FE25B-5C71-ECCD-925E-3AC1125D9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en-US" dirty="0"/>
              <a:t>D1: "The quick brown fox jumps over the lazy dog"</a:t>
            </a:r>
          </a:p>
          <a:p>
            <a:r>
              <a:rPr lang="en-US" dirty="0"/>
              <a:t>D2: "The fast brown fox jumps over the lazy dog"</a:t>
            </a:r>
          </a:p>
          <a:p>
            <a:r>
              <a:rPr lang="en-US" dirty="0"/>
              <a:t>D3: "A quick brown fox leaps over the sleepy dog"</a:t>
            </a:r>
          </a:p>
          <a:p>
            <a:r>
              <a:rPr lang="en-US" dirty="0"/>
              <a:t>D4: "The quick fox jumps high over the dog"</a:t>
            </a:r>
          </a:p>
        </p:txBody>
      </p:sp>
    </p:spTree>
    <p:extLst>
      <p:ext uri="{BB962C8B-B14F-4D97-AF65-F5344CB8AC3E}">
        <p14:creationId xmlns:p14="http://schemas.microsoft.com/office/powerpoint/2010/main" val="24265644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65C20-BE4A-929A-CE50-1BCADED9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Generate 3-Word Shingles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DDB26-DE9D-8C9B-7EE2-408D75117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extract </a:t>
            </a:r>
            <a:r>
              <a:rPr lang="en-US" b="1" dirty="0"/>
              <a:t>overlapping sequences of 3 consecutive words</a:t>
            </a:r>
            <a:r>
              <a:rPr lang="en-US" dirty="0"/>
              <a:t> from each document.</a:t>
            </a:r>
          </a:p>
          <a:p>
            <a:r>
              <a:rPr lang="en-US" b="1" dirty="0"/>
              <a:t>Shingles for Each Document:</a:t>
            </a:r>
          </a:p>
          <a:p>
            <a:pPr lvl="1"/>
            <a:r>
              <a:rPr lang="en-US" b="1" dirty="0"/>
              <a:t>D1:</a:t>
            </a:r>
            <a:r>
              <a:rPr lang="en-US" dirty="0"/>
              <a:t> "The quick brown fox jumps over the lazy dog"</a:t>
            </a:r>
            <a:br>
              <a:rPr lang="en-US" dirty="0"/>
            </a:br>
            <a:r>
              <a:rPr lang="en-US" dirty="0"/>
              <a:t>→ {</a:t>
            </a:r>
            <a:r>
              <a:rPr lang="en-US" b="1" dirty="0"/>
              <a:t>"The quick brown"</a:t>
            </a:r>
            <a:r>
              <a:rPr lang="en-US" dirty="0"/>
              <a:t>, </a:t>
            </a:r>
            <a:r>
              <a:rPr lang="en-US" b="1" dirty="0"/>
              <a:t>"quick brown fox"</a:t>
            </a:r>
            <a:r>
              <a:rPr lang="en-US" dirty="0"/>
              <a:t>, </a:t>
            </a:r>
            <a:r>
              <a:rPr lang="en-US" b="1" dirty="0"/>
              <a:t>"brown fox jumps"</a:t>
            </a:r>
            <a:r>
              <a:rPr lang="en-US" dirty="0"/>
              <a:t>, </a:t>
            </a:r>
            <a:r>
              <a:rPr lang="en-US" b="1" dirty="0"/>
              <a:t>"fox jumps over"</a:t>
            </a:r>
            <a:r>
              <a:rPr lang="en-US" dirty="0"/>
              <a:t>, </a:t>
            </a:r>
            <a:r>
              <a:rPr lang="en-US" b="1" dirty="0"/>
              <a:t>"jumps over the"</a:t>
            </a:r>
            <a:r>
              <a:rPr lang="en-US" dirty="0"/>
              <a:t>, </a:t>
            </a:r>
            <a:r>
              <a:rPr lang="en-US" b="1" dirty="0"/>
              <a:t>"over the lazy"</a:t>
            </a:r>
            <a:r>
              <a:rPr lang="en-US" dirty="0"/>
              <a:t>, </a:t>
            </a:r>
            <a:r>
              <a:rPr lang="en-US" b="1" dirty="0"/>
              <a:t>"the lazy dog"</a:t>
            </a:r>
            <a:r>
              <a:rPr lang="en-US" dirty="0"/>
              <a:t>}</a:t>
            </a:r>
          </a:p>
          <a:p>
            <a:pPr lvl="1"/>
            <a:r>
              <a:rPr lang="en-US" b="1" dirty="0"/>
              <a:t>D2:</a:t>
            </a:r>
            <a:r>
              <a:rPr lang="en-US" dirty="0"/>
              <a:t> "The fast brown fox jumps over the lazy dog"</a:t>
            </a:r>
            <a:br>
              <a:rPr lang="en-US" dirty="0"/>
            </a:br>
            <a:r>
              <a:rPr lang="en-US" dirty="0"/>
              <a:t>→ {</a:t>
            </a:r>
            <a:r>
              <a:rPr lang="en-US" b="1" dirty="0"/>
              <a:t>"The fast brown"</a:t>
            </a:r>
            <a:r>
              <a:rPr lang="en-US" dirty="0"/>
              <a:t>, </a:t>
            </a:r>
            <a:r>
              <a:rPr lang="en-US" b="1" dirty="0"/>
              <a:t>"fast brown fox"</a:t>
            </a:r>
            <a:r>
              <a:rPr lang="en-US" dirty="0"/>
              <a:t>, </a:t>
            </a:r>
            <a:r>
              <a:rPr lang="en-US" b="1" dirty="0"/>
              <a:t>"brown fox jumps"</a:t>
            </a:r>
            <a:r>
              <a:rPr lang="en-US" dirty="0"/>
              <a:t>, </a:t>
            </a:r>
            <a:r>
              <a:rPr lang="en-US" b="1" dirty="0"/>
              <a:t>"fox jumps over"</a:t>
            </a:r>
            <a:r>
              <a:rPr lang="en-US" dirty="0"/>
              <a:t>, </a:t>
            </a:r>
            <a:r>
              <a:rPr lang="en-US" b="1" dirty="0"/>
              <a:t>"jumps over the"</a:t>
            </a:r>
            <a:r>
              <a:rPr lang="en-US" dirty="0"/>
              <a:t>, </a:t>
            </a:r>
            <a:r>
              <a:rPr lang="en-US" b="1" dirty="0"/>
              <a:t>"over the lazy"</a:t>
            </a:r>
            <a:r>
              <a:rPr lang="en-US" dirty="0"/>
              <a:t>, </a:t>
            </a:r>
            <a:r>
              <a:rPr lang="en-US" b="1" dirty="0"/>
              <a:t>"the lazy dog"</a:t>
            </a:r>
            <a:r>
              <a:rPr lang="en-US" dirty="0"/>
              <a:t>}</a:t>
            </a:r>
          </a:p>
          <a:p>
            <a:pPr lvl="1"/>
            <a:r>
              <a:rPr lang="en-US" b="1" dirty="0"/>
              <a:t>D3:</a:t>
            </a:r>
            <a:r>
              <a:rPr lang="en-US" dirty="0"/>
              <a:t> "A quick brown fox leaps over the sleepy dog"</a:t>
            </a:r>
            <a:br>
              <a:rPr lang="en-US" dirty="0"/>
            </a:br>
            <a:r>
              <a:rPr lang="en-US" dirty="0"/>
              <a:t>→ {</a:t>
            </a:r>
            <a:r>
              <a:rPr lang="en-US" b="1" dirty="0"/>
              <a:t>"A quick brown"</a:t>
            </a:r>
            <a:r>
              <a:rPr lang="en-US" dirty="0"/>
              <a:t>, </a:t>
            </a:r>
            <a:r>
              <a:rPr lang="en-US" b="1" dirty="0"/>
              <a:t>"quick brown fox"</a:t>
            </a:r>
            <a:r>
              <a:rPr lang="en-US" dirty="0"/>
              <a:t>, </a:t>
            </a:r>
            <a:r>
              <a:rPr lang="en-US" b="1" dirty="0"/>
              <a:t>"brown fox leaps"</a:t>
            </a:r>
            <a:r>
              <a:rPr lang="en-US" dirty="0"/>
              <a:t>, </a:t>
            </a:r>
            <a:r>
              <a:rPr lang="en-US" b="1" dirty="0"/>
              <a:t>"fox leaps over"</a:t>
            </a:r>
            <a:r>
              <a:rPr lang="en-US" dirty="0"/>
              <a:t>, </a:t>
            </a:r>
            <a:r>
              <a:rPr lang="en-US" b="1" dirty="0"/>
              <a:t>"leaps over the"</a:t>
            </a:r>
            <a:r>
              <a:rPr lang="en-US" dirty="0"/>
              <a:t>, </a:t>
            </a:r>
            <a:r>
              <a:rPr lang="en-US" b="1" dirty="0"/>
              <a:t>"over the sleepy"</a:t>
            </a:r>
            <a:r>
              <a:rPr lang="en-US" dirty="0"/>
              <a:t>, </a:t>
            </a:r>
            <a:r>
              <a:rPr lang="en-US" b="1" dirty="0"/>
              <a:t>"the sleepy dog"</a:t>
            </a:r>
            <a:r>
              <a:rPr lang="en-US" dirty="0"/>
              <a:t>}</a:t>
            </a:r>
          </a:p>
          <a:p>
            <a:pPr lvl="1"/>
            <a:r>
              <a:rPr lang="en-US" b="1" dirty="0"/>
              <a:t>D4:</a:t>
            </a:r>
            <a:r>
              <a:rPr lang="en-US" dirty="0"/>
              <a:t> "The quick fox jumps high over the dog"</a:t>
            </a:r>
            <a:br>
              <a:rPr lang="en-US" dirty="0"/>
            </a:br>
            <a:r>
              <a:rPr lang="en-US" dirty="0"/>
              <a:t>→ {</a:t>
            </a:r>
            <a:r>
              <a:rPr lang="en-US" b="1" dirty="0"/>
              <a:t>"The quick fox"</a:t>
            </a:r>
            <a:r>
              <a:rPr lang="en-US" dirty="0"/>
              <a:t>, </a:t>
            </a:r>
            <a:r>
              <a:rPr lang="en-US" b="1" dirty="0"/>
              <a:t>"quick fox jumps"</a:t>
            </a:r>
            <a:r>
              <a:rPr lang="en-US" dirty="0"/>
              <a:t>, </a:t>
            </a:r>
            <a:r>
              <a:rPr lang="en-US" b="1" dirty="0"/>
              <a:t>"fox jumps high"</a:t>
            </a:r>
            <a:r>
              <a:rPr lang="en-US" dirty="0"/>
              <a:t>, </a:t>
            </a:r>
            <a:r>
              <a:rPr lang="en-US" b="1" dirty="0"/>
              <a:t>"jumps high over"</a:t>
            </a:r>
            <a:r>
              <a:rPr lang="en-US" dirty="0"/>
              <a:t>, </a:t>
            </a:r>
            <a:r>
              <a:rPr lang="en-US" b="1" dirty="0"/>
              <a:t>"high over the"</a:t>
            </a:r>
            <a:r>
              <a:rPr lang="en-US" dirty="0"/>
              <a:t>, </a:t>
            </a:r>
            <a:r>
              <a:rPr lang="en-US" b="1" dirty="0"/>
              <a:t>"over the dog"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412888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"/>
            <a:ext cx="8229600" cy="53035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2: </a:t>
            </a:r>
            <a:r>
              <a:rPr dirty="0"/>
              <a:t>Shingle-Document Matrix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912027"/>
              </p:ext>
            </p:extLst>
          </p:nvPr>
        </p:nvGraphicFramePr>
        <p:xfrm>
          <a:off x="457200" y="457200"/>
          <a:ext cx="79248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Shingle (3-gram)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lazy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lazy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fast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quick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leaps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leaps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sleepy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sleepy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high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180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31D62-8DA2-72BF-D474-36352B7F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Permutations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6C145-EC74-4ABC-C18A-B6BC9DD80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>
            <a:normAutofit/>
          </a:bodyPr>
          <a:lstStyle/>
          <a:p>
            <a:r>
              <a:rPr lang="fr-FR" sz="1800" dirty="0"/>
              <a:t>Permutation 1: [2, 5, 4, 8, 7, 11, 3, 13, 10, 20, 16, 19, 1, 9, 15, 14, 17, 12, 6, 18]</a:t>
            </a:r>
          </a:p>
          <a:p>
            <a:r>
              <a:rPr lang="fr-FR" sz="1800" dirty="0"/>
              <a:t>Permutation 2: [4, 10, 2, 17, 12, 8, 6, 15, 13, 9, 1, 11, 20, 5, 19, 3, 7, 16, 14, 18]</a:t>
            </a:r>
          </a:p>
          <a:p>
            <a:r>
              <a:rPr lang="fr-FR" sz="1800" dirty="0"/>
              <a:t>Permutation 3: [18, 4, 16, 20, 6, 12, 11, 14, 9, 15, 3, 19, 2, 1, 13, 10, 8, 17, 5, 7]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23037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7BB7-66B2-B2FC-765E-6938F101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1336"/>
            <a:ext cx="8229600" cy="359664"/>
          </a:xfrm>
        </p:spPr>
        <p:txBody>
          <a:bodyPr>
            <a:normAutofit fontScale="90000"/>
          </a:bodyPr>
          <a:lstStyle/>
          <a:p>
            <a:pPr marL="182880" marR="0" lvl="0" indent="-18288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Permutation 1: [2, 5, 4, 8, 7, 11, 3, 13, 10, 20, 16, 19, 1, 9, 15, 14, 17, 12, 6, 18]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904F5D0-17EB-73A4-095E-6CF27334B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833670"/>
              </p:ext>
            </p:extLst>
          </p:nvPr>
        </p:nvGraphicFramePr>
        <p:xfrm>
          <a:off x="381000" y="381000"/>
          <a:ext cx="86868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fast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lazy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leaps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sleepy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leaps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sleepy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lazy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high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7438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"/>
            <a:ext cx="8229600" cy="377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82880" indent="-182880">
              <a:spcBef>
                <a:spcPct val="20000"/>
              </a:spcBef>
            </a:pPr>
            <a:r>
              <a:rPr sz="1800" spc="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Permutation 2</a:t>
            </a:r>
            <a:r>
              <a:rPr lang="en-US" sz="1800" spc="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: [4, 10, 2, 17, 12, 8, 6, 15, 13, 9, 1, 11, 20, 5, 19, 3, 7, 16, 14, 18]</a:t>
            </a:r>
            <a:endParaRPr sz="1800" spc="0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140642"/>
              </p:ext>
            </p:extLst>
          </p:nvPr>
        </p:nvGraphicFramePr>
        <p:xfrm>
          <a:off x="381000" y="381000"/>
          <a:ext cx="8610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leaps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fast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lazy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sleepy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leaps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lazy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sleepy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high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304800"/>
          </a:xfrm>
        </p:spPr>
        <p:txBody>
          <a:bodyPr>
            <a:normAutofit fontScale="90000"/>
          </a:bodyPr>
          <a:lstStyle/>
          <a:p>
            <a:r>
              <a:rPr lang="fr-FR" sz="2000" spc="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Permutation</a:t>
            </a:r>
            <a:r>
              <a:rPr lang="fr-FR" sz="4000" spc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fr-FR" sz="2000" spc="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2: [18, 4, 16, 20, 6, 12, 11, 14, 9, 15, 3, 19, 2, 1, 13, 10, 8, 17, 5, 7]</a:t>
            </a:r>
            <a:endParaRPr sz="2000" spc="0" dirty="0">
              <a:solidFill>
                <a:prstClr val="black"/>
              </a:solidFill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70297"/>
              </p:ext>
            </p:extLst>
          </p:nvPr>
        </p:nvGraphicFramePr>
        <p:xfrm>
          <a:off x="381000" y="381000"/>
          <a:ext cx="8610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high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lazy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leaps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leaps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sleepy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 the sleepy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leaps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fast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7720"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lazy 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n-US" dirty="0"/>
              <a:t>Step 4: </a:t>
            </a:r>
            <a:r>
              <a:rPr dirty="0" err="1"/>
              <a:t>MinHash</a:t>
            </a:r>
            <a:r>
              <a:rPr dirty="0"/>
              <a:t> Signature Matrix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31230"/>
              </p:ext>
            </p:extLst>
          </p:nvPr>
        </p:nvGraphicFramePr>
        <p:xfrm>
          <a:off x="457200" y="1389888"/>
          <a:ext cx="7696200" cy="181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t>Permutation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12">
                <a:tc>
                  <a:txBody>
                    <a:bodyPr/>
                    <a:lstStyle/>
                    <a:p>
                      <a: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r>
                        <a:rPr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512">
                <a:tc>
                  <a:txBody>
                    <a:bodyPr/>
                    <a:lstStyle/>
                    <a:p>
                      <a:r>
                        <a:rPr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192">
                <a:tc>
                  <a:txBody>
                    <a:bodyPr/>
                    <a:lstStyle/>
                    <a:p>
                      <a:r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3023D7-6275-B5FB-FA1E-E830AEFB9867}"/>
              </a:ext>
            </a:extLst>
          </p:cNvPr>
          <p:cNvSpPr txBox="1"/>
          <p:nvPr/>
        </p:nvSpPr>
        <p:spPr>
          <a:xfrm>
            <a:off x="466344" y="3447288"/>
            <a:ext cx="84582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Step 5: Compute Jaccard Similarity Approximation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Jaccard similarity is estimated by counting how many times two columns match</a:t>
            </a:r>
          </a:p>
          <a:p>
            <a:endParaRPr lang="en-US" dirty="0"/>
          </a:p>
          <a:p>
            <a:r>
              <a:rPr lang="en-US" sz="2000" dirty="0"/>
              <a:t>D1 vs D2: 2/3</a:t>
            </a:r>
          </a:p>
          <a:p>
            <a:r>
              <a:rPr lang="en-US" sz="2000" dirty="0"/>
              <a:t>D1 vs D3: 1/3</a:t>
            </a:r>
          </a:p>
          <a:p>
            <a:r>
              <a:rPr lang="en-US" sz="2000" dirty="0"/>
              <a:t>D1 vs D4: 1/3</a:t>
            </a:r>
          </a:p>
          <a:p>
            <a:r>
              <a:rPr lang="en-US" sz="2000" dirty="0"/>
              <a:t>D2 vs D3: 0/3</a:t>
            </a:r>
          </a:p>
          <a:p>
            <a:r>
              <a:rPr lang="en-US" sz="2000" dirty="0"/>
              <a:t>D2 vs D4: 1/3</a:t>
            </a:r>
          </a:p>
          <a:p>
            <a:r>
              <a:rPr lang="en-US" sz="2000" dirty="0"/>
              <a:t>D3 vs D4: 0/3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Algorithm – One set, one hash function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/>
              <a:t>Computing </a:t>
            </a:r>
            <a:r>
              <a:rPr lang="en-US" b="1" dirty="0">
                <a:solidFill>
                  <a:srgbClr val="FF0000"/>
                </a:solidFill>
              </a:rPr>
              <a:t>Sig(</a:t>
            </a:r>
            <a:r>
              <a:rPr lang="en-US" b="1" dirty="0" err="1">
                <a:solidFill>
                  <a:srgbClr val="FF0000"/>
                </a:solidFill>
              </a:rPr>
              <a:t>S,i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dirty="0"/>
              <a:t>for a single column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/>
              <a:t> and single hash function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  <a:p>
            <a:pPr marL="0" indent="0" eaLnBrk="1" hangingPunct="1">
              <a:buNone/>
              <a:defRPr/>
            </a:pP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for</a:t>
            </a:r>
            <a:r>
              <a:rPr lang="en-US" dirty="0"/>
              <a:t> each row </a:t>
            </a:r>
            <a:r>
              <a:rPr lang="en-US" b="1" dirty="0">
                <a:solidFill>
                  <a:srgbClr val="0070C0"/>
                </a:solidFill>
              </a:rPr>
              <a:t>r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     if </a:t>
            </a:r>
            <a:r>
              <a:rPr lang="en-US" dirty="0"/>
              <a:t>column </a:t>
            </a:r>
            <a:r>
              <a:rPr lang="en-US" b="1" dirty="0">
                <a:solidFill>
                  <a:srgbClr val="0070C0"/>
                </a:solidFill>
              </a:rPr>
              <a:t>S</a:t>
            </a:r>
            <a:r>
              <a:rPr lang="en-US" b="1" i="1" dirty="0"/>
              <a:t> </a:t>
            </a:r>
            <a:r>
              <a:rPr lang="en-US" dirty="0"/>
              <a:t>has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dirty="0"/>
              <a:t> in row 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dirty="0"/>
              <a:t> </a:t>
            </a:r>
            <a:r>
              <a:rPr lang="en-US" b="1" dirty="0"/>
              <a:t>then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		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/>
              <a:t>is a smaller value than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/>
              <a:t> </a:t>
            </a:r>
            <a:r>
              <a:rPr lang="en-US" b="1" dirty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/>
              <a:t>	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638800"/>
            <a:ext cx="9144000" cy="1200329"/>
          </a:xfrm>
          <a:prstGeom prst="rect">
            <a:avLst/>
          </a:prstGeom>
          <a:solidFill>
            <a:srgbClr val="0DDEE3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Sig(</a:t>
            </a:r>
            <a:r>
              <a:rPr lang="en-US" sz="2400" b="1" dirty="0" err="1">
                <a:solidFill>
                  <a:srgbClr val="C00000"/>
                </a:solidFill>
              </a:rPr>
              <a:t>S,i</a:t>
            </a:r>
            <a:r>
              <a:rPr lang="en-US" sz="2400" b="1" dirty="0">
                <a:solidFill>
                  <a:srgbClr val="C00000"/>
                </a:solidFill>
              </a:rPr>
              <a:t>) </a:t>
            </a:r>
            <a:r>
              <a:rPr lang="en-US" sz="2400" dirty="0"/>
              <a:t>will become the smallest value of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among all rows (shingles) for which column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dirty="0"/>
              <a:t> has value </a:t>
            </a:r>
            <a:r>
              <a:rPr lang="en-US" sz="2400" b="1" dirty="0">
                <a:solidFill>
                  <a:srgbClr val="C00000"/>
                </a:solidFill>
              </a:rPr>
              <a:t>1 </a:t>
            </a:r>
            <a:r>
              <a:rPr lang="en-US" sz="2400" dirty="0"/>
              <a:t>(shingle belongs in S)</a:t>
            </a:r>
            <a:r>
              <a:rPr lang="en-US" sz="2400" i="1" dirty="0"/>
              <a:t>; i</a:t>
            </a:r>
            <a:r>
              <a:rPr lang="en-US" sz="2400" dirty="0"/>
              <a:t>.e., </a:t>
            </a:r>
            <a:r>
              <a:rPr lang="en-US" sz="2400" b="1" dirty="0">
                <a:solidFill>
                  <a:srgbClr val="C00000"/>
                </a:solidFill>
              </a:rPr>
              <a:t>h</a:t>
            </a:r>
            <a:r>
              <a:rPr lang="en-US" sz="2400" b="1" baseline="-25000" dirty="0">
                <a:solidFill>
                  <a:srgbClr val="C00000"/>
                </a:solidFill>
              </a:rPr>
              <a:t>i </a:t>
            </a:r>
            <a:r>
              <a:rPr lang="en-US" sz="2400" b="1" dirty="0">
                <a:solidFill>
                  <a:srgbClr val="C00000"/>
                </a:solidFill>
              </a:rPr>
              <a:t>(r)</a:t>
            </a:r>
            <a:r>
              <a:rPr lang="en-US" sz="2400" dirty="0"/>
              <a:t> gives the min index for the</a:t>
            </a:r>
            <a:r>
              <a:rPr lang="en-US" sz="2400" i="1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i-</a:t>
            </a:r>
            <a:r>
              <a:rPr lang="en-US" sz="2400" dirty="0" err="1"/>
              <a:t>th</a:t>
            </a:r>
            <a:r>
              <a:rPr lang="en-US" sz="2400" dirty="0"/>
              <a:t> permutation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2685365"/>
            <a:ext cx="388619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 practice only the rows (shingles) that appear in the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1857" y="3569732"/>
            <a:ext cx="4191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= index of row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/>
              <a:t> in permutation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28757" y="4138068"/>
            <a:ext cx="221524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/>
              <a:t> contains row </a:t>
            </a:r>
            <a:r>
              <a:rPr lang="en-US" dirty="0">
                <a:solidFill>
                  <a:srgbClr val="0070C0"/>
                </a:solidFill>
              </a:rPr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61857" y="5105400"/>
            <a:ext cx="41148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Find the row </a:t>
            </a:r>
            <a:r>
              <a:rPr lang="en-US" dirty="0">
                <a:solidFill>
                  <a:srgbClr val="0070C0"/>
                </a:solidFill>
              </a:rPr>
              <a:t>r </a:t>
            </a:r>
            <a:r>
              <a:rPr lang="en-US" dirty="0"/>
              <a:t>with minimum index</a:t>
            </a:r>
          </a:p>
        </p:txBody>
      </p:sp>
    </p:spTree>
    <p:extLst>
      <p:ext uri="{BB962C8B-B14F-4D97-AF65-F5344CB8AC3E}">
        <p14:creationId xmlns:p14="http://schemas.microsoft.com/office/powerpoint/2010/main" val="22573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pick a random hash function h(x)?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Universal hashing:</a:t>
            </a:r>
          </a:p>
          <a:p>
            <a:r>
              <a:rPr lang="en-US" sz="2400" i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400" i="1" baseline="-250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(x)=((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a·x+b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) mod p)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mod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N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where: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… random integers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p … prime number (p &gt; N)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4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Finding Similar Documents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5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09928"/>
                <a:ext cx="8534400" cy="5148072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Goal:</a:t>
                </a:r>
                <a:r>
                  <a:rPr lang="en-US" b="1" dirty="0">
                    <a:solidFill>
                      <a:srgbClr val="CC0000"/>
                    </a:solidFill>
                  </a:rPr>
                  <a:t> </a:t>
                </a:r>
                <a:r>
                  <a:rPr lang="en-US" b="1" dirty="0"/>
                  <a:t>Given a large number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b="1" dirty="0"/>
                  <a:t> in the millions or billions) of documents, find “near duplicate” pairs</a:t>
                </a:r>
              </a:p>
              <a:p>
                <a:r>
                  <a:rPr lang="en-US" b="1" dirty="0">
                    <a:solidFill>
                      <a:srgbClr val="FF0066"/>
                    </a:solidFill>
                  </a:rPr>
                  <a:t>Applications:</a:t>
                </a:r>
              </a:p>
              <a:p>
                <a:pPr lvl="1"/>
                <a:r>
                  <a:rPr lang="en-US" dirty="0"/>
                  <a:t>Mirror websites, or approximate mirrors</a:t>
                </a:r>
              </a:p>
              <a:p>
                <a:pPr lvl="2"/>
                <a:r>
                  <a:rPr lang="en-US" dirty="0"/>
                  <a:t>Don’t want to show both in search results</a:t>
                </a:r>
              </a:p>
              <a:p>
                <a:pPr lvl="1"/>
                <a:r>
                  <a:rPr lang="en-US" dirty="0"/>
                  <a:t>Similar news articles at many news sites</a:t>
                </a:r>
              </a:p>
              <a:p>
                <a:pPr lvl="2"/>
                <a:r>
                  <a:rPr lang="en-US" dirty="0"/>
                  <a:t>Cluster articles by “same story”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65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09928"/>
                <a:ext cx="8534400" cy="5148072"/>
              </a:xfrm>
              <a:blipFill>
                <a:blip r:embed="rId2"/>
                <a:stretch>
                  <a:fillRect l="-929" t="-1303" r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48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114800"/>
            <a:ext cx="6858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0"/>
            <a:ext cx="5007429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/>
              <a:t>Algorithm – All sets,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dirty="0"/>
              <a:t> hash functions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2400" y="1554701"/>
            <a:ext cx="82296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dirty="0"/>
              <a:t>Pick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k=100</a:t>
            </a:r>
            <a:r>
              <a:rPr lang="en-US" dirty="0"/>
              <a:t> hash functions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,…,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 err="1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609600" indent="-609600">
              <a:buFont typeface="Monotype Sorts" pitchFamily="2" charset="2"/>
              <a:buNone/>
              <a:defRPr/>
            </a:pPr>
            <a:endParaRPr lang="en-US" b="1" dirty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for</a:t>
            </a:r>
            <a:r>
              <a:rPr lang="en-US" dirty="0"/>
              <a:t> each row </a:t>
            </a:r>
            <a:r>
              <a:rPr lang="en-US" b="1" dirty="0">
                <a:solidFill>
                  <a:srgbClr val="0070C0"/>
                </a:solidFill>
              </a:rPr>
              <a:t>r </a:t>
            </a:r>
            <a:endParaRPr lang="en-US" dirty="0"/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  for</a:t>
            </a:r>
            <a:r>
              <a:rPr lang="en-US" dirty="0"/>
              <a:t> each hash function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      compute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b="1" dirty="0"/>
              <a:t>      for</a:t>
            </a:r>
            <a:r>
              <a:rPr lang="en-US" dirty="0"/>
              <a:t> each column </a:t>
            </a:r>
            <a:r>
              <a:rPr lang="en-US" b="1" dirty="0">
                <a:solidFill>
                  <a:srgbClr val="0070C0"/>
                </a:solidFill>
              </a:rPr>
              <a:t>S</a:t>
            </a:r>
            <a:r>
              <a:rPr lang="en-US" b="1" i="1" dirty="0"/>
              <a:t> </a:t>
            </a:r>
            <a:r>
              <a:rPr lang="en-US" dirty="0"/>
              <a:t>that</a:t>
            </a:r>
            <a:r>
              <a:rPr lang="en-US" b="1" dirty="0"/>
              <a:t> </a:t>
            </a:r>
            <a:r>
              <a:rPr lang="en-US" dirty="0"/>
              <a:t>has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dirty="0"/>
              <a:t> in row 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dirty="0"/>
              <a:t> </a:t>
            </a:r>
          </a:p>
          <a:p>
            <a:pPr marL="609600" indent="-609600">
              <a:buFont typeface="Monotype Sorts" pitchFamily="2" charset="2"/>
              <a:buNone/>
              <a:defRPr/>
            </a:pPr>
            <a:r>
              <a:rPr lang="en-US" dirty="0"/>
              <a:t>		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) </a:t>
            </a:r>
            <a:r>
              <a:rPr lang="en-US" dirty="0"/>
              <a:t>is a smaller value than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/>
              <a:t> </a:t>
            </a:r>
            <a:r>
              <a:rPr lang="en-US" b="1" dirty="0"/>
              <a:t>then</a:t>
            </a:r>
          </a:p>
          <a:p>
            <a:pPr marL="990600" lvl="1" indent="-533400">
              <a:buFont typeface="Monotype Sorts" pitchFamily="2" charset="2"/>
              <a:buNone/>
              <a:defRPr/>
            </a:pPr>
            <a:r>
              <a:rPr lang="en-US" dirty="0"/>
              <a:t>	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Sig(</a:t>
            </a:r>
            <a:r>
              <a:rPr lang="en-US" b="1" dirty="0" err="1">
                <a:solidFill>
                  <a:srgbClr val="0070C0"/>
                </a:solidFill>
              </a:rPr>
              <a:t>S,i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= 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2049920"/>
            <a:ext cx="38862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 practice this means selecting the hash function parameters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745468"/>
            <a:ext cx="391885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Compute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h</a:t>
            </a:r>
            <a:r>
              <a:rPr lang="en-US" b="1" baseline="-25000" dirty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only once for all sets</a:t>
            </a:r>
          </a:p>
        </p:txBody>
      </p:sp>
    </p:spTree>
    <p:extLst>
      <p:ext uri="{BB962C8B-B14F-4D97-AF65-F5344CB8AC3E}">
        <p14:creationId xmlns:p14="http://schemas.microsoft.com/office/powerpoint/2010/main" val="75867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3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6A98-771A-4BB5-9CCA-D28A2BEE536A}" type="slidenum">
              <a:rPr lang="en-US"/>
              <a:pPr/>
              <a:t>51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35814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97168" y="1600200"/>
            <a:ext cx="240803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Row	</a:t>
            </a:r>
            <a:r>
              <a:rPr lang="en-US" sz="2400" dirty="0">
                <a:solidFill>
                  <a:srgbClr val="FF9900"/>
                </a:solidFill>
              </a:rPr>
              <a:t>S1	S2</a:t>
            </a:r>
          </a:p>
          <a:p>
            <a:r>
              <a:rPr lang="en-US" sz="2400" dirty="0"/>
              <a:t>  A	 1	 0</a:t>
            </a:r>
          </a:p>
          <a:p>
            <a:r>
              <a:rPr lang="en-US" sz="2400" dirty="0"/>
              <a:t>  B	 0	 1</a:t>
            </a:r>
          </a:p>
          <a:p>
            <a:r>
              <a:rPr lang="en-US" sz="2400" dirty="0"/>
              <a:t>  C	 1	 1</a:t>
            </a:r>
          </a:p>
          <a:p>
            <a:r>
              <a:rPr lang="en-US" sz="2400" dirty="0"/>
              <a:t>  D	 1	 0</a:t>
            </a:r>
          </a:p>
          <a:p>
            <a:r>
              <a:rPr lang="en-US" sz="2400" dirty="0"/>
              <a:t>  E	 0	 1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951243" y="2024062"/>
            <a:ext cx="13716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81527" y="426720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err="1"/>
              <a:t>x+1</a:t>
            </a:r>
            <a:r>
              <a:rPr lang="en-US" dirty="0"/>
              <a:t> mod 5</a:t>
            </a:r>
          </a:p>
          <a:p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2</a:t>
            </a:r>
            <a:r>
              <a:rPr lang="en-US" i="1" dirty="0"/>
              <a:t>x</a:t>
            </a:r>
            <a:r>
              <a:rPr lang="en-US" dirty="0"/>
              <a:t>+3 mod 5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657850" y="1287463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(0) = 1		</a:t>
            </a:r>
            <a:r>
              <a:rPr lang="en-US" dirty="0">
                <a:solidFill>
                  <a:srgbClr val="FF0066"/>
                </a:solidFill>
              </a:rPr>
              <a:t>1</a:t>
            </a:r>
            <a:r>
              <a:rPr lang="en-US" dirty="0"/>
              <a:t>	-</a:t>
            </a:r>
          </a:p>
          <a:p>
            <a:r>
              <a:rPr lang="en-US" i="1" dirty="0"/>
              <a:t>g</a:t>
            </a:r>
            <a:r>
              <a:rPr lang="en-US" dirty="0"/>
              <a:t>(0) = 3		</a:t>
            </a:r>
            <a:r>
              <a:rPr lang="en-US" dirty="0">
                <a:solidFill>
                  <a:srgbClr val="FF0066"/>
                </a:solidFill>
              </a:rPr>
              <a:t>3</a:t>
            </a:r>
            <a:r>
              <a:rPr lang="en-US" dirty="0"/>
              <a:t>	-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657850" y="2125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(1) = 2		1	</a:t>
            </a:r>
            <a:r>
              <a:rPr lang="en-US" dirty="0">
                <a:solidFill>
                  <a:srgbClr val="FF0066"/>
                </a:solidFill>
              </a:rPr>
              <a:t>2</a:t>
            </a:r>
          </a:p>
          <a:p>
            <a:r>
              <a:rPr lang="en-US" i="1" dirty="0"/>
              <a:t>g</a:t>
            </a:r>
            <a:r>
              <a:rPr lang="en-US" dirty="0"/>
              <a:t>(1) = 0		3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657850" y="31162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(2) = 3		1	2</a:t>
            </a:r>
          </a:p>
          <a:p>
            <a:r>
              <a:rPr lang="en-US" i="1" dirty="0"/>
              <a:t>g</a:t>
            </a:r>
            <a:r>
              <a:rPr lang="en-US" dirty="0"/>
              <a:t>(2) = 2		</a:t>
            </a:r>
            <a:r>
              <a:rPr lang="en-US" dirty="0">
                <a:solidFill>
                  <a:srgbClr val="FF0066"/>
                </a:solidFill>
              </a:rPr>
              <a:t>2</a:t>
            </a:r>
            <a:r>
              <a:rPr lang="en-US" dirty="0"/>
              <a:t>	0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5657850" y="40306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(3) = 4		1	2</a:t>
            </a:r>
          </a:p>
          <a:p>
            <a:r>
              <a:rPr lang="en-US" i="1" dirty="0"/>
              <a:t>g</a:t>
            </a:r>
            <a:r>
              <a:rPr lang="en-US" dirty="0"/>
              <a:t>(3) = 4		2	0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657850" y="4945063"/>
            <a:ext cx="308289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/>
              <a:t>h</a:t>
            </a:r>
            <a:r>
              <a:rPr lang="en-US" dirty="0"/>
              <a:t>(4) = 0		1	</a:t>
            </a:r>
            <a:r>
              <a:rPr lang="en-US" dirty="0">
                <a:solidFill>
                  <a:srgbClr val="FF0066"/>
                </a:solidFill>
              </a:rPr>
              <a:t>0</a:t>
            </a:r>
          </a:p>
          <a:p>
            <a:r>
              <a:rPr lang="en-US" i="1" dirty="0"/>
              <a:t>g</a:t>
            </a:r>
            <a:r>
              <a:rPr lang="en-US" dirty="0"/>
              <a:t>(4) = 1		2	0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242175" y="719138"/>
            <a:ext cx="1673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00"/>
                </a:solidFill>
              </a:rPr>
              <a:t>Sig1	Sig2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43476" y="4962020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Row </a:t>
            </a:r>
            <a:r>
              <a:rPr lang="en-US" dirty="0">
                <a:solidFill>
                  <a:srgbClr val="FF9900"/>
                </a:solidFill>
              </a:rPr>
              <a:t>S1	S2</a:t>
            </a:r>
          </a:p>
          <a:p>
            <a:r>
              <a:rPr lang="en-US" dirty="0"/>
              <a:t>  E    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</a:p>
          <a:p>
            <a:r>
              <a:rPr lang="en-US" dirty="0"/>
              <a:t>  A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B    0	 1</a:t>
            </a:r>
          </a:p>
          <a:p>
            <a:r>
              <a:rPr lang="en-US" dirty="0"/>
              <a:t>  C    1	 1</a:t>
            </a:r>
          </a:p>
          <a:p>
            <a:r>
              <a:rPr lang="en-US" dirty="0"/>
              <a:t>  D    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241688" y="5295860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029476" y="4951544"/>
            <a:ext cx="13901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Row </a:t>
            </a:r>
            <a:r>
              <a:rPr lang="en-US" dirty="0">
                <a:solidFill>
                  <a:srgbClr val="FF9900"/>
                </a:solidFill>
              </a:rPr>
              <a:t>S1	S2</a:t>
            </a:r>
          </a:p>
          <a:p>
            <a:r>
              <a:rPr lang="en-US" dirty="0"/>
              <a:t>  B    0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 </a:t>
            </a:r>
          </a:p>
          <a:p>
            <a:r>
              <a:rPr lang="en-US" dirty="0"/>
              <a:t>  E    0	 1 </a:t>
            </a:r>
          </a:p>
          <a:p>
            <a:r>
              <a:rPr lang="en-US" dirty="0"/>
              <a:t>  C  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dirty="0"/>
              <a:t>	 0</a:t>
            </a:r>
          </a:p>
          <a:p>
            <a:r>
              <a:rPr lang="en-US" dirty="0"/>
              <a:t>  A    1	 1</a:t>
            </a:r>
          </a:p>
          <a:p>
            <a:r>
              <a:rPr lang="en-US" dirty="0"/>
              <a:t>  D   1	 0</a:t>
            </a:r>
          </a:p>
          <a:p>
            <a:r>
              <a:rPr lang="en-US" dirty="0"/>
              <a:t> 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534573" y="5268228"/>
            <a:ext cx="838200" cy="14289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2" name="TextBox 1"/>
          <p:cNvSpPr txBox="1"/>
          <p:nvPr/>
        </p:nvSpPr>
        <p:spPr>
          <a:xfrm>
            <a:off x="720018" y="1610628"/>
            <a:ext cx="3561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</a:p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3</a:t>
            </a:r>
          </a:p>
          <a:p>
            <a:r>
              <a:rPr lang="en-US" sz="24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76200" y="4951544"/>
            <a:ext cx="974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h(Row)</a:t>
            </a:r>
          </a:p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26210" y="4970463"/>
            <a:ext cx="10416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g(Row)</a:t>
            </a:r>
          </a:p>
          <a:p>
            <a:pPr algn="ctr"/>
            <a:r>
              <a:rPr lang="en-US" dirty="0"/>
              <a:t>0</a:t>
            </a:r>
          </a:p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1610628"/>
            <a:ext cx="76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h(x)</a:t>
            </a:r>
          </a:p>
          <a:p>
            <a:pPr algn="ctr"/>
            <a:r>
              <a:rPr lang="en-US" sz="2400" dirty="0"/>
              <a:t>1</a:t>
            </a:r>
          </a:p>
          <a:p>
            <a:pPr algn="ctr"/>
            <a:r>
              <a:rPr lang="en-US" sz="2400" dirty="0"/>
              <a:t>2</a:t>
            </a:r>
          </a:p>
          <a:p>
            <a:pPr algn="ctr"/>
            <a:r>
              <a:rPr lang="en-US" sz="2400" dirty="0"/>
              <a:t>3</a:t>
            </a:r>
          </a:p>
          <a:p>
            <a:pPr algn="ctr"/>
            <a:r>
              <a:rPr lang="en-US" sz="2400" dirty="0"/>
              <a:t>4</a:t>
            </a:r>
          </a:p>
          <a:p>
            <a:pPr algn="ctr"/>
            <a:r>
              <a:rPr lang="en-US" sz="24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7200" y="1600200"/>
            <a:ext cx="7677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g(x)</a:t>
            </a:r>
          </a:p>
          <a:p>
            <a:pPr algn="ctr"/>
            <a:r>
              <a:rPr lang="en-US" sz="2400" dirty="0"/>
              <a:t>3</a:t>
            </a:r>
          </a:p>
          <a:p>
            <a:pPr algn="ctr"/>
            <a:r>
              <a:rPr lang="en-US" sz="2400" dirty="0"/>
              <a:t>0</a:t>
            </a:r>
          </a:p>
          <a:p>
            <a:pPr algn="ctr"/>
            <a:r>
              <a:rPr lang="en-US" sz="2400" dirty="0"/>
              <a:t>2</a:t>
            </a:r>
          </a:p>
          <a:p>
            <a:pPr algn="ctr"/>
            <a:r>
              <a:rPr lang="en-US" sz="2400" dirty="0"/>
              <a:t>4</a:t>
            </a:r>
          </a:p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514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utoUpdateAnimBg="0"/>
      <p:bldP spid="45064" grpId="0" autoUpdateAnimBg="0"/>
      <p:bldP spid="45065" grpId="0" autoUpdateAnimBg="0"/>
      <p:bldP spid="45066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6C37-6C31-690E-2DC7-4B0C7285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/>
              <a:t>Example Walkthrough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B4710F-52F6-BADB-7DE9-BDE03F672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44723"/>
              </p:ext>
            </p:extLst>
          </p:nvPr>
        </p:nvGraphicFramePr>
        <p:xfrm>
          <a:off x="478536" y="1066800"/>
          <a:ext cx="79247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30562586"/>
                    </a:ext>
                  </a:extLst>
                </a:gridCol>
                <a:gridCol w="2078312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110629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110629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110629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Shingle (3-gram)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quick 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quick brown 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brown fox jumps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fox jumps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283878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jumps over 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0690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26E47B8-F3CA-5814-9C41-21398F0EDA77}"/>
              </a:ext>
            </a:extLst>
          </p:cNvPr>
          <p:cNvSpPr txBox="1"/>
          <p:nvPr/>
        </p:nvSpPr>
        <p:spPr>
          <a:xfrm>
            <a:off x="609600" y="3147536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We have 3 hash functions:</a:t>
            </a:r>
          </a:p>
          <a:p>
            <a:endParaRPr lang="da-DK" dirty="0"/>
          </a:p>
          <a:p>
            <a:r>
              <a:rPr lang="da-DK" dirty="0"/>
              <a:t>    h</a:t>
            </a:r>
            <a:r>
              <a:rPr lang="da-DK" baseline="-25000" dirty="0"/>
              <a:t>1</a:t>
            </a:r>
            <a:r>
              <a:rPr lang="da-DK" dirty="0"/>
              <a:t>(x)=(2x+1) mod  7</a:t>
            </a:r>
          </a:p>
          <a:p>
            <a:r>
              <a:rPr lang="da-DK" dirty="0"/>
              <a:t>    h</a:t>
            </a:r>
            <a:r>
              <a:rPr lang="da-DK" baseline="-25000" dirty="0"/>
              <a:t>2</a:t>
            </a:r>
            <a:r>
              <a:rPr lang="da-DK" dirty="0"/>
              <a:t>(x)=(3x+4) mod  7</a:t>
            </a:r>
          </a:p>
          <a:p>
            <a:r>
              <a:rPr lang="da-DK" dirty="0"/>
              <a:t>    h</a:t>
            </a:r>
            <a:r>
              <a:rPr lang="da-DK" baseline="-25000" dirty="0"/>
              <a:t>3</a:t>
            </a:r>
            <a:r>
              <a:rPr lang="da-DK" dirty="0"/>
              <a:t>(x)=(5x+2) mod  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881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2806-2A2A-184E-D5F1-E54545B7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 :</a:t>
            </a:r>
            <a:r>
              <a:rPr lang="en-US" dirty="0"/>
              <a:t> Initialize the </a:t>
            </a:r>
            <a:r>
              <a:rPr lang="en-US" b="1" dirty="0" err="1"/>
              <a:t>MinHash</a:t>
            </a:r>
            <a:r>
              <a:rPr lang="en-US" b="1" dirty="0"/>
              <a:t> Signature Matrix</a:t>
            </a:r>
            <a:r>
              <a:rPr lang="en-US" dirty="0"/>
              <a:t> with ∞: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4084CC4-BFDF-9A4B-A7C0-FA057C8FD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094795"/>
              </p:ext>
            </p:extLst>
          </p:nvPr>
        </p:nvGraphicFramePr>
        <p:xfrm>
          <a:off x="1104899" y="2590800"/>
          <a:ext cx="693420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2687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E539C3-0D56-C67E-D57B-A93490FE08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3FE8F-445C-698D-5248-8B523AED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Step 2:</a:t>
            </a:r>
            <a:r>
              <a:rPr lang="en-US" dirty="0"/>
              <a:t> Compute the hash values for each row (shingle index)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4CBF63-30C5-E7D3-1283-62A134899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410101"/>
              </p:ext>
            </p:extLst>
          </p:nvPr>
        </p:nvGraphicFramePr>
        <p:xfrm>
          <a:off x="1524000" y="1752600"/>
          <a:ext cx="498537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2078312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110629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110629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h1(x)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(x)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h3(x)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7283878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96069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DE3BD7-E6FD-1262-6CFB-167E79E75CAC}"/>
              </a:ext>
            </a:extLst>
          </p:cNvPr>
          <p:cNvSpPr txBox="1"/>
          <p:nvPr/>
        </p:nvSpPr>
        <p:spPr>
          <a:xfrm>
            <a:off x="1828800" y="4419600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We have 3 hash functions:</a:t>
            </a:r>
          </a:p>
          <a:p>
            <a:endParaRPr lang="da-DK" dirty="0"/>
          </a:p>
          <a:p>
            <a:r>
              <a:rPr lang="da-DK" dirty="0"/>
              <a:t>    h</a:t>
            </a:r>
            <a:r>
              <a:rPr lang="da-DK" baseline="-25000" dirty="0"/>
              <a:t>1</a:t>
            </a:r>
            <a:r>
              <a:rPr lang="da-DK" dirty="0"/>
              <a:t>(x)=(2x+1) mod  7</a:t>
            </a:r>
          </a:p>
          <a:p>
            <a:r>
              <a:rPr lang="da-DK" dirty="0"/>
              <a:t>    h</a:t>
            </a:r>
            <a:r>
              <a:rPr lang="da-DK" baseline="-25000" dirty="0"/>
              <a:t>2</a:t>
            </a:r>
            <a:r>
              <a:rPr lang="da-DK" dirty="0"/>
              <a:t>(x)=(3x+4) mod  7</a:t>
            </a:r>
          </a:p>
          <a:p>
            <a:r>
              <a:rPr lang="da-DK" dirty="0"/>
              <a:t>    h</a:t>
            </a:r>
            <a:r>
              <a:rPr lang="da-DK" baseline="-25000" dirty="0"/>
              <a:t>3</a:t>
            </a:r>
            <a:r>
              <a:rPr lang="da-DK" dirty="0"/>
              <a:t>(x)=(5x+2) mod  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666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9CABE-00C2-C025-35D8-6295036660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C044-3B92-5381-27A7-6639B071B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Populate the Signature Matrix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5D3528-B89E-11E4-A81C-7755274E8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266007"/>
              </p:ext>
            </p:extLst>
          </p:nvPr>
        </p:nvGraphicFramePr>
        <p:xfrm>
          <a:off x="762000" y="4724400"/>
          <a:ext cx="693420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BD2DDA-DE21-5277-9B58-A79821D7DCF2}"/>
              </a:ext>
            </a:extLst>
          </p:cNvPr>
          <p:cNvSpPr txBox="1"/>
          <p:nvPr/>
        </p:nvSpPr>
        <p:spPr>
          <a:xfrm>
            <a:off x="734568" y="1536192"/>
            <a:ext cx="8229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Now, we iterate </a:t>
            </a:r>
            <a:r>
              <a:rPr lang="en-US" b="1" dirty="0"/>
              <a:t>shingle by shingle</a:t>
            </a:r>
            <a:r>
              <a:rPr lang="en-US" dirty="0"/>
              <a:t>, updating the </a:t>
            </a:r>
            <a:r>
              <a:rPr lang="en-US" b="1" dirty="0"/>
              <a:t>minimum hash value</a:t>
            </a:r>
            <a:r>
              <a:rPr lang="en-US" dirty="0"/>
              <a:t> for each document.</a:t>
            </a:r>
          </a:p>
          <a:p>
            <a:endParaRPr lang="en-US" dirty="0"/>
          </a:p>
          <a:p>
            <a:r>
              <a:rPr lang="en-US" b="1" dirty="0"/>
              <a:t>Processing Row 1 (Shingle s1)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Hash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h1(1) = 3; h2(1) = 0; h3​(1) =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Row 1 has 1’s in </a:t>
            </a:r>
            <a:r>
              <a:rPr lang="en-US" b="1" dirty="0"/>
              <a:t>D1</a:t>
            </a:r>
            <a:r>
              <a:rPr lang="en-US" dirty="0"/>
              <a:t> and </a:t>
            </a:r>
            <a:r>
              <a:rPr lang="en-US" b="1" dirty="0"/>
              <a:t>D4</a:t>
            </a:r>
            <a:r>
              <a:rPr lang="en-US" dirty="0"/>
              <a:t>, so update their signatures:</a:t>
            </a:r>
          </a:p>
        </p:txBody>
      </p:sp>
    </p:spTree>
    <p:extLst>
      <p:ext uri="{BB962C8B-B14F-4D97-AF65-F5344CB8AC3E}">
        <p14:creationId xmlns:p14="http://schemas.microsoft.com/office/powerpoint/2010/main" val="42945879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4EF49-F432-4115-AE89-7CA94968D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A1DBB-222F-CD3A-7CC8-F402BA7B9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Populate the Signature Matrix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4F5F49-A8D5-ACE6-FB47-EA45AD368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021653"/>
              </p:ext>
            </p:extLst>
          </p:nvPr>
        </p:nvGraphicFramePr>
        <p:xfrm>
          <a:off x="762000" y="4724400"/>
          <a:ext cx="693420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393600E-8E00-2444-5BF5-127A9E1CFDBE}"/>
              </a:ext>
            </a:extLst>
          </p:cNvPr>
          <p:cNvSpPr txBox="1"/>
          <p:nvPr/>
        </p:nvSpPr>
        <p:spPr>
          <a:xfrm>
            <a:off x="734568" y="1536192"/>
            <a:ext cx="8229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Now, we iterate </a:t>
            </a:r>
            <a:r>
              <a:rPr lang="en-US" b="1" dirty="0"/>
              <a:t>shingle by shingle</a:t>
            </a:r>
            <a:r>
              <a:rPr lang="en-US" dirty="0"/>
              <a:t>, updating the </a:t>
            </a:r>
            <a:r>
              <a:rPr lang="en-US" b="1" dirty="0"/>
              <a:t>minimum hash value</a:t>
            </a:r>
            <a:r>
              <a:rPr lang="en-US" dirty="0"/>
              <a:t> for each document.</a:t>
            </a:r>
          </a:p>
          <a:p>
            <a:endParaRPr lang="en-US" dirty="0"/>
          </a:p>
          <a:p>
            <a:r>
              <a:rPr lang="en-US" b="1" dirty="0"/>
              <a:t>Processing Row 2 (Shingle s2)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Hash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h1(2) = 5; h2(2) = 3; h3​(2) =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Row 2 has 1’s in </a:t>
            </a:r>
            <a:r>
              <a:rPr lang="en-US" b="1" dirty="0"/>
              <a:t>D1</a:t>
            </a:r>
            <a:r>
              <a:rPr lang="en-US" dirty="0"/>
              <a:t> and </a:t>
            </a:r>
            <a:r>
              <a:rPr lang="en-US" b="1" dirty="0"/>
              <a:t>D3</a:t>
            </a:r>
            <a:r>
              <a:rPr lang="en-US" dirty="0"/>
              <a:t>, so update if smaller:</a:t>
            </a:r>
          </a:p>
        </p:txBody>
      </p:sp>
    </p:spTree>
    <p:extLst>
      <p:ext uri="{BB962C8B-B14F-4D97-AF65-F5344CB8AC3E}">
        <p14:creationId xmlns:p14="http://schemas.microsoft.com/office/powerpoint/2010/main" val="15487346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45101A-0191-5454-1532-A37923F534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B244-6ECF-725C-2603-DD371D8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Populate the Signature Matrix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221D6E-1C78-FBFF-8B91-BB11E145A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56637"/>
              </p:ext>
            </p:extLst>
          </p:nvPr>
        </p:nvGraphicFramePr>
        <p:xfrm>
          <a:off x="762000" y="4724400"/>
          <a:ext cx="693420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9E730AF-4BDB-6630-C70F-BA7B0E140B94}"/>
              </a:ext>
            </a:extLst>
          </p:cNvPr>
          <p:cNvSpPr txBox="1"/>
          <p:nvPr/>
        </p:nvSpPr>
        <p:spPr>
          <a:xfrm>
            <a:off x="734568" y="1536192"/>
            <a:ext cx="8229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Now, we iterate </a:t>
            </a:r>
            <a:r>
              <a:rPr lang="en-US" b="1" dirty="0"/>
              <a:t>shingle by shingle</a:t>
            </a:r>
            <a:r>
              <a:rPr lang="en-US" dirty="0"/>
              <a:t>, updating the </a:t>
            </a:r>
            <a:r>
              <a:rPr lang="en-US" b="1" dirty="0"/>
              <a:t>minimum hash value</a:t>
            </a:r>
            <a:r>
              <a:rPr lang="en-US" dirty="0"/>
              <a:t> for each document.</a:t>
            </a:r>
          </a:p>
          <a:p>
            <a:endParaRPr lang="en-US" dirty="0"/>
          </a:p>
          <a:p>
            <a:r>
              <a:rPr lang="en-US" b="1" dirty="0"/>
              <a:t>Processing Row 3 (Shingle s3)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Hash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h1(3) = 0; h2(3) = 6; h3​(3) =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Row 2 has 1’s in </a:t>
            </a:r>
            <a:r>
              <a:rPr lang="en-US" b="1" dirty="0"/>
              <a:t>D1</a:t>
            </a:r>
            <a:r>
              <a:rPr lang="en-US" dirty="0"/>
              <a:t> and </a:t>
            </a:r>
            <a:r>
              <a:rPr lang="en-US" b="1" dirty="0"/>
              <a:t>D2</a:t>
            </a:r>
            <a:r>
              <a:rPr lang="en-US" dirty="0"/>
              <a:t>, so update if smaller:</a:t>
            </a:r>
          </a:p>
        </p:txBody>
      </p:sp>
    </p:spTree>
    <p:extLst>
      <p:ext uri="{BB962C8B-B14F-4D97-AF65-F5344CB8AC3E}">
        <p14:creationId xmlns:p14="http://schemas.microsoft.com/office/powerpoint/2010/main" val="8878101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00100C-9775-67A2-7536-25C95B2D5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04C1-265D-A133-2937-FECE977B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Populate the Signature Matrix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775EAE-E029-D68A-7B86-A36209D0B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28263"/>
              </p:ext>
            </p:extLst>
          </p:nvPr>
        </p:nvGraphicFramePr>
        <p:xfrm>
          <a:off x="762000" y="4724400"/>
          <a:ext cx="693420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76CFCF-C592-57A4-3374-FB0922AF6EE7}"/>
              </a:ext>
            </a:extLst>
          </p:cNvPr>
          <p:cNvSpPr txBox="1"/>
          <p:nvPr/>
        </p:nvSpPr>
        <p:spPr>
          <a:xfrm>
            <a:off x="734568" y="1536192"/>
            <a:ext cx="8229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Now, we iterate </a:t>
            </a:r>
            <a:r>
              <a:rPr lang="en-US" b="1" dirty="0"/>
              <a:t>shingle by shingle</a:t>
            </a:r>
            <a:r>
              <a:rPr lang="en-US" dirty="0"/>
              <a:t>, updating the </a:t>
            </a:r>
            <a:r>
              <a:rPr lang="en-US" b="1" dirty="0"/>
              <a:t>minimum hash value</a:t>
            </a:r>
            <a:r>
              <a:rPr lang="en-US" dirty="0"/>
              <a:t> for each document.</a:t>
            </a:r>
          </a:p>
          <a:p>
            <a:endParaRPr lang="en-US" dirty="0"/>
          </a:p>
          <a:p>
            <a:r>
              <a:rPr lang="en-US" b="1" dirty="0"/>
              <a:t>Processing Row 4 (Shingle s4)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Hash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h1(4) = 2; h2(4) = 2; h3​(4) = 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Row 2 has 1’s in </a:t>
            </a:r>
            <a:r>
              <a:rPr lang="en-US" b="1" dirty="0"/>
              <a:t>D1</a:t>
            </a:r>
            <a:r>
              <a:rPr lang="en-US" dirty="0"/>
              <a:t> and </a:t>
            </a:r>
            <a:r>
              <a:rPr lang="en-US" b="1" dirty="0"/>
              <a:t>D2</a:t>
            </a:r>
            <a:r>
              <a:rPr lang="en-US" dirty="0"/>
              <a:t>, so update if smaller:</a:t>
            </a:r>
          </a:p>
        </p:txBody>
      </p:sp>
    </p:spTree>
    <p:extLst>
      <p:ext uri="{BB962C8B-B14F-4D97-AF65-F5344CB8AC3E}">
        <p14:creationId xmlns:p14="http://schemas.microsoft.com/office/powerpoint/2010/main" val="33080280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811B8-AB3E-D015-16D2-DC4EC5F3D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FD49-2913-7191-AF9D-3D9F4D8E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Populate the Signature Matrix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7A2531-FC04-1145-A4AA-405C8169B7CA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4724400"/>
          <a:ext cx="693420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A78BA22-DCBC-61D6-F146-7AC78FA78C7E}"/>
              </a:ext>
            </a:extLst>
          </p:cNvPr>
          <p:cNvSpPr txBox="1"/>
          <p:nvPr/>
        </p:nvSpPr>
        <p:spPr>
          <a:xfrm>
            <a:off x="734568" y="1536192"/>
            <a:ext cx="8229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Now, we iterate </a:t>
            </a:r>
            <a:r>
              <a:rPr lang="en-US" b="1" dirty="0"/>
              <a:t>shingle by shingle</a:t>
            </a:r>
            <a:r>
              <a:rPr lang="en-US" dirty="0"/>
              <a:t>, updating the </a:t>
            </a:r>
            <a:r>
              <a:rPr lang="en-US" b="1" dirty="0"/>
              <a:t>minimum hash value</a:t>
            </a:r>
            <a:r>
              <a:rPr lang="en-US" dirty="0"/>
              <a:t> for each document.</a:t>
            </a:r>
          </a:p>
          <a:p>
            <a:endParaRPr lang="en-US" dirty="0"/>
          </a:p>
          <a:p>
            <a:r>
              <a:rPr lang="en-US" b="1" dirty="0"/>
              <a:t>Processing Row 5 (Shingle s5)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Hash values: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h1(5) = 4; h2(5) = 5; h3​(5) =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Row 2 has 1’s in </a:t>
            </a:r>
            <a:r>
              <a:rPr lang="en-US" b="1" dirty="0"/>
              <a:t>D1</a:t>
            </a:r>
            <a:r>
              <a:rPr lang="en-US" dirty="0"/>
              <a:t> and </a:t>
            </a:r>
            <a:r>
              <a:rPr lang="en-US" b="1" dirty="0"/>
              <a:t>D2</a:t>
            </a:r>
            <a:r>
              <a:rPr lang="en-US" dirty="0"/>
              <a:t>, so update if smaller:</a:t>
            </a:r>
          </a:p>
        </p:txBody>
      </p:sp>
    </p:spTree>
    <p:extLst>
      <p:ext uri="{BB962C8B-B14F-4D97-AF65-F5344CB8AC3E}">
        <p14:creationId xmlns:p14="http://schemas.microsoft.com/office/powerpoint/2010/main" val="110717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right representation </a:t>
            </a:r>
            <a:r>
              <a:rPr lang="en-US" dirty="0"/>
              <a:t>of the document when we check for similarity?</a:t>
            </a:r>
          </a:p>
          <a:p>
            <a:pPr lvl="1"/>
            <a:r>
              <a:rPr lang="en-US" dirty="0"/>
              <a:t>E.g., representing a document as a set of characters will not do (why?)</a:t>
            </a:r>
          </a:p>
          <a:p>
            <a:r>
              <a:rPr lang="en-US" dirty="0"/>
              <a:t>When we have billions of documents, keeping the full text in memory is not an option.</a:t>
            </a:r>
          </a:p>
          <a:p>
            <a:pPr lvl="1"/>
            <a:r>
              <a:rPr lang="en-US" dirty="0"/>
              <a:t>We need to find a </a:t>
            </a:r>
            <a:r>
              <a:rPr lang="en-US" dirty="0">
                <a:solidFill>
                  <a:srgbClr val="0070C0"/>
                </a:solidFill>
              </a:rPr>
              <a:t>shorter representation</a:t>
            </a:r>
          </a:p>
          <a:p>
            <a:r>
              <a:rPr lang="en-US" dirty="0"/>
              <a:t>How do we do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pairwise comparisons </a:t>
            </a:r>
            <a:r>
              <a:rPr lang="en-US" dirty="0"/>
              <a:t>of billions of documents?</a:t>
            </a:r>
          </a:p>
          <a:p>
            <a:pPr lvl="1"/>
            <a:r>
              <a:rPr lang="en-US" dirty="0"/>
              <a:t>If exact match was the issue it would be ok, can we replicate this idea?</a:t>
            </a:r>
          </a:p>
        </p:txBody>
      </p:sp>
    </p:spTree>
    <p:extLst>
      <p:ext uri="{BB962C8B-B14F-4D97-AF65-F5344CB8AC3E}">
        <p14:creationId xmlns:p14="http://schemas.microsoft.com/office/powerpoint/2010/main" val="12338261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9ACD9-D3FF-2812-6DE6-730E95297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179CC-215B-3C1A-D80A-87677FA0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n-US" dirty="0"/>
              <a:t>Final </a:t>
            </a:r>
            <a:r>
              <a:rPr lang="en-US" dirty="0" err="1"/>
              <a:t>MinHash</a:t>
            </a:r>
            <a:r>
              <a:rPr lang="en-US" dirty="0"/>
              <a:t> Signature Matrix</a:t>
            </a:r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C9186-2219-78FB-73BD-AD055EFEDE18}"/>
              </a:ext>
            </a:extLst>
          </p:cNvPr>
          <p:cNvSpPr txBox="1"/>
          <p:nvPr/>
        </p:nvSpPr>
        <p:spPr>
          <a:xfrm>
            <a:off x="466344" y="3447288"/>
            <a:ext cx="84582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After processing all shingles, we obtain the final </a:t>
            </a:r>
            <a:r>
              <a:rPr lang="en-US" sz="2400" b="1" dirty="0" err="1"/>
              <a:t>MinHash</a:t>
            </a:r>
            <a:r>
              <a:rPr lang="en-US" sz="2400" b="1" dirty="0"/>
              <a:t> Signature Matrix</a:t>
            </a:r>
            <a:r>
              <a:rPr lang="en-US" sz="2400" dirty="0"/>
              <a:t>, which approximates Jaccard Similarity.</a:t>
            </a:r>
            <a:endParaRPr lang="en-US" dirty="0"/>
          </a:p>
          <a:p>
            <a:r>
              <a:rPr lang="en-US" sz="2000" dirty="0"/>
              <a:t>D1 vs D2: 1/3</a:t>
            </a:r>
          </a:p>
          <a:p>
            <a:r>
              <a:rPr lang="en-US" sz="2000" dirty="0"/>
              <a:t>D1 vs D3: 0/3</a:t>
            </a:r>
          </a:p>
          <a:p>
            <a:r>
              <a:rPr lang="en-US" sz="2000" dirty="0"/>
              <a:t>D1 vs D4: 2/3</a:t>
            </a:r>
          </a:p>
          <a:p>
            <a:r>
              <a:rPr lang="en-US" sz="2000" dirty="0"/>
              <a:t>D2 vs D3: 0/3</a:t>
            </a:r>
          </a:p>
          <a:p>
            <a:r>
              <a:rPr lang="en-US" sz="2000" dirty="0"/>
              <a:t>D2 vs D4: 0/3</a:t>
            </a:r>
          </a:p>
          <a:p>
            <a:r>
              <a:rPr lang="en-US" sz="2000" dirty="0"/>
              <a:t>D3 vs D4: 0/3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AD9AB3-4A81-63FD-A13D-8229E8B04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19976"/>
              </p:ext>
            </p:extLst>
          </p:nvPr>
        </p:nvGraphicFramePr>
        <p:xfrm>
          <a:off x="685800" y="1447800"/>
          <a:ext cx="693420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6272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044FD-A41D-425B-9C66-0BC26C8D700D}" type="slidenum">
              <a:rPr lang="en-US"/>
              <a:pPr/>
              <a:t>61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Often, data is given by column, not row.</a:t>
            </a:r>
          </a:p>
          <a:p>
            <a:pPr lvl="1"/>
            <a:r>
              <a:rPr lang="en-US" dirty="0"/>
              <a:t>E.g., columns = documents, rows = shingles.</a:t>
            </a:r>
          </a:p>
          <a:p>
            <a:r>
              <a:rPr lang="en-US" dirty="0"/>
              <a:t>If so, sort matrix once so it is by row.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always</a:t>
            </a:r>
            <a:r>
              <a:rPr lang="en-US" dirty="0"/>
              <a:t>  compute </a:t>
            </a:r>
            <a:r>
              <a:rPr lang="en-US" i="1" dirty="0">
                <a:solidFill>
                  <a:srgbClr val="0070C0"/>
                </a:solidFill>
              </a:rPr>
              <a:t>h</a:t>
            </a:r>
            <a:r>
              <a:rPr lang="en-US" i="1" baseline="-25000" dirty="0">
                <a:solidFill>
                  <a:srgbClr val="0070C0"/>
                </a:solidFill>
              </a:rPr>
              <a:t>i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r </a:t>
            </a:r>
            <a:r>
              <a:rPr lang="en-US" dirty="0">
                <a:solidFill>
                  <a:srgbClr val="0070C0"/>
                </a:solidFill>
              </a:rPr>
              <a:t>) </a:t>
            </a:r>
            <a:r>
              <a:rPr lang="en-US" dirty="0"/>
              <a:t>only once for each row.</a:t>
            </a:r>
          </a:p>
        </p:txBody>
      </p:sp>
    </p:spTree>
    <p:extLst>
      <p:ext uri="{BB962C8B-B14F-4D97-AF65-F5344CB8AC3E}">
        <p14:creationId xmlns:p14="http://schemas.microsoft.com/office/powerpoint/2010/main" val="35706224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09600" y="4572000"/>
            <a:ext cx="8077200" cy="1499616"/>
          </a:xfrm>
        </p:spPr>
        <p:txBody>
          <a:bodyPr>
            <a:noAutofit/>
          </a:bodyPr>
          <a:lstStyle/>
          <a:p>
            <a:pPr marL="2401824" lvl="8" indent="-609600">
              <a:buFont typeface="Monotype Sorts" pitchFamily="2" charset="2"/>
              <a:buAutoNum type="arabicPeriod"/>
            </a:pPr>
            <a:endParaRPr lang="en-US" sz="2800" dirty="0"/>
          </a:p>
          <a:p>
            <a:r>
              <a:rPr lang="en-US" sz="3200" b="1" dirty="0"/>
              <a:t>Step 3: </a:t>
            </a:r>
            <a:r>
              <a:rPr lang="en-US" sz="3200" b="1" i="1" dirty="0">
                <a:solidFill>
                  <a:srgbClr val="FF0066"/>
                </a:solidFill>
              </a:rPr>
              <a:t>Locality-Sensitive Hashing:</a:t>
            </a:r>
            <a:r>
              <a:rPr lang="en-US" sz="3200" dirty="0"/>
              <a:t> </a:t>
            </a:r>
            <a:br>
              <a:rPr lang="sl-SI" sz="3200" dirty="0"/>
            </a:br>
            <a:r>
              <a:rPr lang="en-US" sz="3200" dirty="0"/>
              <a:t>Focus on pairs of signatures likely to be from similar documents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1257300" y="842962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2400" y="1033462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990600" y="1338262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62200" y="1338262"/>
            <a:ext cx="1354138" cy="2578100"/>
            <a:chOff x="1488" y="1920"/>
            <a:chExt cx="853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81399" y="652462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/>
                <a:t>Min-Hash-</a:t>
              </a:r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5714999" y="455613"/>
            <a:ext cx="3321050" cy="2032001"/>
            <a:chOff x="3600" y="1364"/>
            <a:chExt cx="2092" cy="1280"/>
          </a:xfrm>
        </p:grpSpPr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Locality-</a:t>
              </a:r>
            </a:p>
            <a:p>
              <a:pPr algn="ctr"/>
              <a:r>
                <a:rPr lang="en-US" sz="1800" dirty="0"/>
                <a:t>Sensitive</a:t>
              </a:r>
            </a:p>
            <a:p>
              <a:pPr algn="ctr"/>
              <a:r>
                <a:rPr lang="en-US" sz="1800" dirty="0"/>
                <a:t>Hashing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02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Candidate</a:t>
              </a:r>
            </a:p>
            <a:p>
              <a:r>
                <a:rPr lang="en-US" sz="1800" b="1" i="1" dirty="0">
                  <a:solidFill>
                    <a:srgbClr val="FF0066"/>
                  </a:solidFill>
                </a:rPr>
                <a:t>pairs:</a:t>
              </a:r>
              <a:endParaRPr lang="en-US" sz="1800" b="1" dirty="0"/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6392086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LSH: First Cut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181601"/>
          </a:xfrm>
        </p:spPr>
        <p:txBody>
          <a:bodyPr>
            <a:normAutofit/>
          </a:bodyPr>
          <a:lstStyle/>
          <a:p>
            <a:r>
              <a:rPr lang="en-US" b="1" dirty="0"/>
              <a:t>Goal: </a:t>
            </a:r>
            <a:r>
              <a:rPr lang="en-US" dirty="0">
                <a:solidFill>
                  <a:srgbClr val="0000FF"/>
                </a:solidFill>
              </a:rPr>
              <a:t>Find documents with </a:t>
            </a:r>
            <a:r>
              <a:rPr lang="en-US" dirty="0" err="1">
                <a:solidFill>
                  <a:srgbClr val="0000FF"/>
                </a:solidFill>
              </a:rPr>
              <a:t>Jaccard</a:t>
            </a:r>
            <a:r>
              <a:rPr lang="en-US" dirty="0">
                <a:solidFill>
                  <a:srgbClr val="0000FF"/>
                </a:solidFill>
              </a:rPr>
              <a:t> similarity at least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dirty="0"/>
              <a:t>(for some similarity threshold, e.g.,</a:t>
            </a:r>
            <a:r>
              <a:rPr lang="en-US" i="1" dirty="0"/>
              <a:t> </a:t>
            </a:r>
            <a:r>
              <a:rPr lang="en-US" b="1" i="1" dirty="0"/>
              <a:t>s</a:t>
            </a:r>
            <a:r>
              <a:rPr lang="en-US" dirty="0"/>
              <a:t>=0.8)</a:t>
            </a:r>
            <a:endParaRPr lang="en-US" i="1" dirty="0">
              <a:solidFill>
                <a:schemeClr val="accent2"/>
              </a:solidFill>
            </a:endParaRPr>
          </a:p>
          <a:p>
            <a:pPr lvl="8"/>
            <a:endParaRPr lang="en-US" b="1" dirty="0"/>
          </a:p>
          <a:p>
            <a:r>
              <a:rPr lang="en-US" b="1" dirty="0"/>
              <a:t>LSH – </a:t>
            </a:r>
            <a:r>
              <a:rPr lang="en-US" b="1" dirty="0">
                <a:solidFill>
                  <a:srgbClr val="0000FF"/>
                </a:solidFill>
              </a:rPr>
              <a:t>General idea:</a:t>
            </a:r>
            <a:r>
              <a:rPr lang="en-US" dirty="0"/>
              <a:t> Use a function </a:t>
            </a:r>
            <a:r>
              <a:rPr lang="en-US" b="1" i="1" dirty="0"/>
              <a:t>f(</a:t>
            </a:r>
            <a:r>
              <a:rPr lang="en-US" b="1" i="1" dirty="0" err="1"/>
              <a:t>x,y</a:t>
            </a:r>
            <a:r>
              <a:rPr lang="en-US" b="1" i="1" dirty="0"/>
              <a:t>)</a:t>
            </a:r>
            <a:r>
              <a:rPr lang="en-US" dirty="0"/>
              <a:t> that tells whether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is a </a:t>
            </a:r>
            <a:r>
              <a:rPr lang="en-US" b="1" i="1" dirty="0">
                <a:solidFill>
                  <a:srgbClr val="FF0066"/>
                </a:solidFill>
              </a:rPr>
              <a:t>candidate pair</a:t>
            </a:r>
            <a:r>
              <a:rPr lang="en-US" i="1" dirty="0">
                <a:solidFill>
                  <a:srgbClr val="FF0066"/>
                </a:solidFill>
              </a:rPr>
              <a:t>:</a:t>
            </a:r>
            <a:r>
              <a:rPr lang="en-US" dirty="0"/>
              <a:t> a pair of elements whose similarity must be evaluated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For Min-Hash matrices: </a:t>
            </a:r>
          </a:p>
          <a:p>
            <a:pPr lvl="1"/>
            <a:r>
              <a:rPr lang="en-US" dirty="0"/>
              <a:t>Hash columns of </a:t>
            </a:r>
            <a:r>
              <a:rPr lang="en-US" dirty="0">
                <a:solidFill>
                  <a:srgbClr val="FF0066"/>
                </a:solidFill>
              </a:rPr>
              <a:t>signature matrix </a:t>
            </a:r>
            <a:r>
              <a:rPr lang="en-US" b="1" i="1" dirty="0">
                <a:solidFill>
                  <a:srgbClr val="FF0066"/>
                </a:solidFill>
              </a:rPr>
              <a:t>M</a:t>
            </a:r>
            <a:r>
              <a:rPr lang="en-US" dirty="0"/>
              <a:t> to many buckets</a:t>
            </a:r>
          </a:p>
          <a:p>
            <a:pPr lvl="1"/>
            <a:r>
              <a:rPr lang="en-US" dirty="0"/>
              <a:t>Each pair of documents that hashes into the </a:t>
            </a:r>
            <a:br>
              <a:rPr lang="en-US" dirty="0"/>
            </a:br>
            <a:r>
              <a:rPr lang="en-US" dirty="0"/>
              <a:t>same bucket is a </a:t>
            </a:r>
            <a:r>
              <a:rPr lang="en-US" b="1" dirty="0">
                <a:solidFill>
                  <a:srgbClr val="FF0066"/>
                </a:solidFill>
              </a:rPr>
              <a:t>candidate pair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62911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0124"/>
            <a:ext cx="8610600" cy="987552"/>
          </a:xfrm>
        </p:spPr>
        <p:txBody>
          <a:bodyPr>
            <a:normAutofit/>
          </a:bodyPr>
          <a:lstStyle/>
          <a:p>
            <a:r>
              <a:rPr lang="en-US" dirty="0"/>
              <a:t>Candidates from Min-Hash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Pick a similarity threshold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 (0 &lt; s &lt; 1)</a:t>
            </a:r>
          </a:p>
          <a:p>
            <a:pPr lvl="8"/>
            <a:endParaRPr lang="en-US" dirty="0"/>
          </a:p>
          <a:p>
            <a:r>
              <a:rPr lang="en-US" dirty="0"/>
              <a:t>Columns </a:t>
            </a:r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y</a:t>
            </a:r>
            <a:r>
              <a:rPr lang="en-US" dirty="0"/>
              <a:t> of </a:t>
            </a:r>
            <a:r>
              <a:rPr lang="en-US" b="1" i="1" dirty="0"/>
              <a:t>M</a:t>
            </a:r>
            <a:r>
              <a:rPr lang="en-US" dirty="0"/>
              <a:t> are a </a:t>
            </a:r>
            <a:r>
              <a:rPr lang="en-US" b="1" dirty="0">
                <a:solidFill>
                  <a:srgbClr val="FF0066"/>
                </a:solidFill>
              </a:rPr>
              <a:t>candidate pair</a:t>
            </a:r>
            <a:r>
              <a:rPr lang="en-US" dirty="0"/>
              <a:t> if their signatures agree on at least fraction </a:t>
            </a:r>
            <a:r>
              <a:rPr lang="en-US" b="1" i="1" dirty="0"/>
              <a:t>s</a:t>
            </a:r>
            <a:r>
              <a:rPr lang="en-US" dirty="0"/>
              <a:t> of their rows: </a:t>
            </a:r>
            <a:br>
              <a:rPr lang="en-US" dirty="0"/>
            </a:br>
            <a:r>
              <a:rPr lang="en-US" b="1" i="1" dirty="0"/>
              <a:t>M</a:t>
            </a:r>
            <a:r>
              <a:rPr lang="en-US" b="1" dirty="0"/>
              <a:t> (</a:t>
            </a:r>
            <a:r>
              <a:rPr lang="en-US" b="1" i="1" dirty="0" err="1"/>
              <a:t>i</a:t>
            </a:r>
            <a:r>
              <a:rPr lang="en-US" b="1" i="1" dirty="0"/>
              <a:t>, x</a:t>
            </a:r>
            <a:r>
              <a:rPr lang="en-US" b="1" dirty="0"/>
              <a:t>) = </a:t>
            </a:r>
            <a:r>
              <a:rPr lang="en-US" b="1" i="1" dirty="0"/>
              <a:t>M</a:t>
            </a:r>
            <a:r>
              <a:rPr lang="en-US" b="1" dirty="0"/>
              <a:t> (</a:t>
            </a:r>
            <a:r>
              <a:rPr lang="en-US" b="1" i="1" dirty="0" err="1"/>
              <a:t>i</a:t>
            </a:r>
            <a:r>
              <a:rPr lang="en-US" b="1" i="1" dirty="0"/>
              <a:t>, y</a:t>
            </a:r>
            <a:r>
              <a:rPr lang="en-US" b="1" dirty="0"/>
              <a:t>)</a:t>
            </a:r>
            <a:r>
              <a:rPr lang="en-US" dirty="0"/>
              <a:t> for at least </a:t>
            </a:r>
            <a:r>
              <a:rPr lang="en-US" dirty="0" err="1"/>
              <a:t>frac</a:t>
            </a:r>
            <a:r>
              <a:rPr lang="en-US" dirty="0"/>
              <a:t>. </a:t>
            </a:r>
            <a:r>
              <a:rPr lang="en-US" b="1" i="1" dirty="0"/>
              <a:t>s</a:t>
            </a:r>
            <a:r>
              <a:rPr lang="en-US" dirty="0"/>
              <a:t> values of </a:t>
            </a:r>
            <a:r>
              <a:rPr lang="en-US" b="1" i="1" dirty="0" err="1"/>
              <a:t>i</a:t>
            </a:r>
            <a:endParaRPr lang="en-US" b="1" dirty="0"/>
          </a:p>
          <a:p>
            <a:pPr lvl="1"/>
            <a:r>
              <a:rPr lang="en-US" dirty="0"/>
              <a:t>We expect documents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to have the same (</a:t>
            </a:r>
            <a:r>
              <a:rPr lang="en-US" dirty="0" err="1"/>
              <a:t>Jaccard</a:t>
            </a:r>
            <a:r>
              <a:rPr lang="en-US" dirty="0"/>
              <a:t>) similarity as their signatures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617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30124"/>
            <a:ext cx="8610600" cy="987552"/>
          </a:xfrm>
        </p:spPr>
        <p:txBody>
          <a:bodyPr/>
          <a:lstStyle/>
          <a:p>
            <a:r>
              <a:rPr lang="en-US" dirty="0"/>
              <a:t>LSH for Min-Hash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5400"/>
            <a:ext cx="7391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Big idea:</a:t>
            </a:r>
            <a:r>
              <a:rPr lang="en-US" b="1" dirty="0">
                <a:solidFill>
                  <a:srgbClr val="D60093"/>
                </a:solidFill>
              </a:rPr>
              <a:t> Hash columns of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signature matrix </a:t>
            </a:r>
            <a:r>
              <a:rPr lang="en-US" b="1" i="1" dirty="0">
                <a:solidFill>
                  <a:srgbClr val="D60093"/>
                </a:solidFill>
              </a:rPr>
              <a:t>M</a:t>
            </a:r>
            <a:r>
              <a:rPr lang="en-US" b="1" dirty="0">
                <a:solidFill>
                  <a:srgbClr val="D60093"/>
                </a:solidFill>
              </a:rPr>
              <a:t> several times</a:t>
            </a:r>
          </a:p>
          <a:p>
            <a:pPr lvl="8"/>
            <a:endParaRPr lang="en-US" dirty="0"/>
          </a:p>
          <a:p>
            <a:r>
              <a:rPr lang="en-US" dirty="0"/>
              <a:t>Arrange that (only) </a:t>
            </a:r>
            <a:r>
              <a:rPr lang="en-US" b="1" dirty="0"/>
              <a:t>similar columns</a:t>
            </a:r>
            <a:r>
              <a:rPr lang="en-US" dirty="0"/>
              <a:t> are likely to </a:t>
            </a:r>
            <a:r>
              <a:rPr lang="en-US" b="1" dirty="0"/>
              <a:t>hash to the same bucket</a:t>
            </a:r>
            <a:r>
              <a:rPr lang="en-US" dirty="0"/>
              <a:t>, with high probability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Candidate pairs are those that hash to the same bucket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28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C762-B593-4031-AAEF-40E7267CA973}" type="slidenum">
              <a:rPr lang="en-US"/>
              <a:pPr/>
              <a:t>66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7066"/>
            <a:ext cx="8229600" cy="990600"/>
          </a:xfrm>
        </p:spPr>
        <p:txBody>
          <a:bodyPr/>
          <a:lstStyle/>
          <a:p>
            <a:r>
              <a:rPr lang="en-US" dirty="0"/>
              <a:t>Finding similar pairs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 Find all pairs of documents with similarity at least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 = 0.8</a:t>
            </a:r>
          </a:p>
          <a:p>
            <a:r>
              <a:rPr lang="en-US" dirty="0"/>
              <a:t>While the signatures of all columns may fit in main memory, comparing the signatures of all pairs of columns is </a:t>
            </a:r>
            <a:r>
              <a:rPr lang="en-US" dirty="0">
                <a:solidFill>
                  <a:srgbClr val="FF0000"/>
                </a:solidFill>
              </a:rPr>
              <a:t>quadratic</a:t>
            </a:r>
            <a:r>
              <a:rPr lang="en-US" dirty="0"/>
              <a:t> in the number of columns.</a:t>
            </a:r>
          </a:p>
          <a:p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10</a:t>
            </a:r>
            <a:r>
              <a:rPr lang="en-US" baseline="30000" dirty="0"/>
              <a:t>6</a:t>
            </a:r>
            <a:r>
              <a:rPr lang="en-US" dirty="0"/>
              <a:t> columns implies 5*10</a:t>
            </a:r>
            <a:r>
              <a:rPr lang="en-US" baseline="30000" dirty="0"/>
              <a:t>11</a:t>
            </a:r>
            <a:r>
              <a:rPr lang="en-US" dirty="0"/>
              <a:t> column-comparisons.</a:t>
            </a:r>
          </a:p>
          <a:p>
            <a:r>
              <a:rPr lang="en-US" dirty="0"/>
              <a:t>At 1 microsecond/comparison: 6 days.</a:t>
            </a:r>
          </a:p>
        </p:txBody>
      </p:sp>
    </p:spTree>
    <p:extLst>
      <p:ext uri="{BB962C8B-B14F-4D97-AF65-F5344CB8AC3E}">
        <p14:creationId xmlns:p14="http://schemas.microsoft.com/office/powerpoint/2010/main" val="235645059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AC917-5D26-4744-B74A-4CB31276187A}" type="slidenum">
              <a:rPr lang="en-US"/>
              <a:pPr/>
              <a:t>67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Locality-Sensitive Hashing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What we want</a:t>
            </a:r>
            <a:r>
              <a:rPr lang="en-US" dirty="0"/>
              <a:t>: a function </a:t>
            </a:r>
            <a:r>
              <a:rPr lang="en-US" dirty="0">
                <a:solidFill>
                  <a:srgbClr val="0070C0"/>
                </a:solidFill>
              </a:rPr>
              <a:t>f(X,Y)</a:t>
            </a:r>
            <a:r>
              <a:rPr lang="en-US" dirty="0"/>
              <a:t> that tells whether or not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  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/>
              <a:t>  is a </a:t>
            </a:r>
            <a:r>
              <a:rPr lang="en-US" dirty="0">
                <a:solidFill>
                  <a:srgbClr val="FF0000"/>
                </a:solidFill>
              </a:rPr>
              <a:t>candidate pair</a:t>
            </a:r>
            <a:r>
              <a:rPr lang="en-US" dirty="0"/>
              <a:t>: a pair of elements whose similarity must be evaluated.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 simple idea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Y</a:t>
            </a:r>
            <a:r>
              <a:rPr lang="en-US" dirty="0"/>
              <a:t> are a candidate pair if they have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same min-hash signature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Easy to test by </a:t>
            </a:r>
            <a:r>
              <a:rPr lang="en-US" dirty="0">
                <a:solidFill>
                  <a:srgbClr val="0070C0"/>
                </a:solidFill>
              </a:rPr>
              <a:t>hashing</a:t>
            </a:r>
            <a:r>
              <a:rPr lang="en-US" dirty="0"/>
              <a:t>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signatures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Similar sets </a:t>
            </a:r>
            <a:r>
              <a:rPr lang="en-US" dirty="0"/>
              <a:t>are more </a:t>
            </a:r>
            <a:r>
              <a:rPr lang="en-US" dirty="0">
                <a:solidFill>
                  <a:srgbClr val="00B0F0"/>
                </a:solidFill>
              </a:rPr>
              <a:t>likely</a:t>
            </a:r>
            <a:r>
              <a:rPr lang="en-US" dirty="0"/>
              <a:t> to have the </a:t>
            </a:r>
            <a:r>
              <a:rPr lang="en-US" dirty="0">
                <a:solidFill>
                  <a:srgbClr val="00B0F0"/>
                </a:solidFill>
              </a:rPr>
              <a:t>same signature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Likely to produce many </a:t>
            </a:r>
            <a:r>
              <a:rPr lang="en-US" dirty="0">
                <a:solidFill>
                  <a:srgbClr val="FF0000"/>
                </a:solidFill>
              </a:rPr>
              <a:t>false negatives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Requiring full match of signature is strict, some similar sets will be lost.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Improvement</a:t>
            </a:r>
            <a:r>
              <a:rPr lang="en-US" dirty="0"/>
              <a:t>: Compute multiple signatures; candidate pairs should have </a:t>
            </a:r>
            <a:r>
              <a:rPr lang="en-US" dirty="0">
                <a:solidFill>
                  <a:srgbClr val="FF0000"/>
                </a:solidFill>
              </a:rPr>
              <a:t>at least </a:t>
            </a:r>
            <a:r>
              <a:rPr lang="en-US" dirty="0"/>
              <a:t>one common signature. </a:t>
            </a:r>
          </a:p>
          <a:p>
            <a:pPr lvl="1"/>
            <a:r>
              <a:rPr lang="en-US" dirty="0"/>
              <a:t>Reduce the probability for false negatives.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59582" y="3352800"/>
            <a:ext cx="29931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! Multiple levels of Hashing!</a:t>
            </a:r>
          </a:p>
        </p:txBody>
      </p:sp>
    </p:spTree>
    <p:extLst>
      <p:ext uri="{BB962C8B-B14F-4D97-AF65-F5344CB8AC3E}">
        <p14:creationId xmlns:p14="http://schemas.microsoft.com/office/powerpoint/2010/main" val="22517078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68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 matrix reminder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894138" y="6173788"/>
            <a:ext cx="1341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Matrix </a:t>
            </a:r>
            <a:r>
              <a:rPr lang="en-US" i="1"/>
              <a:t>M</a:t>
            </a:r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154315" y="3506788"/>
            <a:ext cx="190308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hash functions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087027" y="5058460"/>
            <a:ext cx="20569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/>
              <a:t>Sig(S):</a:t>
            </a:r>
          </a:p>
          <a:p>
            <a:r>
              <a:rPr lang="en-US" sz="1800" dirty="0"/>
              <a:t>signature</a:t>
            </a:r>
            <a:r>
              <a:rPr lang="en-US" dirty="0"/>
              <a:t> for set S</a:t>
            </a: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2590800" y="2743200"/>
            <a:ext cx="4343400" cy="152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9" idx="1"/>
          </p:cNvCxnSpPr>
          <p:nvPr/>
        </p:nvCxnSpPr>
        <p:spPr>
          <a:xfrm flipH="1" flipV="1">
            <a:off x="5791201" y="2907291"/>
            <a:ext cx="1295826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2960" idx="1"/>
          </p:cNvCxnSpPr>
          <p:nvPr/>
        </p:nvCxnSpPr>
        <p:spPr>
          <a:xfrm flipH="1" flipV="1">
            <a:off x="4762501" y="4800600"/>
            <a:ext cx="2324526" cy="581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7027" y="2907291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function 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5800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0" idx="1"/>
          </p:cNvCxnSpPr>
          <p:nvPr/>
        </p:nvCxnSpPr>
        <p:spPr>
          <a:xfrm flipH="1">
            <a:off x="4724401" y="2089666"/>
            <a:ext cx="2362626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087027" y="19050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Sig(</a:t>
            </a:r>
            <a:r>
              <a:rPr lang="en-US" dirty="0" err="1"/>
              <a:t>S,i</a:t>
            </a:r>
            <a:r>
              <a:rPr lang="en-US" dirty="0"/>
              <a:t>)</a:t>
            </a: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627439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77370" y="6096000"/>
            <a:ext cx="21324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dirty="0"/>
              <a:t>signature</a:t>
            </a:r>
            <a:r>
              <a:rPr lang="en-US" dirty="0"/>
              <a:t> for set S’</a:t>
            </a:r>
            <a:endParaRPr lang="en-US" sz="1800" dirty="0"/>
          </a:p>
        </p:txBody>
      </p:sp>
      <p:cxnSp>
        <p:nvCxnSpPr>
          <p:cNvPr id="19" name="Straight Arrow Connector 18"/>
          <p:cNvCxnSpPr>
            <a:stCxn id="34" idx="3"/>
          </p:cNvCxnSpPr>
          <p:nvPr/>
        </p:nvCxnSpPr>
        <p:spPr>
          <a:xfrm flipV="1">
            <a:off x="2209800" y="5021864"/>
            <a:ext cx="1417639" cy="125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5215" y="2089666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Sig(</a:t>
            </a:r>
            <a:r>
              <a:rPr lang="en-US" dirty="0" err="1"/>
              <a:t>S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’</a:t>
            </a:r>
            <a:r>
              <a:rPr lang="en-US" dirty="0" err="1"/>
              <a:t>,i</a:t>
            </a:r>
            <a:r>
              <a:rPr lang="en-US" dirty="0"/>
              <a:t>)</a:t>
            </a:r>
          </a:p>
        </p:txBody>
      </p:sp>
      <p:cxnSp>
        <p:nvCxnSpPr>
          <p:cNvPr id="24" name="Straight Arrow Connector 23"/>
          <p:cNvCxnSpPr>
            <a:stCxn id="40" idx="3"/>
          </p:cNvCxnSpPr>
          <p:nvPr/>
        </p:nvCxnSpPr>
        <p:spPr>
          <a:xfrm>
            <a:off x="1619780" y="2274332"/>
            <a:ext cx="2007659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627439" y="2743200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45380" y="1415534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</a:p>
        </p:txBody>
      </p:sp>
    </p:spTree>
    <p:extLst>
      <p:ext uri="{BB962C8B-B14F-4D97-AF65-F5344CB8AC3E}">
        <p14:creationId xmlns:p14="http://schemas.microsoft.com/office/powerpoint/2010/main" val="411717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7" grpId="0" animBg="1"/>
      <p:bldP spid="82960" grpId="0"/>
      <p:bldP spid="2" grpId="0" animBg="1"/>
      <p:bldP spid="9" grpId="0"/>
      <p:bldP spid="12" grpId="0" animBg="1"/>
      <p:bldP spid="30" grpId="0"/>
      <p:bldP spid="33" grpId="0" animBg="1"/>
      <p:bldP spid="40" grpId="0"/>
      <p:bldP spid="25" grpId="0" animBg="1"/>
      <p:bldP spid="2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69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(1)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the signature matrix Sig  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rows.</a:t>
            </a:r>
          </a:p>
          <a:p>
            <a:pPr lvl="1"/>
            <a:r>
              <a:rPr lang="en-US" dirty="0"/>
              <a:t>Each band is a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/>
              <a:t> with 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en-US" dirty="0"/>
              <a:t> hash functions.</a:t>
            </a:r>
          </a:p>
        </p:txBody>
      </p:sp>
    </p:spTree>
    <p:extLst>
      <p:ext uri="{BB962C8B-B14F-4D97-AF65-F5344CB8AC3E}">
        <p14:creationId xmlns:p14="http://schemas.microsoft.com/office/powerpoint/2010/main" val="376062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3 Essential Steps for Similar Docs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10600" cy="4876800"/>
          </a:xfrm>
        </p:spPr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Convert documents to sets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Min-Hashing:</a:t>
            </a:r>
            <a:r>
              <a:rPr lang="en-US" dirty="0"/>
              <a:t> Convert large sets to short signatures, while preserving similarity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609600" indent="-60960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Locality-Sensitive Hashing:</a:t>
            </a:r>
            <a:r>
              <a:rPr lang="en-US" dirty="0"/>
              <a:t> Focus on </a:t>
            </a:r>
            <a:br>
              <a:rPr lang="en-US" dirty="0"/>
            </a:br>
            <a:r>
              <a:rPr lang="en-US" dirty="0"/>
              <a:t>pairs of signatures likely to be from similar documents</a:t>
            </a:r>
          </a:p>
          <a:p>
            <a:pPr marL="902208" lvl="1" indent="-609600">
              <a:buClr>
                <a:srgbClr val="0000FF"/>
              </a:buClr>
            </a:pPr>
            <a:r>
              <a:rPr lang="en-US" b="1" dirty="0">
                <a:solidFill>
                  <a:srgbClr val="0000FF"/>
                </a:solidFill>
              </a:rPr>
              <a:t>Candidate pairs!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4C00-7883-447F-993D-93A8BDF0ACB6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253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1BBCF-D9D6-48B7-96EE-52CD55EB6F1D}" type="slidenum">
              <a:rPr lang="en-US"/>
              <a:pPr/>
              <a:t>70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Partitioning into bands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959562" y="6173788"/>
            <a:ext cx="1210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Matrix </a:t>
            </a:r>
            <a:r>
              <a:rPr lang="en-US" i="1" dirty="0"/>
              <a:t>Sig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319963" y="2744788"/>
            <a:ext cx="1384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r </a:t>
            </a:r>
            <a:r>
              <a:rPr lang="en-US"/>
              <a:t> rows</a:t>
            </a:r>
          </a:p>
          <a:p>
            <a:pPr algn="ctr"/>
            <a:r>
              <a:rPr lang="en-US"/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582613" y="3506788"/>
            <a:ext cx="134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b</a:t>
            </a:r>
            <a:r>
              <a:rPr lang="en-US" dirty="0"/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724400" y="3276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451725" y="5060950"/>
            <a:ext cx="1119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   One</a:t>
            </a:r>
          </a:p>
          <a:p>
            <a:r>
              <a:rPr lang="en-US" sz="1800"/>
              <a:t>signature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1723" y="1524000"/>
            <a:ext cx="25891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/>
              <a:t>n = b*r </a:t>
            </a:r>
            <a:r>
              <a:rPr lang="en-US" dirty="0"/>
              <a:t>  hash functions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1723" y="3962400"/>
            <a:ext cx="20056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mini-signatures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495800" y="35829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95800" y="4419600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495800" y="1908176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95800" y="2730501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95800" y="5259388"/>
            <a:ext cx="228600" cy="836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18" idx="3"/>
          </p:cNvCxnSpPr>
          <p:nvPr/>
        </p:nvCxnSpPr>
        <p:spPr>
          <a:xfrm flipV="1">
            <a:off x="2057400" y="2326482"/>
            <a:ext cx="2438400" cy="1820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057400" y="3236774"/>
            <a:ext cx="2438400" cy="910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7400" y="4147066"/>
            <a:ext cx="2438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4147066"/>
            <a:ext cx="2438400" cy="805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57400" y="4147066"/>
            <a:ext cx="2438400" cy="1644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7899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71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(2)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/>
          </a:bodyPr>
          <a:lstStyle/>
          <a:p>
            <a:r>
              <a:rPr lang="en-US" dirty="0"/>
              <a:t>Divide the signature matrix Sig  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rows.</a:t>
            </a:r>
          </a:p>
          <a:p>
            <a:pPr lvl="1"/>
            <a:r>
              <a:rPr lang="en-US" dirty="0"/>
              <a:t>Each band is a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/>
              <a:t> with r hash functions.</a:t>
            </a:r>
          </a:p>
          <a:p>
            <a:r>
              <a:rPr lang="en-US" dirty="0"/>
              <a:t>For each band, hash the mini-signature to 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possible so that mini-signatures that hash to the same bucket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19363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B024-0B59-41AC-AFB7-E97527C085D8}" type="slidenum">
              <a:rPr lang="en-US"/>
              <a:pPr/>
              <a:t>72</a:t>
            </a:fld>
            <a:endParaRPr lang="en-US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447800" y="2895600"/>
            <a:ext cx="2819400" cy="3352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1052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Matrix M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724400" y="4267200"/>
            <a:ext cx="887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r </a:t>
            </a:r>
            <a:r>
              <a:rPr lang="en-US" sz="1800"/>
              <a:t> rows</a:t>
            </a:r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1066800" y="3505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1066800" y="4114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999" name="Line 7"/>
          <p:cNvSpPr>
            <a:spLocks noChangeShapeType="1"/>
          </p:cNvSpPr>
          <p:nvPr/>
        </p:nvSpPr>
        <p:spPr bwMode="auto">
          <a:xfrm>
            <a:off x="1066800" y="4800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10668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V="1">
            <a:off x="5105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51054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3" name="Line 11"/>
          <p:cNvSpPr>
            <a:spLocks noChangeShapeType="1"/>
          </p:cNvSpPr>
          <p:nvPr/>
        </p:nvSpPr>
        <p:spPr bwMode="auto">
          <a:xfrm flipV="1">
            <a:off x="6553200" y="2819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53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088063" y="4191000"/>
            <a:ext cx="105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b </a:t>
            </a:r>
            <a:r>
              <a:rPr lang="en-US" sz="1800"/>
              <a:t> bands</a:t>
            </a:r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286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3</a:t>
            </a:r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05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2</a:t>
            </a:r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524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1</a:t>
            </a:r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3048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5</a:t>
            </a:r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3414713" y="3505200"/>
            <a:ext cx="319087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6</a:t>
            </a:r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2667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4</a:t>
            </a:r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3810000" y="3505200"/>
            <a:ext cx="3048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7</a:t>
            </a:r>
          </a:p>
        </p:txBody>
      </p:sp>
      <p:sp>
        <p:nvSpPr>
          <p:cNvPr id="85013" name="Rectangle 21"/>
          <p:cNvSpPr>
            <a:spLocks noChangeArrowheads="1"/>
          </p:cNvSpPr>
          <p:nvPr/>
        </p:nvSpPr>
        <p:spPr bwMode="auto">
          <a:xfrm>
            <a:off x="1371600" y="762000"/>
            <a:ext cx="2514600" cy="762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dirty="0"/>
              <a:t>Hash Table</a:t>
            </a:r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9812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>
            <a:off x="25908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>
            <a:off x="3200400" y="762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7" name="Line 25"/>
          <p:cNvSpPr>
            <a:spLocks noChangeShapeType="1"/>
          </p:cNvSpPr>
          <p:nvPr/>
        </p:nvSpPr>
        <p:spPr bwMode="auto">
          <a:xfrm flipV="1">
            <a:off x="1676400" y="1295400"/>
            <a:ext cx="4572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Line 26"/>
          <p:cNvSpPr>
            <a:spLocks noChangeShapeType="1"/>
          </p:cNvSpPr>
          <p:nvPr/>
        </p:nvSpPr>
        <p:spPr bwMode="auto">
          <a:xfrm flipV="1">
            <a:off x="2057400" y="12192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9" name="Line 27"/>
          <p:cNvSpPr>
            <a:spLocks noChangeShapeType="1"/>
          </p:cNvSpPr>
          <p:nvPr/>
        </p:nvSpPr>
        <p:spPr bwMode="auto">
          <a:xfrm flipH="1" flipV="1">
            <a:off x="1524000" y="1066800"/>
            <a:ext cx="914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0" name="Line 28"/>
          <p:cNvSpPr>
            <a:spLocks noChangeShapeType="1"/>
          </p:cNvSpPr>
          <p:nvPr/>
        </p:nvSpPr>
        <p:spPr bwMode="auto">
          <a:xfrm flipV="1">
            <a:off x="2819400" y="1295400"/>
            <a:ext cx="152400" cy="220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1" name="Line 29"/>
          <p:cNvSpPr>
            <a:spLocks noChangeShapeType="1"/>
          </p:cNvSpPr>
          <p:nvPr/>
        </p:nvSpPr>
        <p:spPr bwMode="auto">
          <a:xfrm flipH="1" flipV="1">
            <a:off x="2362200" y="1371600"/>
            <a:ext cx="8382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 flipV="1">
            <a:off x="3581400" y="10668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23" name="Line 31"/>
          <p:cNvSpPr>
            <a:spLocks noChangeShapeType="1"/>
          </p:cNvSpPr>
          <p:nvPr/>
        </p:nvSpPr>
        <p:spPr bwMode="auto">
          <a:xfrm flipH="1" flipV="1">
            <a:off x="2971800" y="9144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26" name="Group 34"/>
          <p:cNvGrpSpPr>
            <a:grpSpLocks/>
          </p:cNvGrpSpPr>
          <p:nvPr/>
        </p:nvGrpSpPr>
        <p:grpSpPr bwMode="auto">
          <a:xfrm>
            <a:off x="3581400" y="869950"/>
            <a:ext cx="4897442" cy="646113"/>
            <a:chOff x="2256" y="260"/>
            <a:chExt cx="3085" cy="407"/>
          </a:xfrm>
        </p:grpSpPr>
        <p:sp>
          <p:nvSpPr>
            <p:cNvPr id="85024" name="Text Box 32"/>
            <p:cNvSpPr txBox="1">
              <a:spLocks noChangeArrowheads="1"/>
            </p:cNvSpPr>
            <p:nvPr/>
          </p:nvSpPr>
          <p:spPr bwMode="auto">
            <a:xfrm>
              <a:off x="3254" y="260"/>
              <a:ext cx="208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Columns 2 and 6</a:t>
              </a:r>
            </a:p>
            <a:p>
              <a:r>
                <a:rPr lang="en-US" sz="1800" dirty="0"/>
                <a:t>are (almost certainly) </a:t>
              </a:r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identical</a:t>
              </a:r>
              <a:r>
                <a:rPr lang="en-US" sz="1800" dirty="0"/>
                <a:t>.</a:t>
              </a:r>
            </a:p>
          </p:txBody>
        </p:sp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H="1">
              <a:off x="2256" y="480"/>
              <a:ext cx="9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5029" name="Group 37"/>
          <p:cNvGrpSpPr>
            <a:grpSpLocks/>
          </p:cNvGrpSpPr>
          <p:nvPr/>
        </p:nvGrpSpPr>
        <p:grpSpPr bwMode="auto">
          <a:xfrm>
            <a:off x="3581400" y="1784350"/>
            <a:ext cx="3559175" cy="641350"/>
            <a:chOff x="2256" y="836"/>
            <a:chExt cx="2242" cy="404"/>
          </a:xfrm>
        </p:grpSpPr>
        <p:sp>
          <p:nvSpPr>
            <p:cNvPr id="85027" name="Text Box 35"/>
            <p:cNvSpPr txBox="1">
              <a:spLocks noChangeArrowheads="1"/>
            </p:cNvSpPr>
            <p:nvPr/>
          </p:nvSpPr>
          <p:spPr bwMode="auto">
            <a:xfrm>
              <a:off x="3062" y="836"/>
              <a:ext cx="14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Columns 6 and 7 are</a:t>
              </a:r>
            </a:p>
            <a:p>
              <a:r>
                <a:rPr lang="en-US" sz="1800"/>
                <a:t>surely different.</a:t>
              </a:r>
            </a:p>
          </p:txBody>
        </p:sp>
        <p:sp>
          <p:nvSpPr>
            <p:cNvPr id="85028" name="Line 36"/>
            <p:cNvSpPr>
              <a:spLocks noChangeShapeType="1"/>
            </p:cNvSpPr>
            <p:nvPr/>
          </p:nvSpPr>
          <p:spPr bwMode="auto">
            <a:xfrm flipH="1">
              <a:off x="2256" y="1056"/>
              <a:ext cx="816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85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05A8-499F-4D55-A82D-23AFF23BBC81}" type="slidenum">
              <a:rPr lang="en-US"/>
              <a:pPr/>
              <a:t>73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dirty="0"/>
              <a:t>Partition into Bands – (3)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Divide the signature matrix Sig  into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i="1" dirty="0"/>
              <a:t> </a:t>
            </a:r>
            <a:r>
              <a:rPr lang="en-US" dirty="0"/>
              <a:t> bands of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rows.</a:t>
            </a:r>
          </a:p>
          <a:p>
            <a:pPr lvl="1"/>
            <a:r>
              <a:rPr lang="en-US" dirty="0"/>
              <a:t>Each band is a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mini-signature</a:t>
            </a:r>
            <a:r>
              <a:rPr lang="en-US" dirty="0"/>
              <a:t> with r hash functions.</a:t>
            </a:r>
          </a:p>
          <a:p>
            <a:r>
              <a:rPr lang="en-US" dirty="0"/>
              <a:t>For each band, hash the mini-signature to a hash table with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buckets.</a:t>
            </a:r>
          </a:p>
          <a:p>
            <a:pPr lvl="1"/>
            <a:r>
              <a:rPr lang="en-US" dirty="0"/>
              <a:t>Make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/>
              <a:t>  as large as possible so that mini-signatures that hash to the same bucket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almost certainly identical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for </a:t>
            </a:r>
            <a:r>
              <a:rPr lang="en-US" dirty="0">
                <a:solidFill>
                  <a:srgbClr val="0070C0"/>
                </a:solidFill>
              </a:rPr>
              <a:t>at least </a:t>
            </a:r>
            <a:r>
              <a:rPr lang="en-US" dirty="0"/>
              <a:t>1 band.</a:t>
            </a:r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i="1" dirty="0">
                <a:solidFill>
                  <a:srgbClr val="0070C0"/>
                </a:solidFill>
              </a:rPr>
              <a:t>b</a:t>
            </a:r>
            <a:r>
              <a:rPr lang="en-US" dirty="0"/>
              <a:t> and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  <a:r>
              <a:rPr lang="en-US" dirty="0"/>
              <a:t>  to catch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similar pairs</a:t>
            </a:r>
            <a:r>
              <a:rPr lang="en-US" dirty="0"/>
              <a:t>, but </a:t>
            </a:r>
            <a:r>
              <a:rPr lang="en-US" dirty="0">
                <a:solidFill>
                  <a:srgbClr val="0070C0"/>
                </a:solidFill>
              </a:rPr>
              <a:t>few non-similar pairs.</a:t>
            </a:r>
          </a:p>
        </p:txBody>
      </p:sp>
    </p:spTree>
    <p:extLst>
      <p:ext uri="{BB962C8B-B14F-4D97-AF65-F5344CB8AC3E}">
        <p14:creationId xmlns:p14="http://schemas.microsoft.com/office/powerpoint/2010/main" val="6001691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907C-46A1-569F-A822-85D44388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LSH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4B0A-5302-8A87-0655-D0D4BB95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dirty="0" err="1"/>
              <a:t>MinHash</a:t>
            </a:r>
            <a:r>
              <a:rPr lang="en-US" dirty="0"/>
              <a:t> Signature Matrix for 4 documents, with 6 hash functions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7803F4-C0B6-2D41-0D0D-6779FC5B0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07521"/>
              </p:ext>
            </p:extLst>
          </p:nvPr>
        </p:nvGraphicFramePr>
        <p:xfrm>
          <a:off x="990600" y="3352800"/>
          <a:ext cx="6934201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62017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26334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h1(x)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h2(x)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h3(x)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h4(x)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13262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h5(x)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2914354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h6(x)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2628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1573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1E4C-C435-8EFA-E05F-5A6726FC1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Divide into Bands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55A29-9793-EF0B-F6DC-C5D8E86E3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/>
              <a:t>Let’s say we divide the signature into </a:t>
            </a:r>
            <a:r>
              <a:rPr lang="en-US" b="1" dirty="0"/>
              <a:t>3 bands</a:t>
            </a:r>
            <a:r>
              <a:rPr lang="en-US" dirty="0"/>
              <a:t> of </a:t>
            </a:r>
            <a:r>
              <a:rPr lang="en-US" b="1" dirty="0"/>
              <a:t>2 rows each</a:t>
            </a:r>
            <a:r>
              <a:rPr lang="en-US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45B1A5-71F7-F848-F58A-4386A6200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88089"/>
              </p:ext>
            </p:extLst>
          </p:nvPr>
        </p:nvGraphicFramePr>
        <p:xfrm>
          <a:off x="304800" y="3048000"/>
          <a:ext cx="773429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567">
                  <a:extLst>
                    <a:ext uri="{9D8B030D-6E8A-4147-A177-3AD203B41FA5}">
                      <a16:colId xmlns:a16="http://schemas.microsoft.com/office/drawing/2014/main" val="916471035"/>
                    </a:ext>
                  </a:extLst>
                </a:gridCol>
                <a:gridCol w="1806833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06824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155217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155217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155217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(h1, h2)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(3, 1)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(1, 2)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(h3, h4)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(3, 1)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(3, 2)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(1, 1)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(h5, h6)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(1, 3)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(3, 2)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11926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C33B6B-26E2-2D0A-A0F5-C1C3C2664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B9BF-9859-C90D-CDEC-13D2FD27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Divide into Bands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EAF5E-A577-B8FF-9B51-73000A5EB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/>
              <a:t>Let’s say we divide the signature into </a:t>
            </a:r>
            <a:r>
              <a:rPr lang="en-US" b="1" dirty="0"/>
              <a:t>3 bands</a:t>
            </a:r>
            <a:r>
              <a:rPr lang="en-US" dirty="0"/>
              <a:t> of </a:t>
            </a:r>
            <a:r>
              <a:rPr lang="en-US" b="1" dirty="0"/>
              <a:t>2 rows each</a:t>
            </a:r>
            <a:r>
              <a:rPr lang="en-US" dirty="0"/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5281D8-D4F2-0E60-87E3-1D9BDA718717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3048000"/>
          <a:ext cx="773429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567">
                  <a:extLst>
                    <a:ext uri="{9D8B030D-6E8A-4147-A177-3AD203B41FA5}">
                      <a16:colId xmlns:a16="http://schemas.microsoft.com/office/drawing/2014/main" val="916471035"/>
                    </a:ext>
                  </a:extLst>
                </a:gridCol>
                <a:gridCol w="1806833">
                  <a:extLst>
                    <a:ext uri="{9D8B030D-6E8A-4147-A177-3AD203B41FA5}">
                      <a16:colId xmlns:a16="http://schemas.microsoft.com/office/drawing/2014/main" val="1146772719"/>
                    </a:ext>
                  </a:extLst>
                </a:gridCol>
                <a:gridCol w="1068248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155217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155217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155217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Hash Function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(h1, h2)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(3, 1)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(1, 2)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(h3, h4)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(3, 1)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(3, 2)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(1, 1)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(h5, h6)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(2, 1)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(1, 3)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(3, 2)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91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54EDD-7701-B31C-02E6-09BA10E8A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77E38-E825-8B12-74C4-A8984B5F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Hash each 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A89AB-164A-6AC0-0803-CC7E9D16D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/>
              <a:t>Each band hashed into buckets.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E63F82-45C2-B61E-C4DC-B02CBF21E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334076"/>
              </p:ext>
            </p:extLst>
          </p:nvPr>
        </p:nvGraphicFramePr>
        <p:xfrm>
          <a:off x="304800" y="3048000"/>
          <a:ext cx="8686801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91647103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24600505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51991925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821791979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576025591"/>
                    </a:ext>
                  </a:extLst>
                </a:gridCol>
              </a:tblGrid>
              <a:tr h="17417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bucket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bucket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bucket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D4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bucket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04750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hash(2, 1)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hash(3, 1)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hash(1, 2)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7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hash(2, 2)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8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9826237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hash(3, 1)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9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hash(2, 3)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hash(3, 2)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10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hash(1, 1)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9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6549083"/>
                  </a:ext>
                </a:extLst>
              </a:tr>
              <a:tr h="174171">
                <a:tc>
                  <a:txBody>
                    <a:bodyPr/>
                    <a:lstStyle/>
                    <a:p>
                      <a:r>
                        <a:rPr lang="en-US" dirty="0"/>
                        <a:t>Band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hash(2, 3)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hash(2, 1)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11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hash(1, 3)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hash(3, 2)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10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5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19422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6E24-5EAC-15A0-8CBA-611FF5089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Identify Candidate Pairs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EFBEB-8A1E-A2BF-F15D-0D9715275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Band 2:</a:t>
            </a:r>
            <a:r>
              <a:rPr lang="en-US" sz="2000" dirty="0"/>
              <a:t> D1 and D4 are in the same bucket (9) → Candidate Pair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Band 3:</a:t>
            </a:r>
            <a:r>
              <a:rPr lang="en-US" sz="2000" dirty="0"/>
              <a:t> D3 and D4 are in the same bucket (10) → Candidate Pair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Band 3:</a:t>
            </a:r>
            <a:r>
              <a:rPr lang="en-US" sz="2000" dirty="0"/>
              <a:t> D1 and D2 are in the same bucket (4) → Candidate Pair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Instead of comparing all pairs, we only compare these candidate pairs!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725780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367D3-42C8-DDE6-3120-8685C001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Intuition: Why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43D4B-4FD8-F9EF-48E3-DC67AEC78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LSH divides the </a:t>
            </a:r>
            <a:r>
              <a:rPr lang="en-US" dirty="0" err="1"/>
              <a:t>MinHash</a:t>
            </a:r>
            <a:r>
              <a:rPr lang="en-US" dirty="0"/>
              <a:t> signature matrix into </a:t>
            </a:r>
            <a:r>
              <a:rPr lang="en-US" b="1" dirty="0"/>
              <a:t>b</a:t>
            </a:r>
            <a:r>
              <a:rPr lang="en-US" dirty="0"/>
              <a:t> bands with </a:t>
            </a:r>
            <a:r>
              <a:rPr lang="en-US" b="1" dirty="0"/>
              <a:t>r</a:t>
            </a:r>
            <a:r>
              <a:rPr lang="en-US" dirty="0"/>
              <a:t> rows each and hashes each band separately. </a:t>
            </a:r>
            <a:r>
              <a:rPr lang="en-US" i="1" dirty="0"/>
              <a:t>Two documents are considered a candidate pair if they share at least one band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Key Idea: Amplifying Similarity Differences</a:t>
            </a:r>
          </a:p>
          <a:p>
            <a:r>
              <a:rPr lang="en-US" dirty="0"/>
              <a:t>Highly Similar Documents → High Probability of Collision</a:t>
            </a:r>
          </a:p>
          <a:p>
            <a:pPr lvl="1"/>
            <a:r>
              <a:rPr lang="en-US" dirty="0"/>
              <a:t>If two documents have a high Jaccard Similarity, their </a:t>
            </a:r>
            <a:r>
              <a:rPr lang="en-US" dirty="0" err="1"/>
              <a:t>MinHash</a:t>
            </a:r>
            <a:r>
              <a:rPr lang="en-US" dirty="0"/>
              <a:t> signatures will be similar.</a:t>
            </a:r>
          </a:p>
          <a:p>
            <a:pPr lvl="1"/>
            <a:r>
              <a:rPr lang="en-US" dirty="0"/>
              <a:t>By dividing the signature into bands and requiring a match in at least one band, we ensure that highly similar documents will likely be detected.</a:t>
            </a:r>
          </a:p>
          <a:p>
            <a:endParaRPr lang="en-US" dirty="0"/>
          </a:p>
          <a:p>
            <a:r>
              <a:rPr lang="en-US" dirty="0"/>
              <a:t>Dissimilar Documents → Low Probability of Collision</a:t>
            </a:r>
          </a:p>
          <a:p>
            <a:pPr lvl="1"/>
            <a:r>
              <a:rPr lang="en-US" dirty="0"/>
              <a:t>If two documents have low Jaccard Similarity, their </a:t>
            </a:r>
            <a:r>
              <a:rPr lang="en-US" dirty="0" err="1"/>
              <a:t>MinHash</a:t>
            </a:r>
            <a:r>
              <a:rPr lang="en-US" dirty="0"/>
              <a:t> signatures will be different.</a:t>
            </a:r>
          </a:p>
          <a:p>
            <a:pPr lvl="1"/>
            <a:r>
              <a:rPr lang="en-US" dirty="0"/>
              <a:t>The bands heuristic ensures that unless they are accidentally similar in at least one full band, they are not considered candidates.</a:t>
            </a:r>
          </a:p>
        </p:txBody>
      </p:sp>
    </p:spTree>
    <p:extLst>
      <p:ext uri="{BB962C8B-B14F-4D97-AF65-F5344CB8AC3E}">
        <p14:creationId xmlns:p14="http://schemas.microsoft.com/office/powerpoint/2010/main" val="224689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DFE38-170A-42BE-8690-C21CE0E28940}" type="slidenum">
              <a:rPr lang="en-US"/>
              <a:pPr/>
              <a:t>8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777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4531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2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en-US" sz="1800"/>
                <a:t>Minhash-</a:t>
              </a:r>
            </a:p>
            <a:p>
              <a:pPr algn="ctr"/>
              <a:r>
                <a:rPr lang="en-US" sz="1800"/>
                <a:t>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Signatures</a:t>
              </a:r>
              <a:r>
                <a:rPr lang="en-US" sz="1800" i="1" dirty="0">
                  <a:solidFill>
                    <a:srgbClr val="FF0000"/>
                  </a:solidFill>
                </a:rPr>
                <a:t>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33" name="Group 21"/>
          <p:cNvGrpSpPr>
            <a:grpSpLocks/>
          </p:cNvGrpSpPr>
          <p:nvPr/>
        </p:nvGrpSpPr>
        <p:grpSpPr bwMode="auto">
          <a:xfrm>
            <a:off x="5715000" y="2165350"/>
            <a:ext cx="3402013" cy="2014538"/>
            <a:chOff x="3600" y="1364"/>
            <a:chExt cx="2143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Locality-</a:t>
              </a:r>
            </a:p>
            <a:p>
              <a:pPr algn="ctr"/>
              <a:r>
                <a:rPr lang="en-US" sz="1800"/>
                <a:t>sensitive</a:t>
              </a:r>
            </a:p>
            <a:p>
              <a:pPr algn="ctr"/>
              <a:r>
                <a:rPr lang="en-US" sz="1800"/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53" cy="1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Candidate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pairs </a:t>
              </a:r>
              <a:r>
                <a:rPr lang="en-US" sz="1800" dirty="0"/>
                <a:t>:</a:t>
              </a:r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598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12ED3-0C51-41F7-9F85-8A4E45F9E4AD}" type="slidenum">
              <a:rPr lang="en-US"/>
              <a:pPr/>
              <a:t>80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/>
              <a:t>Analysis of LSH – What We Want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179638" y="6096000"/>
            <a:ext cx="3032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       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6742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3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No chance</a:t>
              </a:r>
            </a:p>
            <a:p>
              <a:pPr algn="ctr"/>
              <a:r>
                <a:rPr lang="en-US" sz="1800"/>
                <a:t>if </a:t>
              </a:r>
              <a:r>
                <a:rPr lang="en-US" sz="1800" i="1"/>
                <a:t>s</a:t>
              </a:r>
              <a:r>
                <a:rPr lang="en-US" sz="1800"/>
                <a:t> &lt; </a:t>
              </a:r>
              <a:r>
                <a:rPr lang="en-US" sz="1800" i="1"/>
                <a:t>t</a:t>
              </a:r>
            </a:p>
          </p:txBody>
        </p:sp>
        <p:sp>
          <p:nvSpPr>
            <p:cNvPr id="116750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751" name="Group 15"/>
          <p:cNvGrpSpPr>
            <a:grpSpLocks/>
          </p:cNvGrpSpPr>
          <p:nvPr/>
        </p:nvGrpSpPr>
        <p:grpSpPr bwMode="auto">
          <a:xfrm>
            <a:off x="4953000" y="1828800"/>
            <a:ext cx="1303338" cy="1327150"/>
            <a:chOff x="3120" y="1152"/>
            <a:chExt cx="821" cy="836"/>
          </a:xfrm>
        </p:grpSpPr>
        <p:sp>
          <p:nvSpPr>
            <p:cNvPr id="116752" name="Text Box 16"/>
            <p:cNvSpPr txBox="1">
              <a:spLocks noChangeArrowheads="1"/>
            </p:cNvSpPr>
            <p:nvPr/>
          </p:nvSpPr>
          <p:spPr bwMode="auto">
            <a:xfrm>
              <a:off x="3120" y="1584"/>
              <a:ext cx="8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Probability</a:t>
              </a:r>
            </a:p>
            <a:p>
              <a:pPr algn="ctr"/>
              <a:r>
                <a:rPr lang="en-US" sz="1800"/>
                <a:t>= 1 if </a:t>
              </a:r>
              <a:r>
                <a:rPr lang="en-US" sz="1800" i="1"/>
                <a:t>s</a:t>
              </a:r>
              <a:r>
                <a:rPr lang="en-US" sz="1800"/>
                <a:t> &gt; </a:t>
              </a:r>
              <a:r>
                <a:rPr lang="en-US" sz="1800" i="1"/>
                <a:t>t</a:t>
              </a: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83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F76-95AF-441D-AEAB-B86A9C6C2C3E}" type="slidenum">
              <a:rPr lang="en-US"/>
              <a:pPr/>
              <a:t>81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Band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One Row </a:t>
            </a:r>
            <a:r>
              <a:rPr lang="en-US" dirty="0"/>
              <a:t>Gives You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/>
              <a:t>t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Remember:</a:t>
            </a:r>
          </a:p>
          <a:p>
            <a:r>
              <a:rPr lang="en-US" sz="1800"/>
              <a:t>probability of</a:t>
            </a:r>
          </a:p>
          <a:p>
            <a:r>
              <a:rPr lang="en-US" sz="1800"/>
              <a:t>equal hash-values</a:t>
            </a:r>
          </a:p>
          <a:p>
            <a:r>
              <a:rPr lang="en-US" sz="1800"/>
              <a:t>= similarity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2558534"/>
            <a:ext cx="24032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Single hash signature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28855" y="5486400"/>
            <a:ext cx="3399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Prob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(Sig(</a:t>
            </a:r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S,i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) == Sig(S’,</a:t>
            </a:r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)) = </a:t>
            </a:r>
            <a:r>
              <a:rPr lang="en-US" dirty="0" err="1">
                <a:latin typeface="Calibri" pitchFamily="34" charset="0"/>
                <a:ea typeface="Cambria Math" pitchFamily="18" charset="0"/>
                <a:cs typeface="Calibri" pitchFamily="34" charset="0"/>
              </a:rPr>
              <a:t>sim</a:t>
            </a:r>
            <a:r>
              <a:rPr lang="en-US" dirty="0">
                <a:latin typeface="Calibri" pitchFamily="34" charset="0"/>
                <a:ea typeface="Cambria Math" pitchFamily="18" charset="0"/>
                <a:cs typeface="Calibri" pitchFamily="34" charset="0"/>
              </a:rPr>
              <a:t>(S,S’)</a:t>
            </a:r>
          </a:p>
        </p:txBody>
      </p:sp>
      <p:cxnSp>
        <p:nvCxnSpPr>
          <p:cNvPr id="4" name="Straight Connector 3"/>
          <p:cNvCxnSpPr>
            <a:stCxn id="117763" idx="2"/>
            <a:endCxn id="117763" idx="0"/>
          </p:cNvCxnSpPr>
          <p:nvPr/>
        </p:nvCxnSpPr>
        <p:spPr>
          <a:xfrm flipV="1">
            <a:off x="4495800" y="1828800"/>
            <a:ext cx="0" cy="35814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0" grpId="0" autoUpdateAnimBg="0"/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324E-9A6F-46F4-9034-D5EA5FA0AA28}" type="slidenum">
              <a:rPr lang="en-US"/>
              <a:pPr/>
              <a:t>82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Bands </a:t>
            </a:r>
            <a:r>
              <a:rPr lang="en-US" dirty="0"/>
              <a:t>of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Rows </a:t>
            </a:r>
            <a:r>
              <a:rPr lang="en-US" dirty="0"/>
              <a:t>Gives You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84463" y="6096000"/>
            <a:ext cx="253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Similarity </a:t>
            </a:r>
            <a:r>
              <a:rPr lang="en-US" sz="1800" i="1"/>
              <a:t>s</a:t>
            </a:r>
            <a:r>
              <a:rPr lang="en-US" sz="1800"/>
              <a:t>  of two sets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1238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Probability</a:t>
            </a:r>
          </a:p>
          <a:p>
            <a:pPr algn="ctr"/>
            <a:r>
              <a:rPr lang="en-US" sz="1800"/>
              <a:t>of sharing</a:t>
            </a:r>
          </a:p>
          <a:p>
            <a:pPr algn="ctr"/>
            <a:r>
              <a:rPr lang="en-US" sz="1800"/>
              <a:t>a bucket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>
            <a:off x="5334000" y="624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4343400" y="54864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 i="1" dirty="0"/>
              <a:t>t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 flipV="1">
            <a:off x="2362200" y="5334000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4419600" y="5105400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V="1">
            <a:off x="4495800" y="2057400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6" name="Freeform 12"/>
          <p:cNvSpPr>
            <a:spLocks/>
          </p:cNvSpPr>
          <p:nvPr/>
        </p:nvSpPr>
        <p:spPr bwMode="auto">
          <a:xfrm>
            <a:off x="4572000" y="1879600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4724400" y="1828800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8798" name="Group 14"/>
          <p:cNvGrpSpPr>
            <a:grpSpLocks/>
          </p:cNvGrpSpPr>
          <p:nvPr/>
        </p:nvGrpSpPr>
        <p:grpSpPr bwMode="auto">
          <a:xfrm>
            <a:off x="7696200" y="3352800"/>
            <a:ext cx="1146175" cy="2438400"/>
            <a:chOff x="4838" y="2133"/>
            <a:chExt cx="722" cy="1536"/>
          </a:xfrm>
        </p:grpSpPr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4838" y="2133"/>
              <a:ext cx="3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dirty="0"/>
                <a:t>s</a:t>
              </a:r>
              <a:r>
                <a:rPr lang="en-US" dirty="0"/>
                <a:t> </a:t>
              </a:r>
              <a:r>
                <a:rPr lang="en-US" i="1" baseline="30000" dirty="0"/>
                <a:t>r 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4838" y="3092"/>
              <a:ext cx="72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All rows</a:t>
              </a:r>
            </a:p>
            <a:p>
              <a:r>
                <a:rPr lang="en-US" sz="1800"/>
                <a:t>of a band</a:t>
              </a:r>
            </a:p>
            <a:p>
              <a:r>
                <a:rPr lang="en-US" sz="1800"/>
                <a:t>are equal</a:t>
              </a: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H="1" flipV="1">
              <a:off x="4992" y="2448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2" name="Group 18"/>
          <p:cNvGrpSpPr>
            <a:grpSpLocks/>
          </p:cNvGrpSpPr>
          <p:nvPr/>
        </p:nvGrpSpPr>
        <p:grpSpPr bwMode="auto">
          <a:xfrm>
            <a:off x="6613525" y="3386138"/>
            <a:ext cx="1243013" cy="2438400"/>
            <a:chOff x="4166" y="2133"/>
            <a:chExt cx="783" cy="1536"/>
          </a:xfrm>
        </p:grpSpPr>
        <p:sp>
          <p:nvSpPr>
            <p:cNvPr id="118803" name="Text Box 19"/>
            <p:cNvSpPr txBox="1">
              <a:spLocks noChangeArrowheads="1"/>
            </p:cNvSpPr>
            <p:nvPr/>
          </p:nvSpPr>
          <p:spPr bwMode="auto">
            <a:xfrm>
              <a:off x="4598" y="2133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1 -</a:t>
              </a:r>
            </a:p>
          </p:txBody>
        </p:sp>
        <p:sp>
          <p:nvSpPr>
            <p:cNvPr id="118804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Some row</a:t>
              </a:r>
            </a:p>
            <a:p>
              <a:r>
                <a:rPr lang="en-US" sz="1800" dirty="0"/>
                <a:t>of a band</a:t>
              </a:r>
            </a:p>
            <a:p>
              <a:r>
                <a:rPr lang="en-US" sz="1800" dirty="0"/>
                <a:t>unequal</a:t>
              </a:r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flipV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06" name="Group 22"/>
          <p:cNvGrpSpPr>
            <a:grpSpLocks/>
          </p:cNvGrpSpPr>
          <p:nvPr/>
        </p:nvGrpSpPr>
        <p:grpSpPr bwMode="auto">
          <a:xfrm>
            <a:off x="7223125" y="1752600"/>
            <a:ext cx="1812925" cy="2090738"/>
            <a:chOff x="4550" y="1104"/>
            <a:chExt cx="1142" cy="1317"/>
          </a:xfrm>
        </p:grpSpPr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1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)</a:t>
              </a:r>
              <a:r>
                <a:rPr lang="en-US" i="1" baseline="30000"/>
                <a:t>b 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sz="1800" dirty="0"/>
            </a:p>
            <a:p>
              <a:r>
                <a:rPr lang="en-US" sz="1800" dirty="0"/>
                <a:t>No bands</a:t>
              </a:r>
            </a:p>
            <a:p>
              <a:r>
                <a:rPr lang="en-US" sz="1800" dirty="0"/>
                <a:t>identical</a:t>
              </a:r>
            </a:p>
          </p:txBody>
        </p:sp>
        <p:sp>
          <p:nvSpPr>
            <p:cNvPr id="118810" name="Line 26"/>
            <p:cNvSpPr>
              <a:spLocks noChangeShapeType="1"/>
            </p:cNvSpPr>
            <p:nvPr/>
          </p:nvSpPr>
          <p:spPr bwMode="auto">
            <a:xfrm flipH="1">
              <a:off x="4848" y="1680"/>
              <a:ext cx="43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1" name="Group 27"/>
          <p:cNvGrpSpPr>
            <a:grpSpLocks/>
          </p:cNvGrpSpPr>
          <p:nvPr/>
        </p:nvGrpSpPr>
        <p:grpSpPr bwMode="auto">
          <a:xfrm>
            <a:off x="6705600" y="1828800"/>
            <a:ext cx="1128713" cy="2025650"/>
            <a:chOff x="4214" y="1124"/>
            <a:chExt cx="711" cy="1276"/>
          </a:xfrm>
        </p:grpSpPr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1 -</a:t>
              </a:r>
            </a:p>
          </p:txBody>
        </p:sp>
        <p:sp>
          <p:nvSpPr>
            <p:cNvPr id="118813" name="Text Box 29"/>
            <p:cNvSpPr txBox="1">
              <a:spLocks noChangeArrowheads="1"/>
            </p:cNvSpPr>
            <p:nvPr/>
          </p:nvSpPr>
          <p:spPr bwMode="auto">
            <a:xfrm>
              <a:off x="4214" y="1124"/>
              <a:ext cx="711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At least</a:t>
              </a:r>
            </a:p>
            <a:p>
              <a:r>
                <a:rPr lang="en-US" sz="1800"/>
                <a:t>one band</a:t>
              </a:r>
            </a:p>
            <a:p>
              <a:r>
                <a:rPr lang="en-US" sz="1800"/>
                <a:t>identical</a:t>
              </a:r>
            </a:p>
          </p:txBody>
        </p:sp>
        <p:sp>
          <p:nvSpPr>
            <p:cNvPr id="118814" name="Line 30"/>
            <p:cNvSpPr>
              <a:spLocks noChangeShapeType="1"/>
            </p:cNvSpPr>
            <p:nvPr/>
          </p:nvSpPr>
          <p:spPr bwMode="auto">
            <a:xfrm>
              <a:off x="4560" y="1728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8815" name="Group 31"/>
          <p:cNvGrpSpPr>
            <a:grpSpLocks/>
          </p:cNvGrpSpPr>
          <p:nvPr/>
        </p:nvGrpSpPr>
        <p:grpSpPr bwMode="auto">
          <a:xfrm>
            <a:off x="4495800" y="3429000"/>
            <a:ext cx="2014538" cy="762000"/>
            <a:chOff x="2832" y="2160"/>
            <a:chExt cx="1269" cy="480"/>
          </a:xfrm>
        </p:grpSpPr>
        <p:sp>
          <p:nvSpPr>
            <p:cNvPr id="118816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0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t ~ (1/b)</a:t>
              </a:r>
              <a:r>
                <a:rPr lang="en-US" baseline="30000"/>
                <a:t>1/r </a:t>
              </a:r>
            </a:p>
          </p:txBody>
        </p:sp>
        <p:sp>
          <p:nvSpPr>
            <p:cNvPr id="118817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4511675" y="1828800"/>
            <a:ext cx="22225" cy="3657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2" grpId="0"/>
      <p:bldP spid="118793" grpId="0" animBg="1"/>
      <p:bldP spid="118794" grpId="0" animBg="1"/>
      <p:bldP spid="118795" grpId="0" animBg="1"/>
      <p:bldP spid="118796" grpId="0" animBg="1"/>
      <p:bldP spid="11879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43B7-2267-4D96-98B8-65A465CD7FD0}" type="slidenum">
              <a:rPr lang="en-US"/>
              <a:pPr/>
              <a:t>83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Example</a:t>
            </a:r>
            <a:r>
              <a:rPr lang="en-US"/>
              <a:t>: </a:t>
            </a:r>
            <a:r>
              <a:rPr lang="en-US" i="1"/>
              <a:t>b</a:t>
            </a:r>
            <a:r>
              <a:rPr lang="en-US"/>
              <a:t>  = 20; </a:t>
            </a:r>
            <a:r>
              <a:rPr lang="en-US" i="1"/>
              <a:t>r</a:t>
            </a:r>
            <a:r>
              <a:rPr lang="en-US"/>
              <a:t>  = 5</a:t>
            </a:r>
          </a:p>
        </p:txBody>
      </p:sp>
      <p:graphicFrame>
        <p:nvGraphicFramePr>
          <p:cNvPr id="1198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94127"/>
              </p:ext>
            </p:extLst>
          </p:nvPr>
        </p:nvGraphicFramePr>
        <p:xfrm>
          <a:off x="533400" y="1905000"/>
          <a:ext cx="3124200" cy="414528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</a:t>
                      </a: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87286"/>
            <a:ext cx="493474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6781800" y="1828800"/>
            <a:ext cx="0" cy="2438400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8003" y="1470354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 = 0.5</a:t>
            </a:r>
          </a:p>
        </p:txBody>
      </p:sp>
    </p:spTree>
    <p:extLst>
      <p:ext uri="{BB962C8B-B14F-4D97-AF65-F5344CB8AC3E}">
        <p14:creationId xmlns:p14="http://schemas.microsoft.com/office/powerpoint/2010/main" val="113435107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134E-3D0A-44D6-9449-A335816C02B4}" type="slidenum">
              <a:rPr lang="en-US"/>
              <a:pPr/>
              <a:t>84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144000" cy="1143000"/>
          </a:xfrm>
        </p:spPr>
        <p:txBody>
          <a:bodyPr/>
          <a:lstStyle/>
          <a:p>
            <a:r>
              <a:rPr lang="en-US" dirty="0"/>
              <a:t>Suppose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 Similar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We want all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80%-similar</a:t>
            </a:r>
            <a:r>
              <a:rPr lang="en-US" dirty="0"/>
              <a:t> pairs. Choose </a:t>
            </a:r>
            <a:r>
              <a:rPr lang="en-US" dirty="0">
                <a:solidFill>
                  <a:srgbClr val="0070C0"/>
                </a:solidFill>
              </a:rPr>
              <a:t>20</a:t>
            </a:r>
            <a:r>
              <a:rPr lang="en-US" dirty="0"/>
              <a:t> bands of </a:t>
            </a:r>
            <a:r>
              <a:rPr lang="en-US" dirty="0">
                <a:solidFill>
                  <a:srgbClr val="0070C0"/>
                </a:solidFill>
              </a:rPr>
              <a:t>5</a:t>
            </a:r>
            <a:r>
              <a:rPr lang="en-US" dirty="0"/>
              <a:t> integers/band.</a:t>
            </a:r>
          </a:p>
          <a:p>
            <a:endParaRPr lang="en-US" dirty="0"/>
          </a:p>
          <a:p>
            <a:r>
              <a:rPr lang="en-US" dirty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identical in one particular band: </a:t>
            </a:r>
          </a:p>
          <a:p>
            <a:pPr marL="0" indent="0" algn="ctr">
              <a:buNone/>
            </a:pPr>
            <a:r>
              <a:rPr lang="en-US" dirty="0"/>
              <a:t>(0.8)</a:t>
            </a:r>
            <a:r>
              <a:rPr lang="en-US" baseline="30000" dirty="0"/>
              <a:t>5</a:t>
            </a:r>
            <a:r>
              <a:rPr lang="en-US" dirty="0"/>
              <a:t> = 0.328.</a:t>
            </a:r>
          </a:p>
          <a:p>
            <a:endParaRPr lang="en-US" dirty="0"/>
          </a:p>
          <a:p>
            <a:r>
              <a:rPr lang="en-US" dirty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not  </a:t>
            </a:r>
            <a:r>
              <a:rPr lang="en-US" dirty="0"/>
              <a:t>similar in </a:t>
            </a:r>
            <a:r>
              <a:rPr lang="en-US" dirty="0">
                <a:solidFill>
                  <a:srgbClr val="FF0000"/>
                </a:solidFill>
              </a:rPr>
              <a:t>any</a:t>
            </a:r>
            <a:r>
              <a:rPr lang="en-US" dirty="0"/>
              <a:t> of the 20 bands:</a:t>
            </a:r>
          </a:p>
          <a:p>
            <a:pPr marL="0" indent="0" algn="ctr">
              <a:buNone/>
            </a:pPr>
            <a:r>
              <a:rPr lang="en-US" dirty="0"/>
              <a:t>(1-0.328)</a:t>
            </a:r>
            <a:r>
              <a:rPr lang="en-US" baseline="30000" dirty="0"/>
              <a:t>20</a:t>
            </a:r>
            <a:r>
              <a:rPr lang="en-US" dirty="0"/>
              <a:t> = 0.00035 </a:t>
            </a:r>
          </a:p>
          <a:p>
            <a:pPr marL="0" lvl="1" indent="0">
              <a:buClr>
                <a:schemeClr val="accent6"/>
              </a:buClr>
              <a:buNone/>
            </a:pPr>
            <a:endParaRPr lang="en-US" dirty="0"/>
          </a:p>
          <a:p>
            <a:pPr marL="617220" lvl="2" indent="-342900"/>
            <a:r>
              <a:rPr lang="en-US" dirty="0"/>
              <a:t>i.e., about 1/3000-th of the 80%-similar column pairs are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false negatives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Probability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baseline="-25000" dirty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 S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are similar in </a:t>
            </a:r>
            <a:r>
              <a:rPr lang="en-US" dirty="0">
                <a:solidFill>
                  <a:srgbClr val="FF0000"/>
                </a:solidFill>
              </a:rPr>
              <a:t>at least </a:t>
            </a:r>
            <a:r>
              <a:rPr lang="en-US" dirty="0"/>
              <a:t>one of the 20 bands: </a:t>
            </a:r>
          </a:p>
          <a:p>
            <a:pPr marL="0" indent="0" algn="ctr">
              <a:buNone/>
            </a:pPr>
            <a:r>
              <a:rPr lang="en-US" dirty="0"/>
              <a:t>1-0.00035 = 0.999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260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760"/>
            <a:ext cx="8229600" cy="85344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are 30% Similar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6088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Find pairs of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rgbClr val="0000FF"/>
                </a:solidFill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0.8 similarity, set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=20,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=5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Assume: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0.3</a:t>
            </a:r>
          </a:p>
          <a:p>
            <a:pPr lvl="1"/>
            <a:r>
              <a:rPr lang="en-US" dirty="0"/>
              <a:t>Since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&lt; </a:t>
            </a:r>
            <a:r>
              <a:rPr lang="en-US" b="1" dirty="0">
                <a:sym typeface="Symbol"/>
              </a:rPr>
              <a:t>s</a:t>
            </a:r>
            <a:r>
              <a:rPr lang="en-US" dirty="0"/>
              <a:t> we want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to hash to </a:t>
            </a:r>
            <a:r>
              <a:rPr lang="en-US" b="1" dirty="0">
                <a:solidFill>
                  <a:srgbClr val="D60093"/>
                </a:solidFill>
              </a:rPr>
              <a:t>NO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common buckets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(all bands should be different)</a:t>
            </a:r>
          </a:p>
          <a:p>
            <a:r>
              <a:rPr lang="en-US" b="1" dirty="0">
                <a:solidFill>
                  <a:srgbClr val="008000"/>
                </a:solidFill>
              </a:rPr>
              <a:t>Probability C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, C</a:t>
            </a:r>
            <a:r>
              <a:rPr lang="en-US" b="1" baseline="-25000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</a:rPr>
              <a:t> identical in one particular band: </a:t>
            </a:r>
            <a:r>
              <a:rPr lang="en-US" dirty="0"/>
              <a:t>(0.3)</a:t>
            </a:r>
            <a:r>
              <a:rPr lang="en-US" baseline="30000" dirty="0"/>
              <a:t>5</a:t>
            </a:r>
            <a:r>
              <a:rPr lang="en-US" dirty="0"/>
              <a:t>  = 0.00243</a:t>
            </a:r>
          </a:p>
          <a:p>
            <a:r>
              <a:rPr lang="en-US" dirty="0"/>
              <a:t>Probability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identical in at least 1 of 20 bands: 1 - (1 - 0.00243)</a:t>
            </a:r>
            <a:r>
              <a:rPr lang="en-US" baseline="30000" dirty="0"/>
              <a:t>20</a:t>
            </a:r>
            <a:r>
              <a:rPr lang="en-US" dirty="0"/>
              <a:t> = 0.0474</a:t>
            </a:r>
          </a:p>
          <a:p>
            <a:pPr lvl="1"/>
            <a:r>
              <a:rPr lang="en-US" dirty="0"/>
              <a:t>In other words, approximately 4.74% pairs of docs with similarity 0.3% end up becoming </a:t>
            </a:r>
            <a:r>
              <a:rPr lang="en-US" b="1" dirty="0">
                <a:solidFill>
                  <a:srgbClr val="D60093"/>
                </a:solidFill>
              </a:rPr>
              <a:t>candidate pairs</a:t>
            </a:r>
            <a:endParaRPr lang="en-US" dirty="0"/>
          </a:p>
          <a:p>
            <a:pPr lvl="2"/>
            <a:r>
              <a:rPr lang="en-US" dirty="0"/>
              <a:t>They are </a:t>
            </a:r>
            <a:r>
              <a:rPr lang="en-US" b="1" dirty="0">
                <a:solidFill>
                  <a:srgbClr val="FF0066"/>
                </a:solidFill>
              </a:rPr>
              <a:t>false positives </a:t>
            </a:r>
            <a:r>
              <a:rPr lang="en-US" dirty="0"/>
              <a:t>since we will have to examine them (they are candidate pairs) but then it will turn out their similarity is below threshold </a:t>
            </a:r>
            <a:r>
              <a:rPr lang="en-US" b="1" dirty="0"/>
              <a:t>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80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9857-F378-43D5-89F2-B460D4C2FB95}" type="slidenum">
              <a:rPr lang="en-US"/>
              <a:pPr/>
              <a:t>86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/>
              <a:t>Tune to get almost all pairs with similar signatures, but eliminate most pairs that do not have similar signatures.</a:t>
            </a:r>
          </a:p>
          <a:p>
            <a:r>
              <a:rPr lang="en-US"/>
              <a:t>Check in main memory that candidate pairs really do have similar signatures.</a:t>
            </a:r>
          </a:p>
          <a:p>
            <a:r>
              <a:rPr lang="en-US">
                <a:solidFill>
                  <a:srgbClr val="FF9900"/>
                </a:solidFill>
              </a:rPr>
              <a:t>Optional</a:t>
            </a:r>
            <a:r>
              <a:rPr lang="en-US"/>
              <a:t>: In another pass through data, check that the remaining candidate pairs really represent similar </a:t>
            </a:r>
            <a:r>
              <a:rPr lang="en-US" i="1"/>
              <a:t>sets</a:t>
            </a:r>
            <a:r>
              <a:rPr lang="en-US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29762275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256B9-19EE-1542-7482-573BAC33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Differences Between Using Hash Functions and Explicit Permutations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D8AC9A-92EB-C598-C602-C7AF13E7E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20" y="1909550"/>
            <a:ext cx="8668960" cy="303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2767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Locality-sensitive hashing (LSH)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Big Picture</a:t>
            </a:r>
            <a:r>
              <a:rPr lang="en-US" dirty="0"/>
              <a:t>: Construct hash functions </a:t>
            </a:r>
            <a:r>
              <a:rPr lang="en-US" b="1" dirty="0">
                <a:solidFill>
                  <a:srgbClr val="0070C0"/>
                </a:solidFill>
              </a:rPr>
              <a:t>h: R</a:t>
            </a:r>
            <a:r>
              <a:rPr lang="en-US" b="1" baseline="30000" dirty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 U </a:t>
            </a:r>
            <a:r>
              <a:rPr lang="en-US" dirty="0">
                <a:sym typeface="Wingdings" pitchFamily="2" charset="2"/>
              </a:rPr>
              <a:t>such that for any pair of points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p, q</a:t>
            </a:r>
            <a:r>
              <a:rPr lang="en-US" dirty="0">
                <a:sym typeface="Wingdings" pitchFamily="2" charset="2"/>
              </a:rPr>
              <a:t>, for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>
                <a:sym typeface="Wingdings" pitchFamily="2" charset="2"/>
              </a:rPr>
              <a:t> function</a:t>
            </a:r>
            <a:r>
              <a:rPr lang="en-US" b="1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b="1" dirty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we have:</a:t>
            </a:r>
          </a:p>
          <a:p>
            <a:pPr lvl="1"/>
            <a:r>
              <a:rPr lang="en-US" dirty="0">
                <a:sym typeface="Wingdings" pitchFamily="2" charset="2"/>
              </a:rPr>
              <a:t>If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)≤r</a:t>
            </a:r>
            <a:r>
              <a:rPr lang="en-US" dirty="0">
                <a:sym typeface="Wingdings" pitchFamily="2" charset="2"/>
              </a:rPr>
              <a:t>, then </a:t>
            </a:r>
            <a:r>
              <a:rPr lang="en-US" b="1" dirty="0" err="1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[h(p)=h(q)] ≥ </a:t>
            </a:r>
            <a:r>
              <a:rPr lang="el-GR" b="1" dirty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>
                <a:sym typeface="Wingdings" pitchFamily="2" charset="2"/>
              </a:rPr>
              <a:t>is high</a:t>
            </a:r>
          </a:p>
          <a:p>
            <a:pPr lvl="1"/>
            <a:r>
              <a:rPr lang="en-US" dirty="0">
                <a:sym typeface="Wingdings" pitchFamily="2" charset="2"/>
              </a:rPr>
              <a:t>If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D(</a:t>
            </a:r>
            <a:r>
              <a:rPr lang="en-US" b="1" dirty="0" err="1">
                <a:solidFill>
                  <a:srgbClr val="0070C0"/>
                </a:solidFill>
                <a:sym typeface="Wingdings" pitchFamily="2" charset="2"/>
              </a:rPr>
              <a:t>p,q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)≥</a:t>
            </a:r>
            <a:r>
              <a:rPr lang="en-US" b="1" dirty="0" err="1">
                <a:solidFill>
                  <a:srgbClr val="0070C0"/>
                </a:solidFill>
                <a:sym typeface="Wingdings" pitchFamily="2" charset="2"/>
              </a:rPr>
              <a:t>cr</a:t>
            </a:r>
            <a:r>
              <a:rPr lang="en-US" dirty="0">
                <a:sym typeface="Wingdings" pitchFamily="2" charset="2"/>
              </a:rPr>
              <a:t>, then </a:t>
            </a:r>
            <a:r>
              <a:rPr lang="en-US" b="1" dirty="0" err="1">
                <a:solidFill>
                  <a:srgbClr val="0070C0"/>
                </a:solidFill>
                <a:sym typeface="Wingdings" pitchFamily="2" charset="2"/>
              </a:rPr>
              <a:t>Pr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[h(p)=h(q)] ≤ </a:t>
            </a:r>
            <a:r>
              <a:rPr lang="el-GR" b="1" dirty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  </a:t>
            </a:r>
            <a:r>
              <a:rPr lang="en-US" dirty="0">
                <a:sym typeface="Wingdings" pitchFamily="2" charset="2"/>
              </a:rPr>
              <a:t>is small</a:t>
            </a:r>
          </a:p>
          <a:p>
            <a:pPr eaLnBrk="1" hangingPunct="1"/>
            <a:r>
              <a:rPr lang="en-US" dirty="0">
                <a:sym typeface="Wingdings" pitchFamily="2" charset="2"/>
              </a:rPr>
              <a:t>Then, we can find close pairs by hashing</a:t>
            </a:r>
          </a:p>
          <a:p>
            <a:pPr eaLnBrk="1" hangingPunct="1"/>
            <a:endParaRPr lang="en-US" dirty="0">
              <a:sym typeface="Wingdings" pitchFamily="2" charset="2"/>
            </a:endParaRPr>
          </a:p>
          <a:p>
            <a:pPr eaLnBrk="1" hangingPunct="1"/>
            <a:r>
              <a:rPr lang="en-US" dirty="0">
                <a:sym typeface="Wingdings" pitchFamily="2" charset="2"/>
              </a:rPr>
              <a:t>LSH is a general framework: for a given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distance</a:t>
            </a:r>
            <a:r>
              <a:rPr lang="en-US" dirty="0">
                <a:sym typeface="Wingdings" pitchFamily="2" charset="2"/>
              </a:rPr>
              <a:t> function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D</a:t>
            </a:r>
            <a:r>
              <a:rPr lang="en-US" dirty="0">
                <a:sym typeface="Wingdings" pitchFamily="2" charset="2"/>
              </a:rPr>
              <a:t> we need to find the right 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h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h </a:t>
            </a:r>
            <a:r>
              <a:rPr lang="en-US" dirty="0">
                <a:sym typeface="Wingdings" pitchFamily="2" charset="2"/>
              </a:rPr>
              <a:t>is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 (</a:t>
            </a:r>
            <a:r>
              <a:rPr lang="en-US" b="1" dirty="0" err="1">
                <a:solidFill>
                  <a:srgbClr val="0070C0"/>
                </a:solidFill>
                <a:sym typeface="Wingdings" pitchFamily="2" charset="2"/>
              </a:rPr>
              <a:t>r,cr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>
                <a:solidFill>
                  <a:srgbClr val="0070C0"/>
                </a:solidFill>
                <a:sym typeface="Wingdings" pitchFamily="2" charset="2"/>
              </a:rPr>
              <a:t>α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, </a:t>
            </a:r>
            <a:r>
              <a:rPr lang="el-GR" b="1" dirty="0">
                <a:solidFill>
                  <a:srgbClr val="0070C0"/>
                </a:solidFill>
                <a:sym typeface="Wingdings" pitchFamily="2" charset="2"/>
              </a:rPr>
              <a:t>β</a:t>
            </a:r>
            <a:r>
              <a:rPr lang="en-US" b="1" dirty="0">
                <a:solidFill>
                  <a:srgbClr val="0070C0"/>
                </a:solidFill>
                <a:sym typeface="Wingdings" pitchFamily="2" charset="2"/>
              </a:rPr>
              <a:t>)-</a:t>
            </a:r>
            <a:r>
              <a:rPr lang="en-US" dirty="0">
                <a:sym typeface="Wingdings" pitchFamily="2" charset="2"/>
              </a:rPr>
              <a:t>sensitive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7265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Entity </a:t>
            </a:r>
            <a:r>
              <a:rPr lang="en-US" sz="3200"/>
              <a:t>Matching/Record Linkage</a:t>
            </a:r>
            <a:endParaRPr lang="en-US" sz="3200" dirty="0"/>
          </a:p>
          <a:p>
            <a:r>
              <a:rPr lang="en-US" sz="3200" dirty="0"/>
              <a:t>Advertising Matching</a:t>
            </a:r>
          </a:p>
          <a:p>
            <a:r>
              <a:rPr lang="en-US" sz="3200" dirty="0"/>
              <a:t>Image Search</a:t>
            </a:r>
          </a:p>
          <a:p>
            <a:r>
              <a:rPr lang="en-US" sz="3200" dirty="0"/>
              <a:t>News Article</a:t>
            </a:r>
          </a:p>
          <a:p>
            <a:r>
              <a:rPr lang="en-US" sz="3200" dirty="0"/>
              <a:t>Fingerprints</a:t>
            </a:r>
          </a:p>
        </p:txBody>
      </p:sp>
    </p:spTree>
    <p:extLst>
      <p:ext uri="{BB962C8B-B14F-4D97-AF65-F5344CB8AC3E}">
        <p14:creationId xmlns:p14="http://schemas.microsoft.com/office/powerpoint/2010/main" val="239814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Documents as High-Dim Data</a:t>
            </a:r>
          </a:p>
        </p:txBody>
      </p:sp>
      <p:sp>
        <p:nvSpPr>
          <p:cNvPr id="267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</a:t>
            </a:r>
            <a:r>
              <a:rPr lang="en-US" b="1" dirty="0"/>
              <a:t>Convert documents to sets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Simple approaches:</a:t>
            </a:r>
          </a:p>
          <a:p>
            <a:pPr lvl="1"/>
            <a:r>
              <a:rPr lang="en-US" dirty="0"/>
              <a:t>Document = set of words appearing in document</a:t>
            </a:r>
          </a:p>
          <a:p>
            <a:pPr lvl="1"/>
            <a:r>
              <a:rPr lang="en-US" dirty="0"/>
              <a:t>Document = set of “important” words</a:t>
            </a:r>
          </a:p>
          <a:p>
            <a:pPr lvl="1"/>
            <a:r>
              <a:rPr lang="en-US" dirty="0"/>
              <a:t>Don’t work well for this application. </a:t>
            </a:r>
            <a:r>
              <a:rPr lang="en-US" dirty="0">
                <a:solidFill>
                  <a:srgbClr val="D60093"/>
                </a:solidFill>
              </a:rPr>
              <a:t>Why?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Need to account for ordering of words!</a:t>
            </a:r>
          </a:p>
          <a:p>
            <a:r>
              <a:rPr lang="en-US" dirty="0"/>
              <a:t>A different way: </a:t>
            </a:r>
            <a:r>
              <a:rPr lang="en-US" b="1" dirty="0">
                <a:solidFill>
                  <a:srgbClr val="FF0066"/>
                </a:solidFill>
              </a:rPr>
              <a:t>Shingles!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5734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9860</TotalTime>
  <Words>8154</Words>
  <Application>Microsoft Office PowerPoint</Application>
  <PresentationFormat>On-screen Show (4:3)</PresentationFormat>
  <Paragraphs>2263</Paragraphs>
  <Slides>89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9" baseType="lpstr">
      <vt:lpstr>Arial</vt:lpstr>
      <vt:lpstr>Calibri</vt:lpstr>
      <vt:lpstr>Cambria Math</vt:lpstr>
      <vt:lpstr>Monotype Sorts</vt:lpstr>
      <vt:lpstr>Symbol</vt:lpstr>
      <vt:lpstr>Tahoma</vt:lpstr>
      <vt:lpstr>Times New Roman</vt:lpstr>
      <vt:lpstr>Wingdings</vt:lpstr>
      <vt:lpstr>Wingdings 2</vt:lpstr>
      <vt:lpstr>Clarity</vt:lpstr>
      <vt:lpstr>MIN-HASHING AND  LOCALITY SENSITIVE HASHING </vt:lpstr>
      <vt:lpstr>Goals</vt:lpstr>
      <vt:lpstr>Motivating problem</vt:lpstr>
      <vt:lpstr>Distance Measures</vt:lpstr>
      <vt:lpstr>Task: Finding Similar Documents</vt:lpstr>
      <vt:lpstr>Main issues</vt:lpstr>
      <vt:lpstr>3 Essential Steps for Similar Docs</vt:lpstr>
      <vt:lpstr>The Big Picture</vt:lpstr>
      <vt:lpstr>Documents as High-Dim Data</vt:lpstr>
      <vt:lpstr>Define: Shingles</vt:lpstr>
      <vt:lpstr>Examples: Word Shingles </vt:lpstr>
      <vt:lpstr>Examples: Character Shingles</vt:lpstr>
      <vt:lpstr>Compressing Shingles</vt:lpstr>
      <vt:lpstr>Similarity Metric for Shingles</vt:lpstr>
      <vt:lpstr>Example</vt:lpstr>
      <vt:lpstr>Working Assumption</vt:lpstr>
      <vt:lpstr>Motivation for Minhash/LSH</vt:lpstr>
      <vt:lpstr> MinHashing</vt:lpstr>
      <vt:lpstr>Encoding Sets as Bit Vectors</vt:lpstr>
      <vt:lpstr>From Sets to Boolean Matrices</vt:lpstr>
      <vt:lpstr>Outline: Finding Similar Columns</vt:lpstr>
      <vt:lpstr>Outline: Finding Similar Columns</vt:lpstr>
      <vt:lpstr>Hashing Columns (Signatures)</vt:lpstr>
      <vt:lpstr>Min-Hashing</vt:lpstr>
      <vt:lpstr>Min-Hashing</vt:lpstr>
      <vt:lpstr>Min-Hashing</vt:lpstr>
      <vt:lpstr>Example of minhash signatures</vt:lpstr>
      <vt:lpstr>Example of minhash signatures</vt:lpstr>
      <vt:lpstr>Example of minhash signatures</vt:lpstr>
      <vt:lpstr>Example of minhash signatures</vt:lpstr>
      <vt:lpstr>Hash function Property</vt:lpstr>
      <vt:lpstr>Example (informal proof)</vt:lpstr>
      <vt:lpstr>Example</vt:lpstr>
      <vt:lpstr>Example</vt:lpstr>
      <vt:lpstr>Example</vt:lpstr>
      <vt:lpstr>Example</vt:lpstr>
      <vt:lpstr>Similarity for Signatures</vt:lpstr>
      <vt:lpstr>Is it now feasible?</vt:lpstr>
      <vt:lpstr>Being more practical</vt:lpstr>
      <vt:lpstr>Example: 4 documents</vt:lpstr>
      <vt:lpstr>Step 1: Generate 3-Word Shingles</vt:lpstr>
      <vt:lpstr>Step 2: Shingle-Document Matrix</vt:lpstr>
      <vt:lpstr>Step 3: Permutations</vt:lpstr>
      <vt:lpstr>Permutation 1: [2, 5, 4, 8, 7, 11, 3, 13, 10, 20, 16, 19, 1, 9, 15, 14, 17, 12, 6, 18]</vt:lpstr>
      <vt:lpstr>Permutation 2: [4, 10, 2, 17, 12, 8, 6, 15, 13, 9, 1, 11, 20, 5, 19, 3, 7, 16, 14, 18]</vt:lpstr>
      <vt:lpstr>Permutation 2: [18, 4, 16, 20, 6, 12, 11, 14, 9, 15, 3, 19, 2, 1, 13, 10, 8, 17, 5, 7]</vt:lpstr>
      <vt:lpstr>Step 4: MinHash Signature Matrix</vt:lpstr>
      <vt:lpstr>Algorithm – One set, one hash function</vt:lpstr>
      <vt:lpstr>How to pick a random hash function h(x)?</vt:lpstr>
      <vt:lpstr>Algorithm – All sets, k hash functions</vt:lpstr>
      <vt:lpstr>Example</vt:lpstr>
      <vt:lpstr>Example Walkthrough</vt:lpstr>
      <vt:lpstr>Step : Initialize the MinHash Signature Matrix with ∞:</vt:lpstr>
      <vt:lpstr>Step 2: Compute the hash values for each row (shingle index)</vt:lpstr>
      <vt:lpstr>Step 3: Populate the Signature Matrix</vt:lpstr>
      <vt:lpstr>Step 3: Populate the Signature Matrix</vt:lpstr>
      <vt:lpstr>Step 3: Populate the Signature Matrix</vt:lpstr>
      <vt:lpstr>Step 3: Populate the Signature Matrix</vt:lpstr>
      <vt:lpstr>Step 3: Populate the Signature Matrix</vt:lpstr>
      <vt:lpstr>Final MinHash Signature Matrix</vt:lpstr>
      <vt:lpstr>Implementation</vt:lpstr>
      <vt:lpstr>PowerPoint Presentation</vt:lpstr>
      <vt:lpstr>LSH: First Cut</vt:lpstr>
      <vt:lpstr>Candidates from Min-Hash</vt:lpstr>
      <vt:lpstr>LSH for Min-Hash</vt:lpstr>
      <vt:lpstr>Finding similar pairs</vt:lpstr>
      <vt:lpstr>Locality-Sensitive Hashing</vt:lpstr>
      <vt:lpstr>Signature matrix reminder</vt:lpstr>
      <vt:lpstr>Partition into Bands – (1)</vt:lpstr>
      <vt:lpstr>Partitioning into bands</vt:lpstr>
      <vt:lpstr>Partition into Bands – (2)</vt:lpstr>
      <vt:lpstr>PowerPoint Presentation</vt:lpstr>
      <vt:lpstr>Partition into Bands – (3)</vt:lpstr>
      <vt:lpstr>Example of LSH</vt:lpstr>
      <vt:lpstr>Step 2: Divide into Bands</vt:lpstr>
      <vt:lpstr>Step 1: Divide into Bands</vt:lpstr>
      <vt:lpstr>Step 2: Hash each Band</vt:lpstr>
      <vt:lpstr>Step 3: Identify Candidate Pairs</vt:lpstr>
      <vt:lpstr>Intuition: Why does it work?</vt:lpstr>
      <vt:lpstr>Analysis of LSH – What We Want</vt:lpstr>
      <vt:lpstr>What One Band of One Row Gives You</vt:lpstr>
      <vt:lpstr>What b  Bands of r  Rows Gives You</vt:lpstr>
      <vt:lpstr>Example: b  = 20; r  = 5</vt:lpstr>
      <vt:lpstr>Suppose S1, S2 are 80% Similar</vt:lpstr>
      <vt:lpstr>C1, C2 are 30% Similar</vt:lpstr>
      <vt:lpstr>LSH Summary</vt:lpstr>
      <vt:lpstr>Key Differences Between Using Hash Functions and Explicit Permutations</vt:lpstr>
      <vt:lpstr>Locality-sensitive hashing (LSH)</vt:lpstr>
      <vt:lpstr>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Eduard C. Dragut</cp:lastModifiedBy>
  <cp:revision>354</cp:revision>
  <dcterms:created xsi:type="dcterms:W3CDTF">2011-10-17T19:46:53Z</dcterms:created>
  <dcterms:modified xsi:type="dcterms:W3CDTF">2025-03-19T21:41:59Z</dcterms:modified>
</cp:coreProperties>
</file>