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477" r:id="rId3"/>
    <p:sldId id="480" r:id="rId4"/>
    <p:sldId id="482" r:id="rId5"/>
    <p:sldId id="493" r:id="rId6"/>
    <p:sldId id="489" r:id="rId7"/>
    <p:sldId id="494" r:id="rId8"/>
    <p:sldId id="495" r:id="rId9"/>
    <p:sldId id="487" r:id="rId10"/>
    <p:sldId id="396" r:id="rId11"/>
    <p:sldId id="345" r:id="rId12"/>
    <p:sldId id="521" r:id="rId13"/>
    <p:sldId id="398" r:id="rId14"/>
    <p:sldId id="346" r:id="rId15"/>
    <p:sldId id="335" r:id="rId16"/>
    <p:sldId id="258" r:id="rId17"/>
    <p:sldId id="522" r:id="rId18"/>
    <p:sldId id="400" r:id="rId19"/>
    <p:sldId id="523" r:id="rId20"/>
    <p:sldId id="402" r:id="rId21"/>
    <p:sldId id="348" r:id="rId22"/>
    <p:sldId id="261" r:id="rId23"/>
    <p:sldId id="262" r:id="rId24"/>
    <p:sldId id="403" r:id="rId25"/>
    <p:sldId id="405" r:id="rId26"/>
    <p:sldId id="263" r:id="rId27"/>
    <p:sldId id="517" r:id="rId28"/>
    <p:sldId id="457" r:id="rId29"/>
    <p:sldId id="267" r:id="rId30"/>
    <p:sldId id="268" r:id="rId31"/>
    <p:sldId id="269" r:id="rId32"/>
    <p:sldId id="270" r:id="rId33"/>
    <p:sldId id="271" r:id="rId34"/>
    <p:sldId id="524" r:id="rId35"/>
    <p:sldId id="497" r:id="rId36"/>
    <p:sldId id="525" r:id="rId37"/>
    <p:sldId id="526" r:id="rId38"/>
    <p:sldId id="347" r:id="rId39"/>
    <p:sldId id="339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00"/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3281" autoAdjust="0"/>
  </p:normalViewPr>
  <p:slideViewPr>
    <p:cSldViewPr>
      <p:cViewPr varScale="1">
        <p:scale>
          <a:sx n="103" d="100"/>
          <a:sy n="103" d="100"/>
        </p:scale>
        <p:origin x="18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93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78E39-CCE0-4D56-B3FA-C3B3C9BC23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FD72F5-A40B-4E7E-BE38-13E443326D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3B960-C736-48FB-B1B5-C0804FEA65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2DD7F-D438-4442-9395-9B09A843476D}" type="slidenum">
              <a:rPr lang="en-US"/>
              <a:pPr/>
              <a:t>10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1C4BD8-5441-4A00-8AFB-053888810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7613DA-2E0B-4D40-AE1F-92ED72F348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6D52E-6C3D-4546-8084-3DC92E5CB3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991193-837F-405F-BEE8-29089E5077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3EF15C-E5FE-498F-BBAF-7912119D7C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2D4687-B94B-4783-8252-04640E0913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54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8077200" cy="1295400"/>
          </a:xfrm>
        </p:spPr>
        <p:txBody>
          <a:bodyPr lIns="118872" tIns="0" rIns="45720" bIns="0" anchor="t">
            <a:normAutofit/>
          </a:bodyPr>
          <a:lstStyle>
            <a:lvl1pPr marL="0" indent="0" algn="l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aseline="0"/>
            </a:lvl1pPr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aseline="0"/>
            </a:lvl1pPr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Autofit/>
          </a:bodyPr>
          <a:lstStyle>
            <a:lvl1pPr>
              <a:defRPr lang="en-US" dirty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aseline="0"/>
            </a:lvl1pPr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 lIns="9144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257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686799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5344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baseline="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8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nford.edu/class/cs246/handout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-schmoe.com/" TargetMode="External"/><Relationship Id="rId2" Type="http://schemas.openxmlformats.org/officeDocument/2006/relationships/hyperlink" Target="http://www.temple.ed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-schmo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nford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56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01248" y="1143000"/>
            <a:ext cx="6553200" cy="11430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solidFill>
                  <a:srgbClr val="CC0000"/>
                </a:solidFill>
              </a:rPr>
              <a:t>PageRank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2590800"/>
            <a:ext cx="7924800" cy="2286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9900"/>
                </a:solidFill>
              </a:rPr>
              <a:t>Random Surfers on the Web</a:t>
            </a:r>
            <a:br>
              <a:rPr lang="en-US" sz="3600" dirty="0">
                <a:solidFill>
                  <a:srgbClr val="FF9900"/>
                </a:solidFill>
              </a:rPr>
            </a:br>
            <a:r>
              <a:rPr lang="en-US" sz="3600" dirty="0">
                <a:solidFill>
                  <a:srgbClr val="FF9900"/>
                </a:solidFill>
              </a:rPr>
              <a:t>Transition Matrix of the Web</a:t>
            </a:r>
            <a:br>
              <a:rPr lang="en-US" sz="3600" dirty="0">
                <a:solidFill>
                  <a:srgbClr val="FF9900"/>
                </a:solidFill>
              </a:rPr>
            </a:br>
            <a:r>
              <a:rPr lang="en-US" sz="3600" dirty="0">
                <a:solidFill>
                  <a:srgbClr val="FF9900"/>
                </a:solidFill>
              </a:rPr>
              <a:t>Dead Ends and Spider Traps</a:t>
            </a:r>
            <a:br>
              <a:rPr lang="en-US" sz="3600" dirty="0">
                <a:solidFill>
                  <a:srgbClr val="FF9900"/>
                </a:solidFill>
              </a:rPr>
            </a:br>
            <a:r>
              <a:rPr lang="en-US" sz="3600" dirty="0">
                <a:solidFill>
                  <a:srgbClr val="FF9900"/>
                </a:solidFill>
              </a:rPr>
              <a:t>Topic-Specific PageRank</a:t>
            </a:r>
            <a:br>
              <a:rPr lang="en-US" sz="3600" dirty="0">
                <a:solidFill>
                  <a:srgbClr val="FF9900"/>
                </a:solidFill>
              </a:rPr>
            </a:b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35017"/>
            <a:ext cx="8839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Information Retrieval in Practice</a:t>
            </a:r>
          </a:p>
          <a:p>
            <a:r>
              <a:rPr lang="en-US" sz="2800" dirty="0"/>
              <a:t>Slides from Mining Massive Data Sets at</a:t>
            </a:r>
          </a:p>
          <a:p>
            <a:r>
              <a:rPr lang="en-US" sz="2800" dirty="0">
                <a:hlinkClick r:id="rId3"/>
              </a:rPr>
              <a:t>http://web.stanford.edu/class/cs246/handouts.html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Analysis Algorithms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D60093"/>
                </a:solidFill>
              </a:rPr>
              <a:t>We will cover the following</a:t>
            </a:r>
            <a:r>
              <a:rPr lang="en-US" b="1" dirty="0">
                <a:solidFill>
                  <a:srgbClr val="D60093"/>
                </a:solidFill>
              </a:rPr>
              <a:t> Link Analysis approaches </a:t>
            </a:r>
            <a:r>
              <a:rPr lang="en-US" dirty="0"/>
              <a:t>for computing </a:t>
            </a:r>
            <a:r>
              <a:rPr lang="en-US" b="1" dirty="0" err="1">
                <a:solidFill>
                  <a:srgbClr val="0000FF"/>
                </a:solidFill>
              </a:rPr>
              <a:t>importances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of nodes in a graph</a:t>
            </a:r>
            <a:r>
              <a:rPr lang="en-US" dirty="0"/>
              <a:t>:</a:t>
            </a:r>
            <a:endParaRPr lang="en-US" dirty="0">
              <a:solidFill>
                <a:schemeClr val="accent3"/>
              </a:solidFill>
            </a:endParaRPr>
          </a:p>
          <a:p>
            <a:pPr lvl="1"/>
            <a:r>
              <a:rPr lang="en-US" dirty="0"/>
              <a:t>Page Rank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50011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Need a Different Paradigm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 descr="1280px-PageRank-hi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143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6050" y="1752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Page Importance</a:t>
            </a:r>
          </a:p>
        </p:txBody>
      </p:sp>
    </p:spTree>
    <p:extLst>
      <p:ext uri="{BB962C8B-B14F-4D97-AF65-F5344CB8AC3E}">
        <p14:creationId xmlns:p14="http://schemas.microsoft.com/office/powerpoint/2010/main" val="3926869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Links as Votes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en-US" sz="400" dirty="0"/>
          </a:p>
          <a:p>
            <a:r>
              <a:rPr lang="en-US" b="1" dirty="0">
                <a:solidFill>
                  <a:srgbClr val="0000FF"/>
                </a:solidFill>
              </a:rPr>
              <a:t>Idea: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Links as votes</a:t>
            </a:r>
          </a:p>
          <a:p>
            <a:pPr lvl="1"/>
            <a:r>
              <a:rPr lang="en-US" b="1" dirty="0"/>
              <a:t>Page is more important if it has more links</a:t>
            </a:r>
          </a:p>
          <a:p>
            <a:pPr lvl="2"/>
            <a:r>
              <a:rPr lang="en-US" dirty="0"/>
              <a:t>In-coming links? Out-going links?</a:t>
            </a:r>
          </a:p>
          <a:p>
            <a:r>
              <a:rPr lang="en-US" b="1" dirty="0">
                <a:solidFill>
                  <a:srgbClr val="008000"/>
                </a:solidFill>
              </a:rPr>
              <a:t>Think of in-links as votes:</a:t>
            </a:r>
          </a:p>
          <a:p>
            <a:pPr lvl="1"/>
            <a:r>
              <a:rPr lang="en-US" sz="2000" dirty="0">
                <a:hlinkClick r:id="rId2"/>
              </a:rPr>
              <a:t>www.temple.edu</a:t>
            </a:r>
            <a:r>
              <a:rPr lang="en-US" sz="2000" dirty="0"/>
              <a:t> has ? in-links </a:t>
            </a:r>
          </a:p>
          <a:p>
            <a:pPr lvl="1"/>
            <a:r>
              <a:rPr lang="en-US" sz="2000" dirty="0">
                <a:hlinkClick r:id="rId3"/>
              </a:rPr>
              <a:t>www.joe-schmoe.com</a:t>
            </a:r>
            <a:r>
              <a:rPr lang="en-US" sz="2000" dirty="0"/>
              <a:t> has 1 in-link</a:t>
            </a:r>
          </a:p>
          <a:p>
            <a:pPr lvl="8"/>
            <a:endParaRPr lang="en-US" sz="1000" dirty="0"/>
          </a:p>
          <a:p>
            <a:r>
              <a:rPr lang="en-US" b="1" dirty="0">
                <a:solidFill>
                  <a:srgbClr val="D60093"/>
                </a:solidFill>
              </a:rPr>
              <a:t>Are all in-links equal?</a:t>
            </a:r>
          </a:p>
          <a:p>
            <a:pPr lvl="1"/>
            <a:r>
              <a:rPr lang="en-US" b="1" dirty="0"/>
              <a:t>Links from important pages count more</a:t>
            </a:r>
          </a:p>
          <a:p>
            <a:pPr lvl="1"/>
            <a:r>
              <a:rPr lang="en-US" dirty="0"/>
              <a:t>Recursive question!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45629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Simple Recursive Formulation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09999"/>
          </a:xfrm>
        </p:spPr>
        <p:txBody>
          <a:bodyPr/>
          <a:lstStyle/>
          <a:p>
            <a:r>
              <a:rPr lang="en-US" dirty="0"/>
              <a:t>Each link’s vote is proportional to the </a:t>
            </a:r>
            <a:r>
              <a:rPr lang="en-US" b="1" dirty="0">
                <a:solidFill>
                  <a:srgbClr val="008000"/>
                </a:solidFill>
              </a:rPr>
              <a:t>importance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of its source page</a:t>
            </a:r>
          </a:p>
          <a:p>
            <a:pPr lvl="8"/>
            <a:endParaRPr lang="en-US" dirty="0"/>
          </a:p>
          <a:p>
            <a:r>
              <a:rPr lang="en-US" dirty="0"/>
              <a:t>If page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with importance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dirty="0"/>
              <a:t> has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dirty="0"/>
              <a:t> out-links, each link gets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baseline="-2500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/ n</a:t>
            </a:r>
            <a:r>
              <a:rPr lang="en-US" dirty="0"/>
              <a:t> votes</a:t>
            </a:r>
          </a:p>
          <a:p>
            <a:pPr lvl="8"/>
            <a:endParaRPr lang="en-US" dirty="0"/>
          </a:p>
          <a:p>
            <a:r>
              <a:rPr lang="en-US" dirty="0"/>
              <a:t>Page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’s own importance is the sum of the votes on its in-links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E5B40-118D-4084-B443-0CD2840CF31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rot="5400000">
            <a:off x="5165725" y="5697536"/>
            <a:ext cx="533399" cy="38100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5400000" flipH="1">
            <a:off x="5840412" y="5457824"/>
            <a:ext cx="300038" cy="63658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rot="5400000" flipV="1">
            <a:off x="5469733" y="5849142"/>
            <a:ext cx="677864" cy="238126"/>
          </a:xfrm>
          <a:prstGeom prst="line">
            <a:avLst/>
          </a:prstGeom>
          <a:ln w="28575">
            <a:headEnd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 rot="5400000">
            <a:off x="5534819" y="5506240"/>
            <a:ext cx="244475" cy="24606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rot="5400000" flipH="1">
            <a:off x="5314667" y="5207090"/>
            <a:ext cx="450533" cy="13882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rot="5400000" flipH="1" flipV="1">
            <a:off x="5675319" y="5093853"/>
            <a:ext cx="518672" cy="38936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97611" y="533437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rot="5400000" flipH="1">
            <a:off x="6271529" y="4854465"/>
            <a:ext cx="364903" cy="50323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rot="5400000">
            <a:off x="6392465" y="4610497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rot="5400000" flipV="1">
            <a:off x="5912645" y="4663283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rot="5400000">
            <a:off x="5331221" y="4681141"/>
            <a:ext cx="351632" cy="133350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rot="5400000" flipV="1">
            <a:off x="5150645" y="4663283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6079331" y="4800600"/>
            <a:ext cx="246062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317330" y="4801395"/>
            <a:ext cx="246064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err="1">
                <a:solidFill>
                  <a:schemeClr val="bg1"/>
                </a:solidFill>
              </a:rPr>
              <a:t>i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rot="5400000" flipH="1">
            <a:off x="6301979" y="6088679"/>
            <a:ext cx="486568" cy="22860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rot="5400000">
            <a:off x="6621065" y="5646561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rot="5400000" flipH="1" flipV="1">
            <a:off x="4785629" y="6279466"/>
            <a:ext cx="441104" cy="41116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rot="5400000" flipH="1">
            <a:off x="5193396" y="6282862"/>
            <a:ext cx="364904" cy="32817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rot="5400000" flipV="1">
            <a:off x="4922045" y="6004147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 rot="5400000">
            <a:off x="5088731" y="6155529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 rot="5400000">
            <a:off x="6307931" y="5850729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 rot="5400000">
            <a:off x="5850730" y="6307930"/>
            <a:ext cx="246064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rot="5400000" flipH="1" flipV="1">
            <a:off x="6445538" y="5652799"/>
            <a:ext cx="245492" cy="182565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rot="5400000" flipH="1" flipV="1">
            <a:off x="6140307" y="4630974"/>
            <a:ext cx="247968" cy="9128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rot="5400000" flipH="1" flipV="1">
            <a:off x="6102661" y="6166730"/>
            <a:ext cx="169817" cy="24231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rot="5400000">
            <a:off x="4853777" y="6162322"/>
            <a:ext cx="104205" cy="367289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rot="5400000">
            <a:off x="5776875" y="6624020"/>
            <a:ext cx="232428" cy="8313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rot="5400000">
            <a:off x="5116851" y="4949768"/>
            <a:ext cx="189819" cy="244476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3530" y="5449824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18632" y="588873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257800" y="5879068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67000" y="5558135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65186" y="4939546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5029200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158021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2619375" cy="1743075"/>
          </a:xfrm>
          <a:prstGeom prst="rect">
            <a:avLst/>
          </a:prstGeom>
        </p:spPr>
      </p:pic>
      <p:pic>
        <p:nvPicPr>
          <p:cNvPr id="3076" name="Picture 4" descr="Image result for Sergey B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0575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–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pages are important if people visit them a lot.</a:t>
            </a:r>
          </a:p>
          <a:p>
            <a:r>
              <a:rPr lang="en-US" dirty="0"/>
              <a:t>But, can we watch everybody using the Web?</a:t>
            </a:r>
          </a:p>
          <a:p>
            <a:r>
              <a:rPr lang="en-US" dirty="0"/>
              <a:t>A good surrogate for visiting pages is to assume people follow links </a:t>
            </a:r>
            <a:r>
              <a:rPr lang="en-US" u="sng" dirty="0"/>
              <a:t>randomly</a:t>
            </a:r>
            <a:r>
              <a:rPr lang="en-US" dirty="0"/>
              <a:t>.</a:t>
            </a:r>
          </a:p>
          <a:p>
            <a:r>
              <a:rPr lang="en-US" dirty="0"/>
              <a:t>Leads to </a:t>
            </a:r>
            <a:r>
              <a:rPr lang="en-US" i="1" dirty="0">
                <a:solidFill>
                  <a:srgbClr val="FF0000"/>
                </a:solidFill>
              </a:rPr>
              <a:t>random surfer </a:t>
            </a:r>
            <a:r>
              <a:rPr lang="en-US" dirty="0"/>
              <a:t>model:</a:t>
            </a:r>
          </a:p>
          <a:p>
            <a:pPr lvl="1"/>
            <a:r>
              <a:rPr lang="en-US" dirty="0"/>
              <a:t>Start at a random page and follow random out-links repeatedly, from whatever page you are at.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PageRank</a:t>
            </a:r>
            <a:r>
              <a:rPr lang="en-US" dirty="0"/>
              <a:t> = limiting probability of being at a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97AE-9364-4D55-80A1-1CA7A6A9CD6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Intuition – (2)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Solve the recursive equation: </a:t>
            </a:r>
          </a:p>
          <a:p>
            <a:pPr marL="118872" indent="0">
              <a:buNone/>
            </a:pPr>
            <a:r>
              <a:rPr lang="en-US" altLang="en-US" dirty="0">
                <a:solidFill>
                  <a:srgbClr val="00B050"/>
                </a:solidFill>
              </a:rPr>
              <a:t>	a page is important to the extent that 	important pages link to it</a:t>
            </a:r>
            <a:endParaRPr lang="en-US" altLang="en-US" dirty="0"/>
          </a:p>
          <a:p>
            <a:pPr lvl="1"/>
            <a:r>
              <a:rPr lang="en-US" altLang="en-US" dirty="0"/>
              <a:t>Equivalent to the random-surfer definition of PageRank.</a:t>
            </a:r>
          </a:p>
          <a:p>
            <a:r>
              <a:rPr lang="en-US" altLang="en-US" dirty="0"/>
              <a:t>Technically, </a:t>
            </a:r>
            <a:r>
              <a:rPr lang="en-US" altLang="en-US" i="1" dirty="0">
                <a:solidFill>
                  <a:srgbClr val="FF0066"/>
                </a:solidFill>
              </a:rPr>
              <a:t>importance</a:t>
            </a:r>
            <a:r>
              <a:rPr lang="en-US" altLang="en-US" dirty="0"/>
              <a:t> = the principal eigenvector of the transition matrix of the Web.</a:t>
            </a:r>
          </a:p>
          <a:p>
            <a:pPr lvl="1"/>
            <a:r>
              <a:rPr lang="en-US" altLang="en-US" dirty="0"/>
              <a:t>A few </a:t>
            </a:r>
            <a:r>
              <a:rPr lang="en-US" altLang="en-US" dirty="0" err="1"/>
              <a:t>fixups</a:t>
            </a:r>
            <a:r>
              <a:rPr lang="en-US" altLang="en-US" dirty="0"/>
              <a:t> needed.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3E7A8C-A5AE-9151-21A6-4F629799A690}"/>
                  </a:ext>
                </a:extLst>
              </p:cNvPr>
              <p:cNvSpPr txBox="1"/>
              <p:nvPr/>
            </p:nvSpPr>
            <p:spPr>
              <a:xfrm>
                <a:off x="7086600" y="5029200"/>
                <a:ext cx="167640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14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NOTE:</a:t>
                </a:r>
                <a:r>
                  <a:rPr lang="en-US" sz="1400" b="1" i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x</a:t>
                </a:r>
                <a: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is an eigenvector with the corresponding eigenvalue </a:t>
                </a:r>
                <a:r>
                  <a:rPr lang="el-GR" sz="14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λ</a:t>
                </a:r>
                <a: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if:</a:t>
                </a:r>
                <a:b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𝑨𝒙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𝝀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3E7A8C-A5AE-9151-21A6-4F629799A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029200"/>
                <a:ext cx="1676400" cy="1261884"/>
              </a:xfrm>
              <a:prstGeom prst="rect">
                <a:avLst/>
              </a:prstGeom>
              <a:blipFill>
                <a:blip r:embed="rId2"/>
                <a:stretch>
                  <a:fillRect l="-1091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39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The “Flow”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257801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A “vote” from an important page is worth more</a:t>
            </a:r>
          </a:p>
          <a:p>
            <a:r>
              <a:rPr lang="en-US" b="1" dirty="0">
                <a:solidFill>
                  <a:srgbClr val="0000FF"/>
                </a:solidFill>
              </a:rPr>
              <a:t>A page is important if it is pointed to by other important pages</a:t>
            </a:r>
          </a:p>
          <a:p>
            <a:r>
              <a:rPr lang="en-US" b="1" dirty="0"/>
              <a:t>Define a “rank”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dirty="0"/>
              <a:t> for page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154238" y="4484688"/>
          <a:ext cx="2111375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431640" progId="Equation.3">
                  <p:embed/>
                </p:oleObj>
              </mc:Choice>
              <mc:Fallback>
                <p:oleObj name="Equation" r:id="rId2" imgW="634680" imgH="431640" progId="Equation.3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4484688"/>
                        <a:ext cx="2111375" cy="1436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6572250" y="1905000"/>
            <a:ext cx="2495550" cy="2900065"/>
            <a:chOff x="6572250" y="1905000"/>
            <a:chExt cx="2495550" cy="2900065"/>
          </a:xfrm>
        </p:grpSpPr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7486649" y="2590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861060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charset="0"/>
                </a:rPr>
                <a:t>m</a:t>
              </a: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657225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V="1">
              <a:off x="6877050" y="2971800"/>
              <a:ext cx="685799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>
              <a:off x="6953250" y="3048000"/>
              <a:ext cx="6858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H="1">
              <a:off x="7029450" y="4267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7010399" y="44196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AutoShape 11"/>
            <p:cNvCxnSpPr>
              <a:cxnSpLocks noChangeShapeType="1"/>
              <a:stCxn id="28" idx="6"/>
              <a:endCxn id="28" idx="2"/>
            </p:cNvCxnSpPr>
            <p:nvPr/>
          </p:nvCxnSpPr>
          <p:spPr bwMode="auto">
            <a:xfrm flipH="1">
              <a:off x="7486649" y="2819400"/>
              <a:ext cx="457200" cy="1588"/>
            </a:xfrm>
            <a:prstGeom prst="curvedConnector5">
              <a:avLst>
                <a:gd name="adj1" fmla="val -50000"/>
                <a:gd name="adj2" fmla="val -30501269"/>
                <a:gd name="adj3" fmla="val 1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7165975" y="4343400"/>
              <a:ext cx="5597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a/2</a:t>
              </a:r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7239000" y="35052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y/2</a:t>
              </a: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6705600" y="32004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a/2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7696200" y="3886200"/>
              <a:ext cx="423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7391400" y="19050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y/2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400800" y="4953000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“Flow” equations: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24600" y="5257800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6248400"/>
                <a:ext cx="3004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… out-degree of node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𝒊</m:t>
                    </m:r>
                  </m:oMath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248400"/>
                <a:ext cx="300428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2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Solving the Flow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3 equations, 3 unknowns, 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>
                    <a:solidFill>
                      <a:srgbClr val="0000FF"/>
                    </a:solidFill>
                  </a:rPr>
                  <a:t>no constants</a:t>
                </a:r>
              </a:p>
              <a:p>
                <a:pPr lvl="1"/>
                <a:r>
                  <a:rPr lang="en-US" dirty="0"/>
                  <a:t>No unique solution</a:t>
                </a:r>
              </a:p>
              <a:p>
                <a:pPr lvl="1"/>
                <a:r>
                  <a:rPr lang="en-US" dirty="0"/>
                  <a:t>All solutions equivalent modulo the scale factor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Additional constraint forces uniqueness: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+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+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b="1" i="1" dirty="0">
                  <a:latin typeface="Arial" pitchFamily="34" charset="0"/>
                  <a:cs typeface="Arial" pitchFamily="34" charset="0"/>
                </a:endParaRP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  <a:cs typeface="Arial" pitchFamily="34" charset="0"/>
                  </a:rPr>
                  <a:t>Solution:</a:t>
                </a:r>
                <a:r>
                  <a:rPr lang="en-US" b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Gaussian elimination method works for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:r>
                  <a:rPr lang="en-US" b="1" dirty="0">
                    <a:solidFill>
                      <a:srgbClr val="D60093"/>
                    </a:solidFill>
                  </a:rPr>
                  <a:t>small examples, but we need a better method for large web-size graphs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We need a new formulation!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1578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F6BC-1E80-4BCD-AF38-6A3CC78FD11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1447800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3567" y="123086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Flow equations:</a:t>
            </a:r>
          </a:p>
        </p:txBody>
      </p:sp>
    </p:spTree>
    <p:extLst>
      <p:ext uri="{BB962C8B-B14F-4D97-AF65-F5344CB8AC3E}">
        <p14:creationId xmlns:p14="http://schemas.microsoft.com/office/powerpoint/2010/main" val="5372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PageRank: Matrix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0000FF"/>
                    </a:solidFill>
                  </a:rPr>
                  <a:t>Stochastic adjacency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𝑴</m:t>
                    </m:r>
                  </m:oMath>
                </a14:m>
                <a:endPara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Let page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out-links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 →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 err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3200" b="0" i="1" baseline="-25000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dirty="0"/>
                  <a:t>else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 = 0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column stochastic matrix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dirty="0"/>
                  <a:t>Columns sum to 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008000"/>
                    </a:solidFill>
                  </a:rPr>
                  <a:t>Rank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/>
                  <a:t>vector with an entry per page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i="1" baseline="-25000" dirty="0" err="1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importance score of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  <m:r>
                          <a:rPr lang="en-US" b="0" i="1" dirty="0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sz="1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The flow equations can be written </a:t>
                </a:r>
                <a:br>
                  <a:rPr lang="en-US" b="1" dirty="0">
                    <a:solidFill>
                      <a:schemeClr val="accent3"/>
                    </a:solidFill>
                  </a:rPr>
                </a:br>
                <a:r>
                  <a:rPr lang="en-US" dirty="0">
                    <a:solidFill>
                      <a:schemeClr val="accent3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⋅ 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endParaRPr lang="en-US" sz="4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  <a:buNone/>
                </a:pP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82754-D6A7-4E99-8E05-39BC9FF0DCF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315200" y="4572000"/>
          <a:ext cx="179175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34680" imgH="431640" progId="Equation.3">
                  <p:embed/>
                </p:oleObj>
              </mc:Choice>
              <mc:Fallback>
                <p:oleObj name="Equation" r:id="rId5" imgW="634680" imgH="43164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572000"/>
                        <a:ext cx="179175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9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Data: Social Networks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 descr="http://24x7presence.files.wordpress.com/2010/12/white_noise_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5" y="1572520"/>
            <a:ext cx="8517710" cy="42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6019800"/>
            <a:ext cx="746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Facebook social graph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4-degrees of separation [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Backstrom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Boldi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-Rosa-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Ugander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Vigna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, 2011]</a:t>
            </a:r>
          </a:p>
        </p:txBody>
      </p:sp>
    </p:spTree>
    <p:extLst>
      <p:ext uri="{BB962C8B-B14F-4D97-AF65-F5344CB8AC3E}">
        <p14:creationId xmlns:p14="http://schemas.microsoft.com/office/powerpoint/2010/main" val="3722372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1981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Remember the flow equation: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Flow equation in the matrix form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𝑴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⋅ 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𝒓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𝒓</m:t>
                      </m:r>
                    </m:oMath>
                  </m:oMathPara>
                </a14:m>
                <a:endPara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</a:rPr>
                  <a:t>Suppose page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i</a:t>
                </a:r>
                <a:r>
                  <a:rPr lang="en-US" b="1" dirty="0">
                    <a:solidFill>
                      <a:srgbClr val="0000FF"/>
                    </a:solidFill>
                  </a:rPr>
                  <a:t> links to 3 pages, including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j</a:t>
                </a:r>
              </a:p>
              <a:p>
                <a:pPr marL="118872" indent="0">
                  <a:buNone/>
                </a:pPr>
                <a:endParaRPr lang="en-US" b="1" dirty="0">
                  <a:solidFill>
                    <a:srgbClr val="008000"/>
                  </a:solidFill>
                </a:endParaRP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7" name="Content Placeholder 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1981200"/>
              </a:xfrm>
              <a:blipFill rotWithShape="1">
                <a:blip r:embed="rId4"/>
                <a:stretch>
                  <a:fillRect t="-4000" b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56C98-9078-459C-96C5-C05D5164B2E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347788" y="3107392"/>
            <a:ext cx="2325688" cy="3330577"/>
            <a:chOff x="1243" y="1152"/>
            <a:chExt cx="1465" cy="2098"/>
          </a:xfrm>
        </p:grpSpPr>
        <p:sp>
          <p:nvSpPr>
            <p:cNvPr id="47124" name="Rectangle 3"/>
            <p:cNvSpPr>
              <a:spLocks noChangeArrowheads="1"/>
            </p:cNvSpPr>
            <p:nvPr/>
          </p:nvSpPr>
          <p:spPr bwMode="auto">
            <a:xfrm>
              <a:off x="1412" y="1462"/>
              <a:ext cx="1296" cy="124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7125" name="Text Box 4"/>
            <p:cNvSpPr txBox="1">
              <a:spLocks noChangeArrowheads="1"/>
            </p:cNvSpPr>
            <p:nvPr/>
          </p:nvSpPr>
          <p:spPr bwMode="auto">
            <a:xfrm>
              <a:off x="1243" y="1680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47126" name="Text Box 5"/>
            <p:cNvSpPr txBox="1">
              <a:spLocks noChangeArrowheads="1"/>
            </p:cNvSpPr>
            <p:nvPr/>
          </p:nvSpPr>
          <p:spPr bwMode="auto">
            <a:xfrm>
              <a:off x="2095" y="1152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 err="1">
                  <a:latin typeface="Times New Roman" pitchFamily="18" charset="0"/>
                </a:rPr>
                <a:t>i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47127" name="Line 6"/>
            <p:cNvSpPr>
              <a:spLocks noChangeShapeType="1"/>
            </p:cNvSpPr>
            <p:nvPr/>
          </p:nvSpPr>
          <p:spPr bwMode="auto">
            <a:xfrm>
              <a:off x="1412" y="184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/>
            </a:p>
          </p:txBody>
        </p:sp>
        <p:sp>
          <p:nvSpPr>
            <p:cNvPr id="47128" name="Line 7"/>
            <p:cNvSpPr>
              <a:spLocks noChangeShapeType="1"/>
            </p:cNvSpPr>
            <p:nvPr/>
          </p:nvSpPr>
          <p:spPr bwMode="auto">
            <a:xfrm>
              <a:off x="2180" y="146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Text Box 16"/>
            <p:cNvSpPr txBox="1">
              <a:spLocks noChangeArrowheads="1"/>
            </p:cNvSpPr>
            <p:nvPr/>
          </p:nvSpPr>
          <p:spPr bwMode="auto">
            <a:xfrm>
              <a:off x="1910" y="2843"/>
              <a:ext cx="34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008000"/>
                  </a:solidFill>
                  <a:latin typeface="Corbel" pitchFamily="34" charset="0"/>
                </a:rPr>
                <a:t>M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073667" y="3564592"/>
            <a:ext cx="349251" cy="2882902"/>
            <a:chOff x="3590" y="1440"/>
            <a:chExt cx="220" cy="1816"/>
          </a:xfrm>
        </p:grpSpPr>
        <p:sp>
          <p:nvSpPr>
            <p:cNvPr id="47122" name="Rectangle 11"/>
            <p:cNvSpPr>
              <a:spLocks noChangeArrowheads="1"/>
            </p:cNvSpPr>
            <p:nvPr/>
          </p:nvSpPr>
          <p:spPr bwMode="auto">
            <a:xfrm>
              <a:off x="3600" y="1440"/>
              <a:ext cx="192" cy="13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7123" name="Text Box 17"/>
            <p:cNvSpPr txBox="1">
              <a:spLocks noChangeArrowheads="1"/>
            </p:cNvSpPr>
            <p:nvPr/>
          </p:nvSpPr>
          <p:spPr bwMode="auto">
            <a:xfrm>
              <a:off x="3590" y="2849"/>
              <a:ext cx="2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008000"/>
                  </a:solidFill>
                  <a:latin typeface="Corbel" pitchFamily="34" charset="0"/>
                </a:rPr>
                <a:t>r</a:t>
              </a:r>
            </a:p>
          </p:txBody>
        </p:sp>
      </p:grp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902450" y="5791200"/>
            <a:ext cx="349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Corbel" pitchFamily="34" charset="0"/>
              </a:rPr>
              <a:t>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988058" y="3564592"/>
            <a:ext cx="1555752" cy="2133600"/>
            <a:chOff x="4166" y="1440"/>
            <a:chExt cx="980" cy="1344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4166" y="1440"/>
              <a:ext cx="778" cy="1344"/>
              <a:chOff x="4166" y="1440"/>
              <a:chExt cx="778" cy="1344"/>
            </a:xfrm>
          </p:grpSpPr>
          <p:sp>
            <p:nvSpPr>
              <p:cNvPr id="47120" name="Rectangle 13"/>
              <p:cNvSpPr>
                <a:spLocks noChangeArrowheads="1"/>
              </p:cNvSpPr>
              <p:nvPr/>
            </p:nvSpPr>
            <p:spPr bwMode="auto">
              <a:xfrm>
                <a:off x="4752" y="1440"/>
                <a:ext cx="192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47121" name="Text Box 15"/>
              <p:cNvSpPr txBox="1">
                <a:spLocks noChangeArrowheads="1"/>
              </p:cNvSpPr>
              <p:nvPr/>
            </p:nvSpPr>
            <p:spPr bwMode="auto">
              <a:xfrm>
                <a:off x="4166" y="1927"/>
                <a:ext cx="270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008000"/>
                    </a:solidFill>
                    <a:latin typeface="Corbel" pitchFamily="34" charset="0"/>
                  </a:rPr>
                  <a:t>=</a:t>
                </a:r>
              </a:p>
            </p:txBody>
          </p:sp>
        </p:grpSp>
        <p:sp>
          <p:nvSpPr>
            <p:cNvPr id="47118" name="Line 23"/>
            <p:cNvSpPr>
              <a:spLocks noChangeShapeType="1"/>
            </p:cNvSpPr>
            <p:nvPr/>
          </p:nvSpPr>
          <p:spPr bwMode="auto">
            <a:xfrm>
              <a:off x="4752" y="183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Rectangle 24"/>
            <p:cNvSpPr>
              <a:spLocks noChangeArrowheads="1"/>
            </p:cNvSpPr>
            <p:nvPr/>
          </p:nvSpPr>
          <p:spPr bwMode="auto">
            <a:xfrm>
              <a:off x="4927" y="1688"/>
              <a:ext cx="2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 err="1">
                  <a:latin typeface="Corbel" pitchFamily="34" charset="0"/>
                </a:rPr>
                <a:t>r</a:t>
              </a:r>
              <a:r>
                <a:rPr lang="en-US" sz="2400" b="1" i="1" baseline="-25000" dirty="0" err="1">
                  <a:latin typeface="Corbel" pitchFamily="34" charset="0"/>
                </a:rPr>
                <a:t>j</a:t>
              </a:r>
              <a:endParaRPr lang="en-US" sz="2400" b="1" i="1" baseline="-25000" dirty="0">
                <a:latin typeface="Corbel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820493" y="4286977"/>
            <a:ext cx="1927225" cy="1312863"/>
            <a:chOff x="933" y="1872"/>
            <a:chExt cx="1214" cy="827"/>
          </a:xfrm>
        </p:grpSpPr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933" y="2411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  <a:latin typeface="Times New Roman" pitchFamily="18" charset="0"/>
                </a:rPr>
                <a:t>1/3</a:t>
              </a:r>
            </a:p>
          </p:txBody>
        </p:sp>
        <p:sp>
          <p:nvSpPr>
            <p:cNvPr id="47116" name="Line 10"/>
            <p:cNvSpPr>
              <a:spLocks noChangeShapeType="1"/>
            </p:cNvSpPr>
            <p:nvPr/>
          </p:nvSpPr>
          <p:spPr bwMode="auto">
            <a:xfrm flipV="1">
              <a:off x="1114" y="1872"/>
              <a:ext cx="1033" cy="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899348" y="1066800"/>
          <a:ext cx="156825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34725" imgH="431613" progId="Equation.3">
                  <p:embed/>
                </p:oleObj>
              </mc:Choice>
              <mc:Fallback>
                <p:oleObj name="Equation" r:id="rId5" imgW="634725" imgH="431613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348" y="1066800"/>
                        <a:ext cx="156825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5089524" y="5029200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5334000" y="4719935"/>
            <a:ext cx="344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err="1">
                <a:latin typeface="Corbel" pitchFamily="34" charset="0"/>
              </a:rPr>
              <a:t>r</a:t>
            </a:r>
            <a:r>
              <a:rPr lang="en-US" sz="2400" b="1" i="1" baseline="-25000" dirty="0" err="1">
                <a:latin typeface="Corbel" pitchFamily="34" charset="0"/>
              </a:rPr>
              <a:t>i</a:t>
            </a:r>
            <a:endParaRPr lang="en-US" sz="2400" b="1" i="1" baseline="-25000" dirty="0">
              <a:latin typeface="Corbel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62792" y="4134577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4114800" y="4230469"/>
            <a:ext cx="322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4191000" y="5715000"/>
            <a:ext cx="322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019800" y="5830887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Corbel" pitchFamily="34" charset="0"/>
              </a:rPr>
              <a:t>=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763296" y="4648200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754928" y="5257800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1320801" y="4724399"/>
            <a:ext cx="1434127" cy="558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V="1">
            <a:off x="1347788" y="5333999"/>
            <a:ext cx="1399931" cy="76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ED67-C337-4098-8CE4-D6C1310C767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3CC33"/>
                </a:solidFill>
              </a:rPr>
              <a:t>Another Example</a:t>
            </a:r>
            <a:endParaRPr lang="en-US" altLang="en-US" dirty="0"/>
          </a:p>
        </p:txBody>
      </p:sp>
      <p:pic>
        <p:nvPicPr>
          <p:cNvPr id="6146" name="Picture 2" descr="http://www.math.cornell.edu/%7Emec/Winter2009/RalucaRemus/Lecture3/Images/gra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23" y="1219200"/>
            <a:ext cx="336441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ath.cornell.edu/%7Emec/Winter2009/RalucaRemus/Lecture3/Images/graf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46786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ath.cornell.edu/%7Emec/Winter2009/RalucaRemus/Lecture3/Images/matri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10794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55" y="6507480"/>
            <a:ext cx="819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http://www.math.cornell.edu/~mec/Winter2009/RalucaRemus/Lecture3/lecture3.html</a:t>
            </a:r>
          </a:p>
        </p:txBody>
      </p:sp>
    </p:spTree>
    <p:extLst>
      <p:ext uri="{BB962C8B-B14F-4D97-AF65-F5344CB8AC3E}">
        <p14:creationId xmlns:p14="http://schemas.microsoft.com/office/powerpoint/2010/main" val="23151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C389-C375-439D-B64B-E6BA0825FB2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Walks on the Web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3752"/>
            <a:ext cx="9067800" cy="4114800"/>
          </a:xfrm>
        </p:spPr>
        <p:txBody>
          <a:bodyPr/>
          <a:lstStyle/>
          <a:p>
            <a:r>
              <a:rPr lang="en-US" altLang="en-US" dirty="0"/>
              <a:t>Suppose </a:t>
            </a:r>
            <a:r>
              <a:rPr lang="en-US" altLang="en-US" b="1" dirty="0"/>
              <a:t>v</a:t>
            </a:r>
            <a:r>
              <a:rPr lang="en-US" altLang="en-US" dirty="0"/>
              <a:t> is a vector whose </a:t>
            </a:r>
            <a:r>
              <a:rPr lang="en-US" altLang="en-US" i="1" dirty="0" err="1"/>
              <a:t>i</a:t>
            </a:r>
            <a:r>
              <a:rPr lang="en-US" altLang="en-US" dirty="0"/>
              <a:t> </a:t>
            </a:r>
            <a:r>
              <a:rPr lang="en-US" altLang="en-US" baseline="30000" dirty="0" err="1"/>
              <a:t>th</a:t>
            </a:r>
            <a:r>
              <a:rPr lang="en-US" altLang="en-US" dirty="0"/>
              <a:t> component is the probability that a random walker is at page </a:t>
            </a:r>
            <a:r>
              <a:rPr lang="en-US" altLang="en-US" i="1" dirty="0" err="1"/>
              <a:t>i</a:t>
            </a:r>
            <a:r>
              <a:rPr lang="en-US" altLang="en-US" dirty="0"/>
              <a:t> at a certain time.</a:t>
            </a:r>
          </a:p>
          <a:p>
            <a:r>
              <a:rPr lang="en-US" altLang="en-US" dirty="0"/>
              <a:t>If a walker follows a link from </a:t>
            </a:r>
            <a:r>
              <a:rPr lang="en-US" altLang="en-US" i="1" dirty="0" err="1"/>
              <a:t>i</a:t>
            </a:r>
            <a:r>
              <a:rPr lang="en-US" altLang="en-US" dirty="0"/>
              <a:t> at random, the probability distribution for walkers is then given by the vector </a:t>
            </a:r>
            <a:r>
              <a:rPr lang="en-US" altLang="en-US" i="1" dirty="0" err="1"/>
              <a:t>M</a:t>
            </a:r>
            <a:r>
              <a:rPr lang="en-US" altLang="en-US" b="1" dirty="0" err="1"/>
              <a:t>v</a:t>
            </a:r>
            <a:r>
              <a:rPr lang="en-US" altLang="en-US" dirty="0"/>
              <a:t>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47792"/>
            <a:ext cx="4803775" cy="28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6FE2-72C7-422F-90AC-5F8B15090B1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Walks – (2)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05800" cy="5334000"/>
          </a:xfrm>
        </p:spPr>
        <p:txBody>
          <a:bodyPr/>
          <a:lstStyle/>
          <a:p>
            <a:r>
              <a:rPr lang="en-US" altLang="en-US" dirty="0"/>
              <a:t>Starting from any vector </a:t>
            </a:r>
            <a:r>
              <a:rPr lang="en-US" altLang="en-US" b="1" dirty="0"/>
              <a:t>u</a:t>
            </a:r>
            <a:r>
              <a:rPr lang="en-US" altLang="en-US" dirty="0"/>
              <a:t>, the limit                 </a:t>
            </a:r>
            <a:r>
              <a:rPr lang="en-US" altLang="en-US" i="1" dirty="0"/>
              <a:t>M </a:t>
            </a:r>
            <a:r>
              <a:rPr lang="en-US" altLang="en-US" dirty="0"/>
              <a:t>(</a:t>
            </a:r>
            <a:r>
              <a:rPr lang="en-US" altLang="en-US" i="1" dirty="0"/>
              <a:t>M </a:t>
            </a:r>
            <a:r>
              <a:rPr lang="en-US" altLang="en-US" dirty="0"/>
              <a:t>(…</a:t>
            </a:r>
            <a:r>
              <a:rPr lang="en-US" altLang="en-US" i="1" dirty="0"/>
              <a:t>M </a:t>
            </a:r>
            <a:r>
              <a:rPr lang="en-US" altLang="en-US" dirty="0"/>
              <a:t>(</a:t>
            </a:r>
            <a:r>
              <a:rPr lang="en-US" altLang="en-US" i="1" dirty="0"/>
              <a:t>M </a:t>
            </a:r>
            <a:r>
              <a:rPr lang="en-US" altLang="en-US" b="1" dirty="0"/>
              <a:t>u</a:t>
            </a:r>
            <a:r>
              <a:rPr lang="en-US" altLang="en-US" i="1" dirty="0"/>
              <a:t> </a:t>
            </a:r>
            <a:r>
              <a:rPr lang="en-US" altLang="en-US" dirty="0"/>
              <a:t>) …)) is the long-term distribution of walkers.</a:t>
            </a:r>
          </a:p>
          <a:p>
            <a:r>
              <a:rPr lang="en-US" altLang="en-US" dirty="0">
                <a:solidFill>
                  <a:srgbClr val="00B050"/>
                </a:solidFill>
              </a:rPr>
              <a:t>Intuition</a:t>
            </a:r>
            <a:r>
              <a:rPr lang="en-US" altLang="en-US" dirty="0"/>
              <a:t>: pages are important in proportion to how likely a walker is to be there.</a:t>
            </a:r>
          </a:p>
          <a:p>
            <a:r>
              <a:rPr lang="en-US" altLang="en-US" dirty="0">
                <a:solidFill>
                  <a:srgbClr val="00B050"/>
                </a:solidFill>
              </a:rPr>
              <a:t>The math</a:t>
            </a:r>
            <a:r>
              <a:rPr lang="en-US" altLang="en-US" dirty="0"/>
              <a:t>: limiting distribution = principal eigenvector of </a:t>
            </a:r>
            <a:r>
              <a:rPr lang="en-US" altLang="en-US" i="1" dirty="0"/>
              <a:t>M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0066"/>
                </a:solidFill>
              </a:rPr>
              <a:t>PageRank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93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Eigenvector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3327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The flow equations can be written</a:t>
                </a:r>
                <a:r>
                  <a:rPr lang="en-US" dirty="0">
                    <a:solidFill>
                      <a:srgbClr val="D60093"/>
                    </a:solidFill>
                  </a:rPr>
                  <a:t> </a:t>
                </a:r>
                <a:br>
                  <a:rPr lang="en-US" dirty="0">
                    <a:solidFill>
                      <a:srgbClr val="D60093"/>
                    </a:solidFill>
                  </a:rPr>
                </a:br>
                <a:r>
                  <a:rPr lang="en-US" dirty="0">
                    <a:solidFill>
                      <a:schemeClr val="accent3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𝑴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∙ 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</m:oMath>
                </a14:m>
                <a:endParaRPr lang="en-US" sz="3600" b="1" i="1" dirty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So the </a:t>
                </a:r>
                <a:r>
                  <a:rPr lang="en-US" b="1" dirty="0"/>
                  <a:t>rank vector</a:t>
                </a:r>
                <a:r>
                  <a:rPr lang="en-US" dirty="0"/>
                  <a:t>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r</a:t>
                </a:r>
                <a:r>
                  <a:rPr lang="en-US" dirty="0"/>
                  <a:t> is an </a:t>
                </a:r>
                <a:r>
                  <a:rPr lang="en-US" b="1" dirty="0"/>
                  <a:t>eigenvector</a:t>
                </a:r>
                <a:r>
                  <a:rPr lang="en-US" dirty="0"/>
                  <a:t> of the stochastic web matrix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M</a:t>
                </a:r>
              </a:p>
              <a:p>
                <a:pPr lvl="1"/>
                <a:r>
                  <a:rPr lang="en-US" dirty="0"/>
                  <a:t>In fact, its first or principal eigenvector, </a:t>
                </a:r>
                <a:br>
                  <a:rPr lang="en-US" dirty="0"/>
                </a:br>
                <a:r>
                  <a:rPr lang="en-US" dirty="0"/>
                  <a:t>with corresponding eigenvalue </a:t>
                </a:r>
                <a:r>
                  <a:rPr lang="en-US" b="1" i="1" dirty="0"/>
                  <a:t>1</a:t>
                </a:r>
              </a:p>
              <a:p>
                <a:pPr lvl="2"/>
                <a:r>
                  <a:rPr lang="en-US" dirty="0"/>
                  <a:t>Largest eigenvalue of </a:t>
                </a:r>
                <a:r>
                  <a:rPr lang="en-US" b="1" i="1" dirty="0"/>
                  <a:t>M</a:t>
                </a:r>
                <a:r>
                  <a:rPr lang="en-US" dirty="0"/>
                  <a:t> is </a:t>
                </a:r>
                <a:r>
                  <a:rPr lang="en-US" b="1" dirty="0"/>
                  <a:t>1</a:t>
                </a:r>
                <a:r>
                  <a:rPr lang="en-US" dirty="0"/>
                  <a:t> since </a:t>
                </a:r>
                <a:r>
                  <a:rPr lang="en-US" b="1" i="1" dirty="0"/>
                  <a:t>M</a:t>
                </a:r>
                <a:r>
                  <a:rPr lang="en-US" dirty="0"/>
                  <a:t> is</a:t>
                </a:r>
                <a:br>
                  <a:rPr lang="en-US" dirty="0"/>
                </a:br>
                <a:r>
                  <a:rPr lang="en-US" dirty="0"/>
                  <a:t>column stochastic (with non-negative entries)</a:t>
                </a:r>
              </a:p>
              <a:p>
                <a:pPr lvl="3"/>
                <a:r>
                  <a:rPr lang="en-US" i="1" dirty="0"/>
                  <a:t>We know </a:t>
                </a:r>
                <a:r>
                  <a:rPr lang="en-US" b="1" i="1" dirty="0"/>
                  <a:t>r</a:t>
                </a:r>
                <a:r>
                  <a:rPr lang="en-US" i="1" dirty="0"/>
                  <a:t> is unit length and each column of </a:t>
                </a:r>
                <a:r>
                  <a:rPr lang="en-US" b="1" i="1" dirty="0"/>
                  <a:t>M</a:t>
                </a:r>
                <a:br>
                  <a:rPr lang="en-US" i="1" dirty="0"/>
                </a:br>
                <a:r>
                  <a:rPr lang="en-US" i="1" dirty="0"/>
                  <a:t>sums to one, so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𝑴𝒓</m:t>
                    </m:r>
                    <m:r>
                      <a:rPr lang="en-US" b="1" i="1" dirty="0" smtClean="0">
                        <a:latin typeface="Cambria Math"/>
                      </a:rPr>
                      <m:t>≤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i="1" dirty="0"/>
                  <a:t> </a:t>
                </a:r>
              </a:p>
              <a:p>
                <a:pPr lvl="8"/>
                <a:endParaRPr lang="en-US" b="1" i="1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We can now efficiently solve for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r</a:t>
                </a:r>
                <a:r>
                  <a:rPr lang="en-US" b="1" dirty="0">
                    <a:solidFill>
                      <a:srgbClr val="0000FF"/>
                    </a:solidFill>
                  </a:rPr>
                  <a:t>!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/>
                  <a:t>The method is called Power iteration</a:t>
                </a:r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91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332749"/>
              </a:xfrm>
              <a:blipFill rotWithShape="1">
                <a:blip r:embed="rId3"/>
                <a:stretch>
                  <a:fillRect t="-1602" b="-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E4FB-B398-4150-9D47-B0DE2AF6C81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J. Leskovec, A. Rajaraman, J. Ullman: Mining of Massive Datasets, http://www.mmds.org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67600" y="3614916"/>
                <a:ext cx="167640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14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NOTE:</a:t>
                </a:r>
                <a:r>
                  <a:rPr lang="en-US" sz="1400" b="1" i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x</a:t>
                </a:r>
                <a: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is an eigenvector with the corresponding eigenvalue </a:t>
                </a:r>
                <a:r>
                  <a:rPr lang="el-GR" sz="14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λ</a:t>
                </a:r>
                <a: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if:</a:t>
                </a:r>
                <a:b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𝑨𝒙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𝝀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614916"/>
                <a:ext cx="1676400" cy="1261884"/>
              </a:xfrm>
              <a:prstGeom prst="rect">
                <a:avLst/>
              </a:prstGeom>
              <a:blipFill rotWithShape="1">
                <a:blip r:embed="rId4"/>
                <a:stretch>
                  <a:fillRect l="-727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159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Power Iteration Method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Given a web graph with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b="1" dirty="0">
                <a:solidFill>
                  <a:srgbClr val="0000FF"/>
                </a:solidFill>
              </a:rPr>
              <a:t> nodes, where the nodes are pages and edges are hyperlinks</a:t>
            </a:r>
          </a:p>
          <a:p>
            <a:r>
              <a:rPr lang="en-US" b="1" dirty="0">
                <a:solidFill>
                  <a:srgbClr val="008000"/>
                </a:solidFill>
              </a:rPr>
              <a:t>Power iteration: </a:t>
            </a:r>
            <a:r>
              <a:rPr lang="en-US" dirty="0"/>
              <a:t>a simple iterative scheme</a:t>
            </a:r>
          </a:p>
          <a:p>
            <a:pPr lvl="1"/>
            <a:r>
              <a:rPr lang="en-US" dirty="0"/>
              <a:t>Suppose there are </a:t>
            </a:r>
            <a:r>
              <a:rPr lang="en-US" i="1" dirty="0"/>
              <a:t>N</a:t>
            </a:r>
            <a:r>
              <a:rPr lang="en-US" dirty="0"/>
              <a:t> web pages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Initialize: </a:t>
            </a:r>
            <a:r>
              <a:rPr lang="en-US" b="1" dirty="0"/>
              <a:t>r</a:t>
            </a:r>
            <a:r>
              <a:rPr lang="en-US" baseline="30000" dirty="0"/>
              <a:t>(0)</a:t>
            </a:r>
            <a:r>
              <a:rPr lang="en-US" dirty="0"/>
              <a:t> = [1/N,….,1/N]</a:t>
            </a:r>
            <a:r>
              <a:rPr lang="en-US" baseline="30000" dirty="0"/>
              <a:t>T</a:t>
            </a:r>
            <a:endParaRPr lang="en-US" dirty="0"/>
          </a:p>
          <a:p>
            <a:pPr lvl="1"/>
            <a:r>
              <a:rPr lang="en-US" dirty="0"/>
              <a:t>Iterate: </a:t>
            </a:r>
            <a:r>
              <a:rPr lang="en-US" b="1" dirty="0"/>
              <a:t>r</a:t>
            </a:r>
            <a:r>
              <a:rPr lang="en-US" baseline="30000" dirty="0"/>
              <a:t>(t+1)</a:t>
            </a:r>
            <a:r>
              <a:rPr lang="en-US" dirty="0"/>
              <a:t> = </a:t>
            </a:r>
            <a:r>
              <a:rPr lang="en-US" b="1" dirty="0"/>
              <a:t>M </a:t>
            </a:r>
            <a:r>
              <a:rPr lang="en-US" dirty="0"/>
              <a:t>∙ </a:t>
            </a:r>
            <a:r>
              <a:rPr lang="en-US" b="1" dirty="0"/>
              <a:t>r</a:t>
            </a:r>
            <a:r>
              <a:rPr lang="en-US" baseline="30000" dirty="0"/>
              <a:t>(t)</a:t>
            </a:r>
          </a:p>
          <a:p>
            <a:pPr lvl="1"/>
            <a:r>
              <a:rPr lang="en-US" dirty="0"/>
              <a:t>Stop when |</a:t>
            </a:r>
            <a:r>
              <a:rPr lang="en-US" b="1" dirty="0"/>
              <a:t>r</a:t>
            </a:r>
            <a:r>
              <a:rPr lang="en-US" baseline="30000" dirty="0"/>
              <a:t>(t+1) </a:t>
            </a:r>
            <a:r>
              <a:rPr lang="en-US" dirty="0"/>
              <a:t>– </a:t>
            </a:r>
            <a:r>
              <a:rPr lang="en-US" b="1" dirty="0"/>
              <a:t>r</a:t>
            </a:r>
            <a:r>
              <a:rPr lang="en-US" baseline="30000" dirty="0"/>
              <a:t>(t)</a:t>
            </a:r>
            <a:r>
              <a:rPr lang="en-US" dirty="0"/>
              <a:t>|</a:t>
            </a:r>
            <a:r>
              <a:rPr lang="en-US" baseline="-25000" dirty="0"/>
              <a:t>1</a:t>
            </a:r>
            <a:r>
              <a:rPr lang="en-US" dirty="0"/>
              <a:t> &lt;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</a:t>
            </a:r>
          </a:p>
          <a:p>
            <a:pPr marL="768096" lvl="2" indent="0">
              <a:buNone/>
            </a:pPr>
            <a:endParaRPr lang="en-US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11F5F-9F01-4FB0-97C4-F008FC58AFD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J. Leskovec, A. Rajaraman, J. Ullman: Mining of Massive Datasets, http://www.mmds.org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934200" y="3200400"/>
          <a:ext cx="1943216" cy="10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00400"/>
                        <a:ext cx="1943216" cy="102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09570" y="4191000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…. out-degree of node i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953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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1≤i≤N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|x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 is the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baseline="-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norm </a:t>
            </a:r>
          </a:p>
          <a:p>
            <a:pPr lvl="2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Can use any other vector norm, e.g., Euclidean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D3683-7A70-EA5B-0C08-3B47A1190C9E}"/>
              </a:ext>
            </a:extLst>
          </p:cNvPr>
          <p:cNvSpPr txBox="1"/>
          <p:nvPr/>
        </p:nvSpPr>
        <p:spPr>
          <a:xfrm>
            <a:off x="1017037" y="5922377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About 50 iterations is sufficient to estimate the limiting solution. </a:t>
            </a:r>
          </a:p>
        </p:txBody>
      </p:sp>
    </p:spTree>
    <p:extLst>
      <p:ext uri="{BB962C8B-B14F-4D97-AF65-F5344CB8AC3E}">
        <p14:creationId xmlns:p14="http://schemas.microsoft.com/office/powerpoint/2010/main" val="3962121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ED67-C337-4098-8CE4-D6C1310C767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3CC33"/>
                </a:solidFill>
              </a:rPr>
              <a:t>Running Example</a:t>
            </a:r>
            <a:endParaRPr lang="en-US" altLang="en-US" dirty="0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1981200" y="15240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Yahoo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3352800" y="3886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M’soft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533400" y="3886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Amazon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990600" y="21336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1600200" y="22860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1752600" y="4114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1752600" y="4419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375" name="AutoShape 15"/>
          <p:cNvCxnSpPr>
            <a:cxnSpLocks noChangeShapeType="1"/>
            <a:stCxn id="15363" idx="6"/>
            <a:endCxn id="15363" idx="2"/>
          </p:cNvCxnSpPr>
          <p:nvPr/>
        </p:nvCxnSpPr>
        <p:spPr bwMode="auto">
          <a:xfrm flipH="1">
            <a:off x="1981200" y="19050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6">
            <a:extLst>
              <a:ext uri="{FF2B5EF4-FFF2-40B4-BE49-F238E27FC236}">
                <a16:creationId xmlns:a16="http://schemas.microsoft.com/office/drawing/2014/main" id="{E9A31C6F-93FF-55FC-3A66-3466EBE68DD5}"/>
              </a:ext>
            </a:extLst>
          </p:cNvPr>
          <p:cNvGrpSpPr>
            <a:grpSpLocks/>
          </p:cNvGrpSpPr>
          <p:nvPr/>
        </p:nvGrpSpPr>
        <p:grpSpPr bwMode="auto">
          <a:xfrm>
            <a:off x="6064250" y="3505200"/>
            <a:ext cx="2774950" cy="2209800"/>
            <a:chOff x="3628" y="2256"/>
            <a:chExt cx="1748" cy="1392"/>
          </a:xfrm>
        </p:grpSpPr>
        <p:sp>
          <p:nvSpPr>
            <p:cNvPr id="4" name="Text Box 16">
              <a:extLst>
                <a:ext uri="{FF2B5EF4-FFF2-40B4-BE49-F238E27FC236}">
                  <a16:creationId xmlns:a16="http://schemas.microsoft.com/office/drawing/2014/main" id="{0D33FF2A-6C69-6057-C62A-4B3759702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2256"/>
              <a:ext cx="7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008000"/>
                  </a:solidFill>
                  <a:latin typeface="Corbel" pitchFamily="34" charset="0"/>
                </a:rPr>
                <a:t>r = </a:t>
              </a:r>
              <a:r>
                <a:rPr lang="en-US" sz="2800" b="1" i="1" dirty="0" err="1">
                  <a:solidFill>
                    <a:srgbClr val="008000"/>
                  </a:solidFill>
                  <a:latin typeface="Corbel" pitchFamily="34" charset="0"/>
                </a:rPr>
                <a:t>M∙r</a:t>
              </a:r>
              <a:endParaRPr lang="en-US" sz="2800" b="1" i="1" dirty="0">
                <a:solidFill>
                  <a:srgbClr val="008000"/>
                </a:solidFill>
                <a:latin typeface="Corbel" pitchFamily="34" charset="0"/>
              </a:endParaRPr>
            </a:p>
          </p:txBody>
        </p:sp>
        <p:sp>
          <p:nvSpPr>
            <p:cNvPr id="5" name="Rectangle 22">
              <a:extLst>
                <a:ext uri="{FF2B5EF4-FFF2-40B4-BE49-F238E27FC236}">
                  <a16:creationId xmlns:a16="http://schemas.microsoft.com/office/drawing/2014/main" id="{9C600DE6-957E-569D-9138-68FDD971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854"/>
              <a:ext cx="912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6" name="Text Box 23">
              <a:extLst>
                <a:ext uri="{FF2B5EF4-FFF2-40B4-BE49-F238E27FC236}">
                  <a16:creationId xmlns:a16="http://schemas.microsoft.com/office/drawing/2014/main" id="{6DC3D6F2-2B1F-5357-A9E9-C4BE6D3F6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2832"/>
              <a:ext cx="174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y       ½    ½    0     y</a:t>
              </a:r>
            </a:p>
            <a:p>
              <a:r>
                <a:rPr lang="en-US" sz="2400" dirty="0">
                  <a:latin typeface="Times New Roman" pitchFamily="18" charset="0"/>
                </a:rPr>
                <a:t> a   =  ½     0    1     a</a:t>
              </a:r>
            </a:p>
            <a:p>
              <a:r>
                <a:rPr lang="en-US" sz="2400" dirty="0">
                  <a:latin typeface="Times New Roman" pitchFamily="18" charset="0"/>
                </a:rPr>
                <a:t> m       0    ½    0    m</a:t>
              </a:r>
            </a:p>
          </p:txBody>
        </p:sp>
        <p:sp>
          <p:nvSpPr>
            <p:cNvPr id="7" name="Rectangle 24">
              <a:extLst>
                <a:ext uri="{FF2B5EF4-FFF2-40B4-BE49-F238E27FC236}">
                  <a16:creationId xmlns:a16="http://schemas.microsoft.com/office/drawing/2014/main" id="{1FBEF73A-4A8F-A8C2-8449-F594EBBE1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32"/>
              <a:ext cx="28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A629D78A-2953-A58E-6576-62969991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2832"/>
              <a:ext cx="28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FA29D8-C295-95CB-8272-1E22AEB01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36161"/>
              </p:ext>
            </p:extLst>
          </p:nvPr>
        </p:nvGraphicFramePr>
        <p:xfrm>
          <a:off x="5638800" y="1524000"/>
          <a:ext cx="24384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6BF8205-0D48-EC7F-0FB1-7B8F9B49349E}"/>
              </a:ext>
            </a:extLst>
          </p:cNvPr>
          <p:cNvSpPr/>
          <p:nvPr/>
        </p:nvSpPr>
        <p:spPr>
          <a:xfrm>
            <a:off x="838200" y="5037901"/>
            <a:ext cx="282863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</p:spTree>
    <p:extLst>
      <p:ext uri="{BB962C8B-B14F-4D97-AF65-F5344CB8AC3E}">
        <p14:creationId xmlns:p14="http://schemas.microsoft.com/office/powerpoint/2010/main" val="39373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: How to solve?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/N</a:t>
                </a:r>
              </a:p>
              <a:p>
                <a:pPr lvl="1"/>
                <a:r>
                  <a:rPr lang="en-US" b="1" dirty="0">
                    <a:cs typeface="Times New Roman" pitchFamily="18" charset="0"/>
                  </a:rPr>
                  <a:t>1:</a:t>
                </a:r>
                <a:r>
                  <a:rPr lang="en-US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/>
                  <a:t>2: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Goto</a:t>
                </a:r>
                <a:r>
                  <a:rPr lang="en-US" dirty="0"/>
                  <a:t> </a:t>
                </a:r>
                <a:r>
                  <a:rPr lang="en-US" b="1" dirty="0"/>
                  <a:t>1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1/3	5/12	9/24	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3/6	1/3	11/24	…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3/12	1/6		3/15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6" idx="6"/>
              <a:endCxn id="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Double Bracket 10"/>
          <p:cNvSpPr/>
          <p:nvPr/>
        </p:nvSpPr>
        <p:spPr>
          <a:xfrm>
            <a:off x="829733" y="4825140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97660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4800600"/>
            <a:ext cx="53340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8600" y="4800600"/>
            <a:ext cx="846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74400" y="4812870"/>
            <a:ext cx="846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19800" y="4729050"/>
            <a:ext cx="1608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: How to solve?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/N</a:t>
                </a:r>
              </a:p>
              <a:p>
                <a:pPr lvl="1"/>
                <a:r>
                  <a:rPr lang="en-US" b="1" dirty="0">
                    <a:cs typeface="Times New Roman" pitchFamily="18" charset="0"/>
                  </a:rPr>
                  <a:t>1:</a:t>
                </a:r>
                <a:r>
                  <a:rPr lang="en-US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/>
                  <a:t>2: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Goto</a:t>
                </a:r>
                <a:r>
                  <a:rPr lang="en-US" dirty="0"/>
                  <a:t> </a:t>
                </a:r>
                <a:r>
                  <a:rPr lang="en-US" b="1" dirty="0"/>
                  <a:t>1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1/3	5/12	9/24	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3/6	1/3	11/24	…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3/12	1/6		3/15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6" idx="6"/>
              <a:endCxn id="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Double Bracket 10"/>
          <p:cNvSpPr/>
          <p:nvPr/>
        </p:nvSpPr>
        <p:spPr>
          <a:xfrm>
            <a:off x="829733" y="4825140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97660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</p:spTree>
    <p:extLst>
      <p:ext uri="{BB962C8B-B14F-4D97-AF65-F5344CB8AC3E}">
        <p14:creationId xmlns:p14="http://schemas.microsoft.com/office/powerpoint/2010/main" val="1588808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9CE3-1784-4043-8898-1B80856E4FF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Walkers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3733800" y="4572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733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9402" name="AutoShape 10"/>
          <p:cNvCxnSpPr>
            <a:cxnSpLocks noChangeShapeType="1"/>
            <a:stCxn id="59395" idx="6"/>
            <a:endCxn id="59395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6858000" y="4495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25146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27432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29718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Oval 15"/>
          <p:cNvSpPr>
            <a:spLocks noChangeArrowheads="1"/>
          </p:cNvSpPr>
          <p:nvPr/>
        </p:nvSpPr>
        <p:spPr bwMode="auto">
          <a:xfrm>
            <a:off x="32004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Oval 16"/>
          <p:cNvSpPr>
            <a:spLocks noChangeArrowheads="1"/>
          </p:cNvSpPr>
          <p:nvPr/>
        </p:nvSpPr>
        <p:spPr bwMode="auto">
          <a:xfrm>
            <a:off x="34290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Oval 17"/>
          <p:cNvSpPr>
            <a:spLocks noChangeArrowheads="1"/>
          </p:cNvSpPr>
          <p:nvPr/>
        </p:nvSpPr>
        <p:spPr bwMode="auto">
          <a:xfrm>
            <a:off x="25146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Oval 18"/>
          <p:cNvSpPr>
            <a:spLocks noChangeArrowheads="1"/>
          </p:cNvSpPr>
          <p:nvPr/>
        </p:nvSpPr>
        <p:spPr bwMode="auto">
          <a:xfrm>
            <a:off x="34290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Oval 19"/>
          <p:cNvSpPr>
            <a:spLocks noChangeArrowheads="1"/>
          </p:cNvSpPr>
          <p:nvPr/>
        </p:nvSpPr>
        <p:spPr bwMode="auto">
          <a:xfrm>
            <a:off x="32004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Oval 20"/>
          <p:cNvSpPr>
            <a:spLocks noChangeArrowheads="1"/>
          </p:cNvSpPr>
          <p:nvPr/>
        </p:nvSpPr>
        <p:spPr bwMode="auto">
          <a:xfrm>
            <a:off x="29718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Oval 21"/>
          <p:cNvSpPr>
            <a:spLocks noChangeArrowheads="1"/>
          </p:cNvSpPr>
          <p:nvPr/>
        </p:nvSpPr>
        <p:spPr bwMode="auto">
          <a:xfrm>
            <a:off x="27432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Oval 22"/>
          <p:cNvSpPr>
            <a:spLocks noChangeArrowheads="1"/>
          </p:cNvSpPr>
          <p:nvPr/>
        </p:nvSpPr>
        <p:spPr bwMode="auto">
          <a:xfrm>
            <a:off x="22098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5" name="Oval 23"/>
          <p:cNvSpPr>
            <a:spLocks noChangeArrowheads="1"/>
          </p:cNvSpPr>
          <p:nvPr/>
        </p:nvSpPr>
        <p:spPr bwMode="auto">
          <a:xfrm>
            <a:off x="19812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Oval 24"/>
          <p:cNvSpPr>
            <a:spLocks noChangeArrowheads="1"/>
          </p:cNvSpPr>
          <p:nvPr/>
        </p:nvSpPr>
        <p:spPr bwMode="auto">
          <a:xfrm>
            <a:off x="17526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7" name="Oval 25"/>
          <p:cNvSpPr>
            <a:spLocks noChangeArrowheads="1"/>
          </p:cNvSpPr>
          <p:nvPr/>
        </p:nvSpPr>
        <p:spPr bwMode="auto">
          <a:xfrm>
            <a:off x="15240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8" name="Oval 26"/>
          <p:cNvSpPr>
            <a:spLocks noChangeArrowheads="1"/>
          </p:cNvSpPr>
          <p:nvPr/>
        </p:nvSpPr>
        <p:spPr bwMode="auto">
          <a:xfrm>
            <a:off x="15240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9" name="Oval 27"/>
          <p:cNvSpPr>
            <a:spLocks noChangeArrowheads="1"/>
          </p:cNvSpPr>
          <p:nvPr/>
        </p:nvSpPr>
        <p:spPr bwMode="auto">
          <a:xfrm>
            <a:off x="17526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0" name="Oval 28"/>
          <p:cNvSpPr>
            <a:spLocks noChangeArrowheads="1"/>
          </p:cNvSpPr>
          <p:nvPr/>
        </p:nvSpPr>
        <p:spPr bwMode="auto">
          <a:xfrm>
            <a:off x="19812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1" name="Oval 29"/>
          <p:cNvSpPr>
            <a:spLocks noChangeArrowheads="1"/>
          </p:cNvSpPr>
          <p:nvPr/>
        </p:nvSpPr>
        <p:spPr bwMode="auto">
          <a:xfrm>
            <a:off x="22098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2" name="Oval 30"/>
          <p:cNvSpPr>
            <a:spLocks noChangeArrowheads="1"/>
          </p:cNvSpPr>
          <p:nvPr/>
        </p:nvSpPr>
        <p:spPr bwMode="auto">
          <a:xfrm>
            <a:off x="12954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3" name="Oval 31"/>
          <p:cNvSpPr>
            <a:spLocks noChangeArrowheads="1"/>
          </p:cNvSpPr>
          <p:nvPr/>
        </p:nvSpPr>
        <p:spPr bwMode="auto">
          <a:xfrm>
            <a:off x="12954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4" name="Oval 32"/>
          <p:cNvSpPr>
            <a:spLocks noChangeArrowheads="1"/>
          </p:cNvSpPr>
          <p:nvPr/>
        </p:nvSpPr>
        <p:spPr bwMode="auto">
          <a:xfrm>
            <a:off x="7086600" y="4495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5" name="Oval 33"/>
          <p:cNvSpPr>
            <a:spLocks noChangeArrowheads="1"/>
          </p:cNvSpPr>
          <p:nvPr/>
        </p:nvSpPr>
        <p:spPr bwMode="auto">
          <a:xfrm>
            <a:off x="7315200" y="4495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6" name="Oval 34"/>
          <p:cNvSpPr>
            <a:spLocks noChangeArrowheads="1"/>
          </p:cNvSpPr>
          <p:nvPr/>
        </p:nvSpPr>
        <p:spPr bwMode="auto">
          <a:xfrm>
            <a:off x="7543800" y="4495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7" name="Oval 35"/>
          <p:cNvSpPr>
            <a:spLocks noChangeArrowheads="1"/>
          </p:cNvSpPr>
          <p:nvPr/>
        </p:nvSpPr>
        <p:spPr bwMode="auto">
          <a:xfrm>
            <a:off x="7772400" y="4495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8" name="Oval 36"/>
          <p:cNvSpPr>
            <a:spLocks noChangeArrowheads="1"/>
          </p:cNvSpPr>
          <p:nvPr/>
        </p:nvSpPr>
        <p:spPr bwMode="auto">
          <a:xfrm>
            <a:off x="6858000" y="4724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9" name="Oval 37"/>
          <p:cNvSpPr>
            <a:spLocks noChangeArrowheads="1"/>
          </p:cNvSpPr>
          <p:nvPr/>
        </p:nvSpPr>
        <p:spPr bwMode="auto">
          <a:xfrm>
            <a:off x="7086600" y="4724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0" name="Oval 38"/>
          <p:cNvSpPr>
            <a:spLocks noChangeArrowheads="1"/>
          </p:cNvSpPr>
          <p:nvPr/>
        </p:nvSpPr>
        <p:spPr bwMode="auto">
          <a:xfrm>
            <a:off x="7315200" y="4724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1" name="Oval 39"/>
          <p:cNvSpPr>
            <a:spLocks noChangeArrowheads="1"/>
          </p:cNvSpPr>
          <p:nvPr/>
        </p:nvSpPr>
        <p:spPr bwMode="auto">
          <a:xfrm>
            <a:off x="7543800" y="4724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2" name="Oval 40"/>
          <p:cNvSpPr>
            <a:spLocks noChangeArrowheads="1"/>
          </p:cNvSpPr>
          <p:nvPr/>
        </p:nvSpPr>
        <p:spPr bwMode="auto">
          <a:xfrm>
            <a:off x="7772400" y="4724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3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Data: Media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70" y="1219200"/>
            <a:ext cx="6410060" cy="480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05603" y="6019800"/>
            <a:ext cx="51327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Connections between political blogs</a:t>
            </a:r>
          </a:p>
          <a:p>
            <a:pPr algn="ctr"/>
            <a:r>
              <a:rPr lang="en-US" b="1" dirty="0">
                <a:solidFill>
                  <a:srgbClr val="7F7F7F"/>
                </a:solidFill>
              </a:rPr>
              <a:t>Polarization of the network [</a:t>
            </a:r>
            <a:r>
              <a:rPr lang="en-US" b="1" dirty="0" err="1">
                <a:solidFill>
                  <a:srgbClr val="7F7F7F"/>
                </a:solidFill>
              </a:rPr>
              <a:t>Adamic</a:t>
            </a:r>
            <a:r>
              <a:rPr lang="en-US" b="1" dirty="0">
                <a:solidFill>
                  <a:srgbClr val="7F7F7F"/>
                </a:solidFill>
              </a:rPr>
              <a:t>-Glance, 2005]</a:t>
            </a:r>
          </a:p>
        </p:txBody>
      </p:sp>
    </p:spTree>
    <p:extLst>
      <p:ext uri="{BB962C8B-B14F-4D97-AF65-F5344CB8AC3E}">
        <p14:creationId xmlns:p14="http://schemas.microsoft.com/office/powerpoint/2010/main" val="2985474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D2A0-1342-423C-A757-234F10FDB9F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Walkers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3733800" y="4572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733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0426" name="AutoShape 10"/>
          <p:cNvCxnSpPr>
            <a:cxnSpLocks noChangeShapeType="1"/>
            <a:stCxn id="60419" idx="6"/>
            <a:endCxn id="60419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25146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27432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29718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32004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Oval 15"/>
          <p:cNvSpPr>
            <a:spLocks noChangeArrowheads="1"/>
          </p:cNvSpPr>
          <p:nvPr/>
        </p:nvSpPr>
        <p:spPr bwMode="auto">
          <a:xfrm>
            <a:off x="34290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1295400" y="4343400"/>
            <a:ext cx="990600" cy="76200"/>
            <a:chOff x="1584" y="1152"/>
            <a:chExt cx="624" cy="48"/>
          </a:xfrm>
        </p:grpSpPr>
        <p:sp>
          <p:nvSpPr>
            <p:cNvPr id="60433" name="Oval 17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4" name="Oval 18"/>
            <p:cNvSpPr>
              <a:spLocks noChangeArrowheads="1"/>
            </p:cNvSpPr>
            <p:nvPr/>
          </p:nvSpPr>
          <p:spPr bwMode="auto">
            <a:xfrm>
              <a:off x="2160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5" name="Oval 19"/>
            <p:cNvSpPr>
              <a:spLocks noChangeArrowheads="1"/>
            </p:cNvSpPr>
            <p:nvPr/>
          </p:nvSpPr>
          <p:spPr bwMode="auto">
            <a:xfrm>
              <a:off x="2016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6" name="Oval 20"/>
            <p:cNvSpPr>
              <a:spLocks noChangeArrowheads="1"/>
            </p:cNvSpPr>
            <p:nvPr/>
          </p:nvSpPr>
          <p:spPr bwMode="auto">
            <a:xfrm>
              <a:off x="1872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7" name="Oval 21"/>
            <p:cNvSpPr>
              <a:spLocks noChangeArrowheads="1"/>
            </p:cNvSpPr>
            <p:nvPr/>
          </p:nvSpPr>
          <p:spPr bwMode="auto">
            <a:xfrm>
              <a:off x="1728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2514600" y="2286000"/>
            <a:ext cx="990600" cy="76200"/>
            <a:chOff x="816" y="2880"/>
            <a:chExt cx="624" cy="48"/>
          </a:xfrm>
        </p:grpSpPr>
        <p:sp>
          <p:nvSpPr>
            <p:cNvPr id="60439" name="Oval 23"/>
            <p:cNvSpPr>
              <a:spLocks noChangeArrowheads="1"/>
            </p:cNvSpPr>
            <p:nvPr/>
          </p:nvSpPr>
          <p:spPr bwMode="auto">
            <a:xfrm>
              <a:off x="960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Oval 24"/>
            <p:cNvSpPr>
              <a:spLocks noChangeArrowheads="1"/>
            </p:cNvSpPr>
            <p:nvPr/>
          </p:nvSpPr>
          <p:spPr bwMode="auto">
            <a:xfrm>
              <a:off x="1104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1" name="Oval 25"/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2" name="Oval 26"/>
            <p:cNvSpPr>
              <a:spLocks noChangeArrowheads="1"/>
            </p:cNvSpPr>
            <p:nvPr/>
          </p:nvSpPr>
          <p:spPr bwMode="auto">
            <a:xfrm>
              <a:off x="1392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Oval 27"/>
            <p:cNvSpPr>
              <a:spLocks noChangeArrowheads="1"/>
            </p:cNvSpPr>
            <p:nvPr/>
          </p:nvSpPr>
          <p:spPr bwMode="auto">
            <a:xfrm>
              <a:off x="816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44" name="Group 28"/>
          <p:cNvGrpSpPr>
            <a:grpSpLocks/>
          </p:cNvGrpSpPr>
          <p:nvPr/>
        </p:nvGrpSpPr>
        <p:grpSpPr bwMode="auto">
          <a:xfrm>
            <a:off x="6858000" y="4724400"/>
            <a:ext cx="990600" cy="76200"/>
            <a:chOff x="816" y="3024"/>
            <a:chExt cx="624" cy="48"/>
          </a:xfrm>
        </p:grpSpPr>
        <p:sp>
          <p:nvSpPr>
            <p:cNvPr id="60445" name="Oval 29"/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Oval 30"/>
            <p:cNvSpPr>
              <a:spLocks noChangeArrowheads="1"/>
            </p:cNvSpPr>
            <p:nvPr/>
          </p:nvSpPr>
          <p:spPr bwMode="auto">
            <a:xfrm>
              <a:off x="1248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Oval 31"/>
            <p:cNvSpPr>
              <a:spLocks noChangeArrowheads="1"/>
            </p:cNvSpPr>
            <p:nvPr/>
          </p:nvSpPr>
          <p:spPr bwMode="auto">
            <a:xfrm>
              <a:off x="1104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Oval 32"/>
            <p:cNvSpPr>
              <a:spLocks noChangeArrowheads="1"/>
            </p:cNvSpPr>
            <p:nvPr/>
          </p:nvSpPr>
          <p:spPr bwMode="auto">
            <a:xfrm>
              <a:off x="960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Oval 33"/>
            <p:cNvSpPr>
              <a:spLocks noChangeArrowheads="1"/>
            </p:cNvSpPr>
            <p:nvPr/>
          </p:nvSpPr>
          <p:spPr bwMode="auto">
            <a:xfrm>
              <a:off x="816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50" name="Group 34"/>
          <p:cNvGrpSpPr>
            <a:grpSpLocks/>
          </p:cNvGrpSpPr>
          <p:nvPr/>
        </p:nvGrpSpPr>
        <p:grpSpPr bwMode="auto">
          <a:xfrm>
            <a:off x="1295400" y="4572000"/>
            <a:ext cx="990600" cy="304800"/>
            <a:chOff x="4320" y="2832"/>
            <a:chExt cx="624" cy="192"/>
          </a:xfrm>
        </p:grpSpPr>
        <p:sp>
          <p:nvSpPr>
            <p:cNvPr id="60451" name="Oval 35"/>
            <p:cNvSpPr>
              <a:spLocks noChangeArrowheads="1"/>
            </p:cNvSpPr>
            <p:nvPr/>
          </p:nvSpPr>
          <p:spPr bwMode="auto">
            <a:xfrm>
              <a:off x="4320" y="2832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2" name="Oval 36"/>
            <p:cNvSpPr>
              <a:spLocks noChangeArrowheads="1"/>
            </p:cNvSpPr>
            <p:nvPr/>
          </p:nvSpPr>
          <p:spPr bwMode="auto">
            <a:xfrm>
              <a:off x="4464" y="2832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3" name="Oval 37"/>
            <p:cNvSpPr>
              <a:spLocks noChangeArrowheads="1"/>
            </p:cNvSpPr>
            <p:nvPr/>
          </p:nvSpPr>
          <p:spPr bwMode="auto">
            <a:xfrm>
              <a:off x="4608" y="2832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Oval 38"/>
            <p:cNvSpPr>
              <a:spLocks noChangeArrowheads="1"/>
            </p:cNvSpPr>
            <p:nvPr/>
          </p:nvSpPr>
          <p:spPr bwMode="auto">
            <a:xfrm>
              <a:off x="4752" y="2832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Oval 39"/>
            <p:cNvSpPr>
              <a:spLocks noChangeArrowheads="1"/>
            </p:cNvSpPr>
            <p:nvPr/>
          </p:nvSpPr>
          <p:spPr bwMode="auto">
            <a:xfrm>
              <a:off x="4896" y="2832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Oval 40"/>
            <p:cNvSpPr>
              <a:spLocks noChangeArrowheads="1"/>
            </p:cNvSpPr>
            <p:nvPr/>
          </p:nvSpPr>
          <p:spPr bwMode="auto">
            <a:xfrm>
              <a:off x="4320" y="2976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7" name="Oval 41"/>
            <p:cNvSpPr>
              <a:spLocks noChangeArrowheads="1"/>
            </p:cNvSpPr>
            <p:nvPr/>
          </p:nvSpPr>
          <p:spPr bwMode="auto">
            <a:xfrm>
              <a:off x="4464" y="2976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8" name="Oval 42"/>
            <p:cNvSpPr>
              <a:spLocks noChangeArrowheads="1"/>
            </p:cNvSpPr>
            <p:nvPr/>
          </p:nvSpPr>
          <p:spPr bwMode="auto">
            <a:xfrm>
              <a:off x="4608" y="2976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9" name="Oval 43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0" name="Oval 44"/>
            <p:cNvSpPr>
              <a:spLocks noChangeArrowheads="1"/>
            </p:cNvSpPr>
            <p:nvPr/>
          </p:nvSpPr>
          <p:spPr bwMode="auto">
            <a:xfrm>
              <a:off x="4896" y="2976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3586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A2C5-8648-42F7-89E0-A1EE22EFC7B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Walkers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H="1">
            <a:off x="3733800" y="4572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3733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450" name="AutoShape 10"/>
          <p:cNvCxnSpPr>
            <a:cxnSpLocks noChangeShapeType="1"/>
            <a:stCxn id="61443" idx="6"/>
            <a:endCxn id="61443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32004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34290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29718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34290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1295400" y="4724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1524000" y="4724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1752600" y="4724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Oval 19"/>
          <p:cNvSpPr>
            <a:spLocks noChangeArrowheads="1"/>
          </p:cNvSpPr>
          <p:nvPr/>
        </p:nvSpPr>
        <p:spPr bwMode="auto">
          <a:xfrm>
            <a:off x="19812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Oval 20"/>
          <p:cNvSpPr>
            <a:spLocks noChangeArrowheads="1"/>
          </p:cNvSpPr>
          <p:nvPr/>
        </p:nvSpPr>
        <p:spPr bwMode="auto">
          <a:xfrm>
            <a:off x="22098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61" name="Group 21"/>
          <p:cNvGrpSpPr>
            <a:grpSpLocks/>
          </p:cNvGrpSpPr>
          <p:nvPr/>
        </p:nvGrpSpPr>
        <p:grpSpPr bwMode="auto">
          <a:xfrm>
            <a:off x="1295400" y="4495800"/>
            <a:ext cx="990600" cy="76200"/>
            <a:chOff x="4320" y="2976"/>
            <a:chExt cx="624" cy="48"/>
          </a:xfrm>
        </p:grpSpPr>
        <p:sp>
          <p:nvSpPr>
            <p:cNvPr id="61462" name="Oval 22"/>
            <p:cNvSpPr>
              <a:spLocks noChangeArrowheads="1"/>
            </p:cNvSpPr>
            <p:nvPr/>
          </p:nvSpPr>
          <p:spPr bwMode="auto">
            <a:xfrm>
              <a:off x="4896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3" name="Oval 23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Oval 24"/>
            <p:cNvSpPr>
              <a:spLocks noChangeArrowheads="1"/>
            </p:cNvSpPr>
            <p:nvPr/>
          </p:nvSpPr>
          <p:spPr bwMode="auto">
            <a:xfrm>
              <a:off x="4608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5" name="Oval 25"/>
            <p:cNvSpPr>
              <a:spLocks noChangeArrowheads="1"/>
            </p:cNvSpPr>
            <p:nvPr/>
          </p:nvSpPr>
          <p:spPr bwMode="auto">
            <a:xfrm>
              <a:off x="4464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6" name="Oval 26"/>
            <p:cNvSpPr>
              <a:spLocks noChangeArrowheads="1"/>
            </p:cNvSpPr>
            <p:nvPr/>
          </p:nvSpPr>
          <p:spPr bwMode="auto">
            <a:xfrm>
              <a:off x="4320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67" name="Group 27"/>
          <p:cNvGrpSpPr>
            <a:grpSpLocks/>
          </p:cNvGrpSpPr>
          <p:nvPr/>
        </p:nvGrpSpPr>
        <p:grpSpPr bwMode="auto">
          <a:xfrm>
            <a:off x="2514600" y="2057400"/>
            <a:ext cx="533400" cy="533400"/>
            <a:chOff x="816" y="2736"/>
            <a:chExt cx="336" cy="336"/>
          </a:xfrm>
        </p:grpSpPr>
        <p:sp>
          <p:nvSpPr>
            <p:cNvPr id="61468" name="Oval 28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9" name="Oval 29"/>
            <p:cNvSpPr>
              <a:spLocks noChangeArrowheads="1"/>
            </p:cNvSpPr>
            <p:nvPr/>
          </p:nvSpPr>
          <p:spPr bwMode="auto">
            <a:xfrm>
              <a:off x="1104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0" name="Oval 30"/>
            <p:cNvSpPr>
              <a:spLocks noChangeArrowheads="1"/>
            </p:cNvSpPr>
            <p:nvPr/>
          </p:nvSpPr>
          <p:spPr bwMode="auto">
            <a:xfrm>
              <a:off x="960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1" name="Oval 31"/>
            <p:cNvSpPr>
              <a:spLocks noChangeArrowheads="1"/>
            </p:cNvSpPr>
            <p:nvPr/>
          </p:nvSpPr>
          <p:spPr bwMode="auto">
            <a:xfrm>
              <a:off x="816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2" name="Oval 32"/>
            <p:cNvSpPr>
              <a:spLocks noChangeArrowheads="1"/>
            </p:cNvSpPr>
            <p:nvPr/>
          </p:nvSpPr>
          <p:spPr bwMode="auto">
            <a:xfrm>
              <a:off x="960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auto">
            <a:xfrm>
              <a:off x="816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4" name="Oval 34"/>
            <p:cNvSpPr>
              <a:spLocks noChangeArrowheads="1"/>
            </p:cNvSpPr>
            <p:nvPr/>
          </p:nvSpPr>
          <p:spPr bwMode="auto">
            <a:xfrm>
              <a:off x="960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75" name="Group 35"/>
          <p:cNvGrpSpPr>
            <a:grpSpLocks/>
          </p:cNvGrpSpPr>
          <p:nvPr/>
        </p:nvGrpSpPr>
        <p:grpSpPr bwMode="auto">
          <a:xfrm>
            <a:off x="6858000" y="4419600"/>
            <a:ext cx="533400" cy="533400"/>
            <a:chOff x="1104" y="2736"/>
            <a:chExt cx="336" cy="336"/>
          </a:xfrm>
        </p:grpSpPr>
        <p:sp>
          <p:nvSpPr>
            <p:cNvPr id="61476" name="Oval 36"/>
            <p:cNvSpPr>
              <a:spLocks noChangeArrowheads="1"/>
            </p:cNvSpPr>
            <p:nvPr/>
          </p:nvSpPr>
          <p:spPr bwMode="auto">
            <a:xfrm>
              <a:off x="1392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7" name="Oval 37"/>
            <p:cNvSpPr>
              <a:spLocks noChangeArrowheads="1"/>
            </p:cNvSpPr>
            <p:nvPr/>
          </p:nvSpPr>
          <p:spPr bwMode="auto">
            <a:xfrm>
              <a:off x="1248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1104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Oval 40"/>
            <p:cNvSpPr>
              <a:spLocks noChangeArrowheads="1"/>
            </p:cNvSpPr>
            <p:nvPr/>
          </p:nvSpPr>
          <p:spPr bwMode="auto">
            <a:xfrm>
              <a:off x="1392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Oval 41"/>
            <p:cNvSpPr>
              <a:spLocks noChangeArrowheads="1"/>
            </p:cNvSpPr>
            <p:nvPr/>
          </p:nvSpPr>
          <p:spPr bwMode="auto">
            <a:xfrm>
              <a:off x="1104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Oval 42"/>
            <p:cNvSpPr>
              <a:spLocks noChangeArrowheads="1"/>
            </p:cNvSpPr>
            <p:nvPr/>
          </p:nvSpPr>
          <p:spPr bwMode="auto">
            <a:xfrm>
              <a:off x="1248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Oval 43"/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9725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A3C2-2F45-4534-838B-3813DC1E506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Walkers</a:t>
            </a: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>
            <a:off x="3733800" y="4572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3733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474" name="AutoShape 10"/>
          <p:cNvCxnSpPr>
            <a:cxnSpLocks noChangeShapeType="1"/>
            <a:stCxn id="62467" idx="6"/>
            <a:endCxn id="62467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32004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34290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12954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Oval 15"/>
          <p:cNvSpPr>
            <a:spLocks noChangeArrowheads="1"/>
          </p:cNvSpPr>
          <p:nvPr/>
        </p:nvSpPr>
        <p:spPr bwMode="auto">
          <a:xfrm>
            <a:off x="34290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Oval 16"/>
          <p:cNvSpPr>
            <a:spLocks noChangeArrowheads="1"/>
          </p:cNvSpPr>
          <p:nvPr/>
        </p:nvSpPr>
        <p:spPr bwMode="auto">
          <a:xfrm>
            <a:off x="6934200" y="480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7162800" y="480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Oval 18"/>
          <p:cNvSpPr>
            <a:spLocks noChangeArrowheads="1"/>
          </p:cNvSpPr>
          <p:nvPr/>
        </p:nvSpPr>
        <p:spPr bwMode="auto">
          <a:xfrm>
            <a:off x="27432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Oval 19"/>
          <p:cNvSpPr>
            <a:spLocks noChangeArrowheads="1"/>
          </p:cNvSpPr>
          <p:nvPr/>
        </p:nvSpPr>
        <p:spPr bwMode="auto">
          <a:xfrm>
            <a:off x="27432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25146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Oval 21"/>
          <p:cNvSpPr>
            <a:spLocks noChangeArrowheads="1"/>
          </p:cNvSpPr>
          <p:nvPr/>
        </p:nvSpPr>
        <p:spPr bwMode="auto">
          <a:xfrm>
            <a:off x="29718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Oval 22"/>
          <p:cNvSpPr>
            <a:spLocks noChangeArrowheads="1"/>
          </p:cNvSpPr>
          <p:nvPr/>
        </p:nvSpPr>
        <p:spPr bwMode="auto">
          <a:xfrm>
            <a:off x="1295400" y="4648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Oval 23"/>
          <p:cNvSpPr>
            <a:spLocks noChangeArrowheads="1"/>
          </p:cNvSpPr>
          <p:nvPr/>
        </p:nvSpPr>
        <p:spPr bwMode="auto">
          <a:xfrm>
            <a:off x="73914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Oval 24"/>
          <p:cNvSpPr>
            <a:spLocks noChangeArrowheads="1"/>
          </p:cNvSpPr>
          <p:nvPr/>
        </p:nvSpPr>
        <p:spPr bwMode="auto">
          <a:xfrm>
            <a:off x="71628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Oval 25"/>
          <p:cNvSpPr>
            <a:spLocks noChangeArrowheads="1"/>
          </p:cNvSpPr>
          <p:nvPr/>
        </p:nvSpPr>
        <p:spPr bwMode="auto">
          <a:xfrm>
            <a:off x="69342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1752600" y="4419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29718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1524000" y="4419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1524000" y="4876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2514600" y="2057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1524000" y="4648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6" name="Oval 32"/>
          <p:cNvSpPr>
            <a:spLocks noChangeArrowheads="1"/>
          </p:cNvSpPr>
          <p:nvPr/>
        </p:nvSpPr>
        <p:spPr bwMode="auto">
          <a:xfrm>
            <a:off x="2286000" y="2057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97" name="Group 33"/>
          <p:cNvGrpSpPr>
            <a:grpSpLocks/>
          </p:cNvGrpSpPr>
          <p:nvPr/>
        </p:nvGrpSpPr>
        <p:grpSpPr bwMode="auto">
          <a:xfrm>
            <a:off x="1752600" y="4419600"/>
            <a:ext cx="533400" cy="533400"/>
            <a:chOff x="1104" y="2736"/>
            <a:chExt cx="336" cy="336"/>
          </a:xfrm>
        </p:grpSpPr>
        <p:sp>
          <p:nvSpPr>
            <p:cNvPr id="62498" name="Oval 34"/>
            <p:cNvSpPr>
              <a:spLocks noChangeArrowheads="1"/>
            </p:cNvSpPr>
            <p:nvPr/>
          </p:nvSpPr>
          <p:spPr bwMode="auto">
            <a:xfrm>
              <a:off x="1392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9" name="Oval 35"/>
            <p:cNvSpPr>
              <a:spLocks noChangeArrowheads="1"/>
            </p:cNvSpPr>
            <p:nvPr/>
          </p:nvSpPr>
          <p:spPr bwMode="auto">
            <a:xfrm>
              <a:off x="1248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0" name="Oval 36"/>
            <p:cNvSpPr>
              <a:spLocks noChangeArrowheads="1"/>
            </p:cNvSpPr>
            <p:nvPr/>
          </p:nvSpPr>
          <p:spPr bwMode="auto">
            <a:xfrm>
              <a:off x="1104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1" name="Oval 37"/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2" name="Oval 38"/>
            <p:cNvSpPr>
              <a:spLocks noChangeArrowheads="1"/>
            </p:cNvSpPr>
            <p:nvPr/>
          </p:nvSpPr>
          <p:spPr bwMode="auto">
            <a:xfrm>
              <a:off x="1392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3" name="Oval 39"/>
            <p:cNvSpPr>
              <a:spLocks noChangeArrowheads="1"/>
            </p:cNvSpPr>
            <p:nvPr/>
          </p:nvSpPr>
          <p:spPr bwMode="auto">
            <a:xfrm>
              <a:off x="1104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4" name="Oval 40"/>
            <p:cNvSpPr>
              <a:spLocks noChangeArrowheads="1"/>
            </p:cNvSpPr>
            <p:nvPr/>
          </p:nvSpPr>
          <p:spPr bwMode="auto">
            <a:xfrm>
              <a:off x="1248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5" name="Oval 41"/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969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03AD-A4DB-484D-AB3E-CE2A9C30642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the Limit …</a:t>
            </a:r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>
            <a:off x="3733800" y="4572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3733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498" name="AutoShape 10"/>
          <p:cNvCxnSpPr>
            <a:cxnSpLocks noChangeShapeType="1"/>
            <a:stCxn id="63491" idx="6"/>
            <a:endCxn id="63491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6858000" y="4495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Oval 12"/>
          <p:cNvSpPr>
            <a:spLocks noChangeArrowheads="1"/>
          </p:cNvSpPr>
          <p:nvPr/>
        </p:nvSpPr>
        <p:spPr bwMode="auto">
          <a:xfrm>
            <a:off x="2209800" y="45720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1981200" y="45720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1981200" y="480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Oval 15"/>
          <p:cNvSpPr>
            <a:spLocks noChangeArrowheads="1"/>
          </p:cNvSpPr>
          <p:nvPr/>
        </p:nvSpPr>
        <p:spPr bwMode="auto">
          <a:xfrm>
            <a:off x="32004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34290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Oval 17"/>
          <p:cNvSpPr>
            <a:spLocks noChangeArrowheads="1"/>
          </p:cNvSpPr>
          <p:nvPr/>
        </p:nvSpPr>
        <p:spPr bwMode="auto">
          <a:xfrm>
            <a:off x="7315200" y="4495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Oval 18"/>
          <p:cNvSpPr>
            <a:spLocks noChangeArrowheads="1"/>
          </p:cNvSpPr>
          <p:nvPr/>
        </p:nvSpPr>
        <p:spPr bwMode="auto">
          <a:xfrm>
            <a:off x="34290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Oval 19"/>
          <p:cNvSpPr>
            <a:spLocks noChangeArrowheads="1"/>
          </p:cNvSpPr>
          <p:nvPr/>
        </p:nvSpPr>
        <p:spPr bwMode="auto">
          <a:xfrm>
            <a:off x="32004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Oval 20"/>
          <p:cNvSpPr>
            <a:spLocks noChangeArrowheads="1"/>
          </p:cNvSpPr>
          <p:nvPr/>
        </p:nvSpPr>
        <p:spPr bwMode="auto">
          <a:xfrm>
            <a:off x="2209800" y="480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Oval 21"/>
          <p:cNvSpPr>
            <a:spLocks noChangeArrowheads="1"/>
          </p:cNvSpPr>
          <p:nvPr/>
        </p:nvSpPr>
        <p:spPr bwMode="auto">
          <a:xfrm>
            <a:off x="7315200" y="4724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Oval 22"/>
          <p:cNvSpPr>
            <a:spLocks noChangeArrowheads="1"/>
          </p:cNvSpPr>
          <p:nvPr/>
        </p:nvSpPr>
        <p:spPr bwMode="auto">
          <a:xfrm>
            <a:off x="2743200" y="2057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Oval 23"/>
          <p:cNvSpPr>
            <a:spLocks noChangeArrowheads="1"/>
          </p:cNvSpPr>
          <p:nvPr/>
        </p:nvSpPr>
        <p:spPr bwMode="auto">
          <a:xfrm>
            <a:off x="27432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Oval 24"/>
          <p:cNvSpPr>
            <a:spLocks noChangeArrowheads="1"/>
          </p:cNvSpPr>
          <p:nvPr/>
        </p:nvSpPr>
        <p:spPr bwMode="auto">
          <a:xfrm>
            <a:off x="17526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Oval 25"/>
          <p:cNvSpPr>
            <a:spLocks noChangeArrowheads="1"/>
          </p:cNvSpPr>
          <p:nvPr/>
        </p:nvSpPr>
        <p:spPr bwMode="auto">
          <a:xfrm>
            <a:off x="15240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Oval 26"/>
          <p:cNvSpPr>
            <a:spLocks noChangeArrowheads="1"/>
          </p:cNvSpPr>
          <p:nvPr/>
        </p:nvSpPr>
        <p:spPr bwMode="auto">
          <a:xfrm>
            <a:off x="15240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Oval 27"/>
          <p:cNvSpPr>
            <a:spLocks noChangeArrowheads="1"/>
          </p:cNvSpPr>
          <p:nvPr/>
        </p:nvSpPr>
        <p:spPr bwMode="auto">
          <a:xfrm>
            <a:off x="17526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Oval 28"/>
          <p:cNvSpPr>
            <a:spLocks noChangeArrowheads="1"/>
          </p:cNvSpPr>
          <p:nvPr/>
        </p:nvSpPr>
        <p:spPr bwMode="auto">
          <a:xfrm>
            <a:off x="2971800" y="2057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Oval 29"/>
          <p:cNvSpPr>
            <a:spLocks noChangeArrowheads="1"/>
          </p:cNvSpPr>
          <p:nvPr/>
        </p:nvSpPr>
        <p:spPr bwMode="auto">
          <a:xfrm>
            <a:off x="2971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8" name="Oval 30"/>
          <p:cNvSpPr>
            <a:spLocks noChangeArrowheads="1"/>
          </p:cNvSpPr>
          <p:nvPr/>
        </p:nvSpPr>
        <p:spPr bwMode="auto">
          <a:xfrm>
            <a:off x="708660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Oval 31"/>
          <p:cNvSpPr>
            <a:spLocks noChangeArrowheads="1"/>
          </p:cNvSpPr>
          <p:nvPr/>
        </p:nvSpPr>
        <p:spPr bwMode="auto">
          <a:xfrm>
            <a:off x="70866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0" name="Oval 32"/>
          <p:cNvSpPr>
            <a:spLocks noChangeArrowheads="1"/>
          </p:cNvSpPr>
          <p:nvPr/>
        </p:nvSpPr>
        <p:spPr bwMode="auto">
          <a:xfrm>
            <a:off x="1066800" y="45720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Oval 33"/>
          <p:cNvSpPr>
            <a:spLocks noChangeArrowheads="1"/>
          </p:cNvSpPr>
          <p:nvPr/>
        </p:nvSpPr>
        <p:spPr bwMode="auto">
          <a:xfrm>
            <a:off x="1295400" y="45720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Oval 34"/>
          <p:cNvSpPr>
            <a:spLocks noChangeArrowheads="1"/>
          </p:cNvSpPr>
          <p:nvPr/>
        </p:nvSpPr>
        <p:spPr bwMode="auto">
          <a:xfrm>
            <a:off x="2286000" y="1828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Oval 35"/>
          <p:cNvSpPr>
            <a:spLocks noChangeArrowheads="1"/>
          </p:cNvSpPr>
          <p:nvPr/>
        </p:nvSpPr>
        <p:spPr bwMode="auto">
          <a:xfrm>
            <a:off x="2514600" y="1828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4" name="Oval 36"/>
          <p:cNvSpPr>
            <a:spLocks noChangeArrowheads="1"/>
          </p:cNvSpPr>
          <p:nvPr/>
        </p:nvSpPr>
        <p:spPr bwMode="auto">
          <a:xfrm>
            <a:off x="6858000" y="4724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5" name="Oval 37"/>
          <p:cNvSpPr>
            <a:spLocks noChangeArrowheads="1"/>
          </p:cNvSpPr>
          <p:nvPr/>
        </p:nvSpPr>
        <p:spPr bwMode="auto">
          <a:xfrm>
            <a:off x="1066800" y="4800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Oval 38"/>
          <p:cNvSpPr>
            <a:spLocks noChangeArrowheads="1"/>
          </p:cNvSpPr>
          <p:nvPr/>
        </p:nvSpPr>
        <p:spPr bwMode="auto">
          <a:xfrm>
            <a:off x="1295400" y="4800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7" name="Oval 39"/>
          <p:cNvSpPr>
            <a:spLocks noChangeArrowheads="1"/>
          </p:cNvSpPr>
          <p:nvPr/>
        </p:nvSpPr>
        <p:spPr bwMode="auto">
          <a:xfrm>
            <a:off x="2286000" y="2057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8" name="Oval 40"/>
          <p:cNvSpPr>
            <a:spLocks noChangeArrowheads="1"/>
          </p:cNvSpPr>
          <p:nvPr/>
        </p:nvSpPr>
        <p:spPr bwMode="auto">
          <a:xfrm>
            <a:off x="2514600" y="2057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17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Power Iteration works?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257801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Power iteration: 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dirty="0"/>
                  <a:t>A method for finding dominant eigenvector (the vector corresponding to the largest eigenvalue)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𝑴</m:t>
                    </m:r>
                    <m:r>
                      <a:rPr lang="en-US" b="1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𝑴</m:t>
                    </m:r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sup>
                    </m:sSup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𝑴</m:t>
                    </m:r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𝑴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sup>
                    </m:sSup>
                  </m:oMath>
                </a14:m>
                <a:endParaRPr lang="en-US" b="1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Claim:</a:t>
                </a:r>
                <a:r>
                  <a:rPr lang="en-US" dirty="0">
                    <a:solidFill>
                      <a:srgbClr val="D60093"/>
                    </a:solidFill>
                  </a:rPr>
                  <a:t> </a:t>
                </a:r>
                <a:br>
                  <a:rPr lang="en-US" dirty="0">
                    <a:solidFill>
                      <a:srgbClr val="D60093"/>
                    </a:solidFill>
                  </a:rPr>
                </a:br>
                <a:r>
                  <a:rPr lang="en-US" dirty="0"/>
                  <a:t>Sequence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sup>
                    </m:sSup>
                    <m:r>
                      <a:rPr lang="en-US" b="1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sup>
                    </m:sSup>
                    <m:r>
                      <a:rPr lang="en-US" b="1" i="1" smtClean="0">
                        <a:latin typeface="Cambria Math"/>
                      </a:rPr>
                      <m:t>,…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sup>
                    </m:sSup>
                    <m:r>
                      <a:rPr lang="en-US" b="1" i="1" smtClean="0">
                        <a:latin typeface="Cambria Math"/>
                      </a:rPr>
                      <m:t>,…</m:t>
                    </m:r>
                  </m:oMath>
                </a14:m>
                <a:r>
                  <a:rPr lang="en-US" dirty="0"/>
                  <a:t> approaches the dominant eigenvector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257801"/>
              </a:xfrm>
              <a:blipFill rotWithShape="1">
                <a:blip r:embed="rId2"/>
                <a:stretch>
                  <a:fillRect t="-696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96200" y="0"/>
            <a:ext cx="1447800" cy="685800"/>
            <a:chOff x="7696200" y="0"/>
            <a:chExt cx="1447800" cy="685800"/>
          </a:xfrm>
        </p:grpSpPr>
        <p:sp>
          <p:nvSpPr>
            <p:cNvPr id="8" name="Teardrop 7"/>
            <p:cNvSpPr/>
            <p:nvPr/>
          </p:nvSpPr>
          <p:spPr>
            <a:xfrm>
              <a:off x="7696200" y="0"/>
              <a:ext cx="1447800" cy="685800"/>
            </a:xfrm>
            <a:prstGeom prst="teardrop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768302" y="76200"/>
              <a:ext cx="13756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Details!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85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Random Walk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Imagine a random web surfer:</a:t>
                </a:r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At any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</m:oMath>
                </a14:m>
                <a:r>
                  <a:rPr lang="en-US" dirty="0">
                    <a:ea typeface="+mn-ea"/>
                  </a:rPr>
                  <a:t>, surfer is on some page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endParaRPr lang="en-US" b="1" dirty="0"/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dirty="0">
                    <a:ea typeface="+mn-ea"/>
                  </a:rPr>
                  <a:t>, the surfer follows an </a:t>
                </a:r>
                <a:br>
                  <a:rPr lang="en-US" dirty="0">
                    <a:ea typeface="+mn-ea"/>
                  </a:rPr>
                </a:br>
                <a:r>
                  <a:rPr lang="en-US" dirty="0">
                    <a:ea typeface="+mn-ea"/>
                  </a:rPr>
                  <a:t>out-link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dirty="0">
                    <a:ea typeface="+mn-ea"/>
                  </a:rPr>
                  <a:t> uniformly at random</a:t>
                </a:r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Ends up on some page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𝒋</m:t>
                    </m:r>
                  </m:oMath>
                </a14:m>
                <a:r>
                  <a:rPr lang="en-US" dirty="0">
                    <a:ea typeface="+mn-ea"/>
                  </a:rPr>
                  <a:t> linked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endParaRPr lang="en-US" b="1" dirty="0"/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dirty="0">
                    <a:ea typeface="+mn-ea"/>
                  </a:rPr>
                  <a:t>Process repeats indefinitely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Let:</a:t>
                </a:r>
              </a:p>
              <a:p>
                <a:pPr lvl="1" indent="-320040">
                  <a:spcBef>
                    <a:spcPts val="0"/>
                  </a:spcBef>
                  <a:buFont typeface="Wingdings 2"/>
                  <a:buChar char=""/>
                  <a:defRPr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+mn-ea"/>
                  </a:rPr>
                  <a:t> … vector whose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baseline="30000" dirty="0" err="1">
                    <a:ea typeface="+mn-ea"/>
                  </a:rPr>
                  <a:t>th</a:t>
                </a:r>
                <a:r>
                  <a:rPr lang="en-US" dirty="0">
                    <a:ea typeface="+mn-ea"/>
                  </a:rPr>
                  <a:t> coordinate is the </a:t>
                </a:r>
                <a:br>
                  <a:rPr lang="en-US" dirty="0">
                    <a:ea typeface="+mn-ea"/>
                  </a:rPr>
                </a:br>
                <a:r>
                  <a:rPr lang="en-US" dirty="0">
                    <a:ea typeface="+mn-ea"/>
                  </a:rPr>
                  <a:t>prob. that the surfer is at page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dirty="0">
                    <a:ea typeface="+mn-ea"/>
                  </a:rPr>
                  <a:t> at time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</m:oMath>
                </a14:m>
                <a:endParaRPr lang="en-US" b="1" dirty="0"/>
              </a:p>
              <a:p>
                <a:pPr lvl="1">
                  <a:defRPr/>
                </a:pPr>
                <a:r>
                  <a:rPr lang="en-US" dirty="0">
                    <a:cs typeface="Times New Roman" pitchFamily="18" charset="0"/>
                  </a:rPr>
                  <a:t>So,</a:t>
                </a:r>
                <a:r>
                  <a:rPr lang="en-US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+mn-ea"/>
                  </a:rPr>
                  <a:t> is a probability distribution over pages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374B-8330-4BF2-88A5-5A2633069F3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067550" y="2743200"/>
          <a:ext cx="2000250" cy="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240" imgH="431640" progId="Equation.3">
                  <p:embed/>
                </p:oleObj>
              </mc:Choice>
              <mc:Fallback>
                <p:oleObj name="Equation" r:id="rId5" imgW="876240" imgH="4316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2743200"/>
                        <a:ext cx="2000250" cy="98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7719096" y="2438225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435721" y="1503845"/>
            <a:ext cx="410375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73096" y="1503845"/>
            <a:ext cx="165358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7"/>
          </p:cNvCxnSpPr>
          <p:nvPr/>
        </p:nvCxnSpPr>
        <p:spPr>
          <a:xfrm flipH="1">
            <a:off x="8077040" y="1493592"/>
            <a:ext cx="781081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2260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79372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86484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90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D60093"/>
                    </a:solidFill>
                  </a:rPr>
                  <a:t>Where is the surfer at time </a:t>
                </a:r>
                <a:r>
                  <a:rPr lang="en-US" b="1" i="1" dirty="0"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rPr>
                  <a:t>t+1</a:t>
                </a:r>
                <a:r>
                  <a:rPr lang="en-US" b="1" dirty="0">
                    <a:solidFill>
                      <a:srgbClr val="D60093"/>
                    </a:solidFill>
                  </a:rPr>
                  <a:t>?</a:t>
                </a:r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dirty="0">
                    <a:ea typeface="+mn-ea"/>
                  </a:rPr>
                  <a:t>Follows a link uniformly at random</a:t>
                </a:r>
              </a:p>
              <a:p>
                <a:pPr indent="-274320">
                  <a:buNone/>
                  <a:defRPr/>
                </a:pP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731520" lvl="1" indent="-274320" fontAlgn="auto">
                  <a:spcAft>
                    <a:spcPts val="0"/>
                  </a:spcAft>
                  <a:buNone/>
                  <a:defRPr/>
                </a:pPr>
                <a:endParaRPr lang="en-US" sz="5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dirty="0">
                    <a:ea typeface="+mn-ea"/>
                  </a:rPr>
                  <a:t>Suppose the random walk reaches a state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	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 = 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 fontAlgn="auto">
                  <a:spcAft>
                    <a:spcPts val="0"/>
                  </a:spcAft>
                  <a:buNone/>
                  <a:defRPr/>
                </a:pPr>
                <a:r>
                  <a:rPr lang="en-US" dirty="0">
                    <a:ea typeface="+mn-ea"/>
                  </a:rPr>
                  <a:t>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stationary distribution </a:t>
                </a:r>
                <a:r>
                  <a:rPr lang="en-US" dirty="0">
                    <a:ea typeface="+mn-ea"/>
                  </a:rPr>
                  <a:t>of a random walk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Our original rank vector</a:t>
                </a:r>
                <a:r>
                  <a:rPr lang="en-US" dirty="0"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r>
                  <a:rPr lang="en-US" dirty="0">
                    <a:ea typeface="+mn-ea"/>
                  </a:rPr>
                  <a:t> satisfies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𝒓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So,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  <a:ea typeface="+mn-ea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 is a stationary distribution for </a:t>
                </a:r>
                <a:br>
                  <a:rPr lang="en-US" b="1" dirty="0">
                    <a:solidFill>
                      <a:srgbClr val="D60093"/>
                    </a:solidFill>
                    <a:ea typeface="+mn-ea"/>
                  </a:rPr>
                </a:br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the random walk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endParaRPr lang="en-US" dirty="0">
                  <a:ea typeface="+mn-ea"/>
                </a:endParaRP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endParaRPr lang="en-US" dirty="0">
                  <a:ea typeface="+mn-ea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  <a:blipFill rotWithShape="1">
                <a:blip r:embed="rId4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809710" y="2584450"/>
          <a:ext cx="23447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203040" progId="Equation.3">
                  <p:embed/>
                </p:oleObj>
              </mc:Choice>
              <mc:Fallback>
                <p:oleObj name="Equation" r:id="rId5" imgW="1104840" imgH="20304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710" y="2584450"/>
                        <a:ext cx="23447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7772400" y="2173909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>
          <a:xfrm>
            <a:off x="7489025" y="1391754"/>
            <a:ext cx="344789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7" idx="0"/>
          </p:cNvCxnSpPr>
          <p:nvPr/>
        </p:nvCxnSpPr>
        <p:spPr>
          <a:xfrm flipH="1">
            <a:off x="7982079" y="1391754"/>
            <a:ext cx="209679" cy="7821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7"/>
          </p:cNvCxnSpPr>
          <p:nvPr/>
        </p:nvCxnSpPr>
        <p:spPr>
          <a:xfrm flipH="1">
            <a:off x="8130344" y="1391754"/>
            <a:ext cx="727777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2260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79372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86484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0426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and Uniqueness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12954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 central result from the theory of random walks (a.k.a. Markov processes):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2743200"/>
            <a:ext cx="8229600" cy="3048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itchFamily="34" charset="0"/>
              </a:rPr>
              <a:t>For graphs that satisfy </a:t>
            </a:r>
            <a:r>
              <a:rPr lang="en-US" sz="3200" b="1" dirty="0">
                <a:latin typeface="Calibri" pitchFamily="34" charset="0"/>
              </a:rPr>
              <a:t>certain conditions</a:t>
            </a:r>
            <a:r>
              <a:rPr lang="en-US" sz="3200" dirty="0">
                <a:latin typeface="Calibri" pitchFamily="34" charset="0"/>
              </a:rPr>
              <a:t>,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the </a:t>
            </a:r>
            <a:r>
              <a:rPr lang="en-US" sz="3200" b="1" dirty="0">
                <a:latin typeface="Calibri" pitchFamily="34" charset="0"/>
              </a:rPr>
              <a:t>stationary distribution is unique</a:t>
            </a:r>
            <a:r>
              <a:rPr lang="en-US" sz="3200" dirty="0">
                <a:latin typeface="Calibri" pitchFamily="34" charset="0"/>
              </a:rPr>
              <a:t> and eventually will be reached no matter what the initial probability distribution at time </a:t>
            </a:r>
            <a:r>
              <a:rPr lang="en-US" sz="3200" b="1" dirty="0">
                <a:latin typeface="Calibri" pitchFamily="34" charset="0"/>
              </a:rPr>
              <a:t>t = 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712048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at Web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655230" cy="5257801"/>
          </a:xfrm>
        </p:spPr>
        <p:txBody>
          <a:bodyPr/>
          <a:lstStyle/>
          <a:p>
            <a:r>
              <a:rPr lang="en-US" dirty="0"/>
              <a:t>Web graph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How do we compute PageRank for graph of such scale?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098" name="Picture 2" descr="Graphical Representation of the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30" y="2209800"/>
            <a:ext cx="4507570" cy="457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31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26" name="Picture 2" descr="Image result for comic final ex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3752"/>
            <a:ext cx="5715000" cy="572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1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6159"/>
          <a:stretch/>
        </p:blipFill>
        <p:spPr>
          <a:xfrm>
            <a:off x="228601" y="1676400"/>
            <a:ext cx="8686800" cy="481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Data: Information Nets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4970" y="5943600"/>
            <a:ext cx="44140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Citation networks and Maps of science</a:t>
            </a:r>
          </a:p>
          <a:p>
            <a:pPr algn="ctr"/>
            <a:r>
              <a:rPr lang="en-US" b="1" dirty="0">
                <a:solidFill>
                  <a:srgbClr val="7F7F7F"/>
                </a:solidFill>
              </a:rPr>
              <a:t>[</a:t>
            </a:r>
            <a:r>
              <a:rPr lang="en-US" b="1" dirty="0" err="1">
                <a:solidFill>
                  <a:srgbClr val="7F7F7F"/>
                </a:solidFill>
              </a:rPr>
              <a:t>Börner</a:t>
            </a:r>
            <a:r>
              <a:rPr lang="en-US" b="1" dirty="0">
                <a:solidFill>
                  <a:srgbClr val="7F7F7F"/>
                </a:solidFill>
              </a:rPr>
              <a:t> et al., 2012]</a:t>
            </a:r>
          </a:p>
        </p:txBody>
      </p:sp>
    </p:spTree>
    <p:extLst>
      <p:ext uri="{BB962C8B-B14F-4D97-AF65-F5344CB8AC3E}">
        <p14:creationId xmlns:p14="http://schemas.microsoft.com/office/powerpoint/2010/main" val="425482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Web as a Graph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Web as a directed graph: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Nodes: Webpages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Edges: Hyperlinks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8E5CE-EB7F-44C1-BA9D-EB986C4F357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1066800" y="2967162"/>
            <a:ext cx="1219200" cy="16002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 teach a class on </a:t>
            </a:r>
            <a:r>
              <a:rPr lang="en-US" sz="1600" dirty="0" err="1">
                <a:solidFill>
                  <a:schemeClr val="tx1"/>
                </a:solidFill>
              </a:rPr>
              <a:t>InformationRetrieval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Flowchart: Document 18"/>
          <p:cNvSpPr/>
          <p:nvPr/>
        </p:nvSpPr>
        <p:spPr>
          <a:xfrm>
            <a:off x="3098800" y="3576762"/>
            <a:ext cx="1219200" cy="1857292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CS224W: Classes are in the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err="1">
                <a:solidFill>
                  <a:schemeClr val="tx1"/>
                </a:solidFill>
              </a:rPr>
              <a:t>Tutelman</a:t>
            </a:r>
            <a:r>
              <a:rPr lang="en-US" sz="1600" dirty="0">
                <a:solidFill>
                  <a:schemeClr val="tx1"/>
                </a:solidFill>
              </a:rPr>
              <a:t> building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Flowchart: Document 19"/>
          <p:cNvSpPr/>
          <p:nvPr/>
        </p:nvSpPr>
        <p:spPr>
          <a:xfrm>
            <a:off x="5130800" y="4443454"/>
            <a:ext cx="1219200" cy="16002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Computer  Science Department at Temple</a:t>
            </a:r>
          </a:p>
        </p:txBody>
      </p:sp>
      <p:sp>
        <p:nvSpPr>
          <p:cNvPr id="21" name="Flowchart: Document 20"/>
          <p:cNvSpPr/>
          <p:nvPr/>
        </p:nvSpPr>
        <p:spPr>
          <a:xfrm>
            <a:off x="7162800" y="5181600"/>
            <a:ext cx="1219200" cy="16002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Temple University</a:t>
            </a:r>
          </a:p>
        </p:txBody>
      </p:sp>
    </p:spTree>
    <p:extLst>
      <p:ext uri="{BB962C8B-B14F-4D97-AF65-F5344CB8AC3E}">
        <p14:creationId xmlns:p14="http://schemas.microsoft.com/office/powerpoint/2010/main" val="70302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Web as a Graph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Web as a directed graph: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Nodes: Webpages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Edges: Hyperlinks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8E5CE-EB7F-44C1-BA9D-EB986C4F357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" name="Flowchart: Document 23"/>
          <p:cNvSpPr/>
          <p:nvPr/>
        </p:nvSpPr>
        <p:spPr>
          <a:xfrm>
            <a:off x="1066800" y="2967162"/>
            <a:ext cx="1219200" cy="16002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 teach a class on </a:t>
            </a:r>
            <a:r>
              <a:rPr lang="en-US" sz="1600" u="sng" dirty="0">
                <a:solidFill>
                  <a:srgbClr val="0000FF"/>
                </a:solidFill>
              </a:rPr>
              <a:t>IR</a:t>
            </a:r>
            <a:r>
              <a:rPr lang="en-US" sz="1600" dirty="0"/>
              <a:t>.</a:t>
            </a:r>
          </a:p>
        </p:txBody>
      </p:sp>
      <p:sp>
        <p:nvSpPr>
          <p:cNvPr id="25" name="Flowchart: Document 24"/>
          <p:cNvSpPr/>
          <p:nvPr/>
        </p:nvSpPr>
        <p:spPr>
          <a:xfrm>
            <a:off x="3098800" y="3576762"/>
            <a:ext cx="1219200" cy="1857292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CIS5590: Classes are in the </a:t>
            </a:r>
            <a:br>
              <a:rPr lang="en-US" sz="1600" dirty="0"/>
            </a:br>
            <a:r>
              <a:rPr lang="en-US" sz="1600" u="sng" dirty="0" err="1">
                <a:solidFill>
                  <a:srgbClr val="0000FF"/>
                </a:solidFill>
              </a:rPr>
              <a:t>Tutelman</a:t>
            </a:r>
            <a:r>
              <a:rPr lang="en-US" sz="1600" dirty="0"/>
              <a:t> building</a:t>
            </a:r>
            <a:endParaRPr lang="en-US" sz="1600" b="1" u="sng" dirty="0">
              <a:solidFill>
                <a:srgbClr val="0000FF"/>
              </a:solidFill>
            </a:endParaRPr>
          </a:p>
        </p:txBody>
      </p:sp>
      <p:sp>
        <p:nvSpPr>
          <p:cNvPr id="26" name="Flowchart: Document 25"/>
          <p:cNvSpPr/>
          <p:nvPr/>
        </p:nvSpPr>
        <p:spPr>
          <a:xfrm>
            <a:off x="5130800" y="4443454"/>
            <a:ext cx="1219200" cy="16002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Computer  Science Department at </a:t>
            </a:r>
            <a:r>
              <a:rPr lang="en-US" sz="1600" u="sng" dirty="0">
                <a:solidFill>
                  <a:srgbClr val="0000FF"/>
                </a:solidFill>
              </a:rPr>
              <a:t>Temple</a:t>
            </a:r>
          </a:p>
        </p:txBody>
      </p:sp>
      <p:sp>
        <p:nvSpPr>
          <p:cNvPr id="27" name="Flowchart: Document 26"/>
          <p:cNvSpPr/>
          <p:nvPr/>
        </p:nvSpPr>
        <p:spPr>
          <a:xfrm>
            <a:off x="7162800" y="5181600"/>
            <a:ext cx="1219200" cy="16002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Temple University</a:t>
            </a:r>
          </a:p>
        </p:txBody>
      </p:sp>
      <p:cxnSp>
        <p:nvCxnSpPr>
          <p:cNvPr id="28" name="Straight Arrow Connector 27"/>
          <p:cNvCxnSpPr>
            <a:endCxn id="25" idx="1"/>
          </p:cNvCxnSpPr>
          <p:nvPr/>
        </p:nvCxnSpPr>
        <p:spPr>
          <a:xfrm>
            <a:off x="1676400" y="3957762"/>
            <a:ext cx="1422400" cy="5476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1"/>
          </p:cNvCxnSpPr>
          <p:nvPr/>
        </p:nvCxnSpPr>
        <p:spPr>
          <a:xfrm>
            <a:off x="3886200" y="4719762"/>
            <a:ext cx="1244600" cy="5237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1"/>
          </p:cNvCxnSpPr>
          <p:nvPr/>
        </p:nvCxnSpPr>
        <p:spPr>
          <a:xfrm>
            <a:off x="5740400" y="5557962"/>
            <a:ext cx="1422400" cy="4237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Broad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C0066"/>
                </a:solidFill>
              </a:rPr>
              <a:t>How to organize the Web?</a:t>
            </a:r>
            <a:endParaRPr lang="en-US" b="1" dirty="0">
              <a:solidFill>
                <a:srgbClr val="CC0066"/>
              </a:solidFill>
            </a:endParaRPr>
          </a:p>
          <a:p>
            <a:r>
              <a:rPr lang="en-US" b="1" dirty="0"/>
              <a:t>First try:</a:t>
            </a:r>
            <a:r>
              <a:rPr lang="en-US" dirty="0"/>
              <a:t> Human curated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Web directories</a:t>
            </a:r>
          </a:p>
          <a:p>
            <a:pPr lvl="1"/>
            <a:r>
              <a:rPr lang="en-US" dirty="0"/>
              <a:t>Yahoo, DMOZ, </a:t>
            </a:r>
            <a:r>
              <a:rPr lang="en-US" dirty="0" err="1"/>
              <a:t>LookSmart</a:t>
            </a:r>
            <a:endParaRPr lang="en-US" dirty="0"/>
          </a:p>
          <a:p>
            <a:r>
              <a:rPr lang="en-US" b="1" dirty="0"/>
              <a:t>Second try: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Web Search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Information Retrieval </a:t>
            </a:r>
            <a:r>
              <a:rPr lang="en-US" dirty="0"/>
              <a:t>investigates: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Find relevant docs in a small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and trusted set</a:t>
            </a:r>
          </a:p>
          <a:p>
            <a:pPr lvl="2"/>
            <a:r>
              <a:rPr lang="en-US" dirty="0"/>
              <a:t>Newspaper articles, Patents, etc.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But:</a:t>
            </a:r>
            <a:r>
              <a:rPr lang="en-US" dirty="0"/>
              <a:t> Web is </a:t>
            </a:r>
            <a:r>
              <a:rPr lang="en-US" b="1" dirty="0"/>
              <a:t>huge</a:t>
            </a:r>
            <a:r>
              <a:rPr lang="en-US" dirty="0"/>
              <a:t>, full of untrusted documents, random things, web spam, etc.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2533" name="Picture 5" descr="http://www.imagstudios.com/images/yahoo-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2982591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2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Search: 2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0000FF"/>
                </a:solidFill>
              </a:rPr>
              <a:t>2 challenges of web search:</a:t>
            </a:r>
          </a:p>
          <a:p>
            <a:r>
              <a:rPr lang="en-US" b="1" dirty="0">
                <a:solidFill>
                  <a:srgbClr val="D60093"/>
                </a:solidFill>
              </a:rPr>
              <a:t>(1) Web contains many sources of information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333399"/>
                </a:solidFill>
              </a:rPr>
              <a:t>Who to “trust”?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Trick: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Trustworthy pages may point to each other!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(2) What is the “best” answer to query “newspaper”?</a:t>
            </a:r>
          </a:p>
          <a:p>
            <a:pPr lvl="1"/>
            <a:r>
              <a:rPr lang="en-US" dirty="0"/>
              <a:t>No single right answer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Trick: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Pages that actually know about newspapers might all be pointing to many newspapers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515" y="2947986"/>
            <a:ext cx="4011485" cy="299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Ranking Nodes on the Graph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All web pages are not equally “important”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www.joe-schmoe.com</a:t>
            </a:r>
            <a:r>
              <a:rPr lang="en-US" dirty="0"/>
              <a:t> vs. </a:t>
            </a:r>
            <a:r>
              <a:rPr lang="en-US" dirty="0">
                <a:hlinkClick r:id="rId4"/>
              </a:rPr>
              <a:t>www.temple.edu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There is large diversity </a:t>
            </a:r>
            <a:br>
              <a:rPr lang="en-US" dirty="0"/>
            </a:br>
            <a:r>
              <a:rPr lang="en-US" dirty="0"/>
              <a:t>in the web-graph </a:t>
            </a:r>
            <a:br>
              <a:rPr lang="en-US" dirty="0"/>
            </a:br>
            <a:r>
              <a:rPr lang="en-US" dirty="0"/>
              <a:t>node connectivity.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Let’s rank the pages by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the link structure!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8E5CE-EB7F-44C1-BA9D-EB986C4F357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73662" y="5135477"/>
            <a:ext cx="165947" cy="17828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12920" y="2895600"/>
            <a:ext cx="165947" cy="178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16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Jure Color Schem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7030A0"/>
      </a:accent2>
      <a:accent3>
        <a:srgbClr val="00B0F0"/>
      </a:accent3>
      <a:accent4>
        <a:srgbClr val="D60093"/>
      </a:accent4>
      <a:accent5>
        <a:srgbClr val="008000"/>
      </a:accent5>
      <a:accent6>
        <a:srgbClr val="FF6600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mpd="sng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7439</TotalTime>
  <Words>2616</Words>
  <Application>Microsoft Office PowerPoint</Application>
  <PresentationFormat>On-screen Show (4:3)</PresentationFormat>
  <Paragraphs>409</Paragraphs>
  <Slides>39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Cambria Math</vt:lpstr>
      <vt:lpstr>Corbel</vt:lpstr>
      <vt:lpstr>Monotype Sorts</vt:lpstr>
      <vt:lpstr>Symbol</vt:lpstr>
      <vt:lpstr>Times New Roman</vt:lpstr>
      <vt:lpstr>Wingdings</vt:lpstr>
      <vt:lpstr>Wingdings 2</vt:lpstr>
      <vt:lpstr>Module</vt:lpstr>
      <vt:lpstr>Equation</vt:lpstr>
      <vt:lpstr>Random Surfers on the Web Transition Matrix of the Web Dead Ends and Spider Traps Topic-Specific PageRank </vt:lpstr>
      <vt:lpstr>Graph Data: Social Networks</vt:lpstr>
      <vt:lpstr>Graph Data: Media Networks</vt:lpstr>
      <vt:lpstr>Graph Data: Information Nets</vt:lpstr>
      <vt:lpstr>Web as a Graph</vt:lpstr>
      <vt:lpstr>Web as a Graph</vt:lpstr>
      <vt:lpstr>Broad Question</vt:lpstr>
      <vt:lpstr>Web Search: 2 Challenges</vt:lpstr>
      <vt:lpstr>Ranking Nodes on the Graph</vt:lpstr>
      <vt:lpstr>Link Analysis Algorithms</vt:lpstr>
      <vt:lpstr> Need a Different Paradigm</vt:lpstr>
      <vt:lpstr>Links as Votes</vt:lpstr>
      <vt:lpstr>Simple Recursive Formulation</vt:lpstr>
      <vt:lpstr>Inventors</vt:lpstr>
      <vt:lpstr>Intuition – (1)</vt:lpstr>
      <vt:lpstr>Intuition – (2)</vt:lpstr>
      <vt:lpstr>PageRank: The “Flow” Model</vt:lpstr>
      <vt:lpstr>Solving the Flow Equations</vt:lpstr>
      <vt:lpstr>PageRank: Matrix Formulation</vt:lpstr>
      <vt:lpstr>Example</vt:lpstr>
      <vt:lpstr>Another Example</vt:lpstr>
      <vt:lpstr>Random Walks on the Web</vt:lpstr>
      <vt:lpstr>Random Walks – (2)</vt:lpstr>
      <vt:lpstr>Eigenvector Formulation</vt:lpstr>
      <vt:lpstr>Power Iteration Method</vt:lpstr>
      <vt:lpstr>Running Example</vt:lpstr>
      <vt:lpstr>PageRank: How to solve?</vt:lpstr>
      <vt:lpstr>PageRank: How to solve?</vt:lpstr>
      <vt:lpstr>The Walkers</vt:lpstr>
      <vt:lpstr>The Walkers</vt:lpstr>
      <vt:lpstr>The Walkers</vt:lpstr>
      <vt:lpstr>The Walkers</vt:lpstr>
      <vt:lpstr>In the Limit …</vt:lpstr>
      <vt:lpstr>Why Power Iteration works? (1)</vt:lpstr>
      <vt:lpstr>Random Walk Interpretation</vt:lpstr>
      <vt:lpstr>The Stationary Distribution</vt:lpstr>
      <vt:lpstr>Existence and Uniqueness</vt:lpstr>
      <vt:lpstr>PageRank at Web Scale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Eduard C. Dragut</cp:lastModifiedBy>
  <cp:revision>578</cp:revision>
  <dcterms:created xsi:type="dcterms:W3CDTF">2009-06-12T17:14:38Z</dcterms:created>
  <dcterms:modified xsi:type="dcterms:W3CDTF">2025-02-19T22:24:00Z</dcterms:modified>
</cp:coreProperties>
</file>