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57" r:id="rId2"/>
    <p:sldId id="258" r:id="rId3"/>
    <p:sldId id="259" r:id="rId4"/>
    <p:sldId id="807" r:id="rId5"/>
    <p:sldId id="851" r:id="rId6"/>
    <p:sldId id="812" r:id="rId7"/>
    <p:sldId id="262" r:id="rId8"/>
    <p:sldId id="376" r:id="rId9"/>
    <p:sldId id="852" r:id="rId10"/>
    <p:sldId id="373" r:id="rId11"/>
    <p:sldId id="371" r:id="rId12"/>
    <p:sldId id="264" r:id="rId13"/>
    <p:sldId id="378" r:id="rId14"/>
    <p:sldId id="268" r:id="rId15"/>
    <p:sldId id="269" r:id="rId16"/>
    <p:sldId id="379" r:id="rId17"/>
    <p:sldId id="270" r:id="rId18"/>
    <p:sldId id="271" r:id="rId19"/>
    <p:sldId id="377" r:id="rId20"/>
    <p:sldId id="858" r:id="rId21"/>
    <p:sldId id="860" r:id="rId22"/>
    <p:sldId id="859" r:id="rId23"/>
    <p:sldId id="380" r:id="rId24"/>
    <p:sldId id="273" r:id="rId25"/>
    <p:sldId id="368" r:id="rId26"/>
    <p:sldId id="284" r:id="rId27"/>
    <p:sldId id="274" r:id="rId28"/>
    <p:sldId id="275" r:id="rId29"/>
    <p:sldId id="276" r:id="rId30"/>
    <p:sldId id="370" r:id="rId31"/>
    <p:sldId id="277" r:id="rId32"/>
    <p:sldId id="278" r:id="rId33"/>
    <p:sldId id="282" r:id="rId34"/>
    <p:sldId id="295" r:id="rId35"/>
    <p:sldId id="297" r:id="rId36"/>
    <p:sldId id="298" r:id="rId37"/>
    <p:sldId id="299" r:id="rId38"/>
    <p:sldId id="301" r:id="rId39"/>
    <p:sldId id="302" r:id="rId40"/>
    <p:sldId id="303" r:id="rId41"/>
    <p:sldId id="381" r:id="rId42"/>
    <p:sldId id="382" r:id="rId43"/>
    <p:sldId id="304" r:id="rId44"/>
    <p:sldId id="305" r:id="rId45"/>
    <p:sldId id="306" r:id="rId46"/>
    <p:sldId id="307" r:id="rId47"/>
    <p:sldId id="308" r:id="rId48"/>
    <p:sldId id="309" r:id="rId49"/>
    <p:sldId id="311" r:id="rId50"/>
    <p:sldId id="312" r:id="rId51"/>
    <p:sldId id="313" r:id="rId52"/>
    <p:sldId id="310" r:id="rId53"/>
    <p:sldId id="314" r:id="rId54"/>
    <p:sldId id="315" r:id="rId55"/>
    <p:sldId id="316" r:id="rId56"/>
    <p:sldId id="857" r:id="rId57"/>
    <p:sldId id="318" r:id="rId58"/>
    <p:sldId id="319" r:id="rId59"/>
    <p:sldId id="320" r:id="rId60"/>
    <p:sldId id="321" r:id="rId61"/>
    <p:sldId id="325" r:id="rId62"/>
    <p:sldId id="327" r:id="rId63"/>
    <p:sldId id="328" r:id="rId64"/>
    <p:sldId id="794" r:id="rId65"/>
    <p:sldId id="801" r:id="rId66"/>
    <p:sldId id="802" r:id="rId67"/>
    <p:sldId id="805" r:id="rId68"/>
    <p:sldId id="856" r:id="rId69"/>
    <p:sldId id="820" r:id="rId70"/>
    <p:sldId id="855" r:id="rId71"/>
    <p:sldId id="329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93" autoAdjust="0"/>
  </p:normalViewPr>
  <p:slideViewPr>
    <p:cSldViewPr snapToGrid="0" snapToObjects="1">
      <p:cViewPr varScale="1">
        <p:scale>
          <a:sx n="97" d="100"/>
          <a:sy n="97" d="100"/>
        </p:scale>
        <p:origin x="12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A3C2E-18D3-A246-94B9-9487146633C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438F4-F50F-CB45-854D-6A1A628F6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77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E5B5CBE0-6762-BF16-6CFF-33525B31B8E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CS258 S99</a:t>
            </a:r>
          </a:p>
        </p:txBody>
      </p:sp>
      <p:sp>
        <p:nvSpPr>
          <p:cNvPr id="35842" name="Rectangle 5">
            <a:extLst>
              <a:ext uri="{FF2B5EF4-FFF2-40B4-BE49-F238E27FC236}">
                <a16:creationId xmlns:a16="http://schemas.microsoft.com/office/drawing/2014/main" id="{1EDCD163-AF34-7188-037E-BE744CC158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8A9BFB1-AA3B-2449-87AD-1CBD2889323F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4A731B31-D4F5-307E-2B68-F5AE15E709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2175"/>
          </a:xfrm>
          <a:solidFill>
            <a:srgbClr val="FFFFFF"/>
          </a:solidFill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6EE19D2-876D-DF88-76EE-56B6B34E0C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1A16BB-2513-471D-9B09-24E0566F1FA6}" type="slidenum">
              <a:rPr lang="en-GB"/>
              <a:pPr/>
              <a:t>42</a:t>
            </a:fld>
            <a:endParaRPr lang="en-GB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4143900" y="9120731"/>
            <a:ext cx="3171300" cy="4804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6723" tIns="48174" rIns="96723" bIns="48174" anchor="b"/>
          <a:lstStyle/>
          <a:p>
            <a:pPr algn="r">
              <a:tabLst>
                <a:tab pos="0" algn="l"/>
                <a:tab pos="948549" algn="l"/>
                <a:tab pos="1897097" algn="l"/>
                <a:tab pos="2845646" algn="l"/>
                <a:tab pos="3794195" algn="l"/>
                <a:tab pos="4742744" algn="l"/>
                <a:tab pos="5691293" algn="l"/>
                <a:tab pos="6639842" algn="l"/>
                <a:tab pos="7588390" algn="l"/>
                <a:tab pos="8536938" algn="l"/>
                <a:tab pos="9485487" algn="l"/>
                <a:tab pos="10434036" algn="l"/>
              </a:tabLst>
            </a:pPr>
            <a:fld id="{2199D9A9-8D96-4916-B172-08B625A940CF}" type="slidenum">
              <a:rPr lang="en-GB" sz="1300">
                <a:solidFill>
                  <a:srgbClr val="7D7D7D"/>
                </a:solidFill>
              </a:rPr>
              <a:pPr algn="r">
                <a:tabLst>
                  <a:tab pos="0" algn="l"/>
                  <a:tab pos="948549" algn="l"/>
                  <a:tab pos="1897097" algn="l"/>
                  <a:tab pos="2845646" algn="l"/>
                  <a:tab pos="3794195" algn="l"/>
                  <a:tab pos="4742744" algn="l"/>
                  <a:tab pos="5691293" algn="l"/>
                  <a:tab pos="6639842" algn="l"/>
                  <a:tab pos="7588390" algn="l"/>
                  <a:tab pos="8536938" algn="l"/>
                  <a:tab pos="9485487" algn="l"/>
                  <a:tab pos="10434036" algn="l"/>
                </a:tabLst>
              </a:pPr>
              <a:t>42</a:t>
            </a:fld>
            <a:endParaRPr lang="en-GB" sz="1300" dirty="0">
              <a:solidFill>
                <a:srgbClr val="7D7D7D"/>
              </a:solidFill>
            </a:endParaRPr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232731" y="719887"/>
            <a:ext cx="4851394" cy="36010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4855" tIns="47428" rIns="94855" bIns="47428" anchor="ctr"/>
          <a:lstStyle/>
          <a:p>
            <a:endParaRPr lang="en-US"/>
          </a:p>
        </p:txBody>
      </p:sp>
      <p:sp>
        <p:nvSpPr>
          <p:cNvPr id="33795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32348" y="4562007"/>
            <a:ext cx="5852160" cy="43209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6723" tIns="48174" rIns="96723" bIns="48174"/>
          <a:lstStyle/>
          <a:p>
            <a:pPr>
              <a:lnSpc>
                <a:spcPct val="98000"/>
              </a:lnSpc>
              <a:spcBef>
                <a:spcPts val="700"/>
              </a:spcBef>
              <a:spcAft>
                <a:spcPts val="207"/>
              </a:spcAft>
              <a:tabLst>
                <a:tab pos="0" algn="l"/>
                <a:tab pos="948549" algn="l"/>
                <a:tab pos="1897097" algn="l"/>
                <a:tab pos="2845646" algn="l"/>
                <a:tab pos="3794195" algn="l"/>
                <a:tab pos="4742744" algn="l"/>
                <a:tab pos="5691293" algn="l"/>
                <a:tab pos="6639842" algn="l"/>
                <a:tab pos="7588390" algn="l"/>
                <a:tab pos="8536938" algn="l"/>
                <a:tab pos="9485487" algn="l"/>
                <a:tab pos="10434036" algn="l"/>
              </a:tabLst>
            </a:pPr>
            <a:endParaRPr lang="en-GB" sz="1900" dirty="0">
              <a:latin typeface="Helvetica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409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Heart beating</a:t>
            </a:r>
            <a:r>
              <a:rPr lang="en-US" baseline="0" dirty="0"/>
              <a:t> every 3 seconds. If NN does not hear from DN in 10 </a:t>
            </a:r>
            <a:r>
              <a:rPr lang="en-US" baseline="0" dirty="0" err="1"/>
              <a:t>mins</a:t>
            </a:r>
            <a:r>
              <a:rPr lang="en-US" baseline="0" dirty="0"/>
              <a:t>, it starts to replicate the blocks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438F4-F50F-CB45-854D-6A1A628F628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19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HDFS</a:t>
            </a:r>
            <a:r>
              <a:rPr lang="en-US" baseline="0" dirty="0"/>
              <a:t> block is 32K times larger than regular file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438F4-F50F-CB45-854D-6A1A628F628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66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Analogy:</a:t>
            </a:r>
            <a:r>
              <a:rPr lang="en-US" baseline="0" dirty="0"/>
              <a:t> Name Node is like the Index cards in library. When you borrow a book, go to find its index in the central place and then go to book shelves and find those books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438F4-F50F-CB45-854D-6A1A628F628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53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scarece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438F4-F50F-CB45-854D-6A1A628F628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21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a short</a:t>
            </a:r>
            <a:r>
              <a:rPr lang="en-US" baseline="0" dirty="0"/>
              <a:t> excise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438F4-F50F-CB45-854D-6A1A628F628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93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a </a:t>
            </a:r>
            <a:r>
              <a:rPr lang="en-US"/>
              <a:t>short</a:t>
            </a:r>
            <a:r>
              <a:rPr lang="en-US" baseline="0"/>
              <a:t> excise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438F4-F50F-CB45-854D-6A1A628F628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93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happens</a:t>
            </a:r>
            <a:r>
              <a:rPr lang="en-US" baseline="0" dirty="0"/>
              <a:t> if a node fails during write?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438F4-F50F-CB45-854D-6A1A628F628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53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>
            <a:extLst>
              <a:ext uri="{FF2B5EF4-FFF2-40B4-BE49-F238E27FC236}">
                <a16:creationId xmlns:a16="http://schemas.microsoft.com/office/drawing/2014/main" id="{F5147C41-67BC-6CB9-7F06-13E00AA88B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0" name="Notes Placeholder 2">
            <a:extLst>
              <a:ext uri="{FF2B5EF4-FFF2-40B4-BE49-F238E27FC236}">
                <a16:creationId xmlns:a16="http://schemas.microsoft.com/office/drawing/2014/main" id="{A4C1F2C9-F30B-BAB5-90D0-E09B150FF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763EDB41-BE58-DFF0-5BCF-0B2145AE7F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AA1CB5B-C126-2948-B45B-293D7C598F0A}" type="slidenum">
              <a:rPr lang="en-US" altLang="en-US" sz="1200" smtClean="0"/>
              <a:pPr/>
              <a:t>64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>
            <a:extLst>
              <a:ext uri="{FF2B5EF4-FFF2-40B4-BE49-F238E27FC236}">
                <a16:creationId xmlns:a16="http://schemas.microsoft.com/office/drawing/2014/main" id="{5FA18286-65EB-5410-CB2C-0279262165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8" name="Notes Placeholder 2">
            <a:extLst>
              <a:ext uri="{FF2B5EF4-FFF2-40B4-BE49-F238E27FC236}">
                <a16:creationId xmlns:a16="http://schemas.microsoft.com/office/drawing/2014/main" id="{05DB30E0-2AE8-BE11-57B3-3BDD86984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6739" name="Slide Number Placeholder 3">
            <a:extLst>
              <a:ext uri="{FF2B5EF4-FFF2-40B4-BE49-F238E27FC236}">
                <a16:creationId xmlns:a16="http://schemas.microsoft.com/office/drawing/2014/main" id="{7C1994A7-CD57-4E12-D691-BE2A9CF02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6EC5241-957E-B84E-AFAE-2CE7439C6435}" type="slidenum">
              <a:rPr lang="en-US" altLang="en-US" sz="1200" smtClean="0"/>
              <a:pPr/>
              <a:t>65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alphabets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438F4-F50F-CB45-854D-6A1A628F62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64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>
            <a:extLst>
              <a:ext uri="{FF2B5EF4-FFF2-40B4-BE49-F238E27FC236}">
                <a16:creationId xmlns:a16="http://schemas.microsoft.com/office/drawing/2014/main" id="{6D5881D3-BCCC-33C2-916B-BF127516F1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Notes Placeholder 2">
            <a:extLst>
              <a:ext uri="{FF2B5EF4-FFF2-40B4-BE49-F238E27FC236}">
                <a16:creationId xmlns:a16="http://schemas.microsoft.com/office/drawing/2014/main" id="{C6210B87-F870-140D-C937-DB1122155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8787" name="Slide Number Placeholder 3">
            <a:extLst>
              <a:ext uri="{FF2B5EF4-FFF2-40B4-BE49-F238E27FC236}">
                <a16:creationId xmlns:a16="http://schemas.microsoft.com/office/drawing/2014/main" id="{4367A9AF-21A8-C43F-9288-1809FF00C5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B442537-DEEA-AA48-B00D-31A33C8E5BB9}" type="slidenum">
              <a:rPr lang="en-US" altLang="en-US" sz="1200" smtClean="0"/>
              <a:pPr/>
              <a:t>66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6C72B611-6D29-493E-EBCE-E7F57F204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>
            <a:extLst>
              <a:ext uri="{FF2B5EF4-FFF2-40B4-BE49-F238E27FC236}">
                <a16:creationId xmlns:a16="http://schemas.microsoft.com/office/drawing/2014/main" id="{E3C8D355-9A32-1B39-102D-3D76AA63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BA7F9EE-C7C1-4F36-BE1D-0CB59710A6B6}" type="slidenum">
              <a:rPr lang="en-US" smtClean="0"/>
              <a:pPr eaLnBrk="1" hangingPunct="1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3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York Times Faced Challenge in 2007: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Challenging and Complicated Computing Chore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http://www.greenm3.com/</a:t>
            </a:r>
            <a:r>
              <a:rPr lang="en-US" dirty="0" err="1"/>
              <a:t>gdcblog</a:t>
            </a:r>
            <a:r>
              <a:rPr lang="en-US" dirty="0"/>
              <a:t>/2008/11/5/nytimes-aws-cloud-computing-mistake-cost-240.html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4CD30-58B9-E340-85C8-3A7E6909C7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67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York Times Faced Challenge in 2007: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Challenging and Complicated Computing Chore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http://www.greenm3.com/</a:t>
            </a:r>
            <a:r>
              <a:rPr lang="en-US" dirty="0" err="1"/>
              <a:t>gdcblog</a:t>
            </a:r>
            <a:r>
              <a:rPr lang="en-US" dirty="0"/>
              <a:t>/2008/11/5/nytimes-aws-cloud-computing-mistake-cost-240.html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64CD30-58B9-E340-85C8-3A7E6909C7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67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438F4-F50F-CB45-854D-6A1A628F62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77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BA7F9EE-C7C1-4F36-BE1D-0CB59710A6B6}" type="slidenum">
              <a:rPr lang="en-US" smtClean="0"/>
              <a:pPr eaLnBrk="1" hangingPunct="1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05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438F4-F50F-CB45-854D-6A1A628F62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54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1%-10%-100%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438F4-F50F-CB45-854D-6A1A628F628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38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4ED0-7096-8E4E-9720-CFAD7C39C8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9F1B-8E04-0B4B-A3E5-E174CB4E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4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4ED0-7096-8E4E-9720-CFAD7C39C8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9F1B-8E04-0B4B-A3E5-E174CB4E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72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4ED0-7096-8E4E-9720-CFAD7C39C8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9F1B-8E04-0B4B-A3E5-E174CB4E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04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4ED0-7096-8E4E-9720-CFAD7C39C8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9F1B-8E04-0B4B-A3E5-E174CB4E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13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4ED0-7096-8E4E-9720-CFAD7C39C8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9F1B-8E04-0B4B-A3E5-E174CB4E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6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4ED0-7096-8E4E-9720-CFAD7C39C8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9F1B-8E04-0B4B-A3E5-E174CB4E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62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4ED0-7096-8E4E-9720-CFAD7C39C8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9F1B-8E04-0B4B-A3E5-E174CB4E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7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4ED0-7096-8E4E-9720-CFAD7C39C8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9F1B-8E04-0B4B-A3E5-E174CB4E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92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4ED0-7096-8E4E-9720-CFAD7C39C8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9F1B-8E04-0B4B-A3E5-E174CB4E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54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4ED0-7096-8E4E-9720-CFAD7C39C8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9F1B-8E04-0B4B-A3E5-E174CB4E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3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4ED0-7096-8E4E-9720-CFAD7C39C8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9F1B-8E04-0B4B-A3E5-E174CB4E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4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54ED0-7096-8E4E-9720-CFAD7C39C82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89F1B-8E04-0B4B-A3E5-E174CB4E4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3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lintool.github.io/MapReduceAlgorithms/" TargetMode="External"/><Relationship Id="rId2" Type="http://schemas.openxmlformats.org/officeDocument/2006/relationships/hyperlink" Target="http://hadoop.apache.org/docs/curren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mazon.com/Hadoop-Definitive-Guide-Tom-White/dp/1449311520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eedscientific.com/how-much-data-is-created-every-day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hadoop.apache.org/docs/r2.4.1/hadoop-project-dist/hadoop-common/FileSystemShell.html" TargetMode="External"/><Relationship Id="rId2" Type="http://schemas.openxmlformats.org/officeDocument/2006/relationships/hyperlink" Target="http://ccl.cse.nd.edu/operations/hadoop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tLXPLb6EXs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hadoop.apache.org/docs/current/hadoop-project-dist/hadoop-hdfs/HDFSCommands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hadoop.apache.org/docs/stable/hadoop-mapreduce-client/hadoop-mapreduce-client-core/MapReduceTutorial.html" TargetMode="External"/><Relationship Id="rId7" Type="http://schemas.openxmlformats.org/officeDocument/2006/relationships/hyperlink" Target="http://hadoop.apache.org/docs/r2.7.3/hadoop-project-dist/hadoop-common/ClusterSetup.html" TargetMode="External"/><Relationship Id="rId2" Type="http://schemas.openxmlformats.org/officeDocument/2006/relationships/hyperlink" Target="http://hadoop.apach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ingax.com/install-apache-hadoop-ubuntu-cluster-setup/" TargetMode="External"/><Relationship Id="rId5" Type="http://schemas.openxmlformats.org/officeDocument/2006/relationships/hyperlink" Target="http://hadoop.apache.org/docs/r2.7.3/hadoop-project-dist/hadoop-common/SingleCluster.html#Pseudo-Distributed_Operation" TargetMode="External"/><Relationship Id="rId4" Type="http://schemas.openxmlformats.org/officeDocument/2006/relationships/hyperlink" Target="http://docs.aws.amazon.com/emr/latest/ManagementGuide/emr-gs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.googleusercontent.com/media/research.google.com/en/archive/gfs-sosp2003.pdf" TargetMode="External"/><Relationship Id="rId7" Type="http://schemas.openxmlformats.org/officeDocument/2006/relationships/hyperlink" Target="https://research.google.com/archive/mapreduce-osdi04.pdf" TargetMode="External"/><Relationship Id="rId2" Type="http://schemas.openxmlformats.org/officeDocument/2006/relationships/hyperlink" Target="https://storageconference.us/2010/Papers/MSST/Shvachko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bm.com/developerworks/library/wa-introhdfs/index.html" TargetMode="External"/><Relationship Id="rId5" Type="http://schemas.openxmlformats.org/officeDocument/2006/relationships/hyperlink" Target="https://hadoop.apache.org/docs/current/hadoop-project-dist/hadoop-hdfs/HdfsDesign.html" TargetMode="External"/><Relationship Id="rId4" Type="http://schemas.openxmlformats.org/officeDocument/2006/relationships/hyperlink" Target="https://cse.buffalo.edu/~okennedy/courses/cse704fa2012/2.2-HDFS.pptx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1208"/>
            <a:ext cx="7772400" cy="1470025"/>
          </a:xfrm>
        </p:spPr>
        <p:txBody>
          <a:bodyPr/>
          <a:lstStyle/>
          <a:p>
            <a:r>
              <a:rPr lang="en-US" dirty="0"/>
              <a:t>Brief Introduction to Hadoop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231" y="4725348"/>
            <a:ext cx="8729221" cy="1374873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CIS 5517 – Data Intensive and Cloud Computing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Reading: Chapter 3 from Hadoop: The Definitive Guide: Tom White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2374900"/>
            <a:ext cx="3873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42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4 years ago?</a:t>
            </a:r>
          </a:p>
        </p:txBody>
      </p:sp>
      <p:pic>
        <p:nvPicPr>
          <p:cNvPr id="7" name="Content Placeholder 6" descr="A colorful circular chart with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68FA1C36-6D64-A5C3-80DD-D898B51F7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473" y="1600200"/>
            <a:ext cx="4459053" cy="4525963"/>
          </a:xfrm>
        </p:spPr>
      </p:pic>
    </p:spTree>
    <p:extLst>
      <p:ext uri="{BB962C8B-B14F-4D97-AF65-F5344CB8AC3E}">
        <p14:creationId xmlns:p14="http://schemas.microsoft.com/office/powerpoint/2010/main" val="2559798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457200" y="303213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Who is generating Big Data?</a:t>
            </a:r>
          </a:p>
        </p:txBody>
      </p:sp>
      <p:sp>
        <p:nvSpPr>
          <p:cNvPr id="25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0211B80-7C79-41F7-9946-37F518A5652A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pic>
        <p:nvPicPr>
          <p:cNvPr id="4" name="Picture 3" descr="A screenshot of a social media ad&#10;&#10;Description automatically generated">
            <a:extLst>
              <a:ext uri="{FF2B5EF4-FFF2-40B4-BE49-F238E27FC236}">
                <a16:creationId xmlns:a16="http://schemas.microsoft.com/office/drawing/2014/main" id="{C28E6255-B77F-D28F-4C25-80C7E1438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919" y="1091380"/>
            <a:ext cx="3352685" cy="57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40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27853"/>
          </a:xfrm>
        </p:spPr>
        <p:txBody>
          <a:bodyPr/>
          <a:lstStyle/>
          <a:p>
            <a:r>
              <a:rPr lang="en-US" dirty="0"/>
              <a:t>What are Key Features of Big Data?</a:t>
            </a:r>
          </a:p>
        </p:txBody>
      </p:sp>
      <p:pic>
        <p:nvPicPr>
          <p:cNvPr id="4" name="Picture 3" descr="A diagram of a machine&#10;&#10;Description automatically generated">
            <a:extLst>
              <a:ext uri="{FF2B5EF4-FFF2-40B4-BE49-F238E27FC236}">
                <a16:creationId xmlns:a16="http://schemas.microsoft.com/office/drawing/2014/main" id="{5EA893BE-BE42-3EFD-9B7E-3DBD9A3A5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74" y="1142479"/>
            <a:ext cx="8129852" cy="45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58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666"/>
            <a:ext cx="8229600" cy="1143000"/>
          </a:xfrm>
        </p:spPr>
        <p:txBody>
          <a:bodyPr/>
          <a:lstStyle/>
          <a:p>
            <a:r>
              <a:rPr lang="en-US" dirty="0"/>
              <a:t>Large-scale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432"/>
            <a:ext cx="8229600" cy="5636342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Large-scale computing</a:t>
            </a:r>
            <a:r>
              <a:rPr lang="en-US" dirty="0">
                <a:solidFill>
                  <a:srgbClr val="008000"/>
                </a:solidFill>
              </a:rPr>
              <a:t> for </a:t>
            </a:r>
            <a:r>
              <a:rPr lang="en-US" b="1" dirty="0">
                <a:solidFill>
                  <a:srgbClr val="008000"/>
                </a:solidFill>
              </a:rPr>
              <a:t>data analytics 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dirty="0">
                <a:solidFill>
                  <a:srgbClr val="008000"/>
                </a:solidFill>
              </a:rPr>
              <a:t>problems on </a:t>
            </a:r>
            <a:r>
              <a:rPr lang="en-US" b="1" dirty="0">
                <a:solidFill>
                  <a:srgbClr val="008000"/>
                </a:solidFill>
              </a:rPr>
              <a:t>commodity hardware</a:t>
            </a:r>
          </a:p>
          <a:p>
            <a:r>
              <a:rPr lang="en-US" b="1" dirty="0"/>
              <a:t>Challenges:</a:t>
            </a:r>
          </a:p>
          <a:p>
            <a:pPr lvl="1"/>
            <a:r>
              <a:rPr lang="en-US" b="1" dirty="0">
                <a:solidFill>
                  <a:schemeClr val="accent3"/>
                </a:solidFill>
              </a:rPr>
              <a:t>How do you distribute computation?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How can we make it easy to write distributed programs?</a:t>
            </a:r>
          </a:p>
          <a:p>
            <a:pPr lvl="1"/>
            <a:r>
              <a:rPr lang="en-US" b="1" dirty="0">
                <a:solidFill>
                  <a:schemeClr val="accent3"/>
                </a:solidFill>
              </a:rPr>
              <a:t>Machines fail:</a:t>
            </a:r>
          </a:p>
          <a:p>
            <a:pPr lvl="2"/>
            <a:r>
              <a:rPr lang="en-US" dirty="0"/>
              <a:t>One server may stay up 3 years (1,000 days)</a:t>
            </a:r>
          </a:p>
          <a:p>
            <a:pPr lvl="2"/>
            <a:r>
              <a:rPr lang="en-US" dirty="0"/>
              <a:t>If you have 1,000 servers, expect to loose 1/day</a:t>
            </a:r>
          </a:p>
          <a:p>
            <a:pPr lvl="2"/>
            <a:r>
              <a:rPr lang="en-US" dirty="0"/>
              <a:t>People estimated Google had ~1M machines in 2011</a:t>
            </a:r>
          </a:p>
          <a:p>
            <a:pPr lvl="3"/>
            <a:r>
              <a:rPr lang="en-US" dirty="0"/>
              <a:t>1,000 machines fail every day!</a:t>
            </a:r>
          </a:p>
          <a:p>
            <a:pPr lvl="2"/>
            <a:r>
              <a:rPr lang="en-US" dirty="0"/>
              <a:t>Gartner estimated in a July 2016 report that Google at the time had 2.5 million servers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0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53" y="2589464"/>
            <a:ext cx="8229600" cy="114032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Philosophy to Scale for Big Data?</a:t>
            </a:r>
          </a:p>
        </p:txBody>
      </p:sp>
    </p:spTree>
    <p:extLst>
      <p:ext uri="{BB962C8B-B14F-4D97-AF65-F5344CB8AC3E}">
        <p14:creationId xmlns:p14="http://schemas.microsoft.com/office/powerpoint/2010/main" val="58470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" y="0"/>
            <a:ext cx="8229600" cy="1143000"/>
          </a:xfrm>
        </p:spPr>
        <p:txBody>
          <a:bodyPr/>
          <a:lstStyle/>
          <a:p>
            <a:r>
              <a:rPr lang="en-US" dirty="0"/>
              <a:t>Divide and Conquer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38" y="1123532"/>
            <a:ext cx="5424036" cy="5025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0484" y="2011022"/>
            <a:ext cx="240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Divide 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4727" y="5071980"/>
            <a:ext cx="272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Combine Results</a:t>
            </a:r>
          </a:p>
        </p:txBody>
      </p:sp>
      <p:sp>
        <p:nvSpPr>
          <p:cNvPr id="8" name="Down Arrow 7"/>
          <p:cNvSpPr/>
          <p:nvPr/>
        </p:nvSpPr>
        <p:spPr>
          <a:xfrm>
            <a:off x="7138737" y="2673684"/>
            <a:ext cx="360947" cy="23982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87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and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55626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Issue:</a:t>
            </a:r>
            <a:r>
              <a:rPr lang="en-US" b="1" dirty="0"/>
              <a:t> Copying data over a network takes time</a:t>
            </a:r>
          </a:p>
          <a:p>
            <a:r>
              <a:rPr lang="en-US" b="1" dirty="0">
                <a:solidFill>
                  <a:srgbClr val="008000"/>
                </a:solidFill>
              </a:rPr>
              <a:t>Idea:</a:t>
            </a:r>
          </a:p>
          <a:p>
            <a:pPr lvl="1"/>
            <a:r>
              <a:rPr lang="en-US" dirty="0"/>
              <a:t>Bring computation close to the data</a:t>
            </a:r>
          </a:p>
          <a:p>
            <a:pPr lvl="1"/>
            <a:r>
              <a:rPr lang="en-US" dirty="0"/>
              <a:t>Store files multiple times for reliability</a:t>
            </a:r>
          </a:p>
          <a:p>
            <a:r>
              <a:rPr lang="en-US" b="1" dirty="0">
                <a:solidFill>
                  <a:srgbClr val="0000FF"/>
                </a:solidFill>
              </a:rPr>
              <a:t>Map-reduce</a:t>
            </a:r>
            <a:r>
              <a:rPr lang="en-US" dirty="0">
                <a:solidFill>
                  <a:srgbClr val="0000FF"/>
                </a:solidFill>
              </a:rPr>
              <a:t> addresses these problems</a:t>
            </a:r>
          </a:p>
          <a:p>
            <a:pPr lvl="1"/>
            <a:r>
              <a:rPr lang="en-US" dirty="0"/>
              <a:t>Google’s computational/data manipulation model</a:t>
            </a:r>
          </a:p>
          <a:p>
            <a:pPr lvl="1"/>
            <a:r>
              <a:rPr lang="en-US" dirty="0"/>
              <a:t>Elegant way to work with big data</a:t>
            </a:r>
          </a:p>
          <a:p>
            <a:pPr lvl="1"/>
            <a:r>
              <a:rPr lang="en-US" b="1" dirty="0">
                <a:solidFill>
                  <a:srgbClr val="D60093"/>
                </a:solidFill>
              </a:rPr>
              <a:t>Storage Infrastructure – File system</a:t>
            </a:r>
          </a:p>
          <a:p>
            <a:pPr lvl="2"/>
            <a:r>
              <a:rPr lang="en-US" dirty="0"/>
              <a:t>Google: GFS. </a:t>
            </a:r>
            <a:r>
              <a:rPr lang="en-US" dirty="0" err="1"/>
              <a:t>Hadoop</a:t>
            </a:r>
            <a:r>
              <a:rPr lang="en-US" dirty="0"/>
              <a:t>: HDFS</a:t>
            </a:r>
          </a:p>
          <a:p>
            <a:pPr lvl="1"/>
            <a:r>
              <a:rPr lang="en-US" b="1" dirty="0">
                <a:solidFill>
                  <a:srgbClr val="D60093"/>
                </a:solidFill>
              </a:rPr>
              <a:t>Programming model</a:t>
            </a:r>
          </a:p>
          <a:p>
            <a:pPr lvl="2"/>
            <a:r>
              <a:rPr lang="en-US" dirty="0"/>
              <a:t>Map-Reduce</a:t>
            </a:r>
            <a:endParaRPr lang="en-US" sz="1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37" y="274638"/>
            <a:ext cx="8513011" cy="1143000"/>
          </a:xfrm>
        </p:spPr>
        <p:txBody>
          <a:bodyPr>
            <a:normAutofit/>
          </a:bodyPr>
          <a:lstStyle/>
          <a:p>
            <a:r>
              <a:rPr lang="en-US" dirty="0"/>
              <a:t>Distributed processing is non-trivial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6217"/>
            <a:ext cx="8229600" cy="3651584"/>
          </a:xfrm>
        </p:spPr>
        <p:txBody>
          <a:bodyPr/>
          <a:lstStyle/>
          <a:p>
            <a:r>
              <a:rPr lang="en-US" dirty="0"/>
              <a:t>How to assign tasks to different workers in an efficient way?</a:t>
            </a:r>
          </a:p>
          <a:p>
            <a:r>
              <a:rPr lang="en-US" dirty="0"/>
              <a:t>What happens if tasks fail?</a:t>
            </a:r>
          </a:p>
          <a:p>
            <a:r>
              <a:rPr lang="en-US" dirty="0"/>
              <a:t>How do workers exchange results?</a:t>
            </a:r>
          </a:p>
          <a:p>
            <a:r>
              <a:rPr lang="en-US" dirty="0"/>
              <a:t>How to synchronize distributed tasks allocated to different workers?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053" y="4643521"/>
            <a:ext cx="3242510" cy="22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91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storage is challenging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Volumes are massive</a:t>
            </a:r>
          </a:p>
          <a:p>
            <a:r>
              <a:rPr lang="en-US" dirty="0"/>
              <a:t>Reliability of Storing PBs of data is challenging</a:t>
            </a:r>
          </a:p>
          <a:p>
            <a:r>
              <a:rPr lang="en-US" dirty="0"/>
              <a:t>All kinds of failures: Disk/Hardware/Network Failures</a:t>
            </a:r>
          </a:p>
          <a:p>
            <a:r>
              <a:rPr lang="en-US" dirty="0"/>
              <a:t>Probability of failures simply increase with the number of machines 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960" y="4550963"/>
            <a:ext cx="3517582" cy="186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7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Leskovec, A. Rajaraman, J. Ullman: Mining of Massive Datasets, http://www.mmds.org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 descr="http://www.filecluster.com/reviews/wp-content/uploads/2008/11/server_rac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" y="1"/>
            <a:ext cx="9432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erson holding a computer&#10;&#10;Description automatically generated with medium confidence">
            <a:extLst>
              <a:ext uri="{FF2B5EF4-FFF2-40B4-BE49-F238E27FC236}">
                <a16:creationId xmlns:a16="http://schemas.microsoft.com/office/drawing/2014/main" id="{9EFC458A-539B-66EA-9420-6B7C78F82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3" y="4840935"/>
            <a:ext cx="2819400" cy="1880540"/>
          </a:xfrm>
          <a:prstGeom prst="rect">
            <a:avLst/>
          </a:prstGeom>
        </p:spPr>
      </p:pic>
      <p:pic>
        <p:nvPicPr>
          <p:cNvPr id="19" name="Picture 18" descr="Aerial view of a large warehouse&#10;&#10;Description automatically generated">
            <a:extLst>
              <a:ext uri="{FF2B5EF4-FFF2-40B4-BE49-F238E27FC236}">
                <a16:creationId xmlns:a16="http://schemas.microsoft.com/office/drawing/2014/main" id="{C930E7E7-544B-1FE1-4844-05A89A4D9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3" y="33773"/>
            <a:ext cx="9144000" cy="47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7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 to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Hadoop?</a:t>
            </a:r>
          </a:p>
          <a:p>
            <a:r>
              <a:rPr lang="en-US" dirty="0"/>
              <a:t>What is Hadoop?</a:t>
            </a:r>
          </a:p>
          <a:p>
            <a:r>
              <a:rPr lang="en-US" dirty="0"/>
              <a:t>How to Hadoop?</a:t>
            </a:r>
          </a:p>
          <a:p>
            <a:r>
              <a:rPr lang="en-US" dirty="0"/>
              <a:t>Examples of Hadoop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40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926CF-B246-EF9A-E321-E2FACBF73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3F350-8B75-A27A-9672-5BA5DD28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Reliability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9F8A2A-FC5E-FDBF-18C5-540BF82BC7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8568813" cy="512506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600" dirty="0"/>
                  <a:t>Mean Time to Failure</a:t>
                </a:r>
              </a:p>
              <a:p>
                <a:pPr lvl="1"/>
                <a:r>
                  <a:rPr lang="en-US" sz="2400" dirty="0"/>
                  <a:t>MTTF is a measure of the average time a non-repairable asset or component is expected to function before it fails.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𝑀𝑇𝑇𝐹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𝑂𝑝𝑒𝑟𝑎𝑡𝑖𝑛𝑔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𝑇𝑖𝑚𝑒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𝑁𝑢𝑚𝑏𝑒𝑟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𝐼𝑡𝑒𝑚𝑠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sz="2600" dirty="0"/>
                  <a:t>Example: a data center with 1,000 hard drives. Over a period of 5 years (or approximately 43,800 hours), the data center experiences 50 hard drive failures.</a:t>
                </a:r>
              </a:p>
              <a:p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𝑀𝑇𝑇𝐹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1000 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 43,800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600" dirty="0"/>
                      <m:t>876,000 </m:t>
                    </m:r>
                    <m:r>
                      <m:rPr>
                        <m:nor/>
                      </m:rPr>
                      <a:rPr lang="en-US" sz="2600" dirty="0"/>
                      <m:t>hours</m:t>
                    </m:r>
                  </m:oMath>
                </a14:m>
                <a:endParaRPr lang="en-US" sz="2600" dirty="0"/>
              </a:p>
              <a:p>
                <a:pPr lvl="1"/>
                <a:r>
                  <a:rPr lang="en-US" sz="2200" dirty="0"/>
                  <a:t>On average a disk will last for 876,000 hours in that data center.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9F8A2A-FC5E-FDBF-18C5-540BF82BC7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8568813" cy="5125065"/>
              </a:xfrm>
              <a:blipFill>
                <a:blip r:embed="rId2"/>
                <a:stretch>
                  <a:fillRect l="-925" t="-2262" r="-1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>
            <a:extLst>
              <a:ext uri="{FF2B5EF4-FFF2-40B4-BE49-F238E27FC236}">
                <a16:creationId xmlns:a16="http://schemas.microsoft.com/office/drawing/2014/main" id="{15AF5E7D-A836-DC74-ECA3-AC3D39E6C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7619" y="2588647"/>
            <a:ext cx="4838393" cy="168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9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FD6AC-EE43-8A8E-9012-4242F828E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143D1-28CC-F3BA-AF9C-BE8BC345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MTTF and Failure Rate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7D18DE-CC95-C480-189D-5FB929D25D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" y="1600200"/>
                <a:ext cx="8568813" cy="5125065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Failure Rate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𝑀𝑇𝑇𝐹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𝑀𝑇𝑇𝐹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43,800</m:t>
                        </m:r>
                      </m:den>
                    </m:f>
                  </m:oMath>
                </a14:m>
                <a:r>
                  <a:rPr lang="en-US" sz="2400" dirty="0"/>
                  <a:t> failures per hour per HDD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𝑀𝑇𝑇𝐹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=1000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43,800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h𝑜𝑢𝑟𝑠</m:t>
                        </m:r>
                      </m:den>
                    </m:f>
                  </m:oMath>
                </a14:m>
                <a:endParaRPr lang="en-US" sz="2400" dirty="0"/>
              </a:p>
              <a:p>
                <a:r>
                  <a:rPr lang="en-US" sz="2400" dirty="0"/>
                  <a:t>the data center can expect approximately 1</a:t>
                </a:r>
                <a:r>
                  <a:rPr lang="en-US" sz="2400" b="1" dirty="0"/>
                  <a:t> HDD failure every 43.8 hours</a:t>
                </a:r>
                <a:r>
                  <a:rPr lang="en-US" sz="2400" dirty="0"/>
                  <a:t> across its 1,000 drives.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7D18DE-CC95-C480-189D-5FB929D25D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" y="1600200"/>
                <a:ext cx="8568813" cy="5125065"/>
              </a:xfrm>
              <a:blipFill>
                <a:blip r:embed="rId2"/>
                <a:stretch>
                  <a:fillRect l="-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4" descr="A diagram of a diagnostic process&#10;&#10;Description automatically generated with medium confidence">
            <a:extLst>
              <a:ext uri="{FF2B5EF4-FFF2-40B4-BE49-F238E27FC236}">
                <a16:creationId xmlns:a16="http://schemas.microsoft.com/office/drawing/2014/main" id="{FA61224E-FD82-A1F5-2F33-71AB9CB22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28" y="4540253"/>
            <a:ext cx="6759677" cy="218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90CB1-C5C0-5D2D-770C-AB7FFEC01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529F-61EF-7641-1824-91F372DCE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C132C92-732A-EC64-A150-628F609EA0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593" y="1417638"/>
                <a:ext cx="8568813" cy="51250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MTTR = Mean Time to Repair</a:t>
                </a:r>
              </a:p>
              <a:p>
                <a:r>
                  <a:rPr lang="en-US" sz="2400" dirty="0"/>
                  <a:t>Availability=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𝑀𝑇𝑇𝐹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𝑀𝑇𝑇𝐹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𝑀𝑇𝑇𝑅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r>
                  <a:rPr lang="en-US" sz="2400" dirty="0">
                    <a:latin typeface="Cambria Math" panose="02040503050406030204" pitchFamily="18" charset="0"/>
                  </a:rPr>
                  <a:t>Suppose it takes 5 hours to replace an HDD</a:t>
                </a:r>
              </a:p>
              <a:p>
                <a:r>
                  <a:rPr lang="en-US" sz="2400" dirty="0">
                    <a:latin typeface="Cambria Math" panose="02040503050406030204" pitchFamily="18" charset="0"/>
                  </a:rPr>
                  <a:t>Availability one disk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𝐻𝐷𝐷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43,800</m:t>
                        </m:r>
                      </m:num>
                      <m:den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43,800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+5</m:t>
                        </m:r>
                      </m:den>
                    </m:f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.9998</m:t>
                    </m:r>
                  </m:oMath>
                </a14:m>
                <a:r>
                  <a:rPr lang="en-US" sz="2400" dirty="0"/>
                  <a:t> very high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𝐷𝐶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𝐻𝐷𝐷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1000</m:t>
                        </m:r>
                      </m:sup>
                    </m:sSub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.9998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=0.00004317</m:t>
                    </m:r>
                  </m:oMath>
                </a14:m>
                <a:r>
                  <a:rPr lang="en-US" sz="2400" dirty="0"/>
                  <a:t> assuming no-redundancy</a:t>
                </a:r>
              </a:p>
              <a:p>
                <a:r>
                  <a:rPr lang="en-US" sz="2400" dirty="0"/>
                  <a:t>Data centers typically use redundancy, and hot-swappable drives to ensure uninterrupted service, so overall system availability is much higher than that of individual disks.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C132C92-732A-EC64-A150-628F609EA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93" y="1417638"/>
                <a:ext cx="8568813" cy="5125065"/>
              </a:xfrm>
              <a:prstGeom prst="rect">
                <a:avLst/>
              </a:prstGeom>
              <a:blipFill>
                <a:blip r:embed="rId2"/>
                <a:stretch>
                  <a:fillRect l="-925" t="-952" r="-1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1286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Infrastructure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Problem:</a:t>
            </a:r>
            <a:endParaRPr lang="en-US" b="1" dirty="0"/>
          </a:p>
          <a:p>
            <a:pPr lvl="1"/>
            <a:r>
              <a:rPr lang="en-US" dirty="0"/>
              <a:t>If nodes fail, how to store data persistently? </a:t>
            </a:r>
          </a:p>
          <a:p>
            <a:r>
              <a:rPr lang="en-US" b="1" dirty="0">
                <a:solidFill>
                  <a:schemeClr val="accent4"/>
                </a:solidFill>
              </a:rPr>
              <a:t>Answer: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Distributed File System:</a:t>
            </a:r>
          </a:p>
          <a:p>
            <a:pPr lvl="2"/>
            <a:r>
              <a:rPr lang="en-US" dirty="0"/>
              <a:t>Provides global file namespace</a:t>
            </a:r>
          </a:p>
          <a:p>
            <a:pPr lvl="2"/>
            <a:r>
              <a:rPr lang="en-US" dirty="0"/>
              <a:t>Google GFS; </a:t>
            </a:r>
            <a:r>
              <a:rPr lang="en-US" dirty="0" err="1"/>
              <a:t>Hadoop</a:t>
            </a:r>
            <a:r>
              <a:rPr lang="en-US" dirty="0"/>
              <a:t> HDFS;</a:t>
            </a:r>
          </a:p>
          <a:p>
            <a:r>
              <a:rPr lang="en-US" b="1" dirty="0">
                <a:solidFill>
                  <a:schemeClr val="accent4"/>
                </a:solidFill>
              </a:rPr>
              <a:t>Typical usage pattern</a:t>
            </a:r>
          </a:p>
          <a:p>
            <a:pPr lvl="1"/>
            <a:r>
              <a:rPr lang="en-US" dirty="0"/>
              <a:t>Huge files (100s of GB to TB)</a:t>
            </a:r>
          </a:p>
          <a:p>
            <a:pPr lvl="1"/>
            <a:r>
              <a:rPr lang="en-US" dirty="0"/>
              <a:t>Data is rarely updated in place</a:t>
            </a:r>
          </a:p>
          <a:p>
            <a:pPr lvl="1"/>
            <a:r>
              <a:rPr lang="en-US" dirty="0"/>
              <a:t>Reads and appends are common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68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Hadoop offers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/>
              <a:t>Redundant, Fault-tolerant data storage</a:t>
            </a:r>
          </a:p>
          <a:p>
            <a:r>
              <a:rPr lang="en-US" dirty="0"/>
              <a:t>Parallel computation framework</a:t>
            </a:r>
          </a:p>
          <a:p>
            <a:r>
              <a:rPr lang="en-US" dirty="0"/>
              <a:t>Job coordination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4021890"/>
            <a:ext cx="47752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10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Hadoop offers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19662"/>
          </a:xfrm>
        </p:spPr>
        <p:txBody>
          <a:bodyPr/>
          <a:lstStyle/>
          <a:p>
            <a:r>
              <a:rPr lang="en-US" dirty="0"/>
              <a:t>Redundant, Fault-tolerant data storage</a:t>
            </a:r>
          </a:p>
          <a:p>
            <a:r>
              <a:rPr lang="en-US" dirty="0"/>
              <a:t>Parallel computation framework</a:t>
            </a:r>
          </a:p>
          <a:p>
            <a:r>
              <a:rPr lang="en-US" dirty="0"/>
              <a:t>Job coordination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3708400"/>
            <a:ext cx="1435100" cy="1709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00" y="5417474"/>
            <a:ext cx="227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Programmers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908300" y="4366974"/>
            <a:ext cx="1727200" cy="419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43200" y="3472477"/>
            <a:ext cx="287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No longer need to worry about </a:t>
            </a:r>
          </a:p>
        </p:txBody>
      </p:sp>
      <p:sp>
        <p:nvSpPr>
          <p:cNvPr id="9" name="Left Brace 8"/>
          <p:cNvSpPr/>
          <p:nvPr/>
        </p:nvSpPr>
        <p:spPr>
          <a:xfrm>
            <a:off x="4838700" y="2857500"/>
            <a:ext cx="1079500" cy="35306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07100" y="2641480"/>
            <a:ext cx="287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Q: Where file is located?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7100" y="3708400"/>
            <a:ext cx="287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Q: How to handle failures &amp; data lost?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7100" y="4729776"/>
            <a:ext cx="287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Q: How to divide computation?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45200" y="5659119"/>
            <a:ext cx="287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Q: How to program for scaling?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00" y="4854038"/>
            <a:ext cx="1532080" cy="102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02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real world example of New York Times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42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/>
              <a:t>Goal: </a:t>
            </a:r>
            <a:r>
              <a:rPr lang="en-US" dirty="0"/>
              <a:t>Make entire archive of articles available online: 11 million, from 1851</a:t>
            </a:r>
          </a:p>
          <a:p>
            <a:r>
              <a:rPr lang="en-US" b="1" dirty="0"/>
              <a:t>Task: </a:t>
            </a:r>
            <a:r>
              <a:rPr lang="en-US" dirty="0"/>
              <a:t>Translate 4 TB TIFF images to PDF files</a:t>
            </a:r>
          </a:p>
          <a:p>
            <a:r>
              <a:rPr lang="en-US" b="1" dirty="0"/>
              <a:t>Solution:</a:t>
            </a:r>
            <a:r>
              <a:rPr lang="en-US" dirty="0"/>
              <a:t> Used Amazon Elastic Compute Cloud (EC2) and Simple Storage System (S3)</a:t>
            </a:r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0000"/>
                </a:solidFill>
              </a:rPr>
              <a:t>Time: </a:t>
            </a:r>
            <a:r>
              <a:rPr lang="en-US" b="1" dirty="0">
                <a:solidFill>
                  <a:srgbClr val="800000"/>
                </a:solidFill>
              </a:rPr>
              <a:t>?</a:t>
            </a:r>
          </a:p>
          <a:p>
            <a:r>
              <a:rPr lang="en-US" b="1" dirty="0">
                <a:solidFill>
                  <a:srgbClr val="000000"/>
                </a:solidFill>
              </a:rPr>
              <a:t>Costs:</a:t>
            </a:r>
            <a:r>
              <a:rPr lang="en-US" b="1" dirty="0">
                <a:solidFill>
                  <a:srgbClr val="800000"/>
                </a:solidFill>
              </a:rPr>
              <a:t> 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442" y="4148132"/>
            <a:ext cx="3187700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330" y="4148132"/>
            <a:ext cx="594678" cy="594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574" y="4742810"/>
            <a:ext cx="647434" cy="76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12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real world example of New York Times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42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/>
              <a:t>Goal: </a:t>
            </a:r>
            <a:r>
              <a:rPr lang="en-US" dirty="0"/>
              <a:t>Make entire archive of articles available online: 11 million, from 1851</a:t>
            </a:r>
          </a:p>
          <a:p>
            <a:r>
              <a:rPr lang="en-US" b="1" dirty="0"/>
              <a:t>Task: </a:t>
            </a:r>
            <a:r>
              <a:rPr lang="en-US" dirty="0"/>
              <a:t>Translate 4 TB TIFF images to PDF files</a:t>
            </a:r>
          </a:p>
          <a:p>
            <a:r>
              <a:rPr lang="en-US" b="1" dirty="0"/>
              <a:t>Solution:</a:t>
            </a:r>
            <a:r>
              <a:rPr lang="en-US" dirty="0"/>
              <a:t> Used Amazon Elastic Compute Cloud (EC2) and Simple Storage System (S3)</a:t>
            </a:r>
          </a:p>
          <a:p>
            <a:r>
              <a:rPr lang="en-US" b="1" dirty="0"/>
              <a:t>Time: </a:t>
            </a:r>
            <a:r>
              <a:rPr lang="en-US" b="1" dirty="0">
                <a:solidFill>
                  <a:srgbClr val="3366FF"/>
                </a:solidFill>
              </a:rPr>
              <a:t>&lt; 24 hours</a:t>
            </a:r>
          </a:p>
          <a:p>
            <a:r>
              <a:rPr lang="en-US" b="1" dirty="0"/>
              <a:t>Costs: </a:t>
            </a:r>
            <a:r>
              <a:rPr lang="en-US" b="1" dirty="0">
                <a:solidFill>
                  <a:srgbClr val="3366FF"/>
                </a:solidFill>
              </a:rPr>
              <a:t>$240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442" y="4148132"/>
            <a:ext cx="3187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18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we are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289" b="132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6050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history on Hadoop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dirty="0"/>
              <a:t>Hadoop is an open-source implementation based on </a:t>
            </a:r>
            <a:r>
              <a:rPr lang="en-US" b="1" dirty="0"/>
              <a:t>Google File System </a:t>
            </a:r>
            <a:r>
              <a:rPr lang="en-US" dirty="0"/>
              <a:t>(GFS) and </a:t>
            </a:r>
            <a:r>
              <a:rPr lang="en-US" b="1" dirty="0" err="1"/>
              <a:t>MapReduce</a:t>
            </a:r>
            <a:r>
              <a:rPr lang="en-US" b="1" dirty="0"/>
              <a:t> </a:t>
            </a:r>
            <a:r>
              <a:rPr lang="en-US" dirty="0"/>
              <a:t>from Google</a:t>
            </a:r>
          </a:p>
          <a:p>
            <a:r>
              <a:rPr lang="en-US" dirty="0"/>
              <a:t>Hadoop was created by </a:t>
            </a:r>
            <a:r>
              <a:rPr lang="en-US" b="1" dirty="0"/>
              <a:t>Doug Cutting </a:t>
            </a:r>
            <a:r>
              <a:rPr lang="en-US" dirty="0"/>
              <a:t>and </a:t>
            </a:r>
            <a:r>
              <a:rPr lang="en-US" b="1" dirty="0"/>
              <a:t>Mike </a:t>
            </a:r>
            <a:r>
              <a:rPr lang="en-US" b="1" dirty="0" err="1"/>
              <a:t>Cafarella</a:t>
            </a:r>
            <a:r>
              <a:rPr lang="en-US" b="1" dirty="0"/>
              <a:t> </a:t>
            </a:r>
            <a:r>
              <a:rPr lang="en-US" dirty="0"/>
              <a:t>in 2005</a:t>
            </a:r>
          </a:p>
          <a:p>
            <a:r>
              <a:rPr lang="en-US" dirty="0"/>
              <a:t>Hadoop was donated to </a:t>
            </a:r>
            <a:r>
              <a:rPr lang="en-US" b="1" dirty="0"/>
              <a:t>Apache </a:t>
            </a:r>
            <a:r>
              <a:rPr lang="en-US" dirty="0"/>
              <a:t>in 2006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568" y="4641821"/>
            <a:ext cx="1497264" cy="204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5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53" y="2589464"/>
            <a:ext cx="8229600" cy="114032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Why is Hadoop ?</a:t>
            </a:r>
          </a:p>
        </p:txBody>
      </p:sp>
      <p:pic>
        <p:nvPicPr>
          <p:cNvPr id="4" name="Picture 3" descr="A close-up of a cloud of icons&#10;&#10;Description automatically generated">
            <a:extLst>
              <a:ext uri="{FF2B5EF4-FFF2-40B4-BE49-F238E27FC236}">
                <a16:creationId xmlns:a16="http://schemas.microsoft.com/office/drawing/2014/main" id="{E0BF4C84-9469-1A6D-846E-475EEE8B8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857375"/>
            <a:ext cx="59055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457200" y="303213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Who are using Hadoop?</a:t>
            </a:r>
          </a:p>
        </p:txBody>
      </p:sp>
      <p:sp>
        <p:nvSpPr>
          <p:cNvPr id="25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0211B80-7C79-41F7-9946-37F518A5652A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52400" y="1336185"/>
            <a:ext cx="8686800" cy="4724400"/>
            <a:chOff x="152400" y="1336185"/>
            <a:chExt cx="8686800" cy="47244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228600" y="1869585"/>
              <a:ext cx="2743200" cy="17666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Picture 2" descr="http://t2.gstatic.com/images?q=tbn:ANd9GcRMEiHyKbA7ufLqg6hvyLzDWhHGEnQ-rHTFJBAGlDc_dADr24GbizHlX5U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2631585"/>
              <a:ext cx="1468798" cy="914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389" name="TextBox 8"/>
            <p:cNvSpPr txBox="1">
              <a:spLocks noChangeArrowheads="1"/>
            </p:cNvSpPr>
            <p:nvPr/>
          </p:nvSpPr>
          <p:spPr bwMode="auto">
            <a:xfrm>
              <a:off x="5964238" y="1375873"/>
              <a:ext cx="28749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sz="1600">
                  <a:latin typeface="Arial" charset="0"/>
                </a:rPr>
                <a:t>Homeland Security</a:t>
              </a:r>
            </a:p>
          </p:txBody>
        </p:sp>
        <p:sp>
          <p:nvSpPr>
            <p:cNvPr id="16390" name="TextBox 9"/>
            <p:cNvSpPr txBox="1">
              <a:spLocks noChangeArrowheads="1"/>
            </p:cNvSpPr>
            <p:nvPr/>
          </p:nvSpPr>
          <p:spPr bwMode="auto">
            <a:xfrm>
              <a:off x="6019800" y="4003185"/>
              <a:ext cx="27432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sz="1600">
                  <a:latin typeface="Arial" charset="0"/>
                </a:rPr>
                <a:t>Real Time Search</a:t>
              </a:r>
            </a:p>
          </p:txBody>
        </p:sp>
        <p:sp>
          <p:nvSpPr>
            <p:cNvPr id="16391" name="Rectangle 10"/>
            <p:cNvSpPr>
              <a:spLocks noChangeArrowheads="1"/>
            </p:cNvSpPr>
            <p:nvPr/>
          </p:nvSpPr>
          <p:spPr bwMode="auto">
            <a:xfrm>
              <a:off x="152400" y="1412385"/>
              <a:ext cx="2743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/>
                <a:t>Social</a:t>
              </a:r>
            </a:p>
          </p:txBody>
        </p:sp>
        <p:sp>
          <p:nvSpPr>
            <p:cNvPr id="16392" name="TextBox 12"/>
            <p:cNvSpPr txBox="1">
              <a:spLocks noChangeArrowheads="1"/>
            </p:cNvSpPr>
            <p:nvPr/>
          </p:nvSpPr>
          <p:spPr bwMode="auto">
            <a:xfrm>
              <a:off x="152400" y="4003185"/>
              <a:ext cx="28194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sz="1600" dirty="0" err="1">
                  <a:latin typeface="Arial" charset="0"/>
                </a:rPr>
                <a:t>eCommerce</a:t>
              </a:r>
              <a:endParaRPr lang="en-US" sz="1600" dirty="0">
                <a:latin typeface="Arial" charset="0"/>
              </a:endParaRPr>
            </a:p>
          </p:txBody>
        </p:sp>
        <p:pic>
          <p:nvPicPr>
            <p:cNvPr id="1639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1945785"/>
              <a:ext cx="2590800" cy="172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1" name="TextBox 14"/>
            <p:cNvSpPr txBox="1">
              <a:spLocks noChangeArrowheads="1"/>
            </p:cNvSpPr>
            <p:nvPr/>
          </p:nvSpPr>
          <p:spPr bwMode="auto">
            <a:xfrm>
              <a:off x="3352800" y="1336185"/>
              <a:ext cx="2362200" cy="64611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latin typeface="+mn-lt"/>
                  <a:ea typeface="+mn-ea"/>
                  <a:cs typeface="+mn-cs"/>
                </a:rPr>
                <a:t>User Tracking &amp; Engagement</a:t>
              </a:r>
            </a:p>
          </p:txBody>
        </p:sp>
        <p:sp>
          <p:nvSpPr>
            <p:cNvPr id="16395" name="TextBox 17"/>
            <p:cNvSpPr txBox="1">
              <a:spLocks noChangeArrowheads="1"/>
            </p:cNvSpPr>
            <p:nvPr/>
          </p:nvSpPr>
          <p:spPr bwMode="auto">
            <a:xfrm>
              <a:off x="3505200" y="4003185"/>
              <a:ext cx="22860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1600">
                  <a:latin typeface="Arial" charset="0"/>
                </a:rPr>
                <a:t>Financial Services </a:t>
              </a:r>
            </a:p>
          </p:txBody>
        </p:sp>
        <p:pic>
          <p:nvPicPr>
            <p:cNvPr id="16396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525395"/>
              <a:ext cx="381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7" name="Group 11"/>
            <p:cNvGrpSpPr>
              <a:grpSpLocks/>
            </p:cNvGrpSpPr>
            <p:nvPr/>
          </p:nvGrpSpPr>
          <p:grpSpPr bwMode="auto">
            <a:xfrm>
              <a:off x="6273800" y="4928495"/>
              <a:ext cx="2425700" cy="482600"/>
              <a:chOff x="5727959" y="4694719"/>
              <a:chExt cx="3208432" cy="639281"/>
            </a:xfrm>
          </p:grpSpPr>
          <p:pic>
            <p:nvPicPr>
              <p:cNvPr id="16409" name="Picture 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7959" y="4694719"/>
                <a:ext cx="239466" cy="639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0" name="Picture 1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6559" y="4694719"/>
                <a:ext cx="2979832" cy="639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398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5693"/>
            <a:stretch>
              <a:fillRect/>
            </a:stretch>
          </p:blipFill>
          <p:spPr bwMode="auto">
            <a:xfrm>
              <a:off x="6300788" y="4483995"/>
              <a:ext cx="908050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5474595"/>
              <a:ext cx="466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1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5474595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13"/>
            <p:cNvCxnSpPr>
              <a:cxnSpLocks noChangeShapeType="1"/>
            </p:cNvCxnSpPr>
            <p:nvPr/>
          </p:nvCxnSpPr>
          <p:spPr bwMode="auto">
            <a:xfrm>
              <a:off x="3200400" y="1412385"/>
              <a:ext cx="0" cy="4648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7" name="Straight Connector 26"/>
            <p:cNvCxnSpPr>
              <a:cxnSpLocks noChangeShapeType="1"/>
            </p:cNvCxnSpPr>
            <p:nvPr/>
          </p:nvCxnSpPr>
          <p:spPr bwMode="auto">
            <a:xfrm>
              <a:off x="5867400" y="1412385"/>
              <a:ext cx="0" cy="46482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8" name="Straight Connector 27"/>
            <p:cNvCxnSpPr>
              <a:cxnSpLocks noChangeShapeType="1"/>
            </p:cNvCxnSpPr>
            <p:nvPr/>
          </p:nvCxnSpPr>
          <p:spPr bwMode="auto">
            <a:xfrm>
              <a:off x="304800" y="3849198"/>
              <a:ext cx="822960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05200" y="4536585"/>
              <a:ext cx="2133600" cy="1402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324600" y="1799735"/>
              <a:ext cx="1905000" cy="190023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1026" name="Picture 2" descr="http://cdn2.1stwebdesigner.com/wp-content/uploads/2010/10/speckyboy1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09" y="4442149"/>
              <a:ext cx="1470182" cy="161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1711710" y="6056435"/>
            <a:ext cx="4346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https://wiki.apache.org/hadoop/PoweredBy</a:t>
            </a:r>
          </a:p>
        </p:txBody>
      </p:sp>
    </p:spTree>
    <p:extLst>
      <p:ext uri="{BB962C8B-B14F-4D97-AF65-F5344CB8AC3E}">
        <p14:creationId xmlns:p14="http://schemas.microsoft.com/office/powerpoint/2010/main" val="388357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Hadoop Stack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2287904"/>
            <a:ext cx="7982797" cy="394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59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Hadoop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Apache Hadoop Documentation: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http://hadoop.apache.org/docs/current/</a:t>
            </a:r>
            <a:endParaRPr lang="en-US" dirty="0"/>
          </a:p>
          <a:p>
            <a:r>
              <a:rPr lang="en-US" dirty="0"/>
              <a:t>Data Intensive Text Processing with Map-Reduce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http://lintool.github.io/MapReduceAlgorithms/</a:t>
            </a:r>
            <a:endParaRPr lang="en-US" dirty="0"/>
          </a:p>
          <a:p>
            <a:r>
              <a:rPr lang="en-US" dirty="0"/>
              <a:t>Hadoop Definitive Guide: 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http://www.amazon.com/Hadoop-Definitive-Guide-Tom-White/dp/1449311520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523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10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HDFS</a:t>
            </a:r>
            <a:br>
              <a:rPr lang="en-US" dirty="0"/>
            </a:br>
            <a:r>
              <a:rPr lang="en-US" dirty="0"/>
              <a:t>Hadoop Distributed File System</a:t>
            </a:r>
          </a:p>
        </p:txBody>
      </p:sp>
    </p:spTree>
    <p:extLst>
      <p:ext uri="{BB962C8B-B14F-4D97-AF65-F5344CB8AC3E}">
        <p14:creationId xmlns:p14="http://schemas.microsoft.com/office/powerpoint/2010/main" val="3089924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HDFS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Motivation</a:t>
            </a:r>
          </a:p>
          <a:p>
            <a:r>
              <a:rPr lang="en-US" sz="3600" dirty="0"/>
              <a:t>Architecture and Concepts</a:t>
            </a:r>
          </a:p>
          <a:p>
            <a:r>
              <a:rPr lang="en-US" sz="3600" dirty="0"/>
              <a:t>Inside</a:t>
            </a:r>
          </a:p>
          <a:p>
            <a:r>
              <a:rPr lang="en-US" sz="3600" dirty="0"/>
              <a:t>User Interface</a:t>
            </a:r>
          </a:p>
        </p:txBody>
      </p:sp>
    </p:spTree>
    <p:extLst>
      <p:ext uri="{BB962C8B-B14F-4D97-AF65-F5344CB8AC3E}">
        <p14:creationId xmlns:p14="http://schemas.microsoft.com/office/powerpoint/2010/main" val="394160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Problem 1: </a:t>
            </a:r>
            <a:r>
              <a:rPr lang="en-US" sz="4000" dirty="0"/>
              <a:t>Data is too big to store on one machine.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b="1" dirty="0">
                <a:solidFill>
                  <a:srgbClr val="0000FF"/>
                </a:solidFill>
              </a:rPr>
              <a:t>HDFS: </a:t>
            </a:r>
            <a:r>
              <a:rPr lang="en-US" sz="4000" dirty="0">
                <a:solidFill>
                  <a:srgbClr val="0000FF"/>
                </a:solidFill>
              </a:rPr>
              <a:t>Store the data on multiple machines!</a:t>
            </a:r>
          </a:p>
        </p:txBody>
      </p:sp>
    </p:spTree>
    <p:extLst>
      <p:ext uri="{BB962C8B-B14F-4D97-AF65-F5344CB8AC3E}">
        <p14:creationId xmlns:p14="http://schemas.microsoft.com/office/powerpoint/2010/main" val="390242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Problem 2: </a:t>
            </a:r>
            <a:r>
              <a:rPr lang="en-US" sz="4000" dirty="0"/>
              <a:t>Very high end machines are too expensive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b="1" dirty="0">
                <a:solidFill>
                  <a:srgbClr val="0000FF"/>
                </a:solidFill>
              </a:rPr>
              <a:t>HDFS: </a:t>
            </a:r>
            <a:r>
              <a:rPr lang="en-US" sz="4000" dirty="0">
                <a:solidFill>
                  <a:srgbClr val="0000FF"/>
                </a:solidFill>
              </a:rPr>
              <a:t>Run on commodity hardware!</a:t>
            </a:r>
          </a:p>
        </p:txBody>
      </p:sp>
    </p:spTree>
    <p:extLst>
      <p:ext uri="{BB962C8B-B14F-4D97-AF65-F5344CB8AC3E}">
        <p14:creationId xmlns:p14="http://schemas.microsoft.com/office/powerpoint/2010/main" val="101260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Problem 3: </a:t>
            </a:r>
            <a:r>
              <a:rPr lang="en-US" sz="4000" dirty="0"/>
              <a:t>Commodity hardware will fail!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b="1" dirty="0">
                <a:solidFill>
                  <a:srgbClr val="0000FF"/>
                </a:solidFill>
              </a:rPr>
              <a:t>HDFS: </a:t>
            </a:r>
            <a:r>
              <a:rPr lang="en-US" sz="4000" dirty="0">
                <a:solidFill>
                  <a:srgbClr val="0000FF"/>
                </a:solidFill>
              </a:rPr>
              <a:t>Software is intelligent enough to handle hardware failure!</a:t>
            </a:r>
          </a:p>
        </p:txBody>
      </p:sp>
    </p:spTree>
    <p:extLst>
      <p:ext uri="{BB962C8B-B14F-4D97-AF65-F5344CB8AC3E}">
        <p14:creationId xmlns:p14="http://schemas.microsoft.com/office/powerpoint/2010/main" val="161336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Problem 4: </a:t>
            </a:r>
            <a:r>
              <a:rPr lang="en-US" sz="4000" dirty="0"/>
              <a:t>What happens to the data if the machine stores the data fails?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b="1" dirty="0">
                <a:solidFill>
                  <a:srgbClr val="0000FF"/>
                </a:solidFill>
              </a:rPr>
              <a:t>HDFS: </a:t>
            </a:r>
            <a:r>
              <a:rPr lang="en-US" sz="4000" dirty="0">
                <a:solidFill>
                  <a:srgbClr val="0000FF"/>
                </a:solidFill>
              </a:rPr>
              <a:t>Replicate the data!</a:t>
            </a:r>
          </a:p>
        </p:txBody>
      </p:sp>
    </p:spTree>
    <p:extLst>
      <p:ext uri="{BB962C8B-B14F-4D97-AF65-F5344CB8AC3E}">
        <p14:creationId xmlns:p14="http://schemas.microsoft.com/office/powerpoint/2010/main" val="292756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Problem 5: </a:t>
            </a:r>
            <a:r>
              <a:rPr lang="en-US" sz="4000" dirty="0"/>
              <a:t>How can distributed machines organize the data in a coordinated way?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b="1" dirty="0">
                <a:solidFill>
                  <a:srgbClr val="0000FF"/>
                </a:solidFill>
              </a:rPr>
              <a:t>HDFS: </a:t>
            </a:r>
            <a:r>
              <a:rPr lang="en-US" sz="4000" dirty="0">
                <a:solidFill>
                  <a:srgbClr val="0000FF"/>
                </a:solidFill>
              </a:rPr>
              <a:t>Master-Slave Architecture!</a:t>
            </a:r>
          </a:p>
        </p:txBody>
      </p:sp>
    </p:spTree>
    <p:extLst>
      <p:ext uri="{BB962C8B-B14F-4D97-AF65-F5344CB8AC3E}">
        <p14:creationId xmlns:p14="http://schemas.microsoft.com/office/powerpoint/2010/main" val="275382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43F490E-2902-CEF0-6562-DC744DD8A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anose="02010600030101010101" pitchFamily="2" charset="-122"/>
              </a:rPr>
              <a:t>How much data is there?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ADD9E236-2B23-8BDB-322A-DBD9F158B1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89063"/>
            <a:ext cx="8705850" cy="685800"/>
          </a:xfrm>
        </p:spPr>
        <p:txBody>
          <a:bodyPr/>
          <a:lstStyle/>
          <a:p>
            <a:pPr marL="0" indent="0">
              <a:lnSpc>
                <a:spcPct val="60000"/>
              </a:lnSpc>
              <a:buFontTx/>
              <a:buNone/>
              <a:defRPr/>
            </a:pPr>
            <a:r>
              <a:rPr lang="en-US" altLang="zh-CN" sz="2000" dirty="0">
                <a:ea typeface="宋体" panose="02010600030101010101" pitchFamily="2" charset="-122"/>
              </a:rPr>
              <a:t>Lots of data have been collected and stored: web, scientific data, ecommerce transactions, digital media, financial institutes, social network…</a:t>
            </a:r>
          </a:p>
          <a:p>
            <a:pPr marL="342900" indent="-342900">
              <a:lnSpc>
                <a:spcPct val="60000"/>
              </a:lnSpc>
              <a:defRPr/>
            </a:pPr>
            <a:endParaRPr lang="en-US" altLang="zh-CN" sz="1800" dirty="0">
              <a:ea typeface="宋体" panose="02010600030101010101" pitchFamily="2" charset="-122"/>
            </a:endParaRPr>
          </a:p>
          <a:p>
            <a:pPr lvl="2">
              <a:lnSpc>
                <a:spcPct val="60000"/>
              </a:lnSpc>
              <a:defRPr/>
            </a:pPr>
            <a:endParaRPr lang="en-US" altLang="zh-CN" sz="1000" dirty="0">
              <a:ea typeface="宋体" panose="02010600030101010101" pitchFamily="2" charset="-122"/>
            </a:endParaRP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C13EBCD3-269D-EA8A-5112-9F03940FD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3089275"/>
            <a:ext cx="1295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CN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1T=2</a:t>
            </a:r>
            <a:r>
              <a:rPr lang="en-US" altLang="zh-CN" baseline="30000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40</a:t>
            </a:r>
          </a:p>
          <a:p>
            <a:pPr eaLnBrk="1" hangingPunct="1"/>
            <a:r>
              <a:rPr lang="en-US" altLang="zh-CN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1P=2</a:t>
            </a:r>
            <a:r>
              <a:rPr lang="en-US" altLang="zh-CN" baseline="30000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50</a:t>
            </a:r>
          </a:p>
          <a:p>
            <a:r>
              <a:rPr lang="en-US" altLang="zh-CN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1E=2</a:t>
            </a:r>
            <a:r>
              <a:rPr lang="en-US" altLang="zh-CN" baseline="30000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60</a:t>
            </a:r>
          </a:p>
          <a:p>
            <a:r>
              <a:rPr lang="en-US" altLang="zh-CN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1Z=2</a:t>
            </a:r>
            <a:r>
              <a:rPr lang="en-US" altLang="zh-CN" baseline="30000">
                <a:solidFill>
                  <a:schemeClr val="hlink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70</a:t>
            </a:r>
          </a:p>
        </p:txBody>
      </p:sp>
      <p:sp>
        <p:nvSpPr>
          <p:cNvPr id="34821" name="Rectangle 1">
            <a:extLst>
              <a:ext uri="{FF2B5EF4-FFF2-40B4-BE49-F238E27FC236}">
                <a16:creationId xmlns:a16="http://schemas.microsoft.com/office/drawing/2014/main" id="{EE924733-4973-EEB6-79F3-36AA0BC21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32525"/>
            <a:ext cx="8877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/>
              <a:t>Source: </a:t>
            </a:r>
            <a:r>
              <a:rPr lang="en-US" altLang="en-US" sz="1800">
                <a:hlinkClick r:id="rId3"/>
              </a:rPr>
              <a:t>https://seedscientific.com/how-much-data-is-created-every-day/</a:t>
            </a:r>
            <a:r>
              <a:rPr lang="en-US" altLang="en-US" sz="1800"/>
              <a:t>, accessed 9/26/2024</a:t>
            </a:r>
          </a:p>
        </p:txBody>
      </p:sp>
      <p:sp>
        <p:nvSpPr>
          <p:cNvPr id="34822" name="Rectangle 3">
            <a:extLst>
              <a:ext uri="{FF2B5EF4-FFF2-40B4-BE49-F238E27FC236}">
                <a16:creationId xmlns:a16="http://schemas.microsoft.com/office/drawing/2014/main" id="{4831C14A-F671-E0B3-7132-E58AD5FDF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" y="2076450"/>
            <a:ext cx="6811963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The amount of data in the world was estimated to be </a:t>
            </a:r>
            <a:r>
              <a:rPr lang="en-US" altLang="en-US" b="1" dirty="0"/>
              <a:t>44 zettabytes</a:t>
            </a:r>
            <a:r>
              <a:rPr lang="en-US" altLang="en-US" dirty="0"/>
              <a:t> at the dawn of 2020.</a:t>
            </a:r>
          </a:p>
          <a:p>
            <a:endParaRPr lang="en-US" altLang="en-US" dirty="0"/>
          </a:p>
          <a:p>
            <a:r>
              <a:rPr lang="en-US" altLang="en-US" dirty="0"/>
              <a:t>By 2025, the amount of data generated each day is expected to reach </a:t>
            </a:r>
            <a:r>
              <a:rPr lang="en-US" altLang="en-US" b="1" dirty="0"/>
              <a:t>463 exabytes</a:t>
            </a:r>
            <a:r>
              <a:rPr lang="en-US" altLang="en-US" dirty="0"/>
              <a:t> globally.</a:t>
            </a:r>
          </a:p>
          <a:p>
            <a:endParaRPr lang="en-US" altLang="en-US" dirty="0"/>
          </a:p>
          <a:p>
            <a:r>
              <a:rPr lang="en-US" altLang="en-US" dirty="0"/>
              <a:t>Google, Facebook, Microsoft, and Amazon store at least </a:t>
            </a:r>
            <a:r>
              <a:rPr lang="en-US" altLang="en-US" b="1" dirty="0"/>
              <a:t>1,200 petabytes</a:t>
            </a:r>
            <a:r>
              <a:rPr lang="en-US" altLang="en-US" dirty="0"/>
              <a:t> of information.</a:t>
            </a:r>
          </a:p>
          <a:p>
            <a:endParaRPr lang="en-US" altLang="en-US" dirty="0"/>
          </a:p>
          <a:p>
            <a:r>
              <a:rPr lang="en-US" altLang="en-US" dirty="0"/>
              <a:t>By 2025, there would be </a:t>
            </a:r>
            <a:r>
              <a:rPr lang="en-US" altLang="en-US" b="1" dirty="0"/>
              <a:t>75 billion</a:t>
            </a:r>
            <a:r>
              <a:rPr lang="en-US" altLang="en-US" dirty="0"/>
              <a:t> Internet-of-Things (IoT) devices in the world.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04746" y="949010"/>
            <a:ext cx="3927976" cy="5742041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371"/>
            <a:ext cx="8229600" cy="1143000"/>
          </a:xfrm>
        </p:spPr>
        <p:txBody>
          <a:bodyPr/>
          <a:lstStyle/>
          <a:p>
            <a:r>
              <a:rPr lang="en-US" dirty="0"/>
              <a:t>HDFS Architecture: Master-Slave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0053" y="998630"/>
            <a:ext cx="4654078" cy="53650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Name Node: Controller </a:t>
            </a:r>
          </a:p>
          <a:p>
            <a:pPr lvl="1"/>
            <a:r>
              <a:rPr lang="en-US" dirty="0"/>
              <a:t>File System Name Space Management</a:t>
            </a:r>
          </a:p>
          <a:p>
            <a:pPr lvl="1"/>
            <a:r>
              <a:rPr lang="en-US" dirty="0"/>
              <a:t>Block Mappings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Data Node: Work Horses</a:t>
            </a:r>
          </a:p>
          <a:p>
            <a:pPr lvl="1"/>
            <a:r>
              <a:rPr lang="en-US" dirty="0"/>
              <a:t>Block Operations</a:t>
            </a:r>
          </a:p>
          <a:p>
            <a:pPr lvl="1"/>
            <a:r>
              <a:rPr lang="en-US" dirty="0"/>
              <a:t>Replication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Secondary Name Node:</a:t>
            </a:r>
          </a:p>
          <a:p>
            <a:pPr lvl="1"/>
            <a:r>
              <a:rPr lang="en-US" dirty="0"/>
              <a:t>Checkpoint node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654662" y="1718046"/>
            <a:ext cx="510637" cy="612692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4" idx="2"/>
          </p:cNvCxnSpPr>
          <p:nvPr/>
        </p:nvCxnSpPr>
        <p:spPr>
          <a:xfrm>
            <a:off x="909981" y="2330738"/>
            <a:ext cx="6547" cy="340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53523" y="3415542"/>
            <a:ext cx="510637" cy="612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10" idx="2"/>
          </p:cNvCxnSpPr>
          <p:nvPr/>
        </p:nvCxnSpPr>
        <p:spPr>
          <a:xfrm>
            <a:off x="608842" y="4028234"/>
            <a:ext cx="6547" cy="340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61732" y="3415542"/>
            <a:ext cx="510637" cy="612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2"/>
          </p:cNvCxnSpPr>
          <p:nvPr/>
        </p:nvCxnSpPr>
        <p:spPr>
          <a:xfrm>
            <a:off x="1717051" y="4028234"/>
            <a:ext cx="6547" cy="340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74659" y="3441730"/>
            <a:ext cx="510637" cy="612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14" idx="2"/>
          </p:cNvCxnSpPr>
          <p:nvPr/>
        </p:nvCxnSpPr>
        <p:spPr>
          <a:xfrm>
            <a:off x="2829978" y="4054422"/>
            <a:ext cx="6547" cy="340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60070" y="4838063"/>
            <a:ext cx="510637" cy="612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stCxn id="16" idx="2"/>
          </p:cNvCxnSpPr>
          <p:nvPr/>
        </p:nvCxnSpPr>
        <p:spPr>
          <a:xfrm>
            <a:off x="615389" y="5450755"/>
            <a:ext cx="6547" cy="340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468279" y="4838063"/>
            <a:ext cx="510637" cy="612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8" idx="2"/>
          </p:cNvCxnSpPr>
          <p:nvPr/>
        </p:nvCxnSpPr>
        <p:spPr>
          <a:xfrm>
            <a:off x="1723598" y="5450755"/>
            <a:ext cx="6547" cy="340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81206" y="4864251"/>
            <a:ext cx="510637" cy="612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20" idx="2"/>
          </p:cNvCxnSpPr>
          <p:nvPr/>
        </p:nvCxnSpPr>
        <p:spPr>
          <a:xfrm>
            <a:off x="2836525" y="5476943"/>
            <a:ext cx="6547" cy="340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9492" y="2671183"/>
            <a:ext cx="34435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09492" y="4416327"/>
            <a:ext cx="34435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0061" y="5817388"/>
            <a:ext cx="34435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7200" y="1027575"/>
            <a:ext cx="1099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Master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4560" y="6126163"/>
            <a:ext cx="975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Slaves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01754" y="1638240"/>
            <a:ext cx="231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Name Node (NN)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1936" y="2931713"/>
            <a:ext cx="231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Node (DN)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30766" y="2007572"/>
            <a:ext cx="293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Secondary Name Node (SNN)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72142" y="6218496"/>
            <a:ext cx="231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Single Rack Cluster</a:t>
            </a:r>
          </a:p>
        </p:txBody>
      </p:sp>
    </p:spTree>
    <p:extLst>
      <p:ext uri="{BB962C8B-B14F-4D97-AF65-F5344CB8AC3E}">
        <p14:creationId xmlns:p14="http://schemas.microsoft.com/office/powerpoint/2010/main" val="226916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Distributed File System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3"/>
                </a:solidFill>
              </a:rPr>
              <a:t>Chunk servers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File is split into contiguous chunks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Typically each chunk is 16-64MB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chunk replicated (usually 2x or 3x)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Try to keep replicas in different racks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2"/>
                </a:solidFill>
              </a:rPr>
              <a:t>Master node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a.k.a. Name Node in </a:t>
            </a:r>
            <a:r>
              <a:rPr lang="en-US" dirty="0" err="1"/>
              <a:t>Hadoop’s</a:t>
            </a:r>
            <a:r>
              <a:rPr lang="en-US" dirty="0"/>
              <a:t> HDFS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Stores metadata about where files are stored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Might be replicated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4"/>
                </a:solidFill>
              </a:rPr>
              <a:t>Client library for file access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Talks to master to find chunk servers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Connects directly to chunk servers to access data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06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3" name="Rectangle 5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Distributed File System</a:t>
            </a:r>
          </a:p>
        </p:txBody>
      </p:sp>
      <p:sp>
        <p:nvSpPr>
          <p:cNvPr id="71" name="Content Placeholder 7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Reliable distributed file system</a:t>
            </a:r>
            <a:endParaRPr lang="en-GB" dirty="0"/>
          </a:p>
          <a:p>
            <a:r>
              <a:rPr lang="en-GB" dirty="0"/>
              <a:t>Data kept in “chunks” spread across machines</a:t>
            </a:r>
          </a:p>
          <a:p>
            <a:r>
              <a:rPr lang="en-GB" dirty="0"/>
              <a:t>Each chunk </a:t>
            </a:r>
            <a:r>
              <a:rPr lang="en-GB" dirty="0">
                <a:solidFill>
                  <a:schemeClr val="accent3"/>
                </a:solidFill>
              </a:rPr>
              <a:t>replicated</a:t>
            </a:r>
            <a:r>
              <a:rPr lang="en-GB" dirty="0"/>
              <a:t> on different machines </a:t>
            </a:r>
          </a:p>
          <a:p>
            <a:pPr lvl="1"/>
            <a:r>
              <a:rPr lang="en-GB" dirty="0"/>
              <a:t>Seamless recovery from disk or machine failure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147762" y="3962400"/>
            <a:ext cx="520700" cy="498475"/>
            <a:chOff x="528" y="2160"/>
            <a:chExt cx="328" cy="314"/>
          </a:xfrm>
        </p:grpSpPr>
        <p:sp>
          <p:nvSpPr>
            <p:cNvPr id="11287" name="AutoShape 23"/>
            <p:cNvSpPr>
              <a:spLocks noChangeArrowheads="1"/>
            </p:cNvSpPr>
            <p:nvPr/>
          </p:nvSpPr>
          <p:spPr bwMode="auto">
            <a:xfrm>
              <a:off x="528" y="2160"/>
              <a:ext cx="329" cy="248"/>
            </a:xfrm>
            <a:prstGeom prst="roundRect">
              <a:avLst>
                <a:gd name="adj" fmla="val 403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8" name="AutoShape 24"/>
            <p:cNvSpPr>
              <a:spLocks noChangeArrowheads="1"/>
            </p:cNvSpPr>
            <p:nvPr/>
          </p:nvSpPr>
          <p:spPr bwMode="auto">
            <a:xfrm>
              <a:off x="533" y="2160"/>
              <a:ext cx="315" cy="315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7D7D7D"/>
                  </a:solidFill>
                  <a:latin typeface="TradeGothic" pitchFamily="32" charset="0"/>
                </a:rPr>
                <a:t>C</a:t>
              </a:r>
              <a:r>
                <a:rPr lang="en-GB" baseline="-25000">
                  <a:solidFill>
                    <a:srgbClr val="7D7D7D"/>
                  </a:solidFill>
                  <a:latin typeface="TradeGothic" pitchFamily="32" charset="0"/>
                </a:rPr>
                <a:t>0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757362" y="3957638"/>
            <a:ext cx="552450" cy="498475"/>
            <a:chOff x="912" y="2157"/>
            <a:chExt cx="348" cy="314"/>
          </a:xfrm>
        </p:grpSpPr>
        <p:sp>
          <p:nvSpPr>
            <p:cNvPr id="11290" name="AutoShape 26"/>
            <p:cNvSpPr>
              <a:spLocks noChangeArrowheads="1"/>
            </p:cNvSpPr>
            <p:nvPr/>
          </p:nvSpPr>
          <p:spPr bwMode="auto">
            <a:xfrm>
              <a:off x="912" y="2157"/>
              <a:ext cx="349" cy="248"/>
            </a:xfrm>
            <a:prstGeom prst="roundRect">
              <a:avLst>
                <a:gd name="adj" fmla="val 403"/>
              </a:avLst>
            </a:prstGeom>
            <a:solidFill>
              <a:srgbClr val="FF99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1" name="AutoShape 27"/>
            <p:cNvSpPr>
              <a:spLocks noChangeArrowheads="1"/>
            </p:cNvSpPr>
            <p:nvPr/>
          </p:nvSpPr>
          <p:spPr bwMode="auto">
            <a:xfrm>
              <a:off x="918" y="2157"/>
              <a:ext cx="315" cy="315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7D7D7D"/>
                  </a:solidFill>
                  <a:latin typeface="TradeGothic" pitchFamily="32" charset="0"/>
                </a:rPr>
                <a:t>C</a:t>
              </a:r>
              <a:r>
                <a:rPr lang="en-GB" baseline="-25000">
                  <a:solidFill>
                    <a:srgbClr val="7D7D7D"/>
                  </a:solidFill>
                  <a:latin typeface="TradeGothic" pitchFamily="32" charset="0"/>
                </a:rPr>
                <a:t>1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757362" y="4498975"/>
            <a:ext cx="531813" cy="498475"/>
            <a:chOff x="912" y="2498"/>
            <a:chExt cx="335" cy="314"/>
          </a:xfrm>
        </p:grpSpPr>
        <p:sp>
          <p:nvSpPr>
            <p:cNvPr id="11293" name="AutoShape 29"/>
            <p:cNvSpPr>
              <a:spLocks noChangeArrowheads="1"/>
            </p:cNvSpPr>
            <p:nvPr/>
          </p:nvSpPr>
          <p:spPr bwMode="auto">
            <a:xfrm>
              <a:off x="912" y="2498"/>
              <a:ext cx="336" cy="248"/>
            </a:xfrm>
            <a:prstGeom prst="roundRect">
              <a:avLst>
                <a:gd name="adj" fmla="val 403"/>
              </a:avLst>
            </a:prstGeom>
            <a:solidFill>
              <a:srgbClr val="C0C0C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4" name="Text Box 30"/>
            <p:cNvSpPr txBox="1">
              <a:spLocks noChangeArrowheads="1"/>
            </p:cNvSpPr>
            <p:nvPr/>
          </p:nvSpPr>
          <p:spPr bwMode="auto">
            <a:xfrm>
              <a:off x="912" y="2498"/>
              <a:ext cx="336" cy="3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7D7D7D"/>
                  </a:solidFill>
                  <a:latin typeface="TradeGothic" pitchFamily="32" charset="0"/>
                </a:rPr>
                <a:t>C</a:t>
              </a:r>
              <a:r>
                <a:rPr lang="en-GB" baseline="-25000">
                  <a:solidFill>
                    <a:srgbClr val="7D7D7D"/>
                  </a:solidFill>
                  <a:latin typeface="TradeGothic" pitchFamily="32" charset="0"/>
                </a:rPr>
                <a:t>2</a:t>
              </a:r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1147762" y="4495800"/>
            <a:ext cx="520700" cy="498475"/>
            <a:chOff x="528" y="2496"/>
            <a:chExt cx="328" cy="314"/>
          </a:xfrm>
        </p:grpSpPr>
        <p:sp>
          <p:nvSpPr>
            <p:cNvPr id="11296" name="AutoShape 32"/>
            <p:cNvSpPr>
              <a:spLocks noChangeArrowheads="1"/>
            </p:cNvSpPr>
            <p:nvPr/>
          </p:nvSpPr>
          <p:spPr bwMode="auto">
            <a:xfrm>
              <a:off x="528" y="2496"/>
              <a:ext cx="329" cy="248"/>
            </a:xfrm>
            <a:prstGeom prst="roundRect">
              <a:avLst>
                <a:gd name="adj" fmla="val 403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7" name="AutoShape 33"/>
            <p:cNvSpPr>
              <a:spLocks noChangeArrowheads="1"/>
            </p:cNvSpPr>
            <p:nvPr/>
          </p:nvSpPr>
          <p:spPr bwMode="auto">
            <a:xfrm>
              <a:off x="533" y="2496"/>
              <a:ext cx="315" cy="315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7D7D7D"/>
                  </a:solidFill>
                  <a:latin typeface="TradeGothic" pitchFamily="32" charset="0"/>
                </a:rPr>
                <a:t>C</a:t>
              </a:r>
              <a:r>
                <a:rPr lang="en-GB" baseline="-25000">
                  <a:solidFill>
                    <a:srgbClr val="7D7D7D"/>
                  </a:solidFill>
                  <a:latin typeface="TradeGothic" pitchFamily="32" charset="0"/>
                </a:rPr>
                <a:t>5</a:t>
              </a:r>
            </a:p>
          </p:txBody>
        </p:sp>
      </p:grpSp>
      <p:sp>
        <p:nvSpPr>
          <p:cNvPr id="11298" name="AutoShape 34"/>
          <p:cNvSpPr>
            <a:spLocks noChangeArrowheads="1"/>
          </p:cNvSpPr>
          <p:nvPr/>
        </p:nvSpPr>
        <p:spPr bwMode="auto">
          <a:xfrm>
            <a:off x="1047750" y="3886200"/>
            <a:ext cx="1319212" cy="1069975"/>
          </a:xfrm>
          <a:prstGeom prst="roundRect">
            <a:avLst>
              <a:gd name="adj" fmla="val 148"/>
            </a:avLst>
          </a:prstGeom>
          <a:noFill/>
          <a:ln w="28440">
            <a:solidFill>
              <a:srgbClr val="009999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9" name="AutoShape 35"/>
          <p:cNvSpPr>
            <a:spLocks noChangeArrowheads="1"/>
          </p:cNvSpPr>
          <p:nvPr/>
        </p:nvSpPr>
        <p:spPr bwMode="auto">
          <a:xfrm rot="16200000">
            <a:off x="1443371" y="4402451"/>
            <a:ext cx="427979" cy="1485921"/>
          </a:xfrm>
          <a:prstGeom prst="roundRect">
            <a:avLst>
              <a:gd name="adj" fmla="val 37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eaVert" wrap="none" lIns="90000" tIns="46800" rIns="90000" bIns="46800">
            <a:spAutoFit/>
          </a:bodyPr>
          <a:lstStyle/>
          <a:p>
            <a:pPr rtl="1" eaLnBrk="0" hangingPunct="0">
              <a:buClr>
                <a:srgbClr val="009999"/>
              </a:buClr>
              <a:buFont typeface="TradeGothic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9999"/>
                </a:solidFill>
                <a:latin typeface="TradeGothic" pitchFamily="32" charset="0"/>
              </a:rPr>
              <a:t>Chunk server 1</a:t>
            </a:r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465822" y="4419600"/>
            <a:ext cx="550863" cy="393700"/>
            <a:chOff x="3099" y="2165"/>
            <a:chExt cx="347" cy="248"/>
          </a:xfrm>
        </p:grpSpPr>
        <p:sp>
          <p:nvSpPr>
            <p:cNvPr id="11301" name="AutoShape 37"/>
            <p:cNvSpPr>
              <a:spLocks noChangeArrowheads="1"/>
            </p:cNvSpPr>
            <p:nvPr/>
          </p:nvSpPr>
          <p:spPr bwMode="auto">
            <a:xfrm>
              <a:off x="3099" y="2165"/>
              <a:ext cx="347" cy="248"/>
            </a:xfrm>
            <a:prstGeom prst="roundRect">
              <a:avLst>
                <a:gd name="adj" fmla="val 403"/>
              </a:avLst>
            </a:prstGeom>
            <a:solidFill>
              <a:srgbClr val="92D05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2" name="AutoShape 38"/>
            <p:cNvSpPr>
              <a:spLocks noChangeArrowheads="1"/>
            </p:cNvSpPr>
            <p:nvPr/>
          </p:nvSpPr>
          <p:spPr bwMode="auto">
            <a:xfrm>
              <a:off x="3105" y="2165"/>
              <a:ext cx="273" cy="245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>
                  <a:solidFill>
                    <a:srgbClr val="7D7D7D"/>
                  </a:solidFill>
                  <a:latin typeface="TradeGothic" pitchFamily="32" charset="0"/>
                </a:rPr>
                <a:t>D</a:t>
              </a:r>
              <a:r>
                <a:rPr lang="en-GB" baseline="-25000" dirty="0">
                  <a:solidFill>
                    <a:srgbClr val="7D7D7D"/>
                  </a:solidFill>
                  <a:latin typeface="TradeGothic" pitchFamily="32" charset="0"/>
                </a:rPr>
                <a:t>1</a:t>
              </a: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5459760" y="3970338"/>
            <a:ext cx="558800" cy="498475"/>
            <a:chOff x="3487" y="2165"/>
            <a:chExt cx="352" cy="314"/>
          </a:xfrm>
        </p:grpSpPr>
        <p:sp>
          <p:nvSpPr>
            <p:cNvPr id="11304" name="AutoShape 40"/>
            <p:cNvSpPr>
              <a:spLocks noChangeArrowheads="1"/>
            </p:cNvSpPr>
            <p:nvPr/>
          </p:nvSpPr>
          <p:spPr bwMode="auto">
            <a:xfrm>
              <a:off x="3487" y="2165"/>
              <a:ext cx="353" cy="248"/>
            </a:xfrm>
            <a:prstGeom prst="roundRect">
              <a:avLst>
                <a:gd name="adj" fmla="val 403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5" name="AutoShape 41"/>
            <p:cNvSpPr>
              <a:spLocks noChangeArrowheads="1"/>
            </p:cNvSpPr>
            <p:nvPr/>
          </p:nvSpPr>
          <p:spPr bwMode="auto">
            <a:xfrm>
              <a:off x="3493" y="2165"/>
              <a:ext cx="315" cy="315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7D7D7D"/>
                  </a:solidFill>
                  <a:latin typeface="TradeGothic" pitchFamily="32" charset="0"/>
                </a:rPr>
                <a:t>C</a:t>
              </a:r>
              <a:r>
                <a:rPr lang="en-GB" baseline="-25000">
                  <a:solidFill>
                    <a:srgbClr val="7D7D7D"/>
                  </a:solidFill>
                  <a:latin typeface="TradeGothic" pitchFamily="32" charset="0"/>
                </a:rPr>
                <a:t>5</a:t>
              </a:r>
            </a:p>
          </p:txBody>
        </p:sp>
      </p:grpSp>
      <p:sp>
        <p:nvSpPr>
          <p:cNvPr id="11306" name="AutoShape 42"/>
          <p:cNvSpPr>
            <a:spLocks noChangeArrowheads="1"/>
          </p:cNvSpPr>
          <p:nvPr/>
        </p:nvSpPr>
        <p:spPr bwMode="auto">
          <a:xfrm>
            <a:off x="4780373" y="3886200"/>
            <a:ext cx="1319213" cy="1069975"/>
          </a:xfrm>
          <a:prstGeom prst="roundRect">
            <a:avLst>
              <a:gd name="adj" fmla="val 148"/>
            </a:avLst>
          </a:prstGeom>
          <a:noFill/>
          <a:ln w="28440">
            <a:solidFill>
              <a:srgbClr val="009999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07" name="AutoShape 43"/>
          <p:cNvSpPr>
            <a:spLocks noChangeArrowheads="1"/>
          </p:cNvSpPr>
          <p:nvPr/>
        </p:nvSpPr>
        <p:spPr bwMode="auto">
          <a:xfrm rot="16200000">
            <a:off x="5186250" y="4410389"/>
            <a:ext cx="427979" cy="1485921"/>
          </a:xfrm>
          <a:prstGeom prst="roundRect">
            <a:avLst>
              <a:gd name="adj" fmla="val 37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eaVert" wrap="none" lIns="90000" tIns="46800" rIns="90000" bIns="46800">
            <a:spAutoFit/>
          </a:bodyPr>
          <a:lstStyle/>
          <a:p>
            <a:pPr rtl="1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9999"/>
                </a:solidFill>
                <a:latin typeface="TradeGothic" pitchFamily="32" charset="0"/>
              </a:rPr>
              <a:t>Chunk server 3</a:t>
            </a:r>
          </a:p>
        </p:txBody>
      </p: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3586162" y="3962400"/>
            <a:ext cx="520700" cy="498475"/>
            <a:chOff x="2064" y="2160"/>
            <a:chExt cx="328" cy="314"/>
          </a:xfrm>
        </p:grpSpPr>
        <p:sp>
          <p:nvSpPr>
            <p:cNvPr id="11309" name="AutoShape 45"/>
            <p:cNvSpPr>
              <a:spLocks noChangeArrowheads="1"/>
            </p:cNvSpPr>
            <p:nvPr/>
          </p:nvSpPr>
          <p:spPr bwMode="auto">
            <a:xfrm>
              <a:off x="2064" y="2160"/>
              <a:ext cx="329" cy="248"/>
            </a:xfrm>
            <a:prstGeom prst="roundRect">
              <a:avLst>
                <a:gd name="adj" fmla="val 403"/>
              </a:avLst>
            </a:prstGeom>
            <a:solidFill>
              <a:srgbClr val="FF99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0" name="AutoShape 46"/>
            <p:cNvSpPr>
              <a:spLocks noChangeArrowheads="1"/>
            </p:cNvSpPr>
            <p:nvPr/>
          </p:nvSpPr>
          <p:spPr bwMode="auto">
            <a:xfrm>
              <a:off x="2069" y="2160"/>
              <a:ext cx="315" cy="315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7D7D7D"/>
                  </a:solidFill>
                  <a:latin typeface="TradeGothic" pitchFamily="32" charset="0"/>
                </a:rPr>
                <a:t>C</a:t>
              </a:r>
              <a:r>
                <a:rPr lang="en-GB" baseline="-25000">
                  <a:solidFill>
                    <a:srgbClr val="7D7D7D"/>
                  </a:solidFill>
                  <a:latin typeface="TradeGothic" pitchFamily="32" charset="0"/>
                </a:rPr>
                <a:t>1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3586162" y="4498975"/>
            <a:ext cx="531813" cy="498475"/>
            <a:chOff x="2064" y="2498"/>
            <a:chExt cx="335" cy="314"/>
          </a:xfrm>
        </p:grpSpPr>
        <p:sp>
          <p:nvSpPr>
            <p:cNvPr id="11312" name="AutoShape 48"/>
            <p:cNvSpPr>
              <a:spLocks noChangeArrowheads="1"/>
            </p:cNvSpPr>
            <p:nvPr/>
          </p:nvSpPr>
          <p:spPr bwMode="auto">
            <a:xfrm>
              <a:off x="2064" y="2498"/>
              <a:ext cx="336" cy="248"/>
            </a:xfrm>
            <a:prstGeom prst="roundRect">
              <a:avLst>
                <a:gd name="adj" fmla="val 403"/>
              </a:avLst>
            </a:prstGeom>
            <a:solidFill>
              <a:srgbClr val="00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3" name="Text Box 49"/>
            <p:cNvSpPr txBox="1">
              <a:spLocks noChangeArrowheads="1"/>
            </p:cNvSpPr>
            <p:nvPr/>
          </p:nvSpPr>
          <p:spPr bwMode="auto">
            <a:xfrm>
              <a:off x="2064" y="2498"/>
              <a:ext cx="336" cy="3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7D7D7D"/>
                  </a:solidFill>
                  <a:latin typeface="TradeGothic" pitchFamily="32" charset="0"/>
                </a:rPr>
                <a:t>C</a:t>
              </a:r>
              <a:r>
                <a:rPr lang="en-GB" baseline="-25000">
                  <a:solidFill>
                    <a:srgbClr val="7D7D7D"/>
                  </a:solidFill>
                  <a:latin typeface="TradeGothic" pitchFamily="32" charset="0"/>
                </a:rPr>
                <a:t>3</a:t>
              </a: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2976562" y="4503738"/>
            <a:ext cx="520700" cy="498475"/>
            <a:chOff x="1680" y="2501"/>
            <a:chExt cx="328" cy="314"/>
          </a:xfrm>
        </p:grpSpPr>
        <p:sp>
          <p:nvSpPr>
            <p:cNvPr id="11315" name="AutoShape 51"/>
            <p:cNvSpPr>
              <a:spLocks noChangeArrowheads="1"/>
            </p:cNvSpPr>
            <p:nvPr/>
          </p:nvSpPr>
          <p:spPr bwMode="auto">
            <a:xfrm>
              <a:off x="1680" y="2501"/>
              <a:ext cx="329" cy="248"/>
            </a:xfrm>
            <a:prstGeom prst="roundRect">
              <a:avLst>
                <a:gd name="adj" fmla="val 403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6" name="AutoShape 52"/>
            <p:cNvSpPr>
              <a:spLocks noChangeArrowheads="1"/>
            </p:cNvSpPr>
            <p:nvPr/>
          </p:nvSpPr>
          <p:spPr bwMode="auto">
            <a:xfrm>
              <a:off x="1685" y="2501"/>
              <a:ext cx="315" cy="315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7D7D7D"/>
                  </a:solidFill>
                  <a:latin typeface="TradeGothic" pitchFamily="32" charset="0"/>
                </a:rPr>
                <a:t>C</a:t>
              </a:r>
              <a:r>
                <a:rPr lang="en-GB" baseline="-25000">
                  <a:solidFill>
                    <a:srgbClr val="7D7D7D"/>
                  </a:solidFill>
                  <a:latin typeface="TradeGothic" pitchFamily="32" charset="0"/>
                </a:rPr>
                <a:t>5</a:t>
              </a:r>
            </a:p>
          </p:txBody>
        </p:sp>
      </p:grpSp>
      <p:sp>
        <p:nvSpPr>
          <p:cNvPr id="11317" name="AutoShape 53"/>
          <p:cNvSpPr>
            <a:spLocks noChangeArrowheads="1"/>
          </p:cNvSpPr>
          <p:nvPr/>
        </p:nvSpPr>
        <p:spPr bwMode="auto">
          <a:xfrm>
            <a:off x="2876550" y="3886200"/>
            <a:ext cx="1319212" cy="1069975"/>
          </a:xfrm>
          <a:prstGeom prst="roundRect">
            <a:avLst>
              <a:gd name="adj" fmla="val 148"/>
            </a:avLst>
          </a:prstGeom>
          <a:noFill/>
          <a:ln w="28440">
            <a:solidFill>
              <a:srgbClr val="009999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18" name="AutoShape 54"/>
          <p:cNvSpPr>
            <a:spLocks noChangeArrowheads="1"/>
          </p:cNvSpPr>
          <p:nvPr/>
        </p:nvSpPr>
        <p:spPr bwMode="auto">
          <a:xfrm rot="16200000">
            <a:off x="3302334" y="4411975"/>
            <a:ext cx="427979" cy="1485921"/>
          </a:xfrm>
          <a:prstGeom prst="roundRect">
            <a:avLst>
              <a:gd name="adj" fmla="val 37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eaVert" wrap="none" lIns="90000" tIns="46800" rIns="90000" bIns="46800">
            <a:spAutoFit/>
          </a:bodyPr>
          <a:lstStyle/>
          <a:p>
            <a:pPr rtl="1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9999"/>
                </a:solidFill>
                <a:latin typeface="TradeGothic" pitchFamily="32" charset="0"/>
              </a:rPr>
              <a:t>Chunk server 2</a:t>
            </a:r>
          </a:p>
        </p:txBody>
      </p:sp>
      <p:sp>
        <p:nvSpPr>
          <p:cNvPr id="11319" name="AutoShape 55"/>
          <p:cNvSpPr>
            <a:spLocks noChangeArrowheads="1"/>
          </p:cNvSpPr>
          <p:nvPr/>
        </p:nvSpPr>
        <p:spPr bwMode="auto">
          <a:xfrm>
            <a:off x="6316847" y="4191000"/>
            <a:ext cx="638175" cy="606425"/>
          </a:xfrm>
          <a:prstGeom prst="roundRect">
            <a:avLst>
              <a:gd name="adj" fmla="val 245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>
                <a:solidFill>
                  <a:srgbClr val="7D7D7D"/>
                </a:solidFill>
                <a:latin typeface="TradeGothic" pitchFamily="32" charset="0"/>
              </a:rPr>
              <a:t>…</a:t>
            </a:r>
          </a:p>
        </p:txBody>
      </p:sp>
      <p:grpSp>
        <p:nvGrpSpPr>
          <p:cNvPr id="11" name="Group 60"/>
          <p:cNvGrpSpPr>
            <a:grpSpLocks/>
          </p:cNvGrpSpPr>
          <p:nvPr/>
        </p:nvGrpSpPr>
        <p:grpSpPr bwMode="auto">
          <a:xfrm>
            <a:off x="4869047" y="3962400"/>
            <a:ext cx="531813" cy="498475"/>
            <a:chOff x="3504" y="2496"/>
            <a:chExt cx="335" cy="314"/>
          </a:xfrm>
        </p:grpSpPr>
        <p:sp>
          <p:nvSpPr>
            <p:cNvPr id="11325" name="AutoShape 61"/>
            <p:cNvSpPr>
              <a:spLocks noChangeArrowheads="1"/>
            </p:cNvSpPr>
            <p:nvPr/>
          </p:nvSpPr>
          <p:spPr bwMode="auto">
            <a:xfrm>
              <a:off x="3504" y="2496"/>
              <a:ext cx="336" cy="248"/>
            </a:xfrm>
            <a:prstGeom prst="roundRect">
              <a:avLst>
                <a:gd name="adj" fmla="val 403"/>
              </a:avLst>
            </a:prstGeom>
            <a:solidFill>
              <a:srgbClr val="C0C0C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26" name="Text Box 62"/>
            <p:cNvSpPr txBox="1">
              <a:spLocks noChangeArrowheads="1"/>
            </p:cNvSpPr>
            <p:nvPr/>
          </p:nvSpPr>
          <p:spPr bwMode="auto">
            <a:xfrm>
              <a:off x="3504" y="2496"/>
              <a:ext cx="336" cy="3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7D7D7D"/>
                  </a:solidFill>
                  <a:latin typeface="TradeGothic" pitchFamily="32" charset="0"/>
                </a:rPr>
                <a:t>C</a:t>
              </a:r>
              <a:r>
                <a:rPr lang="en-GB" baseline="-25000">
                  <a:solidFill>
                    <a:srgbClr val="7D7D7D"/>
                  </a:solidFill>
                  <a:latin typeface="TradeGothic" pitchFamily="32" charset="0"/>
                </a:rPr>
                <a:t>2</a:t>
              </a:r>
            </a:p>
          </p:txBody>
        </p:sp>
      </p:grp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2976748" y="3962400"/>
            <a:ext cx="522288" cy="393700"/>
            <a:chOff x="528" y="2160"/>
            <a:chExt cx="329" cy="248"/>
          </a:xfrm>
          <a:solidFill>
            <a:schemeClr val="accent3"/>
          </a:solidFill>
        </p:grpSpPr>
        <p:sp>
          <p:nvSpPr>
            <p:cNvPr id="74" name="AutoShape 23"/>
            <p:cNvSpPr>
              <a:spLocks noChangeArrowheads="1"/>
            </p:cNvSpPr>
            <p:nvPr/>
          </p:nvSpPr>
          <p:spPr bwMode="auto">
            <a:xfrm>
              <a:off x="528" y="2160"/>
              <a:ext cx="329" cy="248"/>
            </a:xfrm>
            <a:prstGeom prst="roundRect">
              <a:avLst>
                <a:gd name="adj" fmla="val 403"/>
              </a:avLst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AutoShape 24"/>
            <p:cNvSpPr>
              <a:spLocks noChangeArrowheads="1"/>
            </p:cNvSpPr>
            <p:nvPr/>
          </p:nvSpPr>
          <p:spPr bwMode="auto">
            <a:xfrm>
              <a:off x="533" y="2160"/>
              <a:ext cx="315" cy="245"/>
            </a:xfrm>
            <a:prstGeom prst="roundRect">
              <a:avLst>
                <a:gd name="adj" fmla="val 403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>
                  <a:solidFill>
                    <a:srgbClr val="7D7D7D"/>
                  </a:solidFill>
                  <a:latin typeface="TradeGothic" pitchFamily="32" charset="0"/>
                </a:rPr>
                <a:t>D</a:t>
              </a:r>
              <a:r>
                <a:rPr lang="en-GB" baseline="-25000" dirty="0">
                  <a:solidFill>
                    <a:srgbClr val="7D7D7D"/>
                  </a:solidFill>
                  <a:latin typeface="TradeGothic" pitchFamily="32" charset="0"/>
                </a:rPr>
                <a:t>0</a:t>
              </a:r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4875744" y="4425006"/>
            <a:ext cx="522288" cy="393700"/>
            <a:chOff x="528" y="2160"/>
            <a:chExt cx="329" cy="248"/>
          </a:xfrm>
          <a:solidFill>
            <a:schemeClr val="accent3"/>
          </a:solidFill>
        </p:grpSpPr>
        <p:sp>
          <p:nvSpPr>
            <p:cNvPr id="77" name="AutoShape 23"/>
            <p:cNvSpPr>
              <a:spLocks noChangeArrowheads="1"/>
            </p:cNvSpPr>
            <p:nvPr/>
          </p:nvSpPr>
          <p:spPr bwMode="auto">
            <a:xfrm>
              <a:off x="528" y="2160"/>
              <a:ext cx="329" cy="248"/>
            </a:xfrm>
            <a:prstGeom prst="roundRect">
              <a:avLst>
                <a:gd name="adj" fmla="val 403"/>
              </a:avLst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AutoShape 24"/>
            <p:cNvSpPr>
              <a:spLocks noChangeArrowheads="1"/>
            </p:cNvSpPr>
            <p:nvPr/>
          </p:nvSpPr>
          <p:spPr bwMode="auto">
            <a:xfrm>
              <a:off x="533" y="2160"/>
              <a:ext cx="315" cy="245"/>
            </a:xfrm>
            <a:prstGeom prst="roundRect">
              <a:avLst>
                <a:gd name="adj" fmla="val 403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>
                  <a:solidFill>
                    <a:srgbClr val="7D7D7D"/>
                  </a:solidFill>
                  <a:latin typeface="TradeGothic" pitchFamily="32" charset="0"/>
                </a:rPr>
                <a:t>D</a:t>
              </a:r>
              <a:r>
                <a:rPr lang="en-GB" baseline="-25000" dirty="0">
                  <a:solidFill>
                    <a:srgbClr val="7D7D7D"/>
                  </a:solidFill>
                  <a:latin typeface="TradeGothic" pitchFamily="32" charset="0"/>
                </a:rPr>
                <a:t>0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045028" y="5410200"/>
            <a:ext cx="6922633" cy="5334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Bring computation directly to the data!</a:t>
            </a:r>
          </a:p>
        </p:txBody>
      </p:sp>
      <p:grpSp>
        <p:nvGrpSpPr>
          <p:cNvPr id="14" name="Group 36"/>
          <p:cNvGrpSpPr>
            <a:grpSpLocks/>
          </p:cNvGrpSpPr>
          <p:nvPr/>
        </p:nvGrpSpPr>
        <p:grpSpPr bwMode="auto">
          <a:xfrm>
            <a:off x="7058025" y="3970338"/>
            <a:ext cx="549275" cy="498475"/>
            <a:chOff x="3099" y="2165"/>
            <a:chExt cx="346" cy="314"/>
          </a:xfrm>
        </p:grpSpPr>
        <p:sp>
          <p:nvSpPr>
            <p:cNvPr id="81" name="AutoShape 37"/>
            <p:cNvSpPr>
              <a:spLocks noChangeArrowheads="1"/>
            </p:cNvSpPr>
            <p:nvPr/>
          </p:nvSpPr>
          <p:spPr bwMode="auto">
            <a:xfrm>
              <a:off x="3099" y="2165"/>
              <a:ext cx="347" cy="248"/>
            </a:xfrm>
            <a:prstGeom prst="roundRect">
              <a:avLst>
                <a:gd name="adj" fmla="val 403"/>
              </a:avLst>
            </a:prstGeom>
            <a:solidFill>
              <a:srgbClr val="FFFF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AutoShape 38"/>
            <p:cNvSpPr>
              <a:spLocks noChangeArrowheads="1"/>
            </p:cNvSpPr>
            <p:nvPr/>
          </p:nvSpPr>
          <p:spPr bwMode="auto">
            <a:xfrm>
              <a:off x="3105" y="2165"/>
              <a:ext cx="315" cy="315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7D7D7D"/>
                  </a:solidFill>
                  <a:latin typeface="TradeGothic" pitchFamily="32" charset="0"/>
                </a:rPr>
                <a:t>C</a:t>
              </a:r>
              <a:r>
                <a:rPr lang="en-GB" baseline="-25000">
                  <a:solidFill>
                    <a:srgbClr val="7D7D7D"/>
                  </a:solidFill>
                  <a:latin typeface="TradeGothic" pitchFamily="32" charset="0"/>
                </a:rPr>
                <a:t>0</a:t>
              </a:r>
            </a:p>
          </p:txBody>
        </p:sp>
      </p:grpSp>
      <p:grpSp>
        <p:nvGrpSpPr>
          <p:cNvPr id="15" name="Group 39"/>
          <p:cNvGrpSpPr>
            <a:grpSpLocks/>
          </p:cNvGrpSpPr>
          <p:nvPr/>
        </p:nvGrpSpPr>
        <p:grpSpPr bwMode="auto">
          <a:xfrm>
            <a:off x="7673975" y="3970338"/>
            <a:ext cx="558800" cy="498475"/>
            <a:chOff x="3487" y="2165"/>
            <a:chExt cx="352" cy="314"/>
          </a:xfrm>
        </p:grpSpPr>
        <p:sp>
          <p:nvSpPr>
            <p:cNvPr id="84" name="AutoShape 40"/>
            <p:cNvSpPr>
              <a:spLocks noChangeArrowheads="1"/>
            </p:cNvSpPr>
            <p:nvPr/>
          </p:nvSpPr>
          <p:spPr bwMode="auto">
            <a:xfrm>
              <a:off x="3487" y="2165"/>
              <a:ext cx="353" cy="248"/>
            </a:xfrm>
            <a:prstGeom prst="roundRect">
              <a:avLst>
                <a:gd name="adj" fmla="val 403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AutoShape 41"/>
            <p:cNvSpPr>
              <a:spLocks noChangeArrowheads="1"/>
            </p:cNvSpPr>
            <p:nvPr/>
          </p:nvSpPr>
          <p:spPr bwMode="auto">
            <a:xfrm>
              <a:off x="3493" y="2165"/>
              <a:ext cx="315" cy="315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7D7D7D"/>
                  </a:solidFill>
                  <a:latin typeface="TradeGothic" pitchFamily="32" charset="0"/>
                </a:rPr>
                <a:t>C</a:t>
              </a:r>
              <a:r>
                <a:rPr lang="en-GB" baseline="-25000">
                  <a:solidFill>
                    <a:srgbClr val="7D7D7D"/>
                  </a:solidFill>
                  <a:latin typeface="TradeGothic" pitchFamily="32" charset="0"/>
                </a:rPr>
                <a:t>5</a:t>
              </a:r>
            </a:p>
          </p:txBody>
        </p:sp>
      </p:grpSp>
      <p:sp>
        <p:nvSpPr>
          <p:cNvPr id="86" name="AutoShape 42"/>
          <p:cNvSpPr>
            <a:spLocks noChangeArrowheads="1"/>
          </p:cNvSpPr>
          <p:nvPr/>
        </p:nvSpPr>
        <p:spPr bwMode="auto">
          <a:xfrm>
            <a:off x="6994588" y="3886200"/>
            <a:ext cx="1319213" cy="1069975"/>
          </a:xfrm>
          <a:prstGeom prst="roundRect">
            <a:avLst>
              <a:gd name="adj" fmla="val 148"/>
            </a:avLst>
          </a:prstGeom>
          <a:noFill/>
          <a:ln w="28440">
            <a:solidFill>
              <a:srgbClr val="009999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7" name="AutoShape 43"/>
          <p:cNvSpPr>
            <a:spLocks noChangeArrowheads="1"/>
          </p:cNvSpPr>
          <p:nvPr/>
        </p:nvSpPr>
        <p:spPr bwMode="auto">
          <a:xfrm rot="16200000">
            <a:off x="7400465" y="4393557"/>
            <a:ext cx="427979" cy="1519584"/>
          </a:xfrm>
          <a:prstGeom prst="roundRect">
            <a:avLst>
              <a:gd name="adj" fmla="val 37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eaVert" wrap="none" lIns="90000" tIns="46800" rIns="90000" bIns="46800">
            <a:spAutoFit/>
          </a:bodyPr>
          <a:lstStyle/>
          <a:p>
            <a:pPr rtl="1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solidFill>
                  <a:srgbClr val="009999"/>
                </a:solidFill>
                <a:latin typeface="TradeGothic" pitchFamily="32" charset="0"/>
              </a:rPr>
              <a:t>Chunk server N</a:t>
            </a: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7700962" y="4495800"/>
            <a:ext cx="531813" cy="498475"/>
            <a:chOff x="3504" y="2496"/>
            <a:chExt cx="335" cy="314"/>
          </a:xfrm>
        </p:grpSpPr>
        <p:sp>
          <p:nvSpPr>
            <p:cNvPr id="89" name="AutoShape 61"/>
            <p:cNvSpPr>
              <a:spLocks noChangeArrowheads="1"/>
            </p:cNvSpPr>
            <p:nvPr/>
          </p:nvSpPr>
          <p:spPr bwMode="auto">
            <a:xfrm>
              <a:off x="3504" y="2496"/>
              <a:ext cx="336" cy="248"/>
            </a:xfrm>
            <a:prstGeom prst="roundRect">
              <a:avLst>
                <a:gd name="adj" fmla="val 403"/>
              </a:avLst>
            </a:prstGeom>
            <a:solidFill>
              <a:srgbClr val="C0C0C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Text Box 62"/>
            <p:cNvSpPr txBox="1">
              <a:spLocks noChangeArrowheads="1"/>
            </p:cNvSpPr>
            <p:nvPr/>
          </p:nvSpPr>
          <p:spPr bwMode="auto">
            <a:xfrm>
              <a:off x="3504" y="2496"/>
              <a:ext cx="336" cy="3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7D7D7D"/>
                  </a:solidFill>
                  <a:latin typeface="TradeGothic" pitchFamily="32" charset="0"/>
                </a:rPr>
                <a:t>C</a:t>
              </a:r>
              <a:r>
                <a:rPr lang="en-GB" baseline="-25000">
                  <a:solidFill>
                    <a:srgbClr val="7D7D7D"/>
                  </a:solidFill>
                  <a:latin typeface="TradeGothic" pitchFamily="32" charset="0"/>
                </a:rPr>
                <a:t>2</a:t>
              </a:r>
            </a:p>
          </p:txBody>
        </p:sp>
      </p:grpSp>
      <p:grpSp>
        <p:nvGrpSpPr>
          <p:cNvPr id="17" name="Group 22"/>
          <p:cNvGrpSpPr>
            <a:grpSpLocks/>
          </p:cNvGrpSpPr>
          <p:nvPr/>
        </p:nvGrpSpPr>
        <p:grpSpPr bwMode="auto">
          <a:xfrm>
            <a:off x="7089959" y="4425006"/>
            <a:ext cx="522288" cy="393700"/>
            <a:chOff x="528" y="2160"/>
            <a:chExt cx="329" cy="248"/>
          </a:xfrm>
          <a:solidFill>
            <a:schemeClr val="accent3"/>
          </a:solidFill>
        </p:grpSpPr>
        <p:sp>
          <p:nvSpPr>
            <p:cNvPr id="92" name="AutoShape 23"/>
            <p:cNvSpPr>
              <a:spLocks noChangeArrowheads="1"/>
            </p:cNvSpPr>
            <p:nvPr/>
          </p:nvSpPr>
          <p:spPr bwMode="auto">
            <a:xfrm>
              <a:off x="528" y="2160"/>
              <a:ext cx="329" cy="248"/>
            </a:xfrm>
            <a:prstGeom prst="roundRect">
              <a:avLst>
                <a:gd name="adj" fmla="val 403"/>
              </a:avLst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AutoShape 24"/>
            <p:cNvSpPr>
              <a:spLocks noChangeArrowheads="1"/>
            </p:cNvSpPr>
            <p:nvPr/>
          </p:nvSpPr>
          <p:spPr bwMode="auto">
            <a:xfrm>
              <a:off x="533" y="2160"/>
              <a:ext cx="315" cy="245"/>
            </a:xfrm>
            <a:prstGeom prst="roundRect">
              <a:avLst>
                <a:gd name="adj" fmla="val 403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64080">
              <a:spAutoFit/>
            </a:bodyPr>
            <a:lstStyle/>
            <a:p>
              <a: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>
                  <a:solidFill>
                    <a:srgbClr val="7D7D7D"/>
                  </a:solidFill>
                  <a:latin typeface="TradeGothic" pitchFamily="32" charset="0"/>
                </a:rPr>
                <a:t>D</a:t>
              </a:r>
              <a:r>
                <a:rPr lang="en-GB" baseline="-25000" dirty="0">
                  <a:solidFill>
                    <a:srgbClr val="7D7D7D"/>
                  </a:solidFill>
                  <a:latin typeface="TradeGothic" pitchFamily="32" charset="0"/>
                </a:rPr>
                <a:t>0</a:t>
              </a:r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066800" y="6096000"/>
            <a:ext cx="6922633" cy="533400"/>
          </a:xfrm>
          <a:prstGeom prst="rect">
            <a:avLst/>
          </a:prstGeom>
          <a:solidFill>
            <a:srgbClr val="008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Chunk servers also serve as compute servers</a:t>
            </a:r>
          </a:p>
        </p:txBody>
      </p:sp>
    </p:spTree>
    <p:extLst>
      <p:ext uri="{BB962C8B-B14F-4D97-AF65-F5344CB8AC3E}">
        <p14:creationId xmlns:p14="http://schemas.microsoft.com/office/powerpoint/2010/main" val="163538196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371"/>
            <a:ext cx="8229600" cy="1143000"/>
          </a:xfrm>
        </p:spPr>
        <p:txBody>
          <a:bodyPr/>
          <a:lstStyle/>
          <a:p>
            <a:r>
              <a:rPr lang="en-US" dirty="0"/>
              <a:t>HDFS Architecture: Master-Slave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0061" y="2949228"/>
            <a:ext cx="2861974" cy="2868159"/>
            <a:chOff x="200061" y="1638240"/>
            <a:chExt cx="3452956" cy="4179148"/>
          </a:xfrm>
        </p:grpSpPr>
        <p:sp>
          <p:nvSpPr>
            <p:cNvPr id="4" name="Rectangle 3"/>
            <p:cNvSpPr/>
            <p:nvPr/>
          </p:nvSpPr>
          <p:spPr>
            <a:xfrm>
              <a:off x="654662" y="1718046"/>
              <a:ext cx="510637" cy="612692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4" idx="2"/>
            </p:cNvCxnSpPr>
            <p:nvPr/>
          </p:nvCxnSpPr>
          <p:spPr>
            <a:xfrm>
              <a:off x="909981" y="2330738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53523" y="3415542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2"/>
            </p:cNvCxnSpPr>
            <p:nvPr/>
          </p:nvCxnSpPr>
          <p:spPr>
            <a:xfrm>
              <a:off x="608842" y="4028234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461732" y="3415542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2" idx="2"/>
            </p:cNvCxnSpPr>
            <p:nvPr/>
          </p:nvCxnSpPr>
          <p:spPr>
            <a:xfrm>
              <a:off x="1717051" y="4028234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574659" y="3441730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4" idx="2"/>
            </p:cNvCxnSpPr>
            <p:nvPr/>
          </p:nvCxnSpPr>
          <p:spPr>
            <a:xfrm>
              <a:off x="2829978" y="4054422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60070" y="4838063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6" idx="2"/>
            </p:cNvCxnSpPr>
            <p:nvPr/>
          </p:nvCxnSpPr>
          <p:spPr>
            <a:xfrm>
              <a:off x="615389" y="5450755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1468279" y="4838063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8" idx="2"/>
            </p:cNvCxnSpPr>
            <p:nvPr/>
          </p:nvCxnSpPr>
          <p:spPr>
            <a:xfrm>
              <a:off x="1723598" y="5450755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581206" y="4864251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20" idx="2"/>
            </p:cNvCxnSpPr>
            <p:nvPr/>
          </p:nvCxnSpPr>
          <p:spPr>
            <a:xfrm>
              <a:off x="2836525" y="5476943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09492" y="2671183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09492" y="4416327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00061" y="5817388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301754" y="1638240"/>
              <a:ext cx="23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Name Node (NN)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1936" y="2931713"/>
              <a:ext cx="23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Data Node (DN)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5696" y="794687"/>
            <a:ext cx="231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Multiple-Rack Cluster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1571192" y="1348685"/>
            <a:ext cx="5235077" cy="1530850"/>
            <a:chOff x="1571192" y="1348685"/>
            <a:chExt cx="5235077" cy="1530850"/>
          </a:xfrm>
        </p:grpSpPr>
        <p:sp>
          <p:nvSpPr>
            <p:cNvPr id="7" name="Oval 6"/>
            <p:cNvSpPr/>
            <p:nvPr/>
          </p:nvSpPr>
          <p:spPr>
            <a:xfrm>
              <a:off x="1906543" y="1348685"/>
              <a:ext cx="1369875" cy="5499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5436394" y="1348685"/>
              <a:ext cx="1369875" cy="5499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684149" y="1425900"/>
              <a:ext cx="967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Switch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1571192" y="1898635"/>
              <a:ext cx="1243857" cy="8511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815049" y="1898635"/>
              <a:ext cx="1275415" cy="85111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815049" y="1898635"/>
              <a:ext cx="3991220" cy="980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3294583" y="1610566"/>
              <a:ext cx="214181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1786467" y="1762967"/>
              <a:ext cx="3700026" cy="9867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218545" y="1762966"/>
              <a:ext cx="1267948" cy="9867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 flipV="1">
              <a:off x="5486493" y="1762966"/>
              <a:ext cx="1319776" cy="111656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2145262" y="1397135"/>
              <a:ext cx="887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Switch</a:t>
              </a: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778293" y="60868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 1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3167386" y="2879535"/>
            <a:ext cx="5862547" cy="3580097"/>
            <a:chOff x="3167386" y="2879535"/>
            <a:chExt cx="5862547" cy="3580097"/>
          </a:xfrm>
        </p:grpSpPr>
        <p:sp>
          <p:nvSpPr>
            <p:cNvPr id="31" name="TextBox 30"/>
            <p:cNvSpPr txBox="1"/>
            <p:nvPr/>
          </p:nvSpPr>
          <p:spPr>
            <a:xfrm>
              <a:off x="4090464" y="2879535"/>
              <a:ext cx="29366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Secondary Name Node (SNN)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755801" y="3408913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3294583" y="4153416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>
              <a:stCxn id="36" idx="2"/>
            </p:cNvCxnSpPr>
            <p:nvPr/>
          </p:nvCxnSpPr>
          <p:spPr>
            <a:xfrm>
              <a:off x="3506203" y="4573908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4213119" y="4153416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>
              <a:stCxn id="38" idx="2"/>
            </p:cNvCxnSpPr>
            <p:nvPr/>
          </p:nvCxnSpPr>
          <p:spPr>
            <a:xfrm>
              <a:off x="4424739" y="4573908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5135566" y="4171389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>
              <a:stCxn id="40" idx="2"/>
            </p:cNvCxnSpPr>
            <p:nvPr/>
          </p:nvCxnSpPr>
          <p:spPr>
            <a:xfrm>
              <a:off x="5347186" y="4591881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3300009" y="5129696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2" idx="2"/>
            </p:cNvCxnSpPr>
            <p:nvPr/>
          </p:nvCxnSpPr>
          <p:spPr>
            <a:xfrm>
              <a:off x="3511630" y="5550188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4218545" y="5129696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>
              <a:stCxn id="44" idx="2"/>
            </p:cNvCxnSpPr>
            <p:nvPr/>
          </p:nvCxnSpPr>
          <p:spPr>
            <a:xfrm>
              <a:off x="4430166" y="5550188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5140992" y="5147669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46" idx="2"/>
            </p:cNvCxnSpPr>
            <p:nvPr/>
          </p:nvCxnSpPr>
          <p:spPr>
            <a:xfrm>
              <a:off x="5352613" y="5568161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175203" y="3642561"/>
              <a:ext cx="285415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175203" y="4840258"/>
              <a:ext cx="285415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167386" y="5801809"/>
              <a:ext cx="285415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517056" y="3821364"/>
              <a:ext cx="1919338" cy="253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Data Node (DN)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56374" y="3400698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6295156" y="4145201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>
              <a:stCxn id="56" idx="2"/>
            </p:cNvCxnSpPr>
            <p:nvPr/>
          </p:nvCxnSpPr>
          <p:spPr>
            <a:xfrm>
              <a:off x="6506776" y="4565693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7213692" y="4145201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8" idx="2"/>
            </p:cNvCxnSpPr>
            <p:nvPr/>
          </p:nvCxnSpPr>
          <p:spPr>
            <a:xfrm>
              <a:off x="7425312" y="4565693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8136139" y="4163174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60" idx="2"/>
            </p:cNvCxnSpPr>
            <p:nvPr/>
          </p:nvCxnSpPr>
          <p:spPr>
            <a:xfrm>
              <a:off x="8347759" y="4583666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6300582" y="5121481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>
              <a:stCxn id="62" idx="2"/>
            </p:cNvCxnSpPr>
            <p:nvPr/>
          </p:nvCxnSpPr>
          <p:spPr>
            <a:xfrm>
              <a:off x="6512203" y="5541973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7219118" y="5121481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>
              <a:stCxn id="64" idx="2"/>
            </p:cNvCxnSpPr>
            <p:nvPr/>
          </p:nvCxnSpPr>
          <p:spPr>
            <a:xfrm>
              <a:off x="7430739" y="5541973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8141565" y="5139454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>
              <a:stCxn id="66" idx="2"/>
            </p:cNvCxnSpPr>
            <p:nvPr/>
          </p:nvCxnSpPr>
          <p:spPr>
            <a:xfrm>
              <a:off x="8353186" y="5559946"/>
              <a:ext cx="5426" cy="2336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175776" y="3634346"/>
              <a:ext cx="285415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175776" y="4832043"/>
              <a:ext cx="285415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6167959" y="5793594"/>
              <a:ext cx="285415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517629" y="3813149"/>
              <a:ext cx="1919338" cy="253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Data Node (DN)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540207" y="3003999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544181" y="2984759"/>
              <a:ext cx="423240" cy="4204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967421" y="6086800"/>
              <a:ext cx="967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Rack 2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153122" y="6090300"/>
              <a:ext cx="967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Rack N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684149" y="6090300"/>
              <a:ext cx="616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. . 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371"/>
            <a:ext cx="8229600" cy="1143000"/>
          </a:xfrm>
        </p:spPr>
        <p:txBody>
          <a:bodyPr/>
          <a:lstStyle/>
          <a:p>
            <a:r>
              <a:rPr lang="en-US" dirty="0"/>
              <a:t>HDFS Architecture: Master-Slave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0061" y="2949228"/>
            <a:ext cx="2861974" cy="2868159"/>
            <a:chOff x="200061" y="1638240"/>
            <a:chExt cx="3452956" cy="4179148"/>
          </a:xfrm>
        </p:grpSpPr>
        <p:sp>
          <p:nvSpPr>
            <p:cNvPr id="4" name="Rectangle 3"/>
            <p:cNvSpPr/>
            <p:nvPr/>
          </p:nvSpPr>
          <p:spPr>
            <a:xfrm>
              <a:off x="654662" y="1718046"/>
              <a:ext cx="510637" cy="612692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4" idx="2"/>
            </p:cNvCxnSpPr>
            <p:nvPr/>
          </p:nvCxnSpPr>
          <p:spPr>
            <a:xfrm>
              <a:off x="909981" y="2330738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53523" y="3415542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2"/>
            </p:cNvCxnSpPr>
            <p:nvPr/>
          </p:nvCxnSpPr>
          <p:spPr>
            <a:xfrm>
              <a:off x="608842" y="4028234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461732" y="3415542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2" idx="2"/>
            </p:cNvCxnSpPr>
            <p:nvPr/>
          </p:nvCxnSpPr>
          <p:spPr>
            <a:xfrm>
              <a:off x="1717051" y="4028234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574659" y="3441730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4" idx="2"/>
            </p:cNvCxnSpPr>
            <p:nvPr/>
          </p:nvCxnSpPr>
          <p:spPr>
            <a:xfrm>
              <a:off x="2829978" y="4054422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60070" y="4838063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6" idx="2"/>
            </p:cNvCxnSpPr>
            <p:nvPr/>
          </p:nvCxnSpPr>
          <p:spPr>
            <a:xfrm>
              <a:off x="615389" y="5450755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1468279" y="4838063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8" idx="2"/>
            </p:cNvCxnSpPr>
            <p:nvPr/>
          </p:nvCxnSpPr>
          <p:spPr>
            <a:xfrm>
              <a:off x="1723598" y="5450755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581206" y="4864251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20" idx="2"/>
            </p:cNvCxnSpPr>
            <p:nvPr/>
          </p:nvCxnSpPr>
          <p:spPr>
            <a:xfrm>
              <a:off x="2836525" y="5476943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09492" y="2671183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09492" y="4416327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00061" y="5817388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301754" y="1638240"/>
              <a:ext cx="23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Name Node (NN)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1936" y="2931713"/>
              <a:ext cx="23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Data Node (DN)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090464" y="2879535"/>
            <a:ext cx="293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Secondary Name Node (SNN)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5696" y="794687"/>
            <a:ext cx="231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Multiple-Rack Cluster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755801" y="340891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294583" y="415341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36" idx="2"/>
          </p:cNvCxnSpPr>
          <p:nvPr/>
        </p:nvCxnSpPr>
        <p:spPr>
          <a:xfrm>
            <a:off x="3506203" y="457390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213119" y="415341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stCxn id="38" idx="2"/>
          </p:cNvCxnSpPr>
          <p:nvPr/>
        </p:nvCxnSpPr>
        <p:spPr>
          <a:xfrm>
            <a:off x="4424739" y="457390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135566" y="417138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0" idx="2"/>
          </p:cNvCxnSpPr>
          <p:nvPr/>
        </p:nvCxnSpPr>
        <p:spPr>
          <a:xfrm>
            <a:off x="5347186" y="4591881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300009" y="512969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stCxn id="42" idx="2"/>
          </p:cNvCxnSpPr>
          <p:nvPr/>
        </p:nvCxnSpPr>
        <p:spPr>
          <a:xfrm>
            <a:off x="3511630" y="555018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218545" y="512969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stCxn id="44" idx="2"/>
          </p:cNvCxnSpPr>
          <p:nvPr/>
        </p:nvCxnSpPr>
        <p:spPr>
          <a:xfrm>
            <a:off x="4430166" y="555018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140992" y="514766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46" idx="2"/>
          </p:cNvCxnSpPr>
          <p:nvPr/>
        </p:nvCxnSpPr>
        <p:spPr>
          <a:xfrm>
            <a:off x="5352613" y="5568161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175203" y="3642561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175203" y="4840258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67386" y="5801809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517056" y="3821364"/>
            <a:ext cx="1919338" cy="25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Node (DN)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756374" y="340069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6295156" y="414520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56" idx="2"/>
          </p:cNvCxnSpPr>
          <p:nvPr/>
        </p:nvCxnSpPr>
        <p:spPr>
          <a:xfrm>
            <a:off x="6506776" y="456569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7213692" y="414520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>
            <a:stCxn id="58" idx="2"/>
          </p:cNvCxnSpPr>
          <p:nvPr/>
        </p:nvCxnSpPr>
        <p:spPr>
          <a:xfrm>
            <a:off x="7425312" y="456569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8136139" y="4163174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>
            <a:stCxn id="60" idx="2"/>
          </p:cNvCxnSpPr>
          <p:nvPr/>
        </p:nvCxnSpPr>
        <p:spPr>
          <a:xfrm>
            <a:off x="8347759" y="4583666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300582" y="512148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>
            <a:stCxn id="62" idx="2"/>
          </p:cNvCxnSpPr>
          <p:nvPr/>
        </p:nvCxnSpPr>
        <p:spPr>
          <a:xfrm>
            <a:off x="6512203" y="554197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7219118" y="512148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>
            <a:stCxn id="64" idx="2"/>
          </p:cNvCxnSpPr>
          <p:nvPr/>
        </p:nvCxnSpPr>
        <p:spPr>
          <a:xfrm>
            <a:off x="7430739" y="554197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8141565" y="5139454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>
            <a:stCxn id="66" idx="2"/>
          </p:cNvCxnSpPr>
          <p:nvPr/>
        </p:nvCxnSpPr>
        <p:spPr>
          <a:xfrm>
            <a:off x="8353186" y="5559946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175776" y="3634346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175776" y="4832043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167959" y="5793594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517629" y="3813149"/>
            <a:ext cx="1919338" cy="25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Node (DN)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540207" y="300399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544181" y="298475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06543" y="1348685"/>
            <a:ext cx="1369875" cy="549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5436394" y="1348685"/>
            <a:ext cx="1369875" cy="549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684149" y="14259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Switch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571192" y="1898635"/>
            <a:ext cx="1243857" cy="85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815049" y="1898635"/>
            <a:ext cx="1275415" cy="85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815049" y="1898635"/>
            <a:ext cx="3991220" cy="980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294583" y="1610566"/>
            <a:ext cx="21418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1786467" y="1762967"/>
            <a:ext cx="3700026" cy="9867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218545" y="1762966"/>
            <a:ext cx="1267948" cy="9867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5486493" y="1762966"/>
            <a:ext cx="1319776" cy="11165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2145262" y="1397135"/>
            <a:ext cx="8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Switch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78293" y="60868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 1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967421" y="60868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 2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153122" y="60903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 N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684149" y="6090300"/>
            <a:ext cx="616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 . . </a:t>
            </a:r>
          </a:p>
        </p:txBody>
      </p:sp>
      <p:sp>
        <p:nvSpPr>
          <p:cNvPr id="3" name="Multiply 2"/>
          <p:cNvSpPr/>
          <p:nvPr/>
        </p:nvSpPr>
        <p:spPr>
          <a:xfrm>
            <a:off x="7092356" y="5019881"/>
            <a:ext cx="665911" cy="65414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13692" y="1898635"/>
            <a:ext cx="1625508" cy="15258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NN will replicate lost blocks in another node </a:t>
            </a:r>
            <a:r>
              <a:rPr lang="en-US" b="1" dirty="0">
                <a:solidFill>
                  <a:schemeClr val="tx1"/>
                </a:solidFill>
                <a:sym typeface="Wingdings"/>
              </a:rPr>
              <a:t>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37169" y="1724866"/>
            <a:ext cx="1869374" cy="1005634"/>
          </a:xfrm>
          <a:prstGeom prst="wedgeEllipseCallou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 know all blocks and replicas!</a:t>
            </a:r>
          </a:p>
        </p:txBody>
      </p:sp>
      <p:sp>
        <p:nvSpPr>
          <p:cNvPr id="79" name="Rectangle 78"/>
          <p:cNvSpPr/>
          <p:nvPr/>
        </p:nvSpPr>
        <p:spPr>
          <a:xfrm>
            <a:off x="7096523" y="1090339"/>
            <a:ext cx="1774978" cy="5920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Reliable Storage</a:t>
            </a:r>
          </a:p>
        </p:txBody>
      </p:sp>
    </p:spTree>
    <p:extLst>
      <p:ext uri="{BB962C8B-B14F-4D97-AF65-F5344CB8AC3E}">
        <p14:creationId xmlns:p14="http://schemas.microsoft.com/office/powerpoint/2010/main" val="324987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371"/>
            <a:ext cx="8229600" cy="1143000"/>
          </a:xfrm>
        </p:spPr>
        <p:txBody>
          <a:bodyPr/>
          <a:lstStyle/>
          <a:p>
            <a:r>
              <a:rPr lang="en-US" dirty="0"/>
              <a:t>HDFS Architecture: Master-Slave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0061" y="2949228"/>
            <a:ext cx="2861974" cy="2868159"/>
            <a:chOff x="200061" y="1638240"/>
            <a:chExt cx="3452956" cy="4179148"/>
          </a:xfrm>
        </p:grpSpPr>
        <p:sp>
          <p:nvSpPr>
            <p:cNvPr id="4" name="Rectangle 3"/>
            <p:cNvSpPr/>
            <p:nvPr/>
          </p:nvSpPr>
          <p:spPr>
            <a:xfrm>
              <a:off x="654662" y="1718046"/>
              <a:ext cx="510637" cy="612692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4" idx="2"/>
            </p:cNvCxnSpPr>
            <p:nvPr/>
          </p:nvCxnSpPr>
          <p:spPr>
            <a:xfrm>
              <a:off x="909981" y="2330738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53523" y="3415542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2"/>
            </p:cNvCxnSpPr>
            <p:nvPr/>
          </p:nvCxnSpPr>
          <p:spPr>
            <a:xfrm>
              <a:off x="608842" y="4028234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461732" y="3415542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2" idx="2"/>
            </p:cNvCxnSpPr>
            <p:nvPr/>
          </p:nvCxnSpPr>
          <p:spPr>
            <a:xfrm>
              <a:off x="1717051" y="4028234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574659" y="3441730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4" idx="2"/>
            </p:cNvCxnSpPr>
            <p:nvPr/>
          </p:nvCxnSpPr>
          <p:spPr>
            <a:xfrm>
              <a:off x="2829978" y="4054422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60070" y="4838063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6" idx="2"/>
            </p:cNvCxnSpPr>
            <p:nvPr/>
          </p:nvCxnSpPr>
          <p:spPr>
            <a:xfrm>
              <a:off x="615389" y="5450755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1468279" y="4838063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8" idx="2"/>
            </p:cNvCxnSpPr>
            <p:nvPr/>
          </p:nvCxnSpPr>
          <p:spPr>
            <a:xfrm>
              <a:off x="1723598" y="5450755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581206" y="4864251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20" idx="2"/>
            </p:cNvCxnSpPr>
            <p:nvPr/>
          </p:nvCxnSpPr>
          <p:spPr>
            <a:xfrm>
              <a:off x="2836525" y="5476943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09492" y="2671183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09492" y="4416327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00061" y="5817388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301754" y="1638240"/>
              <a:ext cx="23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Name Node (NN)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1936" y="2931713"/>
              <a:ext cx="23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Data Node (DN)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090464" y="2879535"/>
            <a:ext cx="293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Secondary Name Node (SNN)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5696" y="794687"/>
            <a:ext cx="231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Multiple-Rack Cluster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755801" y="340891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294583" y="415341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36" idx="2"/>
          </p:cNvCxnSpPr>
          <p:nvPr/>
        </p:nvCxnSpPr>
        <p:spPr>
          <a:xfrm>
            <a:off x="3506203" y="457390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213119" y="415341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stCxn id="38" idx="2"/>
          </p:cNvCxnSpPr>
          <p:nvPr/>
        </p:nvCxnSpPr>
        <p:spPr>
          <a:xfrm>
            <a:off x="4424739" y="457390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135566" y="417138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0" idx="2"/>
          </p:cNvCxnSpPr>
          <p:nvPr/>
        </p:nvCxnSpPr>
        <p:spPr>
          <a:xfrm>
            <a:off x="5347186" y="4591881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300009" y="512969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stCxn id="42" idx="2"/>
          </p:cNvCxnSpPr>
          <p:nvPr/>
        </p:nvCxnSpPr>
        <p:spPr>
          <a:xfrm>
            <a:off x="3511630" y="555018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218545" y="512969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stCxn id="44" idx="2"/>
          </p:cNvCxnSpPr>
          <p:nvPr/>
        </p:nvCxnSpPr>
        <p:spPr>
          <a:xfrm>
            <a:off x="4430166" y="555018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140992" y="514766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46" idx="2"/>
          </p:cNvCxnSpPr>
          <p:nvPr/>
        </p:nvCxnSpPr>
        <p:spPr>
          <a:xfrm>
            <a:off x="5352613" y="5568161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175203" y="3642561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175203" y="4840258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67386" y="5801809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517056" y="3821364"/>
            <a:ext cx="1919338" cy="25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Node (DN)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756374" y="340069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6295156" y="414520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56" idx="2"/>
          </p:cNvCxnSpPr>
          <p:nvPr/>
        </p:nvCxnSpPr>
        <p:spPr>
          <a:xfrm>
            <a:off x="6506776" y="456569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7213692" y="414520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>
            <a:stCxn id="58" idx="2"/>
          </p:cNvCxnSpPr>
          <p:nvPr/>
        </p:nvCxnSpPr>
        <p:spPr>
          <a:xfrm>
            <a:off x="7425312" y="456569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8136139" y="4163174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>
            <a:stCxn id="60" idx="2"/>
          </p:cNvCxnSpPr>
          <p:nvPr/>
        </p:nvCxnSpPr>
        <p:spPr>
          <a:xfrm>
            <a:off x="8347759" y="4583666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300582" y="512148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>
            <a:stCxn id="62" idx="2"/>
          </p:cNvCxnSpPr>
          <p:nvPr/>
        </p:nvCxnSpPr>
        <p:spPr>
          <a:xfrm>
            <a:off x="6512203" y="554197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7219118" y="512148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>
            <a:stCxn id="64" idx="2"/>
          </p:cNvCxnSpPr>
          <p:nvPr/>
        </p:nvCxnSpPr>
        <p:spPr>
          <a:xfrm>
            <a:off x="7430739" y="554197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8141565" y="5139454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>
            <a:stCxn id="66" idx="2"/>
          </p:cNvCxnSpPr>
          <p:nvPr/>
        </p:nvCxnSpPr>
        <p:spPr>
          <a:xfrm>
            <a:off x="8353186" y="5559946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175776" y="3634346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175776" y="4832043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167959" y="5793594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517629" y="3813149"/>
            <a:ext cx="1919338" cy="25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Node (DN)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540207" y="300399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544181" y="298475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06543" y="1348685"/>
            <a:ext cx="1369875" cy="549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5436394" y="1348685"/>
            <a:ext cx="1369875" cy="549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684149" y="14259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Switch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571192" y="1898635"/>
            <a:ext cx="1243857" cy="85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815049" y="1898635"/>
            <a:ext cx="1275415" cy="85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815049" y="1898635"/>
            <a:ext cx="3991220" cy="980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294583" y="1610566"/>
            <a:ext cx="21418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1786467" y="1762967"/>
            <a:ext cx="3700026" cy="9867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218545" y="1762966"/>
            <a:ext cx="1267948" cy="9867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5486493" y="1762966"/>
            <a:ext cx="1319776" cy="11165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2145262" y="1397135"/>
            <a:ext cx="8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Switch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78293" y="60868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 1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967421" y="60868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 2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153122" y="60903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 N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684149" y="6090300"/>
            <a:ext cx="616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 . . </a:t>
            </a:r>
          </a:p>
        </p:txBody>
      </p:sp>
      <p:sp>
        <p:nvSpPr>
          <p:cNvPr id="3" name="Multiply 2"/>
          <p:cNvSpPr/>
          <p:nvPr/>
        </p:nvSpPr>
        <p:spPr>
          <a:xfrm>
            <a:off x="6460965" y="3613465"/>
            <a:ext cx="2058029" cy="2371751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19118" y="1843985"/>
            <a:ext cx="1625508" cy="15258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NN will replicate lost blocks across racks </a:t>
            </a:r>
            <a:r>
              <a:rPr lang="en-US" b="1" dirty="0">
                <a:solidFill>
                  <a:schemeClr val="tx1"/>
                </a:solidFill>
                <a:sym typeface="Wingdings"/>
              </a:rPr>
              <a:t>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9" name="Oval Callout 78"/>
          <p:cNvSpPr/>
          <p:nvPr/>
        </p:nvSpPr>
        <p:spPr>
          <a:xfrm>
            <a:off x="37169" y="1724866"/>
            <a:ext cx="1869374" cy="1005634"/>
          </a:xfrm>
          <a:prstGeom prst="wedgeEllipseCallou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 know the topology of the cluster!</a:t>
            </a:r>
          </a:p>
        </p:txBody>
      </p:sp>
      <p:sp>
        <p:nvSpPr>
          <p:cNvPr id="80" name="Rectangle 79"/>
          <p:cNvSpPr/>
          <p:nvPr/>
        </p:nvSpPr>
        <p:spPr>
          <a:xfrm>
            <a:off x="7096523" y="1090339"/>
            <a:ext cx="1774978" cy="5920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Rack Awareness</a:t>
            </a:r>
          </a:p>
        </p:txBody>
      </p:sp>
    </p:spTree>
    <p:extLst>
      <p:ext uri="{BB962C8B-B14F-4D97-AF65-F5344CB8AC3E}">
        <p14:creationId xmlns:p14="http://schemas.microsoft.com/office/powerpoint/2010/main" val="3369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9" grpId="0" animBg="1"/>
      <p:bldP spid="8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371"/>
            <a:ext cx="8229600" cy="1143000"/>
          </a:xfrm>
        </p:spPr>
        <p:txBody>
          <a:bodyPr/>
          <a:lstStyle/>
          <a:p>
            <a:r>
              <a:rPr lang="en-US" dirty="0"/>
              <a:t>HDFS Architecture: Master-Slave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0061" y="2949228"/>
            <a:ext cx="2861974" cy="2868159"/>
            <a:chOff x="200061" y="1638240"/>
            <a:chExt cx="3452956" cy="4179148"/>
          </a:xfrm>
        </p:grpSpPr>
        <p:sp>
          <p:nvSpPr>
            <p:cNvPr id="4" name="Rectangle 3"/>
            <p:cNvSpPr/>
            <p:nvPr/>
          </p:nvSpPr>
          <p:spPr>
            <a:xfrm>
              <a:off x="654662" y="1718046"/>
              <a:ext cx="510637" cy="612692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4" idx="2"/>
            </p:cNvCxnSpPr>
            <p:nvPr/>
          </p:nvCxnSpPr>
          <p:spPr>
            <a:xfrm>
              <a:off x="909981" y="2330738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53523" y="3415542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2"/>
            </p:cNvCxnSpPr>
            <p:nvPr/>
          </p:nvCxnSpPr>
          <p:spPr>
            <a:xfrm>
              <a:off x="608842" y="4028234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461732" y="3415542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2" idx="2"/>
            </p:cNvCxnSpPr>
            <p:nvPr/>
          </p:nvCxnSpPr>
          <p:spPr>
            <a:xfrm>
              <a:off x="1717051" y="4028234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574659" y="3441730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4" idx="2"/>
            </p:cNvCxnSpPr>
            <p:nvPr/>
          </p:nvCxnSpPr>
          <p:spPr>
            <a:xfrm>
              <a:off x="2829978" y="4054422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60070" y="4838063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6" idx="2"/>
            </p:cNvCxnSpPr>
            <p:nvPr/>
          </p:nvCxnSpPr>
          <p:spPr>
            <a:xfrm>
              <a:off x="615389" y="5450755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1468279" y="4838063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8" idx="2"/>
            </p:cNvCxnSpPr>
            <p:nvPr/>
          </p:nvCxnSpPr>
          <p:spPr>
            <a:xfrm>
              <a:off x="1723598" y="5450755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581206" y="4864251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20" idx="2"/>
            </p:cNvCxnSpPr>
            <p:nvPr/>
          </p:nvCxnSpPr>
          <p:spPr>
            <a:xfrm>
              <a:off x="2836525" y="5476943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09492" y="2671183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09492" y="4416327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00061" y="5817388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301754" y="1638240"/>
              <a:ext cx="23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Name Node (NN)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1936" y="2931713"/>
              <a:ext cx="23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Data Node (DN)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090464" y="2879535"/>
            <a:ext cx="293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Secondary Name Node (SNN)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5696" y="794687"/>
            <a:ext cx="231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Multiple-Rack Cluster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755801" y="340891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294583" y="415341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36" idx="2"/>
          </p:cNvCxnSpPr>
          <p:nvPr/>
        </p:nvCxnSpPr>
        <p:spPr>
          <a:xfrm>
            <a:off x="3506203" y="457390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213119" y="415341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stCxn id="38" idx="2"/>
          </p:cNvCxnSpPr>
          <p:nvPr/>
        </p:nvCxnSpPr>
        <p:spPr>
          <a:xfrm>
            <a:off x="4424739" y="457390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135566" y="417138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0" idx="2"/>
          </p:cNvCxnSpPr>
          <p:nvPr/>
        </p:nvCxnSpPr>
        <p:spPr>
          <a:xfrm>
            <a:off x="5347186" y="4591881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300009" y="512969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stCxn id="42" idx="2"/>
          </p:cNvCxnSpPr>
          <p:nvPr/>
        </p:nvCxnSpPr>
        <p:spPr>
          <a:xfrm>
            <a:off x="3511630" y="555018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218545" y="512969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stCxn id="44" idx="2"/>
          </p:cNvCxnSpPr>
          <p:nvPr/>
        </p:nvCxnSpPr>
        <p:spPr>
          <a:xfrm>
            <a:off x="4430166" y="555018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140992" y="514766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46" idx="2"/>
          </p:cNvCxnSpPr>
          <p:nvPr/>
        </p:nvCxnSpPr>
        <p:spPr>
          <a:xfrm>
            <a:off x="5352613" y="5568161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175203" y="3642561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175203" y="4840258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67386" y="5801809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517056" y="3821364"/>
            <a:ext cx="1919338" cy="25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Node (DN)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756374" y="340069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6295156" y="414520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56" idx="2"/>
          </p:cNvCxnSpPr>
          <p:nvPr/>
        </p:nvCxnSpPr>
        <p:spPr>
          <a:xfrm>
            <a:off x="6506776" y="456569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7213692" y="414520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>
            <a:stCxn id="58" idx="2"/>
          </p:cNvCxnSpPr>
          <p:nvPr/>
        </p:nvCxnSpPr>
        <p:spPr>
          <a:xfrm>
            <a:off x="7425312" y="456569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8136139" y="4163174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>
            <a:stCxn id="60" idx="2"/>
          </p:cNvCxnSpPr>
          <p:nvPr/>
        </p:nvCxnSpPr>
        <p:spPr>
          <a:xfrm>
            <a:off x="8347759" y="4583666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300582" y="512148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>
            <a:stCxn id="62" idx="2"/>
          </p:cNvCxnSpPr>
          <p:nvPr/>
        </p:nvCxnSpPr>
        <p:spPr>
          <a:xfrm>
            <a:off x="6512203" y="554197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7219118" y="512148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>
            <a:stCxn id="64" idx="2"/>
          </p:cNvCxnSpPr>
          <p:nvPr/>
        </p:nvCxnSpPr>
        <p:spPr>
          <a:xfrm>
            <a:off x="7430739" y="554197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8141565" y="5139454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>
            <a:stCxn id="66" idx="2"/>
          </p:cNvCxnSpPr>
          <p:nvPr/>
        </p:nvCxnSpPr>
        <p:spPr>
          <a:xfrm>
            <a:off x="8353186" y="5559946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175776" y="3634346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175776" y="4832043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167959" y="5793594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517629" y="3813149"/>
            <a:ext cx="1919338" cy="25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Node (DN)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540207" y="300399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544181" y="298475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06543" y="1348685"/>
            <a:ext cx="1369875" cy="549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5436394" y="1348685"/>
            <a:ext cx="1369875" cy="549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684149" y="14259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Switch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571192" y="1898635"/>
            <a:ext cx="1243857" cy="85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815049" y="1898635"/>
            <a:ext cx="1275415" cy="85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815049" y="1898635"/>
            <a:ext cx="3991220" cy="980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294583" y="1610566"/>
            <a:ext cx="21418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1786467" y="1762967"/>
            <a:ext cx="3700026" cy="9867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218545" y="1762966"/>
            <a:ext cx="1267948" cy="9867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5486493" y="1762966"/>
            <a:ext cx="1319776" cy="11165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2145262" y="1397135"/>
            <a:ext cx="8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Switch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78293" y="60868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 1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967421" y="60868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 2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153122" y="60903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 N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684149" y="6090300"/>
            <a:ext cx="616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 . . </a:t>
            </a:r>
          </a:p>
        </p:txBody>
      </p:sp>
      <p:sp>
        <p:nvSpPr>
          <p:cNvPr id="79" name="Oval Callout 78"/>
          <p:cNvSpPr/>
          <p:nvPr/>
        </p:nvSpPr>
        <p:spPr>
          <a:xfrm>
            <a:off x="37169" y="1724866"/>
            <a:ext cx="1869374" cy="1005634"/>
          </a:xfrm>
          <a:prstGeom prst="wedgeEllipseCallou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Do not ask me, I am down 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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" name="Multiply 81"/>
          <p:cNvSpPr/>
          <p:nvPr/>
        </p:nvSpPr>
        <p:spPr>
          <a:xfrm>
            <a:off x="397888" y="2816495"/>
            <a:ext cx="797106" cy="772411"/>
          </a:xfrm>
          <a:prstGeom prst="mathMultiply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6963447" y="1879220"/>
            <a:ext cx="1774978" cy="5920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Single Point of Failure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905535" y="3060959"/>
            <a:ext cx="511646" cy="217942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8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4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371"/>
            <a:ext cx="8229600" cy="1143000"/>
          </a:xfrm>
        </p:spPr>
        <p:txBody>
          <a:bodyPr/>
          <a:lstStyle/>
          <a:p>
            <a:r>
              <a:rPr lang="en-US" dirty="0"/>
              <a:t>HDFS Architecture: Master-Slave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0061" y="2949228"/>
            <a:ext cx="2861974" cy="2868159"/>
            <a:chOff x="200061" y="1638240"/>
            <a:chExt cx="3452956" cy="4179148"/>
          </a:xfrm>
        </p:grpSpPr>
        <p:sp>
          <p:nvSpPr>
            <p:cNvPr id="4" name="Rectangle 3"/>
            <p:cNvSpPr/>
            <p:nvPr/>
          </p:nvSpPr>
          <p:spPr>
            <a:xfrm>
              <a:off x="654662" y="1718046"/>
              <a:ext cx="510637" cy="612692"/>
            </a:xfrm>
            <a:prstGeom prst="rect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4" idx="2"/>
            </p:cNvCxnSpPr>
            <p:nvPr/>
          </p:nvCxnSpPr>
          <p:spPr>
            <a:xfrm>
              <a:off x="909981" y="2330738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53523" y="3415542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10" idx="2"/>
            </p:cNvCxnSpPr>
            <p:nvPr/>
          </p:nvCxnSpPr>
          <p:spPr>
            <a:xfrm>
              <a:off x="608842" y="4028234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461732" y="3415542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2" idx="2"/>
            </p:cNvCxnSpPr>
            <p:nvPr/>
          </p:nvCxnSpPr>
          <p:spPr>
            <a:xfrm>
              <a:off x="1717051" y="4028234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574659" y="3441730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4" idx="2"/>
            </p:cNvCxnSpPr>
            <p:nvPr/>
          </p:nvCxnSpPr>
          <p:spPr>
            <a:xfrm>
              <a:off x="2829978" y="4054422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60070" y="4838063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stCxn id="16" idx="2"/>
            </p:cNvCxnSpPr>
            <p:nvPr/>
          </p:nvCxnSpPr>
          <p:spPr>
            <a:xfrm>
              <a:off x="615389" y="5450755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1468279" y="4838063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8" idx="2"/>
            </p:cNvCxnSpPr>
            <p:nvPr/>
          </p:nvCxnSpPr>
          <p:spPr>
            <a:xfrm>
              <a:off x="1723598" y="5450755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581206" y="4864251"/>
              <a:ext cx="510637" cy="61269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20" idx="2"/>
            </p:cNvCxnSpPr>
            <p:nvPr/>
          </p:nvCxnSpPr>
          <p:spPr>
            <a:xfrm>
              <a:off x="2836525" y="5476943"/>
              <a:ext cx="6547" cy="3404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09492" y="2671183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09492" y="4416327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00061" y="5817388"/>
              <a:ext cx="344352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301754" y="1638240"/>
              <a:ext cx="23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Name Node (NN)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1936" y="2931713"/>
              <a:ext cx="2315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Data Node (DN)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090464" y="2879535"/>
            <a:ext cx="293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Secondary Name Node (SNN)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5696" y="794687"/>
            <a:ext cx="231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Multiple-Rack Cluster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755801" y="340891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294583" y="415341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36" idx="2"/>
          </p:cNvCxnSpPr>
          <p:nvPr/>
        </p:nvCxnSpPr>
        <p:spPr>
          <a:xfrm>
            <a:off x="3506203" y="457390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213119" y="415341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stCxn id="38" idx="2"/>
          </p:cNvCxnSpPr>
          <p:nvPr/>
        </p:nvCxnSpPr>
        <p:spPr>
          <a:xfrm>
            <a:off x="4424739" y="457390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135566" y="417138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0" idx="2"/>
          </p:cNvCxnSpPr>
          <p:nvPr/>
        </p:nvCxnSpPr>
        <p:spPr>
          <a:xfrm>
            <a:off x="5347186" y="4591881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3300009" y="512969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stCxn id="42" idx="2"/>
          </p:cNvCxnSpPr>
          <p:nvPr/>
        </p:nvCxnSpPr>
        <p:spPr>
          <a:xfrm>
            <a:off x="3511630" y="555018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218545" y="5129696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stCxn id="44" idx="2"/>
          </p:cNvCxnSpPr>
          <p:nvPr/>
        </p:nvCxnSpPr>
        <p:spPr>
          <a:xfrm>
            <a:off x="4430166" y="555018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140992" y="514766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46" idx="2"/>
          </p:cNvCxnSpPr>
          <p:nvPr/>
        </p:nvCxnSpPr>
        <p:spPr>
          <a:xfrm>
            <a:off x="5352613" y="5568161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175203" y="3642561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175203" y="4840258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67386" y="5801809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517056" y="3821364"/>
            <a:ext cx="1919338" cy="25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Node (DN)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6756374" y="3400698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6295156" y="414520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>
            <a:stCxn id="56" idx="2"/>
          </p:cNvCxnSpPr>
          <p:nvPr/>
        </p:nvCxnSpPr>
        <p:spPr>
          <a:xfrm>
            <a:off x="6506776" y="456569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7213692" y="414520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>
            <a:stCxn id="58" idx="2"/>
          </p:cNvCxnSpPr>
          <p:nvPr/>
        </p:nvCxnSpPr>
        <p:spPr>
          <a:xfrm>
            <a:off x="7425312" y="456569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8136139" y="4163174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>
            <a:stCxn id="60" idx="2"/>
          </p:cNvCxnSpPr>
          <p:nvPr/>
        </p:nvCxnSpPr>
        <p:spPr>
          <a:xfrm>
            <a:off x="8347759" y="4583666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300582" y="512148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>
            <a:stCxn id="62" idx="2"/>
          </p:cNvCxnSpPr>
          <p:nvPr/>
        </p:nvCxnSpPr>
        <p:spPr>
          <a:xfrm>
            <a:off x="6512203" y="554197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7219118" y="5121481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>
            <a:stCxn id="64" idx="2"/>
          </p:cNvCxnSpPr>
          <p:nvPr/>
        </p:nvCxnSpPr>
        <p:spPr>
          <a:xfrm>
            <a:off x="7430739" y="5541973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8141565" y="5139454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>
            <a:stCxn id="66" idx="2"/>
          </p:cNvCxnSpPr>
          <p:nvPr/>
        </p:nvCxnSpPr>
        <p:spPr>
          <a:xfrm>
            <a:off x="8353186" y="5559946"/>
            <a:ext cx="5426" cy="2336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175776" y="3634346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175776" y="4832043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167959" y="5793594"/>
            <a:ext cx="28541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517629" y="3813149"/>
            <a:ext cx="1919338" cy="25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Node (DN)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540207" y="300399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544181" y="2984759"/>
            <a:ext cx="423240" cy="4204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06543" y="1348685"/>
            <a:ext cx="1369875" cy="549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5436394" y="1348685"/>
            <a:ext cx="1369875" cy="549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684149" y="14259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Switch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571192" y="1898635"/>
            <a:ext cx="1243857" cy="85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815049" y="1898635"/>
            <a:ext cx="1275415" cy="85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815049" y="1898635"/>
            <a:ext cx="3991220" cy="980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294583" y="1610566"/>
            <a:ext cx="21418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1786467" y="1762967"/>
            <a:ext cx="3700026" cy="9867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218545" y="1762966"/>
            <a:ext cx="1267948" cy="9867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5486493" y="1762966"/>
            <a:ext cx="1319776" cy="11165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2145262" y="1397135"/>
            <a:ext cx="8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Switch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78293" y="60868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 1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967421" y="60868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 2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153122" y="6090300"/>
            <a:ext cx="96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 N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684149" y="6090300"/>
            <a:ext cx="616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 . . </a:t>
            </a:r>
          </a:p>
        </p:txBody>
      </p:sp>
      <p:sp>
        <p:nvSpPr>
          <p:cNvPr id="3" name="Up-Down Arrow 2"/>
          <p:cNvSpPr/>
          <p:nvPr/>
        </p:nvSpPr>
        <p:spPr>
          <a:xfrm>
            <a:off x="2695464" y="3686161"/>
            <a:ext cx="239169" cy="949320"/>
          </a:xfrm>
          <a:prstGeom prst="upDown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7027147" y="1898635"/>
            <a:ext cx="1774978" cy="10003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Keep bulky communication within a rack!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29348" y="1430432"/>
            <a:ext cx="1565765" cy="10936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How about network performance?</a:t>
            </a:r>
          </a:p>
        </p:txBody>
      </p:sp>
      <p:sp>
        <p:nvSpPr>
          <p:cNvPr id="5" name="Left-Right Arrow 4"/>
          <p:cNvSpPr/>
          <p:nvPr/>
        </p:nvSpPr>
        <p:spPr>
          <a:xfrm>
            <a:off x="3544181" y="1164019"/>
            <a:ext cx="1390860" cy="233116"/>
          </a:xfrm>
          <a:prstGeom prst="left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0" grpId="0" animBg="1"/>
      <p:bldP spid="86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57200" y="1092200"/>
            <a:ext cx="8229600" cy="32639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dirty="0"/>
              <a:t>HDFS Inside: Name Node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244365"/>
              </p:ext>
            </p:extLst>
          </p:nvPr>
        </p:nvGraphicFramePr>
        <p:xfrm>
          <a:off x="1130300" y="1943100"/>
          <a:ext cx="6769101" cy="2095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6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6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Filename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Replication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Block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ID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File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[1, 2, 3]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File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[4, 5,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6]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File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[7,8]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863459" y="4533142"/>
            <a:ext cx="510637" cy="612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6" idx="2"/>
          </p:cNvCxnSpPr>
          <p:nvPr/>
        </p:nvCxnSpPr>
        <p:spPr>
          <a:xfrm>
            <a:off x="2118778" y="5145834"/>
            <a:ext cx="6547" cy="340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190868" y="4533142"/>
            <a:ext cx="510637" cy="612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8" idx="2"/>
          </p:cNvCxnSpPr>
          <p:nvPr/>
        </p:nvCxnSpPr>
        <p:spPr>
          <a:xfrm>
            <a:off x="4446187" y="5145834"/>
            <a:ext cx="6547" cy="340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26195" y="4533142"/>
            <a:ext cx="510637" cy="612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10" idx="2"/>
          </p:cNvCxnSpPr>
          <p:nvPr/>
        </p:nvCxnSpPr>
        <p:spPr>
          <a:xfrm>
            <a:off x="6981514" y="5145834"/>
            <a:ext cx="6547" cy="340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229975" y="5575179"/>
            <a:ext cx="1790700" cy="9145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1, 2, 5, 7,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4, 3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57384" y="5575179"/>
            <a:ext cx="1790700" cy="9145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1, 5, 3,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 2, 8, 6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22784" y="5549779"/>
            <a:ext cx="1790700" cy="9145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1, 4, 3,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 2, 6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7309" y="1384300"/>
            <a:ext cx="189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Name Node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3559" y="4648200"/>
            <a:ext cx="189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Nodes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09609" y="1301234"/>
            <a:ext cx="2092591" cy="401598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Snapshot of FS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727200" y="2730500"/>
            <a:ext cx="4140200" cy="31115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190868" y="2730500"/>
            <a:ext cx="1676532" cy="31115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867400" y="2730500"/>
            <a:ext cx="858795" cy="31115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727700" y="2501900"/>
            <a:ext cx="266700" cy="330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210300" y="3048000"/>
            <a:ext cx="266700" cy="33020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4701505" y="3378200"/>
            <a:ext cx="1508795" cy="2755900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9" idx="2"/>
          </p:cNvCxnSpPr>
          <p:nvPr/>
        </p:nvCxnSpPr>
        <p:spPr>
          <a:xfrm>
            <a:off x="6343650" y="3378200"/>
            <a:ext cx="893182" cy="2755900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552899" y="1263134"/>
            <a:ext cx="1861733" cy="565666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Edit log: record changes to FS</a:t>
            </a:r>
          </a:p>
        </p:txBody>
      </p:sp>
      <p:sp>
        <p:nvSpPr>
          <p:cNvPr id="37" name="Down Arrow 36"/>
          <p:cNvSpPr/>
          <p:nvPr/>
        </p:nvSpPr>
        <p:spPr>
          <a:xfrm>
            <a:off x="3683000" y="1702832"/>
            <a:ext cx="355600" cy="240268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0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57200" y="1092200"/>
            <a:ext cx="3390900" cy="2311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HDFS Inside: Name Node</a:t>
            </a:r>
          </a:p>
        </p:txBody>
      </p:sp>
      <p:sp>
        <p:nvSpPr>
          <p:cNvPr id="6" name="Rectangle 5"/>
          <p:cNvSpPr/>
          <p:nvPr/>
        </p:nvSpPr>
        <p:spPr>
          <a:xfrm>
            <a:off x="1863459" y="5257042"/>
            <a:ext cx="510637" cy="612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stCxn id="6" idx="2"/>
          </p:cNvCxnSpPr>
          <p:nvPr/>
        </p:nvCxnSpPr>
        <p:spPr>
          <a:xfrm>
            <a:off x="2118778" y="5869734"/>
            <a:ext cx="6547" cy="340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190868" y="5257042"/>
            <a:ext cx="510637" cy="612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8" idx="2"/>
          </p:cNvCxnSpPr>
          <p:nvPr/>
        </p:nvCxnSpPr>
        <p:spPr>
          <a:xfrm>
            <a:off x="4446187" y="5869734"/>
            <a:ext cx="6547" cy="340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26195" y="5257042"/>
            <a:ext cx="510637" cy="612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10" idx="2"/>
          </p:cNvCxnSpPr>
          <p:nvPr/>
        </p:nvCxnSpPr>
        <p:spPr>
          <a:xfrm>
            <a:off x="6981514" y="5869734"/>
            <a:ext cx="6547" cy="3404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17309" y="1384300"/>
            <a:ext cx="189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Name Node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3559" y="4914900"/>
            <a:ext cx="189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Nodes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7018" y="1936234"/>
            <a:ext cx="1861733" cy="401598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 FS image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17018" y="2551668"/>
            <a:ext cx="1861733" cy="432832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Edit log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76009" y="6235700"/>
            <a:ext cx="7769491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158705" y="1092200"/>
            <a:ext cx="3390900" cy="3200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618814" y="1384300"/>
            <a:ext cx="275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Secondary Name Node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18523" y="1936234"/>
            <a:ext cx="1861733" cy="401598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 FS image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418523" y="2551668"/>
            <a:ext cx="1861733" cy="432832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Edit log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892681" y="1786751"/>
            <a:ext cx="1120105" cy="29896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3940044" y="2551668"/>
            <a:ext cx="1072742" cy="2804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882485" y="1366619"/>
            <a:ext cx="153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Periodically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2247900" y="3695700"/>
            <a:ext cx="215900" cy="1460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2578751" y="3695700"/>
            <a:ext cx="2122754" cy="1333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3060700" y="3543300"/>
            <a:ext cx="3927362" cy="161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59" y="3732007"/>
            <a:ext cx="1663700" cy="1291814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418523" y="3340100"/>
            <a:ext cx="2531677" cy="774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House Keeping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Backup NN Meta Data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15859" y="3873500"/>
            <a:ext cx="232041" cy="128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463800" y="3873500"/>
            <a:ext cx="1727068" cy="1155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000310" y="3708400"/>
            <a:ext cx="3649685" cy="15613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463800" y="4703044"/>
            <a:ext cx="15142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Reply</a:t>
            </a:r>
          </a:p>
          <a:p>
            <a:pPr algn="ctr"/>
            <a:r>
              <a:rPr lang="en-US" sz="2400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en-US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Control Info.</a:t>
            </a:r>
          </a:p>
          <a:p>
            <a:pPr algn="ctr"/>
            <a:r>
              <a:rPr lang="en-US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Embedded)</a:t>
            </a:r>
            <a:endParaRPr lang="en-US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C26FBF-169E-1F64-958B-2A4E922DC137}"/>
              </a:ext>
            </a:extLst>
          </p:cNvPr>
          <p:cNvSpPr txBox="1"/>
          <p:nvPr/>
        </p:nvSpPr>
        <p:spPr>
          <a:xfrm>
            <a:off x="255209" y="3362675"/>
            <a:ext cx="236711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How to detect failures?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4" grpId="0" animBg="1"/>
      <p:bldP spid="35" grpId="0" animBg="1"/>
      <p:bldP spid="12" grpId="0" animBg="1"/>
      <p:bldP spid="20" grpId="0" animBg="1"/>
      <p:bldP spid="23" grpId="0"/>
      <p:bldP spid="44" grpId="0" animBg="1"/>
      <p:bldP spid="28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Image result for big data explosion ppt">
            <a:extLst>
              <a:ext uri="{FF2B5EF4-FFF2-40B4-BE49-F238E27FC236}">
                <a16:creationId xmlns:a16="http://schemas.microsoft.com/office/drawing/2014/main" id="{26823220-5171-1584-32C4-AF77DC42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652463"/>
            <a:ext cx="819785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3">
            <a:extLst>
              <a:ext uri="{FF2B5EF4-FFF2-40B4-BE49-F238E27FC236}">
                <a16:creationId xmlns:a16="http://schemas.microsoft.com/office/drawing/2014/main" id="{E1253D40-0AEB-D253-8418-6FBE59385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8" y="6091238"/>
            <a:ext cx="288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Source: slideshare.net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HDFS Inside: 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Q: Why do we need the abstraction “Blocks” in addition to “Files”?</a:t>
            </a:r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Reasons: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File can be larger than a single disk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Block is of fixed size, easy to manage and manipulate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Easy to replicate and do more fine grained load balancing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86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HDFS Inside: 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HDFS Block size is by default </a:t>
            </a:r>
            <a:r>
              <a:rPr lang="en-US" b="1" dirty="0"/>
              <a:t>64 MB</a:t>
            </a:r>
            <a:r>
              <a:rPr lang="en-US" dirty="0"/>
              <a:t>, why it is much larger than regular file system block?</a:t>
            </a:r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Reasons: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Minimize overhead: disk seek time is almost constant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Example: seek time: 10 </a:t>
            </a:r>
            <a:r>
              <a:rPr lang="en-US" dirty="0" err="1">
                <a:solidFill>
                  <a:srgbClr val="0000FF"/>
                </a:solidFill>
              </a:rPr>
              <a:t>ms</a:t>
            </a:r>
            <a:r>
              <a:rPr lang="en-US" dirty="0">
                <a:solidFill>
                  <a:srgbClr val="0000FF"/>
                </a:solidFill>
              </a:rPr>
              <a:t>, file transfer rate: 100MB/s, overhead (seek time/a block transfer time) is 1%, what is the block size?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 100 MB (HDFS-&gt; 128 MB)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9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1143000"/>
          </a:xfrm>
        </p:spPr>
        <p:txBody>
          <a:bodyPr/>
          <a:lstStyle/>
          <a:p>
            <a:r>
              <a:rPr lang="en-US" dirty="0"/>
              <a:t>HDFS Inside: Read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000" y="2197100"/>
            <a:ext cx="15875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Client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5200" y="1443038"/>
            <a:ext cx="15875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Name Node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3932238"/>
            <a:ext cx="12446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DN1</a:t>
            </a:r>
          </a:p>
        </p:txBody>
      </p:sp>
      <p:sp>
        <p:nvSpPr>
          <p:cNvPr id="7" name="Rectangle 6"/>
          <p:cNvSpPr/>
          <p:nvPr/>
        </p:nvSpPr>
        <p:spPr>
          <a:xfrm>
            <a:off x="2260600" y="3932238"/>
            <a:ext cx="12446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DN2</a:t>
            </a:r>
          </a:p>
        </p:txBody>
      </p:sp>
      <p:sp>
        <p:nvSpPr>
          <p:cNvPr id="8" name="Rectangle 7"/>
          <p:cNvSpPr/>
          <p:nvPr/>
        </p:nvSpPr>
        <p:spPr>
          <a:xfrm>
            <a:off x="3987800" y="3932238"/>
            <a:ext cx="12446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DN3</a:t>
            </a:r>
          </a:p>
        </p:txBody>
      </p:sp>
      <p:sp>
        <p:nvSpPr>
          <p:cNvPr id="9" name="Rectangle 8"/>
          <p:cNvSpPr/>
          <p:nvPr/>
        </p:nvSpPr>
        <p:spPr>
          <a:xfrm>
            <a:off x="6781800" y="3932238"/>
            <a:ext cx="12446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DNn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5300" y="393223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 . .</a:t>
            </a:r>
          </a:p>
        </p:txBody>
      </p:sp>
      <p:sp>
        <p:nvSpPr>
          <p:cNvPr id="11" name="Freeform 10"/>
          <p:cNvSpPr/>
          <p:nvPr/>
        </p:nvSpPr>
        <p:spPr>
          <a:xfrm>
            <a:off x="2298700" y="1521634"/>
            <a:ext cx="2425700" cy="599266"/>
          </a:xfrm>
          <a:custGeom>
            <a:avLst/>
            <a:gdLst>
              <a:gd name="connsiteX0" fmla="*/ 0 w 2425700"/>
              <a:gd name="connsiteY0" fmla="*/ 599266 h 599266"/>
              <a:gd name="connsiteX1" fmla="*/ 774700 w 2425700"/>
              <a:gd name="connsiteY1" fmla="*/ 78566 h 599266"/>
              <a:gd name="connsiteX2" fmla="*/ 2425700 w 2425700"/>
              <a:gd name="connsiteY2" fmla="*/ 2366 h 599266"/>
              <a:gd name="connsiteX3" fmla="*/ 2425700 w 2425700"/>
              <a:gd name="connsiteY3" fmla="*/ 2366 h 59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5700" h="599266">
                <a:moveTo>
                  <a:pt x="0" y="599266"/>
                </a:moveTo>
                <a:cubicBezTo>
                  <a:pt x="185208" y="388657"/>
                  <a:pt x="370417" y="178049"/>
                  <a:pt x="774700" y="78566"/>
                </a:cubicBezTo>
                <a:cubicBezTo>
                  <a:pt x="1178983" y="-20917"/>
                  <a:pt x="2425700" y="2366"/>
                  <a:pt x="2425700" y="2366"/>
                </a:cubicBezTo>
                <a:lnTo>
                  <a:pt x="2425700" y="2366"/>
                </a:ln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98700" y="1377172"/>
            <a:ext cx="368300" cy="3603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3" name="Freeform 12"/>
          <p:cNvSpPr/>
          <p:nvPr/>
        </p:nvSpPr>
        <p:spPr>
          <a:xfrm>
            <a:off x="2311400" y="2070100"/>
            <a:ext cx="2476500" cy="776613"/>
          </a:xfrm>
          <a:custGeom>
            <a:avLst/>
            <a:gdLst>
              <a:gd name="connsiteX0" fmla="*/ 2476500 w 2476500"/>
              <a:gd name="connsiteY0" fmla="*/ 0 h 776613"/>
              <a:gd name="connsiteX1" fmla="*/ 1803400 w 2476500"/>
              <a:gd name="connsiteY1" fmla="*/ 762000 h 776613"/>
              <a:gd name="connsiteX2" fmla="*/ 0 w 2476500"/>
              <a:gd name="connsiteY2" fmla="*/ 520700 h 776613"/>
              <a:gd name="connsiteX3" fmla="*/ 0 w 2476500"/>
              <a:gd name="connsiteY3" fmla="*/ 520700 h 77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776613">
                <a:moveTo>
                  <a:pt x="2476500" y="0"/>
                </a:moveTo>
                <a:cubicBezTo>
                  <a:pt x="2346325" y="337608"/>
                  <a:pt x="2216150" y="675217"/>
                  <a:pt x="1803400" y="762000"/>
                </a:cubicBezTo>
                <a:cubicBezTo>
                  <a:pt x="1390650" y="848783"/>
                  <a:pt x="0" y="520700"/>
                  <a:pt x="0" y="520700"/>
                </a:cubicBezTo>
                <a:lnTo>
                  <a:pt x="0" y="520700"/>
                </a:ln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803650" y="2395538"/>
            <a:ext cx="368300" cy="3603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2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409700" y="2971800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62100" y="2971800"/>
            <a:ext cx="5219700" cy="78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19150" y="3202313"/>
            <a:ext cx="368300" cy="3603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2" name="Multiply 21"/>
          <p:cNvSpPr/>
          <p:nvPr/>
        </p:nvSpPr>
        <p:spPr>
          <a:xfrm>
            <a:off x="6870700" y="3429000"/>
            <a:ext cx="1041400" cy="140970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562100" y="3086100"/>
            <a:ext cx="1460500" cy="8001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654300" y="3278513"/>
            <a:ext cx="368300" cy="3603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9150" y="4995549"/>
            <a:ext cx="7512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Client connects to NN to read data</a:t>
            </a:r>
          </a:p>
          <a:p>
            <a:pPr marL="342900" indent="-342900">
              <a:buAutoNum type="arabicPeriod"/>
            </a:pPr>
            <a:r>
              <a:rPr lang="en-US" dirty="0"/>
              <a:t>NN tells client where to find the data blocks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 err="1"/>
              <a:t>datanodes</a:t>
            </a:r>
            <a:r>
              <a:rPr lang="en-US" dirty="0"/>
              <a:t> are sorted according to their proximity to the client.</a:t>
            </a:r>
          </a:p>
          <a:p>
            <a:pPr marL="342900" indent="-342900">
              <a:buAutoNum type="arabicPeriod"/>
            </a:pPr>
            <a:r>
              <a:rPr lang="en-US" dirty="0"/>
              <a:t>Client reads blocks directly from data nodes (without going through NN)</a:t>
            </a:r>
          </a:p>
          <a:p>
            <a:pPr marL="342900" indent="-342900">
              <a:buAutoNum type="arabicPeriod"/>
            </a:pPr>
            <a:r>
              <a:rPr lang="en-US" dirty="0"/>
              <a:t>In case of node failures, client connects to another node that serves the missing block</a:t>
            </a:r>
          </a:p>
        </p:txBody>
      </p:sp>
    </p:spTree>
    <p:extLst>
      <p:ext uri="{BB962C8B-B14F-4D97-AF65-F5344CB8AC3E}">
        <p14:creationId xmlns:p14="http://schemas.microsoft.com/office/powerpoint/2010/main" val="419336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HDFS Inside: 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/>
              <a:t>Q: Why does HDFS choose such a design for read? Why not ask client to read blocks through NN?</a:t>
            </a:r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Reasons: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Prevent NN from being the bottleneck of the cluster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Allow HDFS to scale to large number of concurrent clients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Spread the data traffic across the cluster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9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HDFS Inside: 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Q: Given multiple replicas of the same block, how does NN decide which replica the client should read?</a:t>
            </a:r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HDFS Solution: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Rack awareness based on network topology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07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HDFS Inside: Network Topology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75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critical resource in HDFS is </a:t>
            </a:r>
            <a:r>
              <a:rPr lang="en-US" b="1" dirty="0"/>
              <a:t>bandwidth</a:t>
            </a:r>
          </a:p>
          <a:p>
            <a:pPr lvl="1"/>
            <a:r>
              <a:rPr lang="en-US" dirty="0"/>
              <a:t>the rate at which we can transfer data between nodes</a:t>
            </a:r>
          </a:p>
          <a:p>
            <a:pPr lvl="1"/>
            <a:r>
              <a:rPr lang="en-US" dirty="0"/>
              <a:t>distance is defined based on that</a:t>
            </a:r>
          </a:p>
          <a:p>
            <a:r>
              <a:rPr lang="en-US" dirty="0"/>
              <a:t>Measuring bandwidths between any pair of nodes is too complex and </a:t>
            </a:r>
            <a:r>
              <a:rPr lang="en-US" b="1" dirty="0"/>
              <a:t>does not scale</a:t>
            </a:r>
          </a:p>
          <a:p>
            <a:r>
              <a:rPr lang="en-US" b="1" dirty="0"/>
              <a:t>Basic Idea: </a:t>
            </a:r>
          </a:p>
          <a:p>
            <a:pPr lvl="1"/>
            <a:r>
              <a:rPr lang="en-US" dirty="0"/>
              <a:t>Processes on the same node</a:t>
            </a:r>
          </a:p>
          <a:p>
            <a:pPr lvl="1"/>
            <a:r>
              <a:rPr lang="en-US" dirty="0"/>
              <a:t>Different nodes on the same rack</a:t>
            </a:r>
          </a:p>
          <a:p>
            <a:pPr lvl="1"/>
            <a:r>
              <a:rPr lang="en-US" dirty="0"/>
              <a:t>Nodes on different racks in the same</a:t>
            </a:r>
          </a:p>
          <a:p>
            <a:pPr marL="457200" lvl="1" indent="0">
              <a:buNone/>
            </a:pPr>
            <a:r>
              <a:rPr lang="en-US" dirty="0"/>
              <a:t>    data center (cluster)</a:t>
            </a:r>
          </a:p>
          <a:p>
            <a:pPr lvl="1"/>
            <a:r>
              <a:rPr lang="en-US" dirty="0"/>
              <a:t>Nodes in different data centers</a:t>
            </a:r>
          </a:p>
        </p:txBody>
      </p:sp>
      <p:sp>
        <p:nvSpPr>
          <p:cNvPr id="58" name="Down Arrow 57"/>
          <p:cNvSpPr/>
          <p:nvPr/>
        </p:nvSpPr>
        <p:spPr>
          <a:xfrm>
            <a:off x="6324600" y="3860800"/>
            <a:ext cx="647700" cy="21209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972300" y="4559300"/>
            <a:ext cx="1943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Bandwidth becomes less and less</a:t>
            </a:r>
          </a:p>
        </p:txBody>
      </p:sp>
    </p:spTree>
    <p:extLst>
      <p:ext uri="{BB962C8B-B14F-4D97-AF65-F5344CB8AC3E}">
        <p14:creationId xmlns:p14="http://schemas.microsoft.com/office/powerpoint/2010/main" val="316507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523AF-2807-2D02-6ED8-5FE44478B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005C-1100-64F4-114B-40A16106E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HDFS Topology</a:t>
            </a:r>
          </a:p>
        </p:txBody>
      </p:sp>
      <p:pic>
        <p:nvPicPr>
          <p:cNvPr id="15" name="Content Placeholder 14" descr="A diagram of a cloud cluster&#10;&#10;Description automatically generated">
            <a:extLst>
              <a:ext uri="{FF2B5EF4-FFF2-40B4-BE49-F238E27FC236}">
                <a16:creationId xmlns:a16="http://schemas.microsoft.com/office/drawing/2014/main" id="{2883840E-13E2-7BDE-529C-2E12A2081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429000"/>
            <a:ext cx="5340481" cy="3429666"/>
          </a:xfrm>
        </p:spPr>
      </p:pic>
      <p:pic>
        <p:nvPicPr>
          <p:cNvPr id="10" name="Picture 9" descr="A diagram of a network&#10;&#10;Description automatically generated">
            <a:extLst>
              <a:ext uri="{FF2B5EF4-FFF2-40B4-BE49-F238E27FC236}">
                <a16:creationId xmlns:a16="http://schemas.microsoft.com/office/drawing/2014/main" id="{DCC0FF1E-BB15-EB67-762F-1B6A530F1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278" y="1189703"/>
            <a:ext cx="5209722" cy="289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0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HDFS Inside: Network Topology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3421"/>
            <a:ext cx="8229600" cy="4775200"/>
          </a:xfrm>
        </p:spPr>
        <p:txBody>
          <a:bodyPr/>
          <a:lstStyle/>
          <a:p>
            <a:r>
              <a:rPr lang="en-US" dirty="0"/>
              <a:t>HDFS takes a simple approach: </a:t>
            </a:r>
          </a:p>
          <a:p>
            <a:pPr lvl="1"/>
            <a:r>
              <a:rPr lang="en-US" dirty="0"/>
              <a:t>See the network as a tree</a:t>
            </a:r>
          </a:p>
          <a:p>
            <a:pPr lvl="1"/>
            <a:r>
              <a:rPr lang="en-US" b="1" dirty="0"/>
              <a:t>Distance between two nodes is the sum of their distances to their closest common ancestor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16500" y="3308866"/>
            <a:ext cx="3657600" cy="3289300"/>
            <a:chOff x="698500" y="3263900"/>
            <a:chExt cx="3657600" cy="3289300"/>
          </a:xfrm>
        </p:grpSpPr>
        <p:sp>
          <p:nvSpPr>
            <p:cNvPr id="5" name="Rectangle 4"/>
            <p:cNvSpPr/>
            <p:nvPr/>
          </p:nvSpPr>
          <p:spPr>
            <a:xfrm>
              <a:off x="698500" y="3263900"/>
              <a:ext cx="3657600" cy="32893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010647" y="3556001"/>
              <a:ext cx="1061901" cy="2374900"/>
              <a:chOff x="5333998" y="895351"/>
              <a:chExt cx="1295400" cy="287370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333998" y="895351"/>
                <a:ext cx="1295400" cy="287370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Rack 3</a:t>
                </a:r>
              </a:p>
            </p:txBody>
          </p:sp>
          <p:sp>
            <p:nvSpPr>
              <p:cNvPr id="13" name="Magnetic Disk 12"/>
              <p:cNvSpPr/>
              <p:nvPr/>
            </p:nvSpPr>
            <p:spPr>
              <a:xfrm>
                <a:off x="5562600" y="1652682"/>
                <a:ext cx="838199" cy="762000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n5</a:t>
                </a:r>
              </a:p>
            </p:txBody>
          </p:sp>
          <p:sp>
            <p:nvSpPr>
              <p:cNvPr id="14" name="Magnetic Disk 13"/>
              <p:cNvSpPr/>
              <p:nvPr/>
            </p:nvSpPr>
            <p:spPr>
              <a:xfrm>
                <a:off x="5562600" y="2606566"/>
                <a:ext cx="838199" cy="871989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n6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648947" y="3556001"/>
              <a:ext cx="1061901" cy="2374900"/>
              <a:chOff x="5333998" y="895351"/>
              <a:chExt cx="1295400" cy="287370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333998" y="895351"/>
                <a:ext cx="1295400" cy="287370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Rack 4</a:t>
                </a:r>
              </a:p>
            </p:txBody>
          </p:sp>
          <p:sp>
            <p:nvSpPr>
              <p:cNvPr id="10" name="Magnetic Disk 9"/>
              <p:cNvSpPr/>
              <p:nvPr/>
            </p:nvSpPr>
            <p:spPr>
              <a:xfrm>
                <a:off x="5562600" y="1652682"/>
                <a:ext cx="838199" cy="762000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n7</a:t>
                </a:r>
              </a:p>
            </p:txBody>
          </p:sp>
          <p:sp>
            <p:nvSpPr>
              <p:cNvPr id="11" name="Magnetic Disk 10"/>
              <p:cNvSpPr/>
              <p:nvPr/>
            </p:nvSpPr>
            <p:spPr>
              <a:xfrm>
                <a:off x="5562600" y="2606566"/>
                <a:ext cx="838199" cy="871989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n8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72548" y="6089134"/>
              <a:ext cx="163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Data center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50900" y="3327400"/>
            <a:ext cx="3657600" cy="32893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163047" y="3619501"/>
            <a:ext cx="1061901" cy="2374900"/>
            <a:chOff x="5333998" y="895351"/>
            <a:chExt cx="1295400" cy="2873708"/>
          </a:xfrm>
        </p:grpSpPr>
        <p:sp>
          <p:nvSpPr>
            <p:cNvPr id="17" name="Rectangle 16"/>
            <p:cNvSpPr/>
            <p:nvPr/>
          </p:nvSpPr>
          <p:spPr>
            <a:xfrm>
              <a:off x="5333998" y="895351"/>
              <a:ext cx="1295400" cy="287370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Rack 1</a:t>
              </a:r>
            </a:p>
          </p:txBody>
        </p:sp>
        <p:sp>
          <p:nvSpPr>
            <p:cNvPr id="18" name="Magnetic Disk 17"/>
            <p:cNvSpPr/>
            <p:nvPr/>
          </p:nvSpPr>
          <p:spPr>
            <a:xfrm>
              <a:off x="5562600" y="1652682"/>
              <a:ext cx="838199" cy="762000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n1</a:t>
              </a:r>
            </a:p>
          </p:txBody>
        </p:sp>
        <p:sp>
          <p:nvSpPr>
            <p:cNvPr id="19" name="Magnetic Disk 18"/>
            <p:cNvSpPr/>
            <p:nvPr/>
          </p:nvSpPr>
          <p:spPr>
            <a:xfrm>
              <a:off x="5562600" y="2606566"/>
              <a:ext cx="838199" cy="871989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n2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01347" y="3619501"/>
            <a:ext cx="1061901" cy="2374900"/>
            <a:chOff x="5333998" y="895351"/>
            <a:chExt cx="1295400" cy="2873708"/>
          </a:xfrm>
        </p:grpSpPr>
        <p:sp>
          <p:nvSpPr>
            <p:cNvPr id="21" name="Rectangle 20"/>
            <p:cNvSpPr/>
            <p:nvPr/>
          </p:nvSpPr>
          <p:spPr>
            <a:xfrm>
              <a:off x="5333998" y="895351"/>
              <a:ext cx="1295400" cy="287370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Rack 2</a:t>
              </a:r>
            </a:p>
          </p:txBody>
        </p:sp>
        <p:sp>
          <p:nvSpPr>
            <p:cNvPr id="22" name="Magnetic Disk 21"/>
            <p:cNvSpPr/>
            <p:nvPr/>
          </p:nvSpPr>
          <p:spPr>
            <a:xfrm>
              <a:off x="5562600" y="1652682"/>
              <a:ext cx="838199" cy="762000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n3</a:t>
              </a:r>
            </a:p>
          </p:txBody>
        </p:sp>
        <p:sp>
          <p:nvSpPr>
            <p:cNvPr id="23" name="Magnetic Disk 22"/>
            <p:cNvSpPr/>
            <p:nvPr/>
          </p:nvSpPr>
          <p:spPr>
            <a:xfrm>
              <a:off x="5562600" y="2606566"/>
              <a:ext cx="838199" cy="871989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n4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224948" y="6152634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center 1</a:t>
            </a:r>
          </a:p>
        </p:txBody>
      </p:sp>
    </p:spTree>
    <p:extLst>
      <p:ext uri="{BB962C8B-B14F-4D97-AF65-F5344CB8AC3E}">
        <p14:creationId xmlns:p14="http://schemas.microsoft.com/office/powerpoint/2010/main" val="42370170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HDFS Inside: Network Topology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3421"/>
            <a:ext cx="8229600" cy="4775200"/>
          </a:xfrm>
        </p:spPr>
        <p:txBody>
          <a:bodyPr/>
          <a:lstStyle/>
          <a:p>
            <a:r>
              <a:rPr lang="en-US" dirty="0"/>
              <a:t>What are the distance of the following pairs:</a:t>
            </a:r>
          </a:p>
          <a:p>
            <a:pPr marL="0" indent="0">
              <a:buNone/>
            </a:pPr>
            <a:r>
              <a:rPr lang="en-US" sz="2400" dirty="0" err="1"/>
              <a:t>Dist</a:t>
            </a:r>
            <a:r>
              <a:rPr lang="en-US" sz="2400" dirty="0"/>
              <a:t> (d1/r1/n1, d1/r1/n1)= </a:t>
            </a:r>
          </a:p>
          <a:p>
            <a:pPr marL="0" indent="0">
              <a:buNone/>
            </a:pPr>
            <a:r>
              <a:rPr lang="en-US" sz="2400" dirty="0" err="1"/>
              <a:t>Dist</a:t>
            </a:r>
            <a:r>
              <a:rPr lang="en-US" sz="2400" dirty="0"/>
              <a:t>(d1/r1/n1, d1/r1/n2)=</a:t>
            </a:r>
          </a:p>
          <a:p>
            <a:pPr marL="0" indent="0">
              <a:buNone/>
            </a:pPr>
            <a:r>
              <a:rPr lang="en-US" sz="2400" dirty="0" err="1"/>
              <a:t>Dist</a:t>
            </a:r>
            <a:r>
              <a:rPr lang="en-US" sz="2400" dirty="0"/>
              <a:t>(d1/r1/n1, d1/r2/n3)= 	</a:t>
            </a:r>
          </a:p>
          <a:p>
            <a:pPr marL="0" indent="0">
              <a:buNone/>
            </a:pPr>
            <a:r>
              <a:rPr lang="en-US" sz="2400" dirty="0" err="1"/>
              <a:t>Dist</a:t>
            </a:r>
            <a:r>
              <a:rPr lang="en-US" sz="2400" dirty="0"/>
              <a:t>(d1/r1/n1, d2/r3/n6)=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17707" y="3529808"/>
            <a:ext cx="3367690" cy="2927809"/>
            <a:chOff x="698500" y="3263900"/>
            <a:chExt cx="3657600" cy="3289300"/>
          </a:xfrm>
        </p:grpSpPr>
        <p:sp>
          <p:nvSpPr>
            <p:cNvPr id="5" name="Rectangle 4"/>
            <p:cNvSpPr/>
            <p:nvPr/>
          </p:nvSpPr>
          <p:spPr>
            <a:xfrm>
              <a:off x="698500" y="3263900"/>
              <a:ext cx="3657600" cy="32893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010647" y="3556001"/>
              <a:ext cx="1061901" cy="2374900"/>
              <a:chOff x="5333998" y="895351"/>
              <a:chExt cx="1295400" cy="287370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333998" y="895351"/>
                <a:ext cx="1295400" cy="287370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Rack 3</a:t>
                </a:r>
              </a:p>
            </p:txBody>
          </p:sp>
          <p:sp>
            <p:nvSpPr>
              <p:cNvPr id="13" name="Magnetic Disk 12"/>
              <p:cNvSpPr/>
              <p:nvPr/>
            </p:nvSpPr>
            <p:spPr>
              <a:xfrm>
                <a:off x="5562600" y="1652682"/>
                <a:ext cx="838199" cy="762000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n5</a:t>
                </a:r>
              </a:p>
            </p:txBody>
          </p:sp>
          <p:sp>
            <p:nvSpPr>
              <p:cNvPr id="14" name="Magnetic Disk 13"/>
              <p:cNvSpPr/>
              <p:nvPr/>
            </p:nvSpPr>
            <p:spPr>
              <a:xfrm>
                <a:off x="5562600" y="2606566"/>
                <a:ext cx="838199" cy="871989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n6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648947" y="3556001"/>
              <a:ext cx="1061901" cy="2374900"/>
              <a:chOff x="5333998" y="895351"/>
              <a:chExt cx="1295400" cy="287370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333998" y="895351"/>
                <a:ext cx="1295400" cy="2873708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Rack 4</a:t>
                </a:r>
              </a:p>
            </p:txBody>
          </p:sp>
          <p:sp>
            <p:nvSpPr>
              <p:cNvPr id="10" name="Magnetic Disk 9"/>
              <p:cNvSpPr/>
              <p:nvPr/>
            </p:nvSpPr>
            <p:spPr>
              <a:xfrm>
                <a:off x="5562600" y="1652682"/>
                <a:ext cx="838199" cy="762000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n7</a:t>
                </a:r>
              </a:p>
            </p:txBody>
          </p:sp>
          <p:sp>
            <p:nvSpPr>
              <p:cNvPr id="11" name="Magnetic Disk 10"/>
              <p:cNvSpPr/>
              <p:nvPr/>
            </p:nvSpPr>
            <p:spPr>
              <a:xfrm>
                <a:off x="5562600" y="2606566"/>
                <a:ext cx="838199" cy="871989"/>
              </a:xfrm>
              <a:prstGeom prst="flowChartMagneticDisk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n8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072548" y="6089134"/>
              <a:ext cx="163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Data center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89949" y="3580218"/>
            <a:ext cx="3367690" cy="292780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177354" y="3840217"/>
            <a:ext cx="977732" cy="2113901"/>
            <a:chOff x="5333998" y="895351"/>
            <a:chExt cx="1295400" cy="2873708"/>
          </a:xfrm>
        </p:grpSpPr>
        <p:sp>
          <p:nvSpPr>
            <p:cNvPr id="17" name="Rectangle 16"/>
            <p:cNvSpPr/>
            <p:nvPr/>
          </p:nvSpPr>
          <p:spPr>
            <a:xfrm>
              <a:off x="5333998" y="895351"/>
              <a:ext cx="1295400" cy="287370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Rack 1</a:t>
              </a:r>
            </a:p>
          </p:txBody>
        </p:sp>
        <p:sp>
          <p:nvSpPr>
            <p:cNvPr id="18" name="Magnetic Disk 17"/>
            <p:cNvSpPr/>
            <p:nvPr/>
          </p:nvSpPr>
          <p:spPr>
            <a:xfrm>
              <a:off x="5562600" y="1652682"/>
              <a:ext cx="838199" cy="762000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n1</a:t>
              </a:r>
            </a:p>
          </p:txBody>
        </p:sp>
        <p:sp>
          <p:nvSpPr>
            <p:cNvPr id="19" name="Magnetic Disk 18"/>
            <p:cNvSpPr/>
            <p:nvPr/>
          </p:nvSpPr>
          <p:spPr>
            <a:xfrm>
              <a:off x="5562600" y="2606566"/>
              <a:ext cx="838199" cy="871989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n2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85799" y="3840217"/>
            <a:ext cx="977732" cy="2113901"/>
            <a:chOff x="5333998" y="895351"/>
            <a:chExt cx="1295400" cy="2873708"/>
          </a:xfrm>
        </p:grpSpPr>
        <p:sp>
          <p:nvSpPr>
            <p:cNvPr id="21" name="Rectangle 20"/>
            <p:cNvSpPr/>
            <p:nvPr/>
          </p:nvSpPr>
          <p:spPr>
            <a:xfrm>
              <a:off x="5333998" y="895351"/>
              <a:ext cx="1295400" cy="287370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Rack 2</a:t>
              </a:r>
            </a:p>
          </p:txBody>
        </p:sp>
        <p:sp>
          <p:nvSpPr>
            <p:cNvPr id="22" name="Magnetic Disk 21"/>
            <p:cNvSpPr/>
            <p:nvPr/>
          </p:nvSpPr>
          <p:spPr>
            <a:xfrm>
              <a:off x="5562600" y="1652682"/>
              <a:ext cx="838199" cy="762000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n3</a:t>
              </a:r>
            </a:p>
          </p:txBody>
        </p:sp>
        <p:sp>
          <p:nvSpPr>
            <p:cNvPr id="23" name="Magnetic Disk 22"/>
            <p:cNvSpPr/>
            <p:nvPr/>
          </p:nvSpPr>
          <p:spPr>
            <a:xfrm>
              <a:off x="5562600" y="2606566"/>
              <a:ext cx="838199" cy="871989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n4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55087" y="6094961"/>
            <a:ext cx="1508444" cy="32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center 1</a:t>
            </a:r>
          </a:p>
        </p:txBody>
      </p:sp>
      <p:sp>
        <p:nvSpPr>
          <p:cNvPr id="25" name="Freeform 24"/>
          <p:cNvSpPr/>
          <p:nvPr/>
        </p:nvSpPr>
        <p:spPr>
          <a:xfrm>
            <a:off x="1439537" y="4179210"/>
            <a:ext cx="420961" cy="218099"/>
          </a:xfrm>
          <a:custGeom>
            <a:avLst/>
            <a:gdLst>
              <a:gd name="connsiteX0" fmla="*/ 0 w 304800"/>
              <a:gd name="connsiteY0" fmla="*/ 228750 h 228750"/>
              <a:gd name="connsiteX1" fmla="*/ 152400 w 304800"/>
              <a:gd name="connsiteY1" fmla="*/ 150 h 228750"/>
              <a:gd name="connsiteX2" fmla="*/ 304800 w 304800"/>
              <a:gd name="connsiteY2" fmla="*/ 190650 h 228750"/>
              <a:gd name="connsiteX3" fmla="*/ 304800 w 304800"/>
              <a:gd name="connsiteY3" fmla="*/ 190650 h 2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228750">
                <a:moveTo>
                  <a:pt x="0" y="228750"/>
                </a:moveTo>
                <a:cubicBezTo>
                  <a:pt x="50800" y="117625"/>
                  <a:pt x="101600" y="6500"/>
                  <a:pt x="152400" y="150"/>
                </a:cubicBezTo>
                <a:cubicBezTo>
                  <a:pt x="203200" y="-6200"/>
                  <a:pt x="304800" y="190650"/>
                  <a:pt x="304800" y="190650"/>
                </a:cubicBezTo>
                <a:lnTo>
                  <a:pt x="304800" y="190650"/>
                </a:lnTo>
              </a:path>
            </a:pathLst>
          </a:cu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971793" y="4699342"/>
            <a:ext cx="315730" cy="712170"/>
          </a:xfrm>
          <a:custGeom>
            <a:avLst/>
            <a:gdLst>
              <a:gd name="connsiteX0" fmla="*/ 342910 w 342910"/>
              <a:gd name="connsiteY0" fmla="*/ 0 h 800100"/>
              <a:gd name="connsiteX1" fmla="*/ 10 w 342910"/>
              <a:gd name="connsiteY1" fmla="*/ 355600 h 800100"/>
              <a:gd name="connsiteX2" fmla="*/ 330210 w 342910"/>
              <a:gd name="connsiteY2" fmla="*/ 800100 h 800100"/>
              <a:gd name="connsiteX3" fmla="*/ 330210 w 342910"/>
              <a:gd name="connsiteY3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10" h="800100">
                <a:moveTo>
                  <a:pt x="342910" y="0"/>
                </a:moveTo>
                <a:cubicBezTo>
                  <a:pt x="172518" y="111125"/>
                  <a:pt x="2127" y="222250"/>
                  <a:pt x="10" y="355600"/>
                </a:cubicBezTo>
                <a:cubicBezTo>
                  <a:pt x="-2107" y="488950"/>
                  <a:pt x="330210" y="800100"/>
                  <a:pt x="330210" y="800100"/>
                </a:cubicBezTo>
                <a:lnTo>
                  <a:pt x="330210" y="800100"/>
                </a:lnTo>
              </a:path>
            </a:pathLst>
          </a:cu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895579" y="4868906"/>
            <a:ext cx="1087483" cy="327840"/>
          </a:xfrm>
          <a:custGeom>
            <a:avLst/>
            <a:gdLst>
              <a:gd name="connsiteX0" fmla="*/ 0 w 1181100"/>
              <a:gd name="connsiteY0" fmla="*/ 12700 h 368318"/>
              <a:gd name="connsiteX1" fmla="*/ 482600 w 1181100"/>
              <a:gd name="connsiteY1" fmla="*/ 368300 h 368318"/>
              <a:gd name="connsiteX2" fmla="*/ 1181100 w 1181100"/>
              <a:gd name="connsiteY2" fmla="*/ 0 h 368318"/>
              <a:gd name="connsiteX3" fmla="*/ 1181100 w 1181100"/>
              <a:gd name="connsiteY3" fmla="*/ 0 h 36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100" h="368318">
                <a:moveTo>
                  <a:pt x="0" y="12700"/>
                </a:moveTo>
                <a:cubicBezTo>
                  <a:pt x="142875" y="191558"/>
                  <a:pt x="285750" y="370417"/>
                  <a:pt x="482600" y="368300"/>
                </a:cubicBezTo>
                <a:cubicBezTo>
                  <a:pt x="679450" y="366183"/>
                  <a:pt x="1181100" y="0"/>
                  <a:pt x="1181100" y="0"/>
                </a:cubicBezTo>
                <a:lnTo>
                  <a:pt x="1181100" y="0"/>
                </a:lnTo>
              </a:path>
            </a:pathLst>
          </a:cu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977432" y="3510828"/>
            <a:ext cx="3566477" cy="1663294"/>
          </a:xfrm>
          <a:custGeom>
            <a:avLst/>
            <a:gdLst>
              <a:gd name="connsiteX0" fmla="*/ 0 w 3873500"/>
              <a:gd name="connsiteY0" fmla="*/ 1157457 h 1868657"/>
              <a:gd name="connsiteX1" fmla="*/ 1422400 w 3873500"/>
              <a:gd name="connsiteY1" fmla="*/ 14457 h 1868657"/>
              <a:gd name="connsiteX2" fmla="*/ 3873500 w 3873500"/>
              <a:gd name="connsiteY2" fmla="*/ 1868657 h 186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3500" h="1868657">
                <a:moveTo>
                  <a:pt x="0" y="1157457"/>
                </a:moveTo>
                <a:cubicBezTo>
                  <a:pt x="388408" y="526690"/>
                  <a:pt x="776817" y="-104076"/>
                  <a:pt x="1422400" y="14457"/>
                </a:cubicBezTo>
                <a:cubicBezTo>
                  <a:pt x="2067983" y="132990"/>
                  <a:pt x="3873500" y="1868657"/>
                  <a:pt x="3873500" y="1868657"/>
                </a:cubicBezTo>
              </a:path>
            </a:pathLst>
          </a:cu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40200" y="1682234"/>
            <a:ext cx="35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40200" y="2152134"/>
            <a:ext cx="35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40200" y="2596634"/>
            <a:ext cx="35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40200" y="2990334"/>
            <a:ext cx="35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872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  <p:bldP spid="30" grpId="0" animBg="1"/>
      <p:bldP spid="33" grpId="0"/>
      <p:bldP spid="34" grpId="0"/>
      <p:bldP spid="35" grpId="0"/>
      <p:bldP spid="3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1143000"/>
          </a:xfrm>
        </p:spPr>
        <p:txBody>
          <a:bodyPr/>
          <a:lstStyle/>
          <a:p>
            <a:r>
              <a:rPr lang="en-US" dirty="0"/>
              <a:t>HDFS Inside: Write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000" y="2197100"/>
            <a:ext cx="15875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Client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4775200" y="1443038"/>
            <a:ext cx="15875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Name Node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3932238"/>
            <a:ext cx="12446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DN1</a:t>
            </a:r>
          </a:p>
        </p:txBody>
      </p:sp>
      <p:sp>
        <p:nvSpPr>
          <p:cNvPr id="7" name="Rectangle 6"/>
          <p:cNvSpPr/>
          <p:nvPr/>
        </p:nvSpPr>
        <p:spPr>
          <a:xfrm>
            <a:off x="2260600" y="3932238"/>
            <a:ext cx="12446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DN2</a:t>
            </a:r>
          </a:p>
        </p:txBody>
      </p:sp>
      <p:sp>
        <p:nvSpPr>
          <p:cNvPr id="8" name="Rectangle 7"/>
          <p:cNvSpPr/>
          <p:nvPr/>
        </p:nvSpPr>
        <p:spPr>
          <a:xfrm>
            <a:off x="3987800" y="3932238"/>
            <a:ext cx="12446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DN3</a:t>
            </a:r>
          </a:p>
        </p:txBody>
      </p:sp>
      <p:sp>
        <p:nvSpPr>
          <p:cNvPr id="9" name="Rectangle 8"/>
          <p:cNvSpPr/>
          <p:nvPr/>
        </p:nvSpPr>
        <p:spPr>
          <a:xfrm>
            <a:off x="6781800" y="3932238"/>
            <a:ext cx="1244600" cy="558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DNn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5300" y="393223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 . .</a:t>
            </a:r>
          </a:p>
        </p:txBody>
      </p:sp>
      <p:sp>
        <p:nvSpPr>
          <p:cNvPr id="11" name="Freeform 10"/>
          <p:cNvSpPr/>
          <p:nvPr/>
        </p:nvSpPr>
        <p:spPr>
          <a:xfrm>
            <a:off x="2298700" y="1521634"/>
            <a:ext cx="2425700" cy="599266"/>
          </a:xfrm>
          <a:custGeom>
            <a:avLst/>
            <a:gdLst>
              <a:gd name="connsiteX0" fmla="*/ 0 w 2425700"/>
              <a:gd name="connsiteY0" fmla="*/ 599266 h 599266"/>
              <a:gd name="connsiteX1" fmla="*/ 774700 w 2425700"/>
              <a:gd name="connsiteY1" fmla="*/ 78566 h 599266"/>
              <a:gd name="connsiteX2" fmla="*/ 2425700 w 2425700"/>
              <a:gd name="connsiteY2" fmla="*/ 2366 h 599266"/>
              <a:gd name="connsiteX3" fmla="*/ 2425700 w 2425700"/>
              <a:gd name="connsiteY3" fmla="*/ 2366 h 59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5700" h="599266">
                <a:moveTo>
                  <a:pt x="0" y="599266"/>
                </a:moveTo>
                <a:cubicBezTo>
                  <a:pt x="185208" y="388657"/>
                  <a:pt x="370417" y="178049"/>
                  <a:pt x="774700" y="78566"/>
                </a:cubicBezTo>
                <a:cubicBezTo>
                  <a:pt x="1178983" y="-20917"/>
                  <a:pt x="2425700" y="2366"/>
                  <a:pt x="2425700" y="2366"/>
                </a:cubicBezTo>
                <a:lnTo>
                  <a:pt x="2425700" y="2366"/>
                </a:ln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98700" y="1377172"/>
            <a:ext cx="368300" cy="3603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3" name="Freeform 12"/>
          <p:cNvSpPr/>
          <p:nvPr/>
        </p:nvSpPr>
        <p:spPr>
          <a:xfrm>
            <a:off x="2311400" y="2070100"/>
            <a:ext cx="2476500" cy="776613"/>
          </a:xfrm>
          <a:custGeom>
            <a:avLst/>
            <a:gdLst>
              <a:gd name="connsiteX0" fmla="*/ 2476500 w 2476500"/>
              <a:gd name="connsiteY0" fmla="*/ 0 h 776613"/>
              <a:gd name="connsiteX1" fmla="*/ 1803400 w 2476500"/>
              <a:gd name="connsiteY1" fmla="*/ 762000 h 776613"/>
              <a:gd name="connsiteX2" fmla="*/ 0 w 2476500"/>
              <a:gd name="connsiteY2" fmla="*/ 520700 h 776613"/>
              <a:gd name="connsiteX3" fmla="*/ 0 w 2476500"/>
              <a:gd name="connsiteY3" fmla="*/ 520700 h 77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500" h="776613">
                <a:moveTo>
                  <a:pt x="2476500" y="0"/>
                </a:moveTo>
                <a:cubicBezTo>
                  <a:pt x="2346325" y="337608"/>
                  <a:pt x="2216150" y="675217"/>
                  <a:pt x="1803400" y="762000"/>
                </a:cubicBezTo>
                <a:cubicBezTo>
                  <a:pt x="1390650" y="848783"/>
                  <a:pt x="0" y="520700"/>
                  <a:pt x="0" y="520700"/>
                </a:cubicBezTo>
                <a:lnTo>
                  <a:pt x="0" y="520700"/>
                </a:ln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803650" y="2395538"/>
            <a:ext cx="368300" cy="3603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2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409700" y="2971800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19150" y="3202313"/>
            <a:ext cx="368300" cy="3603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2" name="Multiply 21"/>
          <p:cNvSpPr/>
          <p:nvPr/>
        </p:nvSpPr>
        <p:spPr>
          <a:xfrm>
            <a:off x="3987800" y="3437970"/>
            <a:ext cx="1041400" cy="140970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803900" y="2074308"/>
            <a:ext cx="1460500" cy="1710292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6781800" y="2666532"/>
            <a:ext cx="368300" cy="3603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9150" y="5118100"/>
            <a:ext cx="7956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Client connects to NN to write data</a:t>
            </a:r>
          </a:p>
          <a:p>
            <a:pPr marL="342900" indent="-342900">
              <a:buAutoNum type="arabicPeriod"/>
            </a:pPr>
            <a:r>
              <a:rPr lang="en-US" dirty="0"/>
              <a:t>NN tells client write these data nodes</a:t>
            </a:r>
          </a:p>
          <a:p>
            <a:pPr marL="342900" indent="-342900">
              <a:buAutoNum type="arabicPeriod"/>
            </a:pPr>
            <a:r>
              <a:rPr lang="en-US" dirty="0"/>
              <a:t>Client writes blocks directly to data nodes  with desired replication factor</a:t>
            </a:r>
          </a:p>
          <a:p>
            <a:pPr marL="342900" indent="-342900">
              <a:buAutoNum type="arabicPeriod"/>
            </a:pPr>
            <a:r>
              <a:rPr lang="en-US" dirty="0"/>
              <a:t>In case of node failures, NN will figure it out and replicate the missing blocks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651000" y="2971800"/>
            <a:ext cx="0" cy="86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1257300" y="4559300"/>
            <a:ext cx="1397000" cy="444515"/>
          </a:xfrm>
          <a:custGeom>
            <a:avLst/>
            <a:gdLst>
              <a:gd name="connsiteX0" fmla="*/ 0 w 1397000"/>
              <a:gd name="connsiteY0" fmla="*/ 12700 h 444515"/>
              <a:gd name="connsiteX1" fmla="*/ 431800 w 1397000"/>
              <a:gd name="connsiteY1" fmla="*/ 444500 h 444515"/>
              <a:gd name="connsiteX2" fmla="*/ 1397000 w 1397000"/>
              <a:gd name="connsiteY2" fmla="*/ 0 h 444515"/>
              <a:gd name="connsiteX3" fmla="*/ 1397000 w 1397000"/>
              <a:gd name="connsiteY3" fmla="*/ 0 h 44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7000" h="444515">
                <a:moveTo>
                  <a:pt x="0" y="12700"/>
                </a:moveTo>
                <a:cubicBezTo>
                  <a:pt x="99483" y="229658"/>
                  <a:pt x="198967" y="446617"/>
                  <a:pt x="431800" y="444500"/>
                </a:cubicBezTo>
                <a:cubicBezTo>
                  <a:pt x="664633" y="442383"/>
                  <a:pt x="1397000" y="0"/>
                  <a:pt x="1397000" y="0"/>
                </a:cubicBezTo>
                <a:lnTo>
                  <a:pt x="1397000" y="0"/>
                </a:ln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2959100" y="4635515"/>
            <a:ext cx="1397000" cy="444515"/>
          </a:xfrm>
          <a:custGeom>
            <a:avLst/>
            <a:gdLst>
              <a:gd name="connsiteX0" fmla="*/ 0 w 1397000"/>
              <a:gd name="connsiteY0" fmla="*/ 12700 h 444515"/>
              <a:gd name="connsiteX1" fmla="*/ 431800 w 1397000"/>
              <a:gd name="connsiteY1" fmla="*/ 444500 h 444515"/>
              <a:gd name="connsiteX2" fmla="*/ 1397000 w 1397000"/>
              <a:gd name="connsiteY2" fmla="*/ 0 h 444515"/>
              <a:gd name="connsiteX3" fmla="*/ 1397000 w 1397000"/>
              <a:gd name="connsiteY3" fmla="*/ 0 h 44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7000" h="444515">
                <a:moveTo>
                  <a:pt x="0" y="12700"/>
                </a:moveTo>
                <a:cubicBezTo>
                  <a:pt x="99483" y="229658"/>
                  <a:pt x="198967" y="446617"/>
                  <a:pt x="431800" y="444500"/>
                </a:cubicBezTo>
                <a:cubicBezTo>
                  <a:pt x="664633" y="442383"/>
                  <a:pt x="1397000" y="0"/>
                  <a:pt x="1397000" y="0"/>
                </a:cubicBezTo>
                <a:lnTo>
                  <a:pt x="1397000" y="0"/>
                </a:ln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stCxn id="7" idx="3"/>
            <a:endCxn id="8" idx="1"/>
          </p:cNvCxnSpPr>
          <p:nvPr/>
        </p:nvCxnSpPr>
        <p:spPr>
          <a:xfrm>
            <a:off x="3505200" y="4211638"/>
            <a:ext cx="482600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828800" y="4211638"/>
            <a:ext cx="482600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724400" y="2197100"/>
            <a:ext cx="609600" cy="1365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32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5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FE5C1EC6-5E90-E8D3-8B22-223F4ADC3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Big data challenges</a:t>
            </a:r>
          </a:p>
        </p:txBody>
      </p:sp>
      <p:sp>
        <p:nvSpPr>
          <p:cNvPr id="37890" name="Slide Number Placeholder 3">
            <a:extLst>
              <a:ext uri="{FF2B5EF4-FFF2-40B4-BE49-F238E27FC236}">
                <a16:creationId xmlns:a16="http://schemas.microsoft.com/office/drawing/2014/main" id="{042F8140-747B-E9F7-0B04-D501E426291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1271588"/>
            <a:ext cx="5334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746CACB6-657B-B24A-B9B1-A53223AC43FF}" type="slidenum">
              <a:rPr lang="en-US" altLang="en-US" sz="1100"/>
              <a:pPr>
                <a:lnSpc>
                  <a:spcPct val="80000"/>
                </a:lnSpc>
              </a:pPr>
              <a:t>6</a:t>
            </a:fld>
            <a:endParaRPr lang="en-US" altLang="en-US" sz="1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390E2-FA77-E35B-434D-26CC4397416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81000" y="1752600"/>
            <a:ext cx="8370888" cy="470852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>
                <a:solidFill>
                  <a:srgbClr val="FF124B"/>
                </a:solidFill>
              </a:rPr>
              <a:t>Knowledge discovery</a:t>
            </a:r>
            <a:r>
              <a:rPr lang="en-US" dirty="0"/>
              <a:t> </a:t>
            </a:r>
            <a:r>
              <a:rPr lang="en-US" dirty="0">
                <a:solidFill>
                  <a:srgbClr val="FF124B"/>
                </a:solidFill>
              </a:rPr>
              <a:t>from large and fast growing datasets </a:t>
            </a:r>
            <a:r>
              <a:rPr lang="en-US" dirty="0"/>
              <a:t>is challenging. With rapid advancement and sophistication of experiment instrumentation, data is being generated at a high speed unprecedented in history.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FF124B"/>
                </a:solidFill>
              </a:rPr>
              <a:t>High variety of big data </a:t>
            </a:r>
            <a:r>
              <a:rPr lang="en-US" dirty="0"/>
              <a:t>in data types, representation, and semantic interpretation makes general-purpose storage systems or conventional databases unacceptably inefficient and slow. The design for systems support for big data analytics must be semantics- and application-aware.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As the size and complexity of storage systems scale up to accommodate big data, the frequency of hardware, system or software </a:t>
            </a:r>
            <a:r>
              <a:rPr lang="en-US" dirty="0">
                <a:solidFill>
                  <a:srgbClr val="FF124B"/>
                </a:solidFill>
              </a:rPr>
              <a:t>failures</a:t>
            </a:r>
            <a:r>
              <a:rPr lang="en-US" dirty="0"/>
              <a:t> grows proportionally.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HDFS Inside: Write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Q: Where should HDFS put the three replicas of a block? What tradeoffs we need to consider?</a:t>
            </a:r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Tradeoffs: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Reliability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Write Bandwidth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Read Bandwidth</a:t>
            </a:r>
          </a:p>
          <a:p>
            <a:pPr marL="0" indent="0">
              <a:buNone/>
            </a:pPr>
            <a:r>
              <a:rPr lang="en-US" dirty="0"/>
              <a:t>Q: What are some possible strategies?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1"/>
            <a:ext cx="8229600" cy="1143000"/>
          </a:xfrm>
        </p:spPr>
        <p:txBody>
          <a:bodyPr/>
          <a:lstStyle/>
          <a:p>
            <a:r>
              <a:rPr lang="en-US" dirty="0"/>
              <a:t>HDFS Inside: Write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5051"/>
            <a:ext cx="8229600" cy="7239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Replication Strategy </a:t>
            </a:r>
            <a:r>
              <a:rPr lang="en-US" dirty="0" err="1"/>
              <a:t>vs</a:t>
            </a:r>
            <a:r>
              <a:rPr lang="en-US" dirty="0"/>
              <a:t> Tradeoffs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897351"/>
              </p:ext>
            </p:extLst>
          </p:nvPr>
        </p:nvGraphicFramePr>
        <p:xfrm>
          <a:off x="533400" y="1913525"/>
          <a:ext cx="8153400" cy="4526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3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Reliability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Write Bandwidth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Read Bandwidth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178">
                <a:tc>
                  <a:txBody>
                    <a:bodyPr/>
                    <a:lstStyle/>
                    <a:p>
                      <a:r>
                        <a:rPr lang="en-US" sz="2400" dirty="0"/>
                        <a:t>Put</a:t>
                      </a:r>
                      <a:r>
                        <a:rPr lang="en-US" sz="2400" baseline="0" dirty="0"/>
                        <a:t> all replicas on one node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178">
                <a:tc>
                  <a:txBody>
                    <a:bodyPr/>
                    <a:lstStyle/>
                    <a:p>
                      <a:r>
                        <a:rPr lang="en-US" sz="2400" dirty="0"/>
                        <a:t>Put all replicas on different racks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861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670300"/>
            <a:ext cx="635000" cy="424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0" y="2825173"/>
            <a:ext cx="635000" cy="424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0" y="2825173"/>
            <a:ext cx="438150" cy="438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3657023"/>
            <a:ext cx="438150" cy="43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550" y="3657023"/>
            <a:ext cx="438150" cy="438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550" y="2834698"/>
            <a:ext cx="4381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1"/>
            <a:ext cx="8229600" cy="1143000"/>
          </a:xfrm>
        </p:spPr>
        <p:txBody>
          <a:bodyPr/>
          <a:lstStyle/>
          <a:p>
            <a:r>
              <a:rPr lang="en-US" dirty="0"/>
              <a:t>HDFS Inside: Write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5051"/>
            <a:ext cx="8229600" cy="7239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Replication Strategy </a:t>
            </a:r>
            <a:r>
              <a:rPr lang="en-US" dirty="0" err="1"/>
              <a:t>vs</a:t>
            </a:r>
            <a:r>
              <a:rPr lang="en-US" dirty="0"/>
              <a:t> Tradeoffs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703578"/>
              </p:ext>
            </p:extLst>
          </p:nvPr>
        </p:nvGraphicFramePr>
        <p:xfrm>
          <a:off x="533400" y="1913525"/>
          <a:ext cx="8153400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3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Reliability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Write Bandwidth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Read Bandwidth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178">
                <a:tc>
                  <a:txBody>
                    <a:bodyPr/>
                    <a:lstStyle/>
                    <a:p>
                      <a:r>
                        <a:rPr lang="en-US" sz="2400" dirty="0"/>
                        <a:t>Put</a:t>
                      </a:r>
                      <a:r>
                        <a:rPr lang="en-US" sz="2400" baseline="0" dirty="0"/>
                        <a:t> all replicas on one node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178">
                <a:tc>
                  <a:txBody>
                    <a:bodyPr/>
                    <a:lstStyle/>
                    <a:p>
                      <a:r>
                        <a:rPr lang="en-US" sz="2400" dirty="0"/>
                        <a:t>Put all replicas on different racks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8617">
                <a:tc>
                  <a:txBody>
                    <a:bodyPr/>
                    <a:lstStyle/>
                    <a:p>
                      <a:r>
                        <a:rPr lang="en-US" sz="2400" dirty="0"/>
                        <a:t>HDFS: </a:t>
                      </a:r>
                    </a:p>
                    <a:p>
                      <a:r>
                        <a:rPr lang="en-US" sz="2400" dirty="0"/>
                        <a:t>1-&gt; same node as client</a:t>
                      </a:r>
                    </a:p>
                    <a:p>
                      <a:r>
                        <a:rPr lang="en-US" sz="2400" dirty="0"/>
                        <a:t>2-&gt; a</a:t>
                      </a:r>
                      <a:r>
                        <a:rPr lang="en-US" sz="2400" baseline="0" dirty="0"/>
                        <a:t> node on different rack </a:t>
                      </a:r>
                    </a:p>
                    <a:p>
                      <a:r>
                        <a:rPr lang="en-US" sz="2400" baseline="0" dirty="0"/>
                        <a:t>3-&gt; a different node on the same rack as 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3670300"/>
            <a:ext cx="635000" cy="424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0" y="2825173"/>
            <a:ext cx="635000" cy="424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5270500"/>
            <a:ext cx="635000" cy="424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0" y="2825173"/>
            <a:ext cx="438150" cy="438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3657023"/>
            <a:ext cx="438150" cy="43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550" y="3657023"/>
            <a:ext cx="438150" cy="438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550" y="2834698"/>
            <a:ext cx="438150" cy="438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050" y="4974690"/>
            <a:ext cx="723900" cy="720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750" y="4974690"/>
            <a:ext cx="723900" cy="72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1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HDFS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 Based Interface</a:t>
            </a:r>
          </a:p>
          <a:p>
            <a:pPr lvl="1"/>
            <a:r>
              <a:rPr lang="en-US" dirty="0">
                <a:hlinkClick r:id="rId2"/>
              </a:rPr>
              <a:t>http://ccl.cse.nd.edu/operations/hadoop/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Command Line: Hadoop FS Shell</a:t>
            </a:r>
          </a:p>
          <a:p>
            <a:pPr lvl="1"/>
            <a:r>
              <a:rPr lang="en-US" dirty="0">
                <a:hlinkClick r:id="rId3"/>
              </a:rPr>
              <a:t>https://hadoop.apache.org/docs/r2.4.1/hadoop-project-dist/hadoop-common/FileSystemShell.html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7159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id="{5F00346B-5478-718A-4631-90DCAF0526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50950"/>
          </a:xfrm>
        </p:spPr>
        <p:txBody>
          <a:bodyPr tIns="45720" bIns="45720"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Installation</a:t>
            </a:r>
          </a:p>
        </p:txBody>
      </p:sp>
      <p:sp>
        <p:nvSpPr>
          <p:cNvPr id="113666" name="Rectangle 3">
            <a:extLst>
              <a:ext uri="{FF2B5EF4-FFF2-40B4-BE49-F238E27FC236}">
                <a16:creationId xmlns:a16="http://schemas.microsoft.com/office/drawing/2014/main" id="{3DB1182F-3250-C376-A0CC-937BFF3897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534400" cy="4876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Hadoop supports Linux </a:t>
            </a:r>
            <a:r>
              <a:rPr lang="en-US" altLang="en-US" i="1">
                <a:ea typeface="ＭＳ Ｐゴシック" panose="020B0600070205080204" pitchFamily="34" charset="-128"/>
              </a:rPr>
              <a:t>and</a:t>
            </a:r>
            <a:r>
              <a:rPr lang="en-US" altLang="en-US">
                <a:ea typeface="ＭＳ Ｐゴシック" panose="020B0600070205080204" pitchFamily="34" charset="-128"/>
              </a:rPr>
              <a:t> Windows</a:t>
            </a:r>
          </a:p>
          <a:p>
            <a:pPr lvl="1">
              <a:lnSpc>
                <a:spcPct val="12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Easy to install and set up on Linux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Windows supported well in Hadoop 2 and after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Can use virtual machine to run locally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Requires several pieces of software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Java 1.6 and above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ssh/sshd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Cygwin (for Windows shell support</a:t>
            </a:r>
            <a:r>
              <a:rPr lang="en-US" altLang="en-US" sz="2800"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7731E5A2-76A4-E67B-5360-01412C3A52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50950"/>
          </a:xfrm>
        </p:spPr>
        <p:txBody>
          <a:bodyPr tIns="45720" bIns="45720"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Installation on EC2</a:t>
            </a:r>
          </a:p>
        </p:txBody>
      </p:sp>
      <p:sp>
        <p:nvSpPr>
          <p:cNvPr id="115714" name="Rectangle 3">
            <a:extLst>
              <a:ext uri="{FF2B5EF4-FFF2-40B4-BE49-F238E27FC236}">
                <a16:creationId xmlns:a16="http://schemas.microsoft.com/office/drawing/2014/main" id="{1DC5C125-1EC7-46C0-CC8C-D664AE964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763000" cy="51054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Create a cluster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Using prebuilt or custom AMI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Distribute Hadoop to the cluster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Similar to single node setup, but for each node in the cluster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Configure Master node(s) for NameNode, Secondary NameNode and ResourceManager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Configure Slave node(s) for NodeManager and DataNode</a:t>
            </a:r>
          </a:p>
          <a:p>
            <a:pPr eaLnBrk="1" hangingPunct="1">
              <a:lnSpc>
                <a:spcPct val="120000"/>
              </a:lnSpc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A step by step guide is posted in the course canvas.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>
            <a:extLst>
              <a:ext uri="{FF2B5EF4-FFF2-40B4-BE49-F238E27FC236}">
                <a16:creationId xmlns:a16="http://schemas.microsoft.com/office/drawing/2014/main" id="{871193EE-E2F5-6D53-3441-6FB8099D4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50950"/>
          </a:xfrm>
        </p:spPr>
        <p:txBody>
          <a:bodyPr tIns="45720" bIns="45720"/>
          <a:lstStyle/>
          <a:p>
            <a:r>
              <a:rPr lang="en-US" altLang="en-US">
                <a:ea typeface="ＭＳ Ｐゴシック" panose="020B0600070205080204" pitchFamily="34" charset="-128"/>
              </a:rPr>
              <a:t>Distributing Hadoop to EC2 cluster</a:t>
            </a:r>
          </a:p>
        </p:txBody>
      </p:sp>
      <p:sp>
        <p:nvSpPr>
          <p:cNvPr id="117762" name="Rectangle 3">
            <a:extLst>
              <a:ext uri="{FF2B5EF4-FFF2-40B4-BE49-F238E27FC236}">
                <a16:creationId xmlns:a16="http://schemas.microsoft.com/office/drawing/2014/main" id="{2A7F03A5-7817-0A59-1C7B-5450B245B3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458200" cy="34036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If using a custom AMI, have Hadoop preloaded</a:t>
            </a:r>
          </a:p>
          <a:p>
            <a:pPr lvl="1">
              <a:lnSpc>
                <a:spcPct val="12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Distribute common configuration files instead</a:t>
            </a:r>
          </a:p>
          <a:p>
            <a:pPr lvl="1">
              <a:lnSpc>
                <a:spcPct val="12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Create configuration locally and use </a:t>
            </a:r>
            <a:r>
              <a:rPr lang="en-US" altLang="en-US" sz="2000" i="1">
                <a:ea typeface="ＭＳ Ｐゴシック" panose="020B0600070205080204" pitchFamily="34" charset="-128"/>
              </a:rPr>
              <a:t>scp</a:t>
            </a:r>
            <a:r>
              <a:rPr lang="en-US" altLang="en-US" sz="2000">
                <a:ea typeface="ＭＳ Ｐゴシック" panose="020B0600070205080204" pitchFamily="34" charset="-128"/>
              </a:rPr>
              <a:t> to push to each instance</a:t>
            </a:r>
          </a:p>
          <a:p>
            <a:pPr>
              <a:lnSpc>
                <a:spcPct val="12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If using a public AMI without Hadoop, distribute entire Hadoop install</a:t>
            </a:r>
          </a:p>
          <a:p>
            <a:pPr lvl="1">
              <a:lnSpc>
                <a:spcPct val="12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Include configuration in </a:t>
            </a:r>
            <a:r>
              <a:rPr lang="en-US" altLang="en-US" sz="2000" i="1">
                <a:ea typeface="ＭＳ Ｐゴシック" panose="020B0600070205080204" pitchFamily="34" charset="-128"/>
              </a:rPr>
              <a:t>scp</a:t>
            </a:r>
            <a:r>
              <a:rPr lang="en-US" altLang="en-US" sz="2000">
                <a:ea typeface="ＭＳ Ｐゴシック" panose="020B0600070205080204" pitchFamily="34" charset="-128"/>
              </a:rPr>
              <a:t>-based push</a:t>
            </a:r>
          </a:p>
          <a:p>
            <a:pPr lvl="1">
              <a:lnSpc>
                <a:spcPct val="12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Bandwidth expensive and inefficient</a:t>
            </a:r>
          </a:p>
        </p:txBody>
      </p:sp>
      <p:sp>
        <p:nvSpPr>
          <p:cNvPr id="117763" name="Rectangle 1">
            <a:extLst>
              <a:ext uri="{FF2B5EF4-FFF2-40B4-BE49-F238E27FC236}">
                <a16:creationId xmlns:a16="http://schemas.microsoft.com/office/drawing/2014/main" id="{C86A2AD5-3FD9-1F0D-CB85-55A0FAFD3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353050"/>
            <a:ext cx="87122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lvl="1">
              <a:lnSpc>
                <a:spcPct val="110000"/>
              </a:lnSpc>
            </a:pPr>
            <a:endParaRPr lang="en-US" altLang="en-US" sz="1600">
              <a:hlinkClick r:id=""/>
            </a:endParaRPr>
          </a:p>
          <a:p>
            <a:pPr lvl="1">
              <a:lnSpc>
                <a:spcPct val="110000"/>
              </a:lnSpc>
            </a:pPr>
            <a:r>
              <a:rPr lang="en-US" altLang="en-US" sz="1600">
                <a:hlinkClick r:id=""/>
              </a:rPr>
              <a:t>http://hadoop.apache.org/docs/r2.7.3/hadoop-project-dist/hadoop-common/ClusterSetup.html</a:t>
            </a:r>
            <a:endParaRPr lang="en-US" altLang="en-US" sz="16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FD94DEBD-5FFB-6352-D847-9CB7CCC98C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video on Hadoop</a:t>
            </a:r>
          </a:p>
        </p:txBody>
      </p:sp>
      <p:sp>
        <p:nvSpPr>
          <p:cNvPr id="112642" name="Content Placeholder 2">
            <a:extLst>
              <a:ext uri="{FF2B5EF4-FFF2-40B4-BE49-F238E27FC236}">
                <a16:creationId xmlns:a16="http://schemas.microsoft.com/office/drawing/2014/main" id="{29FCC074-2FEA-ED3F-C42D-BFB8ED6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54200"/>
            <a:ext cx="8610600" cy="4064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a typeface="ＭＳ Ｐゴシック" panose="020B0600070205080204" pitchFamily="34" charset="-128"/>
                <a:hlinkClick r:id="rId2"/>
              </a:rPr>
              <a:t>Demystifying Hadoop</a:t>
            </a:r>
            <a:r>
              <a:rPr lang="en-US" altLang="en-US">
                <a:ea typeface="ＭＳ Ｐゴシック" panose="020B0600070205080204" pitchFamily="34" charset="-128"/>
              </a:rPr>
              <a:t>, ~22 minutes</a:t>
            </a:r>
          </a:p>
          <a:p>
            <a:pPr marL="0" indent="0">
              <a:buFontTx/>
              <a:buNone/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25EBB518-DE8C-E4DA-374A-CAC0DC2A6C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50950"/>
          </a:xfrm>
        </p:spPr>
        <p:txBody>
          <a:bodyPr tIns="45720" bIns="45720"/>
          <a:lstStyle/>
          <a:p>
            <a:r>
              <a:rPr lang="en-US" altLang="en-US">
                <a:ea typeface="ＭＳ Ｐゴシック" panose="020B0600070205080204" pitchFamily="34" charset="-128"/>
              </a:rPr>
              <a:t>Try these offline:</a:t>
            </a:r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67306358-99CD-7059-A00B-5E9BC1BBF7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3340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Configure Hadoop on AWS</a:t>
            </a:r>
          </a:p>
          <a:p>
            <a:pPr>
              <a:lnSpc>
                <a:spcPct val="11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Remember to stop Hadoop and your instances when you are finished</a:t>
            </a:r>
          </a:p>
          <a:p>
            <a:pPr lvl="1">
              <a:lnSpc>
                <a:spcPct val="11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Use EBS or S3 to save your persistent changes </a:t>
            </a:r>
          </a:p>
          <a:p>
            <a:pPr lvl="1">
              <a:lnSpc>
                <a:spcPct val="11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Don’t forget to make local copies of debugging results</a:t>
            </a:r>
          </a:p>
          <a:p>
            <a:pPr>
              <a:lnSpc>
                <a:spcPct val="11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Documentation</a:t>
            </a:r>
          </a:p>
          <a:p>
            <a:pPr lvl="1">
              <a:lnSpc>
                <a:spcPct val="11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Hadoop </a:t>
            </a:r>
            <a:r>
              <a:rPr lang="en-US" altLang="en-US" sz="2000">
                <a:ea typeface="ＭＳ Ｐゴシック" panose="020B0600070205080204" pitchFamily="34" charset="-128"/>
                <a:hlinkClick r:id="rId3"/>
              </a:rPr>
              <a:t>control commands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pPr lvl="1">
              <a:lnSpc>
                <a:spcPct val="110000"/>
              </a:lnSpc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>
            <a:extLst>
              <a:ext uri="{FF2B5EF4-FFF2-40B4-BE49-F238E27FC236}">
                <a16:creationId xmlns:a16="http://schemas.microsoft.com/office/drawing/2014/main" id="{4CC5465D-0164-9443-BCC9-950116F2ED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Useful links</a:t>
            </a:r>
          </a:p>
        </p:txBody>
      </p:sp>
      <p:sp>
        <p:nvSpPr>
          <p:cNvPr id="124930" name="Content Placeholder 2">
            <a:extLst>
              <a:ext uri="{FF2B5EF4-FFF2-40B4-BE49-F238E27FC236}">
                <a16:creationId xmlns:a16="http://schemas.microsoft.com/office/drawing/2014/main" id="{5A7AF983-244D-EEBE-27C5-B757590120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000">
                <a:ea typeface="ＭＳ Ｐゴシック" panose="020B0600070205080204" pitchFamily="34" charset="-128"/>
              </a:rPr>
              <a:t>Apache Hadoop:  </a:t>
            </a:r>
            <a:r>
              <a:rPr lang="en-US" altLang="en-US" sz="2000">
                <a:ea typeface="ＭＳ Ｐゴシック" panose="020B0600070205080204" pitchFamily="34" charset="-128"/>
                <a:hlinkClick r:id="rId2"/>
              </a:rPr>
              <a:t>http://hadoop.apache.org/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r>
              <a:rPr lang="en-US" altLang="en-US" sz="2000">
                <a:ea typeface="ＭＳ Ｐゴシック" panose="020B0600070205080204" pitchFamily="34" charset="-128"/>
                <a:hlinkClick r:id="rId3"/>
              </a:rPr>
              <a:t>MapReduce Tutorial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r>
              <a:rPr lang="en-US" altLang="en-US" sz="2000">
                <a:ea typeface="ＭＳ Ｐゴシック" panose="020B0600070205080204" pitchFamily="34" charset="-128"/>
                <a:hlinkClick r:id="rId4"/>
              </a:rPr>
              <a:t>Analyzing bigdata with Amazon EMR</a:t>
            </a:r>
            <a:endParaRPr lang="en-US" altLang="en-US" sz="200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altLang="en-US" sz="1600">
                <a:ea typeface="ＭＳ Ｐゴシック" panose="020B0600070205080204" pitchFamily="34" charset="-128"/>
              </a:rPr>
              <a:t>If you have problem with the instruction on setting up single-node cluster use the following link:</a:t>
            </a:r>
          </a:p>
          <a:p>
            <a:pPr lvl="1">
              <a:lnSpc>
                <a:spcPct val="110000"/>
              </a:lnSpc>
            </a:pPr>
            <a:r>
              <a:rPr lang="en-US" altLang="en-US" sz="1600">
                <a:ea typeface="ＭＳ Ｐゴシック" panose="020B0600070205080204" pitchFamily="34" charset="-128"/>
                <a:hlinkClick r:id="rId5"/>
              </a:rPr>
              <a:t>http://hadoop.apache.org/docs/r2.7.3/hadoop-project-dist/hadoop-common/SingleCluster.html#Pseudo-Distributed_Operation</a:t>
            </a:r>
            <a:endParaRPr lang="en-US" altLang="en-US" sz="160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altLang="en-US" sz="1600">
                <a:ea typeface="ＭＳ Ｐゴシック" panose="020B0600070205080204" pitchFamily="34" charset="-128"/>
              </a:rPr>
              <a:t>If you have problem with configuring a multi-cluster setup, follow:</a:t>
            </a:r>
          </a:p>
          <a:p>
            <a:pPr lvl="1">
              <a:lnSpc>
                <a:spcPct val="110000"/>
              </a:lnSpc>
            </a:pPr>
            <a:r>
              <a:rPr lang="en-US" altLang="en-US" sz="1600">
                <a:ea typeface="ＭＳ Ｐゴシック" panose="020B0600070205080204" pitchFamily="34" charset="-128"/>
                <a:hlinkClick r:id="rId6"/>
              </a:rPr>
              <a:t>http://pingax.com/install-apache-hadoop-ubuntu-cluster-setup/</a:t>
            </a:r>
            <a:endParaRPr lang="en-US" altLang="en-US" sz="1600">
              <a:ea typeface="ＭＳ Ｐゴシック" panose="020B0600070205080204" pitchFamily="34" charset="-128"/>
            </a:endParaRPr>
          </a:p>
          <a:p>
            <a:pPr lvl="1">
              <a:lnSpc>
                <a:spcPct val="110000"/>
              </a:lnSpc>
            </a:pPr>
            <a:r>
              <a:rPr lang="en-US" altLang="en-US" sz="1600">
                <a:ea typeface="ＭＳ Ｐゴシック" panose="020B0600070205080204" pitchFamily="34" charset="-128"/>
                <a:hlinkClick r:id="rId7"/>
              </a:rPr>
              <a:t>http://hadoop.apache.org/docs/r2.7.3/hadoop-project-dist/hadoop-common/ClusterSetup.html</a:t>
            </a:r>
            <a:endParaRPr lang="en-US" altLang="en-US" sz="160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altLang="en-US" sz="1600">
                <a:ea typeface="ＭＳ Ｐゴシック" panose="020B0600070205080204" pitchFamily="34" charset="-128"/>
              </a:rPr>
              <a:t>If you are not confident enough to try setting Hadoop on AWS, then first try on your local machine</a:t>
            </a:r>
          </a:p>
          <a:p>
            <a:pPr lvl="1">
              <a:lnSpc>
                <a:spcPct val="110000"/>
              </a:lnSpc>
            </a:pPr>
            <a:r>
              <a:rPr lang="en-US" altLang="en-US" sz="1600">
                <a:ea typeface="ＭＳ Ｐゴシック" panose="020B0600070205080204" pitchFamily="34" charset="-128"/>
              </a:rPr>
              <a:t>User VirtualBox (for Windows or Mac) or KVM (for Linux) with Ubuntu image to create VM and try setting up Hadoop in the VM(s)</a:t>
            </a:r>
          </a:p>
          <a:p>
            <a:endParaRPr lang="en-US" altLang="en-US" sz="2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big is big?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74269"/>
          </a:xfrm>
        </p:spPr>
        <p:txBody>
          <a:bodyPr>
            <a:normAutofit/>
          </a:bodyPr>
          <a:lstStyle/>
          <a:p>
            <a:r>
              <a:rPr lang="en-US" dirty="0"/>
              <a:t>2008: Google processes 20 PB a day</a:t>
            </a:r>
          </a:p>
          <a:p>
            <a:r>
              <a:rPr lang="en-US" dirty="0"/>
              <a:t>2009: Facebook has 2.5 PB user data + 15 TB /day</a:t>
            </a:r>
          </a:p>
          <a:p>
            <a:r>
              <a:rPr lang="en-US" dirty="0"/>
              <a:t>2011: Yahoo! has 180-200 PB of data</a:t>
            </a:r>
          </a:p>
          <a:p>
            <a:r>
              <a:rPr lang="en-US" dirty="0"/>
              <a:t>2012: Facebook ingests 500 TB/day</a:t>
            </a:r>
          </a:p>
          <a:p>
            <a:r>
              <a:rPr lang="en-US" dirty="0"/>
              <a:t>2013: YouTube 1000 PB video storage; 4 billion views/day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7885" y="5550948"/>
            <a:ext cx="5459886" cy="4470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1 PB=10^3 TB=10^6 GB=10^15 B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7885" y="6263196"/>
            <a:ext cx="3666715" cy="4470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1 Exabyte = 1000 PB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7800" y="6249448"/>
            <a:ext cx="3666715" cy="4470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Zettabyte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Yottabyte</a:t>
            </a:r>
            <a:r>
              <a:rPr lang="en-US" sz="2800" dirty="0">
                <a:solidFill>
                  <a:srgbClr val="000000"/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72943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>
            <a:extLst>
              <a:ext uri="{FF2B5EF4-FFF2-40B4-BE49-F238E27FC236}">
                <a16:creationId xmlns:a16="http://schemas.microsoft.com/office/drawing/2014/main" id="{43F2B7D3-9467-D78B-788D-8B3EC71F1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References</a:t>
            </a:r>
          </a:p>
        </p:txBody>
      </p:sp>
      <p:sp>
        <p:nvSpPr>
          <p:cNvPr id="125954" name="Content Placeholder 2">
            <a:extLst>
              <a:ext uri="{FF2B5EF4-FFF2-40B4-BE49-F238E27FC236}">
                <a16:creationId xmlns:a16="http://schemas.microsoft.com/office/drawing/2014/main" id="{D846831D-CD09-0C96-BFEA-590BFBE12C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sz="1600">
                <a:ea typeface="ＭＳ Ｐゴシック" panose="020B0600070205080204" pitchFamily="34" charset="-128"/>
              </a:rPr>
              <a:t>The original paper on HDFS published in the IEEE MSST conference [2010]</a:t>
            </a:r>
          </a:p>
          <a:p>
            <a:r>
              <a:rPr lang="en-US" altLang="en-US" sz="1600" u="sng">
                <a:ea typeface="ＭＳ Ｐゴシック" panose="020B0600070205080204" pitchFamily="34" charset="-128"/>
                <a:hlinkClick r:id="rId2"/>
              </a:rPr>
              <a:t>https://storageconference.us/2010/Papers/MSST/Shvachko.pdf</a:t>
            </a:r>
            <a:endParaRPr lang="en-US" altLang="en-US" sz="1600">
              <a:ea typeface="ＭＳ Ｐゴシック" panose="020B0600070205080204" pitchFamily="34" charset="-128"/>
            </a:endParaRPr>
          </a:p>
          <a:p>
            <a:r>
              <a:rPr lang="en-US" altLang="en-US" sz="1600">
                <a:ea typeface="ＭＳ Ｐゴシック" panose="020B0600070205080204" pitchFamily="34" charset="-128"/>
              </a:rPr>
              <a:t> </a:t>
            </a:r>
          </a:p>
          <a:p>
            <a:r>
              <a:rPr lang="en-US" altLang="en-US" sz="1600">
                <a:ea typeface="ＭＳ Ｐゴシック" panose="020B0600070205080204" pitchFamily="34" charset="-128"/>
              </a:rPr>
              <a:t>The original paper on Google File System published in SOSP conference [2003]</a:t>
            </a:r>
          </a:p>
          <a:p>
            <a:r>
              <a:rPr lang="en-US" altLang="en-US" sz="1600" u="sng">
                <a:ea typeface="ＭＳ Ｐゴシック" panose="020B0600070205080204" pitchFamily="34" charset="-128"/>
                <a:hlinkClick r:id="rId3"/>
              </a:rPr>
              <a:t>https://static.googleusercontent.com/media/research.google.com/en//archive/gfs-sosp2003.pdf</a:t>
            </a:r>
            <a:endParaRPr lang="en-US" altLang="en-US" sz="1600">
              <a:ea typeface="ＭＳ Ｐゴシック" panose="020B0600070205080204" pitchFamily="34" charset="-128"/>
            </a:endParaRPr>
          </a:p>
          <a:p>
            <a:r>
              <a:rPr lang="en-US" altLang="en-US" sz="1600">
                <a:ea typeface="ＭＳ Ｐゴシック" panose="020B0600070205080204" pitchFamily="34" charset="-128"/>
              </a:rPr>
              <a:t> </a:t>
            </a:r>
          </a:p>
          <a:p>
            <a:r>
              <a:rPr lang="en-US" altLang="en-US" sz="1600">
                <a:ea typeface="ＭＳ Ｐゴシック" panose="020B0600070205080204" pitchFamily="34" charset="-128"/>
              </a:rPr>
              <a:t>A presentation on HDFS:</a:t>
            </a:r>
          </a:p>
          <a:p>
            <a:r>
              <a:rPr lang="en-US" altLang="en-US" sz="1600" u="sng">
                <a:ea typeface="ＭＳ Ｐゴシック" panose="020B0600070205080204" pitchFamily="34" charset="-128"/>
                <a:hlinkClick r:id="rId4"/>
              </a:rPr>
              <a:t>https://cse.buffalo.edu/~okennedy/courses/cse704fa2012/2.2-HDFS.pptx</a:t>
            </a:r>
            <a:endParaRPr lang="en-US" altLang="en-US" sz="1600">
              <a:ea typeface="ＭＳ Ｐゴシック" panose="020B0600070205080204" pitchFamily="34" charset="-128"/>
            </a:endParaRPr>
          </a:p>
          <a:p>
            <a:r>
              <a:rPr lang="en-US" altLang="en-US" sz="1600">
                <a:ea typeface="ＭＳ Ｐゴシック" panose="020B0600070205080204" pitchFamily="34" charset="-128"/>
              </a:rPr>
              <a:t>  </a:t>
            </a:r>
          </a:p>
          <a:p>
            <a:r>
              <a:rPr lang="en-US" altLang="en-US" sz="1600">
                <a:ea typeface="ＭＳ Ｐゴシック" panose="020B0600070205080204" pitchFamily="34" charset="-128"/>
              </a:rPr>
              <a:t>Hadoop and HDFS:</a:t>
            </a:r>
          </a:p>
          <a:p>
            <a:r>
              <a:rPr lang="en-US" altLang="en-US" sz="1600" u="sng">
                <a:ea typeface="ＭＳ Ｐゴシック" panose="020B0600070205080204" pitchFamily="34" charset="-128"/>
                <a:hlinkClick r:id="rId5"/>
              </a:rPr>
              <a:t>https://hadoop.apache.org/docs/current/hadoop-project-dist/hadoop-hdfs/HdfsDesign.html</a:t>
            </a:r>
            <a:endParaRPr lang="en-US" altLang="en-US" sz="1600">
              <a:ea typeface="ＭＳ Ｐゴシック" panose="020B0600070205080204" pitchFamily="34" charset="-128"/>
            </a:endParaRPr>
          </a:p>
          <a:p>
            <a:r>
              <a:rPr lang="en-US" altLang="en-US" sz="1600">
                <a:ea typeface="ＭＳ Ｐゴシック" panose="020B0600070205080204" pitchFamily="34" charset="-128"/>
              </a:rPr>
              <a:t> </a:t>
            </a:r>
          </a:p>
          <a:p>
            <a:r>
              <a:rPr lang="en-US" altLang="en-US" sz="1600">
                <a:ea typeface="ＭＳ Ｐゴシック" panose="020B0600070205080204" pitchFamily="34" charset="-128"/>
              </a:rPr>
              <a:t>Introduction to HDFS:</a:t>
            </a:r>
          </a:p>
          <a:p>
            <a:r>
              <a:rPr lang="en-US" altLang="en-US" sz="1600" u="sng">
                <a:ea typeface="ＭＳ Ｐゴシック" panose="020B0600070205080204" pitchFamily="34" charset="-128"/>
                <a:hlinkClick r:id="rId6"/>
              </a:rPr>
              <a:t>https://www.ibm.com/developerworks/library/wa-introhdfs/index.html</a:t>
            </a:r>
            <a:endParaRPr lang="en-US" altLang="en-US" sz="1600">
              <a:ea typeface="ＭＳ Ｐゴシック" panose="020B0600070205080204" pitchFamily="34" charset="-128"/>
            </a:endParaRPr>
          </a:p>
          <a:p>
            <a:r>
              <a:rPr lang="en-US" altLang="en-US" sz="1600">
                <a:ea typeface="ＭＳ Ｐゴシック" panose="020B0600070205080204" pitchFamily="34" charset="-128"/>
              </a:rPr>
              <a:t> </a:t>
            </a:r>
          </a:p>
          <a:p>
            <a:r>
              <a:rPr lang="en-US" altLang="en-US" sz="1600">
                <a:ea typeface="ＭＳ Ｐゴシック" panose="020B0600070205080204" pitchFamily="34" charset="-128"/>
              </a:rPr>
              <a:t>MapReduce: Simplified Data Processing on Large Clusters, OSDI’2014</a:t>
            </a:r>
          </a:p>
          <a:p>
            <a:r>
              <a:rPr lang="en-US" altLang="en-US" sz="1600" u="sng">
                <a:ea typeface="ＭＳ Ｐゴシック" panose="020B0600070205080204" pitchFamily="34" charset="-128"/>
                <a:hlinkClick r:id="rId7"/>
              </a:rPr>
              <a:t>https://research.google.com/archive/mapreduce-osdi04.pdf</a:t>
            </a:r>
            <a:endParaRPr lang="en-US" altLang="en-US" sz="1600">
              <a:ea typeface="ＭＳ Ｐゴシック" panose="020B0600070205080204" pitchFamily="34" charset="-128"/>
            </a:endParaRPr>
          </a:p>
          <a:p>
            <a:endParaRPr lang="en-US" altLang="en-US" sz="16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Hadoop Lecture 1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Big Data and Hadoop background</a:t>
            </a:r>
          </a:p>
          <a:p>
            <a:pPr lvl="1"/>
            <a:r>
              <a:rPr lang="en-US" dirty="0"/>
              <a:t>What and Why about Hadoop</a:t>
            </a:r>
          </a:p>
          <a:p>
            <a:pPr lvl="1"/>
            <a:r>
              <a:rPr lang="en-US" dirty="0"/>
              <a:t>4 V challenge of Big Data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Hadoop Distributed File System (HDFS)</a:t>
            </a:r>
          </a:p>
          <a:p>
            <a:pPr lvl="1"/>
            <a:r>
              <a:rPr lang="en-US" dirty="0"/>
              <a:t>Motivation: guide Hadoop design</a:t>
            </a:r>
          </a:p>
          <a:p>
            <a:pPr lvl="1"/>
            <a:r>
              <a:rPr lang="en-US" dirty="0"/>
              <a:t>Architecture: Single rack </a:t>
            </a:r>
            <a:r>
              <a:rPr lang="en-US" dirty="0" err="1"/>
              <a:t>vs</a:t>
            </a:r>
            <a:r>
              <a:rPr lang="en-US" dirty="0"/>
              <a:t> Multi-rack clusters</a:t>
            </a:r>
          </a:p>
          <a:p>
            <a:pPr lvl="1"/>
            <a:r>
              <a:rPr lang="en-US" dirty="0"/>
              <a:t>Reliable storage, Rack-awareness, Throughput</a:t>
            </a:r>
          </a:p>
          <a:p>
            <a:pPr lvl="1"/>
            <a:r>
              <a:rPr lang="en-US" dirty="0"/>
              <a:t>Inside: Name Node file system, Read, Write</a:t>
            </a:r>
          </a:p>
          <a:p>
            <a:pPr lvl="1"/>
            <a:r>
              <a:rPr lang="en-US" dirty="0"/>
              <a:t>Interface: Web and Command line </a:t>
            </a:r>
          </a:p>
        </p:txBody>
      </p:sp>
    </p:spTree>
    <p:extLst>
      <p:ext uri="{BB962C8B-B14F-4D97-AF65-F5344CB8AC3E}">
        <p14:creationId xmlns:p14="http://schemas.microsoft.com/office/powerpoint/2010/main" val="231041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Google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20+ billion web pages x 20KB = 400+ TB</a:t>
            </a:r>
          </a:p>
          <a:p>
            <a:r>
              <a:rPr lang="en-US" dirty="0"/>
              <a:t>1 computer reads 30-35 MB/sec from disk</a:t>
            </a:r>
          </a:p>
          <a:p>
            <a:pPr lvl="1"/>
            <a:r>
              <a:rPr lang="en-US" dirty="0"/>
              <a:t>~4 months to read the web</a:t>
            </a:r>
          </a:p>
          <a:p>
            <a:r>
              <a:rPr lang="en-US" dirty="0"/>
              <a:t>~1,000 hard drives to store the web</a:t>
            </a:r>
          </a:p>
          <a:p>
            <a:r>
              <a:rPr lang="en-US" dirty="0">
                <a:solidFill>
                  <a:srgbClr val="D60093"/>
                </a:solidFill>
              </a:rPr>
              <a:t>Takes even more to </a:t>
            </a:r>
            <a:r>
              <a:rPr lang="en-US" b="1" dirty="0">
                <a:solidFill>
                  <a:srgbClr val="D60093"/>
                </a:solidFill>
              </a:rPr>
              <a:t>do</a:t>
            </a:r>
            <a:r>
              <a:rPr lang="en-US" dirty="0">
                <a:solidFill>
                  <a:srgbClr val="D60093"/>
                </a:solidFill>
              </a:rPr>
              <a:t> something useful </a:t>
            </a:r>
            <a:br>
              <a:rPr lang="en-US" dirty="0">
                <a:solidFill>
                  <a:srgbClr val="D60093"/>
                </a:solidFill>
              </a:rPr>
            </a:br>
            <a:r>
              <a:rPr lang="en-US" dirty="0">
                <a:solidFill>
                  <a:srgbClr val="D60093"/>
                </a:solidFill>
              </a:rPr>
              <a:t>with the data!</a:t>
            </a:r>
          </a:p>
          <a:p>
            <a:r>
              <a:rPr lang="en-US" b="1" dirty="0">
                <a:solidFill>
                  <a:srgbClr val="008000"/>
                </a:solidFill>
              </a:rPr>
              <a:t>Today, a standard architecture for such problems is emerging:</a:t>
            </a:r>
          </a:p>
          <a:p>
            <a:pPr lvl="1"/>
            <a:r>
              <a:rPr lang="en-US" dirty="0"/>
              <a:t>Cluster of commodity Linux nodes</a:t>
            </a:r>
          </a:p>
          <a:p>
            <a:pPr lvl="1"/>
            <a:r>
              <a:rPr lang="en-US" dirty="0"/>
              <a:t>Commodity network (</a:t>
            </a:r>
            <a:r>
              <a:rPr lang="en-US" dirty="0" err="1"/>
              <a:t>ethernet</a:t>
            </a:r>
            <a:r>
              <a:rPr lang="en-US" dirty="0"/>
              <a:t>) to connect them</a:t>
            </a:r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8EF2-0292-6F2F-F0C9-B39750AAA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Who is generating Big Data?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759F2874-1D2D-A88B-7E3C-DA53B1E22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269" y="865238"/>
            <a:ext cx="3635648" cy="5992761"/>
          </a:xfrm>
        </p:spPr>
      </p:pic>
    </p:spTree>
    <p:extLst>
      <p:ext uri="{BB962C8B-B14F-4D97-AF65-F5344CB8AC3E}">
        <p14:creationId xmlns:p14="http://schemas.microsoft.com/office/powerpoint/2010/main" val="3977721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10540</TotalTime>
  <Words>3520</Words>
  <Application>Microsoft Office PowerPoint</Application>
  <PresentationFormat>On-screen Show (4:3)</PresentationFormat>
  <Paragraphs>640</Paragraphs>
  <Slides>71</Slides>
  <Notes>21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2" baseType="lpstr">
      <vt:lpstr>MS PGothic</vt:lpstr>
      <vt:lpstr>SimSun</vt:lpstr>
      <vt:lpstr>Arial</vt:lpstr>
      <vt:lpstr>Calibri</vt:lpstr>
      <vt:lpstr>Cambria Math</vt:lpstr>
      <vt:lpstr>Courier New</vt:lpstr>
      <vt:lpstr>Helvetica</vt:lpstr>
      <vt:lpstr>Tahoma</vt:lpstr>
      <vt:lpstr>TradeGothic</vt:lpstr>
      <vt:lpstr>Wingdings</vt:lpstr>
      <vt:lpstr>Office Theme</vt:lpstr>
      <vt:lpstr>Brief Introduction to Hadoop</vt:lpstr>
      <vt:lpstr>Key Questions to Answer</vt:lpstr>
      <vt:lpstr>PowerPoint Presentation</vt:lpstr>
      <vt:lpstr>How much data is there?</vt:lpstr>
      <vt:lpstr>PowerPoint Presentation</vt:lpstr>
      <vt:lpstr>Big data challenges</vt:lpstr>
      <vt:lpstr>How big is big?</vt:lpstr>
      <vt:lpstr>Motivation: Google Example</vt:lpstr>
      <vt:lpstr>Who is generating Big Data?</vt:lpstr>
      <vt:lpstr>How about 4 years ago?</vt:lpstr>
      <vt:lpstr>Who is generating Big Data?</vt:lpstr>
      <vt:lpstr>What are Key Features of Big Data?</vt:lpstr>
      <vt:lpstr>Large-scale Computing</vt:lpstr>
      <vt:lpstr>PowerPoint Presentation</vt:lpstr>
      <vt:lpstr>Divide and Conquer</vt:lpstr>
      <vt:lpstr>Idea and Solution</vt:lpstr>
      <vt:lpstr>Distributed processing is non-trivial </vt:lpstr>
      <vt:lpstr>Big data storage is challenging</vt:lpstr>
      <vt:lpstr>PowerPoint Presentation</vt:lpstr>
      <vt:lpstr>Notes on Reliability</vt:lpstr>
      <vt:lpstr>MTTF and Failure Rate</vt:lpstr>
      <vt:lpstr>Availability</vt:lpstr>
      <vt:lpstr>Storage Infrastructure</vt:lpstr>
      <vt:lpstr>Hadoop offers</vt:lpstr>
      <vt:lpstr>Hadoop offers</vt:lpstr>
      <vt:lpstr>A real world example of New York Times</vt:lpstr>
      <vt:lpstr>A real world example of New York Times</vt:lpstr>
      <vt:lpstr>So we are </vt:lpstr>
      <vt:lpstr>A little history on Hadoop</vt:lpstr>
      <vt:lpstr>Who are using Hadoop?</vt:lpstr>
      <vt:lpstr>Hadoop Stack</vt:lpstr>
      <vt:lpstr>Hadoop Resources</vt:lpstr>
      <vt:lpstr>HDFS Hadoop Distributed File System</vt:lpstr>
      <vt:lpstr>HDFS Outline</vt:lpstr>
      <vt:lpstr>Motivation Questions</vt:lpstr>
      <vt:lpstr>Motivation Questions</vt:lpstr>
      <vt:lpstr>Motivation Questions</vt:lpstr>
      <vt:lpstr>Motivation Questions</vt:lpstr>
      <vt:lpstr>Motivation Questions</vt:lpstr>
      <vt:lpstr>HDFS Architecture: Master-Slave</vt:lpstr>
      <vt:lpstr>Distributed File System</vt:lpstr>
      <vt:lpstr>Distributed File System</vt:lpstr>
      <vt:lpstr>HDFS Architecture: Master-Slave</vt:lpstr>
      <vt:lpstr>HDFS Architecture: Master-Slave</vt:lpstr>
      <vt:lpstr>HDFS Architecture: Master-Slave</vt:lpstr>
      <vt:lpstr>HDFS Architecture: Master-Slave</vt:lpstr>
      <vt:lpstr>HDFS Architecture: Master-Slave</vt:lpstr>
      <vt:lpstr>HDFS Inside: Name Node</vt:lpstr>
      <vt:lpstr>HDFS Inside: Name Node</vt:lpstr>
      <vt:lpstr>HDFS Inside: Blocks</vt:lpstr>
      <vt:lpstr>HDFS Inside: Blocks</vt:lpstr>
      <vt:lpstr>HDFS Inside: Read</vt:lpstr>
      <vt:lpstr>HDFS Inside: Read</vt:lpstr>
      <vt:lpstr>HDFS Inside: Read</vt:lpstr>
      <vt:lpstr>HDFS Inside: Network Topology</vt:lpstr>
      <vt:lpstr>HDFS Topology</vt:lpstr>
      <vt:lpstr>HDFS Inside: Network Topology</vt:lpstr>
      <vt:lpstr>HDFS Inside: Network Topology</vt:lpstr>
      <vt:lpstr>HDFS Inside: Write</vt:lpstr>
      <vt:lpstr>HDFS Inside: Write</vt:lpstr>
      <vt:lpstr>HDFS Inside: Write</vt:lpstr>
      <vt:lpstr>HDFS Inside: Write</vt:lpstr>
      <vt:lpstr>HDFS Interface</vt:lpstr>
      <vt:lpstr>Installation</vt:lpstr>
      <vt:lpstr>Installation on EC2</vt:lpstr>
      <vt:lpstr>Distributing Hadoop to EC2 cluster</vt:lpstr>
      <vt:lpstr>A video on Hadoop</vt:lpstr>
      <vt:lpstr>Try these offline:</vt:lpstr>
      <vt:lpstr>Useful links</vt:lpstr>
      <vt:lpstr>References</vt:lpstr>
      <vt:lpstr>Hadoop Lecture 1 Summary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Hadoop Lecture</dc:title>
  <dc:creator>Dong Wang</dc:creator>
  <cp:lastModifiedBy>Eduard C. Dragut</cp:lastModifiedBy>
  <cp:revision>428</cp:revision>
  <dcterms:created xsi:type="dcterms:W3CDTF">2014-09-15T17:22:17Z</dcterms:created>
  <dcterms:modified xsi:type="dcterms:W3CDTF">2025-02-05T22:11:10Z</dcterms:modified>
</cp:coreProperties>
</file>