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4127" r:id="rId2"/>
  </p:sldMasterIdLst>
  <p:notesMasterIdLst>
    <p:notesMasterId r:id="rId41"/>
  </p:notesMasterIdLst>
  <p:handoutMasterIdLst>
    <p:handoutMasterId r:id="rId42"/>
  </p:handoutMasterIdLst>
  <p:sldIdLst>
    <p:sldId id="313" r:id="rId3"/>
    <p:sldId id="589" r:id="rId4"/>
    <p:sldId id="517" r:id="rId5"/>
    <p:sldId id="643" r:id="rId6"/>
    <p:sldId id="286" r:id="rId7"/>
    <p:sldId id="291" r:id="rId8"/>
    <p:sldId id="619" r:id="rId9"/>
    <p:sldId id="292" r:id="rId10"/>
    <p:sldId id="289" r:id="rId11"/>
    <p:sldId id="294" r:id="rId12"/>
    <p:sldId id="293" r:id="rId13"/>
    <p:sldId id="259" r:id="rId14"/>
    <p:sldId id="621" r:id="rId15"/>
    <p:sldId id="622" r:id="rId16"/>
    <p:sldId id="626" r:id="rId17"/>
    <p:sldId id="427" r:id="rId18"/>
    <p:sldId id="428" r:id="rId19"/>
    <p:sldId id="642" r:id="rId20"/>
    <p:sldId id="430" r:id="rId21"/>
    <p:sldId id="431" r:id="rId22"/>
    <p:sldId id="432" r:id="rId23"/>
    <p:sldId id="433" r:id="rId24"/>
    <p:sldId id="508" r:id="rId25"/>
    <p:sldId id="265" r:id="rId26"/>
    <p:sldId id="509" r:id="rId27"/>
    <p:sldId id="628" r:id="rId28"/>
    <p:sldId id="629" r:id="rId29"/>
    <p:sldId id="560" r:id="rId30"/>
    <p:sldId id="562" r:id="rId31"/>
    <p:sldId id="563" r:id="rId32"/>
    <p:sldId id="631" r:id="rId33"/>
    <p:sldId id="613" r:id="rId34"/>
    <p:sldId id="614" r:id="rId35"/>
    <p:sldId id="565" r:id="rId36"/>
    <p:sldId id="632" r:id="rId37"/>
    <p:sldId id="634" r:id="rId38"/>
    <p:sldId id="635" r:id="rId39"/>
    <p:sldId id="63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052C840-FD85-DEE6-294B-AE56271D2B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E420513-D468-388A-63A3-247D8030F5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62F2F1A2-C43E-DCB9-184E-23A6733B70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ECE6130: Computer Architecture,  T.T.U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A7BF048A-F61E-34BA-7EB1-25DC9E2404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7502CC-5178-C54F-B15D-793907B69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3AFBDEF-2494-1648-B8DB-170CF10F77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639E22E-456A-2DB5-9FEC-7B03CD3E47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CB54440-B470-42A8-7167-AB2F3630A3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70DE415-35A3-768F-9E5F-98E9A9D56D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1E79E3A-4165-9CD4-F6F3-F24C01FDF9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ECE6130: Computer Architecture,  T.T.U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687FC887-7E97-65F0-E944-16D15141A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37F4F8-8593-1C48-8245-0C8B3C13D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>
            <a:extLst>
              <a:ext uri="{FF2B5EF4-FFF2-40B4-BE49-F238E27FC236}">
                <a16:creationId xmlns:a16="http://schemas.microsoft.com/office/drawing/2014/main" id="{82931065-1CBE-7C7F-823C-EE2B685139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ECE6130: Computer Architecture,  T.T.U</a:t>
            </a:r>
          </a:p>
        </p:txBody>
      </p:sp>
      <p:sp>
        <p:nvSpPr>
          <p:cNvPr id="6146" name="Rectangle 7">
            <a:extLst>
              <a:ext uri="{FF2B5EF4-FFF2-40B4-BE49-F238E27FC236}">
                <a16:creationId xmlns:a16="http://schemas.microsoft.com/office/drawing/2014/main" id="{E0BBF069-7507-D452-4318-4FC4A17F2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E6F554-DB16-1349-B65F-65F916B3635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050">
            <a:extLst>
              <a:ext uri="{FF2B5EF4-FFF2-40B4-BE49-F238E27FC236}">
                <a16:creationId xmlns:a16="http://schemas.microsoft.com/office/drawing/2014/main" id="{A9B91389-2455-3758-DF64-0A20DE3F6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2051">
            <a:extLst>
              <a:ext uri="{FF2B5EF4-FFF2-40B4-BE49-F238E27FC236}">
                <a16:creationId xmlns:a16="http://schemas.microsoft.com/office/drawing/2014/main" id="{444A250F-F8F7-5802-6BD4-99F241C31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B04CCB8-6D6F-AB9C-8DE5-40986FCFC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2C1AFF-85B9-E346-9BF1-55C71DF4C80D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65D4545-578D-4B60-C822-93E55D163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8B54173-AA8A-DD58-34D5-FA217F1B4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11500A7-E3DC-0FDC-B75C-28DB5BF6D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E3486B-F0A9-0740-87B2-0B69E34111C0}" type="slidenum">
              <a:rPr lang="en-US" altLang="en-US" sz="1300" smtClean="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76D2FA4-F16A-ECFD-5A0D-E90B8E6661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0BA4A8-89B6-5EDD-CA91-51587C994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AB716A1B-0A63-8FBE-CC7D-234D64244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335D98-41FD-D043-9303-791FB1CFF2FD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A872FE0-01E7-2F7C-7A7A-9DE98E5D1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043B7DB-C6CD-4B65-A0B5-A2F518010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9AAC8AC6-6C31-5F49-D9EA-8776F9C86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48D4F8-A460-1742-AFF6-3FA4D6E21908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DA5FE5E-4A88-76CF-234A-1FAE80239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A15FA00-EB40-AC3F-BFEF-05C8CEC0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9828A696-B123-1962-1D85-43D797251A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A868D2-0398-8142-B4FC-E35188308EFC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3C32285-04C4-ECD3-2947-042E9830B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CF916A7-2333-26AE-FDB9-ED143A901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9507E7-5B3D-2F1B-F03C-708F77DBD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B0D48F-0C99-784C-82C6-F1B614730539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9BD6A89-E025-64E6-1450-F331D67E7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985AF00-6F9E-5F4A-9106-D4F16DF4F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>
            <a:extLst>
              <a:ext uri="{FF2B5EF4-FFF2-40B4-BE49-F238E27FC236}">
                <a16:creationId xmlns:a16="http://schemas.microsoft.com/office/drawing/2014/main" id="{359A04B3-785D-38BD-D359-C499860A95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CS258 S99</a:t>
            </a:r>
          </a:p>
        </p:txBody>
      </p:sp>
      <p:sp>
        <p:nvSpPr>
          <p:cNvPr id="47106" name="Rectangle 5">
            <a:extLst>
              <a:ext uri="{FF2B5EF4-FFF2-40B4-BE49-F238E27FC236}">
                <a16:creationId xmlns:a16="http://schemas.microsoft.com/office/drawing/2014/main" id="{93C56829-0643-0719-2198-4B758D311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9939F7-3143-0441-A61D-746A5E62DECE}" type="slidenum">
              <a:rPr lang="en-US" altLang="en-US" sz="900" smtClean="0">
                <a:solidFill>
                  <a:srgbClr val="000000"/>
                </a:solidFill>
              </a:rPr>
              <a:pPr/>
              <a:t>26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CFD095A-53B1-3AE3-ADEF-6DEE565F5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BA73C3D-D303-2CFB-DDF3-28622E9F9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>
            <a:extLst>
              <a:ext uri="{FF2B5EF4-FFF2-40B4-BE49-F238E27FC236}">
                <a16:creationId xmlns:a16="http://schemas.microsoft.com/office/drawing/2014/main" id="{43477B01-B525-B79B-14E8-FD466E8BB7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CS258 S99</a:t>
            </a:r>
          </a:p>
        </p:txBody>
      </p:sp>
      <p:sp>
        <p:nvSpPr>
          <p:cNvPr id="49154" name="Rectangle 5">
            <a:extLst>
              <a:ext uri="{FF2B5EF4-FFF2-40B4-BE49-F238E27FC236}">
                <a16:creationId xmlns:a16="http://schemas.microsoft.com/office/drawing/2014/main" id="{C806977E-DA41-52E4-B9FB-A1B9BD40A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0EA3A10-48A2-4442-A535-95CEDAA2A732}" type="slidenum">
              <a:rPr lang="en-US" altLang="en-US" sz="900" smtClean="0">
                <a:solidFill>
                  <a:srgbClr val="000000"/>
                </a:solidFill>
              </a:rPr>
              <a:pPr/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9B6E7EE-B534-60D0-530F-9911CB3CE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5DE8A39-E526-759D-55E9-18F276A7B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>
            <a:extLst>
              <a:ext uri="{FF2B5EF4-FFF2-40B4-BE49-F238E27FC236}">
                <a16:creationId xmlns:a16="http://schemas.microsoft.com/office/drawing/2014/main" id="{9026C65A-BE1C-A34A-99F1-E9D8AF980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5E045AF-5AEB-EE44-821E-8A913D97454A}" type="slidenum">
              <a:rPr lang="en-US" altLang="en-US" sz="1200" smtClean="0">
                <a:solidFill>
                  <a:srgbClr val="000000"/>
                </a:solidFill>
              </a:rPr>
              <a:pPr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CDE0E24-B3FF-E65E-7AF5-0D0B0FCAE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F0E4A36-7B7C-6B95-777F-D9D87503D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>
            <a:extLst>
              <a:ext uri="{FF2B5EF4-FFF2-40B4-BE49-F238E27FC236}">
                <a16:creationId xmlns:a16="http://schemas.microsoft.com/office/drawing/2014/main" id="{A37D44FC-181A-71C3-96C1-E8ABDCB7B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8511CD-D089-D64E-BE0D-EC5427602365}" type="slidenum">
              <a:rPr lang="en-US" altLang="en-US" sz="1200" smtClean="0">
                <a:solidFill>
                  <a:srgbClr val="000000"/>
                </a:solidFill>
              </a:rPr>
              <a:pPr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909FF39-C7D7-677A-FA1F-1D3E0D83D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981681F-5F7C-8AF4-847A-F90F42E5F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313CA680-2821-E23E-8604-B993665FC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D65D1B96-369A-6349-A1F1-426C5A6A5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41D87820-021A-78B8-C8B9-F9986F038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C38D1F4-B167-874A-8B36-987A165F7A0A}" type="slidenum">
              <a:rPr lang="zh-CN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B1673007-6864-D84F-2FA7-6E82EC250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6A023D0F-EA71-6EED-1903-4ADD29A4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2F3ECFD9-4CAC-207B-1734-06869B270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19B50B-5BE1-B845-99C9-1A550CAD9191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>
            <a:extLst>
              <a:ext uri="{FF2B5EF4-FFF2-40B4-BE49-F238E27FC236}">
                <a16:creationId xmlns:a16="http://schemas.microsoft.com/office/drawing/2014/main" id="{B58C2802-8A22-3DBF-B216-09C2FE1F28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CS258 S99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713E9A6C-A9F2-3F2F-7B70-3A0F102DB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FE6D73-9E23-BC46-879F-5805292D7972}" type="slidenum">
              <a:rPr lang="en-US" altLang="en-US" sz="900" smtClean="0">
                <a:solidFill>
                  <a:srgbClr val="000000"/>
                </a:solidFill>
              </a:rPr>
              <a:pPr/>
              <a:t>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DE8C469-2006-A915-31E7-F02D4A168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7DA9410-2B3C-2685-0CC5-F60CA5252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>
            <a:extLst>
              <a:ext uri="{FF2B5EF4-FFF2-40B4-BE49-F238E27FC236}">
                <a16:creationId xmlns:a16="http://schemas.microsoft.com/office/drawing/2014/main" id="{05631163-C768-9A34-1923-B460E3438A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CS258 S99</a:t>
            </a:r>
          </a:p>
        </p:txBody>
      </p:sp>
      <p:sp>
        <p:nvSpPr>
          <p:cNvPr id="18434" name="Rectangle 5">
            <a:extLst>
              <a:ext uri="{FF2B5EF4-FFF2-40B4-BE49-F238E27FC236}">
                <a16:creationId xmlns:a16="http://schemas.microsoft.com/office/drawing/2014/main" id="{8247D8B2-07A2-E084-D6E8-44116C710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C040F2A-EED7-3149-8FA3-4F5C66882411}" type="slidenum">
              <a:rPr lang="en-US" altLang="en-US" sz="900" smtClean="0">
                <a:solidFill>
                  <a:srgbClr val="000000"/>
                </a:solidFill>
              </a:rPr>
              <a:pPr/>
              <a:t>13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DF0E375-6EC5-54A4-348A-667E5A0EF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81C0FB-46BA-8CF0-7B06-65F4B329E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>
            <a:extLst>
              <a:ext uri="{FF2B5EF4-FFF2-40B4-BE49-F238E27FC236}">
                <a16:creationId xmlns:a16="http://schemas.microsoft.com/office/drawing/2014/main" id="{F6692D4C-A791-8EFA-2B55-14B99690A1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CS258 S99</a:t>
            </a:r>
          </a:p>
        </p:txBody>
      </p:sp>
      <p:sp>
        <p:nvSpPr>
          <p:cNvPr id="20482" name="Rectangle 5">
            <a:extLst>
              <a:ext uri="{FF2B5EF4-FFF2-40B4-BE49-F238E27FC236}">
                <a16:creationId xmlns:a16="http://schemas.microsoft.com/office/drawing/2014/main" id="{35E42F28-64B7-FB42-546A-3752FEE8C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852F1C-0283-F041-8D5F-253C7E488162}" type="slidenum">
              <a:rPr lang="en-US" altLang="en-US" sz="900" smtClean="0">
                <a:solidFill>
                  <a:srgbClr val="000000"/>
                </a:solidFill>
              </a:rPr>
              <a:pPr/>
              <a:t>14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0583735-53A9-6483-7245-FC588A3E1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DB797B6-038C-2B5A-00AC-D5F08745F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>
            <a:extLst>
              <a:ext uri="{FF2B5EF4-FFF2-40B4-BE49-F238E27FC236}">
                <a16:creationId xmlns:a16="http://schemas.microsoft.com/office/drawing/2014/main" id="{A6D07F57-D4C9-662F-48F7-8320806C6E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CS258 S99</a:t>
            </a:r>
          </a:p>
        </p:txBody>
      </p:sp>
      <p:sp>
        <p:nvSpPr>
          <p:cNvPr id="22530" name="Rectangle 5">
            <a:extLst>
              <a:ext uri="{FF2B5EF4-FFF2-40B4-BE49-F238E27FC236}">
                <a16:creationId xmlns:a16="http://schemas.microsoft.com/office/drawing/2014/main" id="{129CA621-9778-C03D-C206-6E3730372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DDF10DE-BDF5-BC4B-9998-4A867FB94F1B}" type="slidenum">
              <a:rPr lang="en-US" altLang="en-US" sz="900" smtClean="0">
                <a:solidFill>
                  <a:srgbClr val="000000"/>
                </a:solidFill>
              </a:rPr>
              <a:pPr/>
              <a:t>15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882FCBD-247D-8F22-B060-E3C6499C8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9C29A7C-9506-8628-8A78-68ADD4B8A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2C286528-AA17-B4A6-CA0C-63A8D5600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EC5D1A-D9B6-834B-812B-DEECBED1D290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DBAA156-93FB-BF97-DD50-7D8453101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86" tIns="46217" rIns="94086" bIns="46217"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F22F658-3F19-8728-E453-37A590A2C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AA8C164-AC0B-CB2A-1FCA-2096C98F6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7F59F1-D7FD-6B44-91E4-201F8314C6DC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B2AB43A-656F-2ED8-977C-54B69F0D4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321D74D-86FD-1D32-9943-5F8F4A38B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>
            <a:extLst>
              <a:ext uri="{FF2B5EF4-FFF2-40B4-BE49-F238E27FC236}">
                <a16:creationId xmlns:a16="http://schemas.microsoft.com/office/drawing/2014/main" id="{8D826E8D-320F-C70C-2C98-B123AE06AA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CS258 S99</a:t>
            </a:r>
          </a:p>
        </p:txBody>
      </p:sp>
      <p:sp>
        <p:nvSpPr>
          <p:cNvPr id="28674" name="Rectangle 5">
            <a:extLst>
              <a:ext uri="{FF2B5EF4-FFF2-40B4-BE49-F238E27FC236}">
                <a16:creationId xmlns:a16="http://schemas.microsoft.com/office/drawing/2014/main" id="{A3D54D24-1808-6A2B-649D-FA52DCEA3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7C6F651-C9DB-2245-A94E-D4F18302ABA7}" type="slidenum">
              <a:rPr lang="en-US" altLang="en-US" sz="900" smtClean="0">
                <a:solidFill>
                  <a:srgbClr val="000000"/>
                </a:solidFill>
              </a:rPr>
              <a:pPr/>
              <a:t>18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C3C0F36-945E-13F5-D72B-1D4BB331E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62F547C-7686-2315-9DC7-00CC651A3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93011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858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4591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605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2291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6527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8778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9022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4777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7605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27177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418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8198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533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9524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2797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7323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3496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62907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2291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2823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331" y="292514"/>
            <a:ext cx="7773338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1566408"/>
            <a:ext cx="7772870" cy="4224792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21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8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Wingdings" panose="05000000000000000000" pitchFamily="2" charset="2"/>
              <a:buChar char="v"/>
              <a:defRPr sz="15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Wingdings" panose="05000000000000000000" pitchFamily="2" charset="2"/>
              <a:buChar char="q"/>
              <a:defRPr sz="15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5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640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773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3374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5817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099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2780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1771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F66A7D-8BF4-28E0-4499-56A5E0204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F5376B-AE52-27C6-9FDB-967AC0AAC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8158DA-A88C-4466-1D16-2BDDFDFD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5488" y="6378575"/>
            <a:ext cx="412750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fld id="{1178E212-51AF-6B48-B0F3-3F75F08DC3AC}" type="slidenum">
              <a:rPr lang="en-US" altLang="en-US" sz="1200" b="1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</p:sldLayoutIdLst>
  <p:transition/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800" b="1">
          <a:solidFill>
            <a:srgbClr val="0000B4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rgbClr val="00007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200">
          <a:solidFill>
            <a:srgbClr val="000045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F41633-DAC4-6ADB-8F26-13E2B9816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D27D987-B5E5-DE68-E430-EEFA1C77A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3FA396-86B8-BF1C-65C9-9EA350F95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5488" y="6378575"/>
            <a:ext cx="412750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fld id="{3D596042-A5DB-AB40-8D76-7DEE6B796F2A}" type="slidenum">
              <a:rPr lang="en-US" altLang="en-US" sz="1200" b="1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61" r:id="rId14"/>
  </p:sldLayoutIdLst>
  <p:transition/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DC2F00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800" b="1">
          <a:solidFill>
            <a:srgbClr val="0000B4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rgbClr val="00007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200">
          <a:solidFill>
            <a:srgbClr val="000045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mGGAbHqa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eekly.com/feature/A-history-of-cloud-computing" TargetMode="External"/><Relationship Id="rId2" Type="http://schemas.openxmlformats.org/officeDocument/2006/relationships/hyperlink" Target="https://www.youtube.com/watch?v=ae_DKNwK_m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free/?all-free-tier.sort-by=item.additionalFields.SortRank&amp;all-free-tier.sort-order=asc" TargetMode="External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5E676C93-6BD5-9878-0CCB-4BEE0456AC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71550"/>
            <a:ext cx="9144000" cy="1636713"/>
          </a:xfrm>
          <a:noFill/>
        </p:spPr>
        <p:txBody>
          <a:bodyPr lIns="90488" rIns="90488"/>
          <a:lstStyle/>
          <a:p>
            <a:r>
              <a:rPr lang="en-US" altLang="en-US" sz="3400" dirty="0">
                <a:ea typeface="ＭＳ Ｐゴシック" panose="020B0600070205080204" pitchFamily="34" charset="-128"/>
              </a:rPr>
              <a:t>CIS 4517/5517: </a:t>
            </a:r>
            <a:br>
              <a:rPr lang="en-US" altLang="en-US" sz="3400" dirty="0">
                <a:ea typeface="ＭＳ Ｐゴシック" panose="020B0600070205080204" pitchFamily="34" charset="-128"/>
              </a:rPr>
            </a:br>
            <a:r>
              <a:rPr lang="en-US" altLang="en-US" sz="3400" dirty="0">
                <a:ea typeface="ＭＳ Ｐゴシック" panose="020B0600070205080204" pitchFamily="34" charset="-128"/>
              </a:rPr>
              <a:t>Data Intensive and Cloud Computing</a:t>
            </a:r>
            <a:br>
              <a:rPr lang="en-US" altLang="en-US" sz="3400" dirty="0">
                <a:ea typeface="ＭＳ Ｐゴシック" panose="020B0600070205080204" pitchFamily="34" charset="-128"/>
              </a:rPr>
            </a:br>
            <a:br>
              <a:rPr lang="en-US" altLang="en-US" sz="3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Brief Review of Parallel and Distributed Computing</a:t>
            </a:r>
            <a:endParaRPr lang="en-US" altLang="en-US" sz="3400" dirty="0">
              <a:ea typeface="ＭＳ Ｐゴシック" panose="020B0600070205080204" pitchFamily="34" charset="-128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AA7877A-13E4-6C1D-1BE4-4FAB814B4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Based on Prof. </a:t>
            </a:r>
            <a:r>
              <a:rPr lang="en-US" dirty="0" err="1"/>
              <a:t>Xubin</a:t>
            </a:r>
            <a:r>
              <a:rPr lang="en-US" dirty="0"/>
              <a:t> He slides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7283" y="1750991"/>
            <a:ext cx="7772870" cy="2647686"/>
          </a:xfrm>
        </p:spPr>
        <p:txBody>
          <a:bodyPr>
            <a:normAutofit/>
          </a:bodyPr>
          <a:lstStyle/>
          <a:p>
            <a:r>
              <a:rPr lang="en-US" sz="2000" dirty="0"/>
              <a:t>Example: vector multiplication Ci = Ai * Bi</a:t>
            </a:r>
          </a:p>
          <a:p>
            <a:endParaRPr lang="en-US" dirty="0"/>
          </a:p>
          <a:p>
            <a:r>
              <a:rPr lang="en-US" dirty="0"/>
              <a:t>Exploit data-level parallelism</a:t>
            </a:r>
          </a:p>
          <a:p>
            <a:pPr lvl="1"/>
            <a:r>
              <a:rPr lang="en-US" dirty="0"/>
              <a:t> Matrix-oriented scientific computing and deep learning applications</a:t>
            </a:r>
          </a:p>
          <a:p>
            <a:pPr lvl="1"/>
            <a:r>
              <a:rPr lang="en-US" dirty="0"/>
              <a:t> Media (image and sound) processing</a:t>
            </a:r>
          </a:p>
          <a:p>
            <a:r>
              <a:rPr lang="en-US" dirty="0"/>
              <a:t> Vector machines, MMX, SSE (Streaming SIMD Extensions), AVX (Advanced Vector </a:t>
            </a:r>
            <a:r>
              <a:rPr lang="en-US" dirty="0" err="1"/>
              <a:t>eXtensions</a:t>
            </a:r>
            <a:r>
              <a:rPr lang="en-US" dirty="0"/>
              <a:t>), GPU</a:t>
            </a:r>
          </a:p>
        </p:txBody>
      </p:sp>
    </p:spTree>
    <p:extLst>
      <p:ext uri="{BB962C8B-B14F-4D97-AF65-F5344CB8AC3E}">
        <p14:creationId xmlns:p14="http://schemas.microsoft.com/office/powerpoint/2010/main" val="206099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1415333"/>
            <a:ext cx="7772870" cy="160094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Not commonly seen, no general purpose MISD computer has been built.</a:t>
            </a:r>
          </a:p>
          <a:p>
            <a:r>
              <a:rPr lang="en-US" sz="2400" dirty="0"/>
              <a:t> Systolic array is one example of an MISD architecture.</a:t>
            </a:r>
          </a:p>
          <a:p>
            <a:r>
              <a:rPr lang="en-US" sz="2400" dirty="0"/>
              <a:t>Example y = sin(x) + cos(x) – tan(x)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 descr="A diagram of a process&#10;&#10;AI-generated content may be incorrect.">
            <a:extLst>
              <a:ext uri="{FF2B5EF4-FFF2-40B4-BE49-F238E27FC236}">
                <a16:creationId xmlns:a16="http://schemas.microsoft.com/office/drawing/2014/main" id="{64E2A18B-2694-87FD-E9BA-16E42E4D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1" y="3319272"/>
            <a:ext cx="5157381" cy="30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337112"/>
            <a:ext cx="7772870" cy="1568394"/>
          </a:xfrm>
        </p:spPr>
        <p:txBody>
          <a:bodyPr>
            <a:noAutofit/>
          </a:bodyPr>
          <a:lstStyle/>
          <a:p>
            <a:r>
              <a:rPr lang="en-US" sz="2400" dirty="0"/>
              <a:t> Multiple instruction streams operating on multiple data streams</a:t>
            </a:r>
          </a:p>
          <a:p>
            <a:pPr lvl="1"/>
            <a:r>
              <a:rPr lang="en-US" sz="2000" dirty="0"/>
              <a:t> MIMD can be thought of as many copies of SISD machine. </a:t>
            </a:r>
          </a:p>
          <a:p>
            <a:pPr lvl="1"/>
            <a:r>
              <a:rPr lang="en-US" sz="2000" dirty="0"/>
              <a:t>Distributed memory multi-computers, shared memory multi-processors, multi-core computers. 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 descr="A diagram of a process flow&#10;&#10;AI-generated content may be incorrect.">
            <a:extLst>
              <a:ext uri="{FF2B5EF4-FFF2-40B4-BE49-F238E27FC236}">
                <a16:creationId xmlns:a16="http://schemas.microsoft.com/office/drawing/2014/main" id="{B8CF6733-0D84-7E4D-1155-C2BCDAB5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" y="3425166"/>
            <a:ext cx="4682537" cy="296260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B65F4E-70A3-53DE-CA63-B4EA82E091E6}"/>
              </a:ext>
            </a:extLst>
          </p:cNvPr>
          <p:cNvGrpSpPr/>
          <p:nvPr/>
        </p:nvGrpSpPr>
        <p:grpSpPr>
          <a:xfrm>
            <a:off x="4673077" y="3300983"/>
            <a:ext cx="3196859" cy="3036130"/>
            <a:chOff x="4673077" y="3300983"/>
            <a:chExt cx="3196859" cy="30361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DDF3FE-D21A-6659-7258-B119D09E9A74}"/>
                </a:ext>
              </a:extLst>
            </p:cNvPr>
            <p:cNvGrpSpPr/>
            <p:nvPr/>
          </p:nvGrpSpPr>
          <p:grpSpPr>
            <a:xfrm>
              <a:off x="6264045" y="3300983"/>
              <a:ext cx="1605891" cy="3036130"/>
              <a:chOff x="6264045" y="3300983"/>
              <a:chExt cx="1605891" cy="3036130"/>
            </a:xfrm>
          </p:grpSpPr>
          <p:pic>
            <p:nvPicPr>
              <p:cNvPr id="4" name="Picture 3" descr="A computer diagram showing a chip&#10;&#10;AI-generated content may be incorrect.">
                <a:extLst>
                  <a:ext uri="{FF2B5EF4-FFF2-40B4-BE49-F238E27FC236}">
                    <a16:creationId xmlns:a16="http://schemas.microsoft.com/office/drawing/2014/main" id="{1A582230-0BB9-4732-6C9E-5A4A138D2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4045" y="3300983"/>
                <a:ext cx="1526643" cy="816225"/>
              </a:xfrm>
              <a:prstGeom prst="rect">
                <a:avLst/>
              </a:prstGeom>
            </p:spPr>
          </p:pic>
          <p:pic>
            <p:nvPicPr>
              <p:cNvPr id="5" name="Picture 4" descr="A computer diagram showing a chip&#10;&#10;AI-generated content may be incorrect.">
                <a:extLst>
                  <a:ext uri="{FF2B5EF4-FFF2-40B4-BE49-F238E27FC236}">
                    <a16:creationId xmlns:a16="http://schemas.microsoft.com/office/drawing/2014/main" id="{E908A6B9-E3DB-3FA4-1024-CBED54C45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293" y="4358639"/>
                <a:ext cx="1526643" cy="816225"/>
              </a:xfrm>
              <a:prstGeom prst="rect">
                <a:avLst/>
              </a:prstGeom>
            </p:spPr>
          </p:pic>
          <p:pic>
            <p:nvPicPr>
              <p:cNvPr id="7" name="Picture 6" descr="A computer diagram showing a chip&#10;&#10;AI-generated content may be incorrect.">
                <a:extLst>
                  <a:ext uri="{FF2B5EF4-FFF2-40B4-BE49-F238E27FC236}">
                    <a16:creationId xmlns:a16="http://schemas.microsoft.com/office/drawing/2014/main" id="{B9ADF555-AE99-0852-8122-6149EACA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293" y="5520888"/>
                <a:ext cx="1526643" cy="816225"/>
              </a:xfrm>
              <a:prstGeom prst="rect">
                <a:avLst/>
              </a:prstGeom>
            </p:spPr>
          </p:pic>
        </p:grpSp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357CA76-B906-6632-1923-128618C79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077" y="3796358"/>
              <a:ext cx="1670216" cy="1670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1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9CF11E8-CAC2-5441-3C8A-47954695F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rIns="90488"/>
          <a:lstStyle/>
          <a:p>
            <a:r>
              <a:rPr lang="en-US" altLang="en-US">
                <a:ea typeface="ＭＳ Ｐゴシック" panose="020B0600070205080204" pitchFamily="34" charset="-128"/>
              </a:rPr>
              <a:t>Back to Basics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257241-011C-BC3D-FEB8-2319E858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001000" cy="4648200"/>
          </a:xfrm>
          <a:noFill/>
        </p:spPr>
        <p:txBody>
          <a:bodyPr lIns="90488" rIns="90488"/>
          <a:lstStyle/>
          <a:p>
            <a:pPr marL="457200" indent="-457200">
              <a:tabLst>
                <a:tab pos="28575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“A parallel computer is a collection of processing elements that </a:t>
            </a:r>
            <a:r>
              <a:rPr lang="en-US" altLang="en-US" u="sng" dirty="0">
                <a:ea typeface="ＭＳ Ｐゴシック" panose="020B0600070205080204" pitchFamily="34" charset="-128"/>
              </a:rPr>
              <a:t>cooperate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u="sng" dirty="0">
                <a:ea typeface="ＭＳ Ｐゴシック" panose="020B0600070205080204" pitchFamily="34" charset="-128"/>
              </a:rPr>
              <a:t>communicate</a:t>
            </a:r>
            <a:r>
              <a:rPr lang="en-US" altLang="en-US" dirty="0">
                <a:ea typeface="ＭＳ Ｐゴシック" panose="020B0600070205080204" pitchFamily="34" charset="-128"/>
              </a:rPr>
              <a:t> to solve large problems fast.”</a:t>
            </a:r>
          </a:p>
          <a:p>
            <a:pPr marL="457200" indent="-457200">
              <a:tabLst>
                <a:tab pos="28575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Parallel Architecture = Computer Architecture + Communication Architecture</a:t>
            </a:r>
          </a:p>
          <a:p>
            <a:pPr marL="457200" indent="-457200">
              <a:tabLst>
                <a:tab pos="28575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2 classes of multiprocessors :</a:t>
            </a:r>
          </a:p>
          <a:p>
            <a:pPr marL="457200" indent="-457200">
              <a:buFontTx/>
              <a:buAutoNum type="arabicPeriod"/>
              <a:tabLst>
                <a:tab pos="2857500" algn="l"/>
              </a:tabLst>
            </a:pPr>
            <a:r>
              <a:rPr lang="en-US" altLang="en-US" dirty="0">
                <a:solidFill>
                  <a:srgbClr val="0332B7"/>
                </a:solidFill>
                <a:ea typeface="ＭＳ Ｐゴシック" panose="020B0600070205080204" pitchFamily="34" charset="-128"/>
              </a:rPr>
              <a:t>Centralized Memory Multiprocessor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800100" lvl="1" indent="-342900">
              <a:buFontTx/>
              <a:buChar char="•"/>
              <a:tabLst>
                <a:tab pos="2857500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&lt; few dozen processor chips (and &lt; 100 cores)</a:t>
            </a:r>
          </a:p>
          <a:p>
            <a:pPr marL="800100" lvl="1" indent="-342900">
              <a:buFontTx/>
              <a:buChar char="•"/>
              <a:tabLst>
                <a:tab pos="2857500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Small enough to share single, centralized memory</a:t>
            </a:r>
          </a:p>
          <a:p>
            <a:pPr marL="457200" indent="-457200">
              <a:buFontTx/>
              <a:buAutoNum type="arabicPeriod"/>
              <a:tabLst>
                <a:tab pos="2857500" algn="l"/>
              </a:tabLst>
            </a:pPr>
            <a:r>
              <a:rPr lang="en-US" altLang="en-US" dirty="0">
                <a:solidFill>
                  <a:srgbClr val="0332B7"/>
                </a:solidFill>
                <a:ea typeface="ＭＳ Ｐゴシック" panose="020B0600070205080204" pitchFamily="34" charset="-128"/>
              </a:rPr>
              <a:t>Physically Distributed-Memory multiprocessor</a:t>
            </a:r>
          </a:p>
          <a:p>
            <a:pPr marL="800100" lvl="1" indent="-342900">
              <a:buFontTx/>
              <a:buChar char="•"/>
              <a:tabLst>
                <a:tab pos="2857500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Larger number chips and cores.</a:t>
            </a:r>
          </a:p>
          <a:p>
            <a:pPr marL="800100" lvl="1" indent="-342900">
              <a:buFontTx/>
              <a:buChar char="•"/>
              <a:tabLst>
                <a:tab pos="2857500" algn="l"/>
              </a:tabLst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Bandwith</a:t>
            </a:r>
            <a:r>
              <a:rPr lang="en-US" altLang="en-US" sz="2000" dirty="0">
                <a:ea typeface="ＭＳ Ｐゴシック" panose="020B0600070205080204" pitchFamily="34" charset="-128"/>
              </a:rPr>
              <a:t> demands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Memory distributed among processors</a:t>
            </a:r>
          </a:p>
          <a:p>
            <a:pPr marL="800100" lvl="1" indent="-342900">
              <a:buFontTx/>
              <a:buChar char="•"/>
              <a:tabLst>
                <a:tab pos="2857500" algn="l"/>
              </a:tabLst>
            </a:pPr>
            <a:endParaRPr lang="en-US" altLang="en-US" dirty="0">
              <a:solidFill>
                <a:srgbClr val="0332B7"/>
              </a:solidFill>
              <a:ea typeface="ＭＳ Ｐゴシック" panose="020B0600070205080204" pitchFamily="34" charset="-128"/>
            </a:endParaRPr>
          </a:p>
          <a:p>
            <a:pPr marL="457200" indent="-457200">
              <a:buFontTx/>
              <a:buAutoNum type="arabicPeriod"/>
              <a:tabLst>
                <a:tab pos="285750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C0B1FE4-B175-8B98-0A48-4540F00CF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Centralized vs. Distributed Memory</a:t>
            </a:r>
          </a:p>
        </p:txBody>
      </p:sp>
      <p:grpSp>
        <p:nvGrpSpPr>
          <p:cNvPr id="19458" name="Group 151">
            <a:extLst>
              <a:ext uri="{FF2B5EF4-FFF2-40B4-BE49-F238E27FC236}">
                <a16:creationId xmlns:a16="http://schemas.microsoft.com/office/drawing/2014/main" id="{C34DA012-E0D7-7595-5B30-E08C5127B36D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752600"/>
            <a:ext cx="3922713" cy="1855788"/>
            <a:chOff x="2983" y="2798"/>
            <a:chExt cx="2471" cy="1169"/>
          </a:xfrm>
        </p:grpSpPr>
        <p:sp>
          <p:nvSpPr>
            <p:cNvPr id="19500" name="Freeform 64">
              <a:extLst>
                <a:ext uri="{FF2B5EF4-FFF2-40B4-BE49-F238E27FC236}">
                  <a16:creationId xmlns:a16="http://schemas.microsoft.com/office/drawing/2014/main" id="{F1527B5C-DD98-0B28-AB1C-8033EF00A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2798"/>
              <a:ext cx="319" cy="318"/>
            </a:xfrm>
            <a:custGeom>
              <a:avLst/>
              <a:gdLst>
                <a:gd name="T0" fmla="*/ 319 w 319"/>
                <a:gd name="T1" fmla="*/ 157 h 318"/>
                <a:gd name="T2" fmla="*/ 316 w 319"/>
                <a:gd name="T3" fmla="*/ 186 h 318"/>
                <a:gd name="T4" fmla="*/ 311 w 319"/>
                <a:gd name="T5" fmla="*/ 210 h 318"/>
                <a:gd name="T6" fmla="*/ 300 w 319"/>
                <a:gd name="T7" fmla="*/ 231 h 318"/>
                <a:gd name="T8" fmla="*/ 289 w 319"/>
                <a:gd name="T9" fmla="*/ 252 h 318"/>
                <a:gd name="T10" fmla="*/ 273 w 319"/>
                <a:gd name="T11" fmla="*/ 271 h 318"/>
                <a:gd name="T12" fmla="*/ 255 w 319"/>
                <a:gd name="T13" fmla="*/ 287 h 318"/>
                <a:gd name="T14" fmla="*/ 234 w 319"/>
                <a:gd name="T15" fmla="*/ 300 h 318"/>
                <a:gd name="T16" fmla="*/ 210 w 319"/>
                <a:gd name="T17" fmla="*/ 310 h 318"/>
                <a:gd name="T18" fmla="*/ 186 w 319"/>
                <a:gd name="T19" fmla="*/ 316 h 318"/>
                <a:gd name="T20" fmla="*/ 159 w 319"/>
                <a:gd name="T21" fmla="*/ 318 h 318"/>
                <a:gd name="T22" fmla="*/ 133 w 319"/>
                <a:gd name="T23" fmla="*/ 316 h 318"/>
                <a:gd name="T24" fmla="*/ 109 w 319"/>
                <a:gd name="T25" fmla="*/ 310 h 318"/>
                <a:gd name="T26" fmla="*/ 88 w 319"/>
                <a:gd name="T27" fmla="*/ 300 h 318"/>
                <a:gd name="T28" fmla="*/ 67 w 319"/>
                <a:gd name="T29" fmla="*/ 287 h 318"/>
                <a:gd name="T30" fmla="*/ 48 w 319"/>
                <a:gd name="T31" fmla="*/ 271 h 318"/>
                <a:gd name="T32" fmla="*/ 32 w 319"/>
                <a:gd name="T33" fmla="*/ 252 h 318"/>
                <a:gd name="T34" fmla="*/ 19 w 319"/>
                <a:gd name="T35" fmla="*/ 231 h 318"/>
                <a:gd name="T36" fmla="*/ 8 w 319"/>
                <a:gd name="T37" fmla="*/ 210 h 318"/>
                <a:gd name="T38" fmla="*/ 3 w 319"/>
                <a:gd name="T39" fmla="*/ 186 h 318"/>
                <a:gd name="T40" fmla="*/ 0 w 319"/>
                <a:gd name="T41" fmla="*/ 159 h 318"/>
                <a:gd name="T42" fmla="*/ 3 w 319"/>
                <a:gd name="T43" fmla="*/ 133 h 318"/>
                <a:gd name="T44" fmla="*/ 8 w 319"/>
                <a:gd name="T45" fmla="*/ 109 h 318"/>
                <a:gd name="T46" fmla="*/ 19 w 319"/>
                <a:gd name="T47" fmla="*/ 85 h 318"/>
                <a:gd name="T48" fmla="*/ 32 w 319"/>
                <a:gd name="T49" fmla="*/ 64 h 318"/>
                <a:gd name="T50" fmla="*/ 48 w 319"/>
                <a:gd name="T51" fmla="*/ 45 h 318"/>
                <a:gd name="T52" fmla="*/ 67 w 319"/>
                <a:gd name="T53" fmla="*/ 29 h 318"/>
                <a:gd name="T54" fmla="*/ 88 w 319"/>
                <a:gd name="T55" fmla="*/ 19 h 318"/>
                <a:gd name="T56" fmla="*/ 109 w 319"/>
                <a:gd name="T57" fmla="*/ 8 h 318"/>
                <a:gd name="T58" fmla="*/ 133 w 319"/>
                <a:gd name="T59" fmla="*/ 3 h 318"/>
                <a:gd name="T60" fmla="*/ 159 w 319"/>
                <a:gd name="T61" fmla="*/ 0 h 318"/>
                <a:gd name="T62" fmla="*/ 186 w 319"/>
                <a:gd name="T63" fmla="*/ 3 h 318"/>
                <a:gd name="T64" fmla="*/ 210 w 319"/>
                <a:gd name="T65" fmla="*/ 8 h 318"/>
                <a:gd name="T66" fmla="*/ 234 w 319"/>
                <a:gd name="T67" fmla="*/ 19 h 318"/>
                <a:gd name="T68" fmla="*/ 255 w 319"/>
                <a:gd name="T69" fmla="*/ 29 h 318"/>
                <a:gd name="T70" fmla="*/ 273 w 319"/>
                <a:gd name="T71" fmla="*/ 45 h 318"/>
                <a:gd name="T72" fmla="*/ 289 w 319"/>
                <a:gd name="T73" fmla="*/ 64 h 318"/>
                <a:gd name="T74" fmla="*/ 300 w 319"/>
                <a:gd name="T75" fmla="*/ 85 h 318"/>
                <a:gd name="T76" fmla="*/ 311 w 319"/>
                <a:gd name="T77" fmla="*/ 109 h 318"/>
                <a:gd name="T78" fmla="*/ 316 w 319"/>
                <a:gd name="T79" fmla="*/ 133 h 318"/>
                <a:gd name="T80" fmla="*/ 319 w 319"/>
                <a:gd name="T81" fmla="*/ 159 h 318"/>
                <a:gd name="T82" fmla="*/ 319 w 319"/>
                <a:gd name="T83" fmla="*/ 157 h 3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9"/>
                <a:gd name="T127" fmla="*/ 0 h 318"/>
                <a:gd name="T128" fmla="*/ 319 w 319"/>
                <a:gd name="T129" fmla="*/ 318 h 3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9" h="318">
                  <a:moveTo>
                    <a:pt x="319" y="157"/>
                  </a:moveTo>
                  <a:lnTo>
                    <a:pt x="316" y="186"/>
                  </a:lnTo>
                  <a:lnTo>
                    <a:pt x="311" y="210"/>
                  </a:lnTo>
                  <a:lnTo>
                    <a:pt x="300" y="231"/>
                  </a:lnTo>
                  <a:lnTo>
                    <a:pt x="289" y="252"/>
                  </a:lnTo>
                  <a:lnTo>
                    <a:pt x="273" y="271"/>
                  </a:lnTo>
                  <a:lnTo>
                    <a:pt x="255" y="287"/>
                  </a:lnTo>
                  <a:lnTo>
                    <a:pt x="234" y="300"/>
                  </a:lnTo>
                  <a:lnTo>
                    <a:pt x="210" y="310"/>
                  </a:lnTo>
                  <a:lnTo>
                    <a:pt x="186" y="316"/>
                  </a:lnTo>
                  <a:lnTo>
                    <a:pt x="159" y="318"/>
                  </a:lnTo>
                  <a:lnTo>
                    <a:pt x="133" y="316"/>
                  </a:lnTo>
                  <a:lnTo>
                    <a:pt x="109" y="310"/>
                  </a:lnTo>
                  <a:lnTo>
                    <a:pt x="88" y="300"/>
                  </a:lnTo>
                  <a:lnTo>
                    <a:pt x="67" y="287"/>
                  </a:lnTo>
                  <a:lnTo>
                    <a:pt x="48" y="271"/>
                  </a:lnTo>
                  <a:lnTo>
                    <a:pt x="32" y="252"/>
                  </a:lnTo>
                  <a:lnTo>
                    <a:pt x="19" y="231"/>
                  </a:lnTo>
                  <a:lnTo>
                    <a:pt x="8" y="210"/>
                  </a:lnTo>
                  <a:lnTo>
                    <a:pt x="3" y="186"/>
                  </a:lnTo>
                  <a:lnTo>
                    <a:pt x="0" y="159"/>
                  </a:lnTo>
                  <a:lnTo>
                    <a:pt x="3" y="133"/>
                  </a:lnTo>
                  <a:lnTo>
                    <a:pt x="8" y="109"/>
                  </a:lnTo>
                  <a:lnTo>
                    <a:pt x="19" y="85"/>
                  </a:lnTo>
                  <a:lnTo>
                    <a:pt x="32" y="64"/>
                  </a:lnTo>
                  <a:lnTo>
                    <a:pt x="48" y="45"/>
                  </a:lnTo>
                  <a:lnTo>
                    <a:pt x="67" y="29"/>
                  </a:lnTo>
                  <a:lnTo>
                    <a:pt x="88" y="19"/>
                  </a:lnTo>
                  <a:lnTo>
                    <a:pt x="109" y="8"/>
                  </a:lnTo>
                  <a:lnTo>
                    <a:pt x="133" y="3"/>
                  </a:lnTo>
                  <a:lnTo>
                    <a:pt x="159" y="0"/>
                  </a:lnTo>
                  <a:lnTo>
                    <a:pt x="186" y="3"/>
                  </a:lnTo>
                  <a:lnTo>
                    <a:pt x="210" y="8"/>
                  </a:lnTo>
                  <a:lnTo>
                    <a:pt x="234" y="19"/>
                  </a:lnTo>
                  <a:lnTo>
                    <a:pt x="255" y="29"/>
                  </a:lnTo>
                  <a:lnTo>
                    <a:pt x="273" y="45"/>
                  </a:lnTo>
                  <a:lnTo>
                    <a:pt x="289" y="64"/>
                  </a:lnTo>
                  <a:lnTo>
                    <a:pt x="300" y="85"/>
                  </a:lnTo>
                  <a:lnTo>
                    <a:pt x="311" y="109"/>
                  </a:lnTo>
                  <a:lnTo>
                    <a:pt x="316" y="133"/>
                  </a:lnTo>
                  <a:lnTo>
                    <a:pt x="319" y="159"/>
                  </a:lnTo>
                  <a:lnTo>
                    <a:pt x="319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65">
              <a:extLst>
                <a:ext uri="{FF2B5EF4-FFF2-40B4-BE49-F238E27FC236}">
                  <a16:creationId xmlns:a16="http://schemas.microsoft.com/office/drawing/2014/main" id="{0D7C076C-ACEB-2C00-C081-4298EF875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928"/>
              <a:ext cx="319" cy="318"/>
            </a:xfrm>
            <a:custGeom>
              <a:avLst/>
              <a:gdLst>
                <a:gd name="T0" fmla="*/ 319 w 319"/>
                <a:gd name="T1" fmla="*/ 157 h 318"/>
                <a:gd name="T2" fmla="*/ 316 w 319"/>
                <a:gd name="T3" fmla="*/ 133 h 318"/>
                <a:gd name="T4" fmla="*/ 311 w 319"/>
                <a:gd name="T5" fmla="*/ 109 h 318"/>
                <a:gd name="T6" fmla="*/ 300 w 319"/>
                <a:gd name="T7" fmla="*/ 85 h 318"/>
                <a:gd name="T8" fmla="*/ 289 w 319"/>
                <a:gd name="T9" fmla="*/ 64 h 318"/>
                <a:gd name="T10" fmla="*/ 273 w 319"/>
                <a:gd name="T11" fmla="*/ 45 h 318"/>
                <a:gd name="T12" fmla="*/ 255 w 319"/>
                <a:gd name="T13" fmla="*/ 29 h 318"/>
                <a:gd name="T14" fmla="*/ 234 w 319"/>
                <a:gd name="T15" fmla="*/ 19 h 318"/>
                <a:gd name="T16" fmla="*/ 210 w 319"/>
                <a:gd name="T17" fmla="*/ 8 h 318"/>
                <a:gd name="T18" fmla="*/ 186 w 319"/>
                <a:gd name="T19" fmla="*/ 3 h 318"/>
                <a:gd name="T20" fmla="*/ 159 w 319"/>
                <a:gd name="T21" fmla="*/ 0 h 318"/>
                <a:gd name="T22" fmla="*/ 133 w 319"/>
                <a:gd name="T23" fmla="*/ 3 h 318"/>
                <a:gd name="T24" fmla="*/ 109 w 319"/>
                <a:gd name="T25" fmla="*/ 8 h 318"/>
                <a:gd name="T26" fmla="*/ 88 w 319"/>
                <a:gd name="T27" fmla="*/ 19 h 318"/>
                <a:gd name="T28" fmla="*/ 67 w 319"/>
                <a:gd name="T29" fmla="*/ 29 h 318"/>
                <a:gd name="T30" fmla="*/ 48 w 319"/>
                <a:gd name="T31" fmla="*/ 45 h 318"/>
                <a:gd name="T32" fmla="*/ 32 w 319"/>
                <a:gd name="T33" fmla="*/ 64 h 318"/>
                <a:gd name="T34" fmla="*/ 19 w 319"/>
                <a:gd name="T35" fmla="*/ 85 h 318"/>
                <a:gd name="T36" fmla="*/ 8 w 319"/>
                <a:gd name="T37" fmla="*/ 109 h 318"/>
                <a:gd name="T38" fmla="*/ 3 w 319"/>
                <a:gd name="T39" fmla="*/ 133 h 318"/>
                <a:gd name="T40" fmla="*/ 0 w 319"/>
                <a:gd name="T41" fmla="*/ 159 h 318"/>
                <a:gd name="T42" fmla="*/ 3 w 319"/>
                <a:gd name="T43" fmla="*/ 186 h 318"/>
                <a:gd name="T44" fmla="*/ 8 w 319"/>
                <a:gd name="T45" fmla="*/ 210 h 318"/>
                <a:gd name="T46" fmla="*/ 19 w 319"/>
                <a:gd name="T47" fmla="*/ 231 h 318"/>
                <a:gd name="T48" fmla="*/ 32 w 319"/>
                <a:gd name="T49" fmla="*/ 252 h 318"/>
                <a:gd name="T50" fmla="*/ 48 w 319"/>
                <a:gd name="T51" fmla="*/ 271 h 318"/>
                <a:gd name="T52" fmla="*/ 67 w 319"/>
                <a:gd name="T53" fmla="*/ 287 h 318"/>
                <a:gd name="T54" fmla="*/ 88 w 319"/>
                <a:gd name="T55" fmla="*/ 300 h 318"/>
                <a:gd name="T56" fmla="*/ 109 w 319"/>
                <a:gd name="T57" fmla="*/ 310 h 318"/>
                <a:gd name="T58" fmla="*/ 133 w 319"/>
                <a:gd name="T59" fmla="*/ 316 h 318"/>
                <a:gd name="T60" fmla="*/ 159 w 319"/>
                <a:gd name="T61" fmla="*/ 318 h 318"/>
                <a:gd name="T62" fmla="*/ 186 w 319"/>
                <a:gd name="T63" fmla="*/ 316 h 318"/>
                <a:gd name="T64" fmla="*/ 210 w 319"/>
                <a:gd name="T65" fmla="*/ 310 h 318"/>
                <a:gd name="T66" fmla="*/ 234 w 319"/>
                <a:gd name="T67" fmla="*/ 300 h 318"/>
                <a:gd name="T68" fmla="*/ 255 w 319"/>
                <a:gd name="T69" fmla="*/ 287 h 318"/>
                <a:gd name="T70" fmla="*/ 273 w 319"/>
                <a:gd name="T71" fmla="*/ 271 h 318"/>
                <a:gd name="T72" fmla="*/ 289 w 319"/>
                <a:gd name="T73" fmla="*/ 252 h 318"/>
                <a:gd name="T74" fmla="*/ 300 w 319"/>
                <a:gd name="T75" fmla="*/ 231 h 318"/>
                <a:gd name="T76" fmla="*/ 311 w 319"/>
                <a:gd name="T77" fmla="*/ 210 h 318"/>
                <a:gd name="T78" fmla="*/ 316 w 319"/>
                <a:gd name="T79" fmla="*/ 186 h 318"/>
                <a:gd name="T80" fmla="*/ 319 w 319"/>
                <a:gd name="T81" fmla="*/ 159 h 318"/>
                <a:gd name="T82" fmla="*/ 319 w 319"/>
                <a:gd name="T83" fmla="*/ 159 h 3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9"/>
                <a:gd name="T127" fmla="*/ 0 h 318"/>
                <a:gd name="T128" fmla="*/ 319 w 319"/>
                <a:gd name="T129" fmla="*/ 318 h 3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9" h="318">
                  <a:moveTo>
                    <a:pt x="319" y="157"/>
                  </a:moveTo>
                  <a:lnTo>
                    <a:pt x="316" y="133"/>
                  </a:lnTo>
                  <a:lnTo>
                    <a:pt x="311" y="109"/>
                  </a:lnTo>
                  <a:lnTo>
                    <a:pt x="300" y="85"/>
                  </a:lnTo>
                  <a:lnTo>
                    <a:pt x="289" y="64"/>
                  </a:lnTo>
                  <a:lnTo>
                    <a:pt x="273" y="45"/>
                  </a:lnTo>
                  <a:lnTo>
                    <a:pt x="255" y="29"/>
                  </a:lnTo>
                  <a:lnTo>
                    <a:pt x="234" y="19"/>
                  </a:lnTo>
                  <a:lnTo>
                    <a:pt x="210" y="8"/>
                  </a:lnTo>
                  <a:lnTo>
                    <a:pt x="186" y="3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9" y="8"/>
                  </a:lnTo>
                  <a:lnTo>
                    <a:pt x="88" y="19"/>
                  </a:lnTo>
                  <a:lnTo>
                    <a:pt x="67" y="29"/>
                  </a:lnTo>
                  <a:lnTo>
                    <a:pt x="48" y="45"/>
                  </a:lnTo>
                  <a:lnTo>
                    <a:pt x="32" y="64"/>
                  </a:lnTo>
                  <a:lnTo>
                    <a:pt x="19" y="85"/>
                  </a:lnTo>
                  <a:lnTo>
                    <a:pt x="8" y="109"/>
                  </a:lnTo>
                  <a:lnTo>
                    <a:pt x="3" y="133"/>
                  </a:lnTo>
                  <a:lnTo>
                    <a:pt x="0" y="159"/>
                  </a:lnTo>
                  <a:lnTo>
                    <a:pt x="3" y="186"/>
                  </a:lnTo>
                  <a:lnTo>
                    <a:pt x="8" y="210"/>
                  </a:lnTo>
                  <a:lnTo>
                    <a:pt x="19" y="231"/>
                  </a:lnTo>
                  <a:lnTo>
                    <a:pt x="32" y="252"/>
                  </a:lnTo>
                  <a:lnTo>
                    <a:pt x="48" y="271"/>
                  </a:lnTo>
                  <a:lnTo>
                    <a:pt x="67" y="287"/>
                  </a:lnTo>
                  <a:lnTo>
                    <a:pt x="88" y="300"/>
                  </a:lnTo>
                  <a:lnTo>
                    <a:pt x="109" y="310"/>
                  </a:lnTo>
                  <a:lnTo>
                    <a:pt x="133" y="316"/>
                  </a:lnTo>
                  <a:lnTo>
                    <a:pt x="159" y="318"/>
                  </a:lnTo>
                  <a:lnTo>
                    <a:pt x="186" y="316"/>
                  </a:lnTo>
                  <a:lnTo>
                    <a:pt x="210" y="310"/>
                  </a:lnTo>
                  <a:lnTo>
                    <a:pt x="234" y="300"/>
                  </a:lnTo>
                  <a:lnTo>
                    <a:pt x="255" y="287"/>
                  </a:lnTo>
                  <a:lnTo>
                    <a:pt x="273" y="271"/>
                  </a:lnTo>
                  <a:lnTo>
                    <a:pt x="289" y="252"/>
                  </a:lnTo>
                  <a:lnTo>
                    <a:pt x="300" y="231"/>
                  </a:lnTo>
                  <a:lnTo>
                    <a:pt x="311" y="210"/>
                  </a:lnTo>
                  <a:lnTo>
                    <a:pt x="316" y="186"/>
                  </a:lnTo>
                  <a:lnTo>
                    <a:pt x="319" y="15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78">
              <a:extLst>
                <a:ext uri="{FF2B5EF4-FFF2-40B4-BE49-F238E27FC236}">
                  <a16:creationId xmlns:a16="http://schemas.microsoft.com/office/drawing/2014/main" id="{3A48F20C-86BA-9182-164A-2E122A4EF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928"/>
              <a:ext cx="318" cy="318"/>
            </a:xfrm>
            <a:custGeom>
              <a:avLst/>
              <a:gdLst>
                <a:gd name="T0" fmla="*/ 318 w 318"/>
                <a:gd name="T1" fmla="*/ 159 h 318"/>
                <a:gd name="T2" fmla="*/ 316 w 318"/>
                <a:gd name="T3" fmla="*/ 135 h 318"/>
                <a:gd name="T4" fmla="*/ 311 w 318"/>
                <a:gd name="T5" fmla="*/ 108 h 318"/>
                <a:gd name="T6" fmla="*/ 300 w 318"/>
                <a:gd name="T7" fmla="*/ 87 h 318"/>
                <a:gd name="T8" fmla="*/ 289 w 318"/>
                <a:gd name="T9" fmla="*/ 66 h 318"/>
                <a:gd name="T10" fmla="*/ 273 w 318"/>
                <a:gd name="T11" fmla="*/ 47 h 318"/>
                <a:gd name="T12" fmla="*/ 255 w 318"/>
                <a:gd name="T13" fmla="*/ 31 h 318"/>
                <a:gd name="T14" fmla="*/ 234 w 318"/>
                <a:gd name="T15" fmla="*/ 18 h 318"/>
                <a:gd name="T16" fmla="*/ 210 w 318"/>
                <a:gd name="T17" fmla="*/ 8 h 318"/>
                <a:gd name="T18" fmla="*/ 186 w 318"/>
                <a:gd name="T19" fmla="*/ 2 h 318"/>
                <a:gd name="T20" fmla="*/ 159 w 318"/>
                <a:gd name="T21" fmla="*/ 0 h 318"/>
                <a:gd name="T22" fmla="*/ 133 w 318"/>
                <a:gd name="T23" fmla="*/ 2 h 318"/>
                <a:gd name="T24" fmla="*/ 109 w 318"/>
                <a:gd name="T25" fmla="*/ 8 h 318"/>
                <a:gd name="T26" fmla="*/ 88 w 318"/>
                <a:gd name="T27" fmla="*/ 18 h 318"/>
                <a:gd name="T28" fmla="*/ 67 w 318"/>
                <a:gd name="T29" fmla="*/ 31 h 318"/>
                <a:gd name="T30" fmla="*/ 48 w 318"/>
                <a:gd name="T31" fmla="*/ 47 h 318"/>
                <a:gd name="T32" fmla="*/ 32 w 318"/>
                <a:gd name="T33" fmla="*/ 66 h 318"/>
                <a:gd name="T34" fmla="*/ 19 w 318"/>
                <a:gd name="T35" fmla="*/ 87 h 318"/>
                <a:gd name="T36" fmla="*/ 8 w 318"/>
                <a:gd name="T37" fmla="*/ 108 h 318"/>
                <a:gd name="T38" fmla="*/ 3 w 318"/>
                <a:gd name="T39" fmla="*/ 135 h 318"/>
                <a:gd name="T40" fmla="*/ 0 w 318"/>
                <a:gd name="T41" fmla="*/ 159 h 318"/>
                <a:gd name="T42" fmla="*/ 3 w 318"/>
                <a:gd name="T43" fmla="*/ 185 h 318"/>
                <a:gd name="T44" fmla="*/ 8 w 318"/>
                <a:gd name="T45" fmla="*/ 209 h 318"/>
                <a:gd name="T46" fmla="*/ 19 w 318"/>
                <a:gd name="T47" fmla="*/ 233 h 318"/>
                <a:gd name="T48" fmla="*/ 32 w 318"/>
                <a:gd name="T49" fmla="*/ 254 h 318"/>
                <a:gd name="T50" fmla="*/ 48 w 318"/>
                <a:gd name="T51" fmla="*/ 273 h 318"/>
                <a:gd name="T52" fmla="*/ 67 w 318"/>
                <a:gd name="T53" fmla="*/ 289 h 318"/>
                <a:gd name="T54" fmla="*/ 88 w 318"/>
                <a:gd name="T55" fmla="*/ 302 h 318"/>
                <a:gd name="T56" fmla="*/ 109 w 318"/>
                <a:gd name="T57" fmla="*/ 310 h 318"/>
                <a:gd name="T58" fmla="*/ 133 w 318"/>
                <a:gd name="T59" fmla="*/ 318 h 318"/>
                <a:gd name="T60" fmla="*/ 159 w 318"/>
                <a:gd name="T61" fmla="*/ 318 h 318"/>
                <a:gd name="T62" fmla="*/ 186 w 318"/>
                <a:gd name="T63" fmla="*/ 318 h 318"/>
                <a:gd name="T64" fmla="*/ 210 w 318"/>
                <a:gd name="T65" fmla="*/ 310 h 318"/>
                <a:gd name="T66" fmla="*/ 234 w 318"/>
                <a:gd name="T67" fmla="*/ 302 h 318"/>
                <a:gd name="T68" fmla="*/ 255 w 318"/>
                <a:gd name="T69" fmla="*/ 289 h 318"/>
                <a:gd name="T70" fmla="*/ 273 w 318"/>
                <a:gd name="T71" fmla="*/ 273 h 318"/>
                <a:gd name="T72" fmla="*/ 289 w 318"/>
                <a:gd name="T73" fmla="*/ 254 h 318"/>
                <a:gd name="T74" fmla="*/ 300 w 318"/>
                <a:gd name="T75" fmla="*/ 233 h 318"/>
                <a:gd name="T76" fmla="*/ 311 w 318"/>
                <a:gd name="T77" fmla="*/ 209 h 318"/>
                <a:gd name="T78" fmla="*/ 316 w 318"/>
                <a:gd name="T79" fmla="*/ 185 h 318"/>
                <a:gd name="T80" fmla="*/ 318 w 318"/>
                <a:gd name="T81" fmla="*/ 159 h 318"/>
                <a:gd name="T82" fmla="*/ 318 w 318"/>
                <a:gd name="T83" fmla="*/ 159 h 3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318"/>
                <a:gd name="T128" fmla="*/ 318 w 318"/>
                <a:gd name="T129" fmla="*/ 318 h 3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318">
                  <a:moveTo>
                    <a:pt x="318" y="159"/>
                  </a:moveTo>
                  <a:lnTo>
                    <a:pt x="316" y="135"/>
                  </a:lnTo>
                  <a:lnTo>
                    <a:pt x="311" y="108"/>
                  </a:lnTo>
                  <a:lnTo>
                    <a:pt x="300" y="87"/>
                  </a:lnTo>
                  <a:lnTo>
                    <a:pt x="289" y="66"/>
                  </a:lnTo>
                  <a:lnTo>
                    <a:pt x="273" y="47"/>
                  </a:lnTo>
                  <a:lnTo>
                    <a:pt x="255" y="31"/>
                  </a:lnTo>
                  <a:lnTo>
                    <a:pt x="234" y="18"/>
                  </a:lnTo>
                  <a:lnTo>
                    <a:pt x="210" y="8"/>
                  </a:lnTo>
                  <a:lnTo>
                    <a:pt x="186" y="2"/>
                  </a:lnTo>
                  <a:lnTo>
                    <a:pt x="159" y="0"/>
                  </a:lnTo>
                  <a:lnTo>
                    <a:pt x="133" y="2"/>
                  </a:lnTo>
                  <a:lnTo>
                    <a:pt x="109" y="8"/>
                  </a:lnTo>
                  <a:lnTo>
                    <a:pt x="88" y="18"/>
                  </a:lnTo>
                  <a:lnTo>
                    <a:pt x="67" y="31"/>
                  </a:lnTo>
                  <a:lnTo>
                    <a:pt x="48" y="47"/>
                  </a:lnTo>
                  <a:lnTo>
                    <a:pt x="32" y="66"/>
                  </a:lnTo>
                  <a:lnTo>
                    <a:pt x="19" y="87"/>
                  </a:lnTo>
                  <a:lnTo>
                    <a:pt x="8" y="108"/>
                  </a:lnTo>
                  <a:lnTo>
                    <a:pt x="3" y="135"/>
                  </a:lnTo>
                  <a:lnTo>
                    <a:pt x="0" y="159"/>
                  </a:lnTo>
                  <a:lnTo>
                    <a:pt x="3" y="185"/>
                  </a:lnTo>
                  <a:lnTo>
                    <a:pt x="8" y="209"/>
                  </a:lnTo>
                  <a:lnTo>
                    <a:pt x="19" y="233"/>
                  </a:lnTo>
                  <a:lnTo>
                    <a:pt x="32" y="254"/>
                  </a:lnTo>
                  <a:lnTo>
                    <a:pt x="48" y="273"/>
                  </a:lnTo>
                  <a:lnTo>
                    <a:pt x="67" y="289"/>
                  </a:lnTo>
                  <a:lnTo>
                    <a:pt x="88" y="302"/>
                  </a:lnTo>
                  <a:lnTo>
                    <a:pt x="109" y="310"/>
                  </a:lnTo>
                  <a:lnTo>
                    <a:pt x="133" y="318"/>
                  </a:lnTo>
                  <a:lnTo>
                    <a:pt x="159" y="318"/>
                  </a:lnTo>
                  <a:lnTo>
                    <a:pt x="186" y="318"/>
                  </a:lnTo>
                  <a:lnTo>
                    <a:pt x="210" y="310"/>
                  </a:lnTo>
                  <a:lnTo>
                    <a:pt x="234" y="302"/>
                  </a:lnTo>
                  <a:lnTo>
                    <a:pt x="255" y="289"/>
                  </a:lnTo>
                  <a:lnTo>
                    <a:pt x="273" y="273"/>
                  </a:lnTo>
                  <a:lnTo>
                    <a:pt x="289" y="254"/>
                  </a:lnTo>
                  <a:lnTo>
                    <a:pt x="300" y="233"/>
                  </a:lnTo>
                  <a:lnTo>
                    <a:pt x="311" y="209"/>
                  </a:lnTo>
                  <a:lnTo>
                    <a:pt x="316" y="185"/>
                  </a:lnTo>
                  <a:lnTo>
                    <a:pt x="318" y="15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3" name="Group 150">
              <a:extLst>
                <a:ext uri="{FF2B5EF4-FFF2-40B4-BE49-F238E27FC236}">
                  <a16:creationId xmlns:a16="http://schemas.microsoft.com/office/drawing/2014/main" id="{D91C7743-604F-2278-BEF4-8AA3F8C77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024"/>
              <a:ext cx="2393" cy="943"/>
              <a:chOff x="2586" y="2742"/>
              <a:chExt cx="2393" cy="943"/>
            </a:xfrm>
          </p:grpSpPr>
          <p:sp>
            <p:nvSpPr>
              <p:cNvPr id="19504" name="Line 58">
                <a:extLst>
                  <a:ext uri="{FF2B5EF4-FFF2-40B4-BE49-F238E27FC236}">
                    <a16:creationId xmlns:a16="http://schemas.microsoft.com/office/drawing/2014/main" id="{DD220CC8-7590-689F-34FF-0D7E7A49C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0" y="3248"/>
                <a:ext cx="1" cy="19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Line 59">
                <a:extLst>
                  <a:ext uri="{FF2B5EF4-FFF2-40B4-BE49-F238E27FC236}">
                    <a16:creationId xmlns:a16="http://schemas.microsoft.com/office/drawing/2014/main" id="{D4D2C170-AC14-C49D-0B30-C42C11309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" y="3251"/>
                <a:ext cx="1" cy="19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Rectangle 60">
                <a:extLst>
                  <a:ext uri="{FF2B5EF4-FFF2-40B4-BE49-F238E27FC236}">
                    <a16:creationId xmlns:a16="http://schemas.microsoft.com/office/drawing/2014/main" id="{32992366-EE9E-679D-999B-2566D9CAB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4" y="3447"/>
                <a:ext cx="2385" cy="23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07" name="Rectangle 61">
                <a:extLst>
                  <a:ext uri="{FF2B5EF4-FFF2-40B4-BE49-F238E27FC236}">
                    <a16:creationId xmlns:a16="http://schemas.microsoft.com/office/drawing/2014/main" id="{4914E810-F6C4-176F-EAA8-760CB5B5E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4" y="3447"/>
                <a:ext cx="2385" cy="23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08" name="Line 62">
                <a:extLst>
                  <a:ext uri="{FF2B5EF4-FFF2-40B4-BE49-F238E27FC236}">
                    <a16:creationId xmlns:a16="http://schemas.microsoft.com/office/drawing/2014/main" id="{59ACC492-5306-97AC-78EC-C280F62C5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3320"/>
                <a:ext cx="23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Line 63">
                <a:extLst>
                  <a:ext uri="{FF2B5EF4-FFF2-40B4-BE49-F238E27FC236}">
                    <a16:creationId xmlns:a16="http://schemas.microsoft.com/office/drawing/2014/main" id="{BB468CE1-FD51-2504-FB2F-C5A6CEA83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" y="2972"/>
                <a:ext cx="1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Rectangle 66">
                <a:extLst>
                  <a:ext uri="{FF2B5EF4-FFF2-40B4-BE49-F238E27FC236}">
                    <a16:creationId xmlns:a16="http://schemas.microsoft.com/office/drawing/2014/main" id="{A1B18228-7B1B-AF4C-2BE2-E925729F0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3052"/>
                <a:ext cx="319" cy="1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1" name="Rectangle 67">
                <a:extLst>
                  <a:ext uri="{FF2B5EF4-FFF2-40B4-BE49-F238E27FC236}">
                    <a16:creationId xmlns:a16="http://schemas.microsoft.com/office/drawing/2014/main" id="{457F10F0-2D83-32B1-A137-A7DEE7979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3052"/>
                <a:ext cx="319" cy="199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2" name="Rectangle 68">
                <a:extLst>
                  <a:ext uri="{FF2B5EF4-FFF2-40B4-BE49-F238E27FC236}">
                    <a16:creationId xmlns:a16="http://schemas.microsoft.com/office/drawing/2014/main" id="{3E526C20-C2DE-5E7B-E501-41AFCE98A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" y="2761"/>
                <a:ext cx="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3" name="Rectangle 69">
                <a:extLst>
                  <a:ext uri="{FF2B5EF4-FFF2-40B4-BE49-F238E27FC236}">
                    <a16:creationId xmlns:a16="http://schemas.microsoft.com/office/drawing/2014/main" id="{AB233CA1-B3FF-07FA-3D0F-7FB36FAA5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2795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4" name="Rectangle 70">
                <a:extLst>
                  <a:ext uri="{FF2B5EF4-FFF2-40B4-BE49-F238E27FC236}">
                    <a16:creationId xmlns:a16="http://schemas.microsoft.com/office/drawing/2014/main" id="{9E68B30F-017B-60C9-8FFF-85CA14090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3" y="3092"/>
                <a:ext cx="7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$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5" name="Rectangle 71">
                <a:extLst>
                  <a:ext uri="{FF2B5EF4-FFF2-40B4-BE49-F238E27FC236}">
                    <a16:creationId xmlns:a16="http://schemas.microsoft.com/office/drawing/2014/main" id="{D277ADA3-08F7-ECE6-D717-4FFDC82EB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6" y="3052"/>
                <a:ext cx="318" cy="3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6" name="Rectangle 72">
                <a:extLst>
                  <a:ext uri="{FF2B5EF4-FFF2-40B4-BE49-F238E27FC236}">
                    <a16:creationId xmlns:a16="http://schemas.microsoft.com/office/drawing/2014/main" id="{F1A7428F-8DD8-94EC-DB8E-248AFE0B8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6" y="3052"/>
                <a:ext cx="318" cy="31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7" name="Rectangle 73">
                <a:extLst>
                  <a:ext uri="{FF2B5EF4-FFF2-40B4-BE49-F238E27FC236}">
                    <a16:creationId xmlns:a16="http://schemas.microsoft.com/office/drawing/2014/main" id="{148898A6-C3D5-C0EB-683D-7553BB34C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3505"/>
                <a:ext cx="2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5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</a:t>
                </a:r>
                <a:endParaRPr lang="en-US" altLang="en-US" sz="18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8" name="Rectangle 74">
                <a:extLst>
                  <a:ext uri="{FF2B5EF4-FFF2-40B4-BE49-F238E27FC236}">
                    <a16:creationId xmlns:a16="http://schemas.microsoft.com/office/drawing/2014/main" id="{8073670D-4F72-935B-9D7C-460F48999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3505"/>
                <a:ext cx="10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connection network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9" name="Line 75">
                <a:extLst>
                  <a:ext uri="{FF2B5EF4-FFF2-40B4-BE49-F238E27FC236}">
                    <a16:creationId xmlns:a16="http://schemas.microsoft.com/office/drawing/2014/main" id="{682EE579-533E-DFBB-3018-36517A7C2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2" y="3317"/>
                <a:ext cx="23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Line 76">
                <a:extLst>
                  <a:ext uri="{FF2B5EF4-FFF2-40B4-BE49-F238E27FC236}">
                    <a16:creationId xmlns:a16="http://schemas.microsoft.com/office/drawing/2014/main" id="{2611304C-54B9-9E4C-0F78-F1CE50E96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0" y="2970"/>
                <a:ext cx="1" cy="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Rectangle 79">
                <a:extLst>
                  <a:ext uri="{FF2B5EF4-FFF2-40B4-BE49-F238E27FC236}">
                    <a16:creationId xmlns:a16="http://schemas.microsoft.com/office/drawing/2014/main" id="{AF5FF9F5-26A0-D5FC-3AC4-F8E5AA83E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3049"/>
                <a:ext cx="318" cy="1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2" name="Rectangle 80">
                <a:extLst>
                  <a:ext uri="{FF2B5EF4-FFF2-40B4-BE49-F238E27FC236}">
                    <a16:creationId xmlns:a16="http://schemas.microsoft.com/office/drawing/2014/main" id="{D8950E16-673C-95E1-5AE6-2C80C6F06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3049"/>
                <a:ext cx="318" cy="199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3" name="Rectangle 81">
                <a:extLst>
                  <a:ext uri="{FF2B5EF4-FFF2-40B4-BE49-F238E27FC236}">
                    <a16:creationId xmlns:a16="http://schemas.microsoft.com/office/drawing/2014/main" id="{4A1546F2-417C-D5F0-F1CC-EB70DC1C3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4" y="3097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$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4" name="Rectangle 82">
                <a:extLst>
                  <a:ext uri="{FF2B5EF4-FFF2-40B4-BE49-F238E27FC236}">
                    <a16:creationId xmlns:a16="http://schemas.microsoft.com/office/drawing/2014/main" id="{8E25347D-576F-268B-41B6-236EA5BE6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3049"/>
                <a:ext cx="318" cy="3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5" name="Rectangle 83">
                <a:extLst>
                  <a:ext uri="{FF2B5EF4-FFF2-40B4-BE49-F238E27FC236}">
                    <a16:creationId xmlns:a16="http://schemas.microsoft.com/office/drawing/2014/main" id="{2B1FA482-80AF-8060-4A54-9727F8C11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3049"/>
                <a:ext cx="318" cy="31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6" name="Rectangle 84">
                <a:extLst>
                  <a:ext uri="{FF2B5EF4-FFF2-40B4-BE49-F238E27FC236}">
                    <a16:creationId xmlns:a16="http://schemas.microsoft.com/office/drawing/2014/main" id="{50E2DD3A-9C23-B628-DBE5-9199CE18A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8" y="2742"/>
                <a:ext cx="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7" name="Rectangle 85">
                <a:extLst>
                  <a:ext uri="{FF2B5EF4-FFF2-40B4-BE49-F238E27FC236}">
                    <a16:creationId xmlns:a16="http://schemas.microsoft.com/office/drawing/2014/main" id="{15EA06EF-ADAE-80B7-BDAA-DA9D79D6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" y="2779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8" name="Rectangle 86">
                <a:extLst>
                  <a:ext uri="{FF2B5EF4-FFF2-40B4-BE49-F238E27FC236}">
                    <a16:creationId xmlns:a16="http://schemas.microsoft.com/office/drawing/2014/main" id="{E10DD13F-66F5-79AE-80A7-D8C041401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3161"/>
                <a:ext cx="2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Mem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9" name="Rectangle 87">
                <a:extLst>
                  <a:ext uri="{FF2B5EF4-FFF2-40B4-BE49-F238E27FC236}">
                    <a16:creationId xmlns:a16="http://schemas.microsoft.com/office/drawing/2014/main" id="{16AB5FAF-2D30-9394-DC02-9A2C12356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" y="3166"/>
                <a:ext cx="2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Mem</a:t>
                </a:r>
                <a:endPara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30" name="Freeform 137">
                <a:extLst>
                  <a:ext uri="{FF2B5EF4-FFF2-40B4-BE49-F238E27FC236}">
                    <a16:creationId xmlns:a16="http://schemas.microsoft.com/office/drawing/2014/main" id="{C1B6ECBD-5F8D-96F1-3BF5-BAB517896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61"/>
                <a:ext cx="45" cy="45"/>
              </a:xfrm>
              <a:custGeom>
                <a:avLst/>
                <a:gdLst>
                  <a:gd name="T0" fmla="*/ 42 w 45"/>
                  <a:gd name="T1" fmla="*/ 21 h 45"/>
                  <a:gd name="T2" fmla="*/ 42 w 45"/>
                  <a:gd name="T3" fmla="*/ 26 h 45"/>
                  <a:gd name="T4" fmla="*/ 42 w 45"/>
                  <a:gd name="T5" fmla="*/ 29 h 45"/>
                  <a:gd name="T6" fmla="*/ 42 w 45"/>
                  <a:gd name="T7" fmla="*/ 34 h 45"/>
                  <a:gd name="T8" fmla="*/ 39 w 45"/>
                  <a:gd name="T9" fmla="*/ 37 h 45"/>
                  <a:gd name="T10" fmla="*/ 37 w 45"/>
                  <a:gd name="T11" fmla="*/ 39 h 45"/>
                  <a:gd name="T12" fmla="*/ 34 w 45"/>
                  <a:gd name="T13" fmla="*/ 39 h 45"/>
                  <a:gd name="T14" fmla="*/ 31 w 45"/>
                  <a:gd name="T15" fmla="*/ 42 h 45"/>
                  <a:gd name="T16" fmla="*/ 29 w 45"/>
                  <a:gd name="T17" fmla="*/ 45 h 45"/>
                  <a:gd name="T18" fmla="*/ 26 w 45"/>
                  <a:gd name="T19" fmla="*/ 45 h 45"/>
                  <a:gd name="T20" fmla="*/ 21 w 45"/>
                  <a:gd name="T21" fmla="*/ 45 h 45"/>
                  <a:gd name="T22" fmla="*/ 18 w 45"/>
                  <a:gd name="T23" fmla="*/ 45 h 45"/>
                  <a:gd name="T24" fmla="*/ 13 w 45"/>
                  <a:gd name="T25" fmla="*/ 45 h 45"/>
                  <a:gd name="T26" fmla="*/ 10 w 45"/>
                  <a:gd name="T27" fmla="*/ 42 h 45"/>
                  <a:gd name="T28" fmla="*/ 8 w 45"/>
                  <a:gd name="T29" fmla="*/ 39 h 45"/>
                  <a:gd name="T30" fmla="*/ 5 w 45"/>
                  <a:gd name="T31" fmla="*/ 39 h 45"/>
                  <a:gd name="T32" fmla="*/ 2 w 45"/>
                  <a:gd name="T33" fmla="*/ 37 h 45"/>
                  <a:gd name="T34" fmla="*/ 2 w 45"/>
                  <a:gd name="T35" fmla="*/ 34 h 45"/>
                  <a:gd name="T36" fmla="*/ 0 w 45"/>
                  <a:gd name="T37" fmla="*/ 29 h 45"/>
                  <a:gd name="T38" fmla="*/ 0 w 45"/>
                  <a:gd name="T39" fmla="*/ 26 h 45"/>
                  <a:gd name="T40" fmla="*/ 0 w 45"/>
                  <a:gd name="T41" fmla="*/ 23 h 45"/>
                  <a:gd name="T42" fmla="*/ 0 w 45"/>
                  <a:gd name="T43" fmla="*/ 18 h 45"/>
                  <a:gd name="T44" fmla="*/ 0 w 45"/>
                  <a:gd name="T45" fmla="*/ 16 h 45"/>
                  <a:gd name="T46" fmla="*/ 2 w 45"/>
                  <a:gd name="T47" fmla="*/ 13 h 45"/>
                  <a:gd name="T48" fmla="*/ 2 w 45"/>
                  <a:gd name="T49" fmla="*/ 10 h 45"/>
                  <a:gd name="T50" fmla="*/ 5 w 45"/>
                  <a:gd name="T51" fmla="*/ 8 h 45"/>
                  <a:gd name="T52" fmla="*/ 8 w 45"/>
                  <a:gd name="T53" fmla="*/ 5 h 45"/>
                  <a:gd name="T54" fmla="*/ 10 w 45"/>
                  <a:gd name="T55" fmla="*/ 2 h 45"/>
                  <a:gd name="T56" fmla="*/ 13 w 45"/>
                  <a:gd name="T57" fmla="*/ 2 h 45"/>
                  <a:gd name="T58" fmla="*/ 18 w 45"/>
                  <a:gd name="T59" fmla="*/ 0 h 45"/>
                  <a:gd name="T60" fmla="*/ 21 w 45"/>
                  <a:gd name="T61" fmla="*/ 0 h 45"/>
                  <a:gd name="T62" fmla="*/ 26 w 45"/>
                  <a:gd name="T63" fmla="*/ 0 h 45"/>
                  <a:gd name="T64" fmla="*/ 29 w 45"/>
                  <a:gd name="T65" fmla="*/ 2 h 45"/>
                  <a:gd name="T66" fmla="*/ 31 w 45"/>
                  <a:gd name="T67" fmla="*/ 2 h 45"/>
                  <a:gd name="T68" fmla="*/ 34 w 45"/>
                  <a:gd name="T69" fmla="*/ 5 h 45"/>
                  <a:gd name="T70" fmla="*/ 37 w 45"/>
                  <a:gd name="T71" fmla="*/ 8 h 45"/>
                  <a:gd name="T72" fmla="*/ 39 w 45"/>
                  <a:gd name="T73" fmla="*/ 10 h 45"/>
                  <a:gd name="T74" fmla="*/ 42 w 45"/>
                  <a:gd name="T75" fmla="*/ 13 h 45"/>
                  <a:gd name="T76" fmla="*/ 42 w 45"/>
                  <a:gd name="T77" fmla="*/ 16 h 45"/>
                  <a:gd name="T78" fmla="*/ 42 w 45"/>
                  <a:gd name="T79" fmla="*/ 18 h 45"/>
                  <a:gd name="T80" fmla="*/ 45 w 45"/>
                  <a:gd name="T81" fmla="*/ 23 h 45"/>
                  <a:gd name="T82" fmla="*/ 42 w 45"/>
                  <a:gd name="T83" fmla="*/ 21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45"/>
                  <a:gd name="T128" fmla="*/ 45 w 45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45">
                    <a:moveTo>
                      <a:pt x="42" y="21"/>
                    </a:moveTo>
                    <a:lnTo>
                      <a:pt x="42" y="26"/>
                    </a:lnTo>
                    <a:lnTo>
                      <a:pt x="42" y="29"/>
                    </a:lnTo>
                    <a:lnTo>
                      <a:pt x="42" y="34"/>
                    </a:lnTo>
                    <a:lnTo>
                      <a:pt x="39" y="37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31" y="42"/>
                    </a:lnTo>
                    <a:lnTo>
                      <a:pt x="29" y="45"/>
                    </a:lnTo>
                    <a:lnTo>
                      <a:pt x="26" y="45"/>
                    </a:lnTo>
                    <a:lnTo>
                      <a:pt x="21" y="45"/>
                    </a:lnTo>
                    <a:lnTo>
                      <a:pt x="18" y="45"/>
                    </a:lnTo>
                    <a:lnTo>
                      <a:pt x="13" y="45"/>
                    </a:lnTo>
                    <a:lnTo>
                      <a:pt x="10" y="42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7" y="8"/>
                    </a:lnTo>
                    <a:lnTo>
                      <a:pt x="39" y="10"/>
                    </a:lnTo>
                    <a:lnTo>
                      <a:pt x="42" y="13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5" y="23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Freeform 138">
                <a:extLst>
                  <a:ext uri="{FF2B5EF4-FFF2-40B4-BE49-F238E27FC236}">
                    <a16:creationId xmlns:a16="http://schemas.microsoft.com/office/drawing/2014/main" id="{2BD531DE-5C33-35CB-1A7B-F51724A89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61"/>
                <a:ext cx="45" cy="45"/>
              </a:xfrm>
              <a:custGeom>
                <a:avLst/>
                <a:gdLst>
                  <a:gd name="T0" fmla="*/ 42 w 45"/>
                  <a:gd name="T1" fmla="*/ 21 h 45"/>
                  <a:gd name="T2" fmla="*/ 42 w 45"/>
                  <a:gd name="T3" fmla="*/ 18 h 45"/>
                  <a:gd name="T4" fmla="*/ 42 w 45"/>
                  <a:gd name="T5" fmla="*/ 16 h 45"/>
                  <a:gd name="T6" fmla="*/ 42 w 45"/>
                  <a:gd name="T7" fmla="*/ 13 h 45"/>
                  <a:gd name="T8" fmla="*/ 39 w 45"/>
                  <a:gd name="T9" fmla="*/ 10 h 45"/>
                  <a:gd name="T10" fmla="*/ 37 w 45"/>
                  <a:gd name="T11" fmla="*/ 8 h 45"/>
                  <a:gd name="T12" fmla="*/ 34 w 45"/>
                  <a:gd name="T13" fmla="*/ 5 h 45"/>
                  <a:gd name="T14" fmla="*/ 31 w 45"/>
                  <a:gd name="T15" fmla="*/ 2 h 45"/>
                  <a:gd name="T16" fmla="*/ 29 w 45"/>
                  <a:gd name="T17" fmla="*/ 2 h 45"/>
                  <a:gd name="T18" fmla="*/ 26 w 45"/>
                  <a:gd name="T19" fmla="*/ 0 h 45"/>
                  <a:gd name="T20" fmla="*/ 21 w 45"/>
                  <a:gd name="T21" fmla="*/ 0 h 45"/>
                  <a:gd name="T22" fmla="*/ 18 w 45"/>
                  <a:gd name="T23" fmla="*/ 0 h 45"/>
                  <a:gd name="T24" fmla="*/ 13 w 45"/>
                  <a:gd name="T25" fmla="*/ 2 h 45"/>
                  <a:gd name="T26" fmla="*/ 10 w 45"/>
                  <a:gd name="T27" fmla="*/ 2 h 45"/>
                  <a:gd name="T28" fmla="*/ 8 w 45"/>
                  <a:gd name="T29" fmla="*/ 5 h 45"/>
                  <a:gd name="T30" fmla="*/ 5 w 45"/>
                  <a:gd name="T31" fmla="*/ 8 h 45"/>
                  <a:gd name="T32" fmla="*/ 2 w 45"/>
                  <a:gd name="T33" fmla="*/ 10 h 45"/>
                  <a:gd name="T34" fmla="*/ 2 w 45"/>
                  <a:gd name="T35" fmla="*/ 13 h 45"/>
                  <a:gd name="T36" fmla="*/ 0 w 45"/>
                  <a:gd name="T37" fmla="*/ 16 h 45"/>
                  <a:gd name="T38" fmla="*/ 0 w 45"/>
                  <a:gd name="T39" fmla="*/ 18 h 45"/>
                  <a:gd name="T40" fmla="*/ 0 w 45"/>
                  <a:gd name="T41" fmla="*/ 23 h 45"/>
                  <a:gd name="T42" fmla="*/ 0 w 45"/>
                  <a:gd name="T43" fmla="*/ 26 h 45"/>
                  <a:gd name="T44" fmla="*/ 0 w 45"/>
                  <a:gd name="T45" fmla="*/ 29 h 45"/>
                  <a:gd name="T46" fmla="*/ 2 w 45"/>
                  <a:gd name="T47" fmla="*/ 34 h 45"/>
                  <a:gd name="T48" fmla="*/ 2 w 45"/>
                  <a:gd name="T49" fmla="*/ 37 h 45"/>
                  <a:gd name="T50" fmla="*/ 5 w 45"/>
                  <a:gd name="T51" fmla="*/ 39 h 45"/>
                  <a:gd name="T52" fmla="*/ 8 w 45"/>
                  <a:gd name="T53" fmla="*/ 39 h 45"/>
                  <a:gd name="T54" fmla="*/ 10 w 45"/>
                  <a:gd name="T55" fmla="*/ 42 h 45"/>
                  <a:gd name="T56" fmla="*/ 13 w 45"/>
                  <a:gd name="T57" fmla="*/ 45 h 45"/>
                  <a:gd name="T58" fmla="*/ 18 w 45"/>
                  <a:gd name="T59" fmla="*/ 45 h 45"/>
                  <a:gd name="T60" fmla="*/ 21 w 45"/>
                  <a:gd name="T61" fmla="*/ 45 h 45"/>
                  <a:gd name="T62" fmla="*/ 26 w 45"/>
                  <a:gd name="T63" fmla="*/ 45 h 45"/>
                  <a:gd name="T64" fmla="*/ 29 w 45"/>
                  <a:gd name="T65" fmla="*/ 45 h 45"/>
                  <a:gd name="T66" fmla="*/ 31 w 45"/>
                  <a:gd name="T67" fmla="*/ 42 h 45"/>
                  <a:gd name="T68" fmla="*/ 34 w 45"/>
                  <a:gd name="T69" fmla="*/ 39 h 45"/>
                  <a:gd name="T70" fmla="*/ 37 w 45"/>
                  <a:gd name="T71" fmla="*/ 39 h 45"/>
                  <a:gd name="T72" fmla="*/ 39 w 45"/>
                  <a:gd name="T73" fmla="*/ 37 h 45"/>
                  <a:gd name="T74" fmla="*/ 42 w 45"/>
                  <a:gd name="T75" fmla="*/ 34 h 45"/>
                  <a:gd name="T76" fmla="*/ 42 w 45"/>
                  <a:gd name="T77" fmla="*/ 29 h 45"/>
                  <a:gd name="T78" fmla="*/ 42 w 45"/>
                  <a:gd name="T79" fmla="*/ 26 h 45"/>
                  <a:gd name="T80" fmla="*/ 45 w 45"/>
                  <a:gd name="T81" fmla="*/ 23 h 45"/>
                  <a:gd name="T82" fmla="*/ 45 w 45"/>
                  <a:gd name="T83" fmla="*/ 23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45"/>
                  <a:gd name="T128" fmla="*/ 45 w 45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45">
                    <a:moveTo>
                      <a:pt x="42" y="21"/>
                    </a:moveTo>
                    <a:lnTo>
                      <a:pt x="42" y="18"/>
                    </a:lnTo>
                    <a:lnTo>
                      <a:pt x="42" y="16"/>
                    </a:lnTo>
                    <a:lnTo>
                      <a:pt x="42" y="13"/>
                    </a:lnTo>
                    <a:lnTo>
                      <a:pt x="39" y="10"/>
                    </a:lnTo>
                    <a:lnTo>
                      <a:pt x="37" y="8"/>
                    </a:lnTo>
                    <a:lnTo>
                      <a:pt x="34" y="5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5" y="39"/>
                    </a:lnTo>
                    <a:lnTo>
                      <a:pt x="8" y="39"/>
                    </a:lnTo>
                    <a:lnTo>
                      <a:pt x="10" y="42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6" y="45"/>
                    </a:lnTo>
                    <a:lnTo>
                      <a:pt x="29" y="45"/>
                    </a:lnTo>
                    <a:lnTo>
                      <a:pt x="31" y="42"/>
                    </a:lnTo>
                    <a:lnTo>
                      <a:pt x="34" y="39"/>
                    </a:lnTo>
                    <a:lnTo>
                      <a:pt x="37" y="39"/>
                    </a:lnTo>
                    <a:lnTo>
                      <a:pt x="39" y="37"/>
                    </a:lnTo>
                    <a:lnTo>
                      <a:pt x="42" y="34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5" y="23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Freeform 139">
                <a:extLst>
                  <a:ext uri="{FF2B5EF4-FFF2-40B4-BE49-F238E27FC236}">
                    <a16:creationId xmlns:a16="http://schemas.microsoft.com/office/drawing/2014/main" id="{55A19D31-B31E-5487-E04D-99E9B06AC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3161"/>
                <a:ext cx="46" cy="45"/>
              </a:xfrm>
              <a:custGeom>
                <a:avLst/>
                <a:gdLst>
                  <a:gd name="T0" fmla="*/ 43 w 46"/>
                  <a:gd name="T1" fmla="*/ 21 h 45"/>
                  <a:gd name="T2" fmla="*/ 43 w 46"/>
                  <a:gd name="T3" fmla="*/ 26 h 45"/>
                  <a:gd name="T4" fmla="*/ 43 w 46"/>
                  <a:gd name="T5" fmla="*/ 29 h 45"/>
                  <a:gd name="T6" fmla="*/ 43 w 46"/>
                  <a:gd name="T7" fmla="*/ 34 h 45"/>
                  <a:gd name="T8" fmla="*/ 40 w 46"/>
                  <a:gd name="T9" fmla="*/ 37 h 45"/>
                  <a:gd name="T10" fmla="*/ 38 w 46"/>
                  <a:gd name="T11" fmla="*/ 39 h 45"/>
                  <a:gd name="T12" fmla="*/ 35 w 46"/>
                  <a:gd name="T13" fmla="*/ 39 h 45"/>
                  <a:gd name="T14" fmla="*/ 32 w 46"/>
                  <a:gd name="T15" fmla="*/ 42 h 45"/>
                  <a:gd name="T16" fmla="*/ 30 w 46"/>
                  <a:gd name="T17" fmla="*/ 45 h 45"/>
                  <a:gd name="T18" fmla="*/ 27 w 46"/>
                  <a:gd name="T19" fmla="*/ 45 h 45"/>
                  <a:gd name="T20" fmla="*/ 22 w 46"/>
                  <a:gd name="T21" fmla="*/ 45 h 45"/>
                  <a:gd name="T22" fmla="*/ 19 w 46"/>
                  <a:gd name="T23" fmla="*/ 45 h 45"/>
                  <a:gd name="T24" fmla="*/ 14 w 46"/>
                  <a:gd name="T25" fmla="*/ 45 h 45"/>
                  <a:gd name="T26" fmla="*/ 11 w 46"/>
                  <a:gd name="T27" fmla="*/ 42 h 45"/>
                  <a:gd name="T28" fmla="*/ 8 w 46"/>
                  <a:gd name="T29" fmla="*/ 39 h 45"/>
                  <a:gd name="T30" fmla="*/ 6 w 46"/>
                  <a:gd name="T31" fmla="*/ 39 h 45"/>
                  <a:gd name="T32" fmla="*/ 3 w 46"/>
                  <a:gd name="T33" fmla="*/ 37 h 45"/>
                  <a:gd name="T34" fmla="*/ 3 w 46"/>
                  <a:gd name="T35" fmla="*/ 34 h 45"/>
                  <a:gd name="T36" fmla="*/ 0 w 46"/>
                  <a:gd name="T37" fmla="*/ 29 h 45"/>
                  <a:gd name="T38" fmla="*/ 0 w 46"/>
                  <a:gd name="T39" fmla="*/ 26 h 45"/>
                  <a:gd name="T40" fmla="*/ 0 w 46"/>
                  <a:gd name="T41" fmla="*/ 23 h 45"/>
                  <a:gd name="T42" fmla="*/ 0 w 46"/>
                  <a:gd name="T43" fmla="*/ 18 h 45"/>
                  <a:gd name="T44" fmla="*/ 0 w 46"/>
                  <a:gd name="T45" fmla="*/ 16 h 45"/>
                  <a:gd name="T46" fmla="*/ 3 w 46"/>
                  <a:gd name="T47" fmla="*/ 13 h 45"/>
                  <a:gd name="T48" fmla="*/ 3 w 46"/>
                  <a:gd name="T49" fmla="*/ 10 h 45"/>
                  <a:gd name="T50" fmla="*/ 6 w 46"/>
                  <a:gd name="T51" fmla="*/ 8 h 45"/>
                  <a:gd name="T52" fmla="*/ 8 w 46"/>
                  <a:gd name="T53" fmla="*/ 5 h 45"/>
                  <a:gd name="T54" fmla="*/ 11 w 46"/>
                  <a:gd name="T55" fmla="*/ 2 h 45"/>
                  <a:gd name="T56" fmla="*/ 14 w 46"/>
                  <a:gd name="T57" fmla="*/ 2 h 45"/>
                  <a:gd name="T58" fmla="*/ 19 w 46"/>
                  <a:gd name="T59" fmla="*/ 0 h 45"/>
                  <a:gd name="T60" fmla="*/ 22 w 46"/>
                  <a:gd name="T61" fmla="*/ 0 h 45"/>
                  <a:gd name="T62" fmla="*/ 27 w 46"/>
                  <a:gd name="T63" fmla="*/ 0 h 45"/>
                  <a:gd name="T64" fmla="*/ 30 w 46"/>
                  <a:gd name="T65" fmla="*/ 2 h 45"/>
                  <a:gd name="T66" fmla="*/ 32 w 46"/>
                  <a:gd name="T67" fmla="*/ 2 h 45"/>
                  <a:gd name="T68" fmla="*/ 35 w 46"/>
                  <a:gd name="T69" fmla="*/ 5 h 45"/>
                  <a:gd name="T70" fmla="*/ 38 w 46"/>
                  <a:gd name="T71" fmla="*/ 8 h 45"/>
                  <a:gd name="T72" fmla="*/ 40 w 46"/>
                  <a:gd name="T73" fmla="*/ 10 h 45"/>
                  <a:gd name="T74" fmla="*/ 43 w 46"/>
                  <a:gd name="T75" fmla="*/ 13 h 45"/>
                  <a:gd name="T76" fmla="*/ 43 w 46"/>
                  <a:gd name="T77" fmla="*/ 16 h 45"/>
                  <a:gd name="T78" fmla="*/ 43 w 46"/>
                  <a:gd name="T79" fmla="*/ 18 h 45"/>
                  <a:gd name="T80" fmla="*/ 46 w 46"/>
                  <a:gd name="T81" fmla="*/ 23 h 45"/>
                  <a:gd name="T82" fmla="*/ 43 w 46"/>
                  <a:gd name="T83" fmla="*/ 21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"/>
                  <a:gd name="T127" fmla="*/ 0 h 45"/>
                  <a:gd name="T128" fmla="*/ 46 w 46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" h="45">
                    <a:moveTo>
                      <a:pt x="43" y="21"/>
                    </a:moveTo>
                    <a:lnTo>
                      <a:pt x="43" y="26"/>
                    </a:lnTo>
                    <a:lnTo>
                      <a:pt x="43" y="29"/>
                    </a:lnTo>
                    <a:lnTo>
                      <a:pt x="43" y="34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5" y="39"/>
                    </a:lnTo>
                    <a:lnTo>
                      <a:pt x="32" y="42"/>
                    </a:lnTo>
                    <a:lnTo>
                      <a:pt x="30" y="45"/>
                    </a:lnTo>
                    <a:lnTo>
                      <a:pt x="27" y="45"/>
                    </a:lnTo>
                    <a:lnTo>
                      <a:pt x="22" y="45"/>
                    </a:lnTo>
                    <a:lnTo>
                      <a:pt x="19" y="45"/>
                    </a:lnTo>
                    <a:lnTo>
                      <a:pt x="14" y="45"/>
                    </a:lnTo>
                    <a:lnTo>
                      <a:pt x="11" y="42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8" y="8"/>
                    </a:lnTo>
                    <a:lnTo>
                      <a:pt x="40" y="10"/>
                    </a:lnTo>
                    <a:lnTo>
                      <a:pt x="43" y="13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6" y="23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3" name="Freeform 140">
                <a:extLst>
                  <a:ext uri="{FF2B5EF4-FFF2-40B4-BE49-F238E27FC236}">
                    <a16:creationId xmlns:a16="http://schemas.microsoft.com/office/drawing/2014/main" id="{C0C0E3FD-0E5C-E52C-26FC-5DAC49D4B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3161"/>
                <a:ext cx="46" cy="45"/>
              </a:xfrm>
              <a:custGeom>
                <a:avLst/>
                <a:gdLst>
                  <a:gd name="T0" fmla="*/ 43 w 46"/>
                  <a:gd name="T1" fmla="*/ 21 h 45"/>
                  <a:gd name="T2" fmla="*/ 43 w 46"/>
                  <a:gd name="T3" fmla="*/ 18 h 45"/>
                  <a:gd name="T4" fmla="*/ 43 w 46"/>
                  <a:gd name="T5" fmla="*/ 16 h 45"/>
                  <a:gd name="T6" fmla="*/ 43 w 46"/>
                  <a:gd name="T7" fmla="*/ 13 h 45"/>
                  <a:gd name="T8" fmla="*/ 40 w 46"/>
                  <a:gd name="T9" fmla="*/ 10 h 45"/>
                  <a:gd name="T10" fmla="*/ 38 w 46"/>
                  <a:gd name="T11" fmla="*/ 8 h 45"/>
                  <a:gd name="T12" fmla="*/ 35 w 46"/>
                  <a:gd name="T13" fmla="*/ 5 h 45"/>
                  <a:gd name="T14" fmla="*/ 32 w 46"/>
                  <a:gd name="T15" fmla="*/ 2 h 45"/>
                  <a:gd name="T16" fmla="*/ 30 w 46"/>
                  <a:gd name="T17" fmla="*/ 2 h 45"/>
                  <a:gd name="T18" fmla="*/ 27 w 46"/>
                  <a:gd name="T19" fmla="*/ 0 h 45"/>
                  <a:gd name="T20" fmla="*/ 22 w 46"/>
                  <a:gd name="T21" fmla="*/ 0 h 45"/>
                  <a:gd name="T22" fmla="*/ 19 w 46"/>
                  <a:gd name="T23" fmla="*/ 0 h 45"/>
                  <a:gd name="T24" fmla="*/ 14 w 46"/>
                  <a:gd name="T25" fmla="*/ 2 h 45"/>
                  <a:gd name="T26" fmla="*/ 11 w 46"/>
                  <a:gd name="T27" fmla="*/ 2 h 45"/>
                  <a:gd name="T28" fmla="*/ 8 w 46"/>
                  <a:gd name="T29" fmla="*/ 5 h 45"/>
                  <a:gd name="T30" fmla="*/ 6 w 46"/>
                  <a:gd name="T31" fmla="*/ 8 h 45"/>
                  <a:gd name="T32" fmla="*/ 3 w 46"/>
                  <a:gd name="T33" fmla="*/ 10 h 45"/>
                  <a:gd name="T34" fmla="*/ 3 w 46"/>
                  <a:gd name="T35" fmla="*/ 13 h 45"/>
                  <a:gd name="T36" fmla="*/ 0 w 46"/>
                  <a:gd name="T37" fmla="*/ 16 h 45"/>
                  <a:gd name="T38" fmla="*/ 0 w 46"/>
                  <a:gd name="T39" fmla="*/ 18 h 45"/>
                  <a:gd name="T40" fmla="*/ 0 w 46"/>
                  <a:gd name="T41" fmla="*/ 23 h 45"/>
                  <a:gd name="T42" fmla="*/ 0 w 46"/>
                  <a:gd name="T43" fmla="*/ 26 h 45"/>
                  <a:gd name="T44" fmla="*/ 0 w 46"/>
                  <a:gd name="T45" fmla="*/ 29 h 45"/>
                  <a:gd name="T46" fmla="*/ 3 w 46"/>
                  <a:gd name="T47" fmla="*/ 34 h 45"/>
                  <a:gd name="T48" fmla="*/ 3 w 46"/>
                  <a:gd name="T49" fmla="*/ 37 h 45"/>
                  <a:gd name="T50" fmla="*/ 6 w 46"/>
                  <a:gd name="T51" fmla="*/ 39 h 45"/>
                  <a:gd name="T52" fmla="*/ 8 w 46"/>
                  <a:gd name="T53" fmla="*/ 39 h 45"/>
                  <a:gd name="T54" fmla="*/ 11 w 46"/>
                  <a:gd name="T55" fmla="*/ 42 h 45"/>
                  <a:gd name="T56" fmla="*/ 14 w 46"/>
                  <a:gd name="T57" fmla="*/ 45 h 45"/>
                  <a:gd name="T58" fmla="*/ 19 w 46"/>
                  <a:gd name="T59" fmla="*/ 45 h 45"/>
                  <a:gd name="T60" fmla="*/ 22 w 46"/>
                  <a:gd name="T61" fmla="*/ 45 h 45"/>
                  <a:gd name="T62" fmla="*/ 27 w 46"/>
                  <a:gd name="T63" fmla="*/ 45 h 45"/>
                  <a:gd name="T64" fmla="*/ 30 w 46"/>
                  <a:gd name="T65" fmla="*/ 45 h 45"/>
                  <a:gd name="T66" fmla="*/ 32 w 46"/>
                  <a:gd name="T67" fmla="*/ 42 h 45"/>
                  <a:gd name="T68" fmla="*/ 35 w 46"/>
                  <a:gd name="T69" fmla="*/ 39 h 45"/>
                  <a:gd name="T70" fmla="*/ 38 w 46"/>
                  <a:gd name="T71" fmla="*/ 39 h 45"/>
                  <a:gd name="T72" fmla="*/ 40 w 46"/>
                  <a:gd name="T73" fmla="*/ 37 h 45"/>
                  <a:gd name="T74" fmla="*/ 43 w 46"/>
                  <a:gd name="T75" fmla="*/ 34 h 45"/>
                  <a:gd name="T76" fmla="*/ 43 w 46"/>
                  <a:gd name="T77" fmla="*/ 29 h 45"/>
                  <a:gd name="T78" fmla="*/ 43 w 46"/>
                  <a:gd name="T79" fmla="*/ 26 h 45"/>
                  <a:gd name="T80" fmla="*/ 46 w 46"/>
                  <a:gd name="T81" fmla="*/ 23 h 45"/>
                  <a:gd name="T82" fmla="*/ 46 w 46"/>
                  <a:gd name="T83" fmla="*/ 23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"/>
                  <a:gd name="T127" fmla="*/ 0 h 45"/>
                  <a:gd name="T128" fmla="*/ 46 w 46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" h="45">
                    <a:moveTo>
                      <a:pt x="43" y="21"/>
                    </a:moveTo>
                    <a:lnTo>
                      <a:pt x="43" y="18"/>
                    </a:lnTo>
                    <a:lnTo>
                      <a:pt x="43" y="16"/>
                    </a:lnTo>
                    <a:lnTo>
                      <a:pt x="43" y="13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5" y="5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1" y="42"/>
                    </a:lnTo>
                    <a:lnTo>
                      <a:pt x="14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2" y="42"/>
                    </a:lnTo>
                    <a:lnTo>
                      <a:pt x="35" y="39"/>
                    </a:lnTo>
                    <a:lnTo>
                      <a:pt x="38" y="39"/>
                    </a:lnTo>
                    <a:lnTo>
                      <a:pt x="40" y="37"/>
                    </a:lnTo>
                    <a:lnTo>
                      <a:pt x="43" y="34"/>
                    </a:lnTo>
                    <a:lnTo>
                      <a:pt x="43" y="29"/>
                    </a:lnTo>
                    <a:lnTo>
                      <a:pt x="43" y="26"/>
                    </a:lnTo>
                    <a:lnTo>
                      <a:pt x="46" y="23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Freeform 141">
                <a:extLst>
                  <a:ext uri="{FF2B5EF4-FFF2-40B4-BE49-F238E27FC236}">
                    <a16:creationId xmlns:a16="http://schemas.microsoft.com/office/drawing/2014/main" id="{C21F7854-F84E-847B-5E31-169B1B97B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3161"/>
                <a:ext cx="45" cy="45"/>
              </a:xfrm>
              <a:custGeom>
                <a:avLst/>
                <a:gdLst>
                  <a:gd name="T0" fmla="*/ 43 w 45"/>
                  <a:gd name="T1" fmla="*/ 21 h 45"/>
                  <a:gd name="T2" fmla="*/ 43 w 45"/>
                  <a:gd name="T3" fmla="*/ 26 h 45"/>
                  <a:gd name="T4" fmla="*/ 43 w 45"/>
                  <a:gd name="T5" fmla="*/ 29 h 45"/>
                  <a:gd name="T6" fmla="*/ 43 w 45"/>
                  <a:gd name="T7" fmla="*/ 34 h 45"/>
                  <a:gd name="T8" fmla="*/ 40 w 45"/>
                  <a:gd name="T9" fmla="*/ 37 h 45"/>
                  <a:gd name="T10" fmla="*/ 37 w 45"/>
                  <a:gd name="T11" fmla="*/ 39 h 45"/>
                  <a:gd name="T12" fmla="*/ 35 w 45"/>
                  <a:gd name="T13" fmla="*/ 39 h 45"/>
                  <a:gd name="T14" fmla="*/ 32 w 45"/>
                  <a:gd name="T15" fmla="*/ 42 h 45"/>
                  <a:gd name="T16" fmla="*/ 29 w 45"/>
                  <a:gd name="T17" fmla="*/ 45 h 45"/>
                  <a:gd name="T18" fmla="*/ 27 w 45"/>
                  <a:gd name="T19" fmla="*/ 45 h 45"/>
                  <a:gd name="T20" fmla="*/ 21 w 45"/>
                  <a:gd name="T21" fmla="*/ 45 h 45"/>
                  <a:gd name="T22" fmla="*/ 19 w 45"/>
                  <a:gd name="T23" fmla="*/ 45 h 45"/>
                  <a:gd name="T24" fmla="*/ 14 w 45"/>
                  <a:gd name="T25" fmla="*/ 45 h 45"/>
                  <a:gd name="T26" fmla="*/ 11 w 45"/>
                  <a:gd name="T27" fmla="*/ 42 h 45"/>
                  <a:gd name="T28" fmla="*/ 8 w 45"/>
                  <a:gd name="T29" fmla="*/ 39 h 45"/>
                  <a:gd name="T30" fmla="*/ 6 w 45"/>
                  <a:gd name="T31" fmla="*/ 39 h 45"/>
                  <a:gd name="T32" fmla="*/ 3 w 45"/>
                  <a:gd name="T33" fmla="*/ 37 h 45"/>
                  <a:gd name="T34" fmla="*/ 3 w 45"/>
                  <a:gd name="T35" fmla="*/ 34 h 45"/>
                  <a:gd name="T36" fmla="*/ 0 w 45"/>
                  <a:gd name="T37" fmla="*/ 29 h 45"/>
                  <a:gd name="T38" fmla="*/ 0 w 45"/>
                  <a:gd name="T39" fmla="*/ 26 h 45"/>
                  <a:gd name="T40" fmla="*/ 0 w 45"/>
                  <a:gd name="T41" fmla="*/ 23 h 45"/>
                  <a:gd name="T42" fmla="*/ 0 w 45"/>
                  <a:gd name="T43" fmla="*/ 18 h 45"/>
                  <a:gd name="T44" fmla="*/ 0 w 45"/>
                  <a:gd name="T45" fmla="*/ 16 h 45"/>
                  <a:gd name="T46" fmla="*/ 3 w 45"/>
                  <a:gd name="T47" fmla="*/ 13 h 45"/>
                  <a:gd name="T48" fmla="*/ 3 w 45"/>
                  <a:gd name="T49" fmla="*/ 10 h 45"/>
                  <a:gd name="T50" fmla="*/ 6 w 45"/>
                  <a:gd name="T51" fmla="*/ 8 h 45"/>
                  <a:gd name="T52" fmla="*/ 8 w 45"/>
                  <a:gd name="T53" fmla="*/ 5 h 45"/>
                  <a:gd name="T54" fmla="*/ 11 w 45"/>
                  <a:gd name="T55" fmla="*/ 2 h 45"/>
                  <a:gd name="T56" fmla="*/ 14 w 45"/>
                  <a:gd name="T57" fmla="*/ 2 h 45"/>
                  <a:gd name="T58" fmla="*/ 19 w 45"/>
                  <a:gd name="T59" fmla="*/ 0 h 45"/>
                  <a:gd name="T60" fmla="*/ 21 w 45"/>
                  <a:gd name="T61" fmla="*/ 0 h 45"/>
                  <a:gd name="T62" fmla="*/ 27 w 45"/>
                  <a:gd name="T63" fmla="*/ 0 h 45"/>
                  <a:gd name="T64" fmla="*/ 29 w 45"/>
                  <a:gd name="T65" fmla="*/ 2 h 45"/>
                  <a:gd name="T66" fmla="*/ 32 w 45"/>
                  <a:gd name="T67" fmla="*/ 2 h 45"/>
                  <a:gd name="T68" fmla="*/ 35 w 45"/>
                  <a:gd name="T69" fmla="*/ 5 h 45"/>
                  <a:gd name="T70" fmla="*/ 37 w 45"/>
                  <a:gd name="T71" fmla="*/ 8 h 45"/>
                  <a:gd name="T72" fmla="*/ 40 w 45"/>
                  <a:gd name="T73" fmla="*/ 10 h 45"/>
                  <a:gd name="T74" fmla="*/ 43 w 45"/>
                  <a:gd name="T75" fmla="*/ 13 h 45"/>
                  <a:gd name="T76" fmla="*/ 43 w 45"/>
                  <a:gd name="T77" fmla="*/ 16 h 45"/>
                  <a:gd name="T78" fmla="*/ 43 w 45"/>
                  <a:gd name="T79" fmla="*/ 18 h 45"/>
                  <a:gd name="T80" fmla="*/ 45 w 45"/>
                  <a:gd name="T81" fmla="*/ 23 h 45"/>
                  <a:gd name="T82" fmla="*/ 43 w 45"/>
                  <a:gd name="T83" fmla="*/ 21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45"/>
                  <a:gd name="T128" fmla="*/ 45 w 45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45">
                    <a:moveTo>
                      <a:pt x="43" y="21"/>
                    </a:moveTo>
                    <a:lnTo>
                      <a:pt x="43" y="26"/>
                    </a:lnTo>
                    <a:lnTo>
                      <a:pt x="43" y="29"/>
                    </a:lnTo>
                    <a:lnTo>
                      <a:pt x="43" y="34"/>
                    </a:lnTo>
                    <a:lnTo>
                      <a:pt x="40" y="37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2" y="42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4" y="45"/>
                    </a:lnTo>
                    <a:lnTo>
                      <a:pt x="11" y="42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7" y="8"/>
                    </a:lnTo>
                    <a:lnTo>
                      <a:pt x="40" y="10"/>
                    </a:lnTo>
                    <a:lnTo>
                      <a:pt x="43" y="13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5" y="23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5" name="Freeform 142">
                <a:extLst>
                  <a:ext uri="{FF2B5EF4-FFF2-40B4-BE49-F238E27FC236}">
                    <a16:creationId xmlns:a16="http://schemas.microsoft.com/office/drawing/2014/main" id="{4FA84275-DF87-8806-F0AB-8355643A8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3161"/>
                <a:ext cx="45" cy="45"/>
              </a:xfrm>
              <a:custGeom>
                <a:avLst/>
                <a:gdLst>
                  <a:gd name="T0" fmla="*/ 43 w 45"/>
                  <a:gd name="T1" fmla="*/ 21 h 45"/>
                  <a:gd name="T2" fmla="*/ 43 w 45"/>
                  <a:gd name="T3" fmla="*/ 18 h 45"/>
                  <a:gd name="T4" fmla="*/ 43 w 45"/>
                  <a:gd name="T5" fmla="*/ 16 h 45"/>
                  <a:gd name="T6" fmla="*/ 43 w 45"/>
                  <a:gd name="T7" fmla="*/ 13 h 45"/>
                  <a:gd name="T8" fmla="*/ 40 w 45"/>
                  <a:gd name="T9" fmla="*/ 10 h 45"/>
                  <a:gd name="T10" fmla="*/ 37 w 45"/>
                  <a:gd name="T11" fmla="*/ 8 h 45"/>
                  <a:gd name="T12" fmla="*/ 35 w 45"/>
                  <a:gd name="T13" fmla="*/ 5 h 45"/>
                  <a:gd name="T14" fmla="*/ 32 w 45"/>
                  <a:gd name="T15" fmla="*/ 2 h 45"/>
                  <a:gd name="T16" fmla="*/ 29 w 45"/>
                  <a:gd name="T17" fmla="*/ 2 h 45"/>
                  <a:gd name="T18" fmla="*/ 27 w 45"/>
                  <a:gd name="T19" fmla="*/ 0 h 45"/>
                  <a:gd name="T20" fmla="*/ 21 w 45"/>
                  <a:gd name="T21" fmla="*/ 0 h 45"/>
                  <a:gd name="T22" fmla="*/ 19 w 45"/>
                  <a:gd name="T23" fmla="*/ 0 h 45"/>
                  <a:gd name="T24" fmla="*/ 14 w 45"/>
                  <a:gd name="T25" fmla="*/ 2 h 45"/>
                  <a:gd name="T26" fmla="*/ 11 w 45"/>
                  <a:gd name="T27" fmla="*/ 2 h 45"/>
                  <a:gd name="T28" fmla="*/ 8 w 45"/>
                  <a:gd name="T29" fmla="*/ 5 h 45"/>
                  <a:gd name="T30" fmla="*/ 6 w 45"/>
                  <a:gd name="T31" fmla="*/ 8 h 45"/>
                  <a:gd name="T32" fmla="*/ 3 w 45"/>
                  <a:gd name="T33" fmla="*/ 10 h 45"/>
                  <a:gd name="T34" fmla="*/ 3 w 45"/>
                  <a:gd name="T35" fmla="*/ 13 h 45"/>
                  <a:gd name="T36" fmla="*/ 0 w 45"/>
                  <a:gd name="T37" fmla="*/ 16 h 45"/>
                  <a:gd name="T38" fmla="*/ 0 w 45"/>
                  <a:gd name="T39" fmla="*/ 18 h 45"/>
                  <a:gd name="T40" fmla="*/ 0 w 45"/>
                  <a:gd name="T41" fmla="*/ 23 h 45"/>
                  <a:gd name="T42" fmla="*/ 0 w 45"/>
                  <a:gd name="T43" fmla="*/ 26 h 45"/>
                  <a:gd name="T44" fmla="*/ 0 w 45"/>
                  <a:gd name="T45" fmla="*/ 29 h 45"/>
                  <a:gd name="T46" fmla="*/ 3 w 45"/>
                  <a:gd name="T47" fmla="*/ 34 h 45"/>
                  <a:gd name="T48" fmla="*/ 3 w 45"/>
                  <a:gd name="T49" fmla="*/ 37 h 45"/>
                  <a:gd name="T50" fmla="*/ 6 w 45"/>
                  <a:gd name="T51" fmla="*/ 39 h 45"/>
                  <a:gd name="T52" fmla="*/ 8 w 45"/>
                  <a:gd name="T53" fmla="*/ 39 h 45"/>
                  <a:gd name="T54" fmla="*/ 11 w 45"/>
                  <a:gd name="T55" fmla="*/ 42 h 45"/>
                  <a:gd name="T56" fmla="*/ 14 w 45"/>
                  <a:gd name="T57" fmla="*/ 45 h 45"/>
                  <a:gd name="T58" fmla="*/ 19 w 45"/>
                  <a:gd name="T59" fmla="*/ 45 h 45"/>
                  <a:gd name="T60" fmla="*/ 21 w 45"/>
                  <a:gd name="T61" fmla="*/ 45 h 45"/>
                  <a:gd name="T62" fmla="*/ 27 w 45"/>
                  <a:gd name="T63" fmla="*/ 45 h 45"/>
                  <a:gd name="T64" fmla="*/ 29 w 45"/>
                  <a:gd name="T65" fmla="*/ 45 h 45"/>
                  <a:gd name="T66" fmla="*/ 32 w 45"/>
                  <a:gd name="T67" fmla="*/ 42 h 45"/>
                  <a:gd name="T68" fmla="*/ 35 w 45"/>
                  <a:gd name="T69" fmla="*/ 39 h 45"/>
                  <a:gd name="T70" fmla="*/ 37 w 45"/>
                  <a:gd name="T71" fmla="*/ 39 h 45"/>
                  <a:gd name="T72" fmla="*/ 40 w 45"/>
                  <a:gd name="T73" fmla="*/ 37 h 45"/>
                  <a:gd name="T74" fmla="*/ 43 w 45"/>
                  <a:gd name="T75" fmla="*/ 34 h 45"/>
                  <a:gd name="T76" fmla="*/ 43 w 45"/>
                  <a:gd name="T77" fmla="*/ 29 h 45"/>
                  <a:gd name="T78" fmla="*/ 43 w 45"/>
                  <a:gd name="T79" fmla="*/ 26 h 45"/>
                  <a:gd name="T80" fmla="*/ 45 w 45"/>
                  <a:gd name="T81" fmla="*/ 23 h 45"/>
                  <a:gd name="T82" fmla="*/ 45 w 45"/>
                  <a:gd name="T83" fmla="*/ 23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45"/>
                  <a:gd name="T128" fmla="*/ 45 w 45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45">
                    <a:moveTo>
                      <a:pt x="43" y="21"/>
                    </a:moveTo>
                    <a:lnTo>
                      <a:pt x="43" y="18"/>
                    </a:lnTo>
                    <a:lnTo>
                      <a:pt x="43" y="16"/>
                    </a:lnTo>
                    <a:lnTo>
                      <a:pt x="43" y="13"/>
                    </a:lnTo>
                    <a:lnTo>
                      <a:pt x="40" y="10"/>
                    </a:lnTo>
                    <a:lnTo>
                      <a:pt x="37" y="8"/>
                    </a:lnTo>
                    <a:lnTo>
                      <a:pt x="35" y="5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1" y="42"/>
                    </a:lnTo>
                    <a:lnTo>
                      <a:pt x="14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29" y="45"/>
                    </a:lnTo>
                    <a:lnTo>
                      <a:pt x="32" y="42"/>
                    </a:lnTo>
                    <a:lnTo>
                      <a:pt x="35" y="39"/>
                    </a:lnTo>
                    <a:lnTo>
                      <a:pt x="37" y="39"/>
                    </a:lnTo>
                    <a:lnTo>
                      <a:pt x="40" y="37"/>
                    </a:lnTo>
                    <a:lnTo>
                      <a:pt x="43" y="34"/>
                    </a:lnTo>
                    <a:lnTo>
                      <a:pt x="43" y="29"/>
                    </a:lnTo>
                    <a:lnTo>
                      <a:pt x="43" y="26"/>
                    </a:lnTo>
                    <a:lnTo>
                      <a:pt x="45" y="23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59" name="Group 149">
            <a:extLst>
              <a:ext uri="{FF2B5EF4-FFF2-40B4-BE49-F238E27FC236}">
                <a16:creationId xmlns:a16="http://schemas.microsoft.com/office/drawing/2014/main" id="{7BBD694A-4639-6516-06A9-DA47AB187B3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2647950" cy="2011363"/>
            <a:chOff x="746" y="2543"/>
            <a:chExt cx="1668" cy="1267"/>
          </a:xfrm>
        </p:grpSpPr>
        <p:sp>
          <p:nvSpPr>
            <p:cNvPr id="19464" name="Line 4">
              <a:extLst>
                <a:ext uri="{FF2B5EF4-FFF2-40B4-BE49-F238E27FC236}">
                  <a16:creationId xmlns:a16="http://schemas.microsoft.com/office/drawing/2014/main" id="{FCCCB637-A5ED-AEB3-3CBF-D13B610C2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" y="3471"/>
              <a:ext cx="2" cy="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101">
              <a:extLst>
                <a:ext uri="{FF2B5EF4-FFF2-40B4-BE49-F238E27FC236}">
                  <a16:creationId xmlns:a16="http://schemas.microsoft.com/office/drawing/2014/main" id="{48F9CBF5-7832-CB69-0439-5D4A583A3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7" y="3147"/>
              <a:ext cx="2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02">
              <a:extLst>
                <a:ext uri="{FF2B5EF4-FFF2-40B4-BE49-F238E27FC236}">
                  <a16:creationId xmlns:a16="http://schemas.microsoft.com/office/drawing/2014/main" id="{063B59BD-6D33-91C8-38F5-2D3CE2203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3139"/>
              <a:ext cx="3" cy="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03">
              <a:extLst>
                <a:ext uri="{FF2B5EF4-FFF2-40B4-BE49-F238E27FC236}">
                  <a16:creationId xmlns:a16="http://schemas.microsoft.com/office/drawing/2014/main" id="{18F0A822-D482-B1D1-404F-1FCDB59F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3224"/>
              <a:ext cx="1668" cy="241"/>
            </a:xfrm>
            <a:custGeom>
              <a:avLst/>
              <a:gdLst>
                <a:gd name="T0" fmla="*/ 0 w 1668"/>
                <a:gd name="T1" fmla="*/ 0 h 241"/>
                <a:gd name="T2" fmla="*/ 1668 w 1668"/>
                <a:gd name="T3" fmla="*/ 3 h 241"/>
                <a:gd name="T4" fmla="*/ 1668 w 1668"/>
                <a:gd name="T5" fmla="*/ 241 h 241"/>
                <a:gd name="T6" fmla="*/ 3 w 1668"/>
                <a:gd name="T7" fmla="*/ 241 h 241"/>
                <a:gd name="T8" fmla="*/ 3 w 1668"/>
                <a:gd name="T9" fmla="*/ 3 h 241"/>
                <a:gd name="T10" fmla="*/ 0 w 1668"/>
                <a:gd name="T11" fmla="*/ 0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8"/>
                <a:gd name="T19" fmla="*/ 0 h 241"/>
                <a:gd name="T20" fmla="*/ 1668 w 1668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8" h="241">
                  <a:moveTo>
                    <a:pt x="0" y="0"/>
                  </a:moveTo>
                  <a:lnTo>
                    <a:pt x="1668" y="3"/>
                  </a:lnTo>
                  <a:lnTo>
                    <a:pt x="1668" y="241"/>
                  </a:lnTo>
                  <a:lnTo>
                    <a:pt x="3" y="24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04">
              <a:extLst>
                <a:ext uri="{FF2B5EF4-FFF2-40B4-BE49-F238E27FC236}">
                  <a16:creationId xmlns:a16="http://schemas.microsoft.com/office/drawing/2014/main" id="{9BD3BCB6-C6D1-A778-735A-B96CAAEE8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3224"/>
              <a:ext cx="1668" cy="241"/>
            </a:xfrm>
            <a:custGeom>
              <a:avLst/>
              <a:gdLst>
                <a:gd name="T0" fmla="*/ 0 w 1668"/>
                <a:gd name="T1" fmla="*/ 0 h 241"/>
                <a:gd name="T2" fmla="*/ 1668 w 1668"/>
                <a:gd name="T3" fmla="*/ 3 h 241"/>
                <a:gd name="T4" fmla="*/ 1668 w 1668"/>
                <a:gd name="T5" fmla="*/ 241 h 241"/>
                <a:gd name="T6" fmla="*/ 3 w 1668"/>
                <a:gd name="T7" fmla="*/ 241 h 241"/>
                <a:gd name="T8" fmla="*/ 3 w 1668"/>
                <a:gd name="T9" fmla="*/ 3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8"/>
                <a:gd name="T16" fmla="*/ 0 h 241"/>
                <a:gd name="T17" fmla="*/ 1668 w 1668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8" h="241">
                  <a:moveTo>
                    <a:pt x="0" y="0"/>
                  </a:moveTo>
                  <a:lnTo>
                    <a:pt x="1668" y="3"/>
                  </a:lnTo>
                  <a:lnTo>
                    <a:pt x="1668" y="241"/>
                  </a:lnTo>
                  <a:lnTo>
                    <a:pt x="3" y="241"/>
                  </a:lnTo>
                  <a:lnTo>
                    <a:pt x="3" y="3"/>
                  </a:lnTo>
                </a:path>
              </a:pathLst>
            </a:custGeom>
            <a:solidFill>
              <a:srgbClr val="FF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05">
              <a:extLst>
                <a:ext uri="{FF2B5EF4-FFF2-40B4-BE49-F238E27FC236}">
                  <a16:creationId xmlns:a16="http://schemas.microsoft.com/office/drawing/2014/main" id="{9D4046C5-B3FA-0B1F-F7A1-5589B252E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" y="2858"/>
              <a:ext cx="2" cy="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06">
              <a:extLst>
                <a:ext uri="{FF2B5EF4-FFF2-40B4-BE49-F238E27FC236}">
                  <a16:creationId xmlns:a16="http://schemas.microsoft.com/office/drawing/2014/main" id="{10EA825C-3AE2-535C-2D59-CBB704A7C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" y="2543"/>
              <a:ext cx="318" cy="318"/>
            </a:xfrm>
            <a:custGeom>
              <a:avLst/>
              <a:gdLst>
                <a:gd name="T0" fmla="*/ 316 w 318"/>
                <a:gd name="T1" fmla="*/ 156 h 318"/>
                <a:gd name="T2" fmla="*/ 316 w 318"/>
                <a:gd name="T3" fmla="*/ 186 h 318"/>
                <a:gd name="T4" fmla="*/ 311 w 318"/>
                <a:gd name="T5" fmla="*/ 209 h 318"/>
                <a:gd name="T6" fmla="*/ 300 w 318"/>
                <a:gd name="T7" fmla="*/ 231 h 318"/>
                <a:gd name="T8" fmla="*/ 287 w 318"/>
                <a:gd name="T9" fmla="*/ 252 h 318"/>
                <a:gd name="T10" fmla="*/ 271 w 318"/>
                <a:gd name="T11" fmla="*/ 270 h 318"/>
                <a:gd name="T12" fmla="*/ 252 w 318"/>
                <a:gd name="T13" fmla="*/ 286 h 318"/>
                <a:gd name="T14" fmla="*/ 231 w 318"/>
                <a:gd name="T15" fmla="*/ 300 h 318"/>
                <a:gd name="T16" fmla="*/ 210 w 318"/>
                <a:gd name="T17" fmla="*/ 310 h 318"/>
                <a:gd name="T18" fmla="*/ 183 w 318"/>
                <a:gd name="T19" fmla="*/ 315 h 318"/>
                <a:gd name="T20" fmla="*/ 159 w 318"/>
                <a:gd name="T21" fmla="*/ 318 h 318"/>
                <a:gd name="T22" fmla="*/ 133 w 318"/>
                <a:gd name="T23" fmla="*/ 315 h 318"/>
                <a:gd name="T24" fmla="*/ 109 w 318"/>
                <a:gd name="T25" fmla="*/ 310 h 318"/>
                <a:gd name="T26" fmla="*/ 85 w 318"/>
                <a:gd name="T27" fmla="*/ 300 h 318"/>
                <a:gd name="T28" fmla="*/ 64 w 318"/>
                <a:gd name="T29" fmla="*/ 286 h 318"/>
                <a:gd name="T30" fmla="*/ 45 w 318"/>
                <a:gd name="T31" fmla="*/ 270 h 318"/>
                <a:gd name="T32" fmla="*/ 30 w 318"/>
                <a:gd name="T33" fmla="*/ 252 h 318"/>
                <a:gd name="T34" fmla="*/ 16 w 318"/>
                <a:gd name="T35" fmla="*/ 231 h 318"/>
                <a:gd name="T36" fmla="*/ 8 w 318"/>
                <a:gd name="T37" fmla="*/ 209 h 318"/>
                <a:gd name="T38" fmla="*/ 0 w 318"/>
                <a:gd name="T39" fmla="*/ 186 h 318"/>
                <a:gd name="T40" fmla="*/ 0 w 318"/>
                <a:gd name="T41" fmla="*/ 159 h 318"/>
                <a:gd name="T42" fmla="*/ 0 w 318"/>
                <a:gd name="T43" fmla="*/ 133 h 318"/>
                <a:gd name="T44" fmla="*/ 8 w 318"/>
                <a:gd name="T45" fmla="*/ 109 h 318"/>
                <a:gd name="T46" fmla="*/ 16 w 318"/>
                <a:gd name="T47" fmla="*/ 85 h 318"/>
                <a:gd name="T48" fmla="*/ 30 w 318"/>
                <a:gd name="T49" fmla="*/ 64 h 318"/>
                <a:gd name="T50" fmla="*/ 45 w 318"/>
                <a:gd name="T51" fmla="*/ 45 h 318"/>
                <a:gd name="T52" fmla="*/ 64 w 318"/>
                <a:gd name="T53" fmla="*/ 29 h 318"/>
                <a:gd name="T54" fmla="*/ 85 w 318"/>
                <a:gd name="T55" fmla="*/ 19 h 318"/>
                <a:gd name="T56" fmla="*/ 109 w 318"/>
                <a:gd name="T57" fmla="*/ 8 h 318"/>
                <a:gd name="T58" fmla="*/ 133 w 318"/>
                <a:gd name="T59" fmla="*/ 3 h 318"/>
                <a:gd name="T60" fmla="*/ 159 w 318"/>
                <a:gd name="T61" fmla="*/ 0 h 318"/>
                <a:gd name="T62" fmla="*/ 183 w 318"/>
                <a:gd name="T63" fmla="*/ 3 h 318"/>
                <a:gd name="T64" fmla="*/ 210 w 318"/>
                <a:gd name="T65" fmla="*/ 8 h 318"/>
                <a:gd name="T66" fmla="*/ 231 w 318"/>
                <a:gd name="T67" fmla="*/ 19 h 318"/>
                <a:gd name="T68" fmla="*/ 252 w 318"/>
                <a:gd name="T69" fmla="*/ 29 h 318"/>
                <a:gd name="T70" fmla="*/ 271 w 318"/>
                <a:gd name="T71" fmla="*/ 45 h 318"/>
                <a:gd name="T72" fmla="*/ 287 w 318"/>
                <a:gd name="T73" fmla="*/ 64 h 318"/>
                <a:gd name="T74" fmla="*/ 300 w 318"/>
                <a:gd name="T75" fmla="*/ 85 h 318"/>
                <a:gd name="T76" fmla="*/ 311 w 318"/>
                <a:gd name="T77" fmla="*/ 109 h 318"/>
                <a:gd name="T78" fmla="*/ 316 w 318"/>
                <a:gd name="T79" fmla="*/ 133 h 318"/>
                <a:gd name="T80" fmla="*/ 318 w 318"/>
                <a:gd name="T81" fmla="*/ 159 h 318"/>
                <a:gd name="T82" fmla="*/ 316 w 318"/>
                <a:gd name="T83" fmla="*/ 156 h 3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318"/>
                <a:gd name="T128" fmla="*/ 318 w 318"/>
                <a:gd name="T129" fmla="*/ 318 h 3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318">
                  <a:moveTo>
                    <a:pt x="316" y="156"/>
                  </a:moveTo>
                  <a:lnTo>
                    <a:pt x="316" y="186"/>
                  </a:lnTo>
                  <a:lnTo>
                    <a:pt x="311" y="209"/>
                  </a:lnTo>
                  <a:lnTo>
                    <a:pt x="300" y="231"/>
                  </a:lnTo>
                  <a:lnTo>
                    <a:pt x="287" y="252"/>
                  </a:lnTo>
                  <a:lnTo>
                    <a:pt x="271" y="270"/>
                  </a:lnTo>
                  <a:lnTo>
                    <a:pt x="252" y="286"/>
                  </a:lnTo>
                  <a:lnTo>
                    <a:pt x="231" y="300"/>
                  </a:lnTo>
                  <a:lnTo>
                    <a:pt x="210" y="310"/>
                  </a:lnTo>
                  <a:lnTo>
                    <a:pt x="183" y="315"/>
                  </a:lnTo>
                  <a:lnTo>
                    <a:pt x="159" y="318"/>
                  </a:lnTo>
                  <a:lnTo>
                    <a:pt x="133" y="315"/>
                  </a:lnTo>
                  <a:lnTo>
                    <a:pt x="109" y="310"/>
                  </a:lnTo>
                  <a:lnTo>
                    <a:pt x="85" y="300"/>
                  </a:lnTo>
                  <a:lnTo>
                    <a:pt x="64" y="286"/>
                  </a:lnTo>
                  <a:lnTo>
                    <a:pt x="45" y="270"/>
                  </a:lnTo>
                  <a:lnTo>
                    <a:pt x="30" y="252"/>
                  </a:lnTo>
                  <a:lnTo>
                    <a:pt x="16" y="231"/>
                  </a:lnTo>
                  <a:lnTo>
                    <a:pt x="8" y="209"/>
                  </a:lnTo>
                  <a:lnTo>
                    <a:pt x="0" y="186"/>
                  </a:lnTo>
                  <a:lnTo>
                    <a:pt x="0" y="159"/>
                  </a:lnTo>
                  <a:lnTo>
                    <a:pt x="0" y="133"/>
                  </a:lnTo>
                  <a:lnTo>
                    <a:pt x="8" y="109"/>
                  </a:lnTo>
                  <a:lnTo>
                    <a:pt x="16" y="85"/>
                  </a:lnTo>
                  <a:lnTo>
                    <a:pt x="30" y="64"/>
                  </a:lnTo>
                  <a:lnTo>
                    <a:pt x="45" y="45"/>
                  </a:lnTo>
                  <a:lnTo>
                    <a:pt x="64" y="29"/>
                  </a:lnTo>
                  <a:lnTo>
                    <a:pt x="85" y="19"/>
                  </a:lnTo>
                  <a:lnTo>
                    <a:pt x="109" y="8"/>
                  </a:lnTo>
                  <a:lnTo>
                    <a:pt x="133" y="3"/>
                  </a:lnTo>
                  <a:lnTo>
                    <a:pt x="159" y="0"/>
                  </a:lnTo>
                  <a:lnTo>
                    <a:pt x="183" y="3"/>
                  </a:lnTo>
                  <a:lnTo>
                    <a:pt x="210" y="8"/>
                  </a:lnTo>
                  <a:lnTo>
                    <a:pt x="231" y="19"/>
                  </a:lnTo>
                  <a:lnTo>
                    <a:pt x="252" y="29"/>
                  </a:lnTo>
                  <a:lnTo>
                    <a:pt x="271" y="45"/>
                  </a:lnTo>
                  <a:lnTo>
                    <a:pt x="287" y="64"/>
                  </a:lnTo>
                  <a:lnTo>
                    <a:pt x="300" y="85"/>
                  </a:lnTo>
                  <a:lnTo>
                    <a:pt x="311" y="109"/>
                  </a:lnTo>
                  <a:lnTo>
                    <a:pt x="316" y="133"/>
                  </a:lnTo>
                  <a:lnTo>
                    <a:pt x="318" y="159"/>
                  </a:lnTo>
                  <a:lnTo>
                    <a:pt x="316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07">
              <a:extLst>
                <a:ext uri="{FF2B5EF4-FFF2-40B4-BE49-F238E27FC236}">
                  <a16:creationId xmlns:a16="http://schemas.microsoft.com/office/drawing/2014/main" id="{C9ABD020-E7C8-CA61-5552-67255BE0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" y="2543"/>
              <a:ext cx="318" cy="318"/>
            </a:xfrm>
            <a:custGeom>
              <a:avLst/>
              <a:gdLst>
                <a:gd name="T0" fmla="*/ 316 w 318"/>
                <a:gd name="T1" fmla="*/ 156 h 318"/>
                <a:gd name="T2" fmla="*/ 316 w 318"/>
                <a:gd name="T3" fmla="*/ 133 h 318"/>
                <a:gd name="T4" fmla="*/ 311 w 318"/>
                <a:gd name="T5" fmla="*/ 109 h 318"/>
                <a:gd name="T6" fmla="*/ 300 w 318"/>
                <a:gd name="T7" fmla="*/ 85 h 318"/>
                <a:gd name="T8" fmla="*/ 287 w 318"/>
                <a:gd name="T9" fmla="*/ 64 h 318"/>
                <a:gd name="T10" fmla="*/ 271 w 318"/>
                <a:gd name="T11" fmla="*/ 45 h 318"/>
                <a:gd name="T12" fmla="*/ 252 w 318"/>
                <a:gd name="T13" fmla="*/ 29 h 318"/>
                <a:gd name="T14" fmla="*/ 231 w 318"/>
                <a:gd name="T15" fmla="*/ 19 h 318"/>
                <a:gd name="T16" fmla="*/ 210 w 318"/>
                <a:gd name="T17" fmla="*/ 8 h 318"/>
                <a:gd name="T18" fmla="*/ 183 w 318"/>
                <a:gd name="T19" fmla="*/ 3 h 318"/>
                <a:gd name="T20" fmla="*/ 159 w 318"/>
                <a:gd name="T21" fmla="*/ 0 h 318"/>
                <a:gd name="T22" fmla="*/ 133 w 318"/>
                <a:gd name="T23" fmla="*/ 3 h 318"/>
                <a:gd name="T24" fmla="*/ 109 w 318"/>
                <a:gd name="T25" fmla="*/ 8 h 318"/>
                <a:gd name="T26" fmla="*/ 85 w 318"/>
                <a:gd name="T27" fmla="*/ 19 h 318"/>
                <a:gd name="T28" fmla="*/ 64 w 318"/>
                <a:gd name="T29" fmla="*/ 29 h 318"/>
                <a:gd name="T30" fmla="*/ 45 w 318"/>
                <a:gd name="T31" fmla="*/ 45 h 318"/>
                <a:gd name="T32" fmla="*/ 30 w 318"/>
                <a:gd name="T33" fmla="*/ 64 h 318"/>
                <a:gd name="T34" fmla="*/ 16 w 318"/>
                <a:gd name="T35" fmla="*/ 85 h 318"/>
                <a:gd name="T36" fmla="*/ 8 w 318"/>
                <a:gd name="T37" fmla="*/ 109 h 318"/>
                <a:gd name="T38" fmla="*/ 0 w 318"/>
                <a:gd name="T39" fmla="*/ 133 h 318"/>
                <a:gd name="T40" fmla="*/ 0 w 318"/>
                <a:gd name="T41" fmla="*/ 159 h 318"/>
                <a:gd name="T42" fmla="*/ 0 w 318"/>
                <a:gd name="T43" fmla="*/ 186 h 318"/>
                <a:gd name="T44" fmla="*/ 8 w 318"/>
                <a:gd name="T45" fmla="*/ 209 h 318"/>
                <a:gd name="T46" fmla="*/ 16 w 318"/>
                <a:gd name="T47" fmla="*/ 231 h 318"/>
                <a:gd name="T48" fmla="*/ 30 w 318"/>
                <a:gd name="T49" fmla="*/ 252 h 318"/>
                <a:gd name="T50" fmla="*/ 45 w 318"/>
                <a:gd name="T51" fmla="*/ 270 h 318"/>
                <a:gd name="T52" fmla="*/ 64 w 318"/>
                <a:gd name="T53" fmla="*/ 286 h 318"/>
                <a:gd name="T54" fmla="*/ 85 w 318"/>
                <a:gd name="T55" fmla="*/ 300 h 318"/>
                <a:gd name="T56" fmla="*/ 109 w 318"/>
                <a:gd name="T57" fmla="*/ 310 h 318"/>
                <a:gd name="T58" fmla="*/ 133 w 318"/>
                <a:gd name="T59" fmla="*/ 315 h 318"/>
                <a:gd name="T60" fmla="*/ 159 w 318"/>
                <a:gd name="T61" fmla="*/ 318 h 318"/>
                <a:gd name="T62" fmla="*/ 183 w 318"/>
                <a:gd name="T63" fmla="*/ 315 h 318"/>
                <a:gd name="T64" fmla="*/ 210 w 318"/>
                <a:gd name="T65" fmla="*/ 310 h 318"/>
                <a:gd name="T66" fmla="*/ 231 w 318"/>
                <a:gd name="T67" fmla="*/ 300 h 318"/>
                <a:gd name="T68" fmla="*/ 252 w 318"/>
                <a:gd name="T69" fmla="*/ 286 h 318"/>
                <a:gd name="T70" fmla="*/ 271 w 318"/>
                <a:gd name="T71" fmla="*/ 270 h 318"/>
                <a:gd name="T72" fmla="*/ 287 w 318"/>
                <a:gd name="T73" fmla="*/ 252 h 318"/>
                <a:gd name="T74" fmla="*/ 300 w 318"/>
                <a:gd name="T75" fmla="*/ 231 h 318"/>
                <a:gd name="T76" fmla="*/ 311 w 318"/>
                <a:gd name="T77" fmla="*/ 209 h 318"/>
                <a:gd name="T78" fmla="*/ 316 w 318"/>
                <a:gd name="T79" fmla="*/ 186 h 318"/>
                <a:gd name="T80" fmla="*/ 318 w 318"/>
                <a:gd name="T81" fmla="*/ 159 h 318"/>
                <a:gd name="T82" fmla="*/ 318 w 318"/>
                <a:gd name="T83" fmla="*/ 159 h 3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318"/>
                <a:gd name="T128" fmla="*/ 318 w 318"/>
                <a:gd name="T129" fmla="*/ 318 h 3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318">
                  <a:moveTo>
                    <a:pt x="316" y="156"/>
                  </a:moveTo>
                  <a:lnTo>
                    <a:pt x="316" y="133"/>
                  </a:lnTo>
                  <a:lnTo>
                    <a:pt x="311" y="109"/>
                  </a:lnTo>
                  <a:lnTo>
                    <a:pt x="300" y="85"/>
                  </a:lnTo>
                  <a:lnTo>
                    <a:pt x="287" y="64"/>
                  </a:lnTo>
                  <a:lnTo>
                    <a:pt x="271" y="45"/>
                  </a:lnTo>
                  <a:lnTo>
                    <a:pt x="252" y="29"/>
                  </a:lnTo>
                  <a:lnTo>
                    <a:pt x="231" y="19"/>
                  </a:lnTo>
                  <a:lnTo>
                    <a:pt x="210" y="8"/>
                  </a:lnTo>
                  <a:lnTo>
                    <a:pt x="183" y="3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9" y="8"/>
                  </a:lnTo>
                  <a:lnTo>
                    <a:pt x="85" y="19"/>
                  </a:lnTo>
                  <a:lnTo>
                    <a:pt x="64" y="29"/>
                  </a:lnTo>
                  <a:lnTo>
                    <a:pt x="45" y="45"/>
                  </a:lnTo>
                  <a:lnTo>
                    <a:pt x="30" y="64"/>
                  </a:lnTo>
                  <a:lnTo>
                    <a:pt x="16" y="85"/>
                  </a:lnTo>
                  <a:lnTo>
                    <a:pt x="8" y="109"/>
                  </a:lnTo>
                  <a:lnTo>
                    <a:pt x="0" y="133"/>
                  </a:lnTo>
                  <a:lnTo>
                    <a:pt x="0" y="159"/>
                  </a:lnTo>
                  <a:lnTo>
                    <a:pt x="0" y="186"/>
                  </a:lnTo>
                  <a:lnTo>
                    <a:pt x="8" y="209"/>
                  </a:lnTo>
                  <a:lnTo>
                    <a:pt x="16" y="231"/>
                  </a:lnTo>
                  <a:lnTo>
                    <a:pt x="30" y="252"/>
                  </a:lnTo>
                  <a:lnTo>
                    <a:pt x="45" y="270"/>
                  </a:lnTo>
                  <a:lnTo>
                    <a:pt x="64" y="286"/>
                  </a:lnTo>
                  <a:lnTo>
                    <a:pt x="85" y="300"/>
                  </a:lnTo>
                  <a:lnTo>
                    <a:pt x="109" y="310"/>
                  </a:lnTo>
                  <a:lnTo>
                    <a:pt x="133" y="315"/>
                  </a:lnTo>
                  <a:lnTo>
                    <a:pt x="159" y="318"/>
                  </a:lnTo>
                  <a:lnTo>
                    <a:pt x="183" y="315"/>
                  </a:lnTo>
                  <a:lnTo>
                    <a:pt x="210" y="310"/>
                  </a:lnTo>
                  <a:lnTo>
                    <a:pt x="231" y="300"/>
                  </a:lnTo>
                  <a:lnTo>
                    <a:pt x="252" y="286"/>
                  </a:lnTo>
                  <a:lnTo>
                    <a:pt x="271" y="270"/>
                  </a:lnTo>
                  <a:lnTo>
                    <a:pt x="287" y="252"/>
                  </a:lnTo>
                  <a:lnTo>
                    <a:pt x="300" y="231"/>
                  </a:lnTo>
                  <a:lnTo>
                    <a:pt x="311" y="209"/>
                  </a:lnTo>
                  <a:lnTo>
                    <a:pt x="316" y="186"/>
                  </a:lnTo>
                  <a:lnTo>
                    <a:pt x="318" y="15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08">
              <a:extLst>
                <a:ext uri="{FF2B5EF4-FFF2-40B4-BE49-F238E27FC236}">
                  <a16:creationId xmlns:a16="http://schemas.microsoft.com/office/drawing/2014/main" id="{B4D78148-BE80-5C53-8377-8A91C654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2938"/>
              <a:ext cx="320" cy="201"/>
            </a:xfrm>
            <a:custGeom>
              <a:avLst/>
              <a:gdLst>
                <a:gd name="T0" fmla="*/ 0 w 320"/>
                <a:gd name="T1" fmla="*/ 0 h 201"/>
                <a:gd name="T2" fmla="*/ 320 w 320"/>
                <a:gd name="T3" fmla="*/ 3 h 201"/>
                <a:gd name="T4" fmla="*/ 320 w 320"/>
                <a:gd name="T5" fmla="*/ 201 h 201"/>
                <a:gd name="T6" fmla="*/ 2 w 320"/>
                <a:gd name="T7" fmla="*/ 201 h 201"/>
                <a:gd name="T8" fmla="*/ 2 w 320"/>
                <a:gd name="T9" fmla="*/ 3 h 201"/>
                <a:gd name="T10" fmla="*/ 0 w 320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201"/>
                <a:gd name="T20" fmla="*/ 320 w 320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201">
                  <a:moveTo>
                    <a:pt x="0" y="0"/>
                  </a:moveTo>
                  <a:lnTo>
                    <a:pt x="320" y="3"/>
                  </a:lnTo>
                  <a:lnTo>
                    <a:pt x="320" y="201"/>
                  </a:lnTo>
                  <a:lnTo>
                    <a:pt x="2" y="201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09">
              <a:extLst>
                <a:ext uri="{FF2B5EF4-FFF2-40B4-BE49-F238E27FC236}">
                  <a16:creationId xmlns:a16="http://schemas.microsoft.com/office/drawing/2014/main" id="{A94742C6-FA6E-D2D9-9588-E906AD5D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2938"/>
              <a:ext cx="320" cy="201"/>
            </a:xfrm>
            <a:custGeom>
              <a:avLst/>
              <a:gdLst>
                <a:gd name="T0" fmla="*/ 0 w 320"/>
                <a:gd name="T1" fmla="*/ 0 h 201"/>
                <a:gd name="T2" fmla="*/ 320 w 320"/>
                <a:gd name="T3" fmla="*/ 3 h 201"/>
                <a:gd name="T4" fmla="*/ 320 w 320"/>
                <a:gd name="T5" fmla="*/ 201 h 201"/>
                <a:gd name="T6" fmla="*/ 2 w 320"/>
                <a:gd name="T7" fmla="*/ 201 h 201"/>
                <a:gd name="T8" fmla="*/ 2 w 320"/>
                <a:gd name="T9" fmla="*/ 3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201"/>
                <a:gd name="T17" fmla="*/ 320 w 320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201">
                  <a:moveTo>
                    <a:pt x="0" y="0"/>
                  </a:moveTo>
                  <a:lnTo>
                    <a:pt x="320" y="3"/>
                  </a:lnTo>
                  <a:lnTo>
                    <a:pt x="320" y="201"/>
                  </a:lnTo>
                  <a:lnTo>
                    <a:pt x="2" y="201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Rectangle 110">
              <a:extLst>
                <a:ext uri="{FF2B5EF4-FFF2-40B4-BE49-F238E27FC236}">
                  <a16:creationId xmlns:a16="http://schemas.microsoft.com/office/drawing/2014/main" id="{873830DD-444B-C715-9F1F-348BED4D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2649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5" name="Rectangle 111">
              <a:extLst>
                <a:ext uri="{FF2B5EF4-FFF2-40B4-BE49-F238E27FC236}">
                  <a16:creationId xmlns:a16="http://schemas.microsoft.com/office/drawing/2014/main" id="{C68BF77C-B722-5AD1-F82A-C9E000D36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268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6" name="Rectangle 112">
              <a:extLst>
                <a:ext uri="{FF2B5EF4-FFF2-40B4-BE49-F238E27FC236}">
                  <a16:creationId xmlns:a16="http://schemas.microsoft.com/office/drawing/2014/main" id="{3CF217F0-D25E-1930-7C8D-35EA7B511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98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$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7" name="Rectangle 113">
              <a:extLst>
                <a:ext uri="{FF2B5EF4-FFF2-40B4-BE49-F238E27FC236}">
                  <a16:creationId xmlns:a16="http://schemas.microsoft.com/office/drawing/2014/main" id="{06EE1553-26F6-3109-ADA9-A88DCB0A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280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dirty="0">
                  <a:solidFill>
                    <a:srgbClr val="000000"/>
                  </a:solidFill>
                  <a:latin typeface="Arial" panose="020B0604020202020204" pitchFamily="34" charset="0"/>
                </a:rPr>
                <a:t>Inter</a:t>
              </a:r>
              <a:endPara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8" name="Rectangle 114">
              <a:extLst>
                <a:ext uri="{FF2B5EF4-FFF2-40B4-BE49-F238E27FC236}">
                  <a16:creationId xmlns:a16="http://schemas.microsoft.com/office/drawing/2014/main" id="{5C941CDE-8EB6-EDD2-DB1C-488BA36E4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3280"/>
              <a:ext cx="10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dirty="0">
                  <a:solidFill>
                    <a:srgbClr val="000000"/>
                  </a:solidFill>
                  <a:latin typeface="Arial" panose="020B0604020202020204" pitchFamily="34" charset="0"/>
                </a:rPr>
                <a:t>connection network</a:t>
              </a:r>
              <a:endPara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" name="Line 115">
              <a:extLst>
                <a:ext uri="{FF2B5EF4-FFF2-40B4-BE49-F238E27FC236}">
                  <a16:creationId xmlns:a16="http://schemas.microsoft.com/office/drawing/2014/main" id="{24A570FB-89CB-9D38-F4A5-3432E237C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7" y="2869"/>
              <a:ext cx="2" cy="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116">
              <a:extLst>
                <a:ext uri="{FF2B5EF4-FFF2-40B4-BE49-F238E27FC236}">
                  <a16:creationId xmlns:a16="http://schemas.microsoft.com/office/drawing/2014/main" id="{2725D5ED-6268-80F8-8EF3-8D89C337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2551"/>
              <a:ext cx="318" cy="318"/>
            </a:xfrm>
            <a:custGeom>
              <a:avLst/>
              <a:gdLst>
                <a:gd name="T0" fmla="*/ 316 w 318"/>
                <a:gd name="T1" fmla="*/ 159 h 318"/>
                <a:gd name="T2" fmla="*/ 316 w 318"/>
                <a:gd name="T3" fmla="*/ 186 h 318"/>
                <a:gd name="T4" fmla="*/ 311 w 318"/>
                <a:gd name="T5" fmla="*/ 209 h 318"/>
                <a:gd name="T6" fmla="*/ 300 w 318"/>
                <a:gd name="T7" fmla="*/ 233 h 318"/>
                <a:gd name="T8" fmla="*/ 287 w 318"/>
                <a:gd name="T9" fmla="*/ 254 h 318"/>
                <a:gd name="T10" fmla="*/ 271 w 318"/>
                <a:gd name="T11" fmla="*/ 273 h 318"/>
                <a:gd name="T12" fmla="*/ 252 w 318"/>
                <a:gd name="T13" fmla="*/ 289 h 318"/>
                <a:gd name="T14" fmla="*/ 231 w 318"/>
                <a:gd name="T15" fmla="*/ 302 h 318"/>
                <a:gd name="T16" fmla="*/ 210 w 318"/>
                <a:gd name="T17" fmla="*/ 310 h 318"/>
                <a:gd name="T18" fmla="*/ 183 w 318"/>
                <a:gd name="T19" fmla="*/ 318 h 318"/>
                <a:gd name="T20" fmla="*/ 159 w 318"/>
                <a:gd name="T21" fmla="*/ 318 h 318"/>
                <a:gd name="T22" fmla="*/ 133 w 318"/>
                <a:gd name="T23" fmla="*/ 318 h 318"/>
                <a:gd name="T24" fmla="*/ 109 w 318"/>
                <a:gd name="T25" fmla="*/ 310 h 318"/>
                <a:gd name="T26" fmla="*/ 85 w 318"/>
                <a:gd name="T27" fmla="*/ 302 h 318"/>
                <a:gd name="T28" fmla="*/ 64 w 318"/>
                <a:gd name="T29" fmla="*/ 289 h 318"/>
                <a:gd name="T30" fmla="*/ 45 w 318"/>
                <a:gd name="T31" fmla="*/ 273 h 318"/>
                <a:gd name="T32" fmla="*/ 30 w 318"/>
                <a:gd name="T33" fmla="*/ 254 h 318"/>
                <a:gd name="T34" fmla="*/ 16 w 318"/>
                <a:gd name="T35" fmla="*/ 233 h 318"/>
                <a:gd name="T36" fmla="*/ 8 w 318"/>
                <a:gd name="T37" fmla="*/ 209 h 318"/>
                <a:gd name="T38" fmla="*/ 0 w 318"/>
                <a:gd name="T39" fmla="*/ 186 h 318"/>
                <a:gd name="T40" fmla="*/ 0 w 318"/>
                <a:gd name="T41" fmla="*/ 159 h 318"/>
                <a:gd name="T42" fmla="*/ 0 w 318"/>
                <a:gd name="T43" fmla="*/ 135 h 318"/>
                <a:gd name="T44" fmla="*/ 8 w 318"/>
                <a:gd name="T45" fmla="*/ 109 h 318"/>
                <a:gd name="T46" fmla="*/ 16 w 318"/>
                <a:gd name="T47" fmla="*/ 87 h 318"/>
                <a:gd name="T48" fmla="*/ 30 w 318"/>
                <a:gd name="T49" fmla="*/ 66 h 318"/>
                <a:gd name="T50" fmla="*/ 45 w 318"/>
                <a:gd name="T51" fmla="*/ 48 h 318"/>
                <a:gd name="T52" fmla="*/ 64 w 318"/>
                <a:gd name="T53" fmla="*/ 32 h 318"/>
                <a:gd name="T54" fmla="*/ 85 w 318"/>
                <a:gd name="T55" fmla="*/ 19 h 318"/>
                <a:gd name="T56" fmla="*/ 109 w 318"/>
                <a:gd name="T57" fmla="*/ 8 h 318"/>
                <a:gd name="T58" fmla="*/ 133 w 318"/>
                <a:gd name="T59" fmla="*/ 3 h 318"/>
                <a:gd name="T60" fmla="*/ 159 w 318"/>
                <a:gd name="T61" fmla="*/ 0 h 318"/>
                <a:gd name="T62" fmla="*/ 183 w 318"/>
                <a:gd name="T63" fmla="*/ 3 h 318"/>
                <a:gd name="T64" fmla="*/ 210 w 318"/>
                <a:gd name="T65" fmla="*/ 8 h 318"/>
                <a:gd name="T66" fmla="*/ 231 w 318"/>
                <a:gd name="T67" fmla="*/ 19 h 318"/>
                <a:gd name="T68" fmla="*/ 252 w 318"/>
                <a:gd name="T69" fmla="*/ 32 h 318"/>
                <a:gd name="T70" fmla="*/ 271 w 318"/>
                <a:gd name="T71" fmla="*/ 48 h 318"/>
                <a:gd name="T72" fmla="*/ 287 w 318"/>
                <a:gd name="T73" fmla="*/ 66 h 318"/>
                <a:gd name="T74" fmla="*/ 300 w 318"/>
                <a:gd name="T75" fmla="*/ 87 h 318"/>
                <a:gd name="T76" fmla="*/ 311 w 318"/>
                <a:gd name="T77" fmla="*/ 109 h 318"/>
                <a:gd name="T78" fmla="*/ 316 w 318"/>
                <a:gd name="T79" fmla="*/ 135 h 318"/>
                <a:gd name="T80" fmla="*/ 318 w 318"/>
                <a:gd name="T81" fmla="*/ 159 h 318"/>
                <a:gd name="T82" fmla="*/ 316 w 318"/>
                <a:gd name="T83" fmla="*/ 159 h 3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318"/>
                <a:gd name="T128" fmla="*/ 318 w 318"/>
                <a:gd name="T129" fmla="*/ 318 h 3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318">
                  <a:moveTo>
                    <a:pt x="316" y="159"/>
                  </a:moveTo>
                  <a:lnTo>
                    <a:pt x="316" y="186"/>
                  </a:lnTo>
                  <a:lnTo>
                    <a:pt x="311" y="209"/>
                  </a:lnTo>
                  <a:lnTo>
                    <a:pt x="300" y="233"/>
                  </a:lnTo>
                  <a:lnTo>
                    <a:pt x="287" y="254"/>
                  </a:lnTo>
                  <a:lnTo>
                    <a:pt x="271" y="273"/>
                  </a:lnTo>
                  <a:lnTo>
                    <a:pt x="252" y="289"/>
                  </a:lnTo>
                  <a:lnTo>
                    <a:pt x="231" y="302"/>
                  </a:lnTo>
                  <a:lnTo>
                    <a:pt x="210" y="310"/>
                  </a:lnTo>
                  <a:lnTo>
                    <a:pt x="183" y="318"/>
                  </a:lnTo>
                  <a:lnTo>
                    <a:pt x="159" y="318"/>
                  </a:lnTo>
                  <a:lnTo>
                    <a:pt x="133" y="318"/>
                  </a:lnTo>
                  <a:lnTo>
                    <a:pt x="109" y="310"/>
                  </a:lnTo>
                  <a:lnTo>
                    <a:pt x="85" y="302"/>
                  </a:lnTo>
                  <a:lnTo>
                    <a:pt x="64" y="289"/>
                  </a:lnTo>
                  <a:lnTo>
                    <a:pt x="45" y="273"/>
                  </a:lnTo>
                  <a:lnTo>
                    <a:pt x="30" y="254"/>
                  </a:lnTo>
                  <a:lnTo>
                    <a:pt x="16" y="233"/>
                  </a:lnTo>
                  <a:lnTo>
                    <a:pt x="8" y="209"/>
                  </a:lnTo>
                  <a:lnTo>
                    <a:pt x="0" y="186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8" y="109"/>
                  </a:lnTo>
                  <a:lnTo>
                    <a:pt x="16" y="87"/>
                  </a:lnTo>
                  <a:lnTo>
                    <a:pt x="30" y="66"/>
                  </a:lnTo>
                  <a:lnTo>
                    <a:pt x="45" y="48"/>
                  </a:lnTo>
                  <a:lnTo>
                    <a:pt x="64" y="32"/>
                  </a:lnTo>
                  <a:lnTo>
                    <a:pt x="85" y="19"/>
                  </a:lnTo>
                  <a:lnTo>
                    <a:pt x="109" y="8"/>
                  </a:lnTo>
                  <a:lnTo>
                    <a:pt x="133" y="3"/>
                  </a:lnTo>
                  <a:lnTo>
                    <a:pt x="159" y="0"/>
                  </a:lnTo>
                  <a:lnTo>
                    <a:pt x="183" y="3"/>
                  </a:lnTo>
                  <a:lnTo>
                    <a:pt x="210" y="8"/>
                  </a:lnTo>
                  <a:lnTo>
                    <a:pt x="231" y="19"/>
                  </a:lnTo>
                  <a:lnTo>
                    <a:pt x="252" y="32"/>
                  </a:lnTo>
                  <a:lnTo>
                    <a:pt x="271" y="48"/>
                  </a:lnTo>
                  <a:lnTo>
                    <a:pt x="287" y="66"/>
                  </a:lnTo>
                  <a:lnTo>
                    <a:pt x="300" y="87"/>
                  </a:lnTo>
                  <a:lnTo>
                    <a:pt x="311" y="109"/>
                  </a:lnTo>
                  <a:lnTo>
                    <a:pt x="316" y="135"/>
                  </a:lnTo>
                  <a:lnTo>
                    <a:pt x="318" y="159"/>
                  </a:lnTo>
                  <a:lnTo>
                    <a:pt x="316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117">
              <a:extLst>
                <a:ext uri="{FF2B5EF4-FFF2-40B4-BE49-F238E27FC236}">
                  <a16:creationId xmlns:a16="http://schemas.microsoft.com/office/drawing/2014/main" id="{11EFC6EB-D090-A535-727A-7FDCD9246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2551"/>
              <a:ext cx="318" cy="318"/>
            </a:xfrm>
            <a:custGeom>
              <a:avLst/>
              <a:gdLst>
                <a:gd name="T0" fmla="*/ 316 w 318"/>
                <a:gd name="T1" fmla="*/ 159 h 318"/>
                <a:gd name="T2" fmla="*/ 316 w 318"/>
                <a:gd name="T3" fmla="*/ 135 h 318"/>
                <a:gd name="T4" fmla="*/ 311 w 318"/>
                <a:gd name="T5" fmla="*/ 109 h 318"/>
                <a:gd name="T6" fmla="*/ 300 w 318"/>
                <a:gd name="T7" fmla="*/ 87 h 318"/>
                <a:gd name="T8" fmla="*/ 287 w 318"/>
                <a:gd name="T9" fmla="*/ 66 h 318"/>
                <a:gd name="T10" fmla="*/ 271 w 318"/>
                <a:gd name="T11" fmla="*/ 48 h 318"/>
                <a:gd name="T12" fmla="*/ 252 w 318"/>
                <a:gd name="T13" fmla="*/ 32 h 318"/>
                <a:gd name="T14" fmla="*/ 231 w 318"/>
                <a:gd name="T15" fmla="*/ 19 h 318"/>
                <a:gd name="T16" fmla="*/ 210 w 318"/>
                <a:gd name="T17" fmla="*/ 8 h 318"/>
                <a:gd name="T18" fmla="*/ 183 w 318"/>
                <a:gd name="T19" fmla="*/ 3 h 318"/>
                <a:gd name="T20" fmla="*/ 159 w 318"/>
                <a:gd name="T21" fmla="*/ 0 h 318"/>
                <a:gd name="T22" fmla="*/ 133 w 318"/>
                <a:gd name="T23" fmla="*/ 3 h 318"/>
                <a:gd name="T24" fmla="*/ 109 w 318"/>
                <a:gd name="T25" fmla="*/ 8 h 318"/>
                <a:gd name="T26" fmla="*/ 85 w 318"/>
                <a:gd name="T27" fmla="*/ 19 h 318"/>
                <a:gd name="T28" fmla="*/ 64 w 318"/>
                <a:gd name="T29" fmla="*/ 32 h 318"/>
                <a:gd name="T30" fmla="*/ 45 w 318"/>
                <a:gd name="T31" fmla="*/ 48 h 318"/>
                <a:gd name="T32" fmla="*/ 30 w 318"/>
                <a:gd name="T33" fmla="*/ 66 h 318"/>
                <a:gd name="T34" fmla="*/ 16 w 318"/>
                <a:gd name="T35" fmla="*/ 87 h 318"/>
                <a:gd name="T36" fmla="*/ 8 w 318"/>
                <a:gd name="T37" fmla="*/ 109 h 318"/>
                <a:gd name="T38" fmla="*/ 0 w 318"/>
                <a:gd name="T39" fmla="*/ 135 h 318"/>
                <a:gd name="T40" fmla="*/ 0 w 318"/>
                <a:gd name="T41" fmla="*/ 159 h 318"/>
                <a:gd name="T42" fmla="*/ 0 w 318"/>
                <a:gd name="T43" fmla="*/ 186 h 318"/>
                <a:gd name="T44" fmla="*/ 8 w 318"/>
                <a:gd name="T45" fmla="*/ 209 h 318"/>
                <a:gd name="T46" fmla="*/ 16 w 318"/>
                <a:gd name="T47" fmla="*/ 233 h 318"/>
                <a:gd name="T48" fmla="*/ 30 w 318"/>
                <a:gd name="T49" fmla="*/ 254 h 318"/>
                <a:gd name="T50" fmla="*/ 45 w 318"/>
                <a:gd name="T51" fmla="*/ 273 h 318"/>
                <a:gd name="T52" fmla="*/ 64 w 318"/>
                <a:gd name="T53" fmla="*/ 289 h 318"/>
                <a:gd name="T54" fmla="*/ 85 w 318"/>
                <a:gd name="T55" fmla="*/ 302 h 318"/>
                <a:gd name="T56" fmla="*/ 109 w 318"/>
                <a:gd name="T57" fmla="*/ 310 h 318"/>
                <a:gd name="T58" fmla="*/ 133 w 318"/>
                <a:gd name="T59" fmla="*/ 318 h 318"/>
                <a:gd name="T60" fmla="*/ 159 w 318"/>
                <a:gd name="T61" fmla="*/ 318 h 318"/>
                <a:gd name="T62" fmla="*/ 183 w 318"/>
                <a:gd name="T63" fmla="*/ 318 h 318"/>
                <a:gd name="T64" fmla="*/ 210 w 318"/>
                <a:gd name="T65" fmla="*/ 310 h 318"/>
                <a:gd name="T66" fmla="*/ 231 w 318"/>
                <a:gd name="T67" fmla="*/ 302 h 318"/>
                <a:gd name="T68" fmla="*/ 252 w 318"/>
                <a:gd name="T69" fmla="*/ 289 h 318"/>
                <a:gd name="T70" fmla="*/ 271 w 318"/>
                <a:gd name="T71" fmla="*/ 273 h 318"/>
                <a:gd name="T72" fmla="*/ 287 w 318"/>
                <a:gd name="T73" fmla="*/ 254 h 318"/>
                <a:gd name="T74" fmla="*/ 300 w 318"/>
                <a:gd name="T75" fmla="*/ 233 h 318"/>
                <a:gd name="T76" fmla="*/ 311 w 318"/>
                <a:gd name="T77" fmla="*/ 209 h 318"/>
                <a:gd name="T78" fmla="*/ 316 w 318"/>
                <a:gd name="T79" fmla="*/ 186 h 318"/>
                <a:gd name="T80" fmla="*/ 318 w 318"/>
                <a:gd name="T81" fmla="*/ 159 h 318"/>
                <a:gd name="T82" fmla="*/ 318 w 318"/>
                <a:gd name="T83" fmla="*/ 159 h 3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318"/>
                <a:gd name="T128" fmla="*/ 318 w 318"/>
                <a:gd name="T129" fmla="*/ 318 h 3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318">
                  <a:moveTo>
                    <a:pt x="316" y="159"/>
                  </a:moveTo>
                  <a:lnTo>
                    <a:pt x="316" y="135"/>
                  </a:lnTo>
                  <a:lnTo>
                    <a:pt x="311" y="109"/>
                  </a:lnTo>
                  <a:lnTo>
                    <a:pt x="300" y="87"/>
                  </a:lnTo>
                  <a:lnTo>
                    <a:pt x="287" y="66"/>
                  </a:lnTo>
                  <a:lnTo>
                    <a:pt x="271" y="48"/>
                  </a:lnTo>
                  <a:lnTo>
                    <a:pt x="252" y="32"/>
                  </a:lnTo>
                  <a:lnTo>
                    <a:pt x="231" y="19"/>
                  </a:lnTo>
                  <a:lnTo>
                    <a:pt x="210" y="8"/>
                  </a:lnTo>
                  <a:lnTo>
                    <a:pt x="183" y="3"/>
                  </a:lnTo>
                  <a:lnTo>
                    <a:pt x="159" y="0"/>
                  </a:lnTo>
                  <a:lnTo>
                    <a:pt x="133" y="3"/>
                  </a:lnTo>
                  <a:lnTo>
                    <a:pt x="109" y="8"/>
                  </a:lnTo>
                  <a:lnTo>
                    <a:pt x="85" y="19"/>
                  </a:lnTo>
                  <a:lnTo>
                    <a:pt x="64" y="32"/>
                  </a:lnTo>
                  <a:lnTo>
                    <a:pt x="45" y="48"/>
                  </a:lnTo>
                  <a:lnTo>
                    <a:pt x="30" y="66"/>
                  </a:lnTo>
                  <a:lnTo>
                    <a:pt x="16" y="87"/>
                  </a:lnTo>
                  <a:lnTo>
                    <a:pt x="8" y="109"/>
                  </a:lnTo>
                  <a:lnTo>
                    <a:pt x="0" y="135"/>
                  </a:lnTo>
                  <a:lnTo>
                    <a:pt x="0" y="159"/>
                  </a:lnTo>
                  <a:lnTo>
                    <a:pt x="0" y="186"/>
                  </a:lnTo>
                  <a:lnTo>
                    <a:pt x="8" y="209"/>
                  </a:lnTo>
                  <a:lnTo>
                    <a:pt x="16" y="233"/>
                  </a:lnTo>
                  <a:lnTo>
                    <a:pt x="30" y="254"/>
                  </a:lnTo>
                  <a:lnTo>
                    <a:pt x="45" y="273"/>
                  </a:lnTo>
                  <a:lnTo>
                    <a:pt x="64" y="289"/>
                  </a:lnTo>
                  <a:lnTo>
                    <a:pt x="85" y="302"/>
                  </a:lnTo>
                  <a:lnTo>
                    <a:pt x="109" y="310"/>
                  </a:lnTo>
                  <a:lnTo>
                    <a:pt x="133" y="318"/>
                  </a:lnTo>
                  <a:lnTo>
                    <a:pt x="159" y="318"/>
                  </a:lnTo>
                  <a:lnTo>
                    <a:pt x="183" y="318"/>
                  </a:lnTo>
                  <a:lnTo>
                    <a:pt x="210" y="310"/>
                  </a:lnTo>
                  <a:lnTo>
                    <a:pt x="231" y="302"/>
                  </a:lnTo>
                  <a:lnTo>
                    <a:pt x="252" y="289"/>
                  </a:lnTo>
                  <a:lnTo>
                    <a:pt x="271" y="273"/>
                  </a:lnTo>
                  <a:lnTo>
                    <a:pt x="287" y="254"/>
                  </a:lnTo>
                  <a:lnTo>
                    <a:pt x="300" y="233"/>
                  </a:lnTo>
                  <a:lnTo>
                    <a:pt x="311" y="209"/>
                  </a:lnTo>
                  <a:lnTo>
                    <a:pt x="316" y="186"/>
                  </a:lnTo>
                  <a:lnTo>
                    <a:pt x="318" y="15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18">
              <a:extLst>
                <a:ext uri="{FF2B5EF4-FFF2-40B4-BE49-F238E27FC236}">
                  <a16:creationId xmlns:a16="http://schemas.microsoft.com/office/drawing/2014/main" id="{45E1F8F3-7C32-15FD-AE2C-185C51E43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949"/>
              <a:ext cx="320" cy="201"/>
            </a:xfrm>
            <a:custGeom>
              <a:avLst/>
              <a:gdLst>
                <a:gd name="T0" fmla="*/ 0 w 320"/>
                <a:gd name="T1" fmla="*/ 0 h 201"/>
                <a:gd name="T2" fmla="*/ 320 w 320"/>
                <a:gd name="T3" fmla="*/ 2 h 201"/>
                <a:gd name="T4" fmla="*/ 320 w 320"/>
                <a:gd name="T5" fmla="*/ 201 h 201"/>
                <a:gd name="T6" fmla="*/ 2 w 320"/>
                <a:gd name="T7" fmla="*/ 201 h 201"/>
                <a:gd name="T8" fmla="*/ 2 w 320"/>
                <a:gd name="T9" fmla="*/ 2 h 201"/>
                <a:gd name="T10" fmla="*/ 0 w 320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201"/>
                <a:gd name="T20" fmla="*/ 320 w 320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201">
                  <a:moveTo>
                    <a:pt x="0" y="0"/>
                  </a:moveTo>
                  <a:lnTo>
                    <a:pt x="320" y="2"/>
                  </a:lnTo>
                  <a:lnTo>
                    <a:pt x="320" y="201"/>
                  </a:lnTo>
                  <a:lnTo>
                    <a:pt x="2" y="201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119">
              <a:extLst>
                <a:ext uri="{FF2B5EF4-FFF2-40B4-BE49-F238E27FC236}">
                  <a16:creationId xmlns:a16="http://schemas.microsoft.com/office/drawing/2014/main" id="{DA518694-85CA-F9A7-FD85-28A757291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949"/>
              <a:ext cx="320" cy="201"/>
            </a:xfrm>
            <a:custGeom>
              <a:avLst/>
              <a:gdLst>
                <a:gd name="T0" fmla="*/ 0 w 320"/>
                <a:gd name="T1" fmla="*/ 0 h 201"/>
                <a:gd name="T2" fmla="*/ 320 w 320"/>
                <a:gd name="T3" fmla="*/ 2 h 201"/>
                <a:gd name="T4" fmla="*/ 320 w 320"/>
                <a:gd name="T5" fmla="*/ 201 h 201"/>
                <a:gd name="T6" fmla="*/ 2 w 320"/>
                <a:gd name="T7" fmla="*/ 201 h 201"/>
                <a:gd name="T8" fmla="*/ 2 w 320"/>
                <a:gd name="T9" fmla="*/ 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201"/>
                <a:gd name="T17" fmla="*/ 320 w 320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201">
                  <a:moveTo>
                    <a:pt x="0" y="0"/>
                  </a:moveTo>
                  <a:lnTo>
                    <a:pt x="320" y="2"/>
                  </a:lnTo>
                  <a:lnTo>
                    <a:pt x="320" y="201"/>
                  </a:lnTo>
                  <a:lnTo>
                    <a:pt x="2" y="201"/>
                  </a:lnTo>
                  <a:lnTo>
                    <a:pt x="2" y="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Rectangle 120">
              <a:extLst>
                <a:ext uri="{FF2B5EF4-FFF2-40B4-BE49-F238E27FC236}">
                  <a16:creationId xmlns:a16="http://schemas.microsoft.com/office/drawing/2014/main" id="{10C5644C-66E8-C48E-EC0D-06061ED37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299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$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5" name="Rectangle 121">
              <a:extLst>
                <a:ext uri="{FF2B5EF4-FFF2-40B4-BE49-F238E27FC236}">
                  <a16:creationId xmlns:a16="http://schemas.microsoft.com/office/drawing/2014/main" id="{59CF2286-D80A-9467-0D54-F8D97D588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644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6" name="Rectangle 122">
              <a:extLst>
                <a:ext uri="{FF2B5EF4-FFF2-40B4-BE49-F238E27FC236}">
                  <a16:creationId xmlns:a16="http://schemas.microsoft.com/office/drawing/2014/main" id="{60FCE783-0F6A-ACAE-6556-7ED13AD3A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267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7" name="Line 123">
              <a:extLst>
                <a:ext uri="{FF2B5EF4-FFF2-40B4-BE49-F238E27FC236}">
                  <a16:creationId xmlns:a16="http://schemas.microsoft.com/office/drawing/2014/main" id="{7E907A40-BB42-AC83-FA7E-BEC3AA293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" y="3484"/>
              <a:ext cx="1" cy="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124">
              <a:extLst>
                <a:ext uri="{FF2B5EF4-FFF2-40B4-BE49-F238E27FC236}">
                  <a16:creationId xmlns:a16="http://schemas.microsoft.com/office/drawing/2014/main" id="{892BD930-C173-93A1-BE09-EA454821F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3571"/>
              <a:ext cx="326" cy="239"/>
            </a:xfrm>
            <a:custGeom>
              <a:avLst/>
              <a:gdLst>
                <a:gd name="T0" fmla="*/ 0 w 326"/>
                <a:gd name="T1" fmla="*/ 0 h 239"/>
                <a:gd name="T2" fmla="*/ 326 w 326"/>
                <a:gd name="T3" fmla="*/ 0 h 239"/>
                <a:gd name="T4" fmla="*/ 326 w 326"/>
                <a:gd name="T5" fmla="*/ 239 h 239"/>
                <a:gd name="T6" fmla="*/ 3 w 326"/>
                <a:gd name="T7" fmla="*/ 239 h 239"/>
                <a:gd name="T8" fmla="*/ 3 w 326"/>
                <a:gd name="T9" fmla="*/ 0 h 239"/>
                <a:gd name="T10" fmla="*/ 0 w 326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"/>
                <a:gd name="T19" fmla="*/ 0 h 239"/>
                <a:gd name="T20" fmla="*/ 326 w 326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" h="239">
                  <a:moveTo>
                    <a:pt x="0" y="0"/>
                  </a:moveTo>
                  <a:lnTo>
                    <a:pt x="326" y="0"/>
                  </a:lnTo>
                  <a:lnTo>
                    <a:pt x="326" y="239"/>
                  </a:lnTo>
                  <a:lnTo>
                    <a:pt x="3" y="239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125">
              <a:extLst>
                <a:ext uri="{FF2B5EF4-FFF2-40B4-BE49-F238E27FC236}">
                  <a16:creationId xmlns:a16="http://schemas.microsoft.com/office/drawing/2014/main" id="{1C55E97B-CDE1-2367-5659-F2E49E1C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3571"/>
              <a:ext cx="326" cy="239"/>
            </a:xfrm>
            <a:custGeom>
              <a:avLst/>
              <a:gdLst>
                <a:gd name="T0" fmla="*/ 0 w 326"/>
                <a:gd name="T1" fmla="*/ 0 h 239"/>
                <a:gd name="T2" fmla="*/ 326 w 326"/>
                <a:gd name="T3" fmla="*/ 0 h 239"/>
                <a:gd name="T4" fmla="*/ 326 w 326"/>
                <a:gd name="T5" fmla="*/ 239 h 239"/>
                <a:gd name="T6" fmla="*/ 3 w 326"/>
                <a:gd name="T7" fmla="*/ 239 h 239"/>
                <a:gd name="T8" fmla="*/ 3 w 326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239"/>
                <a:gd name="T17" fmla="*/ 326 w 326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239">
                  <a:moveTo>
                    <a:pt x="0" y="0"/>
                  </a:moveTo>
                  <a:lnTo>
                    <a:pt x="326" y="0"/>
                  </a:lnTo>
                  <a:lnTo>
                    <a:pt x="326" y="239"/>
                  </a:lnTo>
                  <a:lnTo>
                    <a:pt x="3" y="239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Rectangle 126">
              <a:extLst>
                <a:ext uri="{FF2B5EF4-FFF2-40B4-BE49-F238E27FC236}">
                  <a16:creationId xmlns:a16="http://schemas.microsoft.com/office/drawing/2014/main" id="{05BDD713-066B-A207-E9BA-7768DB8AD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3638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Mem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" name="Rectangle 127">
              <a:extLst>
                <a:ext uri="{FF2B5EF4-FFF2-40B4-BE49-F238E27FC236}">
                  <a16:creationId xmlns:a16="http://schemas.microsoft.com/office/drawing/2014/main" id="{17B358A3-34DF-58B7-5267-AAF5DB9C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3558"/>
              <a:ext cx="324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2" name="Rectangle 128">
              <a:extLst>
                <a:ext uri="{FF2B5EF4-FFF2-40B4-BE49-F238E27FC236}">
                  <a16:creationId xmlns:a16="http://schemas.microsoft.com/office/drawing/2014/main" id="{4481A7D1-3FB2-D566-C713-B3A217149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3558"/>
              <a:ext cx="324" cy="239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" name="Rectangle 129">
              <a:extLst>
                <a:ext uri="{FF2B5EF4-FFF2-40B4-BE49-F238E27FC236}">
                  <a16:creationId xmlns:a16="http://schemas.microsoft.com/office/drawing/2014/main" id="{42D88488-6830-8B01-6119-FDEE81ABB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3625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Mem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" name="Freeform 143">
              <a:extLst>
                <a:ext uri="{FF2B5EF4-FFF2-40B4-BE49-F238E27FC236}">
                  <a16:creationId xmlns:a16="http://schemas.microsoft.com/office/drawing/2014/main" id="{0EE93ADF-96B9-122C-0860-53A7F6D3A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3020"/>
              <a:ext cx="45" cy="45"/>
            </a:xfrm>
            <a:custGeom>
              <a:avLst/>
              <a:gdLst>
                <a:gd name="T0" fmla="*/ 42 w 45"/>
                <a:gd name="T1" fmla="*/ 21 h 45"/>
                <a:gd name="T2" fmla="*/ 42 w 45"/>
                <a:gd name="T3" fmla="*/ 27 h 45"/>
                <a:gd name="T4" fmla="*/ 42 w 45"/>
                <a:gd name="T5" fmla="*/ 29 h 45"/>
                <a:gd name="T6" fmla="*/ 42 w 45"/>
                <a:gd name="T7" fmla="*/ 35 h 45"/>
                <a:gd name="T8" fmla="*/ 39 w 45"/>
                <a:gd name="T9" fmla="*/ 37 h 45"/>
                <a:gd name="T10" fmla="*/ 37 w 45"/>
                <a:gd name="T11" fmla="*/ 40 h 45"/>
                <a:gd name="T12" fmla="*/ 34 w 45"/>
                <a:gd name="T13" fmla="*/ 40 h 45"/>
                <a:gd name="T14" fmla="*/ 31 w 45"/>
                <a:gd name="T15" fmla="*/ 43 h 45"/>
                <a:gd name="T16" fmla="*/ 29 w 45"/>
                <a:gd name="T17" fmla="*/ 45 h 45"/>
                <a:gd name="T18" fmla="*/ 26 w 45"/>
                <a:gd name="T19" fmla="*/ 45 h 45"/>
                <a:gd name="T20" fmla="*/ 21 w 45"/>
                <a:gd name="T21" fmla="*/ 45 h 45"/>
                <a:gd name="T22" fmla="*/ 18 w 45"/>
                <a:gd name="T23" fmla="*/ 45 h 45"/>
                <a:gd name="T24" fmla="*/ 13 w 45"/>
                <a:gd name="T25" fmla="*/ 45 h 45"/>
                <a:gd name="T26" fmla="*/ 10 w 45"/>
                <a:gd name="T27" fmla="*/ 43 h 45"/>
                <a:gd name="T28" fmla="*/ 8 w 45"/>
                <a:gd name="T29" fmla="*/ 40 h 45"/>
                <a:gd name="T30" fmla="*/ 5 w 45"/>
                <a:gd name="T31" fmla="*/ 40 h 45"/>
                <a:gd name="T32" fmla="*/ 2 w 45"/>
                <a:gd name="T33" fmla="*/ 37 h 45"/>
                <a:gd name="T34" fmla="*/ 2 w 45"/>
                <a:gd name="T35" fmla="*/ 35 h 45"/>
                <a:gd name="T36" fmla="*/ 0 w 45"/>
                <a:gd name="T37" fmla="*/ 29 h 45"/>
                <a:gd name="T38" fmla="*/ 0 w 45"/>
                <a:gd name="T39" fmla="*/ 27 h 45"/>
                <a:gd name="T40" fmla="*/ 0 w 45"/>
                <a:gd name="T41" fmla="*/ 24 h 45"/>
                <a:gd name="T42" fmla="*/ 0 w 45"/>
                <a:gd name="T43" fmla="*/ 19 h 45"/>
                <a:gd name="T44" fmla="*/ 0 w 45"/>
                <a:gd name="T45" fmla="*/ 16 h 45"/>
                <a:gd name="T46" fmla="*/ 2 w 45"/>
                <a:gd name="T47" fmla="*/ 13 h 45"/>
                <a:gd name="T48" fmla="*/ 2 w 45"/>
                <a:gd name="T49" fmla="*/ 11 h 45"/>
                <a:gd name="T50" fmla="*/ 5 w 45"/>
                <a:gd name="T51" fmla="*/ 8 h 45"/>
                <a:gd name="T52" fmla="*/ 8 w 45"/>
                <a:gd name="T53" fmla="*/ 5 h 45"/>
                <a:gd name="T54" fmla="*/ 10 w 45"/>
                <a:gd name="T55" fmla="*/ 3 h 45"/>
                <a:gd name="T56" fmla="*/ 13 w 45"/>
                <a:gd name="T57" fmla="*/ 3 h 45"/>
                <a:gd name="T58" fmla="*/ 18 w 45"/>
                <a:gd name="T59" fmla="*/ 0 h 45"/>
                <a:gd name="T60" fmla="*/ 21 w 45"/>
                <a:gd name="T61" fmla="*/ 0 h 45"/>
                <a:gd name="T62" fmla="*/ 26 w 45"/>
                <a:gd name="T63" fmla="*/ 0 h 45"/>
                <a:gd name="T64" fmla="*/ 29 w 45"/>
                <a:gd name="T65" fmla="*/ 3 h 45"/>
                <a:gd name="T66" fmla="*/ 31 w 45"/>
                <a:gd name="T67" fmla="*/ 3 h 45"/>
                <a:gd name="T68" fmla="*/ 34 w 45"/>
                <a:gd name="T69" fmla="*/ 5 h 45"/>
                <a:gd name="T70" fmla="*/ 37 w 45"/>
                <a:gd name="T71" fmla="*/ 8 h 45"/>
                <a:gd name="T72" fmla="*/ 39 w 45"/>
                <a:gd name="T73" fmla="*/ 11 h 45"/>
                <a:gd name="T74" fmla="*/ 42 w 45"/>
                <a:gd name="T75" fmla="*/ 13 h 45"/>
                <a:gd name="T76" fmla="*/ 42 w 45"/>
                <a:gd name="T77" fmla="*/ 16 h 45"/>
                <a:gd name="T78" fmla="*/ 42 w 45"/>
                <a:gd name="T79" fmla="*/ 19 h 45"/>
                <a:gd name="T80" fmla="*/ 45 w 45"/>
                <a:gd name="T81" fmla="*/ 24 h 45"/>
                <a:gd name="T82" fmla="*/ 42 w 45"/>
                <a:gd name="T83" fmla="*/ 21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45"/>
                <a:gd name="T128" fmla="*/ 45 w 45"/>
                <a:gd name="T129" fmla="*/ 45 h 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45">
                  <a:moveTo>
                    <a:pt x="42" y="21"/>
                  </a:moveTo>
                  <a:lnTo>
                    <a:pt x="42" y="27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39" y="37"/>
                  </a:lnTo>
                  <a:lnTo>
                    <a:pt x="37" y="40"/>
                  </a:lnTo>
                  <a:lnTo>
                    <a:pt x="34" y="40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1" y="45"/>
                  </a:lnTo>
                  <a:lnTo>
                    <a:pt x="18" y="45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4" y="5"/>
                  </a:lnTo>
                  <a:lnTo>
                    <a:pt x="37" y="8"/>
                  </a:lnTo>
                  <a:lnTo>
                    <a:pt x="39" y="11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144">
              <a:extLst>
                <a:ext uri="{FF2B5EF4-FFF2-40B4-BE49-F238E27FC236}">
                  <a16:creationId xmlns:a16="http://schemas.microsoft.com/office/drawing/2014/main" id="{2B88837C-E36F-8EB8-16A4-DF78716F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3020"/>
              <a:ext cx="45" cy="45"/>
            </a:xfrm>
            <a:custGeom>
              <a:avLst/>
              <a:gdLst>
                <a:gd name="T0" fmla="*/ 42 w 45"/>
                <a:gd name="T1" fmla="*/ 21 h 45"/>
                <a:gd name="T2" fmla="*/ 42 w 45"/>
                <a:gd name="T3" fmla="*/ 19 h 45"/>
                <a:gd name="T4" fmla="*/ 42 w 45"/>
                <a:gd name="T5" fmla="*/ 16 h 45"/>
                <a:gd name="T6" fmla="*/ 42 w 45"/>
                <a:gd name="T7" fmla="*/ 13 h 45"/>
                <a:gd name="T8" fmla="*/ 39 w 45"/>
                <a:gd name="T9" fmla="*/ 11 h 45"/>
                <a:gd name="T10" fmla="*/ 37 w 45"/>
                <a:gd name="T11" fmla="*/ 8 h 45"/>
                <a:gd name="T12" fmla="*/ 34 w 45"/>
                <a:gd name="T13" fmla="*/ 5 h 45"/>
                <a:gd name="T14" fmla="*/ 31 w 45"/>
                <a:gd name="T15" fmla="*/ 3 h 45"/>
                <a:gd name="T16" fmla="*/ 29 w 45"/>
                <a:gd name="T17" fmla="*/ 3 h 45"/>
                <a:gd name="T18" fmla="*/ 26 w 45"/>
                <a:gd name="T19" fmla="*/ 0 h 45"/>
                <a:gd name="T20" fmla="*/ 21 w 45"/>
                <a:gd name="T21" fmla="*/ 0 h 45"/>
                <a:gd name="T22" fmla="*/ 18 w 45"/>
                <a:gd name="T23" fmla="*/ 0 h 45"/>
                <a:gd name="T24" fmla="*/ 13 w 45"/>
                <a:gd name="T25" fmla="*/ 3 h 45"/>
                <a:gd name="T26" fmla="*/ 10 w 45"/>
                <a:gd name="T27" fmla="*/ 3 h 45"/>
                <a:gd name="T28" fmla="*/ 8 w 45"/>
                <a:gd name="T29" fmla="*/ 5 h 45"/>
                <a:gd name="T30" fmla="*/ 5 w 45"/>
                <a:gd name="T31" fmla="*/ 8 h 45"/>
                <a:gd name="T32" fmla="*/ 2 w 45"/>
                <a:gd name="T33" fmla="*/ 11 h 45"/>
                <a:gd name="T34" fmla="*/ 2 w 45"/>
                <a:gd name="T35" fmla="*/ 13 h 45"/>
                <a:gd name="T36" fmla="*/ 0 w 45"/>
                <a:gd name="T37" fmla="*/ 16 h 45"/>
                <a:gd name="T38" fmla="*/ 0 w 45"/>
                <a:gd name="T39" fmla="*/ 19 h 45"/>
                <a:gd name="T40" fmla="*/ 0 w 45"/>
                <a:gd name="T41" fmla="*/ 24 h 45"/>
                <a:gd name="T42" fmla="*/ 0 w 45"/>
                <a:gd name="T43" fmla="*/ 27 h 45"/>
                <a:gd name="T44" fmla="*/ 0 w 45"/>
                <a:gd name="T45" fmla="*/ 29 h 45"/>
                <a:gd name="T46" fmla="*/ 2 w 45"/>
                <a:gd name="T47" fmla="*/ 35 h 45"/>
                <a:gd name="T48" fmla="*/ 2 w 45"/>
                <a:gd name="T49" fmla="*/ 37 h 45"/>
                <a:gd name="T50" fmla="*/ 5 w 45"/>
                <a:gd name="T51" fmla="*/ 40 h 45"/>
                <a:gd name="T52" fmla="*/ 8 w 45"/>
                <a:gd name="T53" fmla="*/ 40 h 45"/>
                <a:gd name="T54" fmla="*/ 10 w 45"/>
                <a:gd name="T55" fmla="*/ 43 h 45"/>
                <a:gd name="T56" fmla="*/ 13 w 45"/>
                <a:gd name="T57" fmla="*/ 45 h 45"/>
                <a:gd name="T58" fmla="*/ 18 w 45"/>
                <a:gd name="T59" fmla="*/ 45 h 45"/>
                <a:gd name="T60" fmla="*/ 21 w 45"/>
                <a:gd name="T61" fmla="*/ 45 h 45"/>
                <a:gd name="T62" fmla="*/ 26 w 45"/>
                <a:gd name="T63" fmla="*/ 45 h 45"/>
                <a:gd name="T64" fmla="*/ 29 w 45"/>
                <a:gd name="T65" fmla="*/ 45 h 45"/>
                <a:gd name="T66" fmla="*/ 31 w 45"/>
                <a:gd name="T67" fmla="*/ 43 h 45"/>
                <a:gd name="T68" fmla="*/ 34 w 45"/>
                <a:gd name="T69" fmla="*/ 40 h 45"/>
                <a:gd name="T70" fmla="*/ 37 w 45"/>
                <a:gd name="T71" fmla="*/ 40 h 45"/>
                <a:gd name="T72" fmla="*/ 39 w 45"/>
                <a:gd name="T73" fmla="*/ 37 h 45"/>
                <a:gd name="T74" fmla="*/ 42 w 45"/>
                <a:gd name="T75" fmla="*/ 35 h 45"/>
                <a:gd name="T76" fmla="*/ 42 w 45"/>
                <a:gd name="T77" fmla="*/ 29 h 45"/>
                <a:gd name="T78" fmla="*/ 42 w 45"/>
                <a:gd name="T79" fmla="*/ 27 h 45"/>
                <a:gd name="T80" fmla="*/ 45 w 45"/>
                <a:gd name="T81" fmla="*/ 24 h 45"/>
                <a:gd name="T82" fmla="*/ 45 w 45"/>
                <a:gd name="T83" fmla="*/ 24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45"/>
                <a:gd name="T128" fmla="*/ 45 w 45"/>
                <a:gd name="T129" fmla="*/ 45 h 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45">
                  <a:moveTo>
                    <a:pt x="42" y="21"/>
                  </a:moveTo>
                  <a:lnTo>
                    <a:pt x="42" y="19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39" y="11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7" y="40"/>
                  </a:lnTo>
                  <a:lnTo>
                    <a:pt x="39" y="37"/>
                  </a:lnTo>
                  <a:lnTo>
                    <a:pt x="42" y="35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5" y="24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145">
              <a:extLst>
                <a:ext uri="{FF2B5EF4-FFF2-40B4-BE49-F238E27FC236}">
                  <a16:creationId xmlns:a16="http://schemas.microsoft.com/office/drawing/2014/main" id="{AB3F30EB-067B-89CF-75D3-54F5AFB83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3020"/>
              <a:ext cx="45" cy="45"/>
            </a:xfrm>
            <a:custGeom>
              <a:avLst/>
              <a:gdLst>
                <a:gd name="T0" fmla="*/ 42 w 45"/>
                <a:gd name="T1" fmla="*/ 21 h 45"/>
                <a:gd name="T2" fmla="*/ 45 w 45"/>
                <a:gd name="T3" fmla="*/ 27 h 45"/>
                <a:gd name="T4" fmla="*/ 42 w 45"/>
                <a:gd name="T5" fmla="*/ 29 h 45"/>
                <a:gd name="T6" fmla="*/ 42 w 45"/>
                <a:gd name="T7" fmla="*/ 35 h 45"/>
                <a:gd name="T8" fmla="*/ 39 w 45"/>
                <a:gd name="T9" fmla="*/ 37 h 45"/>
                <a:gd name="T10" fmla="*/ 37 w 45"/>
                <a:gd name="T11" fmla="*/ 40 h 45"/>
                <a:gd name="T12" fmla="*/ 34 w 45"/>
                <a:gd name="T13" fmla="*/ 40 h 45"/>
                <a:gd name="T14" fmla="*/ 31 w 45"/>
                <a:gd name="T15" fmla="*/ 43 h 45"/>
                <a:gd name="T16" fmla="*/ 29 w 45"/>
                <a:gd name="T17" fmla="*/ 45 h 45"/>
                <a:gd name="T18" fmla="*/ 26 w 45"/>
                <a:gd name="T19" fmla="*/ 45 h 45"/>
                <a:gd name="T20" fmla="*/ 21 w 45"/>
                <a:gd name="T21" fmla="*/ 45 h 45"/>
                <a:gd name="T22" fmla="*/ 18 w 45"/>
                <a:gd name="T23" fmla="*/ 45 h 45"/>
                <a:gd name="T24" fmla="*/ 15 w 45"/>
                <a:gd name="T25" fmla="*/ 45 h 45"/>
                <a:gd name="T26" fmla="*/ 13 w 45"/>
                <a:gd name="T27" fmla="*/ 43 h 45"/>
                <a:gd name="T28" fmla="*/ 8 w 45"/>
                <a:gd name="T29" fmla="*/ 40 h 45"/>
                <a:gd name="T30" fmla="*/ 5 w 45"/>
                <a:gd name="T31" fmla="*/ 40 h 45"/>
                <a:gd name="T32" fmla="*/ 5 w 45"/>
                <a:gd name="T33" fmla="*/ 37 h 45"/>
                <a:gd name="T34" fmla="*/ 2 w 45"/>
                <a:gd name="T35" fmla="*/ 35 h 45"/>
                <a:gd name="T36" fmla="*/ 0 w 45"/>
                <a:gd name="T37" fmla="*/ 29 h 45"/>
                <a:gd name="T38" fmla="*/ 0 w 45"/>
                <a:gd name="T39" fmla="*/ 27 h 45"/>
                <a:gd name="T40" fmla="*/ 0 w 45"/>
                <a:gd name="T41" fmla="*/ 24 h 45"/>
                <a:gd name="T42" fmla="*/ 0 w 45"/>
                <a:gd name="T43" fmla="*/ 19 h 45"/>
                <a:gd name="T44" fmla="*/ 0 w 45"/>
                <a:gd name="T45" fmla="*/ 16 h 45"/>
                <a:gd name="T46" fmla="*/ 2 w 45"/>
                <a:gd name="T47" fmla="*/ 13 h 45"/>
                <a:gd name="T48" fmla="*/ 5 w 45"/>
                <a:gd name="T49" fmla="*/ 11 h 45"/>
                <a:gd name="T50" fmla="*/ 5 w 45"/>
                <a:gd name="T51" fmla="*/ 8 h 45"/>
                <a:gd name="T52" fmla="*/ 8 w 45"/>
                <a:gd name="T53" fmla="*/ 5 h 45"/>
                <a:gd name="T54" fmla="*/ 13 w 45"/>
                <a:gd name="T55" fmla="*/ 3 h 45"/>
                <a:gd name="T56" fmla="*/ 15 w 45"/>
                <a:gd name="T57" fmla="*/ 3 h 45"/>
                <a:gd name="T58" fmla="*/ 18 w 45"/>
                <a:gd name="T59" fmla="*/ 0 h 45"/>
                <a:gd name="T60" fmla="*/ 21 w 45"/>
                <a:gd name="T61" fmla="*/ 0 h 45"/>
                <a:gd name="T62" fmla="*/ 26 w 45"/>
                <a:gd name="T63" fmla="*/ 0 h 45"/>
                <a:gd name="T64" fmla="*/ 29 w 45"/>
                <a:gd name="T65" fmla="*/ 3 h 45"/>
                <a:gd name="T66" fmla="*/ 31 w 45"/>
                <a:gd name="T67" fmla="*/ 3 h 45"/>
                <a:gd name="T68" fmla="*/ 34 w 45"/>
                <a:gd name="T69" fmla="*/ 5 h 45"/>
                <a:gd name="T70" fmla="*/ 37 w 45"/>
                <a:gd name="T71" fmla="*/ 8 h 45"/>
                <a:gd name="T72" fmla="*/ 39 w 45"/>
                <a:gd name="T73" fmla="*/ 11 h 45"/>
                <a:gd name="T74" fmla="*/ 42 w 45"/>
                <a:gd name="T75" fmla="*/ 13 h 45"/>
                <a:gd name="T76" fmla="*/ 42 w 45"/>
                <a:gd name="T77" fmla="*/ 16 h 45"/>
                <a:gd name="T78" fmla="*/ 45 w 45"/>
                <a:gd name="T79" fmla="*/ 19 h 45"/>
                <a:gd name="T80" fmla="*/ 45 w 45"/>
                <a:gd name="T81" fmla="*/ 24 h 45"/>
                <a:gd name="T82" fmla="*/ 42 w 45"/>
                <a:gd name="T83" fmla="*/ 21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45"/>
                <a:gd name="T128" fmla="*/ 45 w 45"/>
                <a:gd name="T129" fmla="*/ 45 h 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45">
                  <a:moveTo>
                    <a:pt x="42" y="21"/>
                  </a:moveTo>
                  <a:lnTo>
                    <a:pt x="45" y="27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39" y="37"/>
                  </a:lnTo>
                  <a:lnTo>
                    <a:pt x="37" y="40"/>
                  </a:lnTo>
                  <a:lnTo>
                    <a:pt x="34" y="40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1" y="45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4" y="5"/>
                  </a:lnTo>
                  <a:lnTo>
                    <a:pt x="37" y="8"/>
                  </a:lnTo>
                  <a:lnTo>
                    <a:pt x="39" y="11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146">
              <a:extLst>
                <a:ext uri="{FF2B5EF4-FFF2-40B4-BE49-F238E27FC236}">
                  <a16:creationId xmlns:a16="http://schemas.microsoft.com/office/drawing/2014/main" id="{2B0EA0BE-8F49-D49D-9B7B-417E44C2C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3020"/>
              <a:ext cx="45" cy="45"/>
            </a:xfrm>
            <a:custGeom>
              <a:avLst/>
              <a:gdLst>
                <a:gd name="T0" fmla="*/ 42 w 45"/>
                <a:gd name="T1" fmla="*/ 21 h 45"/>
                <a:gd name="T2" fmla="*/ 45 w 45"/>
                <a:gd name="T3" fmla="*/ 19 h 45"/>
                <a:gd name="T4" fmla="*/ 42 w 45"/>
                <a:gd name="T5" fmla="*/ 16 h 45"/>
                <a:gd name="T6" fmla="*/ 42 w 45"/>
                <a:gd name="T7" fmla="*/ 13 h 45"/>
                <a:gd name="T8" fmla="*/ 39 w 45"/>
                <a:gd name="T9" fmla="*/ 11 h 45"/>
                <a:gd name="T10" fmla="*/ 37 w 45"/>
                <a:gd name="T11" fmla="*/ 8 h 45"/>
                <a:gd name="T12" fmla="*/ 34 w 45"/>
                <a:gd name="T13" fmla="*/ 5 h 45"/>
                <a:gd name="T14" fmla="*/ 31 w 45"/>
                <a:gd name="T15" fmla="*/ 3 h 45"/>
                <a:gd name="T16" fmla="*/ 29 w 45"/>
                <a:gd name="T17" fmla="*/ 3 h 45"/>
                <a:gd name="T18" fmla="*/ 26 w 45"/>
                <a:gd name="T19" fmla="*/ 0 h 45"/>
                <a:gd name="T20" fmla="*/ 21 w 45"/>
                <a:gd name="T21" fmla="*/ 0 h 45"/>
                <a:gd name="T22" fmla="*/ 18 w 45"/>
                <a:gd name="T23" fmla="*/ 0 h 45"/>
                <a:gd name="T24" fmla="*/ 15 w 45"/>
                <a:gd name="T25" fmla="*/ 3 h 45"/>
                <a:gd name="T26" fmla="*/ 13 w 45"/>
                <a:gd name="T27" fmla="*/ 3 h 45"/>
                <a:gd name="T28" fmla="*/ 8 w 45"/>
                <a:gd name="T29" fmla="*/ 5 h 45"/>
                <a:gd name="T30" fmla="*/ 5 w 45"/>
                <a:gd name="T31" fmla="*/ 8 h 45"/>
                <a:gd name="T32" fmla="*/ 5 w 45"/>
                <a:gd name="T33" fmla="*/ 11 h 45"/>
                <a:gd name="T34" fmla="*/ 2 w 45"/>
                <a:gd name="T35" fmla="*/ 13 h 45"/>
                <a:gd name="T36" fmla="*/ 0 w 45"/>
                <a:gd name="T37" fmla="*/ 16 h 45"/>
                <a:gd name="T38" fmla="*/ 0 w 45"/>
                <a:gd name="T39" fmla="*/ 19 h 45"/>
                <a:gd name="T40" fmla="*/ 0 w 45"/>
                <a:gd name="T41" fmla="*/ 24 h 45"/>
                <a:gd name="T42" fmla="*/ 0 w 45"/>
                <a:gd name="T43" fmla="*/ 27 h 45"/>
                <a:gd name="T44" fmla="*/ 0 w 45"/>
                <a:gd name="T45" fmla="*/ 29 h 45"/>
                <a:gd name="T46" fmla="*/ 2 w 45"/>
                <a:gd name="T47" fmla="*/ 35 h 45"/>
                <a:gd name="T48" fmla="*/ 5 w 45"/>
                <a:gd name="T49" fmla="*/ 37 h 45"/>
                <a:gd name="T50" fmla="*/ 5 w 45"/>
                <a:gd name="T51" fmla="*/ 40 h 45"/>
                <a:gd name="T52" fmla="*/ 8 w 45"/>
                <a:gd name="T53" fmla="*/ 40 h 45"/>
                <a:gd name="T54" fmla="*/ 13 w 45"/>
                <a:gd name="T55" fmla="*/ 43 h 45"/>
                <a:gd name="T56" fmla="*/ 15 w 45"/>
                <a:gd name="T57" fmla="*/ 45 h 45"/>
                <a:gd name="T58" fmla="*/ 18 w 45"/>
                <a:gd name="T59" fmla="*/ 45 h 45"/>
                <a:gd name="T60" fmla="*/ 21 w 45"/>
                <a:gd name="T61" fmla="*/ 45 h 45"/>
                <a:gd name="T62" fmla="*/ 26 w 45"/>
                <a:gd name="T63" fmla="*/ 45 h 45"/>
                <a:gd name="T64" fmla="*/ 29 w 45"/>
                <a:gd name="T65" fmla="*/ 45 h 45"/>
                <a:gd name="T66" fmla="*/ 31 w 45"/>
                <a:gd name="T67" fmla="*/ 43 h 45"/>
                <a:gd name="T68" fmla="*/ 34 w 45"/>
                <a:gd name="T69" fmla="*/ 40 h 45"/>
                <a:gd name="T70" fmla="*/ 37 w 45"/>
                <a:gd name="T71" fmla="*/ 40 h 45"/>
                <a:gd name="T72" fmla="*/ 39 w 45"/>
                <a:gd name="T73" fmla="*/ 37 h 45"/>
                <a:gd name="T74" fmla="*/ 42 w 45"/>
                <a:gd name="T75" fmla="*/ 35 h 45"/>
                <a:gd name="T76" fmla="*/ 42 w 45"/>
                <a:gd name="T77" fmla="*/ 29 h 45"/>
                <a:gd name="T78" fmla="*/ 45 w 45"/>
                <a:gd name="T79" fmla="*/ 27 h 45"/>
                <a:gd name="T80" fmla="*/ 45 w 45"/>
                <a:gd name="T81" fmla="*/ 24 h 45"/>
                <a:gd name="T82" fmla="*/ 45 w 45"/>
                <a:gd name="T83" fmla="*/ 24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45"/>
                <a:gd name="T128" fmla="*/ 45 w 45"/>
                <a:gd name="T129" fmla="*/ 45 h 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45">
                  <a:moveTo>
                    <a:pt x="42" y="21"/>
                  </a:moveTo>
                  <a:lnTo>
                    <a:pt x="45" y="19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39" y="11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3" y="43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7" y="40"/>
                  </a:lnTo>
                  <a:lnTo>
                    <a:pt x="39" y="37"/>
                  </a:lnTo>
                  <a:lnTo>
                    <a:pt x="42" y="35"/>
                  </a:lnTo>
                  <a:lnTo>
                    <a:pt x="42" y="29"/>
                  </a:lnTo>
                  <a:lnTo>
                    <a:pt x="45" y="27"/>
                  </a:lnTo>
                  <a:lnTo>
                    <a:pt x="45" y="24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147">
              <a:extLst>
                <a:ext uri="{FF2B5EF4-FFF2-40B4-BE49-F238E27FC236}">
                  <a16:creationId xmlns:a16="http://schemas.microsoft.com/office/drawing/2014/main" id="{596773C9-0555-7964-2ED2-DAC32139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020"/>
              <a:ext cx="45" cy="45"/>
            </a:xfrm>
            <a:custGeom>
              <a:avLst/>
              <a:gdLst>
                <a:gd name="T0" fmla="*/ 45 w 45"/>
                <a:gd name="T1" fmla="*/ 21 h 45"/>
                <a:gd name="T2" fmla="*/ 45 w 45"/>
                <a:gd name="T3" fmla="*/ 27 h 45"/>
                <a:gd name="T4" fmla="*/ 45 w 45"/>
                <a:gd name="T5" fmla="*/ 29 h 45"/>
                <a:gd name="T6" fmla="*/ 43 w 45"/>
                <a:gd name="T7" fmla="*/ 35 h 45"/>
                <a:gd name="T8" fmla="*/ 40 w 45"/>
                <a:gd name="T9" fmla="*/ 37 h 45"/>
                <a:gd name="T10" fmla="*/ 40 w 45"/>
                <a:gd name="T11" fmla="*/ 40 h 45"/>
                <a:gd name="T12" fmla="*/ 38 w 45"/>
                <a:gd name="T13" fmla="*/ 40 h 45"/>
                <a:gd name="T14" fmla="*/ 35 w 45"/>
                <a:gd name="T15" fmla="*/ 43 h 45"/>
                <a:gd name="T16" fmla="*/ 30 w 45"/>
                <a:gd name="T17" fmla="*/ 45 h 45"/>
                <a:gd name="T18" fmla="*/ 27 w 45"/>
                <a:gd name="T19" fmla="*/ 45 h 45"/>
                <a:gd name="T20" fmla="*/ 24 w 45"/>
                <a:gd name="T21" fmla="*/ 45 h 45"/>
                <a:gd name="T22" fmla="*/ 19 w 45"/>
                <a:gd name="T23" fmla="*/ 45 h 45"/>
                <a:gd name="T24" fmla="*/ 16 w 45"/>
                <a:gd name="T25" fmla="*/ 45 h 45"/>
                <a:gd name="T26" fmla="*/ 14 w 45"/>
                <a:gd name="T27" fmla="*/ 43 h 45"/>
                <a:gd name="T28" fmla="*/ 11 w 45"/>
                <a:gd name="T29" fmla="*/ 40 h 45"/>
                <a:gd name="T30" fmla="*/ 8 w 45"/>
                <a:gd name="T31" fmla="*/ 40 h 45"/>
                <a:gd name="T32" fmla="*/ 6 w 45"/>
                <a:gd name="T33" fmla="*/ 37 h 45"/>
                <a:gd name="T34" fmla="*/ 3 w 45"/>
                <a:gd name="T35" fmla="*/ 35 h 45"/>
                <a:gd name="T36" fmla="*/ 3 w 45"/>
                <a:gd name="T37" fmla="*/ 29 h 45"/>
                <a:gd name="T38" fmla="*/ 0 w 45"/>
                <a:gd name="T39" fmla="*/ 27 h 45"/>
                <a:gd name="T40" fmla="*/ 0 w 45"/>
                <a:gd name="T41" fmla="*/ 24 h 45"/>
                <a:gd name="T42" fmla="*/ 0 w 45"/>
                <a:gd name="T43" fmla="*/ 19 h 45"/>
                <a:gd name="T44" fmla="*/ 3 w 45"/>
                <a:gd name="T45" fmla="*/ 16 h 45"/>
                <a:gd name="T46" fmla="*/ 3 w 45"/>
                <a:gd name="T47" fmla="*/ 13 h 45"/>
                <a:gd name="T48" fmla="*/ 6 w 45"/>
                <a:gd name="T49" fmla="*/ 11 h 45"/>
                <a:gd name="T50" fmla="*/ 8 w 45"/>
                <a:gd name="T51" fmla="*/ 8 h 45"/>
                <a:gd name="T52" fmla="*/ 11 w 45"/>
                <a:gd name="T53" fmla="*/ 5 h 45"/>
                <a:gd name="T54" fmla="*/ 14 w 45"/>
                <a:gd name="T55" fmla="*/ 3 h 45"/>
                <a:gd name="T56" fmla="*/ 16 w 45"/>
                <a:gd name="T57" fmla="*/ 3 h 45"/>
                <a:gd name="T58" fmla="*/ 19 w 45"/>
                <a:gd name="T59" fmla="*/ 0 h 45"/>
                <a:gd name="T60" fmla="*/ 24 w 45"/>
                <a:gd name="T61" fmla="*/ 0 h 45"/>
                <a:gd name="T62" fmla="*/ 27 w 45"/>
                <a:gd name="T63" fmla="*/ 0 h 45"/>
                <a:gd name="T64" fmla="*/ 30 w 45"/>
                <a:gd name="T65" fmla="*/ 3 h 45"/>
                <a:gd name="T66" fmla="*/ 35 w 45"/>
                <a:gd name="T67" fmla="*/ 3 h 45"/>
                <a:gd name="T68" fmla="*/ 38 w 45"/>
                <a:gd name="T69" fmla="*/ 5 h 45"/>
                <a:gd name="T70" fmla="*/ 40 w 45"/>
                <a:gd name="T71" fmla="*/ 8 h 45"/>
                <a:gd name="T72" fmla="*/ 40 w 45"/>
                <a:gd name="T73" fmla="*/ 11 h 45"/>
                <a:gd name="T74" fmla="*/ 43 w 45"/>
                <a:gd name="T75" fmla="*/ 13 h 45"/>
                <a:gd name="T76" fmla="*/ 45 w 45"/>
                <a:gd name="T77" fmla="*/ 16 h 45"/>
                <a:gd name="T78" fmla="*/ 45 w 45"/>
                <a:gd name="T79" fmla="*/ 19 h 45"/>
                <a:gd name="T80" fmla="*/ 45 w 45"/>
                <a:gd name="T81" fmla="*/ 24 h 45"/>
                <a:gd name="T82" fmla="*/ 45 w 45"/>
                <a:gd name="T83" fmla="*/ 21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45"/>
                <a:gd name="T128" fmla="*/ 45 w 45"/>
                <a:gd name="T129" fmla="*/ 45 h 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45">
                  <a:moveTo>
                    <a:pt x="45" y="21"/>
                  </a:moveTo>
                  <a:lnTo>
                    <a:pt x="45" y="27"/>
                  </a:lnTo>
                  <a:lnTo>
                    <a:pt x="45" y="29"/>
                  </a:lnTo>
                  <a:lnTo>
                    <a:pt x="43" y="35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5" y="43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1" y="40"/>
                  </a:lnTo>
                  <a:lnTo>
                    <a:pt x="8" y="40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3" y="13"/>
                  </a:lnTo>
                  <a:lnTo>
                    <a:pt x="45" y="16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148">
              <a:extLst>
                <a:ext uri="{FF2B5EF4-FFF2-40B4-BE49-F238E27FC236}">
                  <a16:creationId xmlns:a16="http://schemas.microsoft.com/office/drawing/2014/main" id="{CE643FF1-ADD0-5486-1D59-30EF424A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020"/>
              <a:ext cx="45" cy="45"/>
            </a:xfrm>
            <a:custGeom>
              <a:avLst/>
              <a:gdLst>
                <a:gd name="T0" fmla="*/ 45 w 45"/>
                <a:gd name="T1" fmla="*/ 21 h 45"/>
                <a:gd name="T2" fmla="*/ 45 w 45"/>
                <a:gd name="T3" fmla="*/ 19 h 45"/>
                <a:gd name="T4" fmla="*/ 45 w 45"/>
                <a:gd name="T5" fmla="*/ 16 h 45"/>
                <a:gd name="T6" fmla="*/ 43 w 45"/>
                <a:gd name="T7" fmla="*/ 13 h 45"/>
                <a:gd name="T8" fmla="*/ 40 w 45"/>
                <a:gd name="T9" fmla="*/ 11 h 45"/>
                <a:gd name="T10" fmla="*/ 40 w 45"/>
                <a:gd name="T11" fmla="*/ 8 h 45"/>
                <a:gd name="T12" fmla="*/ 38 w 45"/>
                <a:gd name="T13" fmla="*/ 5 h 45"/>
                <a:gd name="T14" fmla="*/ 35 w 45"/>
                <a:gd name="T15" fmla="*/ 3 h 45"/>
                <a:gd name="T16" fmla="*/ 30 w 45"/>
                <a:gd name="T17" fmla="*/ 3 h 45"/>
                <a:gd name="T18" fmla="*/ 27 w 45"/>
                <a:gd name="T19" fmla="*/ 0 h 45"/>
                <a:gd name="T20" fmla="*/ 24 w 45"/>
                <a:gd name="T21" fmla="*/ 0 h 45"/>
                <a:gd name="T22" fmla="*/ 19 w 45"/>
                <a:gd name="T23" fmla="*/ 0 h 45"/>
                <a:gd name="T24" fmla="*/ 16 w 45"/>
                <a:gd name="T25" fmla="*/ 3 h 45"/>
                <a:gd name="T26" fmla="*/ 14 w 45"/>
                <a:gd name="T27" fmla="*/ 3 h 45"/>
                <a:gd name="T28" fmla="*/ 11 w 45"/>
                <a:gd name="T29" fmla="*/ 5 h 45"/>
                <a:gd name="T30" fmla="*/ 8 w 45"/>
                <a:gd name="T31" fmla="*/ 8 h 45"/>
                <a:gd name="T32" fmla="*/ 6 w 45"/>
                <a:gd name="T33" fmla="*/ 11 h 45"/>
                <a:gd name="T34" fmla="*/ 3 w 45"/>
                <a:gd name="T35" fmla="*/ 13 h 45"/>
                <a:gd name="T36" fmla="*/ 3 w 45"/>
                <a:gd name="T37" fmla="*/ 16 h 45"/>
                <a:gd name="T38" fmla="*/ 0 w 45"/>
                <a:gd name="T39" fmla="*/ 19 h 45"/>
                <a:gd name="T40" fmla="*/ 0 w 45"/>
                <a:gd name="T41" fmla="*/ 24 h 45"/>
                <a:gd name="T42" fmla="*/ 0 w 45"/>
                <a:gd name="T43" fmla="*/ 27 h 45"/>
                <a:gd name="T44" fmla="*/ 3 w 45"/>
                <a:gd name="T45" fmla="*/ 29 h 45"/>
                <a:gd name="T46" fmla="*/ 3 w 45"/>
                <a:gd name="T47" fmla="*/ 35 h 45"/>
                <a:gd name="T48" fmla="*/ 6 w 45"/>
                <a:gd name="T49" fmla="*/ 37 h 45"/>
                <a:gd name="T50" fmla="*/ 8 w 45"/>
                <a:gd name="T51" fmla="*/ 40 h 45"/>
                <a:gd name="T52" fmla="*/ 11 w 45"/>
                <a:gd name="T53" fmla="*/ 40 h 45"/>
                <a:gd name="T54" fmla="*/ 14 w 45"/>
                <a:gd name="T55" fmla="*/ 43 h 45"/>
                <a:gd name="T56" fmla="*/ 16 w 45"/>
                <a:gd name="T57" fmla="*/ 45 h 45"/>
                <a:gd name="T58" fmla="*/ 19 w 45"/>
                <a:gd name="T59" fmla="*/ 45 h 45"/>
                <a:gd name="T60" fmla="*/ 24 w 45"/>
                <a:gd name="T61" fmla="*/ 45 h 45"/>
                <a:gd name="T62" fmla="*/ 27 w 45"/>
                <a:gd name="T63" fmla="*/ 45 h 45"/>
                <a:gd name="T64" fmla="*/ 30 w 45"/>
                <a:gd name="T65" fmla="*/ 45 h 45"/>
                <a:gd name="T66" fmla="*/ 35 w 45"/>
                <a:gd name="T67" fmla="*/ 43 h 45"/>
                <a:gd name="T68" fmla="*/ 38 w 45"/>
                <a:gd name="T69" fmla="*/ 40 h 45"/>
                <a:gd name="T70" fmla="*/ 40 w 45"/>
                <a:gd name="T71" fmla="*/ 40 h 45"/>
                <a:gd name="T72" fmla="*/ 40 w 45"/>
                <a:gd name="T73" fmla="*/ 37 h 45"/>
                <a:gd name="T74" fmla="*/ 43 w 45"/>
                <a:gd name="T75" fmla="*/ 35 h 45"/>
                <a:gd name="T76" fmla="*/ 45 w 45"/>
                <a:gd name="T77" fmla="*/ 29 h 45"/>
                <a:gd name="T78" fmla="*/ 45 w 45"/>
                <a:gd name="T79" fmla="*/ 27 h 45"/>
                <a:gd name="T80" fmla="*/ 45 w 45"/>
                <a:gd name="T81" fmla="*/ 24 h 45"/>
                <a:gd name="T82" fmla="*/ 45 w 45"/>
                <a:gd name="T83" fmla="*/ 24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45"/>
                <a:gd name="T128" fmla="*/ 45 w 45"/>
                <a:gd name="T129" fmla="*/ 45 h 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45">
                  <a:moveTo>
                    <a:pt x="45" y="21"/>
                  </a:moveTo>
                  <a:lnTo>
                    <a:pt x="45" y="19"/>
                  </a:lnTo>
                  <a:lnTo>
                    <a:pt x="45" y="16"/>
                  </a:lnTo>
                  <a:lnTo>
                    <a:pt x="43" y="13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14" y="43"/>
                  </a:lnTo>
                  <a:lnTo>
                    <a:pt x="16" y="45"/>
                  </a:lnTo>
                  <a:lnTo>
                    <a:pt x="19" y="45"/>
                  </a:lnTo>
                  <a:lnTo>
                    <a:pt x="24" y="45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5" y="43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5" y="24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153">
            <a:extLst>
              <a:ext uri="{FF2B5EF4-FFF2-40B4-BE49-F238E27FC236}">
                <a16:creationId xmlns:a16="http://schemas.microsoft.com/office/drawing/2014/main" id="{2066C83E-1267-8713-D7BC-C4F60FF6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92575"/>
            <a:ext cx="4114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C0128"/>
                </a:solidFill>
                <a:latin typeface="Arial" panose="020B0604020202020204" pitchFamily="34" charset="0"/>
              </a:rPr>
              <a:t>Centralized Memory</a:t>
            </a:r>
          </a:p>
        </p:txBody>
      </p:sp>
      <p:sp>
        <p:nvSpPr>
          <p:cNvPr id="19461" name="Text Box 154">
            <a:extLst>
              <a:ext uri="{FF2B5EF4-FFF2-40B4-BE49-F238E27FC236}">
                <a16:creationId xmlns:a16="http://schemas.microsoft.com/office/drawing/2014/main" id="{2D4D2312-C1D5-4B5A-BC4C-5E2BBFE97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094163"/>
            <a:ext cx="3625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C0128"/>
                </a:solidFill>
                <a:latin typeface="Arial" panose="020B0604020202020204" pitchFamily="34" charset="0"/>
              </a:rPr>
              <a:t>Distributed Memory </a:t>
            </a:r>
          </a:p>
        </p:txBody>
      </p:sp>
      <p:sp>
        <p:nvSpPr>
          <p:cNvPr id="19462" name="Line 155">
            <a:extLst>
              <a:ext uri="{FF2B5EF4-FFF2-40B4-BE49-F238E27FC236}">
                <a16:creationId xmlns:a16="http://schemas.microsoft.com/office/drawing/2014/main" id="{4467ECA3-788E-B7AB-AF32-6CDDF73F1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447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19463" name="Text Box 156">
            <a:extLst>
              <a:ext uri="{FF2B5EF4-FFF2-40B4-BE49-F238E27FC236}">
                <a16:creationId xmlns:a16="http://schemas.microsoft.com/office/drawing/2014/main" id="{16720AFB-7247-1456-4D14-1C02EF1E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76400"/>
            <a:ext cx="847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Scale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CB5D798-72BB-2BCF-4B1C-C5E0A2165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Challenges of Parallel Processing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1828531-63FE-1E9F-17CE-9C8480996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0896" y="1371600"/>
            <a:ext cx="8833104" cy="4648200"/>
          </a:xfrm>
        </p:spPr>
        <p:txBody>
          <a:bodyPr/>
          <a:lstStyle/>
          <a:p>
            <a:pPr marL="457200" indent="-457200"/>
            <a:r>
              <a:rPr lang="en-US" altLang="en-US" dirty="0">
                <a:ea typeface="ＭＳ Ｐゴシック" panose="020B0600070205080204" pitchFamily="34" charset="-128"/>
              </a:rPr>
              <a:t>First challenge is % of program inherently sequential</a:t>
            </a:r>
          </a:p>
          <a:p>
            <a:pPr marL="457200" indent="-457200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indent="-457200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indent="-457200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indent="-457200"/>
            <a:r>
              <a:rPr lang="en-US" altLang="en-US" dirty="0">
                <a:ea typeface="ＭＳ Ｐゴシック" panose="020B0600070205080204" pitchFamily="34" charset="-128"/>
              </a:rPr>
              <a:t>Suppose we want to achieve 80X speedup from adding 100 processors. What fraction of original program can be sequential?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10%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5%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1%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&lt;1%</a:t>
            </a:r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C35AAB65-609F-6778-2B6A-0958B4D0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84" y="1906906"/>
            <a:ext cx="2999232" cy="13746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9D7E7B7-C288-2691-2D81-43462B168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675" y="171450"/>
            <a:ext cx="7391400" cy="447675"/>
          </a:xfrm>
          <a:noFill/>
        </p:spPr>
        <p:txBody>
          <a:bodyPr lIns="90488" rIns="90488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Amdahl's Law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A36B057-F672-388F-6649-D5D349A14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538" y="1219200"/>
            <a:ext cx="8753475" cy="4941888"/>
          </a:xfrm>
          <a:noFill/>
        </p:spPr>
        <p:txBody>
          <a:bodyPr lIns="90488" rIns="9048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Speedup due to enhancement E:</a:t>
            </a:r>
          </a:p>
          <a:p>
            <a:pPr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  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ExTime w/o E        Performance w/  E</a:t>
            </a:r>
          </a:p>
          <a:p>
            <a:pPr>
              <a:buFont typeface="Wingdings" pitchFamily="2" charset="2"/>
              <a:buNone/>
            </a:pP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Speedup(E) = -------------   =   -------------------</a:t>
            </a:r>
          </a:p>
          <a:p>
            <a:pPr>
              <a:buFont typeface="Wingdings" pitchFamily="2" charset="2"/>
              <a:buNone/>
            </a:pP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ExTime w/  E        Performance w/o E</a:t>
            </a:r>
          </a:p>
          <a:p>
            <a:pPr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                      F                                         E  </a:t>
            </a:r>
            <a:r>
              <a:rPr lang="en-US" altLang="en-US" sz="2400">
                <a:ea typeface="ＭＳ Ｐゴシック" panose="020B0600070205080204" pitchFamily="34" charset="-128"/>
              </a:rPr>
              <a:t>                                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Find how </a:t>
            </a:r>
            <a:r>
              <a:rPr lang="en-US" altLang="en-US" sz="2400" i="1">
                <a:ea typeface="ＭＳ Ｐゴシック" panose="020B0600070205080204" pitchFamily="34" charset="-128"/>
              </a:rPr>
              <a:t>Speedup</a:t>
            </a:r>
            <a:r>
              <a:rPr lang="en-US" altLang="en-US" sz="2400">
                <a:ea typeface="ＭＳ Ｐゴシック" panose="020B0600070205080204" pitchFamily="34" charset="-128"/>
              </a:rPr>
              <a:t> coming from some enhancement 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Suppose that enhancement E accelerates a fraction F of the task by a factor S, and the remainder of the task is unaffected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C677338-9639-1A03-4019-9524C8482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2978150"/>
            <a:ext cx="10541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0D4B24E-D948-0E22-BE3E-5BCA8D23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2978150"/>
            <a:ext cx="1054100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3557" name="Rectangle 6">
            <a:extLst>
              <a:ext uri="{FF2B5EF4-FFF2-40B4-BE49-F238E27FC236}">
                <a16:creationId xmlns:a16="http://schemas.microsoft.com/office/drawing/2014/main" id="{B9CB32F4-7F43-FEAB-862C-0466F15C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2978150"/>
            <a:ext cx="10541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3558" name="Rectangle 7">
            <a:extLst>
              <a:ext uri="{FF2B5EF4-FFF2-40B4-BE49-F238E27FC236}">
                <a16:creationId xmlns:a16="http://schemas.microsoft.com/office/drawing/2014/main" id="{317F50F2-0106-E4B8-636F-B57E223D7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2978150"/>
            <a:ext cx="10541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3559" name="Rectangle 8">
            <a:extLst>
              <a:ext uri="{FF2B5EF4-FFF2-40B4-BE49-F238E27FC236}">
                <a16:creationId xmlns:a16="http://schemas.microsoft.com/office/drawing/2014/main" id="{0E100E3C-78F5-0301-2E51-06C7F1B8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2978150"/>
            <a:ext cx="596900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3560" name="Rectangle 9">
            <a:extLst>
              <a:ext uri="{FF2B5EF4-FFF2-40B4-BE49-F238E27FC236}">
                <a16:creationId xmlns:a16="http://schemas.microsoft.com/office/drawing/2014/main" id="{CAB34FBD-C88D-BAD6-9F30-41E19F2DC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978150"/>
            <a:ext cx="10541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3561" name="Line 10">
            <a:extLst>
              <a:ext uri="{FF2B5EF4-FFF2-40B4-BE49-F238E27FC236}">
                <a16:creationId xmlns:a16="http://schemas.microsoft.com/office/drawing/2014/main" id="{15D422CF-367A-55D9-4B11-4B93071DC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0" y="3200400"/>
            <a:ext cx="4953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1">
            <a:extLst>
              <a:ext uri="{FF2B5EF4-FFF2-40B4-BE49-F238E27FC236}">
                <a16:creationId xmlns:a16="http://schemas.microsoft.com/office/drawing/2014/main" id="{3BAACD87-F54E-E358-2569-2DA44C95C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711200"/>
            <a:ext cx="88503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  Defines the </a:t>
            </a:r>
            <a:r>
              <a:rPr lang="en-US" altLang="en-US" sz="2400" i="1"/>
              <a:t>Speedup</a:t>
            </a:r>
            <a:r>
              <a:rPr lang="en-US" altLang="en-US" sz="2400"/>
              <a:t> that can be gained by using a special feature</a:t>
            </a:r>
          </a:p>
        </p:txBody>
      </p:sp>
      <p:sp>
        <p:nvSpPr>
          <p:cNvPr id="23563" name="Line 12">
            <a:extLst>
              <a:ext uri="{FF2B5EF4-FFF2-40B4-BE49-F238E27FC236}">
                <a16:creationId xmlns:a16="http://schemas.microsoft.com/office/drawing/2014/main" id="{18D4C5F4-04DD-32F0-73F6-5B47E7697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0" y="3819525"/>
            <a:ext cx="4953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42882D7-551E-D722-DFCA-8E92D40AA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rIns="90488"/>
          <a:lstStyle/>
          <a:p>
            <a:r>
              <a:rPr lang="en-US" altLang="en-US">
                <a:ea typeface="ＭＳ Ｐゴシック" panose="020B0600070205080204" pitchFamily="34" charset="-128"/>
              </a:rPr>
              <a:t>Amdahl’</a:t>
            </a:r>
            <a:r>
              <a:rPr lang="en-US" altLang="ja-JP">
                <a:ea typeface="ＭＳ Ｐゴシック" panose="020B0600070205080204" pitchFamily="34" charset="-128"/>
              </a:rPr>
              <a:t>s Law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7B2E738C-C765-3015-4844-04F4B1E1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811782"/>
            <a:ext cx="7686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ExTime</a:t>
            </a:r>
            <a:r>
              <a:rPr lang="en-US" altLang="en-US" sz="2000" baseline="-25000" dirty="0" err="1">
                <a:solidFill>
                  <a:schemeClr val="tx1"/>
                </a:solidFill>
                <a:latin typeface="Arial" panose="020B0604020202020204" pitchFamily="34" charset="0"/>
              </a:rPr>
              <a:t>new</a:t>
            </a:r>
            <a:r>
              <a:rPr lang="en-US" altLang="en-US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ExTime</a:t>
            </a:r>
            <a:r>
              <a:rPr lang="en-US" altLang="en-US" sz="2000" baseline="-25000" dirty="0" err="1">
                <a:solidFill>
                  <a:schemeClr val="tx1"/>
                </a:solidFill>
                <a:latin typeface="Arial" panose="020B0604020202020204" pitchFamily="34" charset="0"/>
              </a:rPr>
              <a:t>old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x   (1 -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Fraction</a:t>
            </a:r>
            <a:r>
              <a:rPr lang="en-US" altLang="en-US" sz="2000" baseline="-25000" dirty="0" err="1">
                <a:solidFill>
                  <a:schemeClr val="tx1"/>
                </a:solidFill>
                <a:latin typeface="Arial" panose="020B0604020202020204" pitchFamily="34" charset="0"/>
              </a:rPr>
              <a:t>enhanced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) + 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Fraction</a:t>
            </a:r>
            <a:r>
              <a:rPr lang="en-US" altLang="en-US" sz="2000" baseline="-25000" dirty="0" err="1">
                <a:solidFill>
                  <a:schemeClr val="tx1"/>
                </a:solidFill>
                <a:latin typeface="Arial" panose="020B0604020202020204" pitchFamily="34" charset="0"/>
              </a:rPr>
              <a:t>enhanced</a:t>
            </a:r>
            <a:endParaRPr lang="en-US" altLang="en-US" sz="2000" baseline="-25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5603" name="Group 4">
            <a:extLst>
              <a:ext uri="{FF2B5EF4-FFF2-40B4-BE49-F238E27FC236}">
                <a16:creationId xmlns:a16="http://schemas.microsoft.com/office/drawing/2014/main" id="{B1D04220-81AD-CA54-0B36-EFF71587577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780032"/>
            <a:ext cx="292100" cy="838200"/>
            <a:chOff x="2208" y="1248"/>
            <a:chExt cx="184" cy="528"/>
          </a:xfrm>
        </p:grpSpPr>
        <p:sp>
          <p:nvSpPr>
            <p:cNvPr id="25619" name="Line 5">
              <a:extLst>
                <a:ext uri="{FF2B5EF4-FFF2-40B4-BE49-F238E27FC236}">
                  <a16:creationId xmlns:a16="http://schemas.microsoft.com/office/drawing/2014/main" id="{5B4730C9-4BFA-220B-EE9D-EA61CBC4B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256"/>
              <a:ext cx="0" cy="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6">
              <a:extLst>
                <a:ext uri="{FF2B5EF4-FFF2-40B4-BE49-F238E27FC236}">
                  <a16:creationId xmlns:a16="http://schemas.microsoft.com/office/drawing/2014/main" id="{07709CDE-D393-7B92-2D5E-F9B2CFC2B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1248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7">
              <a:extLst>
                <a:ext uri="{FF2B5EF4-FFF2-40B4-BE49-F238E27FC236}">
                  <a16:creationId xmlns:a16="http://schemas.microsoft.com/office/drawing/2014/main" id="{2641FFA7-6C2E-6636-EB3F-2E588C9C4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1776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4" name="Group 8">
            <a:extLst>
              <a:ext uri="{FF2B5EF4-FFF2-40B4-BE49-F238E27FC236}">
                <a16:creationId xmlns:a16="http://schemas.microsoft.com/office/drawing/2014/main" id="{4DA54453-2CF9-928E-F256-87BD32928A22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1856232"/>
            <a:ext cx="330200" cy="838200"/>
            <a:chOff x="5080" y="1296"/>
            <a:chExt cx="208" cy="528"/>
          </a:xfrm>
        </p:grpSpPr>
        <p:sp>
          <p:nvSpPr>
            <p:cNvPr id="25616" name="Line 9">
              <a:extLst>
                <a:ext uri="{FF2B5EF4-FFF2-40B4-BE49-F238E27FC236}">
                  <a16:creationId xmlns:a16="http://schemas.microsoft.com/office/drawing/2014/main" id="{D0E631D3-55E7-663D-691A-731B9A0DA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304"/>
              <a:ext cx="0" cy="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10">
              <a:extLst>
                <a:ext uri="{FF2B5EF4-FFF2-40B4-BE49-F238E27FC236}">
                  <a16:creationId xmlns:a16="http://schemas.microsoft.com/office/drawing/2014/main" id="{58A4D7AA-1646-5674-63C7-DA7313DD1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1296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11">
              <a:extLst>
                <a:ext uri="{FF2B5EF4-FFF2-40B4-BE49-F238E27FC236}">
                  <a16:creationId xmlns:a16="http://schemas.microsoft.com/office/drawing/2014/main" id="{3EF1A852-03A9-6718-9032-4EE01E30E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1824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5" name="Rectangle 12">
            <a:extLst>
              <a:ext uri="{FF2B5EF4-FFF2-40B4-BE49-F238E27FC236}">
                <a16:creationId xmlns:a16="http://schemas.microsoft.com/office/drawing/2014/main" id="{A2C7B082-1EB4-F34C-A2D8-9C70EB22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3411982"/>
            <a:ext cx="20748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Speedup</a:t>
            </a:r>
            <a:r>
              <a:rPr lang="en-US" altLang="en-US" sz="2000" baseline="-25000" dirty="0" err="1">
                <a:solidFill>
                  <a:schemeClr val="tx1"/>
                </a:solidFill>
                <a:latin typeface="Arial" panose="020B0604020202020204" pitchFamily="34" charset="0"/>
              </a:rPr>
              <a:t>overall</a:t>
            </a:r>
            <a:r>
              <a:rPr lang="en-US" altLang="en-US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5606" name="Rectangle 13">
            <a:extLst>
              <a:ext uri="{FF2B5EF4-FFF2-40B4-BE49-F238E27FC236}">
                <a16:creationId xmlns:a16="http://schemas.microsoft.com/office/drawing/2014/main" id="{DF5BAEC3-7424-EF70-9B1C-E39CB28F1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3218307"/>
            <a:ext cx="1406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ExTime</a:t>
            </a:r>
            <a:r>
              <a:rPr lang="en-US" altLang="en-US" sz="2000" baseline="-25000">
                <a:solidFill>
                  <a:schemeClr val="tx1"/>
                </a:solidFill>
                <a:latin typeface="Arial" panose="020B0604020202020204" pitchFamily="34" charset="0"/>
              </a:rPr>
              <a:t>old</a:t>
            </a: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ExTime</a:t>
            </a:r>
            <a:r>
              <a:rPr lang="en-US" altLang="en-US" sz="2000" baseline="-25000">
                <a:solidFill>
                  <a:schemeClr val="tx1"/>
                </a:solidFill>
                <a:latin typeface="Arial" panose="020B0604020202020204" pitchFamily="34" charset="0"/>
              </a:rPr>
              <a:t>new</a:t>
            </a:r>
          </a:p>
        </p:txBody>
      </p:sp>
      <p:sp>
        <p:nvSpPr>
          <p:cNvPr id="25607" name="Line 14">
            <a:extLst>
              <a:ext uri="{FF2B5EF4-FFF2-40B4-BE49-F238E27FC236}">
                <a16:creationId xmlns:a16="http://schemas.microsoft.com/office/drawing/2014/main" id="{F03B15E2-D7D8-BD11-2B26-FC545F270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0" y="3608832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15">
            <a:extLst>
              <a:ext uri="{FF2B5EF4-FFF2-40B4-BE49-F238E27FC236}">
                <a16:creationId xmlns:a16="http://schemas.microsoft.com/office/drawing/2014/main" id="{AD124067-EDEF-14A9-74A2-4710F848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13" y="2268982"/>
            <a:ext cx="20304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Speedup</a:t>
            </a:r>
            <a:r>
              <a:rPr lang="en-US" altLang="en-US" sz="2000" baseline="-25000" dirty="0" err="1">
                <a:solidFill>
                  <a:schemeClr val="tx1"/>
                </a:solidFill>
                <a:latin typeface="Arial" panose="020B0604020202020204" pitchFamily="34" charset="0"/>
              </a:rPr>
              <a:t>enhanced</a:t>
            </a:r>
            <a:endParaRPr lang="en-US" altLang="en-US" sz="2000" baseline="-25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Line 16">
            <a:extLst>
              <a:ext uri="{FF2B5EF4-FFF2-40B4-BE49-F238E27FC236}">
                <a16:creationId xmlns:a16="http://schemas.microsoft.com/office/drawing/2014/main" id="{20426D4C-3CCB-0EE2-6783-7241A08A3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2237232"/>
            <a:ext cx="187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7">
            <a:extLst>
              <a:ext uri="{FF2B5EF4-FFF2-40B4-BE49-F238E27FC236}">
                <a16:creationId xmlns:a16="http://schemas.microsoft.com/office/drawing/2014/main" id="{AF0CA52D-547C-F662-2771-C2D9EB902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411982"/>
            <a:ext cx="3286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5611" name="Rectangle 18">
            <a:extLst>
              <a:ext uri="{FF2B5EF4-FFF2-40B4-BE49-F238E27FC236}">
                <a16:creationId xmlns:a16="http://schemas.microsoft.com/office/drawing/2014/main" id="{71F126D4-A7F3-405C-73EC-EB0EE1897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3030982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612" name="Line 19">
            <a:extLst>
              <a:ext uri="{FF2B5EF4-FFF2-40B4-BE49-F238E27FC236}">
                <a16:creationId xmlns:a16="http://schemas.microsoft.com/office/drawing/2014/main" id="{96CA6FCC-2E48-64A2-5E60-8367F9CBD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700" y="3456432"/>
            <a:ext cx="447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20">
            <a:extLst>
              <a:ext uri="{FF2B5EF4-FFF2-40B4-BE49-F238E27FC236}">
                <a16:creationId xmlns:a16="http://schemas.microsoft.com/office/drawing/2014/main" id="{5848869A-C491-71B1-EA11-DD31240B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3564382"/>
            <a:ext cx="46243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(1 - Fraction</a:t>
            </a:r>
            <a:r>
              <a:rPr lang="en-US" altLang="en-US" sz="2000" baseline="-25000">
                <a:solidFill>
                  <a:schemeClr val="tx1"/>
                </a:solidFill>
                <a:latin typeface="Arial" panose="020B0604020202020204" pitchFamily="34" charset="0"/>
              </a:rPr>
              <a:t>enhanced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) +  Fraction</a:t>
            </a:r>
            <a:r>
              <a:rPr lang="en-US" altLang="en-US" sz="2000" baseline="-25000">
                <a:solidFill>
                  <a:schemeClr val="tx1"/>
                </a:solidFill>
                <a:latin typeface="Arial" panose="020B0604020202020204" pitchFamily="34" charset="0"/>
              </a:rPr>
              <a:t>enhanced</a:t>
            </a:r>
          </a:p>
        </p:txBody>
      </p:sp>
      <p:sp>
        <p:nvSpPr>
          <p:cNvPr id="25614" name="Rectangle 21">
            <a:extLst>
              <a:ext uri="{FF2B5EF4-FFF2-40B4-BE49-F238E27FC236}">
                <a16:creationId xmlns:a16="http://schemas.microsoft.com/office/drawing/2014/main" id="{B9F0CE80-C37D-35A3-DFB6-9B8A419A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021582"/>
            <a:ext cx="20304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Speedup</a:t>
            </a:r>
            <a:r>
              <a:rPr lang="en-US" altLang="en-US" sz="2000" baseline="-25000">
                <a:solidFill>
                  <a:schemeClr val="tx1"/>
                </a:solidFill>
                <a:latin typeface="Arial" panose="020B0604020202020204" pitchFamily="34" charset="0"/>
              </a:rPr>
              <a:t>enhanced</a:t>
            </a:r>
          </a:p>
        </p:txBody>
      </p:sp>
      <p:sp>
        <p:nvSpPr>
          <p:cNvPr id="25615" name="Line 22">
            <a:extLst>
              <a:ext uri="{FF2B5EF4-FFF2-40B4-BE49-F238E27FC236}">
                <a16:creationId xmlns:a16="http://schemas.microsoft.com/office/drawing/2014/main" id="{CE19B671-EC98-77E2-8A14-2281BC7D8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0" y="3989832"/>
            <a:ext cx="187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A9B0B95-80DA-02DC-ACC9-CC572F10B656}"/>
              </a:ext>
            </a:extLst>
          </p:cNvPr>
          <p:cNvSpPr/>
          <p:nvPr/>
        </p:nvSpPr>
        <p:spPr bwMode="auto">
          <a:xfrm>
            <a:off x="2264400" y="985774"/>
            <a:ext cx="5044972" cy="408623"/>
          </a:xfrm>
          <a:prstGeom prst="wedgeRoundRectCallout">
            <a:avLst>
              <a:gd name="adj1" fmla="val -2073"/>
              <a:gd name="adj2" fmla="val 1654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Proportion of the program not enhanced (e.g., serial)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2F9CF-05B8-E455-F8C3-CEB15A8E33E8}"/>
              </a:ext>
            </a:extLst>
          </p:cNvPr>
          <p:cNvSpPr txBox="1"/>
          <p:nvPr/>
        </p:nvSpPr>
        <p:spPr>
          <a:xfrm>
            <a:off x="442913" y="4495800"/>
            <a:ext cx="85756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Key Insights from Amdahl’s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Limited Speedup</a:t>
            </a:r>
            <a:r>
              <a:rPr lang="en-US" sz="2000" dirty="0"/>
              <a:t> – No matter how many processors you add, if part of the program is serial, it limits the maximum speedup.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Diminishing Returns</a:t>
            </a:r>
            <a:r>
              <a:rPr lang="en-US" sz="2000" dirty="0"/>
              <a:t> – Increasing the number of processors only helps up to a point; after that, the impact is minimal.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Focus on the Bottleneck</a:t>
            </a:r>
            <a:r>
              <a:rPr lang="en-US" sz="2000" dirty="0"/>
              <a:t> – Optimizing the serial portion of a program is crucial for achieving better performance.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2937F74-551B-A684-696D-6C589BEB3ED2}"/>
              </a:ext>
            </a:extLst>
          </p:cNvPr>
          <p:cNvSpPr/>
          <p:nvPr/>
        </p:nvSpPr>
        <p:spPr bwMode="auto">
          <a:xfrm>
            <a:off x="6767513" y="2809684"/>
            <a:ext cx="2245191" cy="408623"/>
          </a:xfrm>
          <a:prstGeom prst="wedgeRoundRectCallout">
            <a:avLst>
              <a:gd name="adj1" fmla="val -33012"/>
              <a:gd name="adj2" fmla="val -919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Number of processors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D37BD81-2ECA-7F18-AF39-EEEC4EE0E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Now let’s look at the problem…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F5CDA91-1617-CEC1-143B-F5E47D386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252538"/>
            <a:ext cx="8032750" cy="4875212"/>
          </a:xfrm>
        </p:spPr>
        <p:txBody>
          <a:bodyPr/>
          <a:lstStyle/>
          <a:p>
            <a:pPr marL="457200" indent="-457200"/>
            <a:r>
              <a:rPr lang="en-US" altLang="en-US">
                <a:ea typeface="ＭＳ Ｐゴシック" panose="020B0600070205080204" pitchFamily="34" charset="-128"/>
              </a:rPr>
              <a:t>Suppose 80X speedup from 100 processors. What fraction of original program can be sequential?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>
                <a:ea typeface="ＭＳ Ｐゴシック" panose="020B0600070205080204" pitchFamily="34" charset="-128"/>
              </a:rPr>
              <a:t>10%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>
                <a:ea typeface="ＭＳ Ｐゴシック" panose="020B0600070205080204" pitchFamily="34" charset="-128"/>
              </a:rPr>
              <a:t>5%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>
                <a:ea typeface="ＭＳ Ｐゴシック" panose="020B0600070205080204" pitchFamily="34" charset="-128"/>
              </a:rPr>
              <a:t>1%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>
                <a:ea typeface="ＭＳ Ｐゴシック" panose="020B0600070205080204" pitchFamily="34" charset="-128"/>
              </a:rPr>
              <a:t>&lt;1%</a:t>
            </a:r>
          </a:p>
        </p:txBody>
      </p:sp>
      <p:graphicFrame>
        <p:nvGraphicFramePr>
          <p:cNvPr id="29698" name="Content Placeholder 29697">
            <a:extLst>
              <a:ext uri="{FF2B5EF4-FFF2-40B4-BE49-F238E27FC236}">
                <a16:creationId xmlns:a16="http://schemas.microsoft.com/office/drawing/2014/main" id="{4526A913-EF7A-13E3-84AE-1908F9BCA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28031"/>
              </p:ext>
            </p:extLst>
          </p:nvPr>
        </p:nvGraphicFramePr>
        <p:xfrm>
          <a:off x="3216666" y="2661412"/>
          <a:ext cx="5622534" cy="389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139300" imgH="50609500" progId="Equation.3">
                  <p:embed/>
                </p:oleObj>
              </mc:Choice>
              <mc:Fallback>
                <p:oleObj name="Equation" r:id="rId3" imgW="73139300" imgH="50609500" progId="Equation.3">
                  <p:embed/>
                  <p:pic>
                    <p:nvPicPr>
                      <p:cNvPr id="29698" name="Content Placeholder 29697">
                        <a:extLst>
                          <a:ext uri="{FF2B5EF4-FFF2-40B4-BE49-F238E27FC236}">
                            <a16:creationId xmlns:a16="http://schemas.microsoft.com/office/drawing/2014/main" id="{4526A913-EF7A-13E3-84AE-1908F9BCA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666" y="2661412"/>
                        <a:ext cx="5622534" cy="389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018A6BA-4802-AB33-7F4D-5E0B0CB4509B}"/>
              </a:ext>
            </a:extLst>
          </p:cNvPr>
          <p:cNvSpPr/>
          <p:nvPr/>
        </p:nvSpPr>
        <p:spPr bwMode="auto">
          <a:xfrm>
            <a:off x="2706624" y="4770655"/>
            <a:ext cx="1548989" cy="408623"/>
          </a:xfrm>
          <a:prstGeom prst="wedgeRoundRectCallout">
            <a:avLst>
              <a:gd name="adj1" fmla="val 158757"/>
              <a:gd name="adj2" fmla="val -762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Variable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5CBEFD28-80BB-277A-58A1-E85DF207A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rIns="90488"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example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FBFED2A8-D14A-D0BC-C512-5996757C1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1050" y="1381125"/>
            <a:ext cx="7677150" cy="1600200"/>
          </a:xfrm>
          <a:noFill/>
        </p:spPr>
        <p:txBody>
          <a:bodyPr lIns="90488" rIns="90488"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Suppose that we can improve Floating point instructions to run 2 times faster, and 10% of total instructions are FP. Then, what is the overall speedup with this enhancement?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8776E928-61D9-B62F-F3F5-3F4B3BB9C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4252913"/>
            <a:ext cx="21224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Speedup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overall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457484B3-FB7B-39FC-96B1-70BD5953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4252913"/>
            <a:ext cx="358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3797" name="Rectangle 6">
            <a:extLst>
              <a:ext uri="{FF2B5EF4-FFF2-40B4-BE49-F238E27FC236}">
                <a16:creationId xmlns:a16="http://schemas.microsoft.com/office/drawing/2014/main" id="{400CFE7D-C65D-9194-8BDC-446F2356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414713"/>
            <a:ext cx="1854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ExTime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new</a:t>
            </a:r>
            <a:r>
              <a:rPr lang="en-US" altLang="en-US" sz="2000" baseline="-250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3F477D0-B97A-AD0C-B396-1F0456D00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24596BB1-AA65-AADD-BFD0-51866587D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550" y="1649413"/>
            <a:ext cx="7065963" cy="37957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Brief review of parallel and distributed computing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Cloud computing at a glance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31CD56E4-263A-733E-B35C-74D02B0DD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rIns="90488"/>
          <a:lstStyle/>
          <a:p>
            <a:r>
              <a:rPr lang="en-US" altLang="en-US">
                <a:ea typeface="ＭＳ Ｐゴシック" panose="020B0600070205080204" pitchFamily="34" charset="-128"/>
              </a:rPr>
              <a:t>Amdahl’</a:t>
            </a:r>
            <a:r>
              <a:rPr lang="en-US" altLang="ja-JP">
                <a:ea typeface="ＭＳ Ｐゴシック" panose="020B0600070205080204" pitchFamily="34" charset="-128"/>
              </a:rPr>
              <a:t>s Law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2" name="Rectangle 4">
            <a:extLst>
              <a:ext uri="{FF2B5EF4-FFF2-40B4-BE49-F238E27FC236}">
                <a16:creationId xmlns:a16="http://schemas.microsoft.com/office/drawing/2014/main" id="{8360EB90-D431-52E8-4A39-46B6EC6C1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4252913"/>
            <a:ext cx="21224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Speedup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overall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0EA8E29-51B6-CF30-8028-1191FEFB5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4252913"/>
            <a:ext cx="358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A311E7C6-BF24-D975-174E-F5BF79FD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4100513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845" name="Line 7">
            <a:extLst>
              <a:ext uri="{FF2B5EF4-FFF2-40B4-BE49-F238E27FC236}">
                <a16:creationId xmlns:a16="http://schemas.microsoft.com/office/drawing/2014/main" id="{7707E9CE-8CFD-CD70-E33C-AF8CF542C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49580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1DC2B47D-C00D-5C42-B49D-81F6F23C1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4557713"/>
            <a:ext cx="774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0.95</a:t>
            </a:r>
          </a:p>
        </p:txBody>
      </p:sp>
      <p:sp>
        <p:nvSpPr>
          <p:cNvPr id="35847" name="Rectangle 9">
            <a:extLst>
              <a:ext uri="{FF2B5EF4-FFF2-40B4-BE49-F238E27FC236}">
                <a16:creationId xmlns:a16="http://schemas.microsoft.com/office/drawing/2014/main" id="{118ACF61-37D2-DBC5-4FF7-35BA959A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4252913"/>
            <a:ext cx="358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5848" name="Rectangle 10">
            <a:extLst>
              <a:ext uri="{FF2B5EF4-FFF2-40B4-BE49-F238E27FC236}">
                <a16:creationId xmlns:a16="http://schemas.microsoft.com/office/drawing/2014/main" id="{220D0F1E-9C80-237C-E70B-C238586D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4252913"/>
            <a:ext cx="9445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1.053</a:t>
            </a:r>
          </a:p>
        </p:txBody>
      </p:sp>
      <p:sp>
        <p:nvSpPr>
          <p:cNvPr id="35849" name="Rectangle 11">
            <a:extLst>
              <a:ext uri="{FF2B5EF4-FFF2-40B4-BE49-F238E27FC236}">
                <a16:creationId xmlns:a16="http://schemas.microsoft.com/office/drawing/2014/main" id="{BB6F7D98-1B42-04C1-55B3-ADC3C495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414713"/>
            <a:ext cx="7967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ExTime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new</a:t>
            </a:r>
            <a:r>
              <a:rPr lang="en-US" altLang="en-US" sz="2000" baseline="-250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ExTime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old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 x  (0.9 +  .1/2) = 0.95 x ExTime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old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146BD9E-CA68-A2D7-DFF6-8B2AD9352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181600"/>
          </a:xfrm>
          <a:noFill/>
        </p:spPr>
        <p:txBody>
          <a:bodyPr lIns="90488" rIns="90488"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Suppose that we can improve Floating point instructions to run 2 times faster, and 10% of total instructions are FP. Then, what is the overall speedup with this enhancement?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3BB61FF-A51E-A363-B376-94E89AD4A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One more example: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605C2EB2-6A09-C370-BFAD-11BC2D56F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1304925"/>
            <a:ext cx="8645525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program spends 90% time on computing jobs, and other 10% time on disk accesses. If we use a 100 times faster CPU, how much speedup do we gain?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5776A21A-10B2-3FE3-EDED-82383CB5F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Amdahl’</a:t>
            </a:r>
            <a:r>
              <a:rPr lang="en-US" altLang="ja-JP">
                <a:ea typeface="ＭＳ Ｐゴシック" panose="020B0600070205080204" pitchFamily="34" charset="-128"/>
              </a:rPr>
              <a:t>s Law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3819B337-8687-86BC-E53A-D15FBB756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1304925"/>
            <a:ext cx="8645525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program spends 90% time on computing jobs, and other 10% time on disk accesses. If we use a 100 times faster CPU, how much speedup do we gain?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4">
              <a:lnSpc>
                <a:spcPct val="80000"/>
              </a:lnSpc>
            </a:pPr>
            <a:endParaRPr lang="en-US" altLang="en-US" sz="1500" dirty="0">
              <a:ea typeface="ＭＳ Ｐゴシック" panose="020B0600070205080204" pitchFamily="34" charset="-128"/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235900D3-96F0-0461-A3DA-268C7DD6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4995863"/>
            <a:ext cx="21224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Speedup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overall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6378CF06-B655-A0A5-DF0A-850001933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4995863"/>
            <a:ext cx="358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9E144D36-8573-A302-976D-20B4D914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4843463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9942" name="Line 7">
            <a:extLst>
              <a:ext uri="{FF2B5EF4-FFF2-40B4-BE49-F238E27FC236}">
                <a16:creationId xmlns:a16="http://schemas.microsoft.com/office/drawing/2014/main" id="{B02D30A0-D719-7038-E57C-D3C4530A9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23875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8">
            <a:extLst>
              <a:ext uri="{FF2B5EF4-FFF2-40B4-BE49-F238E27FC236}">
                <a16:creationId xmlns:a16="http://schemas.microsoft.com/office/drawing/2014/main" id="{0FFFB445-0127-8B7A-3F4E-091224A7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5300663"/>
            <a:ext cx="9445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0.109</a:t>
            </a:r>
          </a:p>
        </p:txBody>
      </p:sp>
      <p:sp>
        <p:nvSpPr>
          <p:cNvPr id="39944" name="Rectangle 9">
            <a:extLst>
              <a:ext uri="{FF2B5EF4-FFF2-40B4-BE49-F238E27FC236}">
                <a16:creationId xmlns:a16="http://schemas.microsoft.com/office/drawing/2014/main" id="{EF73A165-A946-C198-098F-2AAC54C0B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4995863"/>
            <a:ext cx="358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9945" name="Rectangle 10">
            <a:extLst>
              <a:ext uri="{FF2B5EF4-FFF2-40B4-BE49-F238E27FC236}">
                <a16:creationId xmlns:a16="http://schemas.microsoft.com/office/drawing/2014/main" id="{0DDD6EBB-0B8F-41DA-A45B-8E11E40DE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4995863"/>
            <a:ext cx="774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9.17</a:t>
            </a:r>
          </a:p>
        </p:txBody>
      </p:sp>
      <p:sp>
        <p:nvSpPr>
          <p:cNvPr id="39946" name="Rectangle 11">
            <a:extLst>
              <a:ext uri="{FF2B5EF4-FFF2-40B4-BE49-F238E27FC236}">
                <a16:creationId xmlns:a16="http://schemas.microsoft.com/office/drawing/2014/main" id="{92D5FACF-13AD-B61B-A8AE-8564D56A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3587750"/>
            <a:ext cx="8472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</a:rPr>
              <a:t>ExTime</a:t>
            </a:r>
            <a:r>
              <a:rPr lang="en-US" altLang="en-US" sz="2400" baseline="-25000" dirty="0" err="1">
                <a:solidFill>
                  <a:schemeClr val="tx1"/>
                </a:solidFill>
              </a:rPr>
              <a:t>new</a:t>
            </a:r>
            <a:r>
              <a:rPr lang="en-US" altLang="en-US" sz="2400" dirty="0">
                <a:solidFill>
                  <a:schemeClr val="tx1"/>
                </a:solidFill>
              </a:rPr>
              <a:t> = </a:t>
            </a:r>
            <a:r>
              <a:rPr lang="en-US" altLang="en-US" sz="2400" dirty="0" err="1">
                <a:solidFill>
                  <a:schemeClr val="tx1"/>
                </a:solidFill>
              </a:rPr>
              <a:t>ExTime</a:t>
            </a:r>
            <a:r>
              <a:rPr lang="en-US" altLang="en-US" sz="2400" baseline="-25000" dirty="0" err="1">
                <a:solidFill>
                  <a:schemeClr val="tx1"/>
                </a:solidFill>
              </a:rPr>
              <a:t>old</a:t>
            </a:r>
            <a:r>
              <a:rPr lang="en-US" altLang="en-US" sz="2400" dirty="0">
                <a:solidFill>
                  <a:schemeClr val="tx1"/>
                </a:solidFill>
              </a:rPr>
              <a:t> x  (0.1 + 0.9/100) = 0.109 x </a:t>
            </a:r>
            <a:r>
              <a:rPr lang="en-US" altLang="en-US" sz="2400" dirty="0" err="1">
                <a:solidFill>
                  <a:schemeClr val="tx1"/>
                </a:solidFill>
              </a:rPr>
              <a:t>ExTime</a:t>
            </a:r>
            <a:r>
              <a:rPr lang="en-US" altLang="en-US" sz="2400" baseline="-25000" dirty="0" err="1">
                <a:solidFill>
                  <a:schemeClr val="tx1"/>
                </a:solidFill>
              </a:rPr>
              <a:t>old</a:t>
            </a:r>
            <a:endParaRPr lang="en-US" altLang="en-US" sz="24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08904004-2E93-A590-65E0-0223050BD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38200" y="0"/>
            <a:ext cx="5791200" cy="609600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Amdahl’s Law</a:t>
            </a:r>
          </a:p>
        </p:txBody>
      </p:sp>
      <p:sp>
        <p:nvSpPr>
          <p:cNvPr id="41986" name="Line 3">
            <a:extLst>
              <a:ext uri="{FF2B5EF4-FFF2-40B4-BE49-F238E27FC236}">
                <a16:creationId xmlns:a16="http://schemas.microsoft.com/office/drawing/2014/main" id="{7627DD9B-B722-D4C0-F20E-EC4F0BD32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1539875"/>
            <a:ext cx="616585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4559E09B-025A-325D-A9D3-AAFBD6C7B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1860550"/>
            <a:ext cx="616585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5">
            <a:extLst>
              <a:ext uri="{FF2B5EF4-FFF2-40B4-BE49-F238E27FC236}">
                <a16:creationId xmlns:a16="http://schemas.microsoft.com/office/drawing/2014/main" id="{72C2CE35-1001-E2B0-DC63-FCF3B1367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1539875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6">
            <a:extLst>
              <a:ext uri="{FF2B5EF4-FFF2-40B4-BE49-F238E27FC236}">
                <a16:creationId xmlns:a16="http://schemas.microsoft.com/office/drawing/2014/main" id="{929CBB8D-5D94-B5A9-6A85-17CEF40FA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8163" y="1539875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7">
            <a:extLst>
              <a:ext uri="{FF2B5EF4-FFF2-40B4-BE49-F238E27FC236}">
                <a16:creationId xmlns:a16="http://schemas.microsoft.com/office/drawing/2014/main" id="{BE4C827D-6FC0-D0E8-6746-CCFC455A0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1539875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8">
            <a:extLst>
              <a:ext uri="{FF2B5EF4-FFF2-40B4-BE49-F238E27FC236}">
                <a16:creationId xmlns:a16="http://schemas.microsoft.com/office/drawing/2014/main" id="{8D936E9D-A33B-B816-D1AB-0D4303F4B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8475" y="1539875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9">
            <a:extLst>
              <a:ext uri="{FF2B5EF4-FFF2-40B4-BE49-F238E27FC236}">
                <a16:creationId xmlns:a16="http://schemas.microsoft.com/office/drawing/2014/main" id="{143B5FFC-71F5-59E7-8DCC-6725CFEC6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5238" y="1539875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">
            <a:extLst>
              <a:ext uri="{FF2B5EF4-FFF2-40B4-BE49-F238E27FC236}">
                <a16:creationId xmlns:a16="http://schemas.microsoft.com/office/drawing/2014/main" id="{6F5EF08F-9BAB-FC94-E037-AE0A5AA48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7175" y="1539875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1">
            <a:extLst>
              <a:ext uri="{FF2B5EF4-FFF2-40B4-BE49-F238E27FC236}">
                <a16:creationId xmlns:a16="http://schemas.microsoft.com/office/drawing/2014/main" id="{527D070A-9C5E-8E44-047E-7F7AC0550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539875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Rectangle 12">
            <a:extLst>
              <a:ext uri="{FF2B5EF4-FFF2-40B4-BE49-F238E27FC236}">
                <a16:creationId xmlns:a16="http://schemas.microsoft.com/office/drawing/2014/main" id="{679C9255-B87B-3C9F-34CF-4355652A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1201738"/>
            <a:ext cx="1298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Serial section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96" name="Rectangle 13">
            <a:extLst>
              <a:ext uri="{FF2B5EF4-FFF2-40B4-BE49-F238E27FC236}">
                <a16:creationId xmlns:a16="http://schemas.microsoft.com/office/drawing/2014/main" id="{C759909B-789F-704E-4CDD-D4B9D7F03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2312988"/>
            <a:ext cx="768350" cy="22479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1997" name="Line 14">
            <a:extLst>
              <a:ext uri="{FF2B5EF4-FFF2-40B4-BE49-F238E27FC236}">
                <a16:creationId xmlns:a16="http://schemas.microsoft.com/office/drawing/2014/main" id="{2F167780-973B-5B55-CFE2-A9542B5FE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2305050"/>
            <a:ext cx="15509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5">
            <a:extLst>
              <a:ext uri="{FF2B5EF4-FFF2-40B4-BE49-F238E27FC236}">
                <a16:creationId xmlns:a16="http://schemas.microsoft.com/office/drawing/2014/main" id="{83A0DEAA-91A2-52D5-E8D8-636EBBB2A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2627313"/>
            <a:ext cx="15509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6">
            <a:extLst>
              <a:ext uri="{FF2B5EF4-FFF2-40B4-BE49-F238E27FC236}">
                <a16:creationId xmlns:a16="http://schemas.microsoft.com/office/drawing/2014/main" id="{6736EAD3-C1BF-D6D9-E3D1-DF9D91490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2627313"/>
            <a:ext cx="8366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7">
            <a:extLst>
              <a:ext uri="{FF2B5EF4-FFF2-40B4-BE49-F238E27FC236}">
                <a16:creationId xmlns:a16="http://schemas.microsoft.com/office/drawing/2014/main" id="{25CA1B65-2BCB-5264-F068-8B98549C4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2947988"/>
            <a:ext cx="7651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8">
            <a:extLst>
              <a:ext uri="{FF2B5EF4-FFF2-40B4-BE49-F238E27FC236}">
                <a16:creationId xmlns:a16="http://schemas.microsoft.com/office/drawing/2014/main" id="{EA9AD03D-F183-3342-5184-A5C1D52CA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5238" y="1663700"/>
            <a:ext cx="174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9">
            <a:extLst>
              <a:ext uri="{FF2B5EF4-FFF2-40B4-BE49-F238E27FC236}">
                <a16:creationId xmlns:a16="http://schemas.microsoft.com/office/drawing/2014/main" id="{37469005-40CD-1C0E-CA52-9A677B865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138" y="1663700"/>
            <a:ext cx="365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20">
            <a:extLst>
              <a:ext uri="{FF2B5EF4-FFF2-40B4-BE49-F238E27FC236}">
                <a16:creationId xmlns:a16="http://schemas.microsoft.com/office/drawing/2014/main" id="{D768918C-A9AC-DBAB-D1F5-4D10B5361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500" y="1663700"/>
            <a:ext cx="1905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1">
            <a:extLst>
              <a:ext uri="{FF2B5EF4-FFF2-40B4-BE49-F238E27FC236}">
                <a16:creationId xmlns:a16="http://schemas.microsoft.com/office/drawing/2014/main" id="{7E196D96-7FC2-03DD-455C-D2D392A2C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8450" y="1663700"/>
            <a:ext cx="174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2">
            <a:extLst>
              <a:ext uri="{FF2B5EF4-FFF2-40B4-BE49-F238E27FC236}">
                <a16:creationId xmlns:a16="http://schemas.microsoft.com/office/drawing/2014/main" id="{81E6CE90-D962-1CC0-10B1-8B5D92273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7350" y="1663700"/>
            <a:ext cx="34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23">
            <a:extLst>
              <a:ext uri="{FF2B5EF4-FFF2-40B4-BE49-F238E27FC236}">
                <a16:creationId xmlns:a16="http://schemas.microsoft.com/office/drawing/2014/main" id="{A487D456-C0BD-C04E-0469-12C656222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3713" y="1663700"/>
            <a:ext cx="365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24">
            <a:extLst>
              <a:ext uri="{FF2B5EF4-FFF2-40B4-BE49-F238E27FC236}">
                <a16:creationId xmlns:a16="http://schemas.microsoft.com/office/drawing/2014/main" id="{C71DE88F-C8A4-78E1-18F9-3FCE2AF21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1663" y="1663700"/>
            <a:ext cx="174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25">
            <a:extLst>
              <a:ext uri="{FF2B5EF4-FFF2-40B4-BE49-F238E27FC236}">
                <a16:creationId xmlns:a16="http://schemas.microsoft.com/office/drawing/2014/main" id="{FDD9240A-8D5B-AF97-CC98-EA9A44795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8025" y="1663700"/>
            <a:ext cx="174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26">
            <a:extLst>
              <a:ext uri="{FF2B5EF4-FFF2-40B4-BE49-F238E27FC236}">
                <a16:creationId xmlns:a16="http://schemas.microsoft.com/office/drawing/2014/main" id="{484CDA32-585A-E2D9-213C-277920F9E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1663700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27">
            <a:extLst>
              <a:ext uri="{FF2B5EF4-FFF2-40B4-BE49-F238E27FC236}">
                <a16:creationId xmlns:a16="http://schemas.microsoft.com/office/drawing/2014/main" id="{D66A739B-899A-38C0-44F3-BA275C617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3288" y="1663700"/>
            <a:ext cx="365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8">
            <a:extLst>
              <a:ext uri="{FF2B5EF4-FFF2-40B4-BE49-F238E27FC236}">
                <a16:creationId xmlns:a16="http://schemas.microsoft.com/office/drawing/2014/main" id="{2A0E1887-3A9C-8575-D3CF-719B6B510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238" y="1663700"/>
            <a:ext cx="174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29">
            <a:extLst>
              <a:ext uri="{FF2B5EF4-FFF2-40B4-BE49-F238E27FC236}">
                <a16:creationId xmlns:a16="http://schemas.microsoft.com/office/drawing/2014/main" id="{2260D870-9FB8-5884-2E60-B768A0491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1663700"/>
            <a:ext cx="174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30">
            <a:extLst>
              <a:ext uri="{FF2B5EF4-FFF2-40B4-BE49-F238E27FC236}">
                <a16:creationId xmlns:a16="http://schemas.microsoft.com/office/drawing/2014/main" id="{27B92BE0-C3DE-9A27-903A-BEC7D073F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1663700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Line 31">
            <a:extLst>
              <a:ext uri="{FF2B5EF4-FFF2-40B4-BE49-F238E27FC236}">
                <a16:creationId xmlns:a16="http://schemas.microsoft.com/office/drawing/2014/main" id="{42184DFC-0871-31AA-0F31-4F645A053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4450" y="1663700"/>
            <a:ext cx="34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32">
            <a:extLst>
              <a:ext uri="{FF2B5EF4-FFF2-40B4-BE49-F238E27FC236}">
                <a16:creationId xmlns:a16="http://schemas.microsoft.com/office/drawing/2014/main" id="{02687515-4384-BE01-C310-3A2766217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0813" y="1663700"/>
            <a:ext cx="174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Line 33">
            <a:extLst>
              <a:ext uri="{FF2B5EF4-FFF2-40B4-BE49-F238E27FC236}">
                <a16:creationId xmlns:a16="http://schemas.microsoft.com/office/drawing/2014/main" id="{A21E1BF7-4F3B-1F60-4198-58090D067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7175" y="1663700"/>
            <a:ext cx="15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Line 34">
            <a:extLst>
              <a:ext uri="{FF2B5EF4-FFF2-40B4-BE49-F238E27FC236}">
                <a16:creationId xmlns:a16="http://schemas.microsoft.com/office/drawing/2014/main" id="{5580DD6D-8C73-3EB8-8913-7A0BA8572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910013"/>
            <a:ext cx="7651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Line 35">
            <a:extLst>
              <a:ext uri="{FF2B5EF4-FFF2-40B4-BE49-F238E27FC236}">
                <a16:creationId xmlns:a16="http://schemas.microsoft.com/office/drawing/2014/main" id="{9C56CDBF-8C5D-ABD0-6728-3D022F38B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4230688"/>
            <a:ext cx="7651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Line 36">
            <a:extLst>
              <a:ext uri="{FF2B5EF4-FFF2-40B4-BE49-F238E27FC236}">
                <a16:creationId xmlns:a16="http://schemas.microsoft.com/office/drawing/2014/main" id="{6A53B6FE-D1FC-9501-2631-FA28E092C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2305050"/>
            <a:ext cx="1587" cy="322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7">
            <a:extLst>
              <a:ext uri="{FF2B5EF4-FFF2-40B4-BE49-F238E27FC236}">
                <a16:creationId xmlns:a16="http://schemas.microsoft.com/office/drawing/2014/main" id="{709D379D-CE9A-6998-FAE8-7C9F61A46C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9913" y="2751138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Freeform 38">
            <a:extLst>
              <a:ext uri="{FF2B5EF4-FFF2-40B4-BE49-F238E27FC236}">
                <a16:creationId xmlns:a16="http://schemas.microsoft.com/office/drawing/2014/main" id="{FD2850D6-35BD-3594-AA6E-F19EEE46BD07}"/>
              </a:ext>
            </a:extLst>
          </p:cNvPr>
          <p:cNvSpPr>
            <a:spLocks/>
          </p:cNvSpPr>
          <p:nvPr/>
        </p:nvSpPr>
        <p:spPr bwMode="auto">
          <a:xfrm>
            <a:off x="4344988" y="2733675"/>
            <a:ext cx="71437" cy="34925"/>
          </a:xfrm>
          <a:custGeom>
            <a:avLst/>
            <a:gdLst>
              <a:gd name="T0" fmla="*/ 2147483646 w 45"/>
              <a:gd name="T1" fmla="*/ 2147483646 h 22"/>
              <a:gd name="T2" fmla="*/ 2147483646 w 45"/>
              <a:gd name="T3" fmla="*/ 2147483646 h 22"/>
              <a:gd name="T4" fmla="*/ 0 w 45"/>
              <a:gd name="T5" fmla="*/ 2147483646 h 22"/>
              <a:gd name="T6" fmla="*/ 2147483646 w 45"/>
              <a:gd name="T7" fmla="*/ 0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22" y="11"/>
                </a:moveTo>
                <a:lnTo>
                  <a:pt x="45" y="22"/>
                </a:lnTo>
                <a:lnTo>
                  <a:pt x="0" y="22"/>
                </a:lnTo>
                <a:lnTo>
                  <a:pt x="33" y="0"/>
                </a:lnTo>
                <a:lnTo>
                  <a:pt x="2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2" name="Freeform 39">
            <a:extLst>
              <a:ext uri="{FF2B5EF4-FFF2-40B4-BE49-F238E27FC236}">
                <a16:creationId xmlns:a16="http://schemas.microsoft.com/office/drawing/2014/main" id="{0E1096AF-80C1-DFA6-BB69-D9137E73923F}"/>
              </a:ext>
            </a:extLst>
          </p:cNvPr>
          <p:cNvSpPr>
            <a:spLocks/>
          </p:cNvSpPr>
          <p:nvPr/>
        </p:nvSpPr>
        <p:spPr bwMode="auto">
          <a:xfrm>
            <a:off x="4344988" y="2733675"/>
            <a:ext cx="71437" cy="34925"/>
          </a:xfrm>
          <a:custGeom>
            <a:avLst/>
            <a:gdLst>
              <a:gd name="T0" fmla="*/ 2147483646 w 45"/>
              <a:gd name="T1" fmla="*/ 2147483646 h 22"/>
              <a:gd name="T2" fmla="*/ 2147483646 w 45"/>
              <a:gd name="T3" fmla="*/ 2147483646 h 22"/>
              <a:gd name="T4" fmla="*/ 0 w 45"/>
              <a:gd name="T5" fmla="*/ 2147483646 h 22"/>
              <a:gd name="T6" fmla="*/ 2147483646 w 45"/>
              <a:gd name="T7" fmla="*/ 0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22" y="11"/>
                </a:moveTo>
                <a:lnTo>
                  <a:pt x="45" y="22"/>
                </a:lnTo>
                <a:lnTo>
                  <a:pt x="0" y="22"/>
                </a:lnTo>
                <a:lnTo>
                  <a:pt x="33" y="0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3" name="Freeform 40">
            <a:extLst>
              <a:ext uri="{FF2B5EF4-FFF2-40B4-BE49-F238E27FC236}">
                <a16:creationId xmlns:a16="http://schemas.microsoft.com/office/drawing/2014/main" id="{AF5E47BB-AACF-67C6-4EBE-F97EF4CB5942}"/>
              </a:ext>
            </a:extLst>
          </p:cNvPr>
          <p:cNvSpPr>
            <a:spLocks/>
          </p:cNvSpPr>
          <p:nvPr/>
        </p:nvSpPr>
        <p:spPr bwMode="auto">
          <a:xfrm>
            <a:off x="4416425" y="1860550"/>
            <a:ext cx="266700" cy="890588"/>
          </a:xfrm>
          <a:custGeom>
            <a:avLst/>
            <a:gdLst>
              <a:gd name="T0" fmla="*/ 2147483646 w 168"/>
              <a:gd name="T1" fmla="*/ 0 h 561"/>
              <a:gd name="T2" fmla="*/ 2147483646 w 168"/>
              <a:gd name="T3" fmla="*/ 2147483646 h 561"/>
              <a:gd name="T4" fmla="*/ 2147483646 w 168"/>
              <a:gd name="T5" fmla="*/ 2147483646 h 561"/>
              <a:gd name="T6" fmla="*/ 2147483646 w 168"/>
              <a:gd name="T7" fmla="*/ 2147483646 h 561"/>
              <a:gd name="T8" fmla="*/ 2147483646 w 168"/>
              <a:gd name="T9" fmla="*/ 2147483646 h 561"/>
              <a:gd name="T10" fmla="*/ 0 w 168"/>
              <a:gd name="T11" fmla="*/ 2147483646 h 5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"/>
              <a:gd name="T19" fmla="*/ 0 h 561"/>
              <a:gd name="T20" fmla="*/ 168 w 168"/>
              <a:gd name="T21" fmla="*/ 561 h 5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" h="561">
                <a:moveTo>
                  <a:pt x="168" y="0"/>
                </a:moveTo>
                <a:lnTo>
                  <a:pt x="168" y="191"/>
                </a:lnTo>
                <a:lnTo>
                  <a:pt x="134" y="359"/>
                </a:lnTo>
                <a:lnTo>
                  <a:pt x="78" y="494"/>
                </a:lnTo>
                <a:lnTo>
                  <a:pt x="45" y="539"/>
                </a:lnTo>
                <a:lnTo>
                  <a:pt x="0" y="561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Line 41">
            <a:extLst>
              <a:ext uri="{FF2B5EF4-FFF2-40B4-BE49-F238E27FC236}">
                <a16:creationId xmlns:a16="http://schemas.microsoft.com/office/drawing/2014/main" id="{B3A77F71-A59E-BDD6-06FF-B938B32BCC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7375" y="4070350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5" name="Freeform 42">
            <a:extLst>
              <a:ext uri="{FF2B5EF4-FFF2-40B4-BE49-F238E27FC236}">
                <a16:creationId xmlns:a16="http://schemas.microsoft.com/office/drawing/2014/main" id="{22D33B08-0A77-2C7C-F2E9-AB93CC0AA236}"/>
              </a:ext>
            </a:extLst>
          </p:cNvPr>
          <p:cNvSpPr>
            <a:spLocks/>
          </p:cNvSpPr>
          <p:nvPr/>
        </p:nvSpPr>
        <p:spPr bwMode="auto">
          <a:xfrm>
            <a:off x="4344988" y="4052888"/>
            <a:ext cx="71437" cy="34925"/>
          </a:xfrm>
          <a:custGeom>
            <a:avLst/>
            <a:gdLst>
              <a:gd name="T0" fmla="*/ 2147483646 w 45"/>
              <a:gd name="T1" fmla="*/ 2147483646 h 22"/>
              <a:gd name="T2" fmla="*/ 2147483646 w 45"/>
              <a:gd name="T3" fmla="*/ 2147483646 h 22"/>
              <a:gd name="T4" fmla="*/ 0 w 45"/>
              <a:gd name="T5" fmla="*/ 2147483646 h 22"/>
              <a:gd name="T6" fmla="*/ 2147483646 w 45"/>
              <a:gd name="T7" fmla="*/ 0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6" name="Freeform 43">
            <a:extLst>
              <a:ext uri="{FF2B5EF4-FFF2-40B4-BE49-F238E27FC236}">
                <a16:creationId xmlns:a16="http://schemas.microsoft.com/office/drawing/2014/main" id="{5F8C46A8-5FBC-8BCA-D54F-5749C8F756B8}"/>
              </a:ext>
            </a:extLst>
          </p:cNvPr>
          <p:cNvSpPr>
            <a:spLocks/>
          </p:cNvSpPr>
          <p:nvPr/>
        </p:nvSpPr>
        <p:spPr bwMode="auto">
          <a:xfrm>
            <a:off x="4344988" y="4052888"/>
            <a:ext cx="71437" cy="34925"/>
          </a:xfrm>
          <a:custGeom>
            <a:avLst/>
            <a:gdLst>
              <a:gd name="T0" fmla="*/ 2147483646 w 45"/>
              <a:gd name="T1" fmla="*/ 2147483646 h 22"/>
              <a:gd name="T2" fmla="*/ 2147483646 w 45"/>
              <a:gd name="T3" fmla="*/ 2147483646 h 22"/>
              <a:gd name="T4" fmla="*/ 0 w 45"/>
              <a:gd name="T5" fmla="*/ 2147483646 h 22"/>
              <a:gd name="T6" fmla="*/ 2147483646 w 45"/>
              <a:gd name="T7" fmla="*/ 0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7" name="Freeform 44">
            <a:extLst>
              <a:ext uri="{FF2B5EF4-FFF2-40B4-BE49-F238E27FC236}">
                <a16:creationId xmlns:a16="http://schemas.microsoft.com/office/drawing/2014/main" id="{20255C7F-EC22-7196-6792-3AE8F105BE08}"/>
              </a:ext>
            </a:extLst>
          </p:cNvPr>
          <p:cNvSpPr>
            <a:spLocks/>
          </p:cNvSpPr>
          <p:nvPr/>
        </p:nvSpPr>
        <p:spPr bwMode="auto">
          <a:xfrm>
            <a:off x="4433888" y="1860550"/>
            <a:ext cx="2565400" cy="2209800"/>
          </a:xfrm>
          <a:custGeom>
            <a:avLst/>
            <a:gdLst>
              <a:gd name="T0" fmla="*/ 2147483646 w 1616"/>
              <a:gd name="T1" fmla="*/ 0 h 1392"/>
              <a:gd name="T2" fmla="*/ 2147483646 w 1616"/>
              <a:gd name="T3" fmla="*/ 2147483646 h 1392"/>
              <a:gd name="T4" fmla="*/ 2147483646 w 1616"/>
              <a:gd name="T5" fmla="*/ 2147483646 h 1392"/>
              <a:gd name="T6" fmla="*/ 2147483646 w 1616"/>
              <a:gd name="T7" fmla="*/ 2147483646 h 1392"/>
              <a:gd name="T8" fmla="*/ 2147483646 w 1616"/>
              <a:gd name="T9" fmla="*/ 2147483646 h 1392"/>
              <a:gd name="T10" fmla="*/ 2147483646 w 1616"/>
              <a:gd name="T11" fmla="*/ 2147483646 h 1392"/>
              <a:gd name="T12" fmla="*/ 2147483646 w 1616"/>
              <a:gd name="T13" fmla="*/ 2147483646 h 1392"/>
              <a:gd name="T14" fmla="*/ 2147483646 w 1616"/>
              <a:gd name="T15" fmla="*/ 2147483646 h 1392"/>
              <a:gd name="T16" fmla="*/ 0 w 1616"/>
              <a:gd name="T17" fmla="*/ 2147483646 h 1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6"/>
              <a:gd name="T28" fmla="*/ 0 h 1392"/>
              <a:gd name="T29" fmla="*/ 1616 w 1616"/>
              <a:gd name="T30" fmla="*/ 1392 h 1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6" h="1392">
                <a:moveTo>
                  <a:pt x="1616" y="0"/>
                </a:moveTo>
                <a:lnTo>
                  <a:pt x="1583" y="269"/>
                </a:lnTo>
                <a:lnTo>
                  <a:pt x="1493" y="527"/>
                </a:lnTo>
                <a:lnTo>
                  <a:pt x="1347" y="763"/>
                </a:lnTo>
                <a:lnTo>
                  <a:pt x="1145" y="965"/>
                </a:lnTo>
                <a:lnTo>
                  <a:pt x="909" y="1145"/>
                </a:lnTo>
                <a:lnTo>
                  <a:pt x="629" y="1268"/>
                </a:lnTo>
                <a:lnTo>
                  <a:pt x="325" y="1358"/>
                </a:lnTo>
                <a:lnTo>
                  <a:pt x="0" y="13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8" name="Line 45">
            <a:extLst>
              <a:ext uri="{FF2B5EF4-FFF2-40B4-BE49-F238E27FC236}">
                <a16:creationId xmlns:a16="http://schemas.microsoft.com/office/drawing/2014/main" id="{105D982E-DFF1-E510-6E5A-E24D77F3A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7375" y="4391025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9" name="Freeform 46">
            <a:extLst>
              <a:ext uri="{FF2B5EF4-FFF2-40B4-BE49-F238E27FC236}">
                <a16:creationId xmlns:a16="http://schemas.microsoft.com/office/drawing/2014/main" id="{E3E14C41-8FD5-A89A-34B2-5D154C9DAC33}"/>
              </a:ext>
            </a:extLst>
          </p:cNvPr>
          <p:cNvSpPr>
            <a:spLocks/>
          </p:cNvSpPr>
          <p:nvPr/>
        </p:nvSpPr>
        <p:spPr bwMode="auto">
          <a:xfrm>
            <a:off x="4344988" y="4373563"/>
            <a:ext cx="71437" cy="34925"/>
          </a:xfrm>
          <a:custGeom>
            <a:avLst/>
            <a:gdLst>
              <a:gd name="T0" fmla="*/ 2147483646 w 45"/>
              <a:gd name="T1" fmla="*/ 2147483646 h 22"/>
              <a:gd name="T2" fmla="*/ 2147483646 w 45"/>
              <a:gd name="T3" fmla="*/ 2147483646 h 22"/>
              <a:gd name="T4" fmla="*/ 0 w 45"/>
              <a:gd name="T5" fmla="*/ 2147483646 h 22"/>
              <a:gd name="T6" fmla="*/ 2147483646 w 45"/>
              <a:gd name="T7" fmla="*/ 0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Freeform 47">
            <a:extLst>
              <a:ext uri="{FF2B5EF4-FFF2-40B4-BE49-F238E27FC236}">
                <a16:creationId xmlns:a16="http://schemas.microsoft.com/office/drawing/2014/main" id="{1FFB994C-1482-25E0-64D3-1B75419442DE}"/>
              </a:ext>
            </a:extLst>
          </p:cNvPr>
          <p:cNvSpPr>
            <a:spLocks/>
          </p:cNvSpPr>
          <p:nvPr/>
        </p:nvSpPr>
        <p:spPr bwMode="auto">
          <a:xfrm>
            <a:off x="4344988" y="4373563"/>
            <a:ext cx="71437" cy="34925"/>
          </a:xfrm>
          <a:custGeom>
            <a:avLst/>
            <a:gdLst>
              <a:gd name="T0" fmla="*/ 2147483646 w 45"/>
              <a:gd name="T1" fmla="*/ 2147483646 h 22"/>
              <a:gd name="T2" fmla="*/ 2147483646 w 45"/>
              <a:gd name="T3" fmla="*/ 2147483646 h 22"/>
              <a:gd name="T4" fmla="*/ 0 w 45"/>
              <a:gd name="T5" fmla="*/ 2147483646 h 22"/>
              <a:gd name="T6" fmla="*/ 2147483646 w 45"/>
              <a:gd name="T7" fmla="*/ 0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Freeform 48">
            <a:extLst>
              <a:ext uri="{FF2B5EF4-FFF2-40B4-BE49-F238E27FC236}">
                <a16:creationId xmlns:a16="http://schemas.microsoft.com/office/drawing/2014/main" id="{BB8A5448-8EBD-3CD3-C31B-528AFE6A731A}"/>
              </a:ext>
            </a:extLst>
          </p:cNvPr>
          <p:cNvSpPr>
            <a:spLocks/>
          </p:cNvSpPr>
          <p:nvPr/>
        </p:nvSpPr>
        <p:spPr bwMode="auto">
          <a:xfrm>
            <a:off x="4433888" y="1860550"/>
            <a:ext cx="3332162" cy="2530475"/>
          </a:xfrm>
          <a:custGeom>
            <a:avLst/>
            <a:gdLst>
              <a:gd name="T0" fmla="*/ 2147483646 w 2099"/>
              <a:gd name="T1" fmla="*/ 0 h 1594"/>
              <a:gd name="T2" fmla="*/ 2147483646 w 2099"/>
              <a:gd name="T3" fmla="*/ 2147483646 h 1594"/>
              <a:gd name="T4" fmla="*/ 2147483646 w 2099"/>
              <a:gd name="T5" fmla="*/ 2147483646 h 1594"/>
              <a:gd name="T6" fmla="*/ 2147483646 w 2099"/>
              <a:gd name="T7" fmla="*/ 2147483646 h 1594"/>
              <a:gd name="T8" fmla="*/ 2147483646 w 2099"/>
              <a:gd name="T9" fmla="*/ 2147483646 h 1594"/>
              <a:gd name="T10" fmla="*/ 2147483646 w 2099"/>
              <a:gd name="T11" fmla="*/ 2147483646 h 1594"/>
              <a:gd name="T12" fmla="*/ 2147483646 w 2099"/>
              <a:gd name="T13" fmla="*/ 2147483646 h 1594"/>
              <a:gd name="T14" fmla="*/ 2147483646 w 2099"/>
              <a:gd name="T15" fmla="*/ 2147483646 h 1594"/>
              <a:gd name="T16" fmla="*/ 2147483646 w 2099"/>
              <a:gd name="T17" fmla="*/ 2147483646 h 1594"/>
              <a:gd name="T18" fmla="*/ 0 w 2099"/>
              <a:gd name="T19" fmla="*/ 2147483646 h 15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99"/>
              <a:gd name="T31" fmla="*/ 0 h 1594"/>
              <a:gd name="T32" fmla="*/ 2099 w 2099"/>
              <a:gd name="T33" fmla="*/ 1594 h 15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99" h="1594">
                <a:moveTo>
                  <a:pt x="2099" y="0"/>
                </a:moveTo>
                <a:lnTo>
                  <a:pt x="2054" y="314"/>
                </a:lnTo>
                <a:lnTo>
                  <a:pt x="1942" y="606"/>
                </a:lnTo>
                <a:lnTo>
                  <a:pt x="1740" y="875"/>
                </a:lnTo>
                <a:lnTo>
                  <a:pt x="1627" y="999"/>
                </a:lnTo>
                <a:lnTo>
                  <a:pt x="1493" y="1111"/>
                </a:lnTo>
                <a:lnTo>
                  <a:pt x="1179" y="1313"/>
                </a:lnTo>
                <a:lnTo>
                  <a:pt x="819" y="1459"/>
                </a:lnTo>
                <a:lnTo>
                  <a:pt x="426" y="1560"/>
                </a:lnTo>
                <a:lnTo>
                  <a:pt x="0" y="159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2" name="Line 49">
            <a:extLst>
              <a:ext uri="{FF2B5EF4-FFF2-40B4-BE49-F238E27FC236}">
                <a16:creationId xmlns:a16="http://schemas.microsoft.com/office/drawing/2014/main" id="{0ECF0F70-BE39-ECB3-E8F8-C00F975D5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2181225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3" name="Freeform 50">
            <a:extLst>
              <a:ext uri="{FF2B5EF4-FFF2-40B4-BE49-F238E27FC236}">
                <a16:creationId xmlns:a16="http://schemas.microsoft.com/office/drawing/2014/main" id="{898C3624-1DEE-7F3A-39E2-9A66996AFD49}"/>
              </a:ext>
            </a:extLst>
          </p:cNvPr>
          <p:cNvSpPr>
            <a:spLocks/>
          </p:cNvSpPr>
          <p:nvPr/>
        </p:nvSpPr>
        <p:spPr bwMode="auto">
          <a:xfrm>
            <a:off x="3898900" y="2198688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2147483646 w 34"/>
              <a:gd name="T3" fmla="*/ 0 h 45"/>
              <a:gd name="T4" fmla="*/ 2147483646 w 34"/>
              <a:gd name="T5" fmla="*/ 2147483646 h 45"/>
              <a:gd name="T6" fmla="*/ 0 w 34"/>
              <a:gd name="T7" fmla="*/ 0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1" y="11"/>
                </a:moveTo>
                <a:lnTo>
                  <a:pt x="34" y="0"/>
                </a:lnTo>
                <a:lnTo>
                  <a:pt x="11" y="45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4" name="Freeform 51">
            <a:extLst>
              <a:ext uri="{FF2B5EF4-FFF2-40B4-BE49-F238E27FC236}">
                <a16:creationId xmlns:a16="http://schemas.microsoft.com/office/drawing/2014/main" id="{CC9A1077-5131-CF38-263D-5400D58290A6}"/>
              </a:ext>
            </a:extLst>
          </p:cNvPr>
          <p:cNvSpPr>
            <a:spLocks/>
          </p:cNvSpPr>
          <p:nvPr/>
        </p:nvSpPr>
        <p:spPr bwMode="auto">
          <a:xfrm>
            <a:off x="3898900" y="2198688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2147483646 w 34"/>
              <a:gd name="T3" fmla="*/ 0 h 45"/>
              <a:gd name="T4" fmla="*/ 2147483646 w 34"/>
              <a:gd name="T5" fmla="*/ 2147483646 h 45"/>
              <a:gd name="T6" fmla="*/ 0 w 34"/>
              <a:gd name="T7" fmla="*/ 0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1" y="11"/>
                </a:moveTo>
                <a:lnTo>
                  <a:pt x="34" y="0"/>
                </a:lnTo>
                <a:lnTo>
                  <a:pt x="11" y="45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5" name="Line 52">
            <a:extLst>
              <a:ext uri="{FF2B5EF4-FFF2-40B4-BE49-F238E27FC236}">
                <a16:creationId xmlns:a16="http://schemas.microsoft.com/office/drawing/2014/main" id="{09C46ED4-0876-F413-6BE0-79DAF7C41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1860550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6" name="Rectangle 53">
            <a:extLst>
              <a:ext uri="{FF2B5EF4-FFF2-40B4-BE49-F238E27FC236}">
                <a16:creationId xmlns:a16="http://schemas.microsoft.com/office/drawing/2014/main" id="{4CB86DAB-AF3C-6980-0588-474E5DC4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1217613"/>
            <a:ext cx="2139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Parallelizable sections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37" name="Rectangle 54">
            <a:extLst>
              <a:ext uri="{FF2B5EF4-FFF2-40B4-BE49-F238E27FC236}">
                <a16:creationId xmlns:a16="http://schemas.microsoft.com/office/drawing/2014/main" id="{BB54E903-C698-6DB0-F324-0DF79E16F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92263"/>
            <a:ext cx="1743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(a) One processor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38" name="Rectangle 55">
            <a:extLst>
              <a:ext uri="{FF2B5EF4-FFF2-40B4-BE49-F238E27FC236}">
                <a16:creationId xmlns:a16="http://schemas.microsoft.com/office/drawing/2014/main" id="{D12BBF4D-E3CF-C150-DFE1-2575A2773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33613"/>
            <a:ext cx="10683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(b) Multiple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39" name="Rectangle 56">
            <a:extLst>
              <a:ext uri="{FF2B5EF4-FFF2-40B4-BE49-F238E27FC236}">
                <a16:creationId xmlns:a16="http://schemas.microsoft.com/office/drawing/2014/main" id="{E07B03C3-04E2-D58F-705A-13F4F2C1A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430463"/>
            <a:ext cx="1057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processors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40" name="Line 57">
            <a:extLst>
              <a:ext uri="{FF2B5EF4-FFF2-40B4-BE49-F238E27FC236}">
                <a16:creationId xmlns:a16="http://schemas.microsoft.com/office/drawing/2014/main" id="{CC4D44DF-D1F5-E56C-6423-518781E148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1213" y="701675"/>
            <a:ext cx="365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1" name="Freeform 58">
            <a:extLst>
              <a:ext uri="{FF2B5EF4-FFF2-40B4-BE49-F238E27FC236}">
                <a16:creationId xmlns:a16="http://schemas.microsoft.com/office/drawing/2014/main" id="{AF6D4E08-A719-1909-74A3-6A660A55CE51}"/>
              </a:ext>
            </a:extLst>
          </p:cNvPr>
          <p:cNvSpPr>
            <a:spLocks/>
          </p:cNvSpPr>
          <p:nvPr/>
        </p:nvSpPr>
        <p:spPr bwMode="auto">
          <a:xfrm>
            <a:off x="2028825" y="684213"/>
            <a:ext cx="69850" cy="34925"/>
          </a:xfrm>
          <a:custGeom>
            <a:avLst/>
            <a:gdLst>
              <a:gd name="T0" fmla="*/ 2147483646 w 44"/>
              <a:gd name="T1" fmla="*/ 2147483646 h 22"/>
              <a:gd name="T2" fmla="*/ 2147483646 w 44"/>
              <a:gd name="T3" fmla="*/ 2147483646 h 22"/>
              <a:gd name="T4" fmla="*/ 0 w 44"/>
              <a:gd name="T5" fmla="*/ 2147483646 h 22"/>
              <a:gd name="T6" fmla="*/ 2147483646 w 44"/>
              <a:gd name="T7" fmla="*/ 0 h 22"/>
              <a:gd name="T8" fmla="*/ 2147483646 w 44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2" name="Freeform 59">
            <a:extLst>
              <a:ext uri="{FF2B5EF4-FFF2-40B4-BE49-F238E27FC236}">
                <a16:creationId xmlns:a16="http://schemas.microsoft.com/office/drawing/2014/main" id="{1CC9CEE4-283A-9160-60A8-8316F8F9117C}"/>
              </a:ext>
            </a:extLst>
          </p:cNvPr>
          <p:cNvSpPr>
            <a:spLocks/>
          </p:cNvSpPr>
          <p:nvPr/>
        </p:nvSpPr>
        <p:spPr bwMode="auto">
          <a:xfrm>
            <a:off x="2028825" y="684213"/>
            <a:ext cx="69850" cy="34925"/>
          </a:xfrm>
          <a:custGeom>
            <a:avLst/>
            <a:gdLst>
              <a:gd name="T0" fmla="*/ 2147483646 w 44"/>
              <a:gd name="T1" fmla="*/ 2147483646 h 22"/>
              <a:gd name="T2" fmla="*/ 2147483646 w 44"/>
              <a:gd name="T3" fmla="*/ 2147483646 h 22"/>
              <a:gd name="T4" fmla="*/ 0 w 44"/>
              <a:gd name="T5" fmla="*/ 2147483646 h 22"/>
              <a:gd name="T6" fmla="*/ 2147483646 w 44"/>
              <a:gd name="T7" fmla="*/ 0 h 22"/>
              <a:gd name="T8" fmla="*/ 2147483646 w 44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3" name="Line 60">
            <a:extLst>
              <a:ext uri="{FF2B5EF4-FFF2-40B4-BE49-F238E27FC236}">
                <a16:creationId xmlns:a16="http://schemas.microsoft.com/office/drawing/2014/main" id="{5433E938-B3E0-5343-C8D3-A2B9284C8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2750" y="701675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4" name="Freeform 61">
            <a:extLst>
              <a:ext uri="{FF2B5EF4-FFF2-40B4-BE49-F238E27FC236}">
                <a16:creationId xmlns:a16="http://schemas.microsoft.com/office/drawing/2014/main" id="{BD075548-30F1-8643-5FAB-0ACA761708EE}"/>
              </a:ext>
            </a:extLst>
          </p:cNvPr>
          <p:cNvSpPr>
            <a:spLocks/>
          </p:cNvSpPr>
          <p:nvPr/>
        </p:nvSpPr>
        <p:spPr bwMode="auto">
          <a:xfrm>
            <a:off x="8051800" y="684213"/>
            <a:ext cx="69850" cy="34925"/>
          </a:xfrm>
          <a:custGeom>
            <a:avLst/>
            <a:gdLst>
              <a:gd name="T0" fmla="*/ 2147483646 w 44"/>
              <a:gd name="T1" fmla="*/ 2147483646 h 22"/>
              <a:gd name="T2" fmla="*/ 0 w 44"/>
              <a:gd name="T3" fmla="*/ 0 h 22"/>
              <a:gd name="T4" fmla="*/ 2147483646 w 44"/>
              <a:gd name="T5" fmla="*/ 2147483646 h 22"/>
              <a:gd name="T6" fmla="*/ 0 w 44"/>
              <a:gd name="T7" fmla="*/ 2147483646 h 22"/>
              <a:gd name="T8" fmla="*/ 2147483646 w 44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5" name="Freeform 62">
            <a:extLst>
              <a:ext uri="{FF2B5EF4-FFF2-40B4-BE49-F238E27FC236}">
                <a16:creationId xmlns:a16="http://schemas.microsoft.com/office/drawing/2014/main" id="{87B6416B-2154-F5CE-078A-9219E7F266B5}"/>
              </a:ext>
            </a:extLst>
          </p:cNvPr>
          <p:cNvSpPr>
            <a:spLocks/>
          </p:cNvSpPr>
          <p:nvPr/>
        </p:nvSpPr>
        <p:spPr bwMode="auto">
          <a:xfrm>
            <a:off x="8051800" y="684213"/>
            <a:ext cx="69850" cy="34925"/>
          </a:xfrm>
          <a:custGeom>
            <a:avLst/>
            <a:gdLst>
              <a:gd name="T0" fmla="*/ 2147483646 w 44"/>
              <a:gd name="T1" fmla="*/ 2147483646 h 22"/>
              <a:gd name="T2" fmla="*/ 0 w 44"/>
              <a:gd name="T3" fmla="*/ 0 h 22"/>
              <a:gd name="T4" fmla="*/ 2147483646 w 44"/>
              <a:gd name="T5" fmla="*/ 2147483646 h 22"/>
              <a:gd name="T6" fmla="*/ 0 w 44"/>
              <a:gd name="T7" fmla="*/ 2147483646 h 22"/>
              <a:gd name="T8" fmla="*/ 2147483646 w 44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6" name="Line 63">
            <a:extLst>
              <a:ext uri="{FF2B5EF4-FFF2-40B4-BE49-F238E27FC236}">
                <a16:creationId xmlns:a16="http://schemas.microsoft.com/office/drawing/2014/main" id="{FF53495D-4A2E-738C-EC51-9EB47EEFA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725" y="701675"/>
            <a:ext cx="59150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7" name="Line 64">
            <a:extLst>
              <a:ext uri="{FF2B5EF4-FFF2-40B4-BE49-F238E27FC236}">
                <a16:creationId xmlns:a16="http://schemas.microsoft.com/office/drawing/2014/main" id="{0A955012-E1CD-5A4B-2B5C-460B60669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630238"/>
            <a:ext cx="1587" cy="838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8" name="Line 65">
            <a:extLst>
              <a:ext uri="{FF2B5EF4-FFF2-40B4-BE49-F238E27FC236}">
                <a16:creationId xmlns:a16="http://schemas.microsoft.com/office/drawing/2014/main" id="{90B31876-5A52-7BE8-DE31-C2A26BBE0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8163" y="630238"/>
            <a:ext cx="1587" cy="838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9" name="Line 66">
            <a:extLst>
              <a:ext uri="{FF2B5EF4-FFF2-40B4-BE49-F238E27FC236}">
                <a16:creationId xmlns:a16="http://schemas.microsoft.com/office/drawing/2014/main" id="{45A4A1BF-2800-57BC-D417-0616D8084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898525"/>
            <a:ext cx="1588" cy="569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0" name="Line 67">
            <a:extLst>
              <a:ext uri="{FF2B5EF4-FFF2-40B4-BE49-F238E27FC236}">
                <a16:creationId xmlns:a16="http://schemas.microsoft.com/office/drawing/2014/main" id="{5CAD0119-64E2-219E-FD64-D39F19410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1213" y="1022350"/>
            <a:ext cx="365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1" name="Freeform 68">
            <a:extLst>
              <a:ext uri="{FF2B5EF4-FFF2-40B4-BE49-F238E27FC236}">
                <a16:creationId xmlns:a16="http://schemas.microsoft.com/office/drawing/2014/main" id="{0A22FB17-80CB-0A54-E3B3-2F125D7C1736}"/>
              </a:ext>
            </a:extLst>
          </p:cNvPr>
          <p:cNvSpPr>
            <a:spLocks/>
          </p:cNvSpPr>
          <p:nvPr/>
        </p:nvSpPr>
        <p:spPr bwMode="auto">
          <a:xfrm>
            <a:off x="2028825" y="1004888"/>
            <a:ext cx="69850" cy="36512"/>
          </a:xfrm>
          <a:custGeom>
            <a:avLst/>
            <a:gdLst>
              <a:gd name="T0" fmla="*/ 2147483646 w 44"/>
              <a:gd name="T1" fmla="*/ 2147483646 h 23"/>
              <a:gd name="T2" fmla="*/ 2147483646 w 44"/>
              <a:gd name="T3" fmla="*/ 2147483646 h 23"/>
              <a:gd name="T4" fmla="*/ 0 w 44"/>
              <a:gd name="T5" fmla="*/ 2147483646 h 23"/>
              <a:gd name="T6" fmla="*/ 2147483646 w 44"/>
              <a:gd name="T7" fmla="*/ 0 h 23"/>
              <a:gd name="T8" fmla="*/ 2147483646 w 44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33" y="11"/>
                </a:moveTo>
                <a:lnTo>
                  <a:pt x="44" y="23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2" name="Freeform 69">
            <a:extLst>
              <a:ext uri="{FF2B5EF4-FFF2-40B4-BE49-F238E27FC236}">
                <a16:creationId xmlns:a16="http://schemas.microsoft.com/office/drawing/2014/main" id="{C4A3F653-C502-9D4C-6DAE-62E52C459CB0}"/>
              </a:ext>
            </a:extLst>
          </p:cNvPr>
          <p:cNvSpPr>
            <a:spLocks/>
          </p:cNvSpPr>
          <p:nvPr/>
        </p:nvSpPr>
        <p:spPr bwMode="auto">
          <a:xfrm>
            <a:off x="2028825" y="1004888"/>
            <a:ext cx="69850" cy="36512"/>
          </a:xfrm>
          <a:custGeom>
            <a:avLst/>
            <a:gdLst>
              <a:gd name="T0" fmla="*/ 2147483646 w 44"/>
              <a:gd name="T1" fmla="*/ 2147483646 h 23"/>
              <a:gd name="T2" fmla="*/ 2147483646 w 44"/>
              <a:gd name="T3" fmla="*/ 2147483646 h 23"/>
              <a:gd name="T4" fmla="*/ 0 w 44"/>
              <a:gd name="T5" fmla="*/ 2147483646 h 23"/>
              <a:gd name="T6" fmla="*/ 2147483646 w 44"/>
              <a:gd name="T7" fmla="*/ 0 h 23"/>
              <a:gd name="T8" fmla="*/ 2147483646 w 44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33" y="11"/>
                </a:moveTo>
                <a:lnTo>
                  <a:pt x="44" y="23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3" name="Line 70">
            <a:extLst>
              <a:ext uri="{FF2B5EF4-FFF2-40B4-BE49-F238E27FC236}">
                <a16:creationId xmlns:a16="http://schemas.microsoft.com/office/drawing/2014/main" id="{817E99E2-3760-D247-E427-90D8F2E32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7888" y="1022350"/>
            <a:ext cx="365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4" name="Freeform 71">
            <a:extLst>
              <a:ext uri="{FF2B5EF4-FFF2-40B4-BE49-F238E27FC236}">
                <a16:creationId xmlns:a16="http://schemas.microsoft.com/office/drawing/2014/main" id="{052D7913-98FF-2E3E-4473-DA962A0FBBC9}"/>
              </a:ext>
            </a:extLst>
          </p:cNvPr>
          <p:cNvSpPr>
            <a:spLocks/>
          </p:cNvSpPr>
          <p:nvPr/>
        </p:nvSpPr>
        <p:spPr bwMode="auto">
          <a:xfrm>
            <a:off x="3417888" y="1004888"/>
            <a:ext cx="88900" cy="36512"/>
          </a:xfrm>
          <a:custGeom>
            <a:avLst/>
            <a:gdLst>
              <a:gd name="T0" fmla="*/ 2147483646 w 56"/>
              <a:gd name="T1" fmla="*/ 2147483646 h 23"/>
              <a:gd name="T2" fmla="*/ 0 w 56"/>
              <a:gd name="T3" fmla="*/ 0 h 23"/>
              <a:gd name="T4" fmla="*/ 2147483646 w 56"/>
              <a:gd name="T5" fmla="*/ 2147483646 h 23"/>
              <a:gd name="T6" fmla="*/ 0 w 56"/>
              <a:gd name="T7" fmla="*/ 2147483646 h 23"/>
              <a:gd name="T8" fmla="*/ 2147483646 w 56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23" y="11"/>
                </a:moveTo>
                <a:lnTo>
                  <a:pt x="0" y="0"/>
                </a:lnTo>
                <a:lnTo>
                  <a:pt x="56" y="11"/>
                </a:lnTo>
                <a:lnTo>
                  <a:pt x="0" y="23"/>
                </a:lnTo>
                <a:lnTo>
                  <a:pt x="2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5" name="Freeform 72">
            <a:extLst>
              <a:ext uri="{FF2B5EF4-FFF2-40B4-BE49-F238E27FC236}">
                <a16:creationId xmlns:a16="http://schemas.microsoft.com/office/drawing/2014/main" id="{A3E582CC-39D1-578B-6280-A0585396AD9E}"/>
              </a:ext>
            </a:extLst>
          </p:cNvPr>
          <p:cNvSpPr>
            <a:spLocks/>
          </p:cNvSpPr>
          <p:nvPr/>
        </p:nvSpPr>
        <p:spPr bwMode="auto">
          <a:xfrm>
            <a:off x="3417888" y="1004888"/>
            <a:ext cx="88900" cy="36512"/>
          </a:xfrm>
          <a:custGeom>
            <a:avLst/>
            <a:gdLst>
              <a:gd name="T0" fmla="*/ 2147483646 w 56"/>
              <a:gd name="T1" fmla="*/ 2147483646 h 23"/>
              <a:gd name="T2" fmla="*/ 0 w 56"/>
              <a:gd name="T3" fmla="*/ 0 h 23"/>
              <a:gd name="T4" fmla="*/ 2147483646 w 56"/>
              <a:gd name="T5" fmla="*/ 2147483646 h 23"/>
              <a:gd name="T6" fmla="*/ 0 w 56"/>
              <a:gd name="T7" fmla="*/ 2147483646 h 23"/>
              <a:gd name="T8" fmla="*/ 2147483646 w 56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23" y="11"/>
                </a:moveTo>
                <a:lnTo>
                  <a:pt x="0" y="0"/>
                </a:lnTo>
                <a:lnTo>
                  <a:pt x="56" y="11"/>
                </a:lnTo>
                <a:lnTo>
                  <a:pt x="0" y="23"/>
                </a:lnTo>
                <a:lnTo>
                  <a:pt x="2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6" name="Line 73">
            <a:extLst>
              <a:ext uri="{FF2B5EF4-FFF2-40B4-BE49-F238E27FC236}">
                <a16:creationId xmlns:a16="http://schemas.microsoft.com/office/drawing/2014/main" id="{2234A168-844F-426C-19AD-26106602A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725" y="1022350"/>
            <a:ext cx="13001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7" name="Line 74">
            <a:extLst>
              <a:ext uri="{FF2B5EF4-FFF2-40B4-BE49-F238E27FC236}">
                <a16:creationId xmlns:a16="http://schemas.microsoft.com/office/drawing/2014/main" id="{AD2FF394-78BB-DD11-C7AD-9BE73394BD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2200" y="1022350"/>
            <a:ext cx="174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8" name="Freeform 75">
            <a:extLst>
              <a:ext uri="{FF2B5EF4-FFF2-40B4-BE49-F238E27FC236}">
                <a16:creationId xmlns:a16="http://schemas.microsoft.com/office/drawing/2014/main" id="{5EE741F9-F61E-677E-AC3C-ED3FDE613CF3}"/>
              </a:ext>
            </a:extLst>
          </p:cNvPr>
          <p:cNvSpPr>
            <a:spLocks/>
          </p:cNvSpPr>
          <p:nvPr/>
        </p:nvSpPr>
        <p:spPr bwMode="auto">
          <a:xfrm>
            <a:off x="3560763" y="1004888"/>
            <a:ext cx="88900" cy="36512"/>
          </a:xfrm>
          <a:custGeom>
            <a:avLst/>
            <a:gdLst>
              <a:gd name="T0" fmla="*/ 2147483646 w 56"/>
              <a:gd name="T1" fmla="*/ 2147483646 h 23"/>
              <a:gd name="T2" fmla="*/ 2147483646 w 56"/>
              <a:gd name="T3" fmla="*/ 2147483646 h 23"/>
              <a:gd name="T4" fmla="*/ 0 w 56"/>
              <a:gd name="T5" fmla="*/ 2147483646 h 23"/>
              <a:gd name="T6" fmla="*/ 2147483646 w 56"/>
              <a:gd name="T7" fmla="*/ 0 h 23"/>
              <a:gd name="T8" fmla="*/ 2147483646 w 56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45" y="11"/>
                </a:moveTo>
                <a:lnTo>
                  <a:pt x="56" y="23"/>
                </a:lnTo>
                <a:lnTo>
                  <a:pt x="0" y="11"/>
                </a:lnTo>
                <a:lnTo>
                  <a:pt x="56" y="0"/>
                </a:lnTo>
                <a:lnTo>
                  <a:pt x="45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9" name="Freeform 76">
            <a:extLst>
              <a:ext uri="{FF2B5EF4-FFF2-40B4-BE49-F238E27FC236}">
                <a16:creationId xmlns:a16="http://schemas.microsoft.com/office/drawing/2014/main" id="{6521DF61-05A4-4EE9-2AD6-7A1A75F67D22}"/>
              </a:ext>
            </a:extLst>
          </p:cNvPr>
          <p:cNvSpPr>
            <a:spLocks/>
          </p:cNvSpPr>
          <p:nvPr/>
        </p:nvSpPr>
        <p:spPr bwMode="auto">
          <a:xfrm>
            <a:off x="3560763" y="1004888"/>
            <a:ext cx="88900" cy="36512"/>
          </a:xfrm>
          <a:custGeom>
            <a:avLst/>
            <a:gdLst>
              <a:gd name="T0" fmla="*/ 2147483646 w 56"/>
              <a:gd name="T1" fmla="*/ 2147483646 h 23"/>
              <a:gd name="T2" fmla="*/ 2147483646 w 56"/>
              <a:gd name="T3" fmla="*/ 2147483646 h 23"/>
              <a:gd name="T4" fmla="*/ 0 w 56"/>
              <a:gd name="T5" fmla="*/ 2147483646 h 23"/>
              <a:gd name="T6" fmla="*/ 2147483646 w 56"/>
              <a:gd name="T7" fmla="*/ 0 h 23"/>
              <a:gd name="T8" fmla="*/ 2147483646 w 56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45" y="11"/>
                </a:moveTo>
                <a:lnTo>
                  <a:pt x="56" y="23"/>
                </a:lnTo>
                <a:lnTo>
                  <a:pt x="0" y="11"/>
                </a:lnTo>
                <a:lnTo>
                  <a:pt x="56" y="0"/>
                </a:lnTo>
                <a:lnTo>
                  <a:pt x="4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0" name="Line 77">
            <a:extLst>
              <a:ext uri="{FF2B5EF4-FFF2-40B4-BE49-F238E27FC236}">
                <a16:creationId xmlns:a16="http://schemas.microsoft.com/office/drawing/2014/main" id="{AC46116A-2EEB-5460-9576-D945BCBB3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2750" y="1022350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1" name="Freeform 78">
            <a:extLst>
              <a:ext uri="{FF2B5EF4-FFF2-40B4-BE49-F238E27FC236}">
                <a16:creationId xmlns:a16="http://schemas.microsoft.com/office/drawing/2014/main" id="{C1E9E35B-F0C3-046A-59A8-3B901A1ECEB0}"/>
              </a:ext>
            </a:extLst>
          </p:cNvPr>
          <p:cNvSpPr>
            <a:spLocks/>
          </p:cNvSpPr>
          <p:nvPr/>
        </p:nvSpPr>
        <p:spPr bwMode="auto">
          <a:xfrm>
            <a:off x="8051800" y="1004888"/>
            <a:ext cx="69850" cy="36512"/>
          </a:xfrm>
          <a:custGeom>
            <a:avLst/>
            <a:gdLst>
              <a:gd name="T0" fmla="*/ 2147483646 w 44"/>
              <a:gd name="T1" fmla="*/ 2147483646 h 23"/>
              <a:gd name="T2" fmla="*/ 0 w 44"/>
              <a:gd name="T3" fmla="*/ 0 h 23"/>
              <a:gd name="T4" fmla="*/ 2147483646 w 44"/>
              <a:gd name="T5" fmla="*/ 2147483646 h 23"/>
              <a:gd name="T6" fmla="*/ 0 w 44"/>
              <a:gd name="T7" fmla="*/ 2147483646 h 23"/>
              <a:gd name="T8" fmla="*/ 2147483646 w 44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3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2" name="Freeform 79">
            <a:extLst>
              <a:ext uri="{FF2B5EF4-FFF2-40B4-BE49-F238E27FC236}">
                <a16:creationId xmlns:a16="http://schemas.microsoft.com/office/drawing/2014/main" id="{96166CD6-4AE3-B083-FCB3-297710FBEB26}"/>
              </a:ext>
            </a:extLst>
          </p:cNvPr>
          <p:cNvSpPr>
            <a:spLocks/>
          </p:cNvSpPr>
          <p:nvPr/>
        </p:nvSpPr>
        <p:spPr bwMode="auto">
          <a:xfrm>
            <a:off x="8051800" y="1004888"/>
            <a:ext cx="69850" cy="36512"/>
          </a:xfrm>
          <a:custGeom>
            <a:avLst/>
            <a:gdLst>
              <a:gd name="T0" fmla="*/ 2147483646 w 44"/>
              <a:gd name="T1" fmla="*/ 2147483646 h 23"/>
              <a:gd name="T2" fmla="*/ 0 w 44"/>
              <a:gd name="T3" fmla="*/ 0 h 23"/>
              <a:gd name="T4" fmla="*/ 2147483646 w 44"/>
              <a:gd name="T5" fmla="*/ 2147483646 h 23"/>
              <a:gd name="T6" fmla="*/ 0 w 44"/>
              <a:gd name="T7" fmla="*/ 2147483646 h 23"/>
              <a:gd name="T8" fmla="*/ 2147483646 w 44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3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3" name="Line 80">
            <a:extLst>
              <a:ext uri="{FF2B5EF4-FFF2-40B4-BE49-F238E27FC236}">
                <a16:creationId xmlns:a16="http://schemas.microsoft.com/office/drawing/2014/main" id="{9323F3DA-C8B9-02F3-72A4-9460495FA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663" y="1022350"/>
            <a:ext cx="43830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4" name="Rectangle 81">
            <a:extLst>
              <a:ext uri="{FF2B5EF4-FFF2-40B4-BE49-F238E27FC236}">
                <a16:creationId xmlns:a16="http://schemas.microsoft.com/office/drawing/2014/main" id="{50D0DE91-17F5-E7A8-FD08-7231DA52F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71913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ft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65" name="Rectangle 82">
            <a:extLst>
              <a:ext uri="{FF2B5EF4-FFF2-40B4-BE49-F238E27FC236}">
                <a16:creationId xmlns:a16="http://schemas.microsoft.com/office/drawing/2014/main" id="{BE6B778F-3CEE-8262-13CD-95E2C6415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8096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66" name="Rectangle 83">
            <a:extLst>
              <a:ext uri="{FF2B5EF4-FFF2-40B4-BE49-F238E27FC236}">
                <a16:creationId xmlns:a16="http://schemas.microsoft.com/office/drawing/2014/main" id="{64324173-D418-34A9-13EF-904B12DA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719138"/>
            <a:ext cx="2524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(1 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67" name="Rectangle 84">
            <a:extLst>
              <a:ext uri="{FF2B5EF4-FFF2-40B4-BE49-F238E27FC236}">
                <a16:creationId xmlns:a16="http://schemas.microsoft.com/office/drawing/2014/main" id="{0602ACA0-2C30-BC44-6709-3A040F45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719138"/>
            <a:ext cx="714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68" name="Rectangle 85">
            <a:extLst>
              <a:ext uri="{FF2B5EF4-FFF2-40B4-BE49-F238E27FC236}">
                <a16:creationId xmlns:a16="http://schemas.microsoft.com/office/drawing/2014/main" id="{EF67BF1C-5F45-A621-3172-BBC3C10D0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71913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69" name="Rectangle 86">
            <a:extLst>
              <a:ext uri="{FF2B5EF4-FFF2-40B4-BE49-F238E27FC236}">
                <a16:creationId xmlns:a16="http://schemas.microsoft.com/office/drawing/2014/main" id="{05139B54-CE3E-468D-E0C8-B225130C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71913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70" name="Rectangle 87">
            <a:extLst>
              <a:ext uri="{FF2B5EF4-FFF2-40B4-BE49-F238E27FC236}">
                <a16:creationId xmlns:a16="http://schemas.microsoft.com/office/drawing/2014/main" id="{23D04D65-AD66-AF09-65B1-B599D52C2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719138"/>
            <a:ext cx="714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71" name="Rectangle 88">
            <a:extLst>
              <a:ext uri="{FF2B5EF4-FFF2-40B4-BE49-F238E27FC236}">
                <a16:creationId xmlns:a16="http://schemas.microsoft.com/office/drawing/2014/main" id="{AB9B6721-B839-63FB-B0B2-6A9CBFEF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71913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72" name="Rectangle 89">
            <a:extLst>
              <a:ext uri="{FF2B5EF4-FFF2-40B4-BE49-F238E27FC236}">
                <a16:creationId xmlns:a16="http://schemas.microsoft.com/office/drawing/2014/main" id="{554CEE14-E0AC-E0D6-51C5-A143CF02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8096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73" name="Rectangle 90">
            <a:extLst>
              <a:ext uri="{FF2B5EF4-FFF2-40B4-BE49-F238E27FC236}">
                <a16:creationId xmlns:a16="http://schemas.microsoft.com/office/drawing/2014/main" id="{C45D360D-38C1-50F3-8F7B-721FD254B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810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74" name="Rectangle 91">
            <a:extLst>
              <a:ext uri="{FF2B5EF4-FFF2-40B4-BE49-F238E27FC236}">
                <a16:creationId xmlns:a16="http://schemas.microsoft.com/office/drawing/2014/main" id="{7929F22C-2A2E-8FDA-BD0F-61AF515D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47148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75" name="Line 92">
            <a:extLst>
              <a:ext uri="{FF2B5EF4-FFF2-40B4-BE49-F238E27FC236}">
                <a16:creationId xmlns:a16="http://schemas.microsoft.com/office/drawing/2014/main" id="{84FEF305-FAD2-2F39-CB49-78FCFC5647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2200" y="47291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6" name="Freeform 93">
            <a:extLst>
              <a:ext uri="{FF2B5EF4-FFF2-40B4-BE49-F238E27FC236}">
                <a16:creationId xmlns:a16="http://schemas.microsoft.com/office/drawing/2014/main" id="{163A1F74-F19B-0A18-5301-BF8BD177E49C}"/>
              </a:ext>
            </a:extLst>
          </p:cNvPr>
          <p:cNvSpPr>
            <a:spLocks/>
          </p:cNvSpPr>
          <p:nvPr/>
        </p:nvSpPr>
        <p:spPr bwMode="auto">
          <a:xfrm>
            <a:off x="3560763" y="4694238"/>
            <a:ext cx="88900" cy="52387"/>
          </a:xfrm>
          <a:custGeom>
            <a:avLst/>
            <a:gdLst>
              <a:gd name="T0" fmla="*/ 2147483646 w 56"/>
              <a:gd name="T1" fmla="*/ 2147483646 h 33"/>
              <a:gd name="T2" fmla="*/ 2147483646 w 56"/>
              <a:gd name="T3" fmla="*/ 2147483646 h 33"/>
              <a:gd name="T4" fmla="*/ 0 w 56"/>
              <a:gd name="T5" fmla="*/ 2147483646 h 33"/>
              <a:gd name="T6" fmla="*/ 2147483646 w 56"/>
              <a:gd name="T7" fmla="*/ 0 h 33"/>
              <a:gd name="T8" fmla="*/ 2147483646 w 56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33"/>
              <a:gd name="T17" fmla="*/ 56 w 5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33">
                <a:moveTo>
                  <a:pt x="45" y="22"/>
                </a:moveTo>
                <a:lnTo>
                  <a:pt x="56" y="33"/>
                </a:lnTo>
                <a:lnTo>
                  <a:pt x="0" y="22"/>
                </a:lnTo>
                <a:lnTo>
                  <a:pt x="56" y="0"/>
                </a:lnTo>
                <a:lnTo>
                  <a:pt x="45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7" name="Freeform 94">
            <a:extLst>
              <a:ext uri="{FF2B5EF4-FFF2-40B4-BE49-F238E27FC236}">
                <a16:creationId xmlns:a16="http://schemas.microsoft.com/office/drawing/2014/main" id="{C7A5E6B8-C93A-1538-5905-7FF0967944F9}"/>
              </a:ext>
            </a:extLst>
          </p:cNvPr>
          <p:cNvSpPr>
            <a:spLocks/>
          </p:cNvSpPr>
          <p:nvPr/>
        </p:nvSpPr>
        <p:spPr bwMode="auto">
          <a:xfrm>
            <a:off x="3560763" y="4694238"/>
            <a:ext cx="88900" cy="52387"/>
          </a:xfrm>
          <a:custGeom>
            <a:avLst/>
            <a:gdLst>
              <a:gd name="T0" fmla="*/ 2147483646 w 56"/>
              <a:gd name="T1" fmla="*/ 2147483646 h 33"/>
              <a:gd name="T2" fmla="*/ 2147483646 w 56"/>
              <a:gd name="T3" fmla="*/ 2147483646 h 33"/>
              <a:gd name="T4" fmla="*/ 0 w 56"/>
              <a:gd name="T5" fmla="*/ 2147483646 h 33"/>
              <a:gd name="T6" fmla="*/ 2147483646 w 56"/>
              <a:gd name="T7" fmla="*/ 0 h 33"/>
              <a:gd name="T8" fmla="*/ 2147483646 w 56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33"/>
              <a:gd name="T17" fmla="*/ 56 w 5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33">
                <a:moveTo>
                  <a:pt x="45" y="22"/>
                </a:moveTo>
                <a:lnTo>
                  <a:pt x="56" y="33"/>
                </a:lnTo>
                <a:lnTo>
                  <a:pt x="0" y="22"/>
                </a:lnTo>
                <a:lnTo>
                  <a:pt x="56" y="0"/>
                </a:lnTo>
                <a:lnTo>
                  <a:pt x="45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8" name="Line 95">
            <a:extLst>
              <a:ext uri="{FF2B5EF4-FFF2-40B4-BE49-F238E27FC236}">
                <a16:creationId xmlns:a16="http://schemas.microsoft.com/office/drawing/2014/main" id="{BBF191CC-AD5C-036F-C93F-15ECC18F6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0" y="4729163"/>
            <a:ext cx="34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9" name="Freeform 96">
            <a:extLst>
              <a:ext uri="{FF2B5EF4-FFF2-40B4-BE49-F238E27FC236}">
                <a16:creationId xmlns:a16="http://schemas.microsoft.com/office/drawing/2014/main" id="{6404C3D1-0268-7D40-81CF-4A9F36CADE4F}"/>
              </a:ext>
            </a:extLst>
          </p:cNvPr>
          <p:cNvSpPr>
            <a:spLocks/>
          </p:cNvSpPr>
          <p:nvPr/>
        </p:nvSpPr>
        <p:spPr bwMode="auto">
          <a:xfrm>
            <a:off x="4202113" y="4694238"/>
            <a:ext cx="71437" cy="52387"/>
          </a:xfrm>
          <a:custGeom>
            <a:avLst/>
            <a:gdLst>
              <a:gd name="T0" fmla="*/ 2147483646 w 45"/>
              <a:gd name="T1" fmla="*/ 2147483646 h 33"/>
              <a:gd name="T2" fmla="*/ 0 w 45"/>
              <a:gd name="T3" fmla="*/ 0 h 33"/>
              <a:gd name="T4" fmla="*/ 2147483646 w 45"/>
              <a:gd name="T5" fmla="*/ 2147483646 h 33"/>
              <a:gd name="T6" fmla="*/ 0 w 45"/>
              <a:gd name="T7" fmla="*/ 2147483646 h 33"/>
              <a:gd name="T8" fmla="*/ 2147483646 w 45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3"/>
              <a:gd name="T17" fmla="*/ 45 w 4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3">
                <a:moveTo>
                  <a:pt x="11" y="22"/>
                </a:moveTo>
                <a:lnTo>
                  <a:pt x="0" y="0"/>
                </a:lnTo>
                <a:lnTo>
                  <a:pt x="45" y="22"/>
                </a:lnTo>
                <a:lnTo>
                  <a:pt x="0" y="33"/>
                </a:lnTo>
                <a:lnTo>
                  <a:pt x="11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0" name="Freeform 97">
            <a:extLst>
              <a:ext uri="{FF2B5EF4-FFF2-40B4-BE49-F238E27FC236}">
                <a16:creationId xmlns:a16="http://schemas.microsoft.com/office/drawing/2014/main" id="{75EAA3D8-E1F7-AD0B-BD9D-008779B1BFB8}"/>
              </a:ext>
            </a:extLst>
          </p:cNvPr>
          <p:cNvSpPr>
            <a:spLocks/>
          </p:cNvSpPr>
          <p:nvPr/>
        </p:nvSpPr>
        <p:spPr bwMode="auto">
          <a:xfrm>
            <a:off x="4202113" y="4694238"/>
            <a:ext cx="71437" cy="52387"/>
          </a:xfrm>
          <a:custGeom>
            <a:avLst/>
            <a:gdLst>
              <a:gd name="T0" fmla="*/ 2147483646 w 45"/>
              <a:gd name="T1" fmla="*/ 2147483646 h 33"/>
              <a:gd name="T2" fmla="*/ 0 w 45"/>
              <a:gd name="T3" fmla="*/ 0 h 33"/>
              <a:gd name="T4" fmla="*/ 2147483646 w 45"/>
              <a:gd name="T5" fmla="*/ 2147483646 h 33"/>
              <a:gd name="T6" fmla="*/ 0 w 45"/>
              <a:gd name="T7" fmla="*/ 2147483646 h 33"/>
              <a:gd name="T8" fmla="*/ 2147483646 w 45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3"/>
              <a:gd name="T17" fmla="*/ 45 w 4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3">
                <a:moveTo>
                  <a:pt x="11" y="22"/>
                </a:moveTo>
                <a:lnTo>
                  <a:pt x="0" y="0"/>
                </a:lnTo>
                <a:lnTo>
                  <a:pt x="45" y="22"/>
                </a:lnTo>
                <a:lnTo>
                  <a:pt x="0" y="33"/>
                </a:lnTo>
                <a:lnTo>
                  <a:pt x="11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1" name="Line 98">
            <a:extLst>
              <a:ext uri="{FF2B5EF4-FFF2-40B4-BE49-F238E27FC236}">
                <a16:creationId xmlns:a16="http://schemas.microsoft.com/office/drawing/2014/main" id="{E867685E-20C8-5416-8F62-1B4D99E6B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663" y="4729163"/>
            <a:ext cx="5349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2" name="Rectangle 99">
            <a:extLst>
              <a:ext uri="{FF2B5EF4-FFF2-40B4-BE49-F238E27FC236}">
                <a16:creationId xmlns:a16="http://schemas.microsoft.com/office/drawing/2014/main" id="{8025680C-1085-A67C-971C-BBF1CEC4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4746625"/>
            <a:ext cx="252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(1 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83" name="Rectangle 100">
            <a:extLst>
              <a:ext uri="{FF2B5EF4-FFF2-40B4-BE49-F238E27FC236}">
                <a16:creationId xmlns:a16="http://schemas.microsoft.com/office/drawing/2014/main" id="{160BDB90-BBEF-7C15-0188-1E8CDE07C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4746625"/>
            <a:ext cx="714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84" name="Rectangle 101">
            <a:extLst>
              <a:ext uri="{FF2B5EF4-FFF2-40B4-BE49-F238E27FC236}">
                <a16:creationId xmlns:a16="http://schemas.microsoft.com/office/drawing/2014/main" id="{4001E584-E457-0F0D-9CEC-73B18DF7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46625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85" name="Rectangle 102">
            <a:extLst>
              <a:ext uri="{FF2B5EF4-FFF2-40B4-BE49-F238E27FC236}">
                <a16:creationId xmlns:a16="http://schemas.microsoft.com/office/drawing/2014/main" id="{28520902-9D72-C73F-6942-317545798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746625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86" name="Rectangle 103">
            <a:extLst>
              <a:ext uri="{FF2B5EF4-FFF2-40B4-BE49-F238E27FC236}">
                <a16:creationId xmlns:a16="http://schemas.microsoft.com/office/drawing/2014/main" id="{75B49B07-8154-2692-0749-78FC8E22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4746625"/>
            <a:ext cx="71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87" name="Rectangle 104">
            <a:extLst>
              <a:ext uri="{FF2B5EF4-FFF2-40B4-BE49-F238E27FC236}">
                <a16:creationId xmlns:a16="http://schemas.microsoft.com/office/drawing/2014/main" id="{4B4D8341-AEF6-44D5-B385-CE5808131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746625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88" name="Rectangle 105">
            <a:extLst>
              <a:ext uri="{FF2B5EF4-FFF2-40B4-BE49-F238E27FC236}">
                <a16:creationId xmlns:a16="http://schemas.microsoft.com/office/drawing/2014/main" id="{D922DC87-ED26-E1CC-0D59-DD798F82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48371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89" name="Rectangle 106">
            <a:extLst>
              <a:ext uri="{FF2B5EF4-FFF2-40B4-BE49-F238E27FC236}">
                <a16:creationId xmlns:a16="http://schemas.microsoft.com/office/drawing/2014/main" id="{92D035F7-9D8A-5097-428C-5818E3FA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746625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90" name="Rectangle 107">
            <a:extLst>
              <a:ext uri="{FF2B5EF4-FFF2-40B4-BE49-F238E27FC236}">
                <a16:creationId xmlns:a16="http://schemas.microsoft.com/office/drawing/2014/main" id="{774A12BC-AD9F-EDFE-1A84-E101AD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038" y="4746625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91" name="Line 108">
            <a:extLst>
              <a:ext uri="{FF2B5EF4-FFF2-40B4-BE49-F238E27FC236}">
                <a16:creationId xmlns:a16="http://schemas.microsoft.com/office/drawing/2014/main" id="{36C9378A-1FD8-3BB2-A71F-F7C856D01B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1213" y="519271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2" name="Freeform 109">
            <a:extLst>
              <a:ext uri="{FF2B5EF4-FFF2-40B4-BE49-F238E27FC236}">
                <a16:creationId xmlns:a16="http://schemas.microsoft.com/office/drawing/2014/main" id="{91980FAE-3441-66D2-49C1-4D516536C967}"/>
              </a:ext>
            </a:extLst>
          </p:cNvPr>
          <p:cNvSpPr>
            <a:spLocks/>
          </p:cNvSpPr>
          <p:nvPr/>
        </p:nvSpPr>
        <p:spPr bwMode="auto">
          <a:xfrm>
            <a:off x="2028825" y="5175250"/>
            <a:ext cx="69850" cy="34925"/>
          </a:xfrm>
          <a:custGeom>
            <a:avLst/>
            <a:gdLst>
              <a:gd name="T0" fmla="*/ 2147483646 w 44"/>
              <a:gd name="T1" fmla="*/ 2147483646 h 22"/>
              <a:gd name="T2" fmla="*/ 2147483646 w 44"/>
              <a:gd name="T3" fmla="*/ 2147483646 h 22"/>
              <a:gd name="T4" fmla="*/ 0 w 44"/>
              <a:gd name="T5" fmla="*/ 2147483646 h 22"/>
              <a:gd name="T6" fmla="*/ 2147483646 w 44"/>
              <a:gd name="T7" fmla="*/ 0 h 22"/>
              <a:gd name="T8" fmla="*/ 2147483646 w 44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3" name="Freeform 110">
            <a:extLst>
              <a:ext uri="{FF2B5EF4-FFF2-40B4-BE49-F238E27FC236}">
                <a16:creationId xmlns:a16="http://schemas.microsoft.com/office/drawing/2014/main" id="{28D0A66B-BECE-C2CB-8FA1-5FC20D194C78}"/>
              </a:ext>
            </a:extLst>
          </p:cNvPr>
          <p:cNvSpPr>
            <a:spLocks/>
          </p:cNvSpPr>
          <p:nvPr/>
        </p:nvSpPr>
        <p:spPr bwMode="auto">
          <a:xfrm>
            <a:off x="2028825" y="5175250"/>
            <a:ext cx="69850" cy="34925"/>
          </a:xfrm>
          <a:custGeom>
            <a:avLst/>
            <a:gdLst>
              <a:gd name="T0" fmla="*/ 2147483646 w 44"/>
              <a:gd name="T1" fmla="*/ 2147483646 h 22"/>
              <a:gd name="T2" fmla="*/ 2147483646 w 44"/>
              <a:gd name="T3" fmla="*/ 2147483646 h 22"/>
              <a:gd name="T4" fmla="*/ 0 w 44"/>
              <a:gd name="T5" fmla="*/ 2147483646 h 22"/>
              <a:gd name="T6" fmla="*/ 2147483646 w 44"/>
              <a:gd name="T7" fmla="*/ 0 h 22"/>
              <a:gd name="T8" fmla="*/ 2147483646 w 44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4" name="Line 111">
            <a:extLst>
              <a:ext uri="{FF2B5EF4-FFF2-40B4-BE49-F238E27FC236}">
                <a16:creationId xmlns:a16="http://schemas.microsoft.com/office/drawing/2014/main" id="{66EEB22A-8B25-77A3-F19D-6F17D340E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0" y="5192713"/>
            <a:ext cx="34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5" name="Freeform 112">
            <a:extLst>
              <a:ext uri="{FF2B5EF4-FFF2-40B4-BE49-F238E27FC236}">
                <a16:creationId xmlns:a16="http://schemas.microsoft.com/office/drawing/2014/main" id="{980C7D5B-453B-BC35-95C2-81B9436B32F4}"/>
              </a:ext>
            </a:extLst>
          </p:cNvPr>
          <p:cNvSpPr>
            <a:spLocks/>
          </p:cNvSpPr>
          <p:nvPr/>
        </p:nvSpPr>
        <p:spPr bwMode="auto">
          <a:xfrm>
            <a:off x="4202113" y="5175250"/>
            <a:ext cx="71437" cy="34925"/>
          </a:xfrm>
          <a:custGeom>
            <a:avLst/>
            <a:gdLst>
              <a:gd name="T0" fmla="*/ 2147483646 w 45"/>
              <a:gd name="T1" fmla="*/ 2147483646 h 22"/>
              <a:gd name="T2" fmla="*/ 0 w 45"/>
              <a:gd name="T3" fmla="*/ 0 h 22"/>
              <a:gd name="T4" fmla="*/ 2147483646 w 45"/>
              <a:gd name="T5" fmla="*/ 2147483646 h 22"/>
              <a:gd name="T6" fmla="*/ 0 w 45"/>
              <a:gd name="T7" fmla="*/ 2147483646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6" name="Freeform 113">
            <a:extLst>
              <a:ext uri="{FF2B5EF4-FFF2-40B4-BE49-F238E27FC236}">
                <a16:creationId xmlns:a16="http://schemas.microsoft.com/office/drawing/2014/main" id="{008226B3-B400-CB3D-7BA6-30285A2C423E}"/>
              </a:ext>
            </a:extLst>
          </p:cNvPr>
          <p:cNvSpPr>
            <a:spLocks/>
          </p:cNvSpPr>
          <p:nvPr/>
        </p:nvSpPr>
        <p:spPr bwMode="auto">
          <a:xfrm>
            <a:off x="4202113" y="5175250"/>
            <a:ext cx="71437" cy="34925"/>
          </a:xfrm>
          <a:custGeom>
            <a:avLst/>
            <a:gdLst>
              <a:gd name="T0" fmla="*/ 2147483646 w 45"/>
              <a:gd name="T1" fmla="*/ 2147483646 h 22"/>
              <a:gd name="T2" fmla="*/ 0 w 45"/>
              <a:gd name="T3" fmla="*/ 0 h 22"/>
              <a:gd name="T4" fmla="*/ 2147483646 w 45"/>
              <a:gd name="T5" fmla="*/ 2147483646 h 22"/>
              <a:gd name="T6" fmla="*/ 0 w 45"/>
              <a:gd name="T7" fmla="*/ 2147483646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7" name="Line 114">
            <a:extLst>
              <a:ext uri="{FF2B5EF4-FFF2-40B4-BE49-F238E27FC236}">
                <a16:creationId xmlns:a16="http://schemas.microsoft.com/office/drawing/2014/main" id="{08C7FF00-8143-031A-F67D-AFF69811C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725" y="5192713"/>
            <a:ext cx="2066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8" name="Rectangle 115">
            <a:extLst>
              <a:ext uri="{FF2B5EF4-FFF2-40B4-BE49-F238E27FC236}">
                <a16:creationId xmlns:a16="http://schemas.microsoft.com/office/drawing/2014/main" id="{E7250C33-2DC0-9E7A-DB5E-683EC56E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48529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99" name="Rectangle 116">
            <a:extLst>
              <a:ext uri="{FF2B5EF4-FFF2-40B4-BE49-F238E27FC236}">
                <a16:creationId xmlns:a16="http://schemas.microsoft.com/office/drawing/2014/main" id="{43ACC429-49D2-BA4A-525A-AE3A7AE8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9434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100" name="Line 117">
            <a:extLst>
              <a:ext uri="{FF2B5EF4-FFF2-40B4-BE49-F238E27FC236}">
                <a16:creationId xmlns:a16="http://schemas.microsoft.com/office/drawing/2014/main" id="{EF22E645-9FA3-7104-E258-C86CFC7EAA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6725" y="2395538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1" name="Freeform 118">
            <a:extLst>
              <a:ext uri="{FF2B5EF4-FFF2-40B4-BE49-F238E27FC236}">
                <a16:creationId xmlns:a16="http://schemas.microsoft.com/office/drawing/2014/main" id="{FF4D7A09-4907-FCC5-F58B-201666F0B777}"/>
              </a:ext>
            </a:extLst>
          </p:cNvPr>
          <p:cNvSpPr>
            <a:spLocks/>
          </p:cNvSpPr>
          <p:nvPr/>
        </p:nvSpPr>
        <p:spPr bwMode="auto">
          <a:xfrm>
            <a:off x="8069263" y="2341563"/>
            <a:ext cx="52387" cy="71437"/>
          </a:xfrm>
          <a:custGeom>
            <a:avLst/>
            <a:gdLst>
              <a:gd name="T0" fmla="*/ 2147483646 w 33"/>
              <a:gd name="T1" fmla="*/ 2147483646 h 45"/>
              <a:gd name="T2" fmla="*/ 0 w 33"/>
              <a:gd name="T3" fmla="*/ 2147483646 h 45"/>
              <a:gd name="T4" fmla="*/ 2147483646 w 33"/>
              <a:gd name="T5" fmla="*/ 0 h 45"/>
              <a:gd name="T6" fmla="*/ 2147483646 w 33"/>
              <a:gd name="T7" fmla="*/ 2147483646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34"/>
                </a:moveTo>
                <a:lnTo>
                  <a:pt x="0" y="45"/>
                </a:lnTo>
                <a:lnTo>
                  <a:pt x="11" y="0"/>
                </a:lnTo>
                <a:lnTo>
                  <a:pt x="33" y="45"/>
                </a:lnTo>
                <a:lnTo>
                  <a:pt x="11" y="34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2" name="Freeform 119">
            <a:extLst>
              <a:ext uri="{FF2B5EF4-FFF2-40B4-BE49-F238E27FC236}">
                <a16:creationId xmlns:a16="http://schemas.microsoft.com/office/drawing/2014/main" id="{411474BD-574F-C235-4972-76BCEDBD9F36}"/>
              </a:ext>
            </a:extLst>
          </p:cNvPr>
          <p:cNvSpPr>
            <a:spLocks/>
          </p:cNvSpPr>
          <p:nvPr/>
        </p:nvSpPr>
        <p:spPr bwMode="auto">
          <a:xfrm>
            <a:off x="8069263" y="2341563"/>
            <a:ext cx="52387" cy="71437"/>
          </a:xfrm>
          <a:custGeom>
            <a:avLst/>
            <a:gdLst>
              <a:gd name="T0" fmla="*/ 2147483646 w 33"/>
              <a:gd name="T1" fmla="*/ 2147483646 h 45"/>
              <a:gd name="T2" fmla="*/ 0 w 33"/>
              <a:gd name="T3" fmla="*/ 2147483646 h 45"/>
              <a:gd name="T4" fmla="*/ 2147483646 w 33"/>
              <a:gd name="T5" fmla="*/ 0 h 45"/>
              <a:gd name="T6" fmla="*/ 2147483646 w 33"/>
              <a:gd name="T7" fmla="*/ 2147483646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34"/>
                </a:moveTo>
                <a:lnTo>
                  <a:pt x="0" y="45"/>
                </a:lnTo>
                <a:lnTo>
                  <a:pt x="11" y="0"/>
                </a:lnTo>
                <a:lnTo>
                  <a:pt x="33" y="45"/>
                </a:lnTo>
                <a:lnTo>
                  <a:pt x="11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3" name="Line 120">
            <a:extLst>
              <a:ext uri="{FF2B5EF4-FFF2-40B4-BE49-F238E27FC236}">
                <a16:creationId xmlns:a16="http://schemas.microsoft.com/office/drawing/2014/main" id="{5DFB2491-6C19-1DB7-B230-A8B0A0AEC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6725" y="4425950"/>
            <a:ext cx="1588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4" name="Freeform 121">
            <a:extLst>
              <a:ext uri="{FF2B5EF4-FFF2-40B4-BE49-F238E27FC236}">
                <a16:creationId xmlns:a16="http://schemas.microsoft.com/office/drawing/2014/main" id="{6714B35F-254A-ADAD-3C08-4967140969BC}"/>
              </a:ext>
            </a:extLst>
          </p:cNvPr>
          <p:cNvSpPr>
            <a:spLocks/>
          </p:cNvSpPr>
          <p:nvPr/>
        </p:nvSpPr>
        <p:spPr bwMode="auto">
          <a:xfrm>
            <a:off x="8069263" y="4443413"/>
            <a:ext cx="52387" cy="71437"/>
          </a:xfrm>
          <a:custGeom>
            <a:avLst/>
            <a:gdLst>
              <a:gd name="T0" fmla="*/ 2147483646 w 33"/>
              <a:gd name="T1" fmla="*/ 2147483646 h 45"/>
              <a:gd name="T2" fmla="*/ 2147483646 w 33"/>
              <a:gd name="T3" fmla="*/ 0 h 45"/>
              <a:gd name="T4" fmla="*/ 2147483646 w 33"/>
              <a:gd name="T5" fmla="*/ 2147483646 h 45"/>
              <a:gd name="T6" fmla="*/ 0 w 33"/>
              <a:gd name="T7" fmla="*/ 0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12"/>
                </a:moveTo>
                <a:lnTo>
                  <a:pt x="33" y="0"/>
                </a:lnTo>
                <a:lnTo>
                  <a:pt x="11" y="45"/>
                </a:lnTo>
                <a:lnTo>
                  <a:pt x="0" y="0"/>
                </a:lnTo>
                <a:lnTo>
                  <a:pt x="11" y="1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5" name="Freeform 122">
            <a:extLst>
              <a:ext uri="{FF2B5EF4-FFF2-40B4-BE49-F238E27FC236}">
                <a16:creationId xmlns:a16="http://schemas.microsoft.com/office/drawing/2014/main" id="{F1D110DB-D3FF-1A64-573F-C4EABF8D3CA1}"/>
              </a:ext>
            </a:extLst>
          </p:cNvPr>
          <p:cNvSpPr>
            <a:spLocks/>
          </p:cNvSpPr>
          <p:nvPr/>
        </p:nvSpPr>
        <p:spPr bwMode="auto">
          <a:xfrm>
            <a:off x="8069263" y="4443413"/>
            <a:ext cx="52387" cy="71437"/>
          </a:xfrm>
          <a:custGeom>
            <a:avLst/>
            <a:gdLst>
              <a:gd name="T0" fmla="*/ 2147483646 w 33"/>
              <a:gd name="T1" fmla="*/ 2147483646 h 45"/>
              <a:gd name="T2" fmla="*/ 2147483646 w 33"/>
              <a:gd name="T3" fmla="*/ 0 h 45"/>
              <a:gd name="T4" fmla="*/ 2147483646 w 33"/>
              <a:gd name="T5" fmla="*/ 2147483646 h 45"/>
              <a:gd name="T6" fmla="*/ 0 w 33"/>
              <a:gd name="T7" fmla="*/ 0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12"/>
                </a:moveTo>
                <a:lnTo>
                  <a:pt x="33" y="0"/>
                </a:lnTo>
                <a:lnTo>
                  <a:pt x="11" y="45"/>
                </a:lnTo>
                <a:lnTo>
                  <a:pt x="0" y="0"/>
                </a:lnTo>
                <a:lnTo>
                  <a:pt x="11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6" name="Line 123">
            <a:extLst>
              <a:ext uri="{FF2B5EF4-FFF2-40B4-BE49-F238E27FC236}">
                <a16:creationId xmlns:a16="http://schemas.microsoft.com/office/drawing/2014/main" id="{5F6D5827-28FB-1972-203E-C10C15CF9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6725" y="2430463"/>
            <a:ext cx="1588" cy="19954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7" name="Rectangle 124">
            <a:extLst>
              <a:ext uri="{FF2B5EF4-FFF2-40B4-BE49-F238E27FC236}">
                <a16:creationId xmlns:a16="http://schemas.microsoft.com/office/drawing/2014/main" id="{178B13F7-593B-BA2A-9BE7-DA67A918F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87350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108" name="Rectangle 125">
            <a:extLst>
              <a:ext uri="{FF2B5EF4-FFF2-40B4-BE49-F238E27FC236}">
                <a16:creationId xmlns:a16="http://schemas.microsoft.com/office/drawing/2014/main" id="{0E53A9E5-4122-2629-D877-EF93158EF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3873500"/>
            <a:ext cx="1117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 processors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109" name="Line 126">
            <a:extLst>
              <a:ext uri="{FF2B5EF4-FFF2-40B4-BE49-F238E27FC236}">
                <a16:creationId xmlns:a16="http://schemas.microsoft.com/office/drawing/2014/main" id="{DB9B4D15-F74E-3851-DA20-1EA42AB8A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2947988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0" name="Line 127">
            <a:extLst>
              <a:ext uri="{FF2B5EF4-FFF2-40B4-BE49-F238E27FC236}">
                <a16:creationId xmlns:a16="http://schemas.microsoft.com/office/drawing/2014/main" id="{8EAA8903-899A-0279-3623-BC0B69DF7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3054350"/>
            <a:ext cx="1587" cy="714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1" name="Line 128">
            <a:extLst>
              <a:ext uri="{FF2B5EF4-FFF2-40B4-BE49-F238E27FC236}">
                <a16:creationId xmlns:a16="http://schemas.microsoft.com/office/drawing/2014/main" id="{0C302747-01FD-375A-3DD6-A30AB7B8A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3197225"/>
            <a:ext cx="1587" cy="523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2" name="Line 129">
            <a:extLst>
              <a:ext uri="{FF2B5EF4-FFF2-40B4-BE49-F238E27FC236}">
                <a16:creationId xmlns:a16="http://schemas.microsoft.com/office/drawing/2014/main" id="{E8BC69EB-E8AC-D9F2-C2AF-E8ECD5B27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3340100"/>
            <a:ext cx="1587" cy="523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3" name="Line 130">
            <a:extLst>
              <a:ext uri="{FF2B5EF4-FFF2-40B4-BE49-F238E27FC236}">
                <a16:creationId xmlns:a16="http://schemas.microsoft.com/office/drawing/2014/main" id="{AD5476E8-5254-D34B-8CC0-B6632AB9E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3463925"/>
            <a:ext cx="1587" cy="714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4" name="Line 131">
            <a:extLst>
              <a:ext uri="{FF2B5EF4-FFF2-40B4-BE49-F238E27FC236}">
                <a16:creationId xmlns:a16="http://schemas.microsoft.com/office/drawing/2014/main" id="{2433B8F1-9254-46B3-B7A1-B6F76028B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3606800"/>
            <a:ext cx="1587" cy="539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5" name="Line 132">
            <a:extLst>
              <a:ext uri="{FF2B5EF4-FFF2-40B4-BE49-F238E27FC236}">
                <a16:creationId xmlns:a16="http://schemas.microsoft.com/office/drawing/2014/main" id="{128AD9F1-A5F2-2A37-4736-6397A89DA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3749675"/>
            <a:ext cx="1587" cy="523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6" name="Line 133">
            <a:extLst>
              <a:ext uri="{FF2B5EF4-FFF2-40B4-BE49-F238E27FC236}">
                <a16:creationId xmlns:a16="http://schemas.microsoft.com/office/drawing/2014/main" id="{B6C98A00-8DFC-DF34-7790-96643E3F4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3873500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7" name="Rectangle 134">
            <a:extLst>
              <a:ext uri="{FF2B5EF4-FFF2-40B4-BE49-F238E27FC236}">
                <a16:creationId xmlns:a16="http://schemas.microsoft.com/office/drawing/2014/main" id="{D1AC6E63-A9DB-67CC-93A0-4186EE875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350" y="5630863"/>
            <a:ext cx="8372475" cy="1116012"/>
          </a:xfrm>
          <a:noFill/>
        </p:spPr>
        <p:txBody>
          <a:bodyPr/>
          <a:lstStyle/>
          <a:p>
            <a:pPr marL="0" indent="0"/>
            <a:r>
              <a:rPr lang="en-US" altLang="en-US" sz="2000" dirty="0">
                <a:ea typeface="ＭＳ Ｐゴシック" panose="020B0600070205080204" pitchFamily="34" charset="-128"/>
              </a:rPr>
              <a:t>Even with infinite number of processors, maximum speedup limited to 1/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marL="0" indent="0"/>
            <a:r>
              <a:rPr lang="en-US" altLang="en-US" sz="2000" dirty="0">
                <a:ea typeface="ＭＳ Ｐゴシック" panose="020B0600070205080204" pitchFamily="34" charset="-128"/>
              </a:rPr>
              <a:t>Example: With only 5% of computation being serial, maximum speedup is 20, irrespective of number of processors.</a:t>
            </a:r>
          </a:p>
        </p:txBody>
      </p:sp>
      <p:pic>
        <p:nvPicPr>
          <p:cNvPr id="3" name="Picture 2" descr="A black and white speech bubble with a question mark&#10;&#10;AI-generated content may be incorrect.">
            <a:extLst>
              <a:ext uri="{FF2B5EF4-FFF2-40B4-BE49-F238E27FC236}">
                <a16:creationId xmlns:a16="http://schemas.microsoft.com/office/drawing/2014/main" id="{EB6D61A3-2111-EE06-F6FB-3F2DD1E99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89" y="4408488"/>
            <a:ext cx="1296861" cy="1296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10BDA0D-66BC-A698-0065-5E447E829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 of Amdahl’s Law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F3B00E5-6084-1A10-ED70-1674DDF59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Suppose that a calculation has a 4% serial portion, what is the limit of speedup on 16 processors?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>
            <a:extLst>
              <a:ext uri="{FF2B5EF4-FFF2-40B4-BE49-F238E27FC236}">
                <a16:creationId xmlns:a16="http://schemas.microsoft.com/office/drawing/2014/main" id="{5DABFE58-BD9A-797B-5668-8FD2BF2A09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2826DBD-3DB9-B24D-98C4-0AFEF3B6A92A}" type="slidenum">
              <a:rPr lang="en-US" altLang="en-US" sz="2400" b="0">
                <a:solidFill>
                  <a:schemeClr val="tx1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44E1E57-F331-98E9-381E-6624A7CE2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FF3300"/>
                </a:solidFill>
                <a:ea typeface="ＭＳ Ｐゴシック" panose="020B0600070205080204" pitchFamily="34" charset="-128"/>
              </a:rPr>
              <a:t>The Implication of Amdahl’</a:t>
            </a:r>
            <a:r>
              <a:rPr lang="en-US" altLang="ja-JP" sz="3200">
                <a:solidFill>
                  <a:srgbClr val="FF3300"/>
                </a:solidFill>
                <a:ea typeface="ＭＳ Ｐゴシック" panose="020B0600070205080204" pitchFamily="34" charset="-128"/>
              </a:rPr>
              <a:t>s Law</a:t>
            </a:r>
            <a:endParaRPr lang="en-US" altLang="en-US" sz="3200">
              <a:solidFill>
                <a:srgbClr val="FF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035" name="Line 3">
            <a:extLst>
              <a:ext uri="{FF2B5EF4-FFF2-40B4-BE49-F238E27FC236}">
                <a16:creationId xmlns:a16="http://schemas.microsoft.com/office/drawing/2014/main" id="{5DA63A11-1419-48D4-8DB9-F327AF7E7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1770063"/>
            <a:ext cx="1587" cy="29321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29AEAAC9-D833-6584-E5CF-EFE6FF399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4702175"/>
            <a:ext cx="29321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B8B84FA8-9C0D-B1F4-4903-5A20D7094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8" y="4151313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6D6BC4A7-5397-4A87-EDC4-41FEBEDEF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8" y="3600450"/>
            <a:ext cx="6985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5BC8209F-477D-BD00-847D-A128D9E8F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8" y="3049588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79CD6EAA-AC8C-6324-503C-AAB47B6BB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8" y="2498725"/>
            <a:ext cx="6985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B2AEC51C-3287-75F3-6558-F545E85DE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8" y="1947863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CB5836CB-069C-120A-C2F7-DD775DC98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40274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9FB8BD89-CADA-3807-EB9D-CF92EA2D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3476625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81F17AEB-94E0-66DF-799D-DAFC1E1A4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2925763"/>
            <a:ext cx="241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799C76F3-237A-FB42-C609-ED66E61E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2374900"/>
            <a:ext cx="2413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F718D861-B368-A8C5-829D-4807F38DF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1824038"/>
            <a:ext cx="241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47" name="Line 15">
            <a:extLst>
              <a:ext uri="{FF2B5EF4-FFF2-40B4-BE49-F238E27FC236}">
                <a16:creationId xmlns:a16="http://schemas.microsoft.com/office/drawing/2014/main" id="{B606ED0C-D534-9077-9673-98C5C32CD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063" y="4702175"/>
            <a:ext cx="1587" cy="714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6">
            <a:extLst>
              <a:ext uri="{FF2B5EF4-FFF2-40B4-BE49-F238E27FC236}">
                <a16:creationId xmlns:a16="http://schemas.microsoft.com/office/drawing/2014/main" id="{E254F3AA-80B5-8C7F-834D-FFFFBC72E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925" y="4702175"/>
            <a:ext cx="1588" cy="714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7">
            <a:extLst>
              <a:ext uri="{FF2B5EF4-FFF2-40B4-BE49-F238E27FC236}">
                <a16:creationId xmlns:a16="http://schemas.microsoft.com/office/drawing/2014/main" id="{F1515BE5-EB69-8261-3C8C-7E98EFFD6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788" y="4702175"/>
            <a:ext cx="1587" cy="714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8">
            <a:extLst>
              <a:ext uri="{FF2B5EF4-FFF2-40B4-BE49-F238E27FC236}">
                <a16:creationId xmlns:a16="http://schemas.microsoft.com/office/drawing/2014/main" id="{8D1E8046-9890-4DF5-6FF0-67BB571FA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9063" y="4702175"/>
            <a:ext cx="1587" cy="714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9">
            <a:extLst>
              <a:ext uri="{FF2B5EF4-FFF2-40B4-BE49-F238E27FC236}">
                <a16:creationId xmlns:a16="http://schemas.microsoft.com/office/drawing/2014/main" id="{0A507790-CBB6-53E1-58B5-9799EA312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4702175"/>
            <a:ext cx="1588" cy="714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Rectangle 20">
            <a:extLst>
              <a:ext uri="{FF2B5EF4-FFF2-40B4-BE49-F238E27FC236}">
                <a16:creationId xmlns:a16="http://schemas.microsoft.com/office/drawing/2014/main" id="{6FB31703-E61C-8A78-CF0C-96889143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477361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BC203B90-8262-ECB9-40AD-080858E2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77361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54" name="Rectangle 22">
            <a:extLst>
              <a:ext uri="{FF2B5EF4-FFF2-40B4-BE49-F238E27FC236}">
                <a16:creationId xmlns:a16="http://schemas.microsoft.com/office/drawing/2014/main" id="{2DD02F65-210E-2AB3-225A-87F941BD0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4773613"/>
            <a:ext cx="241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55" name="Rectangle 23">
            <a:extLst>
              <a:ext uri="{FF2B5EF4-FFF2-40B4-BE49-F238E27FC236}">
                <a16:creationId xmlns:a16="http://schemas.microsoft.com/office/drawing/2014/main" id="{C4BA78A0-5136-041E-36A0-BEF7FBD6E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4773613"/>
            <a:ext cx="241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56" name="Rectangle 24">
            <a:extLst>
              <a:ext uri="{FF2B5EF4-FFF2-40B4-BE49-F238E27FC236}">
                <a16:creationId xmlns:a16="http://schemas.microsoft.com/office/drawing/2014/main" id="{2CE5D30B-17B1-CE65-AFEB-3636F09A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4773613"/>
            <a:ext cx="241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57" name="Line 25">
            <a:extLst>
              <a:ext uri="{FF2B5EF4-FFF2-40B4-BE49-F238E27FC236}">
                <a16:creationId xmlns:a16="http://schemas.microsoft.com/office/drawing/2014/main" id="{8CC6E5EC-080A-8BA6-D640-D763273702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0688" y="1965325"/>
            <a:ext cx="2736850" cy="27368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Freeform 26">
            <a:extLst>
              <a:ext uri="{FF2B5EF4-FFF2-40B4-BE49-F238E27FC236}">
                <a16:creationId xmlns:a16="http://schemas.microsoft.com/office/drawing/2014/main" id="{D8CD21DD-3BB7-FCF8-2414-1B0BBC4FF716}"/>
              </a:ext>
            </a:extLst>
          </p:cNvPr>
          <p:cNvSpPr>
            <a:spLocks/>
          </p:cNvSpPr>
          <p:nvPr/>
        </p:nvSpPr>
        <p:spPr bwMode="auto">
          <a:xfrm>
            <a:off x="2960688" y="4151313"/>
            <a:ext cx="2754312" cy="550862"/>
          </a:xfrm>
          <a:custGeom>
            <a:avLst/>
            <a:gdLst>
              <a:gd name="T0" fmla="*/ 0 w 1735"/>
              <a:gd name="T1" fmla="*/ 2147483646 h 347"/>
              <a:gd name="T2" fmla="*/ 2147483646 w 1735"/>
              <a:gd name="T3" fmla="*/ 2147483646 h 347"/>
              <a:gd name="T4" fmla="*/ 2147483646 w 1735"/>
              <a:gd name="T5" fmla="*/ 2147483646 h 347"/>
              <a:gd name="T6" fmla="*/ 2147483646 w 1735"/>
              <a:gd name="T7" fmla="*/ 2147483646 h 347"/>
              <a:gd name="T8" fmla="*/ 2147483646 w 1735"/>
              <a:gd name="T9" fmla="*/ 0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5"/>
              <a:gd name="T16" fmla="*/ 0 h 347"/>
              <a:gd name="T17" fmla="*/ 1735 w 1735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5" h="347">
                <a:moveTo>
                  <a:pt x="0" y="347"/>
                </a:moveTo>
                <a:lnTo>
                  <a:pt x="414" y="190"/>
                </a:lnTo>
                <a:lnTo>
                  <a:pt x="851" y="78"/>
                </a:lnTo>
                <a:lnTo>
                  <a:pt x="1287" y="22"/>
                </a:lnTo>
                <a:lnTo>
                  <a:pt x="1735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Freeform 27">
            <a:extLst>
              <a:ext uri="{FF2B5EF4-FFF2-40B4-BE49-F238E27FC236}">
                <a16:creationId xmlns:a16="http://schemas.microsoft.com/office/drawing/2014/main" id="{AAC74D0D-42DC-0980-D27B-7F79003FCFFC}"/>
              </a:ext>
            </a:extLst>
          </p:cNvPr>
          <p:cNvSpPr>
            <a:spLocks/>
          </p:cNvSpPr>
          <p:nvPr/>
        </p:nvSpPr>
        <p:spPr bwMode="auto">
          <a:xfrm>
            <a:off x="2960688" y="3795713"/>
            <a:ext cx="2754312" cy="906462"/>
          </a:xfrm>
          <a:custGeom>
            <a:avLst/>
            <a:gdLst>
              <a:gd name="T0" fmla="*/ 0 w 1735"/>
              <a:gd name="T1" fmla="*/ 2147483646 h 571"/>
              <a:gd name="T2" fmla="*/ 2147483646 w 1735"/>
              <a:gd name="T3" fmla="*/ 2147483646 h 571"/>
              <a:gd name="T4" fmla="*/ 2147483646 w 1735"/>
              <a:gd name="T5" fmla="*/ 2147483646 h 571"/>
              <a:gd name="T6" fmla="*/ 2147483646 w 1735"/>
              <a:gd name="T7" fmla="*/ 2147483646 h 571"/>
              <a:gd name="T8" fmla="*/ 2147483646 w 1735"/>
              <a:gd name="T9" fmla="*/ 0 h 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5"/>
              <a:gd name="T16" fmla="*/ 0 h 571"/>
              <a:gd name="T17" fmla="*/ 1735 w 1735"/>
              <a:gd name="T18" fmla="*/ 571 h 5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5" h="571">
                <a:moveTo>
                  <a:pt x="0" y="571"/>
                </a:moveTo>
                <a:lnTo>
                  <a:pt x="392" y="336"/>
                </a:lnTo>
                <a:lnTo>
                  <a:pt x="817" y="146"/>
                </a:lnTo>
                <a:lnTo>
                  <a:pt x="1265" y="34"/>
                </a:lnTo>
                <a:lnTo>
                  <a:pt x="1735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Freeform 28">
            <a:extLst>
              <a:ext uri="{FF2B5EF4-FFF2-40B4-BE49-F238E27FC236}">
                <a16:creationId xmlns:a16="http://schemas.microsoft.com/office/drawing/2014/main" id="{911D74FB-B83A-5E9A-1CAD-827B6E45B841}"/>
              </a:ext>
            </a:extLst>
          </p:cNvPr>
          <p:cNvSpPr>
            <a:spLocks/>
          </p:cNvSpPr>
          <p:nvPr/>
        </p:nvSpPr>
        <p:spPr bwMode="auto">
          <a:xfrm>
            <a:off x="3014663" y="3333750"/>
            <a:ext cx="2700337" cy="1314450"/>
          </a:xfrm>
          <a:custGeom>
            <a:avLst/>
            <a:gdLst>
              <a:gd name="T0" fmla="*/ 0 w 1701"/>
              <a:gd name="T1" fmla="*/ 2147483646 h 828"/>
              <a:gd name="T2" fmla="*/ 2147483646 w 1701"/>
              <a:gd name="T3" fmla="*/ 2147483646 h 828"/>
              <a:gd name="T4" fmla="*/ 2147483646 w 1701"/>
              <a:gd name="T5" fmla="*/ 2147483646 h 828"/>
              <a:gd name="T6" fmla="*/ 2147483646 w 1701"/>
              <a:gd name="T7" fmla="*/ 2147483646 h 828"/>
              <a:gd name="T8" fmla="*/ 2147483646 w 1701"/>
              <a:gd name="T9" fmla="*/ 2147483646 h 828"/>
              <a:gd name="T10" fmla="*/ 2147483646 w 1701"/>
              <a:gd name="T11" fmla="*/ 2147483646 h 828"/>
              <a:gd name="T12" fmla="*/ 2147483646 w 1701"/>
              <a:gd name="T13" fmla="*/ 0 h 8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01"/>
              <a:gd name="T22" fmla="*/ 0 h 828"/>
              <a:gd name="T23" fmla="*/ 1701 w 1701"/>
              <a:gd name="T24" fmla="*/ 828 h 8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01" h="828">
                <a:moveTo>
                  <a:pt x="0" y="828"/>
                </a:moveTo>
                <a:lnTo>
                  <a:pt x="190" y="660"/>
                </a:lnTo>
                <a:lnTo>
                  <a:pt x="380" y="515"/>
                </a:lnTo>
                <a:lnTo>
                  <a:pt x="582" y="381"/>
                </a:lnTo>
                <a:lnTo>
                  <a:pt x="794" y="269"/>
                </a:lnTo>
                <a:lnTo>
                  <a:pt x="1242" y="101"/>
                </a:lnTo>
                <a:lnTo>
                  <a:pt x="1701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Rectangle 29">
            <a:extLst>
              <a:ext uri="{FF2B5EF4-FFF2-40B4-BE49-F238E27FC236}">
                <a16:creationId xmlns:a16="http://schemas.microsoft.com/office/drawing/2014/main" id="{20CE81D4-CA16-5A0F-2BF6-ABEA38DA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010025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62" name="Rectangle 30">
            <a:extLst>
              <a:ext uri="{FF2B5EF4-FFF2-40B4-BE49-F238E27FC236}">
                <a16:creationId xmlns:a16="http://schemas.microsoft.com/office/drawing/2014/main" id="{B7CD39C1-498B-2DD2-63C5-2D27F78A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4010025"/>
            <a:ext cx="6794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 = 20%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63" name="Rectangle 31">
            <a:extLst>
              <a:ext uri="{FF2B5EF4-FFF2-40B4-BE49-F238E27FC236}">
                <a16:creationId xmlns:a16="http://schemas.microsoft.com/office/drawing/2014/main" id="{E6B68B9A-2893-B448-E9BF-98A4CC41D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3617913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64" name="Rectangle 32">
            <a:extLst>
              <a:ext uri="{FF2B5EF4-FFF2-40B4-BE49-F238E27FC236}">
                <a16:creationId xmlns:a16="http://schemas.microsoft.com/office/drawing/2014/main" id="{4F7FE97D-7434-A563-9F22-379536C38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3617913"/>
            <a:ext cx="679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 = 10%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65" name="Rectangle 33">
            <a:extLst>
              <a:ext uri="{FF2B5EF4-FFF2-40B4-BE49-F238E27FC236}">
                <a16:creationId xmlns:a16="http://schemas.microsoft.com/office/drawing/2014/main" id="{B5FA2935-4CE9-30A3-7F1C-08B6164F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315595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66" name="Rectangle 34">
            <a:extLst>
              <a:ext uri="{FF2B5EF4-FFF2-40B4-BE49-F238E27FC236}">
                <a16:creationId xmlns:a16="http://schemas.microsoft.com/office/drawing/2014/main" id="{2775DE67-F4EE-C2FB-96F1-92455E6D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3155950"/>
            <a:ext cx="558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 = 5%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67" name="Rectangle 35">
            <a:extLst>
              <a:ext uri="{FF2B5EF4-FFF2-40B4-BE49-F238E27FC236}">
                <a16:creationId xmlns:a16="http://schemas.microsoft.com/office/drawing/2014/main" id="{D7594A8A-01A1-6710-76D2-16E2B9688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1770063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68" name="Rectangle 36">
            <a:extLst>
              <a:ext uri="{FF2B5EF4-FFF2-40B4-BE49-F238E27FC236}">
                <a16:creationId xmlns:a16="http://schemas.microsoft.com/office/drawing/2014/main" id="{DCE74C8D-D274-38BC-B01F-E2B1AFDB7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1770063"/>
            <a:ext cx="558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 = 0%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4069" name="Picture 37">
            <a:extLst>
              <a:ext uri="{FF2B5EF4-FFF2-40B4-BE49-F238E27FC236}">
                <a16:creationId xmlns:a16="http://schemas.microsoft.com/office/drawing/2014/main" id="{5EC6CED0-BD7E-A257-1023-221EAE2D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0738"/>
            <a:ext cx="2301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70" name="Rectangle 38">
            <a:extLst>
              <a:ext uri="{FF2B5EF4-FFF2-40B4-BE49-F238E27FC236}">
                <a16:creationId xmlns:a16="http://schemas.microsoft.com/office/drawing/2014/main" id="{159AE9BE-D66C-0369-6656-5EFCF3A5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5040313"/>
            <a:ext cx="21272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Number of processors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71" name="Rectangle 39">
            <a:extLst>
              <a:ext uri="{FF2B5EF4-FFF2-40B4-BE49-F238E27FC236}">
                <a16:creationId xmlns:a16="http://schemas.microsoft.com/office/drawing/2014/main" id="{3C8F503E-981F-0D10-A6A3-AF589280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504031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72" name="Rectangle 40">
            <a:extLst>
              <a:ext uri="{FF2B5EF4-FFF2-40B4-BE49-F238E27FC236}">
                <a16:creationId xmlns:a16="http://schemas.microsoft.com/office/drawing/2014/main" id="{76E48755-F17E-AAD2-0B55-66CB11797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504031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73" name="Text Box 41">
            <a:extLst>
              <a:ext uri="{FF2B5EF4-FFF2-40B4-BE49-F238E27FC236}">
                <a16:creationId xmlns:a16="http://schemas.microsoft.com/office/drawing/2014/main" id="{A0ABE6E5-7087-B39E-F52C-7D6E5CB6642B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2133600" y="2057400"/>
            <a:ext cx="48895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rgbClr val="0000B4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00007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200">
                <a:solidFill>
                  <a:srgbClr val="000045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Times" charset="0"/>
              </a:rPr>
              <a:t>Speedup S(p)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7F531E6E-0983-3CAA-A25A-D95C71E8E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Challenges of Parallel Processing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AE716C4A-8859-D931-0B36-270570E17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4648200"/>
          </a:xfrm>
        </p:spPr>
        <p:txBody>
          <a:bodyPr/>
          <a:lstStyle/>
          <a:p>
            <a:pPr marL="457200" indent="-457200"/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Second challenge </a:t>
            </a:r>
            <a:r>
              <a:rPr lang="en-US" altLang="en-US" dirty="0">
                <a:ea typeface="ＭＳ Ｐゴシック" panose="020B0600070205080204" pitchFamily="34" charset="-128"/>
              </a:rPr>
              <a:t>is long latency to remote memory</a:t>
            </a:r>
          </a:p>
          <a:p>
            <a:pPr marL="457200" indent="-457200"/>
            <a:r>
              <a:rPr lang="en-US" altLang="en-US" dirty="0">
                <a:ea typeface="ＭＳ Ｐゴシック" panose="020B0600070205080204" pitchFamily="34" charset="-128"/>
              </a:rPr>
              <a:t>Suppose 32 CPU MP, 2GHz, 200 ns remote memory, all local accesses hit memory hierarchy and base CPI (cycles per instruction) is 0.5. (Remote access = 200/0.5 = 400 clock cycles.) </a:t>
            </a:r>
          </a:p>
          <a:p>
            <a:pPr marL="457200" indent="-457200"/>
            <a:r>
              <a:rPr lang="en-US" altLang="en-US" dirty="0">
                <a:ea typeface="ＭＳ Ｐゴシック" panose="020B0600070205080204" pitchFamily="34" charset="-128"/>
              </a:rPr>
              <a:t>What is performance impact if 0.2% instructions involve remote access?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 1.5X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 2.0X</a:t>
            </a:r>
          </a:p>
          <a:p>
            <a:pPr marL="800100" lvl="1" indent="-342900">
              <a:buFontTx/>
              <a:buAutoNum type="alphaL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 2.5X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0A1DC99-828F-58BD-5714-D860CB5A1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CPI Equation 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D046FFD-0EC6-EAF9-70D9-FF930292A8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543800" cy="10874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CPI = Base CPI +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	Remote request rate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	x Remote request cost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CPI = 0.5 + 0.2% x 400 = 0.5 + 0.8 = 1.3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No communication is 1.3/0.5 or 2.6 faster than 0.2% instructions involving remote access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DE1E63F-8CEA-444C-E61B-55835EE06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669087" cy="760412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Parallelism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FAB8D2C-FE40-5E0A-23C6-44E2AE8B3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24827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Find enough parallelism (Amdahl’s Law)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Parallelism overheads include: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Cost of starting a thread or process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Cost of communicating shared data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Cost of synchronizing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Extra (redundant) computation</a:t>
            </a:r>
          </a:p>
          <a:p>
            <a:pPr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Tradeoff: Program needs sufficiently large units of work to run fast in parallel (i.e., large granularity), but not so large that there is not enough parallel work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F245A96F-9BBB-7312-8D63-D74213249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4724400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Load balancing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A0A2ECD9-1F1A-3572-042B-19CCAAEFA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11313"/>
            <a:ext cx="8686800" cy="49974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Load imbalance leads to some idle resources (e.g. processors) in the system</a:t>
            </a:r>
          </a:p>
          <a:p>
            <a:pPr lvl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Insufficient parallelism (during that phase)</a:t>
            </a:r>
          </a:p>
          <a:p>
            <a:pPr lvl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Unequal size tasks</a:t>
            </a:r>
          </a:p>
          <a:p>
            <a:pPr>
              <a:lnSpc>
                <a:spcPct val="11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Program needs to balance load</a:t>
            </a:r>
          </a:p>
          <a:p>
            <a:pPr lvl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Sometimes can determine workload, divide up evenly, before starting: </a:t>
            </a:r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static load balancing</a:t>
            </a:r>
          </a:p>
          <a:p>
            <a:pPr lvl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Sometimes workload changes dynamically, need to rebalance dynamically: </a:t>
            </a:r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dynamic load balancing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6BEDDE1-4AEA-AF2A-8FC7-E30048914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00025"/>
            <a:ext cx="8393113" cy="59055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Computing Paradigm Distinctions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42709BAE-24B7-6BB9-E1BA-AAC6D07B2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8388"/>
            <a:ext cx="8388350" cy="5337175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en-US" sz="2400">
                <a:ea typeface="ＭＳ Ｐゴシック" panose="020B0600070205080204" pitchFamily="34" charset="-128"/>
              </a:rPr>
              <a:t>Centralized Computing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>
                <a:ea typeface="ＭＳ Ｐゴシック" panose="020B0600070205080204" pitchFamily="34" charset="-128"/>
              </a:rPr>
              <a:t>All computer resources are centralized in one physical system.</a:t>
            </a:r>
          </a:p>
          <a:p>
            <a:pPr>
              <a:buFont typeface="Wingdings" pitchFamily="2" charset="2"/>
              <a:buChar char="l"/>
            </a:pPr>
            <a:r>
              <a:rPr lang="en-US" altLang="en-US" sz="2400">
                <a:ea typeface="ＭＳ Ｐゴシック" panose="020B0600070205080204" pitchFamily="34" charset="-128"/>
              </a:rPr>
              <a:t>Parallel Computing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>
                <a:ea typeface="ＭＳ Ｐゴシック" panose="020B0600070205080204" pitchFamily="34" charset="-128"/>
              </a:rPr>
              <a:t>All processors are either tightly coupled with central shared memory or loosely coupled with distributed memory</a:t>
            </a:r>
          </a:p>
          <a:p>
            <a:pPr>
              <a:buFont typeface="Wingdings" pitchFamily="2" charset="2"/>
              <a:buChar char="l"/>
            </a:pPr>
            <a:r>
              <a:rPr lang="en-US" altLang="en-US" sz="2400">
                <a:ea typeface="ＭＳ Ｐゴシック" panose="020B0600070205080204" pitchFamily="34" charset="-128"/>
              </a:rPr>
              <a:t>Distributed Computing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>
                <a:ea typeface="ＭＳ Ｐゴシック" panose="020B0600070205080204" pitchFamily="34" charset="-128"/>
              </a:rPr>
              <a:t>A distributed system consists of multiple autonomous computers, each with its own private memory, communicating over a network.</a:t>
            </a:r>
          </a:p>
          <a:p>
            <a:pPr>
              <a:buFont typeface="Wingdings" pitchFamily="2" charset="2"/>
              <a:buChar char="l"/>
            </a:pPr>
            <a:r>
              <a:rPr lang="en-US" altLang="en-US" sz="2400">
                <a:ea typeface="ＭＳ Ｐゴシック" panose="020B0600070205080204" pitchFamily="34" charset="-128"/>
              </a:rPr>
              <a:t>Cloud Computing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>
                <a:ea typeface="ＭＳ Ｐゴシック" panose="020B0600070205080204" pitchFamily="34" charset="-128"/>
              </a:rPr>
              <a:t>An Internet cloud of resources that may be either centralized or decentralized. The cloud applies to parallel or distributed computing or both. Clouds may be built from physical or virtualized resources.</a:t>
            </a:r>
          </a:p>
          <a:p>
            <a:pPr>
              <a:buFont typeface="Wingdings" pitchFamily="2" charset="2"/>
              <a:buChar char="l"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BF10-F001-2B5C-C139-FD2864DF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Languages, frameworks, and system support for parallel/distributed computing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6E46F228-B956-4F83-62D4-73BF91E0A3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1714500"/>
            <a:ext cx="8701087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C/S vs P2P:</a:t>
            </a:r>
          </a:p>
          <a:p>
            <a:pPr lvl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Client-server model: sockets, RPC (remote procedure call) &amp; RMI (remote method invocation), web services (XML, SOAP, HTTP)</a:t>
            </a:r>
          </a:p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MPI (message passing interface) vs. SVM (shared virtual memory)</a:t>
            </a:r>
          </a:p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Parallel programming languages/programming model: ADA, Split-C, Linda, High Performance Fortran, </a:t>
            </a: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Map/Reduce, .NET</a:t>
            </a:r>
          </a:p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Distributed files systems (Sun’s NFS, CMU’s AFS &amp; Coda, </a:t>
            </a: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Google’s GFS, HDFS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6C42B807-F559-C6A5-F862-EDFB862E0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2212975"/>
            <a:ext cx="8610600" cy="13128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Cloud computing: what and why?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>
            <a:extLst>
              <a:ext uri="{FF2B5EF4-FFF2-40B4-BE49-F238E27FC236}">
                <a16:creationId xmlns:a16="http://schemas.microsoft.com/office/drawing/2014/main" id="{23649CEC-8BD2-3803-48D6-C6AB03F8C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600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66C26-0272-C8B2-450A-309FFECF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Cloud computing at a glance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4B775B3E-7F0A-22A9-B70B-79C5F551D2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8991600" cy="20574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Utility computing</a:t>
            </a:r>
            <a:r>
              <a:rPr lang="en-US" altLang="en-US">
                <a:ea typeface="ＭＳ Ｐゴシック" panose="020B0600070205080204" pitchFamily="34" charset="-128"/>
              </a:rPr>
              <a:t>: our data and applications are hosted somewhere on the Internet (“in the cloud”)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Most services we access over the Internet are in the cloud (e.g., Google, Amazon, Yahoo)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D8E678-7A4C-8102-955B-B131C4D51346}"/>
              </a:ext>
            </a:extLst>
          </p:cNvPr>
          <p:cNvSpPr txBox="1">
            <a:spLocks/>
          </p:cNvSpPr>
          <p:nvPr/>
        </p:nvSpPr>
        <p:spPr>
          <a:xfrm>
            <a:off x="3657600" y="3200400"/>
            <a:ext cx="5410200" cy="396240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731520" lvl="1" indent="-274320" algn="ctr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AE00"/>
              </a:buClr>
              <a:buSzPct val="90000"/>
              <a:defRPr/>
            </a:pPr>
            <a:endParaRPr lang="en-US" sz="2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ct val="80000"/>
              <a:buFont typeface="Wingdings 2"/>
              <a:buChar char=""/>
              <a:defRPr/>
            </a:pPr>
            <a:r>
              <a:rPr lang="en-US" sz="3200">
                <a:solidFill>
                  <a:srgbClr val="000000"/>
                </a:solidFill>
                <a:latin typeface="Times New Roman"/>
                <a:ea typeface="ＭＳ Ｐゴシック" charset="-128"/>
              </a:rPr>
              <a:t>Benefits:</a:t>
            </a:r>
          </a:p>
          <a:p>
            <a:pPr marL="896112" lvl="1" indent="-32004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ct val="80000"/>
              <a:buFont typeface="Wingdings 2"/>
              <a:buChar char=""/>
              <a:defRPr/>
            </a:pPr>
            <a:r>
              <a:rPr lang="en-US" sz="2800">
                <a:solidFill>
                  <a:srgbClr val="000000"/>
                </a:solidFill>
                <a:latin typeface="Times New Roman"/>
                <a:ea typeface="ＭＳ Ｐゴシック" charset="-128"/>
              </a:rPr>
              <a:t>Providers: economies of scale by having many users sharing the same infrastructure</a:t>
            </a:r>
          </a:p>
          <a:p>
            <a:pPr marL="896112" lvl="1" indent="-32004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ct val="80000"/>
              <a:buFont typeface="Wingdings 2"/>
              <a:buChar char=""/>
              <a:defRPr/>
            </a:pPr>
            <a:r>
              <a:rPr lang="en-US" sz="2800">
                <a:solidFill>
                  <a:srgbClr val="000000"/>
                </a:solidFill>
                <a:latin typeface="Times New Roman"/>
                <a:ea typeface="ＭＳ Ｐゴシック" charset="-128"/>
              </a:rPr>
              <a:t>Consumers: reduced cost and overhead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F589FE25-9C9E-AFD3-F381-665CF38F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7">
            <a:extLst>
              <a:ext uri="{FF2B5EF4-FFF2-40B4-BE49-F238E27FC236}">
                <a16:creationId xmlns:a16="http://schemas.microsoft.com/office/drawing/2014/main" id="{4DD1946C-9E5C-6AC4-4437-8E23D8CD6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5410200"/>
            <a:ext cx="3475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Corbel" panose="020B0503020204020204" pitchFamily="34" charset="0"/>
              </a:rPr>
              <a:t>Cloud infrastructure = 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Corbel" panose="020B0503020204020204" pitchFamily="34" charset="0"/>
              </a:rPr>
              <a:t>Data centers with 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Corbel" panose="020B0503020204020204" pitchFamily="34" charset="0"/>
              </a:rPr>
              <a:t>100,000’s servers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CD0D-30AF-7E41-D396-35E3F26F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Cloud computing is a big industry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7346" name="Picture 2" descr="Public cloud infrastructure">
            <a:extLst>
              <a:ext uri="{FF2B5EF4-FFF2-40B4-BE49-F238E27FC236}">
                <a16:creationId xmlns:a16="http://schemas.microsoft.com/office/drawing/2014/main" id="{CDF1083B-FAA7-2CB3-19A5-771CCEDE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246188"/>
            <a:ext cx="71453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D0CE95AB-0D16-94DA-0C26-540FF0C4C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534400" cy="12525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it all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472AB-26BD-0294-7027-BE7B5851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000">
                <a:solidFill>
                  <a:srgbClr val="FF0000"/>
                </a:solidFill>
              </a:rPr>
              <a:t>Very large data centers with low utilization on average</a:t>
            </a:r>
          </a:p>
          <a:p>
            <a:pPr lvl="1">
              <a:defRPr/>
            </a:pPr>
            <a:r>
              <a:rPr lang="en-US" sz="2600">
                <a:solidFill>
                  <a:srgbClr val="FF0000"/>
                </a:solidFill>
              </a:rPr>
              <a:t>How about renting computers when load is low?</a:t>
            </a:r>
          </a:p>
          <a:p>
            <a:pPr lvl="1"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buFontTx/>
              <a:buNone/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 marL="118872" indent="0">
              <a:buFontTx/>
              <a:buNone/>
              <a:defRPr/>
            </a:pPr>
            <a:endParaRPr lang="en-US"/>
          </a:p>
          <a:p>
            <a:pPr marL="118872" indent="0">
              <a:buFontTx/>
              <a:buNone/>
              <a:defRPr/>
            </a:pPr>
            <a:endParaRPr lang="en-US"/>
          </a:p>
          <a:p>
            <a:pPr>
              <a:defRPr/>
            </a:pPr>
            <a:r>
              <a:rPr lang="en-US"/>
              <a:t>Google data center video: </a:t>
            </a:r>
            <a:r>
              <a:rPr lang="en-US">
                <a:hlinkClick r:id="rId3"/>
              </a:rPr>
              <a:t>https://www.youtube.com/watch?v=XZmGGAbHqa0</a:t>
            </a: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A5400B81-E340-A532-15C8-BA4FE901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0"/>
            <a:ext cx="34274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>
            <a:extLst>
              <a:ext uri="{FF2B5EF4-FFF2-40B4-BE49-F238E27FC236}">
                <a16:creationId xmlns:a16="http://schemas.microsoft.com/office/drawing/2014/main" id="{96A94B7F-4223-B32F-1E22-AEA21B37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506663"/>
            <a:ext cx="261143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>
            <a:extLst>
              <a:ext uri="{FF2B5EF4-FFF2-40B4-BE49-F238E27FC236}">
                <a16:creationId xmlns:a16="http://schemas.microsoft.com/office/drawing/2014/main" id="{C0831F02-9246-D093-4025-48CD831E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635250"/>
            <a:ext cx="28638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BCDA28B2-6601-8571-53F9-6CE874752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cloud computing?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887B3195-CFB3-93FC-288A-354F6CACA8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Cloud computing means storing and accessing data and programs over the Internet instead of your computer's hard drive.   --PC Mag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Cloud computing is the delivery of computing services—servers, storage, databases, networking, software, analytics, and more—over the Internet (“the cloud”).    --Microsoft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Cloud computing  is the on-demand delivery of compute power, database storage, applications, and other IT resources through a cloud services platform via the internet with pay-as-you-go pricing.             –Amazon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A </a:t>
            </a:r>
            <a:r>
              <a:rPr lang="en-US" altLang="en-US" sz="2400">
                <a:ea typeface="ＭＳ Ｐゴシック" panose="020B0600070205080204" pitchFamily="34" charset="-128"/>
                <a:hlinkClick r:id="rId2"/>
              </a:rPr>
              <a:t>video</a:t>
            </a:r>
            <a:r>
              <a:rPr lang="en-US" altLang="en-US" sz="2400">
                <a:ea typeface="ＭＳ Ｐゴシック" panose="020B0600070205080204" pitchFamily="34" charset="-128"/>
              </a:rPr>
              <a:t> on Youtube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19C8BDF-F806-4EB2-2DAB-9114682E4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419850"/>
            <a:ext cx="729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1">
                <a:hlinkClick r:id="rId3"/>
              </a:rPr>
              <a:t>A history of cloud computing</a:t>
            </a:r>
            <a:r>
              <a:rPr lang="en-US" altLang="en-US" sz="1600" i="1"/>
              <a:t>, Computer Weekly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F9DBD784-1CB9-EBB3-A851-F8F10A452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Cloud  platforms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E89BD4F-B836-68AD-C794-AAA3717835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1612900"/>
            <a:ext cx="8499475" cy="4559300"/>
          </a:xfrm>
        </p:spPr>
        <p:txBody>
          <a:bodyPr/>
          <a:lstStyle/>
          <a:p>
            <a:pPr lvl="1"/>
            <a:r>
              <a:rPr lang="en-US" altLang="en-US">
                <a:ea typeface="ＭＳ Ｐゴシック" panose="020B0600070205080204" pitchFamily="34" charset="-128"/>
              </a:rPr>
              <a:t>Amazon Web Services (AWS).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Google AppEngine.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Microsoft Azure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Any many others</a:t>
            </a:r>
            <a:r>
              <a:rPr lang="is-IS" altLang="en-US">
                <a:ea typeface="ＭＳ Ｐゴシック" panose="020B0600070205080204" pitchFamily="34" charset="-128"/>
              </a:rPr>
              <a:t>….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7EED032E-36C7-B9CA-D9AA-D4533EA30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Amazon AWS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D203A57A-C23E-724C-5918-3EB16593B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7070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https://aws.amazon.com/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  <a:hlinkClick r:id="rId3"/>
              </a:rPr>
              <a:t>AWS free tier</a:t>
            </a:r>
            <a:r>
              <a:rPr lang="en-US" altLang="en-US">
                <a:ea typeface="ＭＳ Ｐゴシック" panose="020B0600070205080204" pitchFamily="34" charset="-128"/>
              </a:rPr>
              <a:t>: three options: always free/12 month free/trials</a:t>
            </a:r>
          </a:p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Create your own AWS account if you don’t have one and play with it. </a:t>
            </a:r>
          </a:p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AWS starter account is free, but some function might be restricted. </a:t>
            </a:r>
          </a:p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Remember to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stop your instance </a:t>
            </a:r>
            <a:r>
              <a:rPr lang="en-US" altLang="en-US">
                <a:ea typeface="ＭＳ Ｐゴシック" panose="020B0600070205080204" pitchFamily="34" charset="-128"/>
              </a:rPr>
              <a:t>(your machine on the cloud) when you don’t use it. Otherwise, your machine will keep running and your free credit will run out quickly!</a:t>
            </a:r>
          </a:p>
          <a:p>
            <a:pPr>
              <a:defRPr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5E13257F-956D-9F94-935C-63C528753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Next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EC4CBE99-4546-4DB4-B58F-6CF08CB126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850" y="990600"/>
            <a:ext cx="8166100" cy="3535363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a typeface="ＭＳ Ｐゴシック" panose="020B0600070205080204" pitchFamily="34" charset="-128"/>
              </a:rPr>
              <a:t>HW1 is posted in Canvas.</a:t>
            </a:r>
          </a:p>
          <a:p>
            <a:pPr>
              <a:defRPr/>
            </a:pPr>
            <a:r>
              <a:rPr lang="en-US" altLang="en-US" sz="2400">
                <a:ea typeface="ＭＳ Ｐゴシック" panose="020B0600070205080204" pitchFamily="34" charset="-128"/>
              </a:rPr>
              <a:t>Step-by-step guide on launching AWS and more resources are provided in course canvas under “Resources” section. Please check them offline by yourself.</a:t>
            </a:r>
          </a:p>
          <a:p>
            <a:pPr>
              <a:defRPr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2400">
                <a:ea typeface="ＭＳ Ｐゴシック" panose="020B0600070205080204" pitchFamily="34" charset="-128"/>
              </a:rPr>
              <a:t>Next class: Cloud platforms</a:t>
            </a:r>
          </a:p>
          <a:p>
            <a:pPr marL="0" indent="0">
              <a:buFontTx/>
              <a:buNone/>
              <a:defRPr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B8B5-EA75-0D57-3995-E0318F6E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Computing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CBC8-0C5B-DC61-20A4-9B0DB7B8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omputer diagram showing a chip&#10;&#10;AI-generated content may be incorrect.">
            <a:extLst>
              <a:ext uri="{FF2B5EF4-FFF2-40B4-BE49-F238E27FC236}">
                <a16:creationId xmlns:a16="http://schemas.microsoft.com/office/drawing/2014/main" id="{166B11D5-63FB-FC00-6BDA-984997056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21" y="2584528"/>
            <a:ext cx="3292723" cy="17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969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Flynn’s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0532" y="1559940"/>
            <a:ext cx="8342571" cy="4584827"/>
          </a:xfrm>
        </p:spPr>
        <p:txBody>
          <a:bodyPr>
            <a:noAutofit/>
          </a:bodyPr>
          <a:lstStyle/>
          <a:p>
            <a:r>
              <a:rPr lang="en-US" sz="3200" dirty="0"/>
              <a:t> Computing is basically executing instructions that operate on data.</a:t>
            </a:r>
          </a:p>
          <a:p>
            <a:r>
              <a:rPr lang="en-US" sz="3200" dirty="0"/>
              <a:t> Flynn’s taxonomy classifies the system based on the parallelism in instruction stream and parallel in data stream. </a:t>
            </a:r>
          </a:p>
          <a:p>
            <a:pPr lvl="1"/>
            <a:r>
              <a:rPr lang="en-US" sz="2800" dirty="0"/>
              <a:t> single instruction stream or multiple instruction streams.</a:t>
            </a:r>
          </a:p>
          <a:p>
            <a:pPr lvl="1"/>
            <a:r>
              <a:rPr lang="en-US" sz="2800" dirty="0"/>
              <a:t> single data stream or multiple data streams. </a:t>
            </a:r>
          </a:p>
        </p:txBody>
      </p:sp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Flynn’s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1544" y="1857796"/>
            <a:ext cx="8018408" cy="37109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ingle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nstruction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ingle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ata (SISD)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ingle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nstruction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ultiple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ata (SIMD)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ultiple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nstructions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ultiple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ata (MIMD)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ultiple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nstructions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ingle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ata (MISD)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742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2678189-2F0E-5481-9B1B-0D245DF69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4446588" cy="685800"/>
          </a:xfrm>
        </p:spPr>
        <p:txBody>
          <a:bodyPr/>
          <a:lstStyle/>
          <a:p>
            <a:r>
              <a:rPr lang="en-US" altLang="en-US" u="sng" dirty="0">
                <a:ea typeface="ＭＳ Ｐゴシック" panose="020B0600070205080204" pitchFamily="34" charset="-128"/>
              </a:rPr>
              <a:t>Flynn’s Taxonomy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38B90E3-71DB-48ED-9026-79818F957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066800"/>
            <a:ext cx="8382000" cy="5599176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Flynn classified by data and control streams in 1966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SIMD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dirty="0">
                <a:ea typeface="ＭＳ Ｐゴシック" panose="020B0600070205080204" pitchFamily="34" charset="-128"/>
              </a:rPr>
              <a:t>Data Level Parallelism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MIMD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dirty="0">
                <a:ea typeface="ＭＳ Ｐゴシック" panose="020B0600070205080204" pitchFamily="34" charset="-128"/>
              </a:rPr>
              <a:t>Thread Level Parallelism</a:t>
            </a:r>
          </a:p>
        </p:txBody>
      </p:sp>
      <p:sp>
        <p:nvSpPr>
          <p:cNvPr id="15374" name="Text Box 15">
            <a:extLst>
              <a:ext uri="{FF2B5EF4-FFF2-40B4-BE49-F238E27FC236}">
                <a16:creationId xmlns:a16="http://schemas.microsoft.com/office/drawing/2014/main" id="{D6AD049B-4326-C7B1-F35C-9748EC28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M.J. Flynn, "Very High-Speed Computers", </a:t>
            </a:r>
            <a:b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200" b="1" i="1">
                <a:solidFill>
                  <a:srgbClr val="000000"/>
                </a:solidFill>
                <a:latin typeface="Arial" panose="020B0604020202020204" pitchFamily="34" charset="0"/>
              </a:rPr>
              <a:t>Proc. of the IEEE</a:t>
            </a: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, V 54, 1900-1909, Dec. 1966.</a:t>
            </a:r>
            <a:r>
              <a:rPr lang="en-US" altLang="en-US" sz="1200" b="1">
                <a:solidFill>
                  <a:srgbClr val="FC0128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A diagram of computer components&#10;&#10;AI-generated content may be incorrect.">
            <a:extLst>
              <a:ext uri="{FF2B5EF4-FFF2-40B4-BE49-F238E27FC236}">
                <a16:creationId xmlns:a16="http://schemas.microsoft.com/office/drawing/2014/main" id="{82C45154-D964-6A1D-2B80-44C4AAC57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/>
          <a:stretch/>
        </p:blipFill>
        <p:spPr>
          <a:xfrm>
            <a:off x="1717016" y="1591056"/>
            <a:ext cx="4887007" cy="2959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23D8D-AEA1-7ACF-F7B5-909E352475FB}"/>
              </a:ext>
            </a:extLst>
          </p:cNvPr>
          <p:cNvSpPr txBox="1"/>
          <p:nvPr/>
        </p:nvSpPr>
        <p:spPr>
          <a:xfrm>
            <a:off x="228600" y="6322367"/>
            <a:ext cx="8010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https://www.javatpoint.com/flynns-classification-of-computers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32056"/>
            <a:ext cx="7772870" cy="1713867"/>
          </a:xfrm>
        </p:spPr>
        <p:txBody>
          <a:bodyPr>
            <a:normAutofit/>
          </a:bodyPr>
          <a:lstStyle/>
          <a:p>
            <a:r>
              <a:rPr lang="en-US" sz="2800" dirty="0"/>
              <a:t>At one time, one instruction operates on one data</a:t>
            </a:r>
          </a:p>
          <a:p>
            <a:pPr lvl="1"/>
            <a:r>
              <a:rPr lang="en-US" sz="2400" dirty="0"/>
              <a:t>Traditional sequential architecture, Von Neumann architecture.</a:t>
            </a:r>
          </a:p>
          <a:p>
            <a:pPr>
              <a:defRPr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063" y="3745923"/>
            <a:ext cx="6635584" cy="155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78" y="97819"/>
            <a:ext cx="7773338" cy="1122819"/>
          </a:xfrm>
        </p:spPr>
        <p:txBody>
          <a:bodyPr/>
          <a:lstStyle/>
          <a:p>
            <a:r>
              <a:rPr lang="en-US" dirty="0"/>
              <a:t>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7283" y="1220638"/>
            <a:ext cx="7891386" cy="293988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Single control unit and multiple processing units. The control unit fetches an instruction and broadcast control to all processing units.  The instruction operates on different data. </a:t>
            </a:r>
          </a:p>
          <a:p>
            <a:pPr lvl="1"/>
            <a:r>
              <a:rPr lang="en-US" sz="2000" dirty="0"/>
              <a:t> Can achieve massive processing power with minimum control logic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/>
              <a:t> SIMD instructions allow for sequential reasoning. </a:t>
            </a:r>
          </a:p>
          <a:p>
            <a:endParaRPr lang="en-US" sz="2400" dirty="0"/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556" y="4279652"/>
            <a:ext cx="5648519" cy="248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133332"/>
      </p:ext>
    </p:extLst>
  </p:cSld>
  <p:clrMapOvr>
    <a:masterClrMapping/>
  </p:clrMapOvr>
</p:sld>
</file>

<file path=ppt/theme/theme1.xml><?xml version="1.0" encoding="utf-8"?>
<a:theme xmlns:a="http://schemas.openxmlformats.org/drawingml/2006/main" name="abrown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brown-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brow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row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brown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brown-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brow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row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row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33</TotalTime>
  <Words>1948</Words>
  <Application>Microsoft Office PowerPoint</Application>
  <PresentationFormat>On-screen Show (4:3)</PresentationFormat>
  <Paragraphs>342</Paragraphs>
  <Slides>38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ＭＳ Ｐゴシック</vt:lpstr>
      <vt:lpstr>Arial</vt:lpstr>
      <vt:lpstr>Calibri</vt:lpstr>
      <vt:lpstr>Corbel</vt:lpstr>
      <vt:lpstr>Courier New</vt:lpstr>
      <vt:lpstr>Times</vt:lpstr>
      <vt:lpstr>Times New Roman</vt:lpstr>
      <vt:lpstr>Wingdings</vt:lpstr>
      <vt:lpstr>Wingdings 2</vt:lpstr>
      <vt:lpstr>abrown-template</vt:lpstr>
      <vt:lpstr>1_abrown-template</vt:lpstr>
      <vt:lpstr>Equation</vt:lpstr>
      <vt:lpstr>CIS 4517/5517:  Data Intensive and Cloud Computing  Brief Review of Parallel and Distributed Computing</vt:lpstr>
      <vt:lpstr>Outline</vt:lpstr>
      <vt:lpstr>Computing Paradigm Distinctions</vt:lpstr>
      <vt:lpstr>Basic Computing Unit</vt:lpstr>
      <vt:lpstr>Flynn’s Taxonomy</vt:lpstr>
      <vt:lpstr>Flynn’s taxonomy</vt:lpstr>
      <vt:lpstr>Flynn’s Taxonomy</vt:lpstr>
      <vt:lpstr>SISD</vt:lpstr>
      <vt:lpstr>SIMD</vt:lpstr>
      <vt:lpstr>SIMD</vt:lpstr>
      <vt:lpstr>MISD</vt:lpstr>
      <vt:lpstr>MIMD</vt:lpstr>
      <vt:lpstr>Back to Basics</vt:lpstr>
      <vt:lpstr>Centralized vs. Distributed Memory</vt:lpstr>
      <vt:lpstr>Challenges of Parallel Processing</vt:lpstr>
      <vt:lpstr>Amdahl's Law</vt:lpstr>
      <vt:lpstr>Amdahl’s Law</vt:lpstr>
      <vt:lpstr>Now let’s look at the problem…</vt:lpstr>
      <vt:lpstr>Another example</vt:lpstr>
      <vt:lpstr>Amdahl’s Law</vt:lpstr>
      <vt:lpstr>One more example:</vt:lpstr>
      <vt:lpstr>Amdahl’s Law</vt:lpstr>
      <vt:lpstr>Amdahl’s Law</vt:lpstr>
      <vt:lpstr>Exercise of Amdahl’s Law</vt:lpstr>
      <vt:lpstr>The Implication of Amdahl’s Law</vt:lpstr>
      <vt:lpstr>Challenges of Parallel Processing</vt:lpstr>
      <vt:lpstr>CPI Equation </vt:lpstr>
      <vt:lpstr>Parallelism</vt:lpstr>
      <vt:lpstr>Load balancing</vt:lpstr>
      <vt:lpstr>Languages, frameworks, and system support for parallel/distributed computing</vt:lpstr>
      <vt:lpstr>Cloud computing: what and why?</vt:lpstr>
      <vt:lpstr>Cloud computing at a glance</vt:lpstr>
      <vt:lpstr>Cloud computing is a big industry</vt:lpstr>
      <vt:lpstr>How it all started</vt:lpstr>
      <vt:lpstr>What is cloud computing?</vt:lpstr>
      <vt:lpstr>Cloud  platforms</vt:lpstr>
      <vt:lpstr>Amazon AWS</vt:lpstr>
      <vt:lpstr>Next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CIS4517-5517</dc:title>
  <dc:subject/>
  <dc:creator>Xubin He</dc:creator>
  <cp:keywords/>
  <dc:description/>
  <cp:lastModifiedBy>Eduard C. Dragut</cp:lastModifiedBy>
  <cp:revision>4</cp:revision>
  <dcterms:created xsi:type="dcterms:W3CDTF">2012-01-18T19:23:25Z</dcterms:created>
  <dcterms:modified xsi:type="dcterms:W3CDTF">2025-01-29T21:21:21Z</dcterms:modified>
  <cp:category/>
</cp:coreProperties>
</file>