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92"/>
  </p:notesMasterIdLst>
  <p:sldIdLst>
    <p:sldId id="369" r:id="rId2"/>
    <p:sldId id="550" r:id="rId3"/>
    <p:sldId id="420" r:id="rId4"/>
    <p:sldId id="551" r:id="rId5"/>
    <p:sldId id="552" r:id="rId6"/>
    <p:sldId id="421" r:id="rId7"/>
    <p:sldId id="553" r:id="rId8"/>
    <p:sldId id="423" r:id="rId9"/>
    <p:sldId id="554" r:id="rId10"/>
    <p:sldId id="555" r:id="rId11"/>
    <p:sldId id="575" r:id="rId12"/>
    <p:sldId id="576" r:id="rId13"/>
    <p:sldId id="556" r:id="rId14"/>
    <p:sldId id="557" r:id="rId15"/>
    <p:sldId id="577" r:id="rId16"/>
    <p:sldId id="558" r:id="rId17"/>
    <p:sldId id="559" r:id="rId18"/>
    <p:sldId id="560" r:id="rId19"/>
    <p:sldId id="561" r:id="rId20"/>
    <p:sldId id="562" r:id="rId21"/>
    <p:sldId id="563" r:id="rId22"/>
    <p:sldId id="564" r:id="rId23"/>
    <p:sldId id="565" r:id="rId24"/>
    <p:sldId id="566" r:id="rId25"/>
    <p:sldId id="567" r:id="rId26"/>
    <p:sldId id="510" r:id="rId27"/>
    <p:sldId id="511" r:id="rId28"/>
    <p:sldId id="604" r:id="rId29"/>
    <p:sldId id="512" r:id="rId30"/>
    <p:sldId id="513" r:id="rId31"/>
    <p:sldId id="514" r:id="rId32"/>
    <p:sldId id="515" r:id="rId33"/>
    <p:sldId id="516" r:id="rId34"/>
    <p:sldId id="517" r:id="rId35"/>
    <p:sldId id="518" r:id="rId36"/>
    <p:sldId id="519" r:id="rId37"/>
    <p:sldId id="520" r:id="rId38"/>
    <p:sldId id="521" r:id="rId39"/>
    <p:sldId id="522" r:id="rId40"/>
    <p:sldId id="549" r:id="rId41"/>
    <p:sldId id="578" r:id="rId42"/>
    <p:sldId id="585" r:id="rId43"/>
    <p:sldId id="256" r:id="rId44"/>
    <p:sldId id="579" r:id="rId45"/>
    <p:sldId id="582" r:id="rId46"/>
    <p:sldId id="586" r:id="rId47"/>
    <p:sldId id="587" r:id="rId48"/>
    <p:sldId id="257" r:id="rId49"/>
    <p:sldId id="523" r:id="rId50"/>
    <p:sldId id="569" r:id="rId51"/>
    <p:sldId id="548" r:id="rId52"/>
    <p:sldId id="524" r:id="rId53"/>
    <p:sldId id="588" r:id="rId54"/>
    <p:sldId id="590" r:id="rId55"/>
    <p:sldId id="589" r:id="rId56"/>
    <p:sldId id="591" r:id="rId57"/>
    <p:sldId id="592" r:id="rId58"/>
    <p:sldId id="593" r:id="rId59"/>
    <p:sldId id="594" r:id="rId60"/>
    <p:sldId id="595" r:id="rId61"/>
    <p:sldId id="596" r:id="rId62"/>
    <p:sldId id="449" r:id="rId63"/>
    <p:sldId id="568" r:id="rId64"/>
    <p:sldId id="570" r:id="rId65"/>
    <p:sldId id="571" r:id="rId66"/>
    <p:sldId id="572" r:id="rId67"/>
    <p:sldId id="525" r:id="rId68"/>
    <p:sldId id="526" r:id="rId69"/>
    <p:sldId id="538" r:id="rId70"/>
    <p:sldId id="528" r:id="rId71"/>
    <p:sldId id="527" r:id="rId72"/>
    <p:sldId id="539" r:id="rId73"/>
    <p:sldId id="529" r:id="rId74"/>
    <p:sldId id="540" r:id="rId75"/>
    <p:sldId id="598" r:id="rId76"/>
    <p:sldId id="599" r:id="rId77"/>
    <p:sldId id="600" r:id="rId78"/>
    <p:sldId id="601" r:id="rId79"/>
    <p:sldId id="602" r:id="rId80"/>
    <p:sldId id="597" r:id="rId81"/>
    <p:sldId id="542" r:id="rId82"/>
    <p:sldId id="543" r:id="rId83"/>
    <p:sldId id="544" r:id="rId84"/>
    <p:sldId id="545" r:id="rId85"/>
    <p:sldId id="530" r:id="rId86"/>
    <p:sldId id="573" r:id="rId87"/>
    <p:sldId id="547" r:id="rId88"/>
    <p:sldId id="603" r:id="rId89"/>
    <p:sldId id="537" r:id="rId90"/>
    <p:sldId id="574" r:id="rId9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DEE3"/>
    <a:srgbClr val="FFCC00"/>
    <a:srgbClr val="EF85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105" d="100"/>
          <a:sy n="105" d="100"/>
        </p:scale>
        <p:origin x="9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EA21D-F609-4883-9BF2-C2257D2F3E1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ABF5E-119C-40D0-9F75-E2458688F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18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1"/>
              </a:buClr>
              <a:defRPr/>
            </a:lvl2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 dirty="0"/>
              <a:t>Χειμώνας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CS-409: </a:t>
            </a:r>
            <a:r>
              <a:rPr lang="el-GR" dirty="0" err="1"/>
              <a:t>Αντικειμενοστρεφής</a:t>
            </a:r>
            <a:r>
              <a:rPr lang="el-GR" dirty="0"/>
              <a:t> </a:t>
            </a:r>
            <a:r>
              <a:rPr lang="el-GR" dirty="0" err="1"/>
              <a:t>Προγραμματισμος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DD7E345-9BD5-414F-9B98-BE3DCAA5A9BF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l-GR" dirty="0" err="1"/>
              <a:t>Αντικειμενοστρεφής</a:t>
            </a:r>
            <a:r>
              <a:rPr lang="el-GR" dirty="0"/>
              <a:t> Προγραμματισμός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6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6"/>
        </a:buClr>
        <a:buSzPct val="10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MIN-HASHING AND </a:t>
            </a:r>
            <a:br>
              <a:rPr lang="en-US" sz="4000" dirty="0"/>
            </a:br>
            <a:r>
              <a:rPr lang="en-US" sz="4000" dirty="0"/>
              <a:t>LOCALITY SENSITIVE HASHING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8001000" cy="2057400"/>
          </a:xfrm>
        </p:spPr>
        <p:txBody>
          <a:bodyPr>
            <a:normAutofit fontScale="92500"/>
          </a:bodyPr>
          <a:lstStyle/>
          <a:p>
            <a:r>
              <a:rPr lang="en-US" dirty="0"/>
              <a:t>Slides are mashup of</a:t>
            </a:r>
          </a:p>
          <a:p>
            <a:r>
              <a:rPr lang="en-US" dirty="0" err="1"/>
              <a:t>Rajaraman</a:t>
            </a:r>
            <a:r>
              <a:rPr lang="en-US" dirty="0"/>
              <a:t> and Ullman, “Mining Massive Datasets”</a:t>
            </a:r>
          </a:p>
          <a:p>
            <a:r>
              <a:rPr lang="en-US" dirty="0" err="1"/>
              <a:t>Evimaria</a:t>
            </a:r>
            <a:r>
              <a:rPr lang="en-US" dirty="0"/>
              <a:t> Terzi at BU</a:t>
            </a:r>
          </a:p>
          <a:p>
            <a:r>
              <a:rPr lang="en-US" dirty="0"/>
              <a:t>Reading Chapter 3 from “Mining Massive Datasets”</a:t>
            </a:r>
          </a:p>
        </p:txBody>
      </p:sp>
    </p:spTree>
    <p:extLst>
      <p:ext uri="{BB962C8B-B14F-4D97-AF65-F5344CB8AC3E}">
        <p14:creationId xmlns:p14="http://schemas.microsoft.com/office/powerpoint/2010/main" val="3974019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92848-54FC-4FE3-959D-68920ECF14A6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/>
              <a:t>Goals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Many Web-mining problems can be expressed as finding “similar” sets:</a:t>
            </a:r>
          </a:p>
          <a:p>
            <a:pPr marL="990600" lvl="1" indent="-533400">
              <a:buFont typeface="Monotype Sorts" pitchFamily="2" charset="2"/>
              <a:buAutoNum type="arabicPeriod"/>
            </a:pPr>
            <a:r>
              <a:rPr lang="en-US" altLang="en-US" dirty="0"/>
              <a:t>Pages with similar words, e.g., for classification by topic.</a:t>
            </a:r>
          </a:p>
          <a:p>
            <a:pPr marL="990600" lvl="1" indent="-533400">
              <a:buFont typeface="Monotype Sorts" pitchFamily="2" charset="2"/>
              <a:buAutoNum type="arabicPeriod"/>
            </a:pPr>
            <a:r>
              <a:rPr lang="en-US" altLang="en-US" dirty="0" err="1"/>
              <a:t>NetFlix</a:t>
            </a:r>
            <a:r>
              <a:rPr lang="en-US" altLang="en-US" dirty="0"/>
              <a:t> users with similar tastes in movies, for recommendation systems.</a:t>
            </a:r>
          </a:p>
          <a:p>
            <a:pPr marL="990600" lvl="1" indent="-533400">
              <a:buFont typeface="Monotype Sorts" pitchFamily="2" charset="2"/>
              <a:buAutoNum type="arabicPeriod"/>
            </a:pPr>
            <a:r>
              <a:rPr lang="en-US" altLang="en-US" dirty="0">
                <a:solidFill>
                  <a:srgbClr val="33CC33"/>
                </a:solidFill>
              </a:rPr>
              <a:t>Dual</a:t>
            </a:r>
            <a:r>
              <a:rPr lang="en-US" altLang="en-US" dirty="0"/>
              <a:t>: movies with similar sets of fans.</a:t>
            </a:r>
          </a:p>
          <a:p>
            <a:pPr marL="990600" lvl="1" indent="-533400">
              <a:buFont typeface="Monotype Sorts" pitchFamily="2" charset="2"/>
              <a:buAutoNum type="arabicPeriod"/>
            </a:pPr>
            <a:r>
              <a:rPr lang="en-US" altLang="en-US" dirty="0"/>
              <a:t>Images of related things.</a:t>
            </a:r>
          </a:p>
        </p:txBody>
      </p:sp>
    </p:spTree>
    <p:extLst>
      <p:ext uri="{BB962C8B-B14F-4D97-AF65-F5344CB8AC3E}">
        <p14:creationId xmlns:p14="http://schemas.microsoft.com/office/powerpoint/2010/main" val="3782132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Motivating problem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duplicate</a:t>
            </a:r>
            <a:r>
              <a:rPr lang="en-US" dirty="0"/>
              <a:t> and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near-duplicate</a:t>
            </a:r>
            <a:r>
              <a:rPr lang="en-US" dirty="0"/>
              <a:t> documents from a web crawl.</a:t>
            </a:r>
          </a:p>
          <a:p>
            <a:endParaRPr lang="en-US" dirty="0"/>
          </a:p>
          <a:p>
            <a:r>
              <a:rPr lang="en-US" dirty="0"/>
              <a:t>If we wanted exact duplicates we could do this by hashing</a:t>
            </a:r>
          </a:p>
          <a:p>
            <a:pPr lvl="1"/>
            <a:r>
              <a:rPr lang="en-US" dirty="0"/>
              <a:t>We will see how to adapt this technique for </a:t>
            </a:r>
            <a:r>
              <a:rPr lang="en-US" dirty="0">
                <a:solidFill>
                  <a:srgbClr val="0070C0"/>
                </a:solidFill>
              </a:rPr>
              <a:t>near duplicate </a:t>
            </a:r>
            <a:r>
              <a:rPr lang="en-US" dirty="0"/>
              <a:t>documents</a:t>
            </a:r>
          </a:p>
        </p:txBody>
      </p:sp>
    </p:spTree>
    <p:extLst>
      <p:ext uri="{BB962C8B-B14F-4D97-AF65-F5344CB8AC3E}">
        <p14:creationId xmlns:p14="http://schemas.microsoft.com/office/powerpoint/2010/main" val="385286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Measures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419600"/>
          </a:xfrm>
        </p:spPr>
        <p:txBody>
          <a:bodyPr>
            <a:normAutofit fontScale="92500" lnSpcReduction="10000"/>
          </a:bodyPr>
          <a:lstStyle/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3200" b="1" dirty="0">
                <a:solidFill>
                  <a:srgbClr val="D60093"/>
                </a:solidFill>
              </a:rPr>
              <a:t>Goal:</a:t>
            </a:r>
            <a:r>
              <a:rPr lang="en-US" sz="3200" b="1" dirty="0">
                <a:solidFill>
                  <a:srgbClr val="0000FF"/>
                </a:solidFill>
              </a:rPr>
              <a:t> Find near-neighbors in high-dim. space</a:t>
            </a:r>
          </a:p>
          <a:p>
            <a:pPr lvl="1"/>
            <a:r>
              <a:rPr lang="en-US" dirty="0"/>
              <a:t>We formally define “near neighbors” as points that are a “small distance” apart</a:t>
            </a:r>
          </a:p>
          <a:p>
            <a:r>
              <a:rPr lang="en-US" dirty="0"/>
              <a:t>For each application, we first need to define what “</a:t>
            </a:r>
            <a:r>
              <a:rPr lang="en-US" b="1" dirty="0"/>
              <a:t>distance</a:t>
            </a:r>
            <a:r>
              <a:rPr lang="en-US" dirty="0"/>
              <a:t>” means</a:t>
            </a:r>
          </a:p>
          <a:p>
            <a:r>
              <a:rPr lang="en-US" b="1" dirty="0">
                <a:solidFill>
                  <a:srgbClr val="D60093"/>
                </a:solidFill>
              </a:rPr>
              <a:t>Today: </a:t>
            </a:r>
            <a:r>
              <a:rPr lang="en-US" b="1" dirty="0" err="1">
                <a:solidFill>
                  <a:srgbClr val="0000FF"/>
                </a:solidFill>
              </a:rPr>
              <a:t>Jaccard</a:t>
            </a:r>
            <a:r>
              <a:rPr lang="en-US" b="1" dirty="0">
                <a:solidFill>
                  <a:srgbClr val="0000FF"/>
                </a:solidFill>
              </a:rPr>
              <a:t> distance/similarity</a:t>
            </a:r>
          </a:p>
          <a:p>
            <a:pPr lvl="1"/>
            <a:r>
              <a:rPr lang="en-US" dirty="0"/>
              <a:t>The </a:t>
            </a:r>
            <a:r>
              <a:rPr lang="en-US" b="1" dirty="0" err="1">
                <a:solidFill>
                  <a:srgbClr val="FF0066"/>
                </a:solidFill>
              </a:rPr>
              <a:t>Jaccard</a:t>
            </a:r>
            <a:r>
              <a:rPr lang="en-US" b="1" dirty="0">
                <a:solidFill>
                  <a:srgbClr val="FF0066"/>
                </a:solidFill>
              </a:rPr>
              <a:t> similarity</a:t>
            </a:r>
            <a:r>
              <a:rPr lang="en-US" i="1" dirty="0">
                <a:solidFill>
                  <a:srgbClr val="FF0066"/>
                </a:solidFill>
              </a:rPr>
              <a:t> </a:t>
            </a:r>
            <a:r>
              <a:rPr lang="en-US" dirty="0"/>
              <a:t>of two </a:t>
            </a:r>
            <a:r>
              <a:rPr lang="en-US" b="1" dirty="0">
                <a:solidFill>
                  <a:srgbClr val="FF0066"/>
                </a:solidFill>
              </a:rPr>
              <a:t>sets</a:t>
            </a:r>
            <a:r>
              <a:rPr lang="en-US" dirty="0">
                <a:solidFill>
                  <a:srgbClr val="FF0066"/>
                </a:solidFill>
              </a:rPr>
              <a:t> </a:t>
            </a:r>
            <a:r>
              <a:rPr lang="en-US" dirty="0"/>
              <a:t>is the size of their intersection divided by the size of their union:</a:t>
            </a:r>
            <a:br>
              <a:rPr lang="en-US" dirty="0"/>
            </a:br>
            <a:r>
              <a:rPr lang="en-US" b="1" i="1" dirty="0" err="1"/>
              <a:t>sim</a:t>
            </a:r>
            <a:r>
              <a:rPr lang="en-US" b="1" dirty="0"/>
              <a:t>(C</a:t>
            </a:r>
            <a:r>
              <a:rPr lang="en-US" b="1" baseline="-25000" dirty="0"/>
              <a:t>1</a:t>
            </a:r>
            <a:r>
              <a:rPr lang="en-US" b="1" dirty="0"/>
              <a:t>, C</a:t>
            </a:r>
            <a:r>
              <a:rPr lang="en-US" b="1" baseline="-25000" dirty="0"/>
              <a:t>2</a:t>
            </a:r>
            <a:r>
              <a:rPr lang="en-US" b="1" dirty="0"/>
              <a:t>) = |C</a:t>
            </a:r>
            <a:r>
              <a:rPr lang="en-US" b="1" baseline="-25000" dirty="0"/>
              <a:t>1</a:t>
            </a:r>
            <a:r>
              <a:rPr lang="en-US" b="1" dirty="0">
                <a:sym typeface="Symbol" pitchFamily="18" charset="2"/>
              </a:rPr>
              <a:t>C</a:t>
            </a:r>
            <a:r>
              <a:rPr lang="en-US" b="1" baseline="-25000" dirty="0">
                <a:sym typeface="Symbol" pitchFamily="18" charset="2"/>
              </a:rPr>
              <a:t>2</a:t>
            </a:r>
            <a:r>
              <a:rPr lang="en-US" b="1" dirty="0">
                <a:sym typeface="Symbol" pitchFamily="18" charset="2"/>
              </a:rPr>
              <a:t>|/|C</a:t>
            </a:r>
            <a:r>
              <a:rPr lang="en-US" b="1" baseline="-25000" dirty="0">
                <a:sym typeface="Symbol" pitchFamily="18" charset="2"/>
              </a:rPr>
              <a:t>1</a:t>
            </a:r>
            <a:r>
              <a:rPr lang="en-US" b="1" dirty="0">
                <a:sym typeface="Symbol" pitchFamily="18" charset="2"/>
              </a:rPr>
              <a:t>C</a:t>
            </a:r>
            <a:r>
              <a:rPr lang="en-US" b="1" baseline="-25000" dirty="0">
                <a:sym typeface="Symbol" pitchFamily="18" charset="2"/>
              </a:rPr>
              <a:t>2</a:t>
            </a:r>
            <a:r>
              <a:rPr lang="en-US" b="1" dirty="0">
                <a:sym typeface="Symbol" pitchFamily="18" charset="2"/>
              </a:rPr>
              <a:t>|</a:t>
            </a:r>
          </a:p>
          <a:p>
            <a:pPr lvl="1"/>
            <a:r>
              <a:rPr lang="en-US" b="1" dirty="0" err="1">
                <a:solidFill>
                  <a:srgbClr val="FF0066"/>
                </a:solidFill>
              </a:rPr>
              <a:t>Jaccard</a:t>
            </a:r>
            <a:r>
              <a:rPr lang="en-US" b="1" dirty="0">
                <a:solidFill>
                  <a:srgbClr val="FF0066"/>
                </a:solidFill>
              </a:rPr>
              <a:t> distance:</a:t>
            </a:r>
            <a:r>
              <a:rPr lang="en-US" b="1" i="1" dirty="0"/>
              <a:t> d</a:t>
            </a:r>
            <a:r>
              <a:rPr lang="en-US" b="1" dirty="0"/>
              <a:t>(C</a:t>
            </a:r>
            <a:r>
              <a:rPr lang="en-US" b="1" baseline="-25000" dirty="0"/>
              <a:t>1</a:t>
            </a:r>
            <a:r>
              <a:rPr lang="en-US" b="1" dirty="0"/>
              <a:t>, C</a:t>
            </a:r>
            <a:r>
              <a:rPr lang="en-US" b="1" baseline="-25000" dirty="0"/>
              <a:t>2</a:t>
            </a:r>
            <a:r>
              <a:rPr lang="en-US" b="1" dirty="0"/>
              <a:t>) = 1 - |C</a:t>
            </a:r>
            <a:r>
              <a:rPr lang="en-US" b="1" baseline="-25000" dirty="0"/>
              <a:t>1</a:t>
            </a:r>
            <a:r>
              <a:rPr lang="en-US" b="1" dirty="0">
                <a:sym typeface="Symbol" pitchFamily="18" charset="2"/>
              </a:rPr>
              <a:t>C</a:t>
            </a:r>
            <a:r>
              <a:rPr lang="en-US" b="1" baseline="-25000" dirty="0">
                <a:sym typeface="Symbol" pitchFamily="18" charset="2"/>
              </a:rPr>
              <a:t>2</a:t>
            </a:r>
            <a:r>
              <a:rPr lang="en-US" b="1" dirty="0">
                <a:sym typeface="Symbol" pitchFamily="18" charset="2"/>
              </a:rPr>
              <a:t>|/|C</a:t>
            </a:r>
            <a:r>
              <a:rPr lang="en-US" b="1" baseline="-25000" dirty="0">
                <a:sym typeface="Symbol" pitchFamily="18" charset="2"/>
              </a:rPr>
              <a:t>1</a:t>
            </a:r>
            <a:r>
              <a:rPr lang="en-US" b="1" dirty="0">
                <a:sym typeface="Symbol" pitchFamily="18" charset="2"/>
              </a:rPr>
              <a:t>C</a:t>
            </a:r>
            <a:r>
              <a:rPr lang="en-US" b="1" baseline="-25000" dirty="0">
                <a:sym typeface="Symbol" pitchFamily="18" charset="2"/>
              </a:rPr>
              <a:t>2</a:t>
            </a:r>
            <a:r>
              <a:rPr lang="en-US" b="1" dirty="0">
                <a:sym typeface="Symbol" pitchFamily="18" charset="2"/>
              </a:rPr>
              <a:t>|</a:t>
            </a:r>
            <a:endParaRPr lang="en-US" b="1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5958798" y="5505271"/>
            <a:ext cx="24994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3 in intersection</a:t>
            </a:r>
          </a:p>
          <a:p>
            <a:pPr eaLnBrk="0" hangingPunct="0"/>
            <a:r>
              <a:rPr lang="en-US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8 in union</a:t>
            </a:r>
          </a:p>
          <a:p>
            <a:pPr eaLnBrk="0" hangingPunct="0"/>
            <a:r>
              <a:rPr lang="en-US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Jaccard</a:t>
            </a:r>
            <a:r>
              <a:rPr lang="en-US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similarity= 3/8</a:t>
            </a:r>
          </a:p>
          <a:p>
            <a:pPr eaLnBrk="0" hangingPunct="0"/>
            <a:r>
              <a:rPr lang="en-US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Jaccard</a:t>
            </a:r>
            <a:r>
              <a:rPr lang="en-US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distance = 5/8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505200" y="5638800"/>
            <a:ext cx="2286000" cy="990600"/>
            <a:chOff x="3124200" y="1371600"/>
            <a:chExt cx="2667000" cy="1600200"/>
          </a:xfrm>
        </p:grpSpPr>
        <p:sp>
          <p:nvSpPr>
            <p:cNvPr id="9" name="Oval 3"/>
            <p:cNvSpPr>
              <a:spLocks noChangeArrowheads="1"/>
            </p:cNvSpPr>
            <p:nvPr/>
          </p:nvSpPr>
          <p:spPr bwMode="auto">
            <a:xfrm>
              <a:off x="3810000" y="1371600"/>
              <a:ext cx="1981200" cy="1600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4"/>
            <p:cNvSpPr>
              <a:spLocks noChangeArrowheads="1"/>
            </p:cNvSpPr>
            <p:nvPr/>
          </p:nvSpPr>
          <p:spPr bwMode="auto">
            <a:xfrm>
              <a:off x="3124200" y="1371600"/>
              <a:ext cx="1981200" cy="1600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3505200" y="1839351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6"/>
            <p:cNvSpPr>
              <a:spLocks noChangeArrowheads="1"/>
            </p:cNvSpPr>
            <p:nvPr/>
          </p:nvSpPr>
          <p:spPr bwMode="auto">
            <a:xfrm>
              <a:off x="3479800" y="2356338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7"/>
            <p:cNvSpPr>
              <a:spLocks noChangeArrowheads="1"/>
            </p:cNvSpPr>
            <p:nvPr/>
          </p:nvSpPr>
          <p:spPr bwMode="auto">
            <a:xfrm>
              <a:off x="4173220" y="1987062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4635500" y="2280138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Oval 9"/>
            <p:cNvSpPr>
              <a:spLocks noChangeArrowheads="1"/>
            </p:cNvSpPr>
            <p:nvPr/>
          </p:nvSpPr>
          <p:spPr bwMode="auto">
            <a:xfrm>
              <a:off x="4546600" y="1670537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11"/>
            <p:cNvSpPr>
              <a:spLocks noChangeArrowheads="1"/>
            </p:cNvSpPr>
            <p:nvPr/>
          </p:nvSpPr>
          <p:spPr bwMode="auto">
            <a:xfrm>
              <a:off x="5257800" y="2479431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Oval 12"/>
            <p:cNvSpPr>
              <a:spLocks noChangeArrowheads="1"/>
            </p:cNvSpPr>
            <p:nvPr/>
          </p:nvSpPr>
          <p:spPr bwMode="auto">
            <a:xfrm>
              <a:off x="5257800" y="1676399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" name="Oval 6"/>
          <p:cNvSpPr>
            <a:spLocks noChangeArrowheads="1"/>
          </p:cNvSpPr>
          <p:nvPr/>
        </p:nvSpPr>
        <p:spPr bwMode="auto">
          <a:xfrm>
            <a:off x="3995451" y="6411847"/>
            <a:ext cx="91440" cy="9144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407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Task: Finding Similar Documents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5219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09928"/>
                <a:ext cx="8534400" cy="5148072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>
                    <a:solidFill>
                      <a:srgbClr val="FF0066"/>
                    </a:solidFill>
                  </a:rPr>
                  <a:t>Goal:</a:t>
                </a:r>
                <a:r>
                  <a:rPr lang="en-US" b="1" dirty="0">
                    <a:solidFill>
                      <a:srgbClr val="CC0000"/>
                    </a:solidFill>
                  </a:rPr>
                  <a:t> </a:t>
                </a:r>
                <a:r>
                  <a:rPr lang="en-US" b="1" dirty="0"/>
                  <a:t>Given a large number (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/>
                      </a:rPr>
                      <m:t>𝑵</m:t>
                    </m:r>
                  </m:oMath>
                </a14:m>
                <a:r>
                  <a:rPr lang="en-US" b="1" dirty="0"/>
                  <a:t> in the millions or billions) of documents, find “near duplicate” pairs</a:t>
                </a:r>
              </a:p>
              <a:p>
                <a:r>
                  <a:rPr lang="en-US" b="1" dirty="0">
                    <a:solidFill>
                      <a:srgbClr val="FF0066"/>
                    </a:solidFill>
                  </a:rPr>
                  <a:t>Applications:</a:t>
                </a:r>
              </a:p>
              <a:p>
                <a:pPr lvl="1"/>
                <a:r>
                  <a:rPr lang="en-US" dirty="0"/>
                  <a:t>Mirror websites, or approximate mirrors</a:t>
                </a:r>
              </a:p>
              <a:p>
                <a:pPr lvl="2"/>
                <a:r>
                  <a:rPr lang="en-US" dirty="0"/>
                  <a:t>Don’t want to show both in search results</a:t>
                </a:r>
              </a:p>
              <a:p>
                <a:pPr lvl="1"/>
                <a:r>
                  <a:rPr lang="en-US" dirty="0"/>
                  <a:t>Similar news articles at many news sites</a:t>
                </a:r>
              </a:p>
              <a:p>
                <a:pPr lvl="2"/>
                <a:r>
                  <a:rPr lang="en-US" dirty="0"/>
                  <a:t>Cluster articles by “same story”</a:t>
                </a:r>
              </a:p>
              <a:p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26521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09928"/>
                <a:ext cx="8534400" cy="5148072"/>
              </a:xfrm>
              <a:blipFill>
                <a:blip r:embed="rId2"/>
                <a:stretch>
                  <a:fillRect l="-929" t="-1303" r="-1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848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right representation </a:t>
            </a:r>
            <a:r>
              <a:rPr lang="en-US" dirty="0"/>
              <a:t>of the document when we check for similarity?</a:t>
            </a:r>
          </a:p>
          <a:p>
            <a:pPr lvl="1"/>
            <a:r>
              <a:rPr lang="en-US" dirty="0"/>
              <a:t>E.g., representing a document as a set of characters will not do (why?)</a:t>
            </a:r>
          </a:p>
          <a:p>
            <a:r>
              <a:rPr lang="en-US" dirty="0"/>
              <a:t>When we have billions of documents, keeping the full text in memory is not an option.</a:t>
            </a:r>
          </a:p>
          <a:p>
            <a:pPr lvl="1"/>
            <a:r>
              <a:rPr lang="en-US" dirty="0"/>
              <a:t>We need to find a </a:t>
            </a:r>
            <a:r>
              <a:rPr lang="en-US" dirty="0">
                <a:solidFill>
                  <a:srgbClr val="0070C0"/>
                </a:solidFill>
              </a:rPr>
              <a:t>shorter representation</a:t>
            </a:r>
          </a:p>
          <a:p>
            <a:r>
              <a:rPr lang="en-US" dirty="0"/>
              <a:t>How do we do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pairwise comparisons </a:t>
            </a:r>
            <a:r>
              <a:rPr lang="en-US" dirty="0"/>
              <a:t>of billions of documents?</a:t>
            </a:r>
          </a:p>
          <a:p>
            <a:pPr lvl="1"/>
            <a:r>
              <a:rPr lang="en-US" dirty="0"/>
              <a:t>If exact match was the issue it would be ok, can we replicate this idea?</a:t>
            </a:r>
          </a:p>
        </p:txBody>
      </p:sp>
    </p:spTree>
    <p:extLst>
      <p:ext uri="{BB962C8B-B14F-4D97-AF65-F5344CB8AC3E}">
        <p14:creationId xmlns:p14="http://schemas.microsoft.com/office/powerpoint/2010/main" val="1233826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987552"/>
          </a:xfrm>
        </p:spPr>
        <p:txBody>
          <a:bodyPr>
            <a:normAutofit/>
          </a:bodyPr>
          <a:lstStyle/>
          <a:p>
            <a:r>
              <a:rPr lang="en-US" dirty="0"/>
              <a:t>3 Essential Steps for Similar Docs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610600" cy="4876800"/>
          </a:xfrm>
        </p:spPr>
        <p:txBody>
          <a:bodyPr/>
          <a:lstStyle/>
          <a:p>
            <a:pPr marL="514350" indent="-514350">
              <a:buClr>
                <a:srgbClr val="0000FF"/>
              </a:buClr>
              <a:buFont typeface="+mj-lt"/>
              <a:buAutoNum type="arabicPeriod"/>
            </a:pPr>
            <a:r>
              <a:rPr lang="en-US" b="1" i="1" dirty="0">
                <a:solidFill>
                  <a:srgbClr val="FF0066"/>
                </a:solidFill>
              </a:rPr>
              <a:t>Shingling:</a:t>
            </a:r>
            <a:r>
              <a:rPr lang="en-US" dirty="0"/>
              <a:t> Convert documents to sets</a:t>
            </a:r>
          </a:p>
          <a:p>
            <a:pPr marL="2401824" lvl="8" indent="-609600">
              <a:buClr>
                <a:srgbClr val="0000FF"/>
              </a:buClr>
              <a:buFont typeface="+mj-lt"/>
              <a:buAutoNum type="arabicPeriod"/>
            </a:pPr>
            <a:endParaRPr lang="en-US" dirty="0"/>
          </a:p>
          <a:p>
            <a:pPr marL="514350" indent="-514350">
              <a:buClr>
                <a:srgbClr val="0000FF"/>
              </a:buClr>
              <a:buFont typeface="+mj-lt"/>
              <a:buAutoNum type="arabicPeriod"/>
            </a:pPr>
            <a:r>
              <a:rPr lang="en-US" b="1" i="1" dirty="0">
                <a:solidFill>
                  <a:srgbClr val="FF0066"/>
                </a:solidFill>
              </a:rPr>
              <a:t>Min-Hashing:</a:t>
            </a:r>
            <a:r>
              <a:rPr lang="en-US" dirty="0"/>
              <a:t> Convert large sets to short signatures, while preserving similarity</a:t>
            </a:r>
          </a:p>
          <a:p>
            <a:pPr marL="2401824" lvl="8" indent="-609600">
              <a:buClr>
                <a:srgbClr val="0000FF"/>
              </a:buClr>
              <a:buFont typeface="+mj-lt"/>
              <a:buAutoNum type="arabicPeriod"/>
            </a:pPr>
            <a:endParaRPr lang="en-US" dirty="0"/>
          </a:p>
          <a:p>
            <a:pPr marL="609600" indent="-609600">
              <a:buClr>
                <a:srgbClr val="0000FF"/>
              </a:buClr>
              <a:buFont typeface="+mj-lt"/>
              <a:buAutoNum type="arabicPeriod"/>
            </a:pPr>
            <a:r>
              <a:rPr lang="en-US" b="1" i="1" dirty="0">
                <a:solidFill>
                  <a:srgbClr val="FF0066"/>
                </a:solidFill>
              </a:rPr>
              <a:t>Locality-Sensitive Hashing:</a:t>
            </a:r>
            <a:r>
              <a:rPr lang="en-US" dirty="0"/>
              <a:t> Focus on </a:t>
            </a:r>
            <a:br>
              <a:rPr lang="en-US" dirty="0"/>
            </a:br>
            <a:r>
              <a:rPr lang="en-US" dirty="0"/>
              <a:t>pairs of signatures likely to be from similar documents</a:t>
            </a:r>
          </a:p>
          <a:p>
            <a:pPr marL="902208" lvl="1" indent="-609600">
              <a:buClr>
                <a:srgbClr val="0000FF"/>
              </a:buClr>
            </a:pPr>
            <a:r>
              <a:rPr lang="en-US" b="1" dirty="0">
                <a:solidFill>
                  <a:srgbClr val="0000FF"/>
                </a:solidFill>
              </a:rPr>
              <a:t>Candidate pairs!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4C00-7883-447F-993D-93A8BDF0ACB6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325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DFE38-170A-42BE-8690-C21CE0E28940}" type="slidenum">
              <a:rPr lang="en-US"/>
              <a:pPr/>
              <a:t>8</a:t>
            </a:fld>
            <a:endParaRPr 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Big Picture</a:t>
            </a:r>
          </a:p>
        </p:txBody>
      </p:sp>
      <p:sp>
        <p:nvSpPr>
          <p:cNvPr id="64515" name="AutoShape 3"/>
          <p:cNvSpPr>
            <a:spLocks noChangeArrowheads="1"/>
          </p:cNvSpPr>
          <p:nvPr/>
        </p:nvSpPr>
        <p:spPr bwMode="auto">
          <a:xfrm rot="-5394873">
            <a:off x="1257300" y="2552700"/>
            <a:ext cx="1371600" cy="9906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CC99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r>
              <a:rPr lang="en-US" sz="1800"/>
              <a:t>Shingling</a:t>
            </a: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152400" y="2743200"/>
            <a:ext cx="7778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Docu-</a:t>
            </a:r>
          </a:p>
          <a:p>
            <a:r>
              <a:rPr lang="en-US" sz="1800"/>
              <a:t>ment</a:t>
            </a:r>
          </a:p>
        </p:txBody>
      </p:sp>
      <p:sp>
        <p:nvSpPr>
          <p:cNvPr id="64519" name="Line 7"/>
          <p:cNvSpPr>
            <a:spLocks noChangeShapeType="1"/>
          </p:cNvSpPr>
          <p:nvPr/>
        </p:nvSpPr>
        <p:spPr bwMode="auto">
          <a:xfrm>
            <a:off x="9906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4531" name="Group 19"/>
          <p:cNvGrpSpPr>
            <a:grpSpLocks/>
          </p:cNvGrpSpPr>
          <p:nvPr/>
        </p:nvGrpSpPr>
        <p:grpSpPr bwMode="auto">
          <a:xfrm>
            <a:off x="2362200" y="3048000"/>
            <a:ext cx="1354138" cy="2578100"/>
            <a:chOff x="1488" y="1920"/>
            <a:chExt cx="853" cy="1624"/>
          </a:xfrm>
        </p:grpSpPr>
        <p:sp>
          <p:nvSpPr>
            <p:cNvPr id="64520" name="Line 8"/>
            <p:cNvSpPr>
              <a:spLocks noChangeShapeType="1"/>
            </p:cNvSpPr>
            <p:nvPr/>
          </p:nvSpPr>
          <p:spPr bwMode="auto">
            <a:xfrm>
              <a:off x="1536" y="192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1" name="Text Box 9"/>
            <p:cNvSpPr txBox="1">
              <a:spLocks noChangeArrowheads="1"/>
            </p:cNvSpPr>
            <p:nvPr/>
          </p:nvSpPr>
          <p:spPr bwMode="auto">
            <a:xfrm>
              <a:off x="1488" y="2448"/>
              <a:ext cx="853" cy="10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The set</a:t>
              </a:r>
            </a:p>
            <a:p>
              <a:r>
                <a:rPr lang="en-US" sz="1800"/>
                <a:t>of strings</a:t>
              </a:r>
            </a:p>
            <a:p>
              <a:r>
                <a:rPr lang="en-US" sz="1800"/>
                <a:t>of length </a:t>
              </a:r>
              <a:r>
                <a:rPr lang="en-US" sz="1800" i="1"/>
                <a:t>k</a:t>
              </a:r>
            </a:p>
            <a:p>
              <a:r>
                <a:rPr lang="en-US" sz="1800"/>
                <a:t>that appear</a:t>
              </a:r>
            </a:p>
            <a:p>
              <a:r>
                <a:rPr lang="en-US" sz="1800"/>
                <a:t>in the doc-</a:t>
              </a:r>
            </a:p>
            <a:p>
              <a:r>
                <a:rPr lang="en-US" sz="1800"/>
                <a:t>ument</a:t>
              </a:r>
            </a:p>
          </p:txBody>
        </p:sp>
        <p:sp>
          <p:nvSpPr>
            <p:cNvPr id="64522" name="Line 10"/>
            <p:cNvSpPr>
              <a:spLocks noChangeShapeType="1"/>
            </p:cNvSpPr>
            <p:nvPr/>
          </p:nvSpPr>
          <p:spPr bwMode="auto">
            <a:xfrm flipV="1">
              <a:off x="1872" y="192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532" name="Group 20"/>
          <p:cNvGrpSpPr>
            <a:grpSpLocks/>
          </p:cNvGrpSpPr>
          <p:nvPr/>
        </p:nvGrpSpPr>
        <p:grpSpPr bwMode="auto">
          <a:xfrm>
            <a:off x="3581400" y="2362200"/>
            <a:ext cx="2376488" cy="3538538"/>
            <a:chOff x="2256" y="1488"/>
            <a:chExt cx="1497" cy="2229"/>
          </a:xfrm>
        </p:grpSpPr>
        <p:sp>
          <p:nvSpPr>
            <p:cNvPr id="64516" name="AutoShape 4"/>
            <p:cNvSpPr>
              <a:spLocks noChangeArrowheads="1"/>
            </p:cNvSpPr>
            <p:nvPr/>
          </p:nvSpPr>
          <p:spPr bwMode="auto">
            <a:xfrm rot="-5394873">
              <a:off x="2136" y="1608"/>
              <a:ext cx="864" cy="62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r>
                <a:rPr lang="en-US" sz="1800"/>
                <a:t>Minhash-</a:t>
              </a:r>
            </a:p>
            <a:p>
              <a:pPr algn="ctr"/>
              <a:r>
                <a:rPr lang="en-US" sz="1800"/>
                <a:t>ing</a:t>
              </a:r>
            </a:p>
          </p:txBody>
        </p:sp>
        <p:sp>
          <p:nvSpPr>
            <p:cNvPr id="64524" name="Line 12"/>
            <p:cNvSpPr>
              <a:spLocks noChangeShapeType="1"/>
            </p:cNvSpPr>
            <p:nvPr/>
          </p:nvSpPr>
          <p:spPr bwMode="auto">
            <a:xfrm>
              <a:off x="2880" y="192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6" name="Text Box 14"/>
            <p:cNvSpPr txBox="1">
              <a:spLocks noChangeArrowheads="1"/>
            </p:cNvSpPr>
            <p:nvPr/>
          </p:nvSpPr>
          <p:spPr bwMode="auto">
            <a:xfrm>
              <a:off x="2784" y="2448"/>
              <a:ext cx="969" cy="1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FF0000"/>
                  </a:solidFill>
                </a:rPr>
                <a:t>Signatures</a:t>
              </a:r>
              <a:r>
                <a:rPr lang="en-US" sz="1800" i="1" dirty="0">
                  <a:solidFill>
                    <a:srgbClr val="FF0000"/>
                  </a:solidFill>
                </a:rPr>
                <a:t> </a:t>
              </a:r>
              <a:r>
                <a:rPr lang="en-US" sz="1800" dirty="0"/>
                <a:t>:</a:t>
              </a:r>
            </a:p>
            <a:p>
              <a:r>
                <a:rPr lang="en-US" sz="1800" dirty="0"/>
                <a:t>short integer</a:t>
              </a:r>
            </a:p>
            <a:p>
              <a:r>
                <a:rPr lang="en-US" sz="1800" dirty="0"/>
                <a:t>vectors that</a:t>
              </a:r>
            </a:p>
            <a:p>
              <a:r>
                <a:rPr lang="en-US" sz="1800" dirty="0"/>
                <a:t>represent the</a:t>
              </a:r>
            </a:p>
            <a:p>
              <a:r>
                <a:rPr lang="en-US" sz="1800" dirty="0"/>
                <a:t>sets, and</a:t>
              </a:r>
            </a:p>
            <a:p>
              <a:r>
                <a:rPr lang="en-US" sz="1800" dirty="0"/>
                <a:t>reflect their</a:t>
              </a:r>
            </a:p>
            <a:p>
              <a:r>
                <a:rPr lang="en-US" sz="1800" dirty="0"/>
                <a:t>similarity</a:t>
              </a:r>
            </a:p>
          </p:txBody>
        </p:sp>
        <p:sp>
          <p:nvSpPr>
            <p:cNvPr id="64528" name="Line 16"/>
            <p:cNvSpPr>
              <a:spLocks noChangeShapeType="1"/>
            </p:cNvSpPr>
            <p:nvPr/>
          </p:nvSpPr>
          <p:spPr bwMode="auto">
            <a:xfrm flipV="1">
              <a:off x="3216" y="192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533" name="Group 21"/>
          <p:cNvGrpSpPr>
            <a:grpSpLocks/>
          </p:cNvGrpSpPr>
          <p:nvPr/>
        </p:nvGrpSpPr>
        <p:grpSpPr bwMode="auto">
          <a:xfrm>
            <a:off x="5715000" y="2165350"/>
            <a:ext cx="3402013" cy="2014538"/>
            <a:chOff x="3600" y="1364"/>
            <a:chExt cx="2143" cy="1269"/>
          </a:xfrm>
        </p:grpSpPr>
        <p:sp>
          <p:nvSpPr>
            <p:cNvPr id="64523" name="Rectangle 11"/>
            <p:cNvSpPr>
              <a:spLocks noChangeArrowheads="1"/>
            </p:cNvSpPr>
            <p:nvPr/>
          </p:nvSpPr>
          <p:spPr bwMode="auto">
            <a:xfrm>
              <a:off x="3600" y="1536"/>
              <a:ext cx="816" cy="76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Locality-</a:t>
              </a:r>
            </a:p>
            <a:p>
              <a:pPr algn="ctr"/>
              <a:r>
                <a:rPr lang="en-US" sz="1800"/>
                <a:t>sensitive</a:t>
              </a:r>
            </a:p>
            <a:p>
              <a:pPr algn="ctr"/>
              <a:r>
                <a:rPr lang="en-US" sz="1800"/>
                <a:t>Hashing</a:t>
              </a:r>
            </a:p>
          </p:txBody>
        </p:sp>
        <p:sp>
          <p:nvSpPr>
            <p:cNvPr id="64529" name="Line 17"/>
            <p:cNvSpPr>
              <a:spLocks noChangeShapeType="1"/>
            </p:cNvSpPr>
            <p:nvPr/>
          </p:nvSpPr>
          <p:spPr bwMode="auto">
            <a:xfrm>
              <a:off x="4416" y="19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30" name="Text Box 18"/>
            <p:cNvSpPr txBox="1">
              <a:spLocks noChangeArrowheads="1"/>
            </p:cNvSpPr>
            <p:nvPr/>
          </p:nvSpPr>
          <p:spPr bwMode="auto">
            <a:xfrm>
              <a:off x="4790" y="1364"/>
              <a:ext cx="953" cy="1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FF0000"/>
                  </a:solidFill>
                </a:rPr>
                <a:t>Candidate</a:t>
              </a:r>
            </a:p>
            <a:p>
              <a:r>
                <a:rPr lang="en-US" sz="1800" dirty="0">
                  <a:solidFill>
                    <a:srgbClr val="FF0000"/>
                  </a:solidFill>
                </a:rPr>
                <a:t>pairs </a:t>
              </a:r>
              <a:r>
                <a:rPr lang="en-US" sz="1800" dirty="0"/>
                <a:t>:</a:t>
              </a:r>
            </a:p>
            <a:p>
              <a:r>
                <a:rPr lang="en-US" sz="1800" dirty="0"/>
                <a:t>those pairs</a:t>
              </a:r>
            </a:p>
            <a:p>
              <a:r>
                <a:rPr lang="en-US" sz="1800" dirty="0"/>
                <a:t>of signatures</a:t>
              </a:r>
            </a:p>
            <a:p>
              <a:r>
                <a:rPr lang="en-US" sz="1800" dirty="0"/>
                <a:t>that we need</a:t>
              </a:r>
            </a:p>
            <a:p>
              <a:r>
                <a:rPr lang="en-US" sz="1800" dirty="0"/>
                <a:t>to test for</a:t>
              </a:r>
            </a:p>
            <a:p>
              <a:r>
                <a:rPr lang="en-US" sz="1800" dirty="0"/>
                <a:t>similarity.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598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Documents as High-Dim Data</a:t>
            </a:r>
          </a:p>
        </p:txBody>
      </p:sp>
      <p:sp>
        <p:nvSpPr>
          <p:cNvPr id="267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Step 1: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en-US" b="1" i="1" dirty="0">
                <a:solidFill>
                  <a:srgbClr val="FF0066"/>
                </a:solidFill>
              </a:rPr>
              <a:t>Shingling:</a:t>
            </a:r>
            <a:r>
              <a:rPr lang="en-US" dirty="0"/>
              <a:t> </a:t>
            </a:r>
            <a:r>
              <a:rPr lang="en-US" b="1" dirty="0"/>
              <a:t>Convert documents to sets</a:t>
            </a:r>
          </a:p>
          <a:p>
            <a:pPr lvl="8"/>
            <a:endParaRPr lang="en-US" dirty="0"/>
          </a:p>
          <a:p>
            <a:r>
              <a:rPr lang="en-US" b="1" dirty="0">
                <a:solidFill>
                  <a:srgbClr val="008000"/>
                </a:solidFill>
              </a:rPr>
              <a:t>Simple approaches:</a:t>
            </a:r>
          </a:p>
          <a:p>
            <a:pPr lvl="1"/>
            <a:r>
              <a:rPr lang="en-US" dirty="0"/>
              <a:t>Document = set of words appearing in document</a:t>
            </a:r>
          </a:p>
          <a:p>
            <a:pPr lvl="1"/>
            <a:r>
              <a:rPr lang="en-US" dirty="0"/>
              <a:t>Document = set of “important” words</a:t>
            </a:r>
          </a:p>
          <a:p>
            <a:pPr lvl="1"/>
            <a:r>
              <a:rPr lang="en-US" dirty="0"/>
              <a:t>Don’t work well for this application. </a:t>
            </a:r>
            <a:r>
              <a:rPr lang="en-US" dirty="0">
                <a:solidFill>
                  <a:srgbClr val="D60093"/>
                </a:solidFill>
              </a:rPr>
              <a:t>Why?</a:t>
            </a:r>
          </a:p>
          <a:p>
            <a:pPr lvl="8"/>
            <a:endParaRPr lang="en-US" b="1" dirty="0">
              <a:solidFill>
                <a:schemeClr val="accent2"/>
              </a:solidFill>
            </a:endParaRPr>
          </a:p>
          <a:p>
            <a:r>
              <a:rPr lang="en-US" b="1" dirty="0">
                <a:solidFill>
                  <a:srgbClr val="0000FF"/>
                </a:solidFill>
              </a:rPr>
              <a:t>Need to account for ordering of words!</a:t>
            </a:r>
          </a:p>
          <a:p>
            <a:r>
              <a:rPr lang="en-US" dirty="0"/>
              <a:t>A different way: </a:t>
            </a:r>
            <a:r>
              <a:rPr lang="en-US" b="1" dirty="0">
                <a:solidFill>
                  <a:srgbClr val="FF0066"/>
                </a:solidFill>
              </a:rPr>
              <a:t>Shingles!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573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Define: Shingles</a:t>
            </a:r>
          </a:p>
        </p:txBody>
      </p:sp>
      <p:sp>
        <p:nvSpPr>
          <p:cNvPr id="26829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FF0066"/>
                </a:solidFill>
              </a:rPr>
              <a:t>k</a:t>
            </a:r>
            <a:r>
              <a:rPr lang="en-US" dirty="0">
                <a:solidFill>
                  <a:srgbClr val="FF0066"/>
                </a:solidFill>
              </a:rPr>
              <a:t>-shingle</a:t>
            </a:r>
            <a:r>
              <a:rPr lang="en-US" dirty="0"/>
              <a:t> (or </a:t>
            </a:r>
            <a:r>
              <a:rPr lang="en-US" i="1" dirty="0">
                <a:solidFill>
                  <a:srgbClr val="FF0066"/>
                </a:solidFill>
              </a:rPr>
              <a:t>k</a:t>
            </a:r>
            <a:r>
              <a:rPr lang="en-US" dirty="0">
                <a:solidFill>
                  <a:srgbClr val="FF0066"/>
                </a:solidFill>
              </a:rPr>
              <a:t>-gram</a:t>
            </a:r>
            <a:r>
              <a:rPr lang="en-US" dirty="0"/>
              <a:t>) for a document is a sequence of </a:t>
            </a:r>
            <a:r>
              <a:rPr lang="en-US" i="1" dirty="0"/>
              <a:t>k </a:t>
            </a:r>
            <a:r>
              <a:rPr lang="en-US" dirty="0"/>
              <a:t>tokens that appears in the doc</a:t>
            </a:r>
          </a:p>
          <a:p>
            <a:pPr lvl="1"/>
            <a:r>
              <a:rPr lang="en-US" dirty="0"/>
              <a:t>Tokens can be </a:t>
            </a:r>
            <a:r>
              <a:rPr lang="en-US" dirty="0">
                <a:solidFill>
                  <a:srgbClr val="FF0066"/>
                </a:solidFill>
              </a:rPr>
              <a:t>characters</a:t>
            </a:r>
            <a:r>
              <a:rPr lang="en-US" dirty="0"/>
              <a:t>, </a:t>
            </a:r>
            <a:r>
              <a:rPr lang="en-US" dirty="0">
                <a:solidFill>
                  <a:srgbClr val="FF0066"/>
                </a:solidFill>
              </a:rPr>
              <a:t>words </a:t>
            </a:r>
            <a:r>
              <a:rPr lang="en-US" dirty="0"/>
              <a:t>or something else, depending on the application</a:t>
            </a:r>
          </a:p>
          <a:p>
            <a:pPr lvl="1"/>
            <a:r>
              <a:rPr lang="en-US" dirty="0"/>
              <a:t>Assume tokens = characters for examples</a:t>
            </a:r>
          </a:p>
          <a:p>
            <a:pPr lvl="8"/>
            <a:endParaRPr lang="en-US" dirty="0">
              <a:solidFill>
                <a:srgbClr val="33CC33"/>
              </a:solidFill>
            </a:endParaRPr>
          </a:p>
          <a:p>
            <a:r>
              <a:rPr lang="en-US" b="1" dirty="0">
                <a:solidFill>
                  <a:srgbClr val="0000FF"/>
                </a:solidFill>
              </a:rPr>
              <a:t>Example: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b="1" dirty="0"/>
              <a:t>k=2</a:t>
            </a:r>
            <a:r>
              <a:rPr lang="en-US" dirty="0"/>
              <a:t>; document </a:t>
            </a:r>
            <a:r>
              <a:rPr lang="en-US" b="1" dirty="0"/>
              <a:t>D</a:t>
            </a:r>
            <a:r>
              <a:rPr lang="en-US" b="1" baseline="-25000" dirty="0"/>
              <a:t>1 </a:t>
            </a:r>
            <a:r>
              <a:rPr lang="en-US" dirty="0"/>
              <a:t>=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abcab</a:t>
            </a:r>
            <a:br>
              <a:rPr lang="en-US" dirty="0"/>
            </a:br>
            <a:r>
              <a:rPr lang="en-US" dirty="0"/>
              <a:t>Set of 2-shingles: </a:t>
            </a:r>
            <a:r>
              <a:rPr lang="en-US" b="1" dirty="0"/>
              <a:t>S(D</a:t>
            </a:r>
            <a:r>
              <a:rPr lang="en-US" b="1" baseline="-25000" dirty="0"/>
              <a:t>1</a:t>
            </a:r>
            <a:r>
              <a:rPr lang="en-US" b="1" dirty="0"/>
              <a:t>) </a:t>
            </a:r>
            <a:r>
              <a:rPr lang="en-US" dirty="0"/>
              <a:t>= {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dirty="0"/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dirty="0"/>
              <a:t>}</a:t>
            </a:r>
          </a:p>
          <a:p>
            <a:pPr lvl="1"/>
            <a:r>
              <a:rPr lang="en-US" b="1" dirty="0">
                <a:solidFill>
                  <a:srgbClr val="008000"/>
                </a:solidFill>
              </a:rPr>
              <a:t>Option:</a:t>
            </a:r>
            <a:r>
              <a:rPr lang="en-US" dirty="0"/>
              <a:t> Shingles as a bag (</a:t>
            </a:r>
            <a:r>
              <a:rPr lang="en-US" dirty="0" err="1"/>
              <a:t>multiset</a:t>
            </a:r>
            <a:r>
              <a:rPr lang="en-US" dirty="0"/>
              <a:t>), count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dirty="0"/>
              <a:t> twice: </a:t>
            </a:r>
            <a:r>
              <a:rPr lang="en-US" b="1" dirty="0"/>
              <a:t>S’(D</a:t>
            </a:r>
            <a:r>
              <a:rPr lang="en-US" b="1" baseline="-25000" dirty="0"/>
              <a:t>1</a:t>
            </a:r>
            <a:r>
              <a:rPr lang="en-US" b="1" dirty="0"/>
              <a:t>) = </a:t>
            </a:r>
            <a:r>
              <a:rPr lang="en-US" dirty="0"/>
              <a:t>{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dirty="0"/>
              <a:t>}</a:t>
            </a:r>
          </a:p>
          <a:p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9637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8B674-3468-DC7B-B7FC-186C7603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Word Shingles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3B135-4874-DAD0-FFFB-AF9C99B60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Word Shingles (n-grams)</a:t>
            </a:r>
          </a:p>
          <a:p>
            <a:pPr marL="274320" lvl="1" indent="0">
              <a:buNone/>
            </a:pPr>
            <a:r>
              <a:rPr lang="en-US" dirty="0"/>
              <a:t>"The quick brown fox jumps over the lazy dog."</a:t>
            </a:r>
          </a:p>
          <a:p>
            <a:pPr lvl="1"/>
            <a:endParaRPr lang="en-US" dirty="0"/>
          </a:p>
          <a:p>
            <a:pPr lvl="1"/>
            <a:r>
              <a:rPr lang="en-US" b="1" dirty="0"/>
              <a:t>2-word shingles (bigrams):</a:t>
            </a:r>
          </a:p>
          <a:p>
            <a:pPr lvl="1"/>
            <a:r>
              <a:rPr lang="en-US" dirty="0"/>
              <a:t>["The quick", "quick brown", "brown fox", "fox jumps", "jumps over", "over the", "the lazy", "lazy dog"]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 </a:t>
            </a:r>
            <a:r>
              <a:rPr lang="en-US" b="1" dirty="0"/>
              <a:t>3-word shingles (trigrams):</a:t>
            </a:r>
          </a:p>
          <a:p>
            <a:pPr lvl="1"/>
            <a:r>
              <a:rPr lang="en-US" dirty="0"/>
              <a:t> ["The quick brown", "quick brown fox", "brown fox jumps", "fox jumps over", "jumps over the", "over the lazy", "the lazy dog"]</a:t>
            </a:r>
          </a:p>
        </p:txBody>
      </p:sp>
    </p:spTree>
    <p:extLst>
      <p:ext uri="{BB962C8B-B14F-4D97-AF65-F5344CB8AC3E}">
        <p14:creationId xmlns:p14="http://schemas.microsoft.com/office/powerpoint/2010/main" val="2545331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72290-FA9A-C8A8-0758-CB3B14BCA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Character Shingles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8B24F-48E3-0CF7-EEE8-04A1CAD6F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876800"/>
          </a:xfrm>
        </p:spPr>
        <p:txBody>
          <a:bodyPr>
            <a:normAutofit/>
          </a:bodyPr>
          <a:lstStyle/>
          <a:p>
            <a:r>
              <a:rPr lang="en-US" dirty="0"/>
              <a:t>Character Shingles with Spaces and Punctuation</a:t>
            </a:r>
          </a:p>
          <a:p>
            <a:pPr marL="0" indent="0">
              <a:buNone/>
            </a:pPr>
            <a:r>
              <a:rPr lang="en-US" dirty="0"/>
              <a:t>	"NLP is fun!"</a:t>
            </a:r>
          </a:p>
          <a:p>
            <a:endParaRPr lang="en-US" dirty="0"/>
          </a:p>
          <a:p>
            <a:r>
              <a:rPr lang="en-US" b="1" dirty="0"/>
              <a:t>3-character shingles:</a:t>
            </a:r>
          </a:p>
          <a:p>
            <a:r>
              <a:rPr lang="en-US" dirty="0"/>
              <a:t>["NLP", "LP ", "P </a:t>
            </a:r>
            <a:r>
              <a:rPr lang="en-US" dirty="0" err="1"/>
              <a:t>i</a:t>
            </a:r>
            <a:r>
              <a:rPr lang="en-US" dirty="0"/>
              <a:t>", " is", "is ", "s f", " fu", "fun", "un!"]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b="1" dirty="0"/>
              <a:t>5-character shingles:</a:t>
            </a:r>
          </a:p>
          <a:p>
            <a:r>
              <a:rPr lang="en-US" dirty="0"/>
              <a:t>["NLP </a:t>
            </a:r>
            <a:r>
              <a:rPr lang="en-US" dirty="0" err="1"/>
              <a:t>i</a:t>
            </a:r>
            <a:r>
              <a:rPr lang="en-US" dirty="0"/>
              <a:t>", "LP is", "P is ", " is f", "is fu", "s fun", " fun!"]</a:t>
            </a:r>
          </a:p>
        </p:txBody>
      </p:sp>
    </p:spTree>
    <p:extLst>
      <p:ext uri="{BB962C8B-B14F-4D97-AF65-F5344CB8AC3E}">
        <p14:creationId xmlns:p14="http://schemas.microsoft.com/office/powerpoint/2010/main" val="4156390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Compressing Shingles</a:t>
            </a:r>
            <a:endParaRPr lang="en-US" dirty="0">
              <a:solidFill>
                <a:srgbClr val="FF9900"/>
              </a:solidFill>
            </a:endParaRPr>
          </a:p>
        </p:txBody>
      </p:sp>
      <p:sp>
        <p:nvSpPr>
          <p:cNvPr id="27034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</a:t>
            </a:r>
            <a:r>
              <a:rPr lang="en-US" b="1" dirty="0">
                <a:solidFill>
                  <a:srgbClr val="0000FF"/>
                </a:solidFill>
              </a:rPr>
              <a:t>compress long shingles</a:t>
            </a:r>
            <a:r>
              <a:rPr lang="en-US" dirty="0"/>
              <a:t>, we can </a:t>
            </a:r>
            <a:r>
              <a:rPr lang="en-US" b="1" dirty="0">
                <a:solidFill>
                  <a:srgbClr val="0000FF"/>
                </a:solidFill>
              </a:rPr>
              <a:t>hash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them to (say) 4 bytes</a:t>
            </a:r>
          </a:p>
          <a:p>
            <a:r>
              <a:rPr lang="en-US" b="1" dirty="0">
                <a:solidFill>
                  <a:srgbClr val="D60093"/>
                </a:solidFill>
              </a:rPr>
              <a:t>Represent a document by the set of hash values of its </a:t>
            </a:r>
            <a:r>
              <a:rPr lang="en-US" b="1" i="1" dirty="0">
                <a:solidFill>
                  <a:srgbClr val="D60093"/>
                </a:solidFill>
              </a:rPr>
              <a:t>k</a:t>
            </a:r>
            <a:r>
              <a:rPr lang="en-US" b="1" dirty="0">
                <a:solidFill>
                  <a:srgbClr val="D60093"/>
                </a:solidFill>
              </a:rPr>
              <a:t>-shingles</a:t>
            </a:r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Idea:</a:t>
            </a:r>
            <a:r>
              <a:rPr lang="en-US" dirty="0"/>
              <a:t> Two documents could (rarely) appear to have shingles in common, when in fact only the hash-values were shared</a:t>
            </a:r>
          </a:p>
          <a:p>
            <a:r>
              <a:rPr lang="en-US" b="1" dirty="0">
                <a:solidFill>
                  <a:srgbClr val="008000"/>
                </a:solidFill>
              </a:rPr>
              <a:t>Example: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b="1" dirty="0"/>
              <a:t>k=2</a:t>
            </a:r>
            <a:r>
              <a:rPr lang="en-US" dirty="0"/>
              <a:t>; document </a:t>
            </a:r>
            <a:r>
              <a:rPr lang="en-US" b="1" dirty="0"/>
              <a:t>D</a:t>
            </a:r>
            <a:r>
              <a:rPr lang="en-US" b="1" baseline="-25000" dirty="0"/>
              <a:t>1</a:t>
            </a:r>
            <a:r>
              <a:rPr lang="en-US" dirty="0"/>
              <a:t>=</a:t>
            </a:r>
            <a:r>
              <a:rPr lang="en-US" b="1" dirty="0"/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abcab</a:t>
            </a:r>
            <a:br>
              <a:rPr lang="en-US" dirty="0"/>
            </a:br>
            <a:r>
              <a:rPr lang="en-US" dirty="0"/>
              <a:t>Set of 2-shingles: </a:t>
            </a:r>
            <a:r>
              <a:rPr lang="en-US" b="1" dirty="0"/>
              <a:t>S(D</a:t>
            </a:r>
            <a:r>
              <a:rPr lang="en-US" b="1" baseline="-25000" dirty="0"/>
              <a:t>1</a:t>
            </a:r>
            <a:r>
              <a:rPr lang="en-US" b="1" dirty="0"/>
              <a:t>) </a:t>
            </a:r>
            <a:r>
              <a:rPr lang="en-US" dirty="0"/>
              <a:t>= {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dirty="0"/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Hash the singles: </a:t>
            </a:r>
            <a:r>
              <a:rPr lang="en-US" b="1" dirty="0"/>
              <a:t>h(D</a:t>
            </a:r>
            <a:r>
              <a:rPr lang="en-US" b="1" baseline="-25000" dirty="0"/>
              <a:t>1</a:t>
            </a:r>
            <a:r>
              <a:rPr lang="en-US" b="1" dirty="0"/>
              <a:t>) </a:t>
            </a:r>
            <a:r>
              <a:rPr lang="en-US" dirty="0"/>
              <a:t>= {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/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/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dirty="0"/>
              <a:t>}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0722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 Metric for Shingles</a:t>
            </a:r>
          </a:p>
        </p:txBody>
      </p:sp>
      <p:sp>
        <p:nvSpPr>
          <p:cNvPr id="27238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Document D</a:t>
            </a:r>
            <a:r>
              <a:rPr lang="en-US" b="1" baseline="-25000" dirty="0">
                <a:solidFill>
                  <a:srgbClr val="0000FF"/>
                </a:solidFill>
              </a:rPr>
              <a:t>1 </a:t>
            </a:r>
            <a:r>
              <a:rPr lang="en-US" b="1" dirty="0">
                <a:solidFill>
                  <a:srgbClr val="0000FF"/>
                </a:solidFill>
              </a:rPr>
              <a:t>is a set of its k-shingles C</a:t>
            </a:r>
            <a:r>
              <a:rPr lang="en-US" b="1" baseline="-25000" dirty="0">
                <a:solidFill>
                  <a:srgbClr val="0000FF"/>
                </a:solidFill>
              </a:rPr>
              <a:t>1</a:t>
            </a:r>
            <a:r>
              <a:rPr lang="en-US" b="1" dirty="0">
                <a:solidFill>
                  <a:srgbClr val="0000FF"/>
                </a:solidFill>
              </a:rPr>
              <a:t>=S(D</a:t>
            </a:r>
            <a:r>
              <a:rPr lang="en-US" b="1" baseline="-25000" dirty="0">
                <a:solidFill>
                  <a:srgbClr val="0000FF"/>
                </a:solidFill>
              </a:rPr>
              <a:t>1</a:t>
            </a:r>
            <a:r>
              <a:rPr lang="en-US" b="1" dirty="0">
                <a:solidFill>
                  <a:srgbClr val="0000FF"/>
                </a:solidFill>
              </a:rPr>
              <a:t>)</a:t>
            </a:r>
          </a:p>
          <a:p>
            <a:r>
              <a:rPr lang="en-US" dirty="0"/>
              <a:t>Equivalently, each document is a 0/1 vector in the space of </a:t>
            </a:r>
            <a:r>
              <a:rPr lang="en-US" i="1" dirty="0"/>
              <a:t>k</a:t>
            </a:r>
            <a:r>
              <a:rPr lang="en-US" dirty="0"/>
              <a:t>-shingles</a:t>
            </a:r>
          </a:p>
          <a:p>
            <a:pPr lvl="1"/>
            <a:r>
              <a:rPr lang="en-US" dirty="0"/>
              <a:t>Each unique shingle is a dimension</a:t>
            </a:r>
          </a:p>
          <a:p>
            <a:pPr lvl="1"/>
            <a:r>
              <a:rPr lang="en-US" dirty="0"/>
              <a:t>Vectors are very sparse</a:t>
            </a:r>
          </a:p>
          <a:p>
            <a:r>
              <a:rPr lang="en-US" b="1" dirty="0"/>
              <a:t>A natural similarity measure is the </a:t>
            </a:r>
            <a:br>
              <a:rPr lang="en-US" dirty="0"/>
            </a:br>
            <a:r>
              <a:rPr lang="en-US" b="1" dirty="0" err="1">
                <a:solidFill>
                  <a:srgbClr val="D60093"/>
                </a:solidFill>
              </a:rPr>
              <a:t>Jaccard</a:t>
            </a:r>
            <a:r>
              <a:rPr lang="en-US" b="1" dirty="0">
                <a:solidFill>
                  <a:srgbClr val="D60093"/>
                </a:solidFill>
              </a:rPr>
              <a:t> similarity:</a:t>
            </a:r>
          </a:p>
          <a:p>
            <a:pPr>
              <a:buNone/>
            </a:pPr>
            <a:r>
              <a:rPr lang="en-US" i="1" dirty="0"/>
              <a:t>		</a:t>
            </a:r>
            <a:r>
              <a:rPr lang="en-US" i="1" dirty="0" err="1"/>
              <a:t>sim</a:t>
            </a:r>
            <a:r>
              <a:rPr lang="en-US" dirty="0"/>
              <a:t>(D</a:t>
            </a:r>
            <a:r>
              <a:rPr lang="en-US" baseline="-25000" dirty="0"/>
              <a:t>1</a:t>
            </a:r>
            <a:r>
              <a:rPr lang="en-US" dirty="0"/>
              <a:t>, D</a:t>
            </a:r>
            <a:r>
              <a:rPr lang="en-US" baseline="-25000" dirty="0"/>
              <a:t>2</a:t>
            </a:r>
            <a:r>
              <a:rPr lang="en-US" dirty="0"/>
              <a:t>) = |C</a:t>
            </a:r>
            <a:r>
              <a:rPr lang="en-US" baseline="-25000" dirty="0"/>
              <a:t>1</a:t>
            </a:r>
            <a:r>
              <a:rPr lang="en-US" dirty="0">
                <a:sym typeface="Symbol" pitchFamily="18" charset="2"/>
              </a:rPr>
              <a:t>C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|/|C</a:t>
            </a:r>
            <a:r>
              <a:rPr lang="en-US" baseline="-25000" dirty="0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C</a:t>
            </a:r>
            <a:r>
              <a:rPr lang="en-US" baseline="-25000" dirty="0">
                <a:sym typeface="Symbol" pitchFamily="18" charset="2"/>
              </a:rPr>
              <a:t>2</a:t>
            </a:r>
            <a:r>
              <a:rPr lang="en-US" dirty="0">
                <a:sym typeface="Symbol" pitchFamily="18" charset="2"/>
              </a:rPr>
              <a:t>|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6934200" y="5600700"/>
            <a:ext cx="1981200" cy="1028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6248400" y="5600700"/>
            <a:ext cx="1981200" cy="10287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7391400" y="62484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6629400" y="60198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7239000" y="59436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7620000" y="58293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7696200" y="60960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8458200" y="58674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11"/>
          <p:cNvSpPr>
            <a:spLocks noChangeArrowheads="1"/>
          </p:cNvSpPr>
          <p:nvPr/>
        </p:nvSpPr>
        <p:spPr bwMode="auto">
          <a:xfrm>
            <a:off x="8458200" y="62484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6858000" y="64008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9944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8F364-5B33-74BC-F0F5-DBCD0CCCA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0C1E97-8D10-81D3-EFAB-A9506643AB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Sentence 1: "The quick brown fox jumps over the lazy dog"</a:t>
                </a:r>
              </a:p>
              <a:p>
                <a:r>
                  <a:rPr lang="en-US" sz="2000" dirty="0"/>
                  <a:t>Sentence 2: "The quick brown fox leaps over the lazy dog”</a:t>
                </a:r>
              </a:p>
              <a:p>
                <a:endParaRPr lang="en-US" dirty="0"/>
              </a:p>
              <a:p>
                <a:r>
                  <a:rPr lang="en-US" sz="2000" dirty="0"/>
                  <a:t>A = {"The quick brown", "quick brown fox", "brown fox jumps", "fox jumps over", "jumps over the", "over the lazy", "the lazy dog"}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B = {"The quick brown", "quick brown fox", “brown fox leaps “, “fox leaps over“, “leaps over the“, "over the lazy", "the lazy dog"}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Intersection size: 4</a:t>
                </a:r>
              </a:p>
              <a:p>
                <a:r>
                  <a:rPr lang="en-US" sz="2000" dirty="0"/>
                  <a:t>Union size: 10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=.4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0C1E97-8D10-81D3-EFAB-A9506643AB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70" t="-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6045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Working Assumption</a:t>
            </a:r>
          </a:p>
        </p:txBody>
      </p:sp>
      <p:sp>
        <p:nvSpPr>
          <p:cNvPr id="26931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Documents that have lots of shingles in common have similar text, even if the text appears in different order</a:t>
            </a:r>
          </a:p>
          <a:p>
            <a:pPr lvl="8"/>
            <a:endParaRPr lang="en-US" dirty="0"/>
          </a:p>
          <a:p>
            <a:r>
              <a:rPr lang="en-US" b="1" dirty="0">
                <a:solidFill>
                  <a:srgbClr val="008000"/>
                </a:solidFill>
              </a:rPr>
              <a:t>Caveat:</a:t>
            </a:r>
            <a:r>
              <a:rPr lang="en-US" dirty="0"/>
              <a:t> You must pick </a:t>
            </a:r>
            <a:r>
              <a:rPr lang="en-US" b="1" i="1" dirty="0"/>
              <a:t>k</a:t>
            </a:r>
            <a:r>
              <a:rPr lang="en-US" dirty="0"/>
              <a:t> large enough, or most documents will have most shingles</a:t>
            </a:r>
          </a:p>
          <a:p>
            <a:pPr lvl="1"/>
            <a:r>
              <a:rPr lang="en-US" b="1" i="1" dirty="0"/>
              <a:t>k</a:t>
            </a:r>
            <a:r>
              <a:rPr lang="en-US" i="1" dirty="0"/>
              <a:t> </a:t>
            </a:r>
            <a:r>
              <a:rPr lang="en-US" dirty="0"/>
              <a:t>= 5 is OK for short documents</a:t>
            </a:r>
          </a:p>
          <a:p>
            <a:pPr lvl="1"/>
            <a:r>
              <a:rPr lang="en-US" b="1" i="1" dirty="0"/>
              <a:t>k</a:t>
            </a:r>
            <a:r>
              <a:rPr lang="en-US" dirty="0"/>
              <a:t> = 10 is better for long documents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6182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for </a:t>
            </a:r>
            <a:r>
              <a:rPr lang="en-US" dirty="0" err="1"/>
              <a:t>Minhash</a:t>
            </a:r>
            <a:r>
              <a:rPr lang="en-US" dirty="0"/>
              <a:t>/LSH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341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1295400"/>
                <a:ext cx="8610600" cy="5257801"/>
              </a:xfrm>
            </p:spPr>
            <p:txBody>
              <a:bodyPr/>
              <a:lstStyle/>
              <a:p>
                <a:r>
                  <a:rPr lang="en-US" b="1" dirty="0">
                    <a:solidFill>
                      <a:srgbClr val="0000FF"/>
                    </a:solidFill>
                  </a:rPr>
                  <a:t>Suppose we need to find near-duplicate documents among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0000FF"/>
                        </a:solidFill>
                        <a:latin typeface="Cambria Math"/>
                      </a:rPr>
                      <m:t>𝑵</m:t>
                    </m:r>
                    <m:r>
                      <a:rPr lang="en-US" b="1" i="1" dirty="0" smtClean="0">
                        <a:solidFill>
                          <a:srgbClr val="0000FF"/>
                        </a:solidFill>
                        <a:latin typeface="Cambria Math"/>
                      </a:rPr>
                      <m:t>=</m:t>
                    </m:r>
                    <m:r>
                      <a:rPr lang="en-US" b="1" i="1" dirty="0" smtClean="0">
                        <a:solidFill>
                          <a:srgbClr val="0000FF"/>
                        </a:solidFill>
                        <a:latin typeface="Cambria Math"/>
                      </a:rPr>
                      <m:t>𝟏</m:t>
                    </m:r>
                  </m:oMath>
                </a14:m>
                <a:r>
                  <a:rPr lang="en-US" b="1" dirty="0">
                    <a:solidFill>
                      <a:srgbClr val="0000FF"/>
                    </a:solidFill>
                  </a:rPr>
                  <a:t> million documents</a:t>
                </a:r>
              </a:p>
              <a:p>
                <a:pPr lvl="8"/>
                <a:endParaRPr lang="en-US" dirty="0">
                  <a:solidFill>
                    <a:srgbClr val="0000FF"/>
                  </a:solidFill>
                </a:endParaRPr>
              </a:p>
              <a:p>
                <a:r>
                  <a:rPr lang="en-US" dirty="0"/>
                  <a:t>Naïvely, we would have to compute </a:t>
                </a:r>
                <a:r>
                  <a:rPr lang="en-US" b="1" dirty="0">
                    <a:solidFill>
                      <a:srgbClr val="FF0066"/>
                    </a:solidFill>
                  </a:rPr>
                  <a:t>pairwise </a:t>
                </a:r>
                <a:br>
                  <a:rPr lang="en-US" b="1" dirty="0">
                    <a:solidFill>
                      <a:srgbClr val="FF0066"/>
                    </a:solidFill>
                  </a:rPr>
                </a:br>
                <a:r>
                  <a:rPr lang="en-US" b="1" dirty="0" err="1">
                    <a:solidFill>
                      <a:srgbClr val="FF0066"/>
                    </a:solidFill>
                  </a:rPr>
                  <a:t>Jaccard</a:t>
                </a:r>
                <a:r>
                  <a:rPr lang="en-US" b="1" dirty="0">
                    <a:solidFill>
                      <a:srgbClr val="FF0066"/>
                    </a:solidFill>
                  </a:rPr>
                  <a:t> similarities </a:t>
                </a:r>
                <a:r>
                  <a:rPr lang="en-US" dirty="0"/>
                  <a:t>for </a:t>
                </a:r>
                <a:r>
                  <a:rPr lang="en-US" b="1" dirty="0"/>
                  <a:t>every pair of docs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/>
                      </a:rPr>
                      <m:t>𝑵</m:t>
                    </m:r>
                    <m:r>
                      <a:rPr lang="en-US" b="1" i="1" dirty="0" smtClean="0">
                        <a:latin typeface="Cambria Math"/>
                      </a:rPr>
                      <m:t>(</m:t>
                    </m:r>
                    <m:r>
                      <a:rPr lang="en-US" b="1" i="1" dirty="0" smtClean="0">
                        <a:latin typeface="Cambria Math"/>
                      </a:rPr>
                      <m:t>𝑵</m:t>
                    </m:r>
                    <m:r>
                      <a:rPr lang="en-US" b="1" i="1" dirty="0" smtClean="0">
                        <a:latin typeface="Cambria Math"/>
                      </a:rPr>
                      <m:t>−</m:t>
                    </m:r>
                    <m:r>
                      <a:rPr lang="en-US" b="1" i="1" dirty="0" smtClean="0">
                        <a:latin typeface="Cambria Math"/>
                      </a:rPr>
                      <m:t>𝟏</m:t>
                    </m:r>
                    <m:r>
                      <a:rPr lang="en-US" b="1" i="1" dirty="0" smtClean="0">
                        <a:latin typeface="Cambria Math"/>
                      </a:rPr>
                      <m:t>)/</m:t>
                    </m:r>
                    <m:r>
                      <a:rPr lang="en-US" b="1" i="1" dirty="0" smtClean="0">
                        <a:latin typeface="Cambria Math"/>
                      </a:rPr>
                      <m:t>𝟐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b="1" dirty="0">
                    <a:cs typeface="Arial" pitchFamily="34" charset="0"/>
                  </a:rPr>
                  <a:t>≈ 5*10</a:t>
                </a:r>
                <a:r>
                  <a:rPr lang="en-US" b="1" baseline="30000" dirty="0">
                    <a:cs typeface="Arial" pitchFamily="34" charset="0"/>
                  </a:rPr>
                  <a:t>11</a:t>
                </a:r>
                <a:r>
                  <a:rPr lang="en-US" b="1" dirty="0">
                    <a:cs typeface="Arial" pitchFamily="34" charset="0"/>
                  </a:rPr>
                  <a:t> </a:t>
                </a:r>
                <a:r>
                  <a:rPr lang="en-US" dirty="0">
                    <a:cs typeface="Arial" pitchFamily="34" charset="0"/>
                  </a:rPr>
                  <a:t>comparisons</a:t>
                </a:r>
              </a:p>
              <a:p>
                <a:pPr lvl="1"/>
                <a:r>
                  <a:rPr lang="en-US" dirty="0">
                    <a:cs typeface="Arial" pitchFamily="34" charset="0"/>
                  </a:rPr>
                  <a:t>At 10</a:t>
                </a:r>
                <a:r>
                  <a:rPr lang="en-US" baseline="30000" dirty="0">
                    <a:cs typeface="Arial" pitchFamily="34" charset="0"/>
                  </a:rPr>
                  <a:t>5</a:t>
                </a:r>
                <a:r>
                  <a:rPr lang="en-US" dirty="0">
                    <a:cs typeface="Arial" pitchFamily="34" charset="0"/>
                  </a:rPr>
                  <a:t> </a:t>
                </a:r>
                <a:r>
                  <a:rPr lang="en-US" dirty="0" err="1">
                    <a:cs typeface="Arial" pitchFamily="34" charset="0"/>
                  </a:rPr>
                  <a:t>secs</a:t>
                </a:r>
                <a:r>
                  <a:rPr lang="en-US" dirty="0">
                    <a:cs typeface="Arial" pitchFamily="34" charset="0"/>
                  </a:rPr>
                  <a:t>/day and 10</a:t>
                </a:r>
                <a:r>
                  <a:rPr lang="en-US" baseline="30000" dirty="0">
                    <a:cs typeface="Arial" pitchFamily="34" charset="0"/>
                  </a:rPr>
                  <a:t>6</a:t>
                </a:r>
                <a:r>
                  <a:rPr lang="en-US" dirty="0">
                    <a:cs typeface="Arial" pitchFamily="34" charset="0"/>
                  </a:rPr>
                  <a:t> comparisons/sec, </a:t>
                </a:r>
                <a:br>
                  <a:rPr lang="en-US" dirty="0">
                    <a:cs typeface="Arial" pitchFamily="34" charset="0"/>
                  </a:rPr>
                </a:br>
                <a:r>
                  <a:rPr lang="en-US" dirty="0">
                    <a:cs typeface="Arial" pitchFamily="34" charset="0"/>
                  </a:rPr>
                  <a:t>it would take </a:t>
                </a:r>
                <a:r>
                  <a:rPr lang="en-US" b="1" dirty="0">
                    <a:cs typeface="Arial" pitchFamily="34" charset="0"/>
                  </a:rPr>
                  <a:t>5 days</a:t>
                </a:r>
              </a:p>
              <a:p>
                <a:pPr lvl="8"/>
                <a:endParaRPr lang="en-US" dirty="0">
                  <a:cs typeface="Arial" pitchFamily="34" charset="0"/>
                </a:endParaRPr>
              </a:p>
              <a:p>
                <a:r>
                  <a:rPr lang="en-US" dirty="0">
                    <a:cs typeface="Arial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/>
                        <a:cs typeface="Arial" pitchFamily="34" charset="0"/>
                      </a:rPr>
                      <m:t>𝑵</m:t>
                    </m:r>
                    <m:r>
                      <a:rPr lang="en-US" b="1" i="1" dirty="0" smtClean="0">
                        <a:latin typeface="Cambria Math"/>
                        <a:cs typeface="Arial" pitchFamily="34" charset="0"/>
                      </a:rPr>
                      <m:t> = </m:t>
                    </m:r>
                    <m:r>
                      <a:rPr lang="en-US" b="1" i="1" dirty="0" smtClean="0">
                        <a:latin typeface="Cambria Math"/>
                        <a:cs typeface="Arial" pitchFamily="34" charset="0"/>
                      </a:rPr>
                      <m:t>𝟏𝟎</m:t>
                    </m:r>
                  </m:oMath>
                </a14:m>
                <a:r>
                  <a:rPr lang="en-US" dirty="0">
                    <a:cs typeface="Arial" pitchFamily="34" charset="0"/>
                  </a:rPr>
                  <a:t> million, it takes more than a year…</a:t>
                </a:r>
              </a:p>
            </p:txBody>
          </p:sp>
        </mc:Choice>
        <mc:Fallback xmlns="">
          <p:sp>
            <p:nvSpPr>
              <p:cNvPr id="27341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610600" cy="5257801"/>
              </a:xfrm>
              <a:blipFill rotWithShape="1">
                <a:blip r:embed="rId2"/>
                <a:stretch>
                  <a:fillRect t="-696" r="-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69929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508248"/>
            <a:ext cx="8077200" cy="1673352"/>
          </a:xfrm>
        </p:spPr>
        <p:txBody>
          <a:bodyPr/>
          <a:lstStyle/>
          <a:p>
            <a:br>
              <a:rPr lang="en-US" dirty="0"/>
            </a:br>
            <a:r>
              <a:rPr lang="en-US" dirty="0" err="1"/>
              <a:t>MinHashing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85800" y="5282184"/>
            <a:ext cx="7772400" cy="1499616"/>
          </a:xfrm>
        </p:spPr>
        <p:txBody>
          <a:bodyPr anchor="t">
            <a:noAutofit/>
          </a:bodyPr>
          <a:lstStyle/>
          <a:p>
            <a:r>
              <a:rPr lang="en-US" sz="3200" b="1" dirty="0"/>
              <a:t>Step 2:</a:t>
            </a:r>
            <a:r>
              <a:rPr lang="en-US" sz="3200" dirty="0"/>
              <a:t> </a:t>
            </a:r>
            <a:r>
              <a:rPr lang="en-US" sz="3200" b="1" i="1" dirty="0" err="1">
                <a:solidFill>
                  <a:srgbClr val="FF0066"/>
                </a:solidFill>
              </a:rPr>
              <a:t>Minhashing</a:t>
            </a:r>
            <a:r>
              <a:rPr lang="en-US" sz="3200" b="1" i="1" dirty="0">
                <a:solidFill>
                  <a:srgbClr val="FF0066"/>
                </a:solidFill>
              </a:rPr>
              <a:t>:</a:t>
            </a:r>
            <a:r>
              <a:rPr lang="en-US" sz="3200" dirty="0"/>
              <a:t> Convert </a:t>
            </a:r>
            <a:r>
              <a:rPr lang="en-US" sz="3200" b="1" dirty="0"/>
              <a:t>large sets</a:t>
            </a:r>
            <a:r>
              <a:rPr lang="en-US" sz="3200" dirty="0"/>
              <a:t> to </a:t>
            </a:r>
            <a:r>
              <a:rPr lang="en-US" sz="3200" b="1" dirty="0"/>
              <a:t>short signatures</a:t>
            </a:r>
            <a:r>
              <a:rPr lang="en-US" sz="3200" dirty="0"/>
              <a:t>, while </a:t>
            </a:r>
            <a:r>
              <a:rPr lang="en-US" sz="3200" b="1" u="sng" dirty="0"/>
              <a:t>preserving similarity</a:t>
            </a:r>
          </a:p>
          <a:p>
            <a:endParaRPr lang="en-US" sz="3200" dirty="0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 rot="-5394873">
            <a:off x="1257300" y="842962"/>
            <a:ext cx="1371600" cy="9906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CC99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en-US" sz="1800"/>
              <a:t>Shingling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52400" y="1033462"/>
            <a:ext cx="777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Docu-</a:t>
            </a:r>
          </a:p>
          <a:p>
            <a:r>
              <a:rPr lang="en-US" sz="1800"/>
              <a:t>ment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990600" y="1338262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2362201" y="1338262"/>
            <a:ext cx="1447801" cy="2578100"/>
            <a:chOff x="1488" y="1920"/>
            <a:chExt cx="912" cy="1624"/>
          </a:xfrm>
        </p:grpSpPr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536" y="192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488" y="2448"/>
              <a:ext cx="912" cy="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1800" dirty="0"/>
                <a:t>The set</a:t>
              </a:r>
            </a:p>
            <a:p>
              <a:r>
                <a:rPr lang="en-US" sz="1800" dirty="0"/>
                <a:t>of strings</a:t>
              </a:r>
            </a:p>
            <a:p>
              <a:r>
                <a:rPr lang="en-US" sz="1800" dirty="0"/>
                <a:t>of length </a:t>
              </a:r>
              <a:r>
                <a:rPr lang="en-US" sz="1800" i="1" dirty="0"/>
                <a:t>k</a:t>
              </a:r>
            </a:p>
            <a:p>
              <a:r>
                <a:rPr lang="en-US" sz="1800" dirty="0"/>
                <a:t>that appear</a:t>
              </a:r>
            </a:p>
            <a:p>
              <a:r>
                <a:rPr lang="en-US" sz="1800" dirty="0"/>
                <a:t>in the doc-</a:t>
              </a:r>
            </a:p>
            <a:p>
              <a:r>
                <a:rPr lang="en-US" sz="1800" dirty="0" err="1"/>
                <a:t>ument</a:t>
              </a:r>
              <a:endParaRPr lang="en-US" sz="1800" dirty="0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V="1">
              <a:off x="1872" y="192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20"/>
          <p:cNvGrpSpPr>
            <a:grpSpLocks/>
          </p:cNvGrpSpPr>
          <p:nvPr/>
        </p:nvGrpSpPr>
        <p:grpSpPr bwMode="auto">
          <a:xfrm>
            <a:off x="3581399" y="652462"/>
            <a:ext cx="2305050" cy="3556001"/>
            <a:chOff x="2256" y="1488"/>
            <a:chExt cx="1452" cy="2240"/>
          </a:xfrm>
        </p:grpSpPr>
        <p:sp>
          <p:nvSpPr>
            <p:cNvPr id="13" name="AutoShape 4"/>
            <p:cNvSpPr>
              <a:spLocks noChangeArrowheads="1"/>
            </p:cNvSpPr>
            <p:nvPr/>
          </p:nvSpPr>
          <p:spPr bwMode="auto">
            <a:xfrm rot="-5394873">
              <a:off x="2136" y="1608"/>
              <a:ext cx="864" cy="62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/>
              <a:r>
                <a:rPr lang="en-US" sz="1800" dirty="0"/>
                <a:t>Min-Hash-</a:t>
              </a:r>
            </a:p>
            <a:p>
              <a:pPr algn="ctr"/>
              <a:r>
                <a:rPr lang="en-US" sz="1800" dirty="0" err="1"/>
                <a:t>ing</a:t>
              </a:r>
              <a:endParaRPr lang="en-US" sz="1800" dirty="0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880" y="192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2784" y="2448"/>
              <a:ext cx="924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b="1" i="1" dirty="0">
                  <a:solidFill>
                    <a:srgbClr val="FF0066"/>
                  </a:solidFill>
                </a:rPr>
                <a:t>Signatures:</a:t>
              </a:r>
              <a:endParaRPr lang="en-US" sz="1800" b="1" dirty="0"/>
            </a:p>
            <a:p>
              <a:r>
                <a:rPr lang="en-US" sz="1800" dirty="0"/>
                <a:t>short integer</a:t>
              </a:r>
            </a:p>
            <a:p>
              <a:r>
                <a:rPr lang="en-US" sz="1800" dirty="0"/>
                <a:t>vectors that</a:t>
              </a:r>
            </a:p>
            <a:p>
              <a:r>
                <a:rPr lang="en-US" sz="1800" dirty="0"/>
                <a:t>represent the</a:t>
              </a:r>
            </a:p>
            <a:p>
              <a:r>
                <a:rPr lang="en-US" sz="1800" dirty="0"/>
                <a:t>sets, and</a:t>
              </a:r>
            </a:p>
            <a:p>
              <a:r>
                <a:rPr lang="en-US" sz="1800" dirty="0"/>
                <a:t>reflect their</a:t>
              </a:r>
            </a:p>
            <a:p>
              <a:r>
                <a:rPr lang="en-US" sz="1800" dirty="0"/>
                <a:t>similarity</a:t>
              </a: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3216" y="192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913998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 Sets as Bit Vectors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Many similarity problems can be 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>
                <a:solidFill>
                  <a:srgbClr val="0000FF"/>
                </a:solidFill>
              </a:rPr>
              <a:t>formalized as </a:t>
            </a:r>
            <a:r>
              <a:rPr lang="en-US" sz="2800" b="1" dirty="0">
                <a:solidFill>
                  <a:srgbClr val="0000FF"/>
                </a:solidFill>
              </a:rPr>
              <a:t>finding subsets that </a:t>
            </a:r>
            <a:br>
              <a:rPr lang="en-US" sz="2800" b="1" dirty="0">
                <a:solidFill>
                  <a:srgbClr val="0000FF"/>
                </a:solidFill>
              </a:rPr>
            </a:br>
            <a:r>
              <a:rPr lang="en-US" sz="2800" b="1" dirty="0">
                <a:solidFill>
                  <a:srgbClr val="0000FF"/>
                </a:solidFill>
              </a:rPr>
              <a:t>have significant intersection</a:t>
            </a:r>
          </a:p>
          <a:p>
            <a:r>
              <a:rPr lang="en-US" sz="2800" b="1" dirty="0">
                <a:solidFill>
                  <a:srgbClr val="FF0066"/>
                </a:solidFill>
              </a:rPr>
              <a:t>Encode sets using 0/1 (bit, </a:t>
            </a:r>
            <a:r>
              <a:rPr lang="en-US" sz="2800" b="1" dirty="0" err="1">
                <a:solidFill>
                  <a:srgbClr val="FF0066"/>
                </a:solidFill>
              </a:rPr>
              <a:t>boolean</a:t>
            </a:r>
            <a:r>
              <a:rPr lang="en-US" sz="2800" b="1" dirty="0">
                <a:solidFill>
                  <a:srgbClr val="FF0066"/>
                </a:solidFill>
              </a:rPr>
              <a:t>) vectors </a:t>
            </a:r>
          </a:p>
          <a:p>
            <a:pPr lvl="1"/>
            <a:r>
              <a:rPr lang="en-US" sz="2400" dirty="0"/>
              <a:t>One dimension per element in the universal set</a:t>
            </a:r>
          </a:p>
          <a:p>
            <a:r>
              <a:rPr lang="en-US" sz="2800" dirty="0"/>
              <a:t>Interpret </a:t>
            </a:r>
            <a:r>
              <a:rPr lang="en-US" sz="2800" dirty="0">
                <a:solidFill>
                  <a:srgbClr val="FF0066"/>
                </a:solidFill>
              </a:rPr>
              <a:t>set intersection as bitwise </a:t>
            </a:r>
            <a:r>
              <a:rPr lang="en-US" sz="2800" b="1" dirty="0">
                <a:solidFill>
                  <a:srgbClr val="FF0066"/>
                </a:solidFill>
              </a:rPr>
              <a:t>AND</a:t>
            </a:r>
            <a:r>
              <a:rPr lang="en-US" sz="2800" dirty="0"/>
              <a:t>, and </a:t>
            </a:r>
            <a:br>
              <a:rPr lang="en-US" sz="2800" dirty="0"/>
            </a:br>
            <a:r>
              <a:rPr lang="en-US" sz="2800" dirty="0">
                <a:solidFill>
                  <a:srgbClr val="0000FF"/>
                </a:solidFill>
              </a:rPr>
              <a:t>set union as bitwise </a:t>
            </a:r>
            <a:r>
              <a:rPr lang="en-US" sz="2800" b="1" dirty="0">
                <a:solidFill>
                  <a:srgbClr val="0000FF"/>
                </a:solidFill>
              </a:rPr>
              <a:t>OR</a:t>
            </a:r>
          </a:p>
          <a:p>
            <a:pPr lvl="8"/>
            <a:endParaRPr lang="en-US" sz="1400" dirty="0"/>
          </a:p>
          <a:p>
            <a:r>
              <a:rPr lang="en-US" sz="2800" b="1" dirty="0">
                <a:solidFill>
                  <a:srgbClr val="008000"/>
                </a:solidFill>
              </a:rPr>
              <a:t>Example:</a:t>
            </a:r>
            <a:r>
              <a:rPr lang="en-US" sz="2800" dirty="0"/>
              <a:t> </a:t>
            </a:r>
            <a:r>
              <a:rPr lang="en-US" sz="2800" b="1" dirty="0"/>
              <a:t>C</a:t>
            </a:r>
            <a:r>
              <a:rPr lang="en-US" sz="2800" b="1" baseline="-25000" dirty="0"/>
              <a:t>1</a:t>
            </a:r>
            <a:r>
              <a:rPr lang="en-US" sz="2800" dirty="0"/>
              <a:t> = 10111; </a:t>
            </a:r>
            <a:r>
              <a:rPr lang="en-US" sz="2800" b="1" dirty="0"/>
              <a:t>C</a:t>
            </a:r>
            <a:r>
              <a:rPr lang="en-US" sz="2800" b="1" baseline="-25000" dirty="0"/>
              <a:t>2</a:t>
            </a:r>
            <a:r>
              <a:rPr lang="en-US" sz="2800" dirty="0"/>
              <a:t> = 10011</a:t>
            </a:r>
          </a:p>
          <a:p>
            <a:pPr lvl="1"/>
            <a:r>
              <a:rPr lang="en-US" sz="2400" dirty="0"/>
              <a:t>Size of intersection </a:t>
            </a:r>
            <a:r>
              <a:rPr lang="en-US" sz="2400" b="1" dirty="0"/>
              <a:t>= 3</a:t>
            </a:r>
            <a:r>
              <a:rPr lang="en-US" sz="2400" dirty="0"/>
              <a:t>; size of union </a:t>
            </a:r>
            <a:r>
              <a:rPr lang="en-US" sz="2400" b="1" dirty="0"/>
              <a:t>= 4</a:t>
            </a:r>
            <a:r>
              <a:rPr lang="en-US" sz="2400" dirty="0"/>
              <a:t>, </a:t>
            </a:r>
          </a:p>
          <a:p>
            <a:pPr lvl="1"/>
            <a:r>
              <a:rPr lang="en-US" sz="2400" b="1" dirty="0" err="1"/>
              <a:t>Jaccard</a:t>
            </a:r>
            <a:r>
              <a:rPr lang="en-US" sz="2400" b="1" dirty="0"/>
              <a:t> similarity</a:t>
            </a:r>
            <a:r>
              <a:rPr lang="en-US" sz="2400" dirty="0"/>
              <a:t> (not distance) </a:t>
            </a:r>
            <a:r>
              <a:rPr lang="en-US" sz="2400" b="1" dirty="0"/>
              <a:t>= 3/4</a:t>
            </a:r>
          </a:p>
          <a:p>
            <a:pPr lvl="1"/>
            <a:r>
              <a:rPr lang="en-US" sz="2400" b="1" dirty="0"/>
              <a:t>Distance: d(C</a:t>
            </a:r>
            <a:r>
              <a:rPr lang="en-US" sz="2400" b="1" baseline="-25000" dirty="0"/>
              <a:t>1</a:t>
            </a:r>
            <a:r>
              <a:rPr lang="en-US" sz="2400" b="1" dirty="0"/>
              <a:t>,C</a:t>
            </a:r>
            <a:r>
              <a:rPr lang="en-US" sz="2400" b="1" baseline="-25000" dirty="0"/>
              <a:t>2</a:t>
            </a:r>
            <a:r>
              <a:rPr lang="en-US" sz="2400" b="1" dirty="0"/>
              <a:t>) = 1 – (</a:t>
            </a:r>
            <a:r>
              <a:rPr lang="en-US" sz="2400" b="1" dirty="0" err="1"/>
              <a:t>Jaccard</a:t>
            </a:r>
            <a:r>
              <a:rPr lang="en-US" sz="2400" b="1" dirty="0"/>
              <a:t> similarity) = 1/4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6781800" y="1295400"/>
            <a:ext cx="2286000" cy="990600"/>
            <a:chOff x="3124200" y="1371600"/>
            <a:chExt cx="2667000" cy="1600200"/>
          </a:xfrm>
        </p:grpSpPr>
        <p:sp>
          <p:nvSpPr>
            <p:cNvPr id="32" name="Oval 3"/>
            <p:cNvSpPr>
              <a:spLocks noChangeArrowheads="1"/>
            </p:cNvSpPr>
            <p:nvPr/>
          </p:nvSpPr>
          <p:spPr bwMode="auto">
            <a:xfrm>
              <a:off x="3810000" y="1371600"/>
              <a:ext cx="1981200" cy="1600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Oval 4"/>
            <p:cNvSpPr>
              <a:spLocks noChangeArrowheads="1"/>
            </p:cNvSpPr>
            <p:nvPr/>
          </p:nvSpPr>
          <p:spPr bwMode="auto">
            <a:xfrm>
              <a:off x="3124200" y="1371600"/>
              <a:ext cx="1981200" cy="1600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3505200" y="1839351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3479800" y="2356338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Oval 7"/>
            <p:cNvSpPr>
              <a:spLocks noChangeArrowheads="1"/>
            </p:cNvSpPr>
            <p:nvPr/>
          </p:nvSpPr>
          <p:spPr bwMode="auto">
            <a:xfrm>
              <a:off x="4173220" y="1987062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Oval 8"/>
            <p:cNvSpPr>
              <a:spLocks noChangeArrowheads="1"/>
            </p:cNvSpPr>
            <p:nvPr/>
          </p:nvSpPr>
          <p:spPr bwMode="auto">
            <a:xfrm>
              <a:off x="4635500" y="2280138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Oval 9"/>
            <p:cNvSpPr>
              <a:spLocks noChangeArrowheads="1"/>
            </p:cNvSpPr>
            <p:nvPr/>
          </p:nvSpPr>
          <p:spPr bwMode="auto">
            <a:xfrm>
              <a:off x="4546600" y="1670537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Oval 10"/>
            <p:cNvSpPr>
              <a:spLocks noChangeArrowheads="1"/>
            </p:cNvSpPr>
            <p:nvPr/>
          </p:nvSpPr>
          <p:spPr bwMode="auto">
            <a:xfrm>
              <a:off x="5417820" y="2110154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Oval 11"/>
            <p:cNvSpPr>
              <a:spLocks noChangeArrowheads="1"/>
            </p:cNvSpPr>
            <p:nvPr/>
          </p:nvSpPr>
          <p:spPr bwMode="auto">
            <a:xfrm>
              <a:off x="5257800" y="2479431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Oval 12"/>
            <p:cNvSpPr>
              <a:spLocks noChangeArrowheads="1"/>
            </p:cNvSpPr>
            <p:nvPr/>
          </p:nvSpPr>
          <p:spPr bwMode="auto">
            <a:xfrm>
              <a:off x="5257800" y="1676399"/>
              <a:ext cx="106680" cy="147711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064150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Sets to Boolean Matrices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5943600" cy="56388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Rows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/>
              <a:t>= elements (shingles)</a:t>
            </a:r>
          </a:p>
          <a:p>
            <a:r>
              <a:rPr lang="en-US" b="1" dirty="0">
                <a:solidFill>
                  <a:srgbClr val="008000"/>
                </a:solidFill>
              </a:rPr>
              <a:t>Columns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/>
              <a:t>= sets (documents)</a:t>
            </a:r>
          </a:p>
          <a:p>
            <a:pPr lvl="1"/>
            <a:r>
              <a:rPr lang="en-US" dirty="0"/>
              <a:t>1 in row </a:t>
            </a:r>
            <a:r>
              <a:rPr lang="en-US" b="1" i="1" dirty="0"/>
              <a:t>e</a:t>
            </a:r>
            <a:r>
              <a:rPr lang="en-US" dirty="0"/>
              <a:t> and column </a:t>
            </a:r>
            <a:r>
              <a:rPr lang="en-US" b="1" i="1" dirty="0"/>
              <a:t>s</a:t>
            </a:r>
            <a:r>
              <a:rPr lang="en-US" dirty="0"/>
              <a:t> if and only if </a:t>
            </a:r>
            <a:r>
              <a:rPr lang="en-US" b="1" i="1" dirty="0"/>
              <a:t>e</a:t>
            </a:r>
            <a:r>
              <a:rPr lang="en-US" dirty="0"/>
              <a:t> is a member of </a:t>
            </a:r>
            <a:r>
              <a:rPr lang="en-US" b="1" i="1" dirty="0"/>
              <a:t>s</a:t>
            </a:r>
          </a:p>
          <a:p>
            <a:pPr lvl="1"/>
            <a:r>
              <a:rPr lang="en-US" dirty="0"/>
              <a:t>Column similarity is the </a:t>
            </a:r>
            <a:r>
              <a:rPr lang="en-US" dirty="0" err="1"/>
              <a:t>Jaccard</a:t>
            </a:r>
            <a:r>
              <a:rPr lang="en-US" dirty="0"/>
              <a:t> similarity of the corresponding sets (rows with value </a:t>
            </a:r>
            <a:r>
              <a:rPr lang="en-US" i="1" dirty="0"/>
              <a:t>1)</a:t>
            </a:r>
          </a:p>
          <a:p>
            <a:pPr lvl="1"/>
            <a:r>
              <a:rPr lang="en-US" b="1" dirty="0">
                <a:solidFill>
                  <a:srgbClr val="FF0066"/>
                </a:solidFill>
              </a:rPr>
              <a:t>Typical matrix is sparse!</a:t>
            </a:r>
          </a:p>
          <a:p>
            <a:r>
              <a:rPr lang="en-US" b="1" dirty="0">
                <a:solidFill>
                  <a:srgbClr val="0000FF"/>
                </a:solidFill>
              </a:rPr>
              <a:t>Each document is a column:</a:t>
            </a:r>
          </a:p>
          <a:p>
            <a:pPr lvl="1"/>
            <a:r>
              <a:rPr lang="en-US" sz="2400" b="1" dirty="0">
                <a:solidFill>
                  <a:srgbClr val="008000"/>
                </a:solidFill>
              </a:rPr>
              <a:t>Example:</a:t>
            </a:r>
            <a:r>
              <a:rPr lang="en-US" sz="2400" dirty="0"/>
              <a:t> </a:t>
            </a:r>
            <a:r>
              <a:rPr lang="en-US" sz="2400" b="1" dirty="0" err="1"/>
              <a:t>sim</a:t>
            </a:r>
            <a:r>
              <a:rPr lang="en-US" sz="2400" b="1" dirty="0"/>
              <a:t>(C</a:t>
            </a:r>
            <a:r>
              <a:rPr lang="en-US" sz="2400" b="1" baseline="-25000" dirty="0"/>
              <a:t>1</a:t>
            </a:r>
            <a:r>
              <a:rPr lang="en-US" sz="2400" b="1" dirty="0"/>
              <a:t> ,C</a:t>
            </a:r>
            <a:r>
              <a:rPr lang="en-US" sz="2400" b="1" baseline="-25000" dirty="0"/>
              <a:t>2</a:t>
            </a:r>
            <a:r>
              <a:rPr lang="en-US" sz="2400" b="1" dirty="0"/>
              <a:t>) = ?</a:t>
            </a:r>
          </a:p>
          <a:p>
            <a:pPr lvl="2"/>
            <a:r>
              <a:rPr lang="en-US" sz="2000" dirty="0"/>
              <a:t>Size of intersection = 3; size of union = 6, </a:t>
            </a:r>
            <a:br>
              <a:rPr lang="en-US" sz="2000" dirty="0"/>
            </a:br>
            <a:r>
              <a:rPr lang="en-US" sz="2000" dirty="0" err="1"/>
              <a:t>Jaccard</a:t>
            </a:r>
            <a:r>
              <a:rPr lang="en-US" sz="2000" dirty="0"/>
              <a:t> similarity (not distance) = 3/6</a:t>
            </a:r>
          </a:p>
          <a:p>
            <a:pPr lvl="2"/>
            <a:r>
              <a:rPr lang="en-US" sz="2000" b="1" dirty="0"/>
              <a:t>d(C</a:t>
            </a:r>
            <a:r>
              <a:rPr lang="en-US" sz="2000" b="1" baseline="-25000" dirty="0"/>
              <a:t>1</a:t>
            </a:r>
            <a:r>
              <a:rPr lang="en-US" sz="2000" b="1" dirty="0"/>
              <a:t>,C</a:t>
            </a:r>
            <a:r>
              <a:rPr lang="en-US" sz="2000" b="1" baseline="-25000" dirty="0"/>
              <a:t>2</a:t>
            </a:r>
            <a:r>
              <a:rPr lang="en-US" sz="2000" b="1" dirty="0"/>
              <a:t>) = 1 – (</a:t>
            </a:r>
            <a:r>
              <a:rPr lang="en-US" sz="2000" b="1" dirty="0" err="1"/>
              <a:t>Jaccard</a:t>
            </a:r>
            <a:r>
              <a:rPr lang="en-US" sz="2000" b="1" dirty="0"/>
              <a:t> similarity) = 3/6</a:t>
            </a:r>
          </a:p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185DA-005C-4DB8-9484-C88A810E3590}" type="slidenum">
              <a:rPr lang="en-US"/>
              <a:pPr/>
              <a:t>20</a:t>
            </a:fld>
            <a:endParaRPr lang="en-US"/>
          </a:p>
        </p:txBody>
      </p:sp>
      <p:grpSp>
        <p:nvGrpSpPr>
          <p:cNvPr id="18" name="Group 4"/>
          <p:cNvGrpSpPr>
            <a:grpSpLocks/>
          </p:cNvGrpSpPr>
          <p:nvPr/>
        </p:nvGrpSpPr>
        <p:grpSpPr bwMode="auto">
          <a:xfrm>
            <a:off x="6645276" y="2514600"/>
            <a:ext cx="2362200" cy="3895725"/>
            <a:chOff x="1776" y="2205"/>
            <a:chExt cx="1584" cy="2598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2964" y="4428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0</a:t>
              </a:r>
            </a:p>
          </p:txBody>
        </p:sp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2568" y="4428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1</a:t>
              </a:r>
            </a:p>
          </p:txBody>
        </p:sp>
        <p:sp>
          <p:nvSpPr>
            <p:cNvPr id="21" name="Rectangle 7"/>
            <p:cNvSpPr>
              <a:spLocks noChangeArrowheads="1"/>
            </p:cNvSpPr>
            <p:nvPr/>
          </p:nvSpPr>
          <p:spPr bwMode="auto">
            <a:xfrm>
              <a:off x="2172" y="4428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0</a:t>
              </a: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1776" y="4428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1</a:t>
              </a:r>
            </a:p>
          </p:txBody>
        </p:sp>
        <p:sp>
          <p:nvSpPr>
            <p:cNvPr id="23" name="Rectangle 9"/>
            <p:cNvSpPr>
              <a:spLocks noChangeArrowheads="1"/>
            </p:cNvSpPr>
            <p:nvPr/>
          </p:nvSpPr>
          <p:spPr bwMode="auto">
            <a:xfrm>
              <a:off x="2964" y="4054"/>
              <a:ext cx="396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0</a:t>
              </a:r>
            </a:p>
          </p:txBody>
        </p:sp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>
              <a:off x="2568" y="4054"/>
              <a:ext cx="396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1</a:t>
              </a:r>
            </a:p>
          </p:txBody>
        </p:sp>
        <p:sp>
          <p:nvSpPr>
            <p:cNvPr id="25" name="Rectangle 11"/>
            <p:cNvSpPr>
              <a:spLocks noChangeArrowheads="1"/>
            </p:cNvSpPr>
            <p:nvPr/>
          </p:nvSpPr>
          <p:spPr bwMode="auto">
            <a:xfrm>
              <a:off x="2172" y="4054"/>
              <a:ext cx="396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 dirty="0"/>
                <a:t>1</a:t>
              </a:r>
            </a:p>
          </p:txBody>
        </p:sp>
        <p:sp>
          <p:nvSpPr>
            <p:cNvPr id="26" name="Rectangle 12"/>
            <p:cNvSpPr>
              <a:spLocks noChangeArrowheads="1"/>
            </p:cNvSpPr>
            <p:nvPr/>
          </p:nvSpPr>
          <p:spPr bwMode="auto">
            <a:xfrm>
              <a:off x="1776" y="4054"/>
              <a:ext cx="396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1</a:t>
              </a:r>
            </a:p>
          </p:txBody>
        </p:sp>
        <p:sp>
          <p:nvSpPr>
            <p:cNvPr id="27" name="Rectangle 13"/>
            <p:cNvSpPr>
              <a:spLocks noChangeArrowheads="1"/>
            </p:cNvSpPr>
            <p:nvPr/>
          </p:nvSpPr>
          <p:spPr bwMode="auto">
            <a:xfrm>
              <a:off x="2964" y="3679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1</a:t>
              </a:r>
            </a:p>
          </p:txBody>
        </p:sp>
        <p:sp>
          <p:nvSpPr>
            <p:cNvPr id="28" name="Rectangle 14"/>
            <p:cNvSpPr>
              <a:spLocks noChangeArrowheads="1"/>
            </p:cNvSpPr>
            <p:nvPr/>
          </p:nvSpPr>
          <p:spPr bwMode="auto">
            <a:xfrm>
              <a:off x="2568" y="3679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0</a:t>
              </a:r>
            </a:p>
          </p:txBody>
        </p:sp>
        <p:sp>
          <p:nvSpPr>
            <p:cNvPr id="29" name="Rectangle 15"/>
            <p:cNvSpPr>
              <a:spLocks noChangeArrowheads="1"/>
            </p:cNvSpPr>
            <p:nvPr/>
          </p:nvSpPr>
          <p:spPr bwMode="auto">
            <a:xfrm>
              <a:off x="2172" y="3679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 dirty="0"/>
                <a:t>0</a:t>
              </a:r>
            </a:p>
          </p:txBody>
        </p:sp>
        <p:sp>
          <p:nvSpPr>
            <p:cNvPr id="30" name="Rectangle 16"/>
            <p:cNvSpPr>
              <a:spLocks noChangeArrowheads="1"/>
            </p:cNvSpPr>
            <p:nvPr/>
          </p:nvSpPr>
          <p:spPr bwMode="auto">
            <a:xfrm>
              <a:off x="1776" y="3679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 dirty="0"/>
                <a:t>1</a:t>
              </a:r>
            </a:p>
          </p:txBody>
        </p:sp>
        <p:sp>
          <p:nvSpPr>
            <p:cNvPr id="31" name="Rectangle 17"/>
            <p:cNvSpPr>
              <a:spLocks noChangeArrowheads="1"/>
            </p:cNvSpPr>
            <p:nvPr/>
          </p:nvSpPr>
          <p:spPr bwMode="auto">
            <a:xfrm>
              <a:off x="2964" y="3303"/>
              <a:ext cx="396" cy="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1</a:t>
              </a:r>
            </a:p>
          </p:txBody>
        </p:sp>
        <p:sp>
          <p:nvSpPr>
            <p:cNvPr id="32" name="Rectangle 18"/>
            <p:cNvSpPr>
              <a:spLocks noChangeArrowheads="1"/>
            </p:cNvSpPr>
            <p:nvPr/>
          </p:nvSpPr>
          <p:spPr bwMode="auto">
            <a:xfrm>
              <a:off x="2568" y="3303"/>
              <a:ext cx="396" cy="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0</a:t>
              </a:r>
            </a:p>
          </p:txBody>
        </p:sp>
        <p:sp>
          <p:nvSpPr>
            <p:cNvPr id="33" name="Rectangle 19"/>
            <p:cNvSpPr>
              <a:spLocks noChangeArrowheads="1"/>
            </p:cNvSpPr>
            <p:nvPr/>
          </p:nvSpPr>
          <p:spPr bwMode="auto">
            <a:xfrm>
              <a:off x="2172" y="3303"/>
              <a:ext cx="396" cy="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 dirty="0"/>
                <a:t>0</a:t>
              </a:r>
            </a:p>
          </p:txBody>
        </p:sp>
        <p:sp>
          <p:nvSpPr>
            <p:cNvPr id="34" name="Rectangle 20"/>
            <p:cNvSpPr>
              <a:spLocks noChangeArrowheads="1"/>
            </p:cNvSpPr>
            <p:nvPr/>
          </p:nvSpPr>
          <p:spPr bwMode="auto">
            <a:xfrm>
              <a:off x="1776" y="3303"/>
              <a:ext cx="396" cy="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0</a:t>
              </a:r>
            </a:p>
          </p:txBody>
        </p:sp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2964" y="2928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1</a:t>
              </a:r>
            </a:p>
          </p:txBody>
        </p:sp>
        <p:sp>
          <p:nvSpPr>
            <p:cNvPr id="36" name="Rectangle 22"/>
            <p:cNvSpPr>
              <a:spLocks noChangeArrowheads="1"/>
            </p:cNvSpPr>
            <p:nvPr/>
          </p:nvSpPr>
          <p:spPr bwMode="auto">
            <a:xfrm>
              <a:off x="2568" y="2928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0</a:t>
              </a:r>
            </a:p>
          </p:txBody>
        </p:sp>
        <p:sp>
          <p:nvSpPr>
            <p:cNvPr id="37" name="Rectangle 23"/>
            <p:cNvSpPr>
              <a:spLocks noChangeArrowheads="1"/>
            </p:cNvSpPr>
            <p:nvPr/>
          </p:nvSpPr>
          <p:spPr bwMode="auto">
            <a:xfrm>
              <a:off x="2172" y="2928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1</a:t>
              </a:r>
            </a:p>
          </p:txBody>
        </p:sp>
        <p:sp>
          <p:nvSpPr>
            <p:cNvPr id="38" name="Rectangle 24"/>
            <p:cNvSpPr>
              <a:spLocks noChangeArrowheads="1"/>
            </p:cNvSpPr>
            <p:nvPr/>
          </p:nvSpPr>
          <p:spPr bwMode="auto">
            <a:xfrm>
              <a:off x="1776" y="2928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 dirty="0"/>
                <a:t>0</a:t>
              </a:r>
            </a:p>
          </p:txBody>
        </p:sp>
        <p:sp>
          <p:nvSpPr>
            <p:cNvPr id="39" name="Rectangle 25"/>
            <p:cNvSpPr>
              <a:spLocks noChangeArrowheads="1"/>
            </p:cNvSpPr>
            <p:nvPr/>
          </p:nvSpPr>
          <p:spPr bwMode="auto">
            <a:xfrm>
              <a:off x="2964" y="2583"/>
              <a:ext cx="396" cy="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1</a:t>
              </a:r>
            </a:p>
          </p:txBody>
        </p:sp>
        <p:sp>
          <p:nvSpPr>
            <p:cNvPr id="40" name="Rectangle 26"/>
            <p:cNvSpPr>
              <a:spLocks noChangeArrowheads="1"/>
            </p:cNvSpPr>
            <p:nvPr/>
          </p:nvSpPr>
          <p:spPr bwMode="auto">
            <a:xfrm>
              <a:off x="2568" y="2583"/>
              <a:ext cx="396" cy="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0</a:t>
              </a:r>
            </a:p>
          </p:txBody>
        </p:sp>
        <p:sp>
          <p:nvSpPr>
            <p:cNvPr id="41" name="Rectangle 27"/>
            <p:cNvSpPr>
              <a:spLocks noChangeArrowheads="1"/>
            </p:cNvSpPr>
            <p:nvPr/>
          </p:nvSpPr>
          <p:spPr bwMode="auto">
            <a:xfrm>
              <a:off x="2172" y="2583"/>
              <a:ext cx="396" cy="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 dirty="0"/>
                <a:t>1</a:t>
              </a:r>
            </a:p>
          </p:txBody>
        </p:sp>
        <p:sp>
          <p:nvSpPr>
            <p:cNvPr id="42" name="Rectangle 28"/>
            <p:cNvSpPr>
              <a:spLocks noChangeArrowheads="1"/>
            </p:cNvSpPr>
            <p:nvPr/>
          </p:nvSpPr>
          <p:spPr bwMode="auto">
            <a:xfrm>
              <a:off x="1776" y="2583"/>
              <a:ext cx="396" cy="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1</a:t>
              </a:r>
            </a:p>
          </p:txBody>
        </p:sp>
        <p:sp>
          <p:nvSpPr>
            <p:cNvPr id="43" name="Rectangle 29"/>
            <p:cNvSpPr>
              <a:spLocks noChangeArrowheads="1"/>
            </p:cNvSpPr>
            <p:nvPr/>
          </p:nvSpPr>
          <p:spPr bwMode="auto">
            <a:xfrm>
              <a:off x="2964" y="2208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0</a:t>
              </a:r>
            </a:p>
          </p:txBody>
        </p:sp>
        <p:sp>
          <p:nvSpPr>
            <p:cNvPr id="44" name="Rectangle 30"/>
            <p:cNvSpPr>
              <a:spLocks noChangeArrowheads="1"/>
            </p:cNvSpPr>
            <p:nvPr/>
          </p:nvSpPr>
          <p:spPr bwMode="auto">
            <a:xfrm>
              <a:off x="2568" y="2208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1</a:t>
              </a:r>
            </a:p>
          </p:txBody>
        </p:sp>
        <p:sp>
          <p:nvSpPr>
            <p:cNvPr id="45" name="Rectangle 31"/>
            <p:cNvSpPr>
              <a:spLocks noChangeArrowheads="1"/>
            </p:cNvSpPr>
            <p:nvPr/>
          </p:nvSpPr>
          <p:spPr bwMode="auto">
            <a:xfrm>
              <a:off x="2172" y="2208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 dirty="0"/>
                <a:t>1</a:t>
              </a:r>
            </a:p>
          </p:txBody>
        </p:sp>
        <p:sp>
          <p:nvSpPr>
            <p:cNvPr id="46" name="Rectangle 32"/>
            <p:cNvSpPr>
              <a:spLocks noChangeArrowheads="1"/>
            </p:cNvSpPr>
            <p:nvPr/>
          </p:nvSpPr>
          <p:spPr bwMode="auto">
            <a:xfrm>
              <a:off x="1776" y="2208"/>
              <a:ext cx="396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spcBef>
                  <a:spcPct val="20000"/>
                </a:spcBef>
              </a:pPr>
              <a:r>
                <a:rPr lang="en-US" sz="2800"/>
                <a:t>1 </a:t>
              </a:r>
            </a:p>
          </p:txBody>
        </p:sp>
        <p:sp>
          <p:nvSpPr>
            <p:cNvPr id="47" name="Line 33"/>
            <p:cNvSpPr>
              <a:spLocks noChangeShapeType="1"/>
            </p:cNvSpPr>
            <p:nvPr/>
          </p:nvSpPr>
          <p:spPr bwMode="auto">
            <a:xfrm>
              <a:off x="1776" y="2208"/>
              <a:ext cx="158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8" name="Line 34"/>
            <p:cNvSpPr>
              <a:spLocks noChangeShapeType="1"/>
            </p:cNvSpPr>
            <p:nvPr/>
          </p:nvSpPr>
          <p:spPr bwMode="auto">
            <a:xfrm>
              <a:off x="1776" y="2583"/>
              <a:ext cx="15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" name="Line 35"/>
            <p:cNvSpPr>
              <a:spLocks noChangeShapeType="1"/>
            </p:cNvSpPr>
            <p:nvPr/>
          </p:nvSpPr>
          <p:spPr bwMode="auto">
            <a:xfrm>
              <a:off x="1776" y="2928"/>
              <a:ext cx="15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" name="Line 36"/>
            <p:cNvSpPr>
              <a:spLocks noChangeShapeType="1"/>
            </p:cNvSpPr>
            <p:nvPr/>
          </p:nvSpPr>
          <p:spPr bwMode="auto">
            <a:xfrm>
              <a:off x="1776" y="3303"/>
              <a:ext cx="15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" name="Line 37"/>
            <p:cNvSpPr>
              <a:spLocks noChangeShapeType="1"/>
            </p:cNvSpPr>
            <p:nvPr/>
          </p:nvSpPr>
          <p:spPr bwMode="auto">
            <a:xfrm>
              <a:off x="1776" y="3679"/>
              <a:ext cx="15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2" name="Line 38"/>
            <p:cNvSpPr>
              <a:spLocks noChangeShapeType="1"/>
            </p:cNvSpPr>
            <p:nvPr/>
          </p:nvSpPr>
          <p:spPr bwMode="auto">
            <a:xfrm>
              <a:off x="1776" y="4054"/>
              <a:ext cx="15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" name="Line 39"/>
            <p:cNvSpPr>
              <a:spLocks noChangeShapeType="1"/>
            </p:cNvSpPr>
            <p:nvPr/>
          </p:nvSpPr>
          <p:spPr bwMode="auto">
            <a:xfrm>
              <a:off x="1776" y="4428"/>
              <a:ext cx="15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" name="Line 40"/>
            <p:cNvSpPr>
              <a:spLocks noChangeShapeType="1"/>
            </p:cNvSpPr>
            <p:nvPr/>
          </p:nvSpPr>
          <p:spPr bwMode="auto">
            <a:xfrm>
              <a:off x="1776" y="4803"/>
              <a:ext cx="158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5" name="Line 41"/>
            <p:cNvSpPr>
              <a:spLocks noChangeShapeType="1"/>
            </p:cNvSpPr>
            <p:nvPr/>
          </p:nvSpPr>
          <p:spPr bwMode="auto">
            <a:xfrm>
              <a:off x="1776" y="2208"/>
              <a:ext cx="0" cy="2595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6" name="Line 42"/>
            <p:cNvSpPr>
              <a:spLocks noChangeShapeType="1"/>
            </p:cNvSpPr>
            <p:nvPr/>
          </p:nvSpPr>
          <p:spPr bwMode="auto">
            <a:xfrm>
              <a:off x="2172" y="2205"/>
              <a:ext cx="0" cy="25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7" name="Line 43"/>
            <p:cNvSpPr>
              <a:spLocks noChangeShapeType="1"/>
            </p:cNvSpPr>
            <p:nvPr/>
          </p:nvSpPr>
          <p:spPr bwMode="auto">
            <a:xfrm>
              <a:off x="2568" y="2208"/>
              <a:ext cx="0" cy="25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8" name="Line 44"/>
            <p:cNvSpPr>
              <a:spLocks noChangeShapeType="1"/>
            </p:cNvSpPr>
            <p:nvPr/>
          </p:nvSpPr>
          <p:spPr bwMode="auto">
            <a:xfrm>
              <a:off x="2964" y="2208"/>
              <a:ext cx="0" cy="25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9" name="Line 45"/>
            <p:cNvSpPr>
              <a:spLocks noChangeShapeType="1"/>
            </p:cNvSpPr>
            <p:nvPr/>
          </p:nvSpPr>
          <p:spPr bwMode="auto">
            <a:xfrm>
              <a:off x="3360" y="2208"/>
              <a:ext cx="0" cy="2595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235826" y="2133600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Documents</a:t>
            </a:r>
          </a:p>
        </p:txBody>
      </p:sp>
      <p:sp>
        <p:nvSpPr>
          <p:cNvPr id="60" name="TextBox 59"/>
          <p:cNvSpPr txBox="1"/>
          <p:nvPr/>
        </p:nvSpPr>
        <p:spPr>
          <a:xfrm rot="16200000">
            <a:off x="5932096" y="4275547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Shingles</a:t>
            </a:r>
          </a:p>
        </p:txBody>
      </p:sp>
    </p:spTree>
    <p:extLst>
      <p:ext uri="{BB962C8B-B14F-4D97-AF65-F5344CB8AC3E}">
        <p14:creationId xmlns:p14="http://schemas.microsoft.com/office/powerpoint/2010/main" val="38220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Outline: Finding Similar Columns</a:t>
            </a:r>
            <a:endParaRPr lang="en-US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10600" cy="54102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So far:</a:t>
            </a:r>
          </a:p>
          <a:p>
            <a:pPr lvl="1"/>
            <a:r>
              <a:rPr lang="en-US" dirty="0"/>
              <a:t>Documents </a:t>
            </a:r>
            <a:r>
              <a:rPr lang="en-US" dirty="0">
                <a:sym typeface="Symbol"/>
              </a:rPr>
              <a:t> Sets of shingles</a:t>
            </a:r>
          </a:p>
          <a:p>
            <a:pPr lvl="1"/>
            <a:r>
              <a:rPr lang="en-US" dirty="0">
                <a:sym typeface="Symbol"/>
              </a:rPr>
              <a:t>Represent sets as </a:t>
            </a:r>
            <a:r>
              <a:rPr lang="en-US" dirty="0" err="1">
                <a:sym typeface="Symbol"/>
              </a:rPr>
              <a:t>boolean</a:t>
            </a:r>
            <a:r>
              <a:rPr lang="en-US" dirty="0">
                <a:sym typeface="Symbol"/>
              </a:rPr>
              <a:t> vectors in a matrix</a:t>
            </a:r>
          </a:p>
          <a:p>
            <a:r>
              <a:rPr lang="en-US" b="1" dirty="0">
                <a:solidFill>
                  <a:srgbClr val="0000FF"/>
                </a:solidFill>
                <a:sym typeface="Symbol"/>
              </a:rPr>
              <a:t>Next goal: </a:t>
            </a:r>
            <a:r>
              <a:rPr lang="en-US" b="1" dirty="0">
                <a:solidFill>
                  <a:srgbClr val="FF0066"/>
                </a:solidFill>
                <a:sym typeface="Symbol"/>
              </a:rPr>
              <a:t>Find similar columns while computing small signatures</a:t>
            </a:r>
          </a:p>
          <a:p>
            <a:pPr lvl="1"/>
            <a:r>
              <a:rPr lang="en-US" b="1" dirty="0">
                <a:sym typeface="Symbol"/>
              </a:rPr>
              <a:t>Similarity of columns == similarity of signatures</a:t>
            </a:r>
            <a:endParaRPr lang="en-US" b="1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C1A1-C784-4FA5-964E-14B761CA2EA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75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Outline: Finding Similar Columns</a:t>
            </a:r>
            <a:endParaRPr lang="en-US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10600" cy="54102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FF"/>
                </a:solidFill>
                <a:sym typeface="Symbol"/>
              </a:rPr>
              <a:t>Next Goal: </a:t>
            </a:r>
            <a:r>
              <a:rPr lang="en-US" b="1" dirty="0">
                <a:solidFill>
                  <a:srgbClr val="FF0066"/>
                </a:solidFill>
                <a:sym typeface="Symbol"/>
              </a:rPr>
              <a:t>Find similar columns, Small signatures</a:t>
            </a:r>
            <a:endParaRPr lang="en-US" b="1" dirty="0">
              <a:solidFill>
                <a:srgbClr val="FF0066"/>
              </a:solidFill>
            </a:endParaRPr>
          </a:p>
          <a:p>
            <a:r>
              <a:rPr lang="en-US" b="1" dirty="0">
                <a:solidFill>
                  <a:srgbClr val="008000"/>
                </a:solidFill>
              </a:rPr>
              <a:t>Naïve approach:</a:t>
            </a:r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1) Signatures of columns:</a:t>
            </a:r>
            <a:r>
              <a:rPr lang="en-US" dirty="0"/>
              <a:t> small summaries of columns</a:t>
            </a:r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2) Examine pairs of signatures</a:t>
            </a:r>
            <a:r>
              <a:rPr lang="en-US" dirty="0"/>
              <a:t> to find similar columns</a:t>
            </a:r>
          </a:p>
          <a:p>
            <a:pPr lvl="2"/>
            <a:r>
              <a:rPr lang="en-US" b="1" dirty="0"/>
              <a:t>Essential:</a:t>
            </a:r>
            <a:r>
              <a:rPr lang="en-US" dirty="0"/>
              <a:t> Similarities of signatures and columns are related</a:t>
            </a:r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3) Optional:</a:t>
            </a:r>
            <a:r>
              <a:rPr lang="en-US" dirty="0"/>
              <a:t> Check that columns with similar signatures are really similar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DC1A1-C784-4FA5-964E-14B761CA2EA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21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Hashing Columns (Signatures)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534400" cy="5562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Key idea: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“hash” each column </a:t>
            </a:r>
            <a:r>
              <a:rPr lang="en-US" b="1" i="1" dirty="0"/>
              <a:t>C</a:t>
            </a:r>
            <a:r>
              <a:rPr lang="en-US" dirty="0"/>
              <a:t> to a small </a:t>
            </a:r>
            <a:r>
              <a:rPr lang="en-US" b="1" i="1" dirty="0">
                <a:solidFill>
                  <a:srgbClr val="D60093"/>
                </a:solidFill>
              </a:rPr>
              <a:t>signature</a:t>
            </a:r>
            <a:r>
              <a:rPr lang="en-US" dirty="0"/>
              <a:t> </a:t>
            </a:r>
            <a:r>
              <a:rPr lang="en-US" b="1" i="1" dirty="0"/>
              <a:t>h(C)</a:t>
            </a:r>
            <a:r>
              <a:rPr lang="en-US" dirty="0"/>
              <a:t>, such that:</a:t>
            </a:r>
          </a:p>
          <a:p>
            <a:pPr lvl="1"/>
            <a:r>
              <a:rPr lang="en-US" b="1" dirty="0"/>
              <a:t>(1)</a:t>
            </a:r>
            <a:r>
              <a:rPr lang="en-US" dirty="0"/>
              <a:t> </a:t>
            </a:r>
            <a:r>
              <a:rPr lang="en-US" b="1" i="1" dirty="0"/>
              <a:t>h(C)</a:t>
            </a:r>
            <a:r>
              <a:rPr lang="en-US" dirty="0"/>
              <a:t> is small enough that the signature fits in RAM</a:t>
            </a:r>
          </a:p>
          <a:p>
            <a:pPr lvl="1"/>
            <a:r>
              <a:rPr lang="en-US" b="1" dirty="0"/>
              <a:t>(2)</a:t>
            </a:r>
            <a:r>
              <a:rPr lang="en-US" dirty="0"/>
              <a:t> </a:t>
            </a:r>
            <a:r>
              <a:rPr lang="en-US" b="1" i="1" dirty="0" err="1"/>
              <a:t>sim</a:t>
            </a:r>
            <a:r>
              <a:rPr lang="en-US" b="1" i="1" dirty="0"/>
              <a:t>(C</a:t>
            </a:r>
            <a:r>
              <a:rPr lang="en-US" b="1" i="1" baseline="-25000" dirty="0"/>
              <a:t>1</a:t>
            </a:r>
            <a:r>
              <a:rPr lang="en-US" b="1" i="1" dirty="0"/>
              <a:t>, C</a:t>
            </a:r>
            <a:r>
              <a:rPr lang="en-US" b="1" i="1" baseline="-25000" dirty="0"/>
              <a:t>2</a:t>
            </a:r>
            <a:r>
              <a:rPr lang="en-US" b="1" i="1" dirty="0"/>
              <a:t>)</a:t>
            </a:r>
            <a:r>
              <a:rPr lang="en-US" dirty="0"/>
              <a:t> is the same as the “similarity” of signatures </a:t>
            </a:r>
            <a:r>
              <a:rPr lang="en-US" b="1" i="1" dirty="0"/>
              <a:t>h(C</a:t>
            </a:r>
            <a:r>
              <a:rPr lang="en-US" b="1" i="1" baseline="-25000" dirty="0"/>
              <a:t>1</a:t>
            </a:r>
            <a:r>
              <a:rPr lang="en-US" b="1" i="1" dirty="0"/>
              <a:t>) </a:t>
            </a:r>
            <a:r>
              <a:rPr lang="en-US" dirty="0"/>
              <a:t>and </a:t>
            </a:r>
            <a:r>
              <a:rPr lang="en-US" b="1" i="1" dirty="0"/>
              <a:t>h(C</a:t>
            </a:r>
            <a:r>
              <a:rPr lang="en-US" b="1" i="1" baseline="-25000" dirty="0"/>
              <a:t>2</a:t>
            </a:r>
            <a:r>
              <a:rPr lang="en-US" b="1" i="1" dirty="0"/>
              <a:t>)</a:t>
            </a:r>
          </a:p>
          <a:p>
            <a:pPr lvl="8"/>
            <a:endParaRPr lang="en-US" b="1" i="1" dirty="0"/>
          </a:p>
          <a:p>
            <a:r>
              <a:rPr lang="en-US" b="1" dirty="0"/>
              <a:t>Goal: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en-US" b="1" dirty="0">
                <a:solidFill>
                  <a:srgbClr val="008000"/>
                </a:solidFill>
              </a:rPr>
              <a:t>Find a hash function </a:t>
            </a:r>
            <a:r>
              <a:rPr lang="en-US" b="1" i="1" dirty="0">
                <a:solidFill>
                  <a:srgbClr val="008000"/>
                </a:solidFill>
              </a:rPr>
              <a:t>h(·)</a:t>
            </a:r>
            <a:r>
              <a:rPr lang="en-US" b="1" dirty="0">
                <a:solidFill>
                  <a:srgbClr val="008000"/>
                </a:solidFill>
              </a:rPr>
              <a:t> such that:</a:t>
            </a:r>
          </a:p>
          <a:p>
            <a:pPr lvl="1"/>
            <a:r>
              <a:rPr lang="en-US" dirty="0"/>
              <a:t>If </a:t>
            </a:r>
            <a:r>
              <a:rPr lang="en-US" b="1" i="1" dirty="0" err="1"/>
              <a:t>sim</a:t>
            </a:r>
            <a:r>
              <a:rPr lang="en-US" b="1" i="1" dirty="0"/>
              <a:t>(C</a:t>
            </a:r>
            <a:r>
              <a:rPr lang="en-US" b="1" i="1" baseline="-25000" dirty="0"/>
              <a:t>1</a:t>
            </a:r>
            <a:r>
              <a:rPr lang="en-US" b="1" i="1" dirty="0"/>
              <a:t>,C</a:t>
            </a:r>
            <a:r>
              <a:rPr lang="en-US" b="1" i="1" baseline="-25000" dirty="0"/>
              <a:t>2</a:t>
            </a:r>
            <a:r>
              <a:rPr lang="en-US" b="1" i="1" dirty="0"/>
              <a:t>)</a:t>
            </a:r>
            <a:r>
              <a:rPr lang="en-US" dirty="0"/>
              <a:t> is high, then with high prob. </a:t>
            </a:r>
            <a:r>
              <a:rPr lang="en-US" b="1" i="1" dirty="0"/>
              <a:t>h(C</a:t>
            </a:r>
            <a:r>
              <a:rPr lang="en-US" b="1" i="1" baseline="-25000" dirty="0"/>
              <a:t>1</a:t>
            </a:r>
            <a:r>
              <a:rPr lang="en-US" b="1" i="1" dirty="0"/>
              <a:t>) = h(C</a:t>
            </a:r>
            <a:r>
              <a:rPr lang="en-US" b="1" i="1" baseline="-25000" dirty="0"/>
              <a:t>2</a:t>
            </a:r>
            <a:r>
              <a:rPr lang="en-US" b="1" i="1" dirty="0"/>
              <a:t>)</a:t>
            </a:r>
          </a:p>
          <a:p>
            <a:pPr lvl="1"/>
            <a:r>
              <a:rPr lang="en-US" dirty="0"/>
              <a:t>If </a:t>
            </a:r>
            <a:r>
              <a:rPr lang="en-US" b="1" i="1" dirty="0" err="1"/>
              <a:t>sim</a:t>
            </a:r>
            <a:r>
              <a:rPr lang="en-US" b="1" i="1" dirty="0"/>
              <a:t>(C</a:t>
            </a:r>
            <a:r>
              <a:rPr lang="en-US" b="1" i="1" baseline="-25000" dirty="0"/>
              <a:t>1</a:t>
            </a:r>
            <a:r>
              <a:rPr lang="en-US" b="1" i="1" dirty="0"/>
              <a:t>,C</a:t>
            </a:r>
            <a:r>
              <a:rPr lang="en-US" b="1" i="1" baseline="-25000" dirty="0"/>
              <a:t>2</a:t>
            </a:r>
            <a:r>
              <a:rPr lang="en-US" b="1" i="1" dirty="0"/>
              <a:t>)</a:t>
            </a:r>
            <a:r>
              <a:rPr lang="en-US" dirty="0"/>
              <a:t> is low, then with high prob. </a:t>
            </a:r>
            <a:r>
              <a:rPr lang="en-US" b="1" i="1" dirty="0"/>
              <a:t>h(C</a:t>
            </a:r>
            <a:r>
              <a:rPr lang="en-US" b="1" i="1" baseline="-25000" dirty="0"/>
              <a:t>1</a:t>
            </a:r>
            <a:r>
              <a:rPr lang="en-US" b="1" i="1" dirty="0"/>
              <a:t>) ≠ h(C</a:t>
            </a:r>
            <a:r>
              <a:rPr lang="en-US" b="1" i="1" baseline="-25000" dirty="0"/>
              <a:t>2</a:t>
            </a:r>
            <a:r>
              <a:rPr lang="en-US" b="1" i="1" dirty="0"/>
              <a:t>)</a:t>
            </a:r>
          </a:p>
          <a:p>
            <a:pPr lvl="8"/>
            <a:endParaRPr lang="en-US" b="1" dirty="0">
              <a:solidFill>
                <a:srgbClr val="D60093"/>
              </a:solidFill>
            </a:endParaRPr>
          </a:p>
          <a:p>
            <a:r>
              <a:rPr lang="en-US" b="1" dirty="0">
                <a:solidFill>
                  <a:srgbClr val="D60093"/>
                </a:solidFill>
              </a:rPr>
              <a:t>Hash docs into buckets. Expect that “most” pairs of near duplicate docs hash into the same bucket!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C8250-8319-48A7-B295-578641B1A236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81000" y="3733800"/>
            <a:ext cx="8610600" cy="1524000"/>
          </a:xfrm>
          <a:prstGeom prst="roundRect">
            <a:avLst/>
          </a:prstGeom>
          <a:ln w="76200">
            <a:solidFill>
              <a:srgbClr val="008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2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Min-Hashing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86800" cy="525780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Goal: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en-US" b="1" dirty="0">
                <a:solidFill>
                  <a:srgbClr val="FF0066"/>
                </a:solidFill>
              </a:rPr>
              <a:t>Find a hash function </a:t>
            </a:r>
            <a:r>
              <a:rPr lang="en-US" b="1" i="1" dirty="0">
                <a:solidFill>
                  <a:srgbClr val="FF0066"/>
                </a:solidFill>
              </a:rPr>
              <a:t>h(·)</a:t>
            </a:r>
            <a:r>
              <a:rPr lang="en-US" b="1" dirty="0">
                <a:solidFill>
                  <a:srgbClr val="FF0066"/>
                </a:solidFill>
              </a:rPr>
              <a:t> such that:</a:t>
            </a:r>
          </a:p>
          <a:p>
            <a:pPr lvl="1"/>
            <a:r>
              <a:rPr lang="en-US" dirty="0"/>
              <a:t>if </a:t>
            </a:r>
            <a:r>
              <a:rPr lang="en-US" b="1" i="1" dirty="0" err="1"/>
              <a:t>sim</a:t>
            </a:r>
            <a:r>
              <a:rPr lang="en-US" b="1" i="1" dirty="0"/>
              <a:t>(C</a:t>
            </a:r>
            <a:r>
              <a:rPr lang="en-US" b="1" i="1" baseline="-25000" dirty="0"/>
              <a:t>1</a:t>
            </a:r>
            <a:r>
              <a:rPr lang="en-US" b="1" i="1" dirty="0"/>
              <a:t>,C</a:t>
            </a:r>
            <a:r>
              <a:rPr lang="en-US" b="1" i="1" baseline="-25000" dirty="0"/>
              <a:t>2</a:t>
            </a:r>
            <a:r>
              <a:rPr lang="en-US" b="1" i="1" dirty="0"/>
              <a:t>)</a:t>
            </a:r>
            <a:r>
              <a:rPr lang="en-US" dirty="0"/>
              <a:t> is high, then with high prob. </a:t>
            </a:r>
            <a:r>
              <a:rPr lang="en-US" b="1" i="1" dirty="0"/>
              <a:t>h(C</a:t>
            </a:r>
            <a:r>
              <a:rPr lang="en-US" b="1" i="1" baseline="-25000" dirty="0"/>
              <a:t>1</a:t>
            </a:r>
            <a:r>
              <a:rPr lang="en-US" b="1" i="1" dirty="0"/>
              <a:t>) = h(C</a:t>
            </a:r>
            <a:r>
              <a:rPr lang="en-US" b="1" i="1" baseline="-25000" dirty="0"/>
              <a:t>2</a:t>
            </a:r>
            <a:r>
              <a:rPr lang="en-US" b="1" i="1" dirty="0"/>
              <a:t>)</a:t>
            </a:r>
          </a:p>
          <a:p>
            <a:pPr lvl="1"/>
            <a:r>
              <a:rPr lang="en-US" dirty="0"/>
              <a:t>if </a:t>
            </a:r>
            <a:r>
              <a:rPr lang="en-US" b="1" i="1" dirty="0" err="1"/>
              <a:t>sim</a:t>
            </a:r>
            <a:r>
              <a:rPr lang="en-US" b="1" i="1" dirty="0"/>
              <a:t>(C</a:t>
            </a:r>
            <a:r>
              <a:rPr lang="en-US" b="1" i="1" baseline="-25000" dirty="0"/>
              <a:t>1</a:t>
            </a:r>
            <a:r>
              <a:rPr lang="en-US" b="1" i="1" dirty="0"/>
              <a:t>,C</a:t>
            </a:r>
            <a:r>
              <a:rPr lang="en-US" b="1" i="1" baseline="-25000" dirty="0"/>
              <a:t>2</a:t>
            </a:r>
            <a:r>
              <a:rPr lang="en-US" b="1" i="1" dirty="0"/>
              <a:t>)</a:t>
            </a:r>
            <a:r>
              <a:rPr lang="en-US" dirty="0"/>
              <a:t> is low, then with high prob. </a:t>
            </a:r>
            <a:r>
              <a:rPr lang="en-US" b="1" i="1" dirty="0"/>
              <a:t>h(C</a:t>
            </a:r>
            <a:r>
              <a:rPr lang="en-US" b="1" i="1" baseline="-25000" dirty="0"/>
              <a:t>1</a:t>
            </a:r>
            <a:r>
              <a:rPr lang="en-US" b="1" i="1" dirty="0"/>
              <a:t>) ≠ h(C</a:t>
            </a:r>
            <a:r>
              <a:rPr lang="en-US" b="1" i="1" baseline="-25000" dirty="0"/>
              <a:t>2</a:t>
            </a:r>
            <a:r>
              <a:rPr lang="en-US" b="1" i="1" dirty="0"/>
              <a:t>)</a:t>
            </a:r>
          </a:p>
          <a:p>
            <a:pPr lvl="8"/>
            <a:endParaRPr lang="en-US" b="1" dirty="0">
              <a:solidFill>
                <a:srgbClr val="D60093"/>
              </a:solidFill>
            </a:endParaRPr>
          </a:p>
          <a:p>
            <a:r>
              <a:rPr lang="en-US" b="1" dirty="0">
                <a:solidFill>
                  <a:srgbClr val="D60093"/>
                </a:solidFill>
              </a:rPr>
              <a:t>Clearly, the hash function depends on </a:t>
            </a:r>
            <a:br>
              <a:rPr lang="en-US" b="1" dirty="0">
                <a:solidFill>
                  <a:srgbClr val="D60093"/>
                </a:solidFill>
              </a:rPr>
            </a:br>
            <a:r>
              <a:rPr lang="en-US" b="1" dirty="0">
                <a:solidFill>
                  <a:srgbClr val="D60093"/>
                </a:solidFill>
              </a:rPr>
              <a:t>the similarity metric:</a:t>
            </a:r>
          </a:p>
          <a:p>
            <a:pPr lvl="1"/>
            <a:r>
              <a:rPr lang="en-US" dirty="0"/>
              <a:t>Not all similarity metrics have a suitable </a:t>
            </a:r>
            <a:br>
              <a:rPr lang="en-US" dirty="0"/>
            </a:br>
            <a:r>
              <a:rPr lang="en-US" dirty="0"/>
              <a:t>hash function</a:t>
            </a:r>
          </a:p>
          <a:p>
            <a:r>
              <a:rPr lang="en-US" b="1" dirty="0"/>
              <a:t>There is a suitable hash function for </a:t>
            </a:r>
            <a:br>
              <a:rPr lang="en-US" b="1" dirty="0"/>
            </a:br>
            <a:r>
              <a:rPr lang="en-US" b="1" dirty="0"/>
              <a:t>the </a:t>
            </a:r>
            <a:r>
              <a:rPr lang="en-US" b="1" dirty="0" err="1"/>
              <a:t>Jaccard</a:t>
            </a:r>
            <a:r>
              <a:rPr lang="en-US" b="1" dirty="0"/>
              <a:t> similarity: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dirty="0"/>
              <a:t>It is called </a:t>
            </a:r>
            <a:r>
              <a:rPr lang="en-US" b="1" dirty="0">
                <a:solidFill>
                  <a:srgbClr val="D60093"/>
                </a:solidFill>
              </a:rPr>
              <a:t>Min-Hashing</a:t>
            </a:r>
            <a:r>
              <a:rPr lang="en-US" dirty="0">
                <a:solidFill>
                  <a:srgbClr val="D60093"/>
                </a:solidFill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30103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8DEC-E51D-40AD-8624-2F07CB8C5484}" type="slidenum">
              <a:rPr lang="en-US"/>
              <a:pPr/>
              <a:t>25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Min-Hashing</a:t>
            </a:r>
            <a:endParaRPr lang="en-US" i="1" dirty="0">
              <a:solidFill>
                <a:srgbClr val="FF0066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Imagine the rows of the </a:t>
            </a:r>
            <a:r>
              <a:rPr lang="en-US" dirty="0" err="1"/>
              <a:t>boolean</a:t>
            </a:r>
            <a:r>
              <a:rPr lang="en-US" dirty="0"/>
              <a:t> matrix permuted under </a:t>
            </a:r>
            <a:r>
              <a:rPr lang="en-US" b="1" dirty="0">
                <a:solidFill>
                  <a:srgbClr val="FF0066"/>
                </a:solidFill>
              </a:rPr>
              <a:t>random permutation </a:t>
            </a:r>
            <a:r>
              <a:rPr lang="en-US" b="1" i="1" dirty="0">
                <a:sym typeface="Symbol"/>
              </a:rPr>
              <a:t></a:t>
            </a:r>
            <a:endParaRPr lang="en-US" b="1" i="1" dirty="0"/>
          </a:p>
          <a:p>
            <a:pPr lvl="8"/>
            <a:endParaRPr lang="en-US" dirty="0"/>
          </a:p>
          <a:p>
            <a:r>
              <a:rPr lang="en-US" dirty="0"/>
              <a:t>Define a </a:t>
            </a:r>
            <a:r>
              <a:rPr lang="en-US" b="1" dirty="0">
                <a:solidFill>
                  <a:srgbClr val="D60093"/>
                </a:solidFill>
              </a:rPr>
              <a:t>“hash” function </a:t>
            </a:r>
            <a:r>
              <a:rPr lang="en-US" b="1" i="1" dirty="0">
                <a:solidFill>
                  <a:srgbClr val="D60093"/>
                </a:solidFill>
              </a:rPr>
              <a:t>h</a:t>
            </a:r>
            <a:r>
              <a:rPr lang="en-US" b="1" i="1" baseline="-25000" dirty="0">
                <a:solidFill>
                  <a:srgbClr val="D60093"/>
                </a:solidFill>
                <a:sym typeface="Symbol"/>
              </a:rPr>
              <a:t></a:t>
            </a:r>
            <a:r>
              <a:rPr lang="en-US" b="1" i="1" dirty="0">
                <a:solidFill>
                  <a:srgbClr val="D60093"/>
                </a:solidFill>
              </a:rPr>
              <a:t>(C)</a:t>
            </a:r>
            <a:r>
              <a:rPr lang="en-US" b="1" dirty="0">
                <a:solidFill>
                  <a:srgbClr val="D60093"/>
                </a:solidFill>
              </a:rPr>
              <a:t> </a:t>
            </a:r>
            <a:r>
              <a:rPr lang="en-US" dirty="0"/>
              <a:t>= the index of the </a:t>
            </a:r>
            <a:r>
              <a:rPr lang="en-US" b="1" dirty="0"/>
              <a:t>first</a:t>
            </a:r>
            <a:r>
              <a:rPr lang="en-US" dirty="0"/>
              <a:t> (in the permuted order </a:t>
            </a:r>
            <a:r>
              <a:rPr lang="en-US" b="1" dirty="0">
                <a:sym typeface="Symbol"/>
              </a:rPr>
              <a:t></a:t>
            </a:r>
            <a:r>
              <a:rPr lang="en-US" dirty="0"/>
              <a:t>) row in which column </a:t>
            </a:r>
            <a:r>
              <a:rPr lang="en-US" b="1" i="1" dirty="0"/>
              <a:t>C</a:t>
            </a:r>
            <a:r>
              <a:rPr lang="en-US" dirty="0"/>
              <a:t> has value </a:t>
            </a:r>
            <a:r>
              <a:rPr lang="en-US" b="1" dirty="0"/>
              <a:t>1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b="1" dirty="0"/>
              <a:t>		</a:t>
            </a:r>
            <a:r>
              <a:rPr lang="en-US" b="1" i="1" dirty="0">
                <a:latin typeface="Arial" pitchFamily="34" charset="0"/>
                <a:cs typeface="Arial" pitchFamily="34" charset="0"/>
              </a:rPr>
              <a:t>h</a:t>
            </a:r>
            <a:r>
              <a:rPr lang="en-US" b="1" i="1" baseline="-25000" dirty="0">
                <a:latin typeface="Arial" pitchFamily="34" charset="0"/>
                <a:cs typeface="Arial" pitchFamily="34" charset="0"/>
                <a:sym typeface="Symbol"/>
              </a:rPr>
              <a:t> </a:t>
            </a:r>
            <a:r>
              <a:rPr lang="en-US" b="1" i="1" dirty="0">
                <a:latin typeface="Arial" pitchFamily="34" charset="0"/>
                <a:cs typeface="Arial" pitchFamily="34" charset="0"/>
              </a:rPr>
              <a:t>(C) = min</a:t>
            </a:r>
            <a:r>
              <a:rPr lang="en-US" b="1" i="1" baseline="-25000" dirty="0">
                <a:latin typeface="Arial" pitchFamily="34" charset="0"/>
                <a:cs typeface="Arial" pitchFamily="34" charset="0"/>
                <a:sym typeface="Symbol"/>
              </a:rPr>
              <a:t></a:t>
            </a:r>
            <a:r>
              <a:rPr lang="en-US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>
                <a:latin typeface="Arial" pitchFamily="34" charset="0"/>
                <a:cs typeface="Arial" pitchFamily="34" charset="0"/>
                <a:sym typeface="Symbol"/>
              </a:rPr>
              <a:t>(C)</a:t>
            </a:r>
            <a:endParaRPr lang="en-US" b="1" i="1" dirty="0">
              <a:latin typeface="Arial" pitchFamily="34" charset="0"/>
              <a:cs typeface="Arial" pitchFamily="34" charset="0"/>
            </a:endParaRPr>
          </a:p>
          <a:p>
            <a:pPr lvl="8"/>
            <a:endParaRPr lang="en-US" dirty="0"/>
          </a:p>
          <a:p>
            <a:r>
              <a:rPr lang="en-US" dirty="0">
                <a:solidFill>
                  <a:srgbClr val="008000"/>
                </a:solidFill>
              </a:rPr>
              <a:t>Use several (e.g., 100) independent hash functions (that is, permutations) to create a signature of a column</a:t>
            </a:r>
          </a:p>
        </p:txBody>
      </p:sp>
    </p:spTree>
    <p:extLst>
      <p:ext uri="{BB962C8B-B14F-4D97-AF65-F5344CB8AC3E}">
        <p14:creationId xmlns:p14="http://schemas.microsoft.com/office/powerpoint/2010/main" val="2093672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6909-4CE6-4193-95F1-CD06F119D867}" type="slidenum">
              <a:rPr lang="en-US"/>
              <a:pPr/>
              <a:t>26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Min-Hashing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Pick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random permutation </a:t>
            </a:r>
            <a:r>
              <a:rPr lang="en-US" dirty="0"/>
              <a:t>of the rows (the universe U).</a:t>
            </a:r>
          </a:p>
          <a:p>
            <a:r>
              <a:rPr lang="en-US" dirty="0"/>
              <a:t>Define “</a:t>
            </a:r>
            <a:r>
              <a:rPr lang="en-US" dirty="0">
                <a:solidFill>
                  <a:srgbClr val="FF0000"/>
                </a:solidFill>
              </a:rPr>
              <a:t>hash</a:t>
            </a:r>
            <a:r>
              <a:rPr lang="en-US" dirty="0"/>
              <a:t>” function for set </a:t>
            </a:r>
            <a:r>
              <a:rPr lang="en-US" dirty="0">
                <a:solidFill>
                  <a:srgbClr val="0070C0"/>
                </a:solidFill>
              </a:rPr>
              <a:t>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h(S) </a:t>
            </a:r>
            <a:r>
              <a:rPr lang="en-US" dirty="0"/>
              <a:t>= the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index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of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first row </a:t>
            </a:r>
            <a:r>
              <a:rPr lang="en-US" dirty="0"/>
              <a:t>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 the permuted order</a:t>
            </a:r>
            <a:r>
              <a:rPr lang="en-US" dirty="0"/>
              <a:t>) in which column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has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1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OR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h(S) </a:t>
            </a:r>
            <a:r>
              <a:rPr lang="en-US" dirty="0"/>
              <a:t>= the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index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of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first element </a:t>
            </a:r>
            <a:r>
              <a:rPr lang="en-US" dirty="0"/>
              <a:t>of </a:t>
            </a:r>
            <a:r>
              <a:rPr lang="en-US" dirty="0">
                <a:solidFill>
                  <a:srgbClr val="0070C0"/>
                </a:solidFill>
              </a:rPr>
              <a:t>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in the permuted order</a:t>
            </a:r>
            <a:r>
              <a:rPr lang="en-US" dirty="0"/>
              <a:t>.</a:t>
            </a:r>
          </a:p>
          <a:p>
            <a:r>
              <a:rPr lang="en-US" dirty="0"/>
              <a:t>Use </a:t>
            </a:r>
            <a:r>
              <a:rPr lang="en-US" dirty="0">
                <a:solidFill>
                  <a:srgbClr val="0070C0"/>
                </a:solidFill>
              </a:rPr>
              <a:t>k </a:t>
            </a:r>
            <a:r>
              <a:rPr lang="en-US" dirty="0"/>
              <a:t>(e.g., k = 100) independent random permutations to create a signature.</a:t>
            </a:r>
          </a:p>
        </p:txBody>
      </p:sp>
    </p:spTree>
    <p:extLst>
      <p:ext uri="{BB962C8B-B14F-4D97-AF65-F5344CB8AC3E}">
        <p14:creationId xmlns:p14="http://schemas.microsoft.com/office/powerpoint/2010/main" val="1595764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of minhash signatures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Input matrix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233105"/>
              </p:ext>
            </p:extLst>
          </p:nvPr>
        </p:nvGraphicFramePr>
        <p:xfrm>
          <a:off x="762000" y="2286000"/>
          <a:ext cx="2362200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4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980920"/>
              </p:ext>
            </p:extLst>
          </p:nvPr>
        </p:nvGraphicFramePr>
        <p:xfrm>
          <a:off x="3962400" y="2514600"/>
          <a:ext cx="457200" cy="274320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7182" name="Right Arrow 8"/>
          <p:cNvSpPr>
            <a:spLocks noChangeArrowheads="1"/>
          </p:cNvSpPr>
          <p:nvPr/>
        </p:nvSpPr>
        <p:spPr bwMode="auto">
          <a:xfrm>
            <a:off x="3276600" y="35814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57200" fontAlgn="base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7183" name="Right Arrow 9"/>
          <p:cNvSpPr>
            <a:spLocks noChangeArrowheads="1"/>
          </p:cNvSpPr>
          <p:nvPr/>
        </p:nvSpPr>
        <p:spPr bwMode="auto">
          <a:xfrm>
            <a:off x="4572000" y="35814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57200" fontAlgn="base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508115"/>
              </p:ext>
            </p:extLst>
          </p:nvPr>
        </p:nvGraphicFramePr>
        <p:xfrm>
          <a:off x="5257798" y="2286000"/>
          <a:ext cx="2667002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5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4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EF85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982811"/>
              </p:ext>
            </p:extLst>
          </p:nvPr>
        </p:nvGraphicFramePr>
        <p:xfrm>
          <a:off x="6096000" y="5334000"/>
          <a:ext cx="1828800" cy="370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EF85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0330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63E02-B336-E0EB-C664-BB7123BD4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E172DD4-58E3-9502-8802-D6418DC8A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6201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938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of minhash signatures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Input matrix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892692"/>
              </p:ext>
            </p:extLst>
          </p:nvPr>
        </p:nvGraphicFramePr>
        <p:xfrm>
          <a:off x="762000" y="2286000"/>
          <a:ext cx="2362200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4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162554"/>
              </p:ext>
            </p:extLst>
          </p:nvPr>
        </p:nvGraphicFramePr>
        <p:xfrm>
          <a:off x="3962400" y="2514600"/>
          <a:ext cx="457200" cy="274320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8206" name="Right Arrow 8"/>
          <p:cNvSpPr>
            <a:spLocks noChangeArrowheads="1"/>
          </p:cNvSpPr>
          <p:nvPr/>
        </p:nvSpPr>
        <p:spPr bwMode="auto">
          <a:xfrm>
            <a:off x="3276600" y="35814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57200" fontAlgn="base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8207" name="Right Arrow 9"/>
          <p:cNvSpPr>
            <a:spLocks noChangeArrowheads="1"/>
          </p:cNvSpPr>
          <p:nvPr/>
        </p:nvSpPr>
        <p:spPr bwMode="auto">
          <a:xfrm>
            <a:off x="4572000" y="35814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57200" fontAlgn="base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504357"/>
              </p:ext>
            </p:extLst>
          </p:nvPr>
        </p:nvGraphicFramePr>
        <p:xfrm>
          <a:off x="5410200" y="2286000"/>
          <a:ext cx="2666998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2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51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1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4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132427"/>
              </p:ext>
            </p:extLst>
          </p:nvPr>
        </p:nvGraphicFramePr>
        <p:xfrm>
          <a:off x="6248400" y="5334000"/>
          <a:ext cx="1828800" cy="370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6296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of minhash signatures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Input matrix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541032"/>
              </p:ext>
            </p:extLst>
          </p:nvPr>
        </p:nvGraphicFramePr>
        <p:xfrm>
          <a:off x="762000" y="2286000"/>
          <a:ext cx="2362200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4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023116"/>
              </p:ext>
            </p:extLst>
          </p:nvPr>
        </p:nvGraphicFramePr>
        <p:xfrm>
          <a:off x="3962400" y="2514600"/>
          <a:ext cx="457200" cy="274320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9230" name="Right Arrow 8"/>
          <p:cNvSpPr>
            <a:spLocks noChangeArrowheads="1"/>
          </p:cNvSpPr>
          <p:nvPr/>
        </p:nvSpPr>
        <p:spPr bwMode="auto">
          <a:xfrm>
            <a:off x="3276600" y="35814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57200" fontAlgn="base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9231" name="Right Arrow 9"/>
          <p:cNvSpPr>
            <a:spLocks noChangeArrowheads="1"/>
          </p:cNvSpPr>
          <p:nvPr/>
        </p:nvSpPr>
        <p:spPr bwMode="auto">
          <a:xfrm>
            <a:off x="4572000" y="35814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57200" fontAlgn="base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</a:pP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786783"/>
              </p:ext>
            </p:extLst>
          </p:nvPr>
        </p:nvGraphicFramePr>
        <p:xfrm>
          <a:off x="5410200" y="2286000"/>
          <a:ext cx="2666998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2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51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1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4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176060"/>
              </p:ext>
            </p:extLst>
          </p:nvPr>
        </p:nvGraphicFramePr>
        <p:xfrm>
          <a:off x="6248400" y="5344160"/>
          <a:ext cx="1828800" cy="370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1109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of minhash signatures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Input matrix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342018"/>
              </p:ext>
            </p:extLst>
          </p:nvPr>
        </p:nvGraphicFramePr>
        <p:xfrm>
          <a:off x="762000" y="2286000"/>
          <a:ext cx="2362200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4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028886"/>
              </p:ext>
            </p:extLst>
          </p:nvPr>
        </p:nvGraphicFramePr>
        <p:xfrm>
          <a:off x="3886196" y="2920682"/>
          <a:ext cx="2438403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1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06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</a:t>
                      </a:r>
                      <a:r>
                        <a:rPr lang="en-US" baseline="-25000" dirty="0" err="1"/>
                        <a:t>4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b="1" baseline="-25000" dirty="0" err="1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EF85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b="1" baseline="-25000" dirty="0" err="1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b="1" baseline="-25000" dirty="0" err="1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895600" y="3200400"/>
            <a:ext cx="9906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>
                <a:solidFill>
                  <a:srgbClr val="2D2DB9"/>
                </a:solidFill>
              </a:rPr>
              <a:t>≈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14057" y="4656147"/>
            <a:ext cx="53044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Sig(S) </a:t>
            </a:r>
            <a:r>
              <a:rPr lang="en-US" sz="2400" dirty="0"/>
              <a:t>= vector of hash values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/>
              <a:t>e.g.,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Sig(S</a:t>
            </a:r>
            <a:r>
              <a:rPr lang="en-US" sz="2000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) = [2,1,1]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Sig(</a:t>
            </a:r>
            <a:r>
              <a:rPr lang="en-US" sz="2400" dirty="0" err="1">
                <a:solidFill>
                  <a:srgbClr val="0070C0"/>
                </a:solidFill>
              </a:rPr>
              <a:t>S,i</a:t>
            </a:r>
            <a:r>
              <a:rPr lang="en-US" sz="2400" dirty="0">
                <a:solidFill>
                  <a:srgbClr val="0070C0"/>
                </a:solidFill>
              </a:rPr>
              <a:t>)</a:t>
            </a:r>
            <a:r>
              <a:rPr lang="en-US" sz="2400" dirty="0"/>
              <a:t> = value of the i-</a:t>
            </a:r>
            <a:r>
              <a:rPr lang="en-US" sz="2400" dirty="0" err="1"/>
              <a:t>th</a:t>
            </a:r>
            <a:r>
              <a:rPr lang="en-US" sz="2400" dirty="0"/>
              <a:t> hash function for set 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/>
              <a:t>E.g.,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Sig(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sz="2000" baseline="-25000" dirty="0" err="1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,3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) =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73500" y="2283767"/>
            <a:ext cx="2241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Signature matrix</a:t>
            </a:r>
          </a:p>
        </p:txBody>
      </p:sp>
    </p:spTree>
    <p:extLst>
      <p:ext uri="{BB962C8B-B14F-4D97-AF65-F5344CB8AC3E}">
        <p14:creationId xmlns:p14="http://schemas.microsoft.com/office/powerpoint/2010/main" val="717008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EA28-8777-47BB-A7A8-90CEC05016F2}" type="slidenum">
              <a:rPr lang="en-US"/>
              <a:pPr/>
              <a:t>32</a:t>
            </a:fld>
            <a:endParaRPr 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1143000"/>
          </a:xfrm>
        </p:spPr>
        <p:txBody>
          <a:bodyPr/>
          <a:lstStyle/>
          <a:p>
            <a:r>
              <a:rPr lang="en-US" dirty="0"/>
              <a:t>Hash function Property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620000" cy="48006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3000" dirty="0" err="1">
                <a:solidFill>
                  <a:srgbClr val="0070C0"/>
                </a:solidFill>
              </a:rPr>
              <a:t>Pr</a:t>
            </a:r>
            <a:r>
              <a:rPr lang="en-US" sz="3000" dirty="0">
                <a:solidFill>
                  <a:srgbClr val="0070C0"/>
                </a:solidFill>
              </a:rPr>
              <a:t>(h(S</a:t>
            </a:r>
            <a:r>
              <a:rPr lang="en-US" sz="3000" baseline="-25000" dirty="0">
                <a:solidFill>
                  <a:srgbClr val="0070C0"/>
                </a:solidFill>
              </a:rPr>
              <a:t>1</a:t>
            </a:r>
            <a:r>
              <a:rPr lang="en-US" sz="3000" dirty="0">
                <a:solidFill>
                  <a:srgbClr val="0070C0"/>
                </a:solidFill>
              </a:rPr>
              <a:t>) = h(S</a:t>
            </a:r>
            <a:r>
              <a:rPr lang="en-US" sz="3000" baseline="-25000" dirty="0">
                <a:solidFill>
                  <a:srgbClr val="0070C0"/>
                </a:solidFill>
              </a:rPr>
              <a:t>2</a:t>
            </a:r>
            <a:r>
              <a:rPr lang="en-US" sz="3000" dirty="0">
                <a:solidFill>
                  <a:srgbClr val="0070C0"/>
                </a:solidFill>
              </a:rPr>
              <a:t>)) = </a:t>
            </a:r>
            <a:r>
              <a:rPr lang="en-US" sz="3000" dirty="0" err="1">
                <a:solidFill>
                  <a:srgbClr val="0070C0"/>
                </a:solidFill>
              </a:rPr>
              <a:t>Sim</a:t>
            </a:r>
            <a:r>
              <a:rPr lang="en-US" sz="3000" dirty="0">
                <a:solidFill>
                  <a:srgbClr val="0070C0"/>
                </a:solidFill>
              </a:rPr>
              <a:t>(S</a:t>
            </a:r>
            <a:r>
              <a:rPr lang="en-US" sz="3000" baseline="-25000" dirty="0">
                <a:solidFill>
                  <a:srgbClr val="0070C0"/>
                </a:solidFill>
              </a:rPr>
              <a:t>1</a:t>
            </a:r>
            <a:r>
              <a:rPr lang="en-US" sz="3000" dirty="0">
                <a:solidFill>
                  <a:srgbClr val="0070C0"/>
                </a:solidFill>
              </a:rPr>
              <a:t>,S</a:t>
            </a:r>
            <a:r>
              <a:rPr lang="en-US" sz="3000" baseline="-25000" dirty="0">
                <a:solidFill>
                  <a:srgbClr val="0070C0"/>
                </a:solidFill>
              </a:rPr>
              <a:t>2</a:t>
            </a:r>
            <a:r>
              <a:rPr lang="en-US" sz="3000" dirty="0">
                <a:solidFill>
                  <a:srgbClr val="0070C0"/>
                </a:solidFill>
              </a:rPr>
              <a:t>)</a:t>
            </a:r>
          </a:p>
          <a:p>
            <a:endParaRPr lang="en-US" sz="3000" dirty="0"/>
          </a:p>
          <a:p>
            <a:r>
              <a:rPr lang="en-US" dirty="0"/>
              <a:t>where the probability is over all choices of  permutations. </a:t>
            </a:r>
          </a:p>
          <a:p>
            <a:endParaRPr lang="en-US" dirty="0">
              <a:solidFill>
                <a:srgbClr val="33CC33"/>
              </a:solidFill>
            </a:endParaRPr>
          </a:p>
          <a:p>
            <a:r>
              <a:rPr lang="en-US" dirty="0">
                <a:solidFill>
                  <a:srgbClr val="33CC33"/>
                </a:solidFill>
              </a:rPr>
              <a:t>Why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The first row where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one of the two sets has value 1</a:t>
            </a:r>
            <a:r>
              <a:rPr lang="en-US" dirty="0"/>
              <a:t> belongs to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union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Recall that union contains rows with at least one 1.</a:t>
            </a:r>
          </a:p>
          <a:p>
            <a:pPr lvl="1"/>
            <a:r>
              <a:rPr lang="en-US" dirty="0"/>
              <a:t>We have equality if </a:t>
            </a:r>
            <a:r>
              <a:rPr lang="en-US" dirty="0">
                <a:solidFill>
                  <a:srgbClr val="0070C0"/>
                </a:solidFill>
              </a:rPr>
              <a:t>both sets have value 1</a:t>
            </a:r>
            <a:r>
              <a:rPr lang="en-US" dirty="0"/>
              <a:t>, and this row belongs to the </a:t>
            </a:r>
            <a:r>
              <a:rPr lang="en-US" dirty="0">
                <a:solidFill>
                  <a:srgbClr val="0070C0"/>
                </a:solidFill>
              </a:rPr>
              <a:t>intersection</a:t>
            </a:r>
          </a:p>
        </p:txBody>
      </p:sp>
    </p:spTree>
    <p:extLst>
      <p:ext uri="{BB962C8B-B14F-4D97-AF65-F5344CB8AC3E}">
        <p14:creationId xmlns:p14="http://schemas.microsoft.com/office/powerpoint/2010/main" val="41683275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(informal proof)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Universe: </a:t>
            </a:r>
            <a:r>
              <a:rPr lang="en-US" b="1" dirty="0">
                <a:solidFill>
                  <a:srgbClr val="92D050"/>
                </a:solidFill>
              </a:rPr>
              <a:t>U = {A,B,C,D,E,F,G}</a:t>
            </a:r>
          </a:p>
          <a:p>
            <a:r>
              <a:rPr lang="en-US" dirty="0">
                <a:solidFill>
                  <a:srgbClr val="0070C0"/>
                </a:solidFill>
              </a:rPr>
              <a:t>X = {A,B,F,G}</a:t>
            </a:r>
          </a:p>
          <a:p>
            <a:r>
              <a:rPr lang="en-US" dirty="0">
                <a:solidFill>
                  <a:srgbClr val="0070C0"/>
                </a:solidFill>
              </a:rPr>
              <a:t>Y = {A,E,F,G}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FFC000"/>
                </a:solidFill>
              </a:rPr>
              <a:t>Union = </a:t>
            </a:r>
          </a:p>
          <a:p>
            <a:pPr marL="0" indent="0">
              <a:buNone/>
            </a:pPr>
            <a:r>
              <a:rPr lang="en-US" dirty="0">
                <a:solidFill>
                  <a:srgbClr val="FFC000"/>
                </a:solidFill>
              </a:rPr>
              <a:t>      {A,B,E,F,G}</a:t>
            </a:r>
          </a:p>
          <a:p>
            <a:r>
              <a:rPr lang="en-US" dirty="0">
                <a:solidFill>
                  <a:srgbClr val="FF0000"/>
                </a:solidFill>
              </a:rPr>
              <a:t>Intersection =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{A,F,G}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051145"/>
              </p:ext>
            </p:extLst>
          </p:nvPr>
        </p:nvGraphicFramePr>
        <p:xfrm>
          <a:off x="3327400" y="3467100"/>
          <a:ext cx="152400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466813"/>
              </p:ext>
            </p:extLst>
          </p:nvPr>
        </p:nvGraphicFramePr>
        <p:xfrm>
          <a:off x="5715000" y="3835399"/>
          <a:ext cx="457200" cy="2743202"/>
        </p:xfrm>
        <a:graphic>
          <a:graphicData uri="http://schemas.openxmlformats.org/drawingml/2006/table">
            <a:tbl>
              <a:tblPr firstRow="1" bandRow="1"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D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C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ight Arrow 8"/>
          <p:cNvSpPr>
            <a:spLocks noChangeArrowheads="1"/>
          </p:cNvSpPr>
          <p:nvPr/>
        </p:nvSpPr>
        <p:spPr bwMode="auto">
          <a:xfrm>
            <a:off x="5029200" y="48260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200" eaLnBrk="1" fontAlgn="base" latinLnBrk="0" hangingPunct="1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Right Arrow 9"/>
          <p:cNvSpPr>
            <a:spLocks noChangeArrowheads="1"/>
          </p:cNvSpPr>
          <p:nvPr/>
        </p:nvSpPr>
        <p:spPr bwMode="auto">
          <a:xfrm>
            <a:off x="6477000" y="48260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200" eaLnBrk="1" fontAlgn="base" latinLnBrk="0" hangingPunct="1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296940"/>
              </p:ext>
            </p:extLst>
          </p:nvPr>
        </p:nvGraphicFramePr>
        <p:xfrm>
          <a:off x="7239000" y="3467100"/>
          <a:ext cx="152400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562600" y="2366274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Rows C,D could be anywhere they do not affect the probability</a:t>
            </a:r>
          </a:p>
        </p:txBody>
      </p:sp>
    </p:spTree>
    <p:extLst>
      <p:ext uri="{BB962C8B-B14F-4D97-AF65-F5344CB8AC3E}">
        <p14:creationId xmlns:p14="http://schemas.microsoft.com/office/powerpoint/2010/main" val="400792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Universe: </a:t>
            </a:r>
            <a:r>
              <a:rPr lang="en-US" b="1" dirty="0">
                <a:solidFill>
                  <a:srgbClr val="92D050"/>
                </a:solidFill>
              </a:rPr>
              <a:t>U = {A,B,C,D,E,F,G}</a:t>
            </a:r>
          </a:p>
          <a:p>
            <a:r>
              <a:rPr lang="en-US" dirty="0">
                <a:solidFill>
                  <a:srgbClr val="0070C0"/>
                </a:solidFill>
              </a:rPr>
              <a:t>X = {A,B,F,G}</a:t>
            </a:r>
          </a:p>
          <a:p>
            <a:r>
              <a:rPr lang="en-US" dirty="0">
                <a:solidFill>
                  <a:srgbClr val="0070C0"/>
                </a:solidFill>
              </a:rPr>
              <a:t>Y = {A,E,F,G}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FFCC00"/>
                </a:solidFill>
              </a:rPr>
              <a:t>Union = 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solidFill>
                  <a:srgbClr val="FFCC00"/>
                </a:solidFill>
              </a:rPr>
              <a:t>      {A,B,E,F,G}</a:t>
            </a:r>
          </a:p>
          <a:p>
            <a:r>
              <a:rPr lang="en-US" dirty="0">
                <a:solidFill>
                  <a:srgbClr val="FF0000"/>
                </a:solidFill>
              </a:rPr>
              <a:t>Intersection =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{A,F,G}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575812"/>
              </p:ext>
            </p:extLst>
          </p:nvPr>
        </p:nvGraphicFramePr>
        <p:xfrm>
          <a:off x="3327400" y="3467100"/>
          <a:ext cx="152400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690493"/>
              </p:ext>
            </p:extLst>
          </p:nvPr>
        </p:nvGraphicFramePr>
        <p:xfrm>
          <a:off x="5715000" y="3835399"/>
          <a:ext cx="457200" cy="2743202"/>
        </p:xfrm>
        <a:graphic>
          <a:graphicData uri="http://schemas.openxmlformats.org/drawingml/2006/table">
            <a:tbl>
              <a:tblPr firstRow="1" bandRow="1"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D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C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ight Arrow 8"/>
          <p:cNvSpPr>
            <a:spLocks noChangeArrowheads="1"/>
          </p:cNvSpPr>
          <p:nvPr/>
        </p:nvSpPr>
        <p:spPr bwMode="auto">
          <a:xfrm>
            <a:off x="5029200" y="48260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200" eaLnBrk="1" fontAlgn="base" latinLnBrk="0" hangingPunct="1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Right Arrow 9"/>
          <p:cNvSpPr>
            <a:spLocks noChangeArrowheads="1"/>
          </p:cNvSpPr>
          <p:nvPr/>
        </p:nvSpPr>
        <p:spPr bwMode="auto">
          <a:xfrm>
            <a:off x="6477000" y="48260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200" eaLnBrk="1" fontAlgn="base" latinLnBrk="0" hangingPunct="1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056030"/>
              </p:ext>
            </p:extLst>
          </p:nvPr>
        </p:nvGraphicFramePr>
        <p:xfrm>
          <a:off x="7239000" y="3467100"/>
          <a:ext cx="152400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562600" y="2366274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* rows belong to the union</a:t>
            </a:r>
          </a:p>
        </p:txBody>
      </p:sp>
    </p:spTree>
    <p:extLst>
      <p:ext uri="{BB962C8B-B14F-4D97-AF65-F5344CB8AC3E}">
        <p14:creationId xmlns:p14="http://schemas.microsoft.com/office/powerpoint/2010/main" val="30134338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Universe: </a:t>
            </a:r>
            <a:r>
              <a:rPr lang="en-US" b="1" dirty="0">
                <a:solidFill>
                  <a:srgbClr val="92D050"/>
                </a:solidFill>
              </a:rPr>
              <a:t>U = {A,B,C,D,E,F,G}</a:t>
            </a:r>
          </a:p>
          <a:p>
            <a:r>
              <a:rPr lang="en-US" dirty="0">
                <a:solidFill>
                  <a:srgbClr val="0070C0"/>
                </a:solidFill>
              </a:rPr>
              <a:t>X = {A,B,F,G}</a:t>
            </a:r>
          </a:p>
          <a:p>
            <a:r>
              <a:rPr lang="en-US" dirty="0">
                <a:solidFill>
                  <a:srgbClr val="0070C0"/>
                </a:solidFill>
              </a:rPr>
              <a:t>Y = {A,E,F,G}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FFCC00"/>
                </a:solidFill>
              </a:rPr>
              <a:t>Union = </a:t>
            </a:r>
          </a:p>
          <a:p>
            <a:pPr marL="0" indent="0">
              <a:buNone/>
            </a:pPr>
            <a:r>
              <a:rPr lang="en-US" dirty="0">
                <a:solidFill>
                  <a:srgbClr val="FFCC00"/>
                </a:solidFill>
              </a:rPr>
              <a:t>      {A,B,E,F,G}</a:t>
            </a:r>
          </a:p>
          <a:p>
            <a:r>
              <a:rPr lang="en-US" dirty="0">
                <a:solidFill>
                  <a:srgbClr val="FF0000"/>
                </a:solidFill>
              </a:rPr>
              <a:t>Intersection =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{A,F,G}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328246"/>
              </p:ext>
            </p:extLst>
          </p:nvPr>
        </p:nvGraphicFramePr>
        <p:xfrm>
          <a:off x="3327400" y="3467100"/>
          <a:ext cx="152400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779850"/>
              </p:ext>
            </p:extLst>
          </p:nvPr>
        </p:nvGraphicFramePr>
        <p:xfrm>
          <a:off x="5715000" y="3835399"/>
          <a:ext cx="457200" cy="2747556"/>
        </p:xfrm>
        <a:graphic>
          <a:graphicData uri="http://schemas.openxmlformats.org/drawingml/2006/table">
            <a:tbl>
              <a:tblPr firstRow="1" bandRow="1"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D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sz="2000" b="1" dirty="0">
                          <a:solidFill>
                            <a:srgbClr val="EF8511"/>
                          </a:solidFill>
                        </a:rPr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C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ight Arrow 8"/>
          <p:cNvSpPr>
            <a:spLocks noChangeArrowheads="1"/>
          </p:cNvSpPr>
          <p:nvPr/>
        </p:nvSpPr>
        <p:spPr bwMode="auto">
          <a:xfrm>
            <a:off x="5029200" y="48260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200" eaLnBrk="1" fontAlgn="base" latinLnBrk="0" hangingPunct="1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Right Arrow 9"/>
          <p:cNvSpPr>
            <a:spLocks noChangeArrowheads="1"/>
          </p:cNvSpPr>
          <p:nvPr/>
        </p:nvSpPr>
        <p:spPr bwMode="auto">
          <a:xfrm>
            <a:off x="6477000" y="48260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200" eaLnBrk="1" fontAlgn="base" latinLnBrk="0" hangingPunct="1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741890"/>
              </p:ext>
            </p:extLst>
          </p:nvPr>
        </p:nvGraphicFramePr>
        <p:xfrm>
          <a:off x="7239000" y="3467100"/>
          <a:ext cx="152400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562600" y="2366274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question is what is the value of the </a:t>
            </a:r>
            <a:r>
              <a:rPr lang="en-US" b="1" dirty="0">
                <a:solidFill>
                  <a:srgbClr val="EF8511"/>
                </a:solidFill>
              </a:rPr>
              <a:t>first * </a:t>
            </a:r>
            <a:r>
              <a:rPr lang="en-US" dirty="0"/>
              <a:t>element</a:t>
            </a:r>
          </a:p>
        </p:txBody>
      </p:sp>
    </p:spTree>
    <p:extLst>
      <p:ext uri="{BB962C8B-B14F-4D97-AF65-F5344CB8AC3E}">
        <p14:creationId xmlns:p14="http://schemas.microsoft.com/office/powerpoint/2010/main" val="36338028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Universe: </a:t>
            </a:r>
            <a:r>
              <a:rPr lang="en-US" b="1" dirty="0">
                <a:solidFill>
                  <a:srgbClr val="92D050"/>
                </a:solidFill>
              </a:rPr>
              <a:t>U = {A,B,C,D,E,F,G}</a:t>
            </a:r>
          </a:p>
          <a:p>
            <a:r>
              <a:rPr lang="en-US" dirty="0">
                <a:solidFill>
                  <a:srgbClr val="0070C0"/>
                </a:solidFill>
              </a:rPr>
              <a:t>X = {A,B,F,G}</a:t>
            </a:r>
          </a:p>
          <a:p>
            <a:r>
              <a:rPr lang="en-US" dirty="0">
                <a:solidFill>
                  <a:srgbClr val="0070C0"/>
                </a:solidFill>
              </a:rPr>
              <a:t>Y = {A,E,F,G}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FFCC00"/>
                </a:solidFill>
              </a:rPr>
              <a:t>Union = 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solidFill>
                  <a:srgbClr val="FFCC00"/>
                </a:solidFill>
              </a:rPr>
              <a:t>      {A,B,E,F,G}</a:t>
            </a:r>
          </a:p>
          <a:p>
            <a:r>
              <a:rPr lang="en-US" dirty="0">
                <a:solidFill>
                  <a:srgbClr val="FF0000"/>
                </a:solidFill>
              </a:rPr>
              <a:t>Intersection =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{A,F,G}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024153"/>
              </p:ext>
            </p:extLst>
          </p:nvPr>
        </p:nvGraphicFramePr>
        <p:xfrm>
          <a:off x="3327400" y="3467100"/>
          <a:ext cx="152400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520900"/>
              </p:ext>
            </p:extLst>
          </p:nvPr>
        </p:nvGraphicFramePr>
        <p:xfrm>
          <a:off x="5715000" y="3835399"/>
          <a:ext cx="457200" cy="2747556"/>
        </p:xfrm>
        <a:graphic>
          <a:graphicData uri="http://schemas.openxmlformats.org/drawingml/2006/table">
            <a:tbl>
              <a:tblPr firstRow="1" bandRow="1"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D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sz="2000" b="1" dirty="0">
                          <a:solidFill>
                            <a:srgbClr val="EF8511"/>
                          </a:solidFill>
                        </a:rPr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C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ight Arrow 8"/>
          <p:cNvSpPr>
            <a:spLocks noChangeArrowheads="1"/>
          </p:cNvSpPr>
          <p:nvPr/>
        </p:nvSpPr>
        <p:spPr bwMode="auto">
          <a:xfrm>
            <a:off x="5029200" y="48260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200" eaLnBrk="1" fontAlgn="base" latinLnBrk="0" hangingPunct="1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Right Arrow 9"/>
          <p:cNvSpPr>
            <a:spLocks noChangeArrowheads="1"/>
          </p:cNvSpPr>
          <p:nvPr/>
        </p:nvSpPr>
        <p:spPr bwMode="auto">
          <a:xfrm>
            <a:off x="6477000" y="48260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200" eaLnBrk="1" fontAlgn="base" latinLnBrk="0" hangingPunct="1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926923"/>
              </p:ext>
            </p:extLst>
          </p:nvPr>
        </p:nvGraphicFramePr>
        <p:xfrm>
          <a:off x="7239000" y="3467100"/>
          <a:ext cx="152400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562600" y="2366274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it belongs to the intersection then </a:t>
            </a:r>
            <a:r>
              <a:rPr lang="en-US" dirty="0">
                <a:solidFill>
                  <a:srgbClr val="0070C0"/>
                </a:solidFill>
              </a:rPr>
              <a:t>h(X) = h(Y)</a:t>
            </a:r>
          </a:p>
        </p:txBody>
      </p:sp>
    </p:spTree>
    <p:extLst>
      <p:ext uri="{BB962C8B-B14F-4D97-AF65-F5344CB8AC3E}">
        <p14:creationId xmlns:p14="http://schemas.microsoft.com/office/powerpoint/2010/main" val="2718710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Universe: </a:t>
            </a:r>
            <a:r>
              <a:rPr lang="en-US" b="1" dirty="0">
                <a:solidFill>
                  <a:srgbClr val="92D050"/>
                </a:solidFill>
              </a:rPr>
              <a:t>U = {A,B,C,D,E,F,G}</a:t>
            </a:r>
          </a:p>
          <a:p>
            <a:r>
              <a:rPr lang="en-US" dirty="0">
                <a:solidFill>
                  <a:srgbClr val="0070C0"/>
                </a:solidFill>
              </a:rPr>
              <a:t>X = {A,B,F,G}</a:t>
            </a:r>
          </a:p>
          <a:p>
            <a:r>
              <a:rPr lang="en-US" dirty="0">
                <a:solidFill>
                  <a:srgbClr val="0070C0"/>
                </a:solidFill>
              </a:rPr>
              <a:t>Y = {A,E,F,G}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FFCC00"/>
                </a:solidFill>
              </a:rPr>
              <a:t>Union = 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solidFill>
                  <a:srgbClr val="FFCC00"/>
                </a:solidFill>
              </a:rPr>
              <a:t>      {A,B,E,F,G}</a:t>
            </a:r>
          </a:p>
          <a:p>
            <a:r>
              <a:rPr lang="en-US" dirty="0">
                <a:solidFill>
                  <a:srgbClr val="FF0000"/>
                </a:solidFill>
              </a:rPr>
              <a:t>Intersection =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{A,F,G}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816541"/>
              </p:ext>
            </p:extLst>
          </p:nvPr>
        </p:nvGraphicFramePr>
        <p:xfrm>
          <a:off x="3327400" y="3467100"/>
          <a:ext cx="152400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519757"/>
              </p:ext>
            </p:extLst>
          </p:nvPr>
        </p:nvGraphicFramePr>
        <p:xfrm>
          <a:off x="5715000" y="3835399"/>
          <a:ext cx="457200" cy="2747556"/>
        </p:xfrm>
        <a:graphic>
          <a:graphicData uri="http://schemas.openxmlformats.org/drawingml/2006/table">
            <a:tbl>
              <a:tblPr firstRow="1" bandRow="1"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D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sz="2000" b="1" dirty="0">
                          <a:solidFill>
                            <a:srgbClr val="EF8511"/>
                          </a:solidFill>
                        </a:rPr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C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algn="ctr"/>
                      <a:r>
                        <a:rPr lang="en-US" b="1" dirty="0"/>
                        <a:t>*</a:t>
                      </a:r>
                    </a:p>
                  </a:txBody>
                  <a:tcPr>
                    <a:lnL w="12700" cmpd="sng">
                      <a:solidFill>
                        <a:srgbClr val="3333CC"/>
                      </a:solidFill>
                    </a:lnL>
                    <a:lnR w="12700" cmpd="sng">
                      <a:solidFill>
                        <a:srgbClr val="3333CC"/>
                      </a:solidFill>
                    </a:lnR>
                    <a:lnT w="12700" cmpd="sng">
                      <a:solidFill>
                        <a:srgbClr val="3333CC"/>
                      </a:solidFill>
                    </a:lnT>
                    <a:lnB w="12700" cmpd="sng">
                      <a:solidFill>
                        <a:srgbClr val="3333CC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ight Arrow 8"/>
          <p:cNvSpPr>
            <a:spLocks noChangeArrowheads="1"/>
          </p:cNvSpPr>
          <p:nvPr/>
        </p:nvSpPr>
        <p:spPr bwMode="auto">
          <a:xfrm>
            <a:off x="5029200" y="48260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200" eaLnBrk="1" fontAlgn="base" latinLnBrk="0" hangingPunct="1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Right Arrow 9"/>
          <p:cNvSpPr>
            <a:spLocks noChangeArrowheads="1"/>
          </p:cNvSpPr>
          <p:nvPr/>
        </p:nvSpPr>
        <p:spPr bwMode="auto">
          <a:xfrm>
            <a:off x="6477000" y="4826000"/>
            <a:ext cx="5334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0B8FF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200" eaLnBrk="1" fontAlgn="base" latinLnBrk="0" hangingPunct="1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4" charset="0"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093032"/>
              </p:ext>
            </p:extLst>
          </p:nvPr>
        </p:nvGraphicFramePr>
        <p:xfrm>
          <a:off x="7239000" y="3467100"/>
          <a:ext cx="152400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343400" y="2133600"/>
                <a:ext cx="4724400" cy="14313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Every element of the union is equally likely to be the </a:t>
                </a:r>
                <a:r>
                  <a:rPr lang="en-US" b="1" dirty="0">
                    <a:solidFill>
                      <a:srgbClr val="EF8511"/>
                    </a:solidFill>
                  </a:rPr>
                  <a:t>* </a:t>
                </a:r>
                <a:r>
                  <a:rPr lang="en-US" dirty="0"/>
                  <a:t>element</a:t>
                </a:r>
              </a:p>
              <a:p>
                <a:pPr algn="r"/>
                <a:r>
                  <a:rPr lang="en-US" dirty="0" err="1">
                    <a:solidFill>
                      <a:srgbClr val="0070C0"/>
                    </a:solidFill>
                  </a:rPr>
                  <a:t>Pr</a:t>
                </a:r>
                <a:r>
                  <a:rPr lang="en-US" dirty="0">
                    <a:solidFill>
                      <a:srgbClr val="0070C0"/>
                    </a:solidFill>
                  </a:rPr>
                  <a:t>(h(X) = h(Y))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|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0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A,F,G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|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|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0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A,B,E,F,G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|</m:t>
                        </m:r>
                      </m:den>
                    </m:f>
                    <m:r>
                      <m:rPr>
                        <m:nor/>
                      </m:rPr>
                      <a:rPr lang="en-US" b="0" i="0" smtClean="0">
                        <a:solidFill>
                          <a:srgbClr val="0070C0"/>
                        </a:solidFill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b="0" i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m:rPr>
                        <m:nor/>
                      </m:rPr>
                      <a:rPr lang="en-US" b="0" i="0" smtClean="0">
                        <a:solidFill>
                          <a:srgbClr val="0070C0"/>
                        </a:solidFill>
                        <a:latin typeface="Cambria Math"/>
                      </a:rPr>
                      <m:t>= </m:t>
                    </m:r>
                  </m:oMath>
                </a14:m>
                <a:r>
                  <a:rPr lang="en-US" dirty="0" err="1">
                    <a:solidFill>
                      <a:srgbClr val="0070C0"/>
                    </a:solidFill>
                  </a:rPr>
                  <a:t>Sim</a:t>
                </a:r>
                <a:r>
                  <a:rPr lang="en-US" dirty="0">
                    <a:solidFill>
                      <a:srgbClr val="0070C0"/>
                    </a:solidFill>
                  </a:rPr>
                  <a:t>(X,Y)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2133600"/>
                <a:ext cx="4724400" cy="1431354"/>
              </a:xfrm>
              <a:prstGeom prst="rect">
                <a:avLst/>
              </a:prstGeom>
              <a:blipFill rotWithShape="1">
                <a:blip r:embed="rId2"/>
                <a:stretch>
                  <a:fillRect l="-1161" t="-2128" r="-1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07482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5105400"/>
            <a:ext cx="3775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Zero similarity is preserved</a:t>
            </a:r>
          </a:p>
          <a:p>
            <a:r>
              <a:rPr lang="en-US" dirty="0"/>
              <a:t>High similarity is well approximated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442C6-9F93-4CF8-92DD-ECD2B448469D}" type="slidenum">
              <a:rPr lang="en-US"/>
              <a:pPr/>
              <a:t>38</a:t>
            </a:fld>
            <a:endParaRPr 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Similarity for Signatures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similarity of signatures  </a:t>
            </a:r>
            <a:r>
              <a:rPr lang="en-US" dirty="0"/>
              <a:t>is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fraction of the hash functions </a:t>
            </a:r>
            <a:r>
              <a:rPr lang="en-US" dirty="0"/>
              <a:t>in which they agree.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With multiple signatures we get a good approximation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821147"/>
              </p:ext>
            </p:extLst>
          </p:nvPr>
        </p:nvGraphicFramePr>
        <p:xfrm>
          <a:off x="762000" y="2667000"/>
          <a:ext cx="2362200" cy="2966720"/>
        </p:xfrm>
        <a:graphic>
          <a:graphicData uri="http://schemas.openxmlformats.org/drawingml/2006/table">
            <a:tbl>
              <a:tblPr firstRow="1" bandRow="1"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baseline="-25000" dirty="0" err="1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baseline="-25000" dirty="0" err="1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US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b="1" dirty="0"/>
                        <a:t>A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b="1" dirty="0"/>
                        <a:t>B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b="1" dirty="0"/>
                        <a:t>C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b="1" dirty="0"/>
                        <a:t>D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b="1" dirty="0"/>
                        <a:t>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b="1" dirty="0"/>
                        <a:t>F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b="1" dirty="0"/>
                        <a:t>G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065981"/>
              </p:ext>
            </p:extLst>
          </p:nvPr>
        </p:nvGraphicFramePr>
        <p:xfrm>
          <a:off x="3733800" y="3241675"/>
          <a:ext cx="1905000" cy="1483360"/>
        </p:xfrm>
        <a:graphic>
          <a:graphicData uri="http://schemas.openxmlformats.org/drawingml/2006/table">
            <a:tbl>
              <a:tblPr firstRow="1" bandRow="1"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baseline="-25000" dirty="0" err="1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baseline="-25000" dirty="0" err="1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US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851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85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895600" y="3581400"/>
            <a:ext cx="9906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2D2DB9"/>
                </a:solidFill>
                <a:effectLst/>
                <a:uLnTx/>
                <a:uFillTx/>
              </a:rPr>
              <a:t>≈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987379"/>
              </p:ext>
            </p:extLst>
          </p:nvPr>
        </p:nvGraphicFramePr>
        <p:xfrm>
          <a:off x="6096000" y="2745422"/>
          <a:ext cx="2819401" cy="2595880"/>
        </p:xfrm>
        <a:graphic>
          <a:graphicData uri="http://schemas.openxmlformats.org/drawingml/2006/table">
            <a:tbl>
              <a:tblPr firstRow="1" bandRow="1"/>
              <a:tblGrid>
                <a:gridCol w="1057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Actual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Sig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/>
                        <a:t>,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/>
                        <a:t>)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/>
                        <a:t>,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S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/>
                        <a:t>)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3/5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2/3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/>
                        <a:t>,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S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/>
                        <a:t>)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1/7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/>
                        <a:t>,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S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/>
                        <a:t>)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/>
                        <a:t>,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S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/>
                        <a:t>)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3/4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/>
                        <a:t>,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S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/>
                        <a:t>)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DejaVu LGC Sans"/>
                          <a:cs typeface="DejaVu LGC Sans"/>
                        </a:defRPr>
                      </a:lvl9pPr>
                    </a:lstStyle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581400" y="2745432"/>
            <a:ext cx="2241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Signature matrix</a:t>
            </a:r>
          </a:p>
        </p:txBody>
      </p:sp>
    </p:spTree>
    <p:extLst>
      <p:ext uri="{BB962C8B-B14F-4D97-AF65-F5344CB8AC3E}">
        <p14:creationId xmlns:p14="http://schemas.microsoft.com/office/powerpoint/2010/main" val="23176124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Is it now feasible?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/>
          <a:lstStyle/>
          <a:p>
            <a:pPr eaLnBrk="1" hangingPunct="1"/>
            <a:r>
              <a:rPr lang="en-US" dirty="0"/>
              <a:t>Assume a billion rows</a:t>
            </a:r>
          </a:p>
          <a:p>
            <a:pPr eaLnBrk="1" hangingPunct="1"/>
            <a:r>
              <a:rPr lang="en-US" dirty="0"/>
              <a:t>Hard to pick a random permutation of 1…billion</a:t>
            </a:r>
          </a:p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Even representing a random permutation requires 1 billion entries!!!</a:t>
            </a:r>
          </a:p>
          <a:p>
            <a:pPr eaLnBrk="1" hangingPunct="1"/>
            <a:r>
              <a:rPr lang="en-US" dirty="0"/>
              <a:t>How about accessing rows in permuted order? </a:t>
            </a:r>
            <a:r>
              <a:rPr lang="en-US" dirty="0">
                <a:sym typeface="Wingdings" pitchFamily="2" charset="2"/>
              </a:rPr>
              <a:t>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83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Being more practical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Instead of permuting the rows we will apply a </a:t>
            </a:r>
            <a:r>
              <a:rPr lang="en-US" dirty="0">
                <a:solidFill>
                  <a:srgbClr val="0070C0"/>
                </a:solidFill>
              </a:rPr>
              <a:t>hash function</a:t>
            </a:r>
            <a:r>
              <a:rPr lang="en-US" dirty="0"/>
              <a:t> that maps the rows to a new (possibly larger) space</a:t>
            </a:r>
          </a:p>
          <a:p>
            <a:pPr lvl="1"/>
            <a:r>
              <a:rPr lang="en-US" dirty="0"/>
              <a:t>The value of the hash function is the position of the row in the new order (permutation).</a:t>
            </a:r>
          </a:p>
          <a:p>
            <a:pPr lvl="1"/>
            <a:r>
              <a:rPr lang="en-US" dirty="0"/>
              <a:t>Each set is represented by the smallest hash value among the elements in the set</a:t>
            </a:r>
          </a:p>
          <a:p>
            <a:pPr lvl="1"/>
            <a:endParaRPr lang="en-US" dirty="0"/>
          </a:p>
          <a:p>
            <a:r>
              <a:rPr lang="en-US" dirty="0"/>
              <a:t>The space of the hash functions should be such that if we select one at random each element (row) has equal probability to have the smallest value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Min-wise independent </a:t>
            </a:r>
            <a:r>
              <a:rPr lang="en-US" dirty="0"/>
              <a:t>hash functions </a:t>
            </a:r>
          </a:p>
        </p:txBody>
      </p:sp>
    </p:spTree>
    <p:extLst>
      <p:ext uri="{BB962C8B-B14F-4D97-AF65-F5344CB8AC3E}">
        <p14:creationId xmlns:p14="http://schemas.microsoft.com/office/powerpoint/2010/main" val="22294932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5DF3B-B58C-4563-3DAF-365B794EF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4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FE25B-5C71-ECCD-925E-3AC1125D9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76800"/>
          </a:xfrm>
        </p:spPr>
        <p:txBody>
          <a:bodyPr/>
          <a:lstStyle/>
          <a:p>
            <a:r>
              <a:rPr lang="en-US" dirty="0"/>
              <a:t>D1: "The quick brown fox jumps over the lazy dog"</a:t>
            </a:r>
          </a:p>
          <a:p>
            <a:r>
              <a:rPr lang="en-US" dirty="0"/>
              <a:t>D2: "The fast brown fox jumps over the lazy dog"</a:t>
            </a:r>
          </a:p>
          <a:p>
            <a:r>
              <a:rPr lang="en-US" dirty="0"/>
              <a:t>D3: "A quick brown fox leaps over the sleepy dog"</a:t>
            </a:r>
          </a:p>
          <a:p>
            <a:r>
              <a:rPr lang="en-US" dirty="0"/>
              <a:t>D4: "The quick fox jumps high over the dog"</a:t>
            </a:r>
          </a:p>
        </p:txBody>
      </p:sp>
    </p:spTree>
    <p:extLst>
      <p:ext uri="{BB962C8B-B14F-4D97-AF65-F5344CB8AC3E}">
        <p14:creationId xmlns:p14="http://schemas.microsoft.com/office/powerpoint/2010/main" val="24265644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65C20-BE4A-929A-CE50-1BCADED9A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Generate 3-Word Shingles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DDB26-DE9D-8C9B-7EE2-408D75117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We extract </a:t>
            </a:r>
            <a:r>
              <a:rPr lang="en-US" b="1" dirty="0"/>
              <a:t>overlapping sequences of 3 consecutive words</a:t>
            </a:r>
            <a:r>
              <a:rPr lang="en-US" dirty="0"/>
              <a:t> from each document.</a:t>
            </a:r>
          </a:p>
          <a:p>
            <a:r>
              <a:rPr lang="en-US" b="1" dirty="0"/>
              <a:t>Shingles for Each Document:</a:t>
            </a:r>
          </a:p>
          <a:p>
            <a:pPr lvl="1"/>
            <a:r>
              <a:rPr lang="en-US" b="1" dirty="0"/>
              <a:t>D1:</a:t>
            </a:r>
            <a:r>
              <a:rPr lang="en-US" dirty="0"/>
              <a:t> "The quick brown fox jumps over the lazy dog"</a:t>
            </a:r>
            <a:br>
              <a:rPr lang="en-US" dirty="0"/>
            </a:br>
            <a:r>
              <a:rPr lang="en-US" dirty="0"/>
              <a:t>→ {</a:t>
            </a:r>
            <a:r>
              <a:rPr lang="en-US" b="1" dirty="0"/>
              <a:t>"The quick brown"</a:t>
            </a:r>
            <a:r>
              <a:rPr lang="en-US" dirty="0"/>
              <a:t>, </a:t>
            </a:r>
            <a:r>
              <a:rPr lang="en-US" b="1" dirty="0"/>
              <a:t>"quick brown fox"</a:t>
            </a:r>
            <a:r>
              <a:rPr lang="en-US" dirty="0"/>
              <a:t>, </a:t>
            </a:r>
            <a:r>
              <a:rPr lang="en-US" b="1" dirty="0"/>
              <a:t>"brown fox jumps"</a:t>
            </a:r>
            <a:r>
              <a:rPr lang="en-US" dirty="0"/>
              <a:t>, </a:t>
            </a:r>
            <a:r>
              <a:rPr lang="en-US" b="1" dirty="0"/>
              <a:t>"fox jumps over"</a:t>
            </a:r>
            <a:r>
              <a:rPr lang="en-US" dirty="0"/>
              <a:t>, </a:t>
            </a:r>
            <a:r>
              <a:rPr lang="en-US" b="1" dirty="0"/>
              <a:t>"jumps over the"</a:t>
            </a:r>
            <a:r>
              <a:rPr lang="en-US" dirty="0"/>
              <a:t>, </a:t>
            </a:r>
            <a:r>
              <a:rPr lang="en-US" b="1" dirty="0"/>
              <a:t>"over the lazy"</a:t>
            </a:r>
            <a:r>
              <a:rPr lang="en-US" dirty="0"/>
              <a:t>, </a:t>
            </a:r>
            <a:r>
              <a:rPr lang="en-US" b="1" dirty="0"/>
              <a:t>"the lazy dog"</a:t>
            </a:r>
            <a:r>
              <a:rPr lang="en-US" dirty="0"/>
              <a:t>}</a:t>
            </a:r>
          </a:p>
          <a:p>
            <a:pPr lvl="1"/>
            <a:r>
              <a:rPr lang="en-US" b="1" dirty="0"/>
              <a:t>D2:</a:t>
            </a:r>
            <a:r>
              <a:rPr lang="en-US" dirty="0"/>
              <a:t> "The fast brown fox jumps over the lazy dog"</a:t>
            </a:r>
            <a:br>
              <a:rPr lang="en-US" dirty="0"/>
            </a:br>
            <a:r>
              <a:rPr lang="en-US" dirty="0"/>
              <a:t>→ {</a:t>
            </a:r>
            <a:r>
              <a:rPr lang="en-US" b="1" dirty="0"/>
              <a:t>"The fast brown"</a:t>
            </a:r>
            <a:r>
              <a:rPr lang="en-US" dirty="0"/>
              <a:t>, </a:t>
            </a:r>
            <a:r>
              <a:rPr lang="en-US" b="1" dirty="0"/>
              <a:t>"fast brown fox"</a:t>
            </a:r>
            <a:r>
              <a:rPr lang="en-US" dirty="0"/>
              <a:t>, </a:t>
            </a:r>
            <a:r>
              <a:rPr lang="en-US" b="1" dirty="0"/>
              <a:t>"brown fox jumps"</a:t>
            </a:r>
            <a:r>
              <a:rPr lang="en-US" dirty="0"/>
              <a:t>, </a:t>
            </a:r>
            <a:r>
              <a:rPr lang="en-US" b="1" dirty="0"/>
              <a:t>"fox jumps over"</a:t>
            </a:r>
            <a:r>
              <a:rPr lang="en-US" dirty="0"/>
              <a:t>, </a:t>
            </a:r>
            <a:r>
              <a:rPr lang="en-US" b="1" dirty="0"/>
              <a:t>"jumps over the"</a:t>
            </a:r>
            <a:r>
              <a:rPr lang="en-US" dirty="0"/>
              <a:t>, </a:t>
            </a:r>
            <a:r>
              <a:rPr lang="en-US" b="1" dirty="0"/>
              <a:t>"over the lazy"</a:t>
            </a:r>
            <a:r>
              <a:rPr lang="en-US" dirty="0"/>
              <a:t>, </a:t>
            </a:r>
            <a:r>
              <a:rPr lang="en-US" b="1" dirty="0"/>
              <a:t>"the lazy dog"</a:t>
            </a:r>
            <a:r>
              <a:rPr lang="en-US" dirty="0"/>
              <a:t>}</a:t>
            </a:r>
          </a:p>
          <a:p>
            <a:pPr lvl="1"/>
            <a:r>
              <a:rPr lang="en-US" b="1" dirty="0"/>
              <a:t>D3:</a:t>
            </a:r>
            <a:r>
              <a:rPr lang="en-US" dirty="0"/>
              <a:t> "A quick brown fox leaps over the sleepy dog"</a:t>
            </a:r>
            <a:br>
              <a:rPr lang="en-US" dirty="0"/>
            </a:br>
            <a:r>
              <a:rPr lang="en-US" dirty="0"/>
              <a:t>→ {</a:t>
            </a:r>
            <a:r>
              <a:rPr lang="en-US" b="1" dirty="0"/>
              <a:t>"A quick brown"</a:t>
            </a:r>
            <a:r>
              <a:rPr lang="en-US" dirty="0"/>
              <a:t>, </a:t>
            </a:r>
            <a:r>
              <a:rPr lang="en-US" b="1" dirty="0"/>
              <a:t>"quick brown fox"</a:t>
            </a:r>
            <a:r>
              <a:rPr lang="en-US" dirty="0"/>
              <a:t>, </a:t>
            </a:r>
            <a:r>
              <a:rPr lang="en-US" b="1" dirty="0"/>
              <a:t>"brown fox leaps"</a:t>
            </a:r>
            <a:r>
              <a:rPr lang="en-US" dirty="0"/>
              <a:t>, </a:t>
            </a:r>
            <a:r>
              <a:rPr lang="en-US" b="1" dirty="0"/>
              <a:t>"fox leaps over"</a:t>
            </a:r>
            <a:r>
              <a:rPr lang="en-US" dirty="0"/>
              <a:t>, </a:t>
            </a:r>
            <a:r>
              <a:rPr lang="en-US" b="1" dirty="0"/>
              <a:t>"leaps over the"</a:t>
            </a:r>
            <a:r>
              <a:rPr lang="en-US" dirty="0"/>
              <a:t>, </a:t>
            </a:r>
            <a:r>
              <a:rPr lang="en-US" b="1" dirty="0"/>
              <a:t>"over the sleepy"</a:t>
            </a:r>
            <a:r>
              <a:rPr lang="en-US" dirty="0"/>
              <a:t>, </a:t>
            </a:r>
            <a:r>
              <a:rPr lang="en-US" b="1" dirty="0"/>
              <a:t>"the sleepy dog"</a:t>
            </a:r>
            <a:r>
              <a:rPr lang="en-US" dirty="0"/>
              <a:t>}</a:t>
            </a:r>
          </a:p>
          <a:p>
            <a:pPr lvl="1"/>
            <a:r>
              <a:rPr lang="en-US" b="1" dirty="0"/>
              <a:t>D4:</a:t>
            </a:r>
            <a:r>
              <a:rPr lang="en-US" dirty="0"/>
              <a:t> "The quick fox jumps high over the dog"</a:t>
            </a:r>
            <a:br>
              <a:rPr lang="en-US" dirty="0"/>
            </a:br>
            <a:r>
              <a:rPr lang="en-US" dirty="0"/>
              <a:t>→ {</a:t>
            </a:r>
            <a:r>
              <a:rPr lang="en-US" b="1" dirty="0"/>
              <a:t>"The quick fox"</a:t>
            </a:r>
            <a:r>
              <a:rPr lang="en-US" dirty="0"/>
              <a:t>, </a:t>
            </a:r>
            <a:r>
              <a:rPr lang="en-US" b="1" dirty="0"/>
              <a:t>"quick fox jumps"</a:t>
            </a:r>
            <a:r>
              <a:rPr lang="en-US" dirty="0"/>
              <a:t>, </a:t>
            </a:r>
            <a:r>
              <a:rPr lang="en-US" b="1" dirty="0"/>
              <a:t>"fox jumps high"</a:t>
            </a:r>
            <a:r>
              <a:rPr lang="en-US" dirty="0"/>
              <a:t>, </a:t>
            </a:r>
            <a:r>
              <a:rPr lang="en-US" b="1" dirty="0"/>
              <a:t>"jumps high over"</a:t>
            </a:r>
            <a:r>
              <a:rPr lang="en-US" dirty="0"/>
              <a:t>, </a:t>
            </a:r>
            <a:r>
              <a:rPr lang="en-US" b="1" dirty="0"/>
              <a:t>"high over the"</a:t>
            </a:r>
            <a:r>
              <a:rPr lang="en-US" dirty="0"/>
              <a:t>, </a:t>
            </a:r>
            <a:r>
              <a:rPr lang="en-US" b="1" dirty="0"/>
              <a:t>"over the dog"</a:t>
            </a: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412888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"/>
            <a:ext cx="8229600" cy="530352"/>
          </a:xfrm>
        </p:spPr>
        <p:txBody>
          <a:bodyPr>
            <a:normAutofit fontScale="90000"/>
          </a:bodyPr>
          <a:lstStyle/>
          <a:p>
            <a:r>
              <a:rPr lang="en-US" dirty="0"/>
              <a:t>Step 2: </a:t>
            </a:r>
            <a:r>
              <a:rPr dirty="0"/>
              <a:t>Shingle-Document Matrix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634602"/>
              </p:ext>
            </p:extLst>
          </p:nvPr>
        </p:nvGraphicFramePr>
        <p:xfrm>
          <a:off x="457200" y="457200"/>
          <a:ext cx="7924800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3356400425"/>
                    </a:ext>
                  </a:extLst>
                </a:gridCol>
                <a:gridCol w="2600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9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9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97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97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Index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Shingle (3-gram)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quick 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quick brown 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brown fox jumps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jumps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jumps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lazy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lazy 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fast 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quick 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brown fox leaps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leaps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leaps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sleepy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sleepy 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quick 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quick fox jumps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jumps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jumps high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418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31D62-8DA2-72BF-D474-36352B7FB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Permutations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6C145-EC74-4ABC-C18A-B6BC9DD80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876800"/>
          </a:xfrm>
        </p:spPr>
        <p:txBody>
          <a:bodyPr>
            <a:normAutofit/>
          </a:bodyPr>
          <a:lstStyle/>
          <a:p>
            <a:r>
              <a:rPr lang="fr-FR" sz="1800" dirty="0"/>
              <a:t>Permutation 1: [2, 5, 4, 8, 7, 11, 3, 13, 10, 20, 16, 19, 1, 9, 15, 14, 17, 12, 6, 18]</a:t>
            </a:r>
          </a:p>
          <a:p>
            <a:r>
              <a:rPr lang="fr-FR" sz="1800" dirty="0"/>
              <a:t>Permutation 2: [4, 10, 2, 17, 12, 8, 6, 15, 13, 9, 1, 11, 20, 5, 19, 3, 7, 16, 14, 18]</a:t>
            </a:r>
          </a:p>
          <a:p>
            <a:r>
              <a:rPr lang="fr-FR" sz="1800" dirty="0"/>
              <a:t>Permutation 3: [18, 4, 16, 20, 6, 12, 11, 14, 9, 15, 3, 19, 2, 1, 13, 10, 8, 17, 5, 7]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023037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7BB7-66B2-B2FC-765E-6938F1011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1336"/>
            <a:ext cx="8229600" cy="359664"/>
          </a:xfrm>
        </p:spPr>
        <p:txBody>
          <a:bodyPr>
            <a:normAutofit fontScale="90000"/>
          </a:bodyPr>
          <a:lstStyle/>
          <a:p>
            <a:pPr marL="182880" marR="0" lvl="0" indent="-18288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Permutation 1: [2, 5, 4, 8, 7, 11, 3, 13, 10, 20, 16, 19, 1, 9, 15, 14, 17, 12, 6, 18]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04F5D0-17EB-73A4-095E-6CF27334B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833670"/>
              </p:ext>
            </p:extLst>
          </p:nvPr>
        </p:nvGraphicFramePr>
        <p:xfrm>
          <a:off x="381000" y="381000"/>
          <a:ext cx="8686800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quick brown 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jumps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jumps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fast 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lazy 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leaps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brown fox jumps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sleepy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brown fox leaps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quick fox jumps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quick 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fast brown 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quick 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sleepy 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jumps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leaps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lazy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7720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jumps high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57438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"/>
            <a:ext cx="8229600" cy="3779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82880" indent="-182880">
              <a:spcBef>
                <a:spcPct val="20000"/>
              </a:spcBef>
            </a:pPr>
            <a:r>
              <a:rPr sz="1800" spc="0" dirty="0">
                <a:solidFill>
                  <a:prstClr val="black"/>
                </a:solidFill>
                <a:latin typeface="Arial"/>
                <a:ea typeface="+mn-ea"/>
                <a:cs typeface="+mn-cs"/>
              </a:rPr>
              <a:t>Permutation 2</a:t>
            </a:r>
            <a:r>
              <a:rPr lang="en-US" sz="1800" spc="0" dirty="0">
                <a:solidFill>
                  <a:prstClr val="black"/>
                </a:solidFill>
                <a:latin typeface="Arial"/>
                <a:ea typeface="+mn-ea"/>
                <a:cs typeface="+mn-cs"/>
              </a:rPr>
              <a:t>: [4, 10, 2, 17, 12, 8, 6, 15, 13, 9, 1, 11, 20, 5, 19, 3, 7, 16, 14, 18]</a:t>
            </a:r>
            <a:endParaRPr sz="1800" spc="0" dirty="0">
              <a:solidFill>
                <a:prstClr val="black"/>
              </a:solidFill>
              <a:latin typeface="Arial"/>
              <a:ea typeface="+mn-ea"/>
              <a:cs typeface="+mn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140642"/>
              </p:ext>
            </p:extLst>
          </p:nvPr>
        </p:nvGraphicFramePr>
        <p:xfrm>
          <a:off x="381000" y="381000"/>
          <a:ext cx="8610600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jumps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brown fox leaps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quick brown 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jumps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leaps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fast 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lazy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quick 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sleepy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fast brown 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quick 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leaps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jumps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brown fox jumps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lazy 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quick fox jumps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sleepy 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7720"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jumps high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304800"/>
          </a:xfrm>
        </p:spPr>
        <p:txBody>
          <a:bodyPr>
            <a:normAutofit fontScale="90000"/>
          </a:bodyPr>
          <a:lstStyle/>
          <a:p>
            <a:r>
              <a:rPr lang="fr-FR" sz="2000" spc="0" dirty="0">
                <a:solidFill>
                  <a:prstClr val="black"/>
                </a:solidFill>
                <a:latin typeface="Arial"/>
                <a:ea typeface="+mn-ea"/>
                <a:cs typeface="+mn-cs"/>
              </a:rPr>
              <a:t>Permutation</a:t>
            </a:r>
            <a:r>
              <a:rPr lang="fr-FR" sz="4000" spc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fr-FR" sz="2000" spc="0" dirty="0">
                <a:solidFill>
                  <a:prstClr val="black"/>
                </a:solidFill>
                <a:latin typeface="Arial"/>
                <a:ea typeface="+mn-ea"/>
                <a:cs typeface="+mn-cs"/>
              </a:rPr>
              <a:t>2: [18, 4, 16, 20, 6, 12, 11, 14, 9, 15, 3, 19, 2, 1, 13, 10, 8, 17, 5, 7]</a:t>
            </a:r>
            <a:endParaRPr sz="2000" spc="0" dirty="0">
              <a:solidFill>
                <a:prstClr val="black"/>
              </a:solidFill>
              <a:latin typeface="Arial"/>
              <a:ea typeface="+mn-ea"/>
              <a:cs typeface="+mn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070297"/>
              </p:ext>
            </p:extLst>
          </p:nvPr>
        </p:nvGraphicFramePr>
        <p:xfrm>
          <a:off x="381000" y="381000"/>
          <a:ext cx="8610600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jumps high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jumps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quick fox jumps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lazy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leaps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leaps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sleepy 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fast brown 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quick 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brown fox jumps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quick brown 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quick 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the sleepy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brown fox leaps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fast 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jumps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7714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jumps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7720"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lazy dog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990600"/>
          </a:xfrm>
        </p:spPr>
        <p:txBody>
          <a:bodyPr/>
          <a:lstStyle/>
          <a:p>
            <a:r>
              <a:rPr lang="en-US" dirty="0"/>
              <a:t>Step 4: </a:t>
            </a:r>
            <a:r>
              <a:rPr dirty="0" err="1"/>
              <a:t>MinHash</a:t>
            </a:r>
            <a:r>
              <a:rPr dirty="0"/>
              <a:t> Signature Matrix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31230"/>
              </p:ext>
            </p:extLst>
          </p:nvPr>
        </p:nvGraphicFramePr>
        <p:xfrm>
          <a:off x="457200" y="1389888"/>
          <a:ext cx="7696200" cy="1810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t>Permutation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712">
                <a:tc>
                  <a:txBody>
                    <a:bodyPr/>
                    <a:lstStyle/>
                    <a:p>
                      <a:r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r>
                        <a:rPr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512">
                <a:tc>
                  <a:txBody>
                    <a:bodyPr/>
                    <a:lstStyle/>
                    <a:p>
                      <a:r>
                        <a:rPr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t>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93023D7-6275-B5FB-FA1E-E830AEFB9867}"/>
              </a:ext>
            </a:extLst>
          </p:cNvPr>
          <p:cNvSpPr txBox="1"/>
          <p:nvPr/>
        </p:nvSpPr>
        <p:spPr>
          <a:xfrm>
            <a:off x="466344" y="3447288"/>
            <a:ext cx="84582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Step 5: Compute Jaccard Similarity Approximation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Jaccard similarity is estimated by counting how many times two columns match</a:t>
            </a:r>
          </a:p>
          <a:p>
            <a:endParaRPr lang="en-US" dirty="0"/>
          </a:p>
          <a:p>
            <a:r>
              <a:rPr lang="en-US" sz="2000" dirty="0"/>
              <a:t>D1 vs D2: 2/3</a:t>
            </a:r>
          </a:p>
          <a:p>
            <a:r>
              <a:rPr lang="en-US" sz="2000" dirty="0"/>
              <a:t>D1 vs D3: 1/3</a:t>
            </a:r>
          </a:p>
          <a:p>
            <a:r>
              <a:rPr lang="en-US" sz="2000" dirty="0"/>
              <a:t>D1 vs D4: 1/3</a:t>
            </a:r>
          </a:p>
          <a:p>
            <a:r>
              <a:rPr lang="en-US" sz="2000" dirty="0"/>
              <a:t>D2 vs D3: 0/3</a:t>
            </a:r>
          </a:p>
          <a:p>
            <a:r>
              <a:rPr lang="en-US" sz="2000" dirty="0"/>
              <a:t>D2 vs D4: 1/3</a:t>
            </a:r>
          </a:p>
          <a:p>
            <a:r>
              <a:rPr lang="en-US" sz="2000" dirty="0"/>
              <a:t>D3 vs D4: 0/3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Algorithm – One set, one hash function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152400" y="1554701"/>
            <a:ext cx="8229600" cy="4876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dirty="0"/>
              <a:t>Computing </a:t>
            </a:r>
            <a:r>
              <a:rPr lang="en-US" b="1" dirty="0">
                <a:solidFill>
                  <a:srgbClr val="FF0000"/>
                </a:solidFill>
              </a:rPr>
              <a:t>Sig(</a:t>
            </a:r>
            <a:r>
              <a:rPr lang="en-US" b="1" dirty="0" err="1">
                <a:solidFill>
                  <a:srgbClr val="FF0000"/>
                </a:solidFill>
              </a:rPr>
              <a:t>S,i</a:t>
            </a:r>
            <a:r>
              <a:rPr lang="en-US" b="1" dirty="0">
                <a:solidFill>
                  <a:srgbClr val="FF0000"/>
                </a:solidFill>
              </a:rPr>
              <a:t>) </a:t>
            </a:r>
            <a:r>
              <a:rPr lang="en-US" dirty="0"/>
              <a:t>for a single column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dirty="0"/>
              <a:t> and single hash function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i</a:t>
            </a:r>
          </a:p>
          <a:p>
            <a:pPr marL="0" indent="0" eaLnBrk="1" hangingPunct="1">
              <a:buNone/>
              <a:defRPr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pPr marL="609600" indent="-609600">
              <a:buFont typeface="Monotype Sorts" pitchFamily="2" charset="2"/>
              <a:buNone/>
              <a:defRPr/>
            </a:pPr>
            <a:r>
              <a:rPr lang="en-US" b="1" dirty="0"/>
              <a:t>for</a:t>
            </a:r>
            <a:r>
              <a:rPr lang="en-US" dirty="0"/>
              <a:t> each row </a:t>
            </a:r>
            <a:r>
              <a:rPr lang="en-US" b="1" dirty="0">
                <a:solidFill>
                  <a:srgbClr val="0070C0"/>
                </a:solidFill>
              </a:rPr>
              <a:t>r </a:t>
            </a:r>
          </a:p>
          <a:p>
            <a:pPr marL="609600" indent="-609600">
              <a:buFont typeface="Monotype Sorts" pitchFamily="2" charset="2"/>
              <a:buNone/>
              <a:defRPr/>
            </a:pPr>
            <a:r>
              <a:rPr lang="en-US" dirty="0"/>
              <a:t>     compute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b="1" baseline="-25000" dirty="0">
                <a:solidFill>
                  <a:schemeClr val="accent6">
                    <a:lumMod val="75000"/>
                  </a:schemeClr>
                </a:solidFill>
              </a:rPr>
              <a:t>i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b="1" dirty="0">
                <a:solidFill>
                  <a:srgbClr val="0070C0"/>
                </a:solidFill>
              </a:rPr>
              <a:t>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) </a:t>
            </a:r>
          </a:p>
          <a:p>
            <a:pPr marL="609600" indent="-609600">
              <a:buFont typeface="Monotype Sorts" pitchFamily="2" charset="2"/>
              <a:buNone/>
              <a:defRPr/>
            </a:pPr>
            <a:r>
              <a:rPr lang="en-US" b="1" dirty="0"/>
              <a:t>      if </a:t>
            </a:r>
            <a:r>
              <a:rPr lang="en-US" dirty="0"/>
              <a:t>column </a:t>
            </a:r>
            <a:r>
              <a:rPr lang="en-US" b="1" dirty="0">
                <a:solidFill>
                  <a:srgbClr val="0070C0"/>
                </a:solidFill>
              </a:rPr>
              <a:t>S</a:t>
            </a:r>
            <a:r>
              <a:rPr lang="en-US" b="1" i="1" dirty="0"/>
              <a:t> </a:t>
            </a:r>
            <a:r>
              <a:rPr lang="en-US" dirty="0"/>
              <a:t>has </a:t>
            </a:r>
            <a:r>
              <a:rPr lang="en-US" b="1" dirty="0">
                <a:solidFill>
                  <a:srgbClr val="0070C0"/>
                </a:solidFill>
              </a:rPr>
              <a:t>1</a:t>
            </a:r>
            <a:r>
              <a:rPr lang="en-US" dirty="0"/>
              <a:t> in row </a:t>
            </a:r>
            <a:r>
              <a:rPr lang="en-US" b="1" dirty="0">
                <a:solidFill>
                  <a:srgbClr val="0070C0"/>
                </a:solidFill>
              </a:rPr>
              <a:t>r</a:t>
            </a:r>
            <a:r>
              <a:rPr lang="en-US" dirty="0"/>
              <a:t> </a:t>
            </a:r>
            <a:r>
              <a:rPr lang="en-US" b="1" dirty="0"/>
              <a:t>then</a:t>
            </a:r>
          </a:p>
          <a:p>
            <a:pPr marL="609600" indent="-609600">
              <a:buFont typeface="Monotype Sorts" pitchFamily="2" charset="2"/>
              <a:buNone/>
              <a:defRPr/>
            </a:pPr>
            <a:r>
              <a:rPr lang="en-US" dirty="0"/>
              <a:t>		</a:t>
            </a:r>
            <a:r>
              <a:rPr lang="en-US" b="1" dirty="0"/>
              <a:t>if</a:t>
            </a:r>
            <a:r>
              <a:rPr lang="en-US" dirty="0"/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b="1" baseline="-25000" dirty="0">
                <a:solidFill>
                  <a:schemeClr val="accent6">
                    <a:lumMod val="75000"/>
                  </a:schemeClr>
                </a:solidFill>
              </a:rPr>
              <a:t>i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b="1" dirty="0">
                <a:solidFill>
                  <a:srgbClr val="0070C0"/>
                </a:solidFill>
              </a:rPr>
              <a:t>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) </a:t>
            </a:r>
            <a:r>
              <a:rPr lang="en-US" dirty="0"/>
              <a:t>is a smaller value than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Sig(</a:t>
            </a:r>
            <a:r>
              <a:rPr lang="en-US" b="1" dirty="0" err="1">
                <a:solidFill>
                  <a:srgbClr val="0070C0"/>
                </a:solidFill>
              </a:rPr>
              <a:t>S,i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en-US" dirty="0"/>
              <a:t> </a:t>
            </a:r>
            <a:r>
              <a:rPr lang="en-US" b="1" dirty="0"/>
              <a:t>then</a:t>
            </a:r>
          </a:p>
          <a:p>
            <a:pPr marL="990600" lvl="1" indent="-533400">
              <a:buFont typeface="Monotype Sorts" pitchFamily="2" charset="2"/>
              <a:buNone/>
              <a:defRPr/>
            </a:pPr>
            <a:r>
              <a:rPr lang="en-US" dirty="0"/>
              <a:t>	  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Sig(</a:t>
            </a:r>
            <a:r>
              <a:rPr lang="en-US" b="1" dirty="0" err="1">
                <a:solidFill>
                  <a:srgbClr val="0070C0"/>
                </a:solidFill>
              </a:rPr>
              <a:t>S,i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) = h</a:t>
            </a:r>
            <a:r>
              <a:rPr lang="en-US" b="1" baseline="-25000" dirty="0">
                <a:solidFill>
                  <a:schemeClr val="accent6">
                    <a:lumMod val="75000"/>
                  </a:schemeClr>
                </a:solidFill>
              </a:rPr>
              <a:t>i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b="1" dirty="0">
                <a:solidFill>
                  <a:srgbClr val="0070C0"/>
                </a:solidFill>
              </a:rPr>
              <a:t>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);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5638800"/>
            <a:ext cx="9144000" cy="1200329"/>
          </a:xfrm>
          <a:prstGeom prst="rect">
            <a:avLst/>
          </a:prstGeom>
          <a:solidFill>
            <a:srgbClr val="0DDEE3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Sig(</a:t>
            </a:r>
            <a:r>
              <a:rPr lang="en-US" sz="2400" b="1" dirty="0" err="1">
                <a:solidFill>
                  <a:srgbClr val="C00000"/>
                </a:solidFill>
              </a:rPr>
              <a:t>S,i</a:t>
            </a:r>
            <a:r>
              <a:rPr lang="en-US" sz="2400" b="1" dirty="0">
                <a:solidFill>
                  <a:srgbClr val="C00000"/>
                </a:solidFill>
              </a:rPr>
              <a:t>) </a:t>
            </a:r>
            <a:r>
              <a:rPr lang="en-US" sz="2400" dirty="0"/>
              <a:t>will become the smallest value of </a:t>
            </a:r>
            <a:r>
              <a:rPr lang="en-US" sz="2400" b="1" dirty="0">
                <a:solidFill>
                  <a:srgbClr val="C00000"/>
                </a:solidFill>
              </a:rPr>
              <a:t>h</a:t>
            </a:r>
            <a:r>
              <a:rPr lang="en-US" sz="2400" b="1" baseline="-25000" dirty="0">
                <a:solidFill>
                  <a:srgbClr val="C00000"/>
                </a:solidFill>
              </a:rPr>
              <a:t>i</a:t>
            </a:r>
            <a:r>
              <a:rPr lang="en-US" sz="2400" b="1" dirty="0">
                <a:solidFill>
                  <a:srgbClr val="C00000"/>
                </a:solidFill>
              </a:rPr>
              <a:t>(r)</a:t>
            </a:r>
            <a:r>
              <a:rPr lang="en-US" sz="2400" dirty="0"/>
              <a:t> among all rows (shingles) for which column </a:t>
            </a:r>
            <a:r>
              <a:rPr lang="en-US" sz="2400" b="1" dirty="0">
                <a:solidFill>
                  <a:srgbClr val="C00000"/>
                </a:solidFill>
              </a:rPr>
              <a:t>S</a:t>
            </a:r>
            <a:r>
              <a:rPr lang="en-US" sz="2400" dirty="0"/>
              <a:t> has value </a:t>
            </a:r>
            <a:r>
              <a:rPr lang="en-US" sz="2400" b="1" dirty="0">
                <a:solidFill>
                  <a:srgbClr val="C00000"/>
                </a:solidFill>
              </a:rPr>
              <a:t>1 </a:t>
            </a:r>
            <a:r>
              <a:rPr lang="en-US" sz="2400" dirty="0"/>
              <a:t>(shingle belongs in S)</a:t>
            </a:r>
            <a:r>
              <a:rPr lang="en-US" sz="2400" i="1" dirty="0"/>
              <a:t>; i</a:t>
            </a:r>
            <a:r>
              <a:rPr lang="en-US" sz="2400" dirty="0"/>
              <a:t>.e., </a:t>
            </a:r>
            <a:r>
              <a:rPr lang="en-US" sz="2400" b="1" dirty="0">
                <a:solidFill>
                  <a:srgbClr val="C00000"/>
                </a:solidFill>
              </a:rPr>
              <a:t>h</a:t>
            </a:r>
            <a:r>
              <a:rPr lang="en-US" sz="2400" b="1" baseline="-25000" dirty="0">
                <a:solidFill>
                  <a:srgbClr val="C00000"/>
                </a:solidFill>
              </a:rPr>
              <a:t>i </a:t>
            </a:r>
            <a:r>
              <a:rPr lang="en-US" sz="2400" b="1" dirty="0">
                <a:solidFill>
                  <a:srgbClr val="C00000"/>
                </a:solidFill>
              </a:rPr>
              <a:t>(r)</a:t>
            </a:r>
            <a:r>
              <a:rPr lang="en-US" sz="2400" dirty="0"/>
              <a:t> gives the min index for the</a:t>
            </a:r>
            <a:r>
              <a:rPr lang="en-US" sz="2400" i="1" dirty="0"/>
              <a:t> </a:t>
            </a:r>
            <a:r>
              <a:rPr lang="en-US" sz="2400" b="1" dirty="0">
                <a:solidFill>
                  <a:srgbClr val="C00000"/>
                </a:solidFill>
              </a:rPr>
              <a:t>i-</a:t>
            </a:r>
            <a:r>
              <a:rPr lang="en-US" sz="2400" dirty="0" err="1"/>
              <a:t>th</a:t>
            </a:r>
            <a:r>
              <a:rPr lang="en-US" sz="2400" dirty="0"/>
              <a:t> permutation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7800" y="2685365"/>
            <a:ext cx="388619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 practice only the rows (shingles) that appear in the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61857" y="3569732"/>
            <a:ext cx="41910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b="1" baseline="-25000" dirty="0">
                <a:solidFill>
                  <a:schemeClr val="accent6">
                    <a:lumMod val="75000"/>
                  </a:schemeClr>
                </a:solidFill>
              </a:rPr>
              <a:t>i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b="1" dirty="0">
                <a:solidFill>
                  <a:srgbClr val="0070C0"/>
                </a:solidFill>
              </a:rPr>
              <a:t>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) </a:t>
            </a:r>
            <a:r>
              <a:rPr lang="en-US" dirty="0"/>
              <a:t>= index of row </a:t>
            </a:r>
            <a:r>
              <a:rPr lang="en-US" dirty="0">
                <a:solidFill>
                  <a:srgbClr val="0070C0"/>
                </a:solidFill>
              </a:rPr>
              <a:t>r</a:t>
            </a:r>
            <a:r>
              <a:rPr lang="en-US" dirty="0"/>
              <a:t> in permutation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28757" y="4138068"/>
            <a:ext cx="2215243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</a:t>
            </a:r>
            <a:r>
              <a:rPr lang="en-US" dirty="0"/>
              <a:t> contains row </a:t>
            </a:r>
            <a:r>
              <a:rPr lang="en-US" dirty="0">
                <a:solidFill>
                  <a:srgbClr val="0070C0"/>
                </a:solidFill>
              </a:rPr>
              <a:t>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61857" y="5105400"/>
            <a:ext cx="41148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Find the row </a:t>
            </a:r>
            <a:r>
              <a:rPr lang="en-US" dirty="0">
                <a:solidFill>
                  <a:srgbClr val="0070C0"/>
                </a:solidFill>
              </a:rPr>
              <a:t>r </a:t>
            </a:r>
            <a:r>
              <a:rPr lang="en-US" dirty="0"/>
              <a:t>with minimum index</a:t>
            </a:r>
          </a:p>
        </p:txBody>
      </p:sp>
    </p:spTree>
    <p:extLst>
      <p:ext uri="{BB962C8B-B14F-4D97-AF65-F5344CB8AC3E}">
        <p14:creationId xmlns:p14="http://schemas.microsoft.com/office/powerpoint/2010/main" val="225733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How to pick a random hash function h(x)?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7543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Universal hashing:</a:t>
            </a:r>
          </a:p>
          <a:p>
            <a:r>
              <a:rPr lang="en-US" sz="2400" i="1" dirty="0" err="1">
                <a:latin typeface="Arial" pitchFamily="34" charset="0"/>
                <a:cs typeface="Arial" pitchFamily="34" charset="0"/>
              </a:rPr>
              <a:t>h</a:t>
            </a:r>
            <a:r>
              <a:rPr lang="en-US" sz="2400" i="1" baseline="-25000" dirty="0" err="1">
                <a:latin typeface="Arial" pitchFamily="34" charset="0"/>
                <a:cs typeface="Arial" pitchFamily="34" charset="0"/>
              </a:rPr>
              <a:t>a,b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(x)=((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a·x+b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) mod p)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mod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N</a:t>
            </a:r>
          </a:p>
          <a:p>
            <a:pPr marL="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where:</a:t>
            </a: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a,b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… random integers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p … prime number (p &gt; N)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3403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114800"/>
            <a:ext cx="6858000" cy="609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3048000"/>
            <a:ext cx="5007429" cy="609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990600"/>
          </a:xfrm>
        </p:spPr>
        <p:txBody>
          <a:bodyPr/>
          <a:lstStyle/>
          <a:p>
            <a:pPr eaLnBrk="1" hangingPunct="1"/>
            <a:r>
              <a:rPr lang="en-US" dirty="0"/>
              <a:t>Algorithm – All sets,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k</a:t>
            </a:r>
            <a:r>
              <a:rPr lang="en-US" dirty="0"/>
              <a:t> hash functions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152400" y="1554701"/>
            <a:ext cx="8229600" cy="4876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dirty="0"/>
              <a:t>Pick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k=100</a:t>
            </a:r>
            <a:r>
              <a:rPr lang="en-US" dirty="0"/>
              <a:t> hash functions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(h</a:t>
            </a:r>
            <a:r>
              <a:rPr lang="en-US" b="1" baseline="-25000" dirty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,…,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b="1" baseline="-25000" dirty="0" err="1">
                <a:solidFill>
                  <a:schemeClr val="accent6">
                    <a:lumMod val="75000"/>
                  </a:schemeClr>
                </a:solidFill>
              </a:rPr>
              <a:t>k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marL="609600" indent="-609600">
              <a:buFont typeface="Monotype Sorts" pitchFamily="2" charset="2"/>
              <a:buNone/>
              <a:defRPr/>
            </a:pPr>
            <a:endParaRPr lang="en-US" b="1" dirty="0"/>
          </a:p>
          <a:p>
            <a:pPr marL="609600" indent="-609600">
              <a:buFont typeface="Monotype Sorts" pitchFamily="2" charset="2"/>
              <a:buNone/>
              <a:defRPr/>
            </a:pPr>
            <a:r>
              <a:rPr lang="en-US" b="1" dirty="0"/>
              <a:t>for</a:t>
            </a:r>
            <a:r>
              <a:rPr lang="en-US" dirty="0"/>
              <a:t> each row </a:t>
            </a:r>
            <a:r>
              <a:rPr lang="en-US" b="1" dirty="0">
                <a:solidFill>
                  <a:srgbClr val="0070C0"/>
                </a:solidFill>
              </a:rPr>
              <a:t>r </a:t>
            </a:r>
            <a:endParaRPr lang="en-US" dirty="0"/>
          </a:p>
          <a:p>
            <a:pPr marL="609600" indent="-609600">
              <a:buFont typeface="Monotype Sorts" pitchFamily="2" charset="2"/>
              <a:buNone/>
              <a:defRPr/>
            </a:pPr>
            <a:r>
              <a:rPr lang="en-US" b="1" dirty="0"/>
              <a:t>   for</a:t>
            </a:r>
            <a:r>
              <a:rPr lang="en-US" dirty="0"/>
              <a:t> each hash function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b="1" baseline="-25000" dirty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b="1" dirty="0"/>
              <a:t> </a:t>
            </a:r>
          </a:p>
          <a:p>
            <a:pPr marL="609600" indent="-609600">
              <a:buFont typeface="Monotype Sorts" pitchFamily="2" charset="2"/>
              <a:buNone/>
              <a:defRPr/>
            </a:pPr>
            <a:r>
              <a:rPr lang="en-US" dirty="0"/>
              <a:t>      compute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b="1" baseline="-25000" dirty="0">
                <a:solidFill>
                  <a:schemeClr val="accent6">
                    <a:lumMod val="75000"/>
                  </a:schemeClr>
                </a:solidFill>
              </a:rPr>
              <a:t>i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b="1" dirty="0">
                <a:solidFill>
                  <a:srgbClr val="0070C0"/>
                </a:solidFill>
              </a:rPr>
              <a:t>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) </a:t>
            </a:r>
          </a:p>
          <a:p>
            <a:pPr marL="609600" indent="-609600">
              <a:buFont typeface="Monotype Sorts" pitchFamily="2" charset="2"/>
              <a:buNone/>
              <a:defRPr/>
            </a:pPr>
            <a:r>
              <a:rPr lang="en-US" b="1" dirty="0"/>
              <a:t>      for</a:t>
            </a:r>
            <a:r>
              <a:rPr lang="en-US" dirty="0"/>
              <a:t> each column </a:t>
            </a:r>
            <a:r>
              <a:rPr lang="en-US" b="1" dirty="0">
                <a:solidFill>
                  <a:srgbClr val="0070C0"/>
                </a:solidFill>
              </a:rPr>
              <a:t>S</a:t>
            </a:r>
            <a:r>
              <a:rPr lang="en-US" b="1" i="1" dirty="0"/>
              <a:t> </a:t>
            </a:r>
            <a:r>
              <a:rPr lang="en-US" dirty="0"/>
              <a:t>that</a:t>
            </a:r>
            <a:r>
              <a:rPr lang="en-US" b="1" dirty="0"/>
              <a:t> </a:t>
            </a:r>
            <a:r>
              <a:rPr lang="en-US" dirty="0"/>
              <a:t>has </a:t>
            </a:r>
            <a:r>
              <a:rPr lang="en-US" b="1" dirty="0">
                <a:solidFill>
                  <a:srgbClr val="0070C0"/>
                </a:solidFill>
              </a:rPr>
              <a:t>1</a:t>
            </a:r>
            <a:r>
              <a:rPr lang="en-US" dirty="0"/>
              <a:t> in row </a:t>
            </a:r>
            <a:r>
              <a:rPr lang="en-US" b="1" dirty="0">
                <a:solidFill>
                  <a:srgbClr val="0070C0"/>
                </a:solidFill>
              </a:rPr>
              <a:t>r</a:t>
            </a:r>
            <a:r>
              <a:rPr lang="en-US" dirty="0"/>
              <a:t> </a:t>
            </a:r>
          </a:p>
          <a:p>
            <a:pPr marL="609600" indent="-609600">
              <a:buFont typeface="Monotype Sorts" pitchFamily="2" charset="2"/>
              <a:buNone/>
              <a:defRPr/>
            </a:pPr>
            <a:r>
              <a:rPr lang="en-US" dirty="0"/>
              <a:t>		</a:t>
            </a:r>
            <a:r>
              <a:rPr lang="en-US" b="1" dirty="0"/>
              <a:t>if</a:t>
            </a:r>
            <a:r>
              <a:rPr lang="en-US" dirty="0"/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b="1" baseline="-25000" dirty="0">
                <a:solidFill>
                  <a:schemeClr val="accent6">
                    <a:lumMod val="75000"/>
                  </a:schemeClr>
                </a:solidFill>
              </a:rPr>
              <a:t>i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b="1" dirty="0">
                <a:solidFill>
                  <a:srgbClr val="0070C0"/>
                </a:solidFill>
              </a:rPr>
              <a:t>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) </a:t>
            </a:r>
            <a:r>
              <a:rPr lang="en-US" dirty="0"/>
              <a:t>is a smaller value than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Sig(</a:t>
            </a:r>
            <a:r>
              <a:rPr lang="en-US" b="1" dirty="0" err="1">
                <a:solidFill>
                  <a:srgbClr val="0070C0"/>
                </a:solidFill>
              </a:rPr>
              <a:t>S,i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en-US" dirty="0"/>
              <a:t> </a:t>
            </a:r>
            <a:r>
              <a:rPr lang="en-US" b="1" dirty="0"/>
              <a:t>then</a:t>
            </a:r>
          </a:p>
          <a:p>
            <a:pPr marL="990600" lvl="1" indent="-533400">
              <a:buFont typeface="Monotype Sorts" pitchFamily="2" charset="2"/>
              <a:buNone/>
              <a:defRPr/>
            </a:pPr>
            <a:r>
              <a:rPr lang="en-US" dirty="0"/>
              <a:t>	  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Sig(</a:t>
            </a:r>
            <a:r>
              <a:rPr lang="en-US" b="1" dirty="0" err="1">
                <a:solidFill>
                  <a:srgbClr val="0070C0"/>
                </a:solidFill>
              </a:rPr>
              <a:t>S,i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) = h</a:t>
            </a:r>
            <a:r>
              <a:rPr lang="en-US" b="1" baseline="-25000" dirty="0">
                <a:solidFill>
                  <a:schemeClr val="accent6">
                    <a:lumMod val="75000"/>
                  </a:schemeClr>
                </a:solidFill>
              </a:rPr>
              <a:t>i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b="1" dirty="0">
                <a:solidFill>
                  <a:srgbClr val="0070C0"/>
                </a:solidFill>
              </a:rPr>
              <a:t>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);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257800" y="2049920"/>
            <a:ext cx="388620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 practice this means selecting the hash function parameters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800" y="3745468"/>
            <a:ext cx="3918857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Compute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h</a:t>
            </a:r>
            <a:r>
              <a:rPr lang="en-US" b="1" baseline="-25000" dirty="0">
                <a:solidFill>
                  <a:schemeClr val="accent6">
                    <a:lumMod val="75000"/>
                  </a:schemeClr>
                </a:solidFill>
              </a:rPr>
              <a:t>i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b="1" dirty="0">
                <a:solidFill>
                  <a:srgbClr val="0070C0"/>
                </a:solidFill>
              </a:rPr>
              <a:t>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) </a:t>
            </a:r>
            <a:r>
              <a:rPr lang="en-US" dirty="0"/>
              <a:t>only once for all sets</a:t>
            </a:r>
          </a:p>
        </p:txBody>
      </p:sp>
    </p:spTree>
    <p:extLst>
      <p:ext uri="{BB962C8B-B14F-4D97-AF65-F5344CB8AC3E}">
        <p14:creationId xmlns:p14="http://schemas.microsoft.com/office/powerpoint/2010/main" val="75867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  <p:bldP spid="3" grpId="0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B6A98-771A-4BB5-9CCA-D28A2BEE536A}" type="slidenum">
              <a:rPr lang="en-US"/>
              <a:pPr/>
              <a:t>52</a:t>
            </a:fld>
            <a:endParaRPr lang="en-US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3581400" cy="1143000"/>
          </a:xfrm>
        </p:spPr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097168" y="1600200"/>
            <a:ext cx="240803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/>
              <a:t>Row	</a:t>
            </a:r>
            <a:r>
              <a:rPr lang="en-US" sz="2400" dirty="0">
                <a:solidFill>
                  <a:srgbClr val="FF9900"/>
                </a:solidFill>
              </a:rPr>
              <a:t>S1	S2</a:t>
            </a:r>
          </a:p>
          <a:p>
            <a:r>
              <a:rPr lang="en-US" sz="2400" dirty="0"/>
              <a:t>  A	 1	 0</a:t>
            </a:r>
          </a:p>
          <a:p>
            <a:r>
              <a:rPr lang="en-US" sz="2400" dirty="0"/>
              <a:t>  B	 0	 1</a:t>
            </a:r>
          </a:p>
          <a:p>
            <a:r>
              <a:rPr lang="en-US" sz="2400" dirty="0"/>
              <a:t>  C	 1	 1</a:t>
            </a:r>
          </a:p>
          <a:p>
            <a:r>
              <a:rPr lang="en-US" sz="2400" dirty="0"/>
              <a:t>  D	 1	 0</a:t>
            </a:r>
          </a:p>
          <a:p>
            <a:r>
              <a:rPr lang="en-US" sz="2400" dirty="0"/>
              <a:t>  E	 0	 1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1951243" y="2024062"/>
            <a:ext cx="13716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1181527" y="4267200"/>
            <a:ext cx="20569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/>
              <a:t>h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= </a:t>
            </a:r>
            <a:r>
              <a:rPr lang="en-US" i="1" dirty="0" err="1"/>
              <a:t>x+1</a:t>
            </a:r>
            <a:r>
              <a:rPr lang="en-US" dirty="0"/>
              <a:t> mod 5</a:t>
            </a:r>
          </a:p>
          <a:p>
            <a:r>
              <a:rPr lang="en-US" i="1" dirty="0"/>
              <a:t>g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= 2</a:t>
            </a:r>
            <a:r>
              <a:rPr lang="en-US" i="1" dirty="0"/>
              <a:t>x</a:t>
            </a:r>
            <a:r>
              <a:rPr lang="en-US" dirty="0"/>
              <a:t>+3 mod 5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5657850" y="1287463"/>
            <a:ext cx="303159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/>
              <a:t>h</a:t>
            </a:r>
            <a:r>
              <a:rPr lang="en-US" dirty="0"/>
              <a:t>(0) = 1		</a:t>
            </a:r>
            <a:r>
              <a:rPr lang="en-US" dirty="0">
                <a:solidFill>
                  <a:srgbClr val="FF0066"/>
                </a:solidFill>
              </a:rPr>
              <a:t>1</a:t>
            </a:r>
            <a:r>
              <a:rPr lang="en-US" dirty="0"/>
              <a:t>	-</a:t>
            </a:r>
          </a:p>
          <a:p>
            <a:r>
              <a:rPr lang="en-US" i="1" dirty="0"/>
              <a:t>g</a:t>
            </a:r>
            <a:r>
              <a:rPr lang="en-US" dirty="0"/>
              <a:t>(0) = 3		</a:t>
            </a:r>
            <a:r>
              <a:rPr lang="en-US" dirty="0">
                <a:solidFill>
                  <a:srgbClr val="FF0066"/>
                </a:solidFill>
              </a:rPr>
              <a:t>3</a:t>
            </a:r>
            <a:r>
              <a:rPr lang="en-US" dirty="0"/>
              <a:t>	-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5657850" y="2125663"/>
            <a:ext cx="30828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/>
              <a:t>h</a:t>
            </a:r>
            <a:r>
              <a:rPr lang="en-US" dirty="0"/>
              <a:t>(1) = 2		1	</a:t>
            </a:r>
            <a:r>
              <a:rPr lang="en-US" dirty="0">
                <a:solidFill>
                  <a:srgbClr val="FF0066"/>
                </a:solidFill>
              </a:rPr>
              <a:t>2</a:t>
            </a:r>
          </a:p>
          <a:p>
            <a:r>
              <a:rPr lang="en-US" i="1" dirty="0"/>
              <a:t>g</a:t>
            </a:r>
            <a:r>
              <a:rPr lang="en-US" dirty="0"/>
              <a:t>(1) = 0		3	</a:t>
            </a:r>
            <a:r>
              <a:rPr lang="en-US" dirty="0">
                <a:solidFill>
                  <a:srgbClr val="FF0066"/>
                </a:solidFill>
              </a:rPr>
              <a:t>0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5657850" y="3116263"/>
            <a:ext cx="30828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/>
              <a:t>h</a:t>
            </a:r>
            <a:r>
              <a:rPr lang="en-US" dirty="0"/>
              <a:t>(2) = 3		1	2</a:t>
            </a:r>
          </a:p>
          <a:p>
            <a:r>
              <a:rPr lang="en-US" i="1" dirty="0"/>
              <a:t>g</a:t>
            </a:r>
            <a:r>
              <a:rPr lang="en-US" dirty="0"/>
              <a:t>(2) = 2		</a:t>
            </a:r>
            <a:r>
              <a:rPr lang="en-US" dirty="0">
                <a:solidFill>
                  <a:srgbClr val="FF0066"/>
                </a:solidFill>
              </a:rPr>
              <a:t>2</a:t>
            </a:r>
            <a:r>
              <a:rPr lang="en-US" dirty="0"/>
              <a:t>	0</a:t>
            </a:r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5657850" y="4030663"/>
            <a:ext cx="30828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/>
              <a:t>h</a:t>
            </a:r>
            <a:r>
              <a:rPr lang="en-US" dirty="0"/>
              <a:t>(3) = 4		1	2</a:t>
            </a:r>
          </a:p>
          <a:p>
            <a:r>
              <a:rPr lang="en-US" i="1" dirty="0"/>
              <a:t>g</a:t>
            </a:r>
            <a:r>
              <a:rPr lang="en-US" dirty="0"/>
              <a:t>(3) = 4		2	0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5657850" y="4945063"/>
            <a:ext cx="30828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/>
              <a:t>h</a:t>
            </a:r>
            <a:r>
              <a:rPr lang="en-US" dirty="0"/>
              <a:t>(4) = 0		1	</a:t>
            </a:r>
            <a:r>
              <a:rPr lang="en-US" dirty="0">
                <a:solidFill>
                  <a:srgbClr val="FF0066"/>
                </a:solidFill>
              </a:rPr>
              <a:t>0</a:t>
            </a:r>
          </a:p>
          <a:p>
            <a:r>
              <a:rPr lang="en-US" i="1" dirty="0"/>
              <a:t>g</a:t>
            </a:r>
            <a:r>
              <a:rPr lang="en-US" dirty="0"/>
              <a:t>(4) = 1		2	0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7242175" y="719138"/>
            <a:ext cx="1673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9900"/>
                </a:solidFill>
              </a:rPr>
              <a:t>Sig1	Sig2</a:t>
            </a: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43476" y="4962020"/>
            <a:ext cx="1390124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Row </a:t>
            </a:r>
            <a:r>
              <a:rPr lang="en-US" dirty="0">
                <a:solidFill>
                  <a:srgbClr val="FF9900"/>
                </a:solidFill>
              </a:rPr>
              <a:t>S1	S2</a:t>
            </a:r>
          </a:p>
          <a:p>
            <a:r>
              <a:rPr lang="en-US" dirty="0"/>
              <a:t>  E    0	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en-US" dirty="0"/>
              <a:t> </a:t>
            </a:r>
          </a:p>
          <a:p>
            <a:r>
              <a:rPr lang="en-US" dirty="0"/>
              <a:t>  A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en-US" dirty="0"/>
              <a:t>	 0</a:t>
            </a:r>
          </a:p>
          <a:p>
            <a:r>
              <a:rPr lang="en-US" dirty="0"/>
              <a:t>  B    0	 1</a:t>
            </a:r>
          </a:p>
          <a:p>
            <a:r>
              <a:rPr lang="en-US" dirty="0"/>
              <a:t>  C    1	 1</a:t>
            </a:r>
          </a:p>
          <a:p>
            <a:r>
              <a:rPr lang="en-US" dirty="0"/>
              <a:t>  D    1	 0</a:t>
            </a:r>
          </a:p>
          <a:p>
            <a:r>
              <a:rPr lang="en-US" dirty="0"/>
              <a:t>  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1241688" y="5295860"/>
            <a:ext cx="838200" cy="14289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3029476" y="4951544"/>
            <a:ext cx="1390124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Row </a:t>
            </a:r>
            <a:r>
              <a:rPr lang="en-US" dirty="0">
                <a:solidFill>
                  <a:srgbClr val="FF9900"/>
                </a:solidFill>
              </a:rPr>
              <a:t>S1	S2</a:t>
            </a:r>
          </a:p>
          <a:p>
            <a:r>
              <a:rPr lang="en-US" dirty="0"/>
              <a:t>  B    0	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en-US" dirty="0"/>
              <a:t> </a:t>
            </a:r>
          </a:p>
          <a:p>
            <a:r>
              <a:rPr lang="en-US" dirty="0"/>
              <a:t>  E    0	 1 </a:t>
            </a:r>
          </a:p>
          <a:p>
            <a:r>
              <a:rPr lang="en-US" dirty="0"/>
              <a:t>  C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en-US" dirty="0"/>
              <a:t>	 0</a:t>
            </a:r>
          </a:p>
          <a:p>
            <a:r>
              <a:rPr lang="en-US" dirty="0"/>
              <a:t>  A    1	 1</a:t>
            </a:r>
          </a:p>
          <a:p>
            <a:r>
              <a:rPr lang="en-US" dirty="0"/>
              <a:t>  D   1	 0</a:t>
            </a:r>
          </a:p>
          <a:p>
            <a:r>
              <a:rPr lang="en-US" dirty="0"/>
              <a:t>  </a:t>
            </a: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3534573" y="5268228"/>
            <a:ext cx="838200" cy="14289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2" name="TextBox 1"/>
          <p:cNvSpPr txBox="1"/>
          <p:nvPr/>
        </p:nvSpPr>
        <p:spPr>
          <a:xfrm>
            <a:off x="720018" y="1610628"/>
            <a:ext cx="35618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</a:p>
          <a:p>
            <a:r>
              <a:rPr lang="en-US" sz="2400" dirty="0"/>
              <a:t>0</a:t>
            </a:r>
          </a:p>
          <a:p>
            <a:r>
              <a:rPr lang="en-US" sz="2400" dirty="0"/>
              <a:t>1</a:t>
            </a:r>
          </a:p>
          <a:p>
            <a:r>
              <a:rPr lang="en-US" sz="2400" dirty="0"/>
              <a:t>2</a:t>
            </a:r>
          </a:p>
          <a:p>
            <a:r>
              <a:rPr lang="en-US" sz="2400" dirty="0"/>
              <a:t>3</a:t>
            </a:r>
          </a:p>
          <a:p>
            <a:r>
              <a:rPr lang="en-US" sz="2400" dirty="0"/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-76200" y="4951544"/>
            <a:ext cx="9743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h(Row)</a:t>
            </a:r>
          </a:p>
          <a:p>
            <a:pPr algn="ctr"/>
            <a:r>
              <a:rPr lang="en-US" dirty="0"/>
              <a:t>0</a:t>
            </a:r>
          </a:p>
          <a:p>
            <a:pPr algn="ctr"/>
            <a:r>
              <a:rPr lang="en-US" dirty="0"/>
              <a:t>1</a:t>
            </a:r>
          </a:p>
          <a:p>
            <a:pPr algn="ctr"/>
            <a:r>
              <a:rPr lang="en-US" dirty="0"/>
              <a:t>2</a:t>
            </a:r>
          </a:p>
          <a:p>
            <a:pPr algn="ctr"/>
            <a:r>
              <a:rPr lang="en-US" dirty="0"/>
              <a:t>3</a:t>
            </a:r>
          </a:p>
          <a:p>
            <a:pPr algn="ctr"/>
            <a:r>
              <a:rPr lang="en-US" dirty="0"/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26210" y="4970463"/>
            <a:ext cx="10416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g(Row)</a:t>
            </a:r>
          </a:p>
          <a:p>
            <a:pPr algn="ctr"/>
            <a:r>
              <a:rPr lang="en-US" dirty="0"/>
              <a:t>0</a:t>
            </a:r>
          </a:p>
          <a:p>
            <a:pPr algn="ctr"/>
            <a:r>
              <a:rPr lang="en-US" dirty="0"/>
              <a:t>1</a:t>
            </a:r>
          </a:p>
          <a:p>
            <a:pPr algn="ctr"/>
            <a:r>
              <a:rPr lang="en-US" dirty="0"/>
              <a:t>2</a:t>
            </a:r>
          </a:p>
          <a:p>
            <a:pPr algn="ctr"/>
            <a:r>
              <a:rPr lang="en-US" dirty="0"/>
              <a:t>3</a:t>
            </a:r>
          </a:p>
          <a:p>
            <a:pPr algn="ctr"/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05200" y="1610628"/>
            <a:ext cx="76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h(x)</a:t>
            </a:r>
          </a:p>
          <a:p>
            <a:pPr algn="ctr"/>
            <a:r>
              <a:rPr lang="en-US" sz="2400" dirty="0"/>
              <a:t>1</a:t>
            </a:r>
          </a:p>
          <a:p>
            <a:pPr algn="ctr"/>
            <a:r>
              <a:rPr lang="en-US" sz="2400" dirty="0"/>
              <a:t>2</a:t>
            </a:r>
          </a:p>
          <a:p>
            <a:pPr algn="ctr"/>
            <a:r>
              <a:rPr lang="en-US" sz="2400" dirty="0"/>
              <a:t>3</a:t>
            </a:r>
          </a:p>
          <a:p>
            <a:pPr algn="ctr"/>
            <a:r>
              <a:rPr lang="en-US" sz="2400" dirty="0"/>
              <a:t>4</a:t>
            </a:r>
          </a:p>
          <a:p>
            <a:pPr algn="ctr"/>
            <a:r>
              <a:rPr lang="en-US" sz="2400" dirty="0"/>
              <a:t>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7200" y="1600200"/>
            <a:ext cx="7677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g(x)</a:t>
            </a:r>
          </a:p>
          <a:p>
            <a:pPr algn="ctr"/>
            <a:r>
              <a:rPr lang="en-US" sz="2400" dirty="0"/>
              <a:t>3</a:t>
            </a:r>
          </a:p>
          <a:p>
            <a:pPr algn="ctr"/>
            <a:r>
              <a:rPr lang="en-US" sz="2400" dirty="0"/>
              <a:t>0</a:t>
            </a:r>
          </a:p>
          <a:p>
            <a:pPr algn="ctr"/>
            <a:r>
              <a:rPr lang="en-US" sz="2400" dirty="0"/>
              <a:t>2</a:t>
            </a:r>
          </a:p>
          <a:p>
            <a:pPr algn="ctr"/>
            <a:r>
              <a:rPr lang="en-US" sz="2400" dirty="0"/>
              <a:t>4</a:t>
            </a:r>
          </a:p>
          <a:p>
            <a:pPr algn="ctr"/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5144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3" grpId="0" autoUpdateAnimBg="0"/>
      <p:bldP spid="45064" grpId="0" autoUpdateAnimBg="0"/>
      <p:bldP spid="45065" grpId="0" autoUpdateAnimBg="0"/>
      <p:bldP spid="45066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96C37-6C31-690E-2DC7-4B0C72857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/>
          <a:p>
            <a:r>
              <a:rPr lang="en-US" dirty="0"/>
              <a:t>Example Walkthrough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B4710F-52F6-BADB-7DE9-BDE03F672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844723"/>
              </p:ext>
            </p:extLst>
          </p:nvPr>
        </p:nvGraphicFramePr>
        <p:xfrm>
          <a:off x="478536" y="1066800"/>
          <a:ext cx="792479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114677271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330562586"/>
                    </a:ext>
                  </a:extLst>
                </a:gridCol>
                <a:gridCol w="2078312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110629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110629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  <a:gridCol w="1110629">
                  <a:extLst>
                    <a:ext uri="{9D8B030D-6E8A-4147-A177-3AD203B41FA5}">
                      <a16:colId xmlns:a16="http://schemas.microsoft.com/office/drawing/2014/main" val="576025591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Index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Shingle (3-gram)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quick 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quick brown 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brown fox jumps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 jumps 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283878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jumps over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6069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26E47B8-F3CA-5814-9C41-21398F0EDA77}"/>
              </a:ext>
            </a:extLst>
          </p:cNvPr>
          <p:cNvSpPr txBox="1"/>
          <p:nvPr/>
        </p:nvSpPr>
        <p:spPr>
          <a:xfrm>
            <a:off x="609600" y="3147536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We have 3 hash functions:</a:t>
            </a:r>
          </a:p>
          <a:p>
            <a:endParaRPr lang="da-DK" dirty="0"/>
          </a:p>
          <a:p>
            <a:r>
              <a:rPr lang="da-DK" dirty="0"/>
              <a:t>    h</a:t>
            </a:r>
            <a:r>
              <a:rPr lang="da-DK" baseline="-25000" dirty="0"/>
              <a:t>1</a:t>
            </a:r>
            <a:r>
              <a:rPr lang="da-DK" dirty="0"/>
              <a:t>(x)=(2x+1) mod  7</a:t>
            </a:r>
          </a:p>
          <a:p>
            <a:r>
              <a:rPr lang="da-DK" dirty="0"/>
              <a:t>    h</a:t>
            </a:r>
            <a:r>
              <a:rPr lang="da-DK" baseline="-25000" dirty="0"/>
              <a:t>2</a:t>
            </a:r>
            <a:r>
              <a:rPr lang="da-DK" dirty="0"/>
              <a:t>(x)=(3x+4) mod  7</a:t>
            </a:r>
          </a:p>
          <a:p>
            <a:r>
              <a:rPr lang="da-DK" dirty="0"/>
              <a:t>    h</a:t>
            </a:r>
            <a:r>
              <a:rPr lang="da-DK" baseline="-25000" dirty="0"/>
              <a:t>3</a:t>
            </a:r>
            <a:r>
              <a:rPr lang="da-DK" dirty="0"/>
              <a:t>(x)=(5x+2) mod  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7881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52806-2A2A-184E-D5F1-E54545B77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Step :</a:t>
            </a:r>
            <a:r>
              <a:rPr lang="en-US" dirty="0"/>
              <a:t> Initialize the </a:t>
            </a:r>
            <a:r>
              <a:rPr lang="en-US" b="1" dirty="0" err="1"/>
              <a:t>MinHash</a:t>
            </a:r>
            <a:r>
              <a:rPr lang="en-US" b="1" dirty="0"/>
              <a:t> Signature Matrix</a:t>
            </a:r>
            <a:r>
              <a:rPr lang="en-US" dirty="0"/>
              <a:t> with ∞: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4084CC4-BFDF-9A4B-A7C0-FA057C8FD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094795"/>
              </p:ext>
            </p:extLst>
          </p:nvPr>
        </p:nvGraphicFramePr>
        <p:xfrm>
          <a:off x="1104899" y="2590800"/>
          <a:ext cx="69342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146772719"/>
                    </a:ext>
                  </a:extLst>
                </a:gridCol>
                <a:gridCol w="1620178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576025591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/>
                        <a:t>Hash Function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h1(x)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h2(x)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h3(x)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2687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539C3-0D56-C67E-D57B-A93490FE0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3FE8F-445C-698D-5248-8B523AED4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Step 2:</a:t>
            </a:r>
            <a:r>
              <a:rPr lang="en-US" dirty="0"/>
              <a:t> Compute the hash values for each row (shingle index)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F4CBF63-30C5-E7D3-1283-62A1348996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410101"/>
              </p:ext>
            </p:extLst>
          </p:nvPr>
        </p:nvGraphicFramePr>
        <p:xfrm>
          <a:off x="1524000" y="1752600"/>
          <a:ext cx="498537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1146772719"/>
                    </a:ext>
                  </a:extLst>
                </a:gridCol>
                <a:gridCol w="2078312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110629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110629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Index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h1(x)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(x)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h3(x)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7283878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96069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EDE3BD7-E6FD-1262-6CFB-167E79E75CAC}"/>
              </a:ext>
            </a:extLst>
          </p:cNvPr>
          <p:cNvSpPr txBox="1"/>
          <p:nvPr/>
        </p:nvSpPr>
        <p:spPr>
          <a:xfrm>
            <a:off x="1828800" y="4419600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We have 3 hash functions:</a:t>
            </a:r>
          </a:p>
          <a:p>
            <a:endParaRPr lang="da-DK" dirty="0"/>
          </a:p>
          <a:p>
            <a:r>
              <a:rPr lang="da-DK" dirty="0"/>
              <a:t>    h</a:t>
            </a:r>
            <a:r>
              <a:rPr lang="da-DK" baseline="-25000" dirty="0"/>
              <a:t>1</a:t>
            </a:r>
            <a:r>
              <a:rPr lang="da-DK" dirty="0"/>
              <a:t>(x)=(2x+1) mod  7</a:t>
            </a:r>
          </a:p>
          <a:p>
            <a:r>
              <a:rPr lang="da-DK" dirty="0"/>
              <a:t>    h</a:t>
            </a:r>
            <a:r>
              <a:rPr lang="da-DK" baseline="-25000" dirty="0"/>
              <a:t>2</a:t>
            </a:r>
            <a:r>
              <a:rPr lang="da-DK" dirty="0"/>
              <a:t>(x)=(3x+4) mod  7</a:t>
            </a:r>
          </a:p>
          <a:p>
            <a:r>
              <a:rPr lang="da-DK" dirty="0"/>
              <a:t>    h</a:t>
            </a:r>
            <a:r>
              <a:rPr lang="da-DK" baseline="-25000" dirty="0"/>
              <a:t>3</a:t>
            </a:r>
            <a:r>
              <a:rPr lang="da-DK" dirty="0"/>
              <a:t>(x)=(5x+2) mod  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7666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9CABE-00C2-C025-35D8-629503666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4C044-3B92-5381-27A7-6639B071B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3: Populate the Signature Matrix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D5D3528-B89E-11E4-A81C-7755274E8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266007"/>
              </p:ext>
            </p:extLst>
          </p:nvPr>
        </p:nvGraphicFramePr>
        <p:xfrm>
          <a:off x="762000" y="4724400"/>
          <a:ext cx="69342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146772719"/>
                    </a:ext>
                  </a:extLst>
                </a:gridCol>
                <a:gridCol w="1620178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576025591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/>
                        <a:t>Hash Function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h1(x)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h2(x)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h3(x)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ABD2DDA-DE21-5277-9B58-A79821D7DCF2}"/>
              </a:ext>
            </a:extLst>
          </p:cNvPr>
          <p:cNvSpPr txBox="1"/>
          <p:nvPr/>
        </p:nvSpPr>
        <p:spPr>
          <a:xfrm>
            <a:off x="734568" y="1536192"/>
            <a:ext cx="8229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Now, we iterate </a:t>
            </a:r>
            <a:r>
              <a:rPr lang="en-US" b="1" dirty="0"/>
              <a:t>shingle by shingle</a:t>
            </a:r>
            <a:r>
              <a:rPr lang="en-US" dirty="0"/>
              <a:t>, updating the </a:t>
            </a:r>
            <a:r>
              <a:rPr lang="en-US" b="1" dirty="0"/>
              <a:t>minimum hash value</a:t>
            </a:r>
            <a:r>
              <a:rPr lang="en-US" dirty="0"/>
              <a:t> for each document.</a:t>
            </a:r>
          </a:p>
          <a:p>
            <a:endParaRPr lang="en-US" dirty="0"/>
          </a:p>
          <a:p>
            <a:r>
              <a:rPr lang="en-US" b="1" dirty="0"/>
              <a:t>Processing Row 1 (Shingle s1)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Hash values: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h1(1) = 3; h2(1) = 0; h3​(1) = 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Row 1 has 1’s in </a:t>
            </a:r>
            <a:r>
              <a:rPr lang="en-US" b="1" dirty="0"/>
              <a:t>D1</a:t>
            </a:r>
            <a:r>
              <a:rPr lang="en-US" dirty="0"/>
              <a:t> and </a:t>
            </a:r>
            <a:r>
              <a:rPr lang="en-US" b="1" dirty="0"/>
              <a:t>D4</a:t>
            </a:r>
            <a:r>
              <a:rPr lang="en-US" dirty="0"/>
              <a:t>, so update their signatures:</a:t>
            </a:r>
          </a:p>
        </p:txBody>
      </p:sp>
    </p:spTree>
    <p:extLst>
      <p:ext uri="{BB962C8B-B14F-4D97-AF65-F5344CB8AC3E}">
        <p14:creationId xmlns:p14="http://schemas.microsoft.com/office/powerpoint/2010/main" val="42945879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4EF49-F432-4115-AE89-7CA94968D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1DBB-222F-CD3A-7CC8-F402BA7B9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3: Populate the Signature Matrix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E4F5F49-A8D5-ACE6-FB47-EA45AD368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021653"/>
              </p:ext>
            </p:extLst>
          </p:nvPr>
        </p:nvGraphicFramePr>
        <p:xfrm>
          <a:off x="762000" y="4724400"/>
          <a:ext cx="69342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146772719"/>
                    </a:ext>
                  </a:extLst>
                </a:gridCol>
                <a:gridCol w="1620178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576025591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/>
                        <a:t>Hash Function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h1(x)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h2(x)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h3(x)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393600E-8E00-2444-5BF5-127A9E1CFDBE}"/>
              </a:ext>
            </a:extLst>
          </p:cNvPr>
          <p:cNvSpPr txBox="1"/>
          <p:nvPr/>
        </p:nvSpPr>
        <p:spPr>
          <a:xfrm>
            <a:off x="734568" y="1536192"/>
            <a:ext cx="8229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Now, we iterate </a:t>
            </a:r>
            <a:r>
              <a:rPr lang="en-US" b="1" dirty="0"/>
              <a:t>shingle by shingle</a:t>
            </a:r>
            <a:r>
              <a:rPr lang="en-US" dirty="0"/>
              <a:t>, updating the </a:t>
            </a:r>
            <a:r>
              <a:rPr lang="en-US" b="1" dirty="0"/>
              <a:t>minimum hash value</a:t>
            </a:r>
            <a:r>
              <a:rPr lang="en-US" dirty="0"/>
              <a:t> for each document.</a:t>
            </a:r>
          </a:p>
          <a:p>
            <a:endParaRPr lang="en-US" dirty="0"/>
          </a:p>
          <a:p>
            <a:r>
              <a:rPr lang="en-US" b="1" dirty="0"/>
              <a:t>Processing Row 2 (Shingle s2)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Hash values: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h1(2) = 5; h2(2) = 3; h3​(2) = 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Row 2 has 1’s in </a:t>
            </a:r>
            <a:r>
              <a:rPr lang="en-US" b="1" dirty="0"/>
              <a:t>D1</a:t>
            </a:r>
            <a:r>
              <a:rPr lang="en-US" dirty="0"/>
              <a:t> and </a:t>
            </a:r>
            <a:r>
              <a:rPr lang="en-US" b="1" dirty="0"/>
              <a:t>D3</a:t>
            </a:r>
            <a:r>
              <a:rPr lang="en-US" dirty="0"/>
              <a:t>, so update if smaller:</a:t>
            </a:r>
          </a:p>
        </p:txBody>
      </p:sp>
    </p:spTree>
    <p:extLst>
      <p:ext uri="{BB962C8B-B14F-4D97-AF65-F5344CB8AC3E}">
        <p14:creationId xmlns:p14="http://schemas.microsoft.com/office/powerpoint/2010/main" val="15487346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5101A-0191-5454-1532-A37923F53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4B244-6ECF-725C-2603-DD371D83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3: Populate the Signature Matrix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C221D6E-1C78-FBFF-8B91-BB11E145A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056637"/>
              </p:ext>
            </p:extLst>
          </p:nvPr>
        </p:nvGraphicFramePr>
        <p:xfrm>
          <a:off x="762000" y="4724400"/>
          <a:ext cx="69342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146772719"/>
                    </a:ext>
                  </a:extLst>
                </a:gridCol>
                <a:gridCol w="1620178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576025591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/>
                        <a:t>Hash Function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h1(x)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h2(x)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h3(x)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9E730AF-4BDB-6630-C70F-BA7B0E140B94}"/>
              </a:ext>
            </a:extLst>
          </p:cNvPr>
          <p:cNvSpPr txBox="1"/>
          <p:nvPr/>
        </p:nvSpPr>
        <p:spPr>
          <a:xfrm>
            <a:off x="734568" y="1536192"/>
            <a:ext cx="8229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Now, we iterate </a:t>
            </a:r>
            <a:r>
              <a:rPr lang="en-US" b="1" dirty="0"/>
              <a:t>shingle by shingle</a:t>
            </a:r>
            <a:r>
              <a:rPr lang="en-US" dirty="0"/>
              <a:t>, updating the </a:t>
            </a:r>
            <a:r>
              <a:rPr lang="en-US" b="1" dirty="0"/>
              <a:t>minimum hash value</a:t>
            </a:r>
            <a:r>
              <a:rPr lang="en-US" dirty="0"/>
              <a:t> for each document.</a:t>
            </a:r>
          </a:p>
          <a:p>
            <a:endParaRPr lang="en-US" dirty="0"/>
          </a:p>
          <a:p>
            <a:r>
              <a:rPr lang="en-US" b="1" dirty="0"/>
              <a:t>Processing Row 3 (Shingle s3)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Hash values: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h1(3) = 0; h2(3) = 6; h3​(3) = 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Row 2 has 1’s in </a:t>
            </a:r>
            <a:r>
              <a:rPr lang="en-US" b="1" dirty="0"/>
              <a:t>D1</a:t>
            </a:r>
            <a:r>
              <a:rPr lang="en-US" dirty="0"/>
              <a:t> and </a:t>
            </a:r>
            <a:r>
              <a:rPr lang="en-US" b="1" dirty="0"/>
              <a:t>D2</a:t>
            </a:r>
            <a:r>
              <a:rPr lang="en-US" dirty="0"/>
              <a:t>, so update if smaller:</a:t>
            </a:r>
          </a:p>
        </p:txBody>
      </p:sp>
    </p:spTree>
    <p:extLst>
      <p:ext uri="{BB962C8B-B14F-4D97-AF65-F5344CB8AC3E}">
        <p14:creationId xmlns:p14="http://schemas.microsoft.com/office/powerpoint/2010/main" val="8878101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0100C-9775-67A2-7536-25C95B2D5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F04C1-265D-A133-2937-FECE977B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3: Populate the Signature Matrix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8775EAE-E029-D68A-7B86-A36209D0B7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028263"/>
              </p:ext>
            </p:extLst>
          </p:nvPr>
        </p:nvGraphicFramePr>
        <p:xfrm>
          <a:off x="762000" y="4724400"/>
          <a:ext cx="69342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146772719"/>
                    </a:ext>
                  </a:extLst>
                </a:gridCol>
                <a:gridCol w="1620178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576025591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/>
                        <a:t>Hash Function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h1(x)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h2(x)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h3(x)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176CFCF-C592-57A4-3374-FB0922AF6EE7}"/>
              </a:ext>
            </a:extLst>
          </p:cNvPr>
          <p:cNvSpPr txBox="1"/>
          <p:nvPr/>
        </p:nvSpPr>
        <p:spPr>
          <a:xfrm>
            <a:off x="734568" y="1536192"/>
            <a:ext cx="8229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Now, we iterate </a:t>
            </a:r>
            <a:r>
              <a:rPr lang="en-US" b="1" dirty="0"/>
              <a:t>shingle by shingle</a:t>
            </a:r>
            <a:r>
              <a:rPr lang="en-US" dirty="0"/>
              <a:t>, updating the </a:t>
            </a:r>
            <a:r>
              <a:rPr lang="en-US" b="1" dirty="0"/>
              <a:t>minimum hash value</a:t>
            </a:r>
            <a:r>
              <a:rPr lang="en-US" dirty="0"/>
              <a:t> for each document.</a:t>
            </a:r>
          </a:p>
          <a:p>
            <a:endParaRPr lang="en-US" dirty="0"/>
          </a:p>
          <a:p>
            <a:r>
              <a:rPr lang="en-US" b="1" dirty="0"/>
              <a:t>Processing Row 4 (Shingle s4)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Hash values: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h1(4) = 2; h2(4) = 2; h3​(4) = 6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Row 2 has 1’s in </a:t>
            </a:r>
            <a:r>
              <a:rPr lang="en-US" b="1" dirty="0"/>
              <a:t>D1</a:t>
            </a:r>
            <a:r>
              <a:rPr lang="en-US" dirty="0"/>
              <a:t> and </a:t>
            </a:r>
            <a:r>
              <a:rPr lang="en-US" b="1" dirty="0"/>
              <a:t>D2</a:t>
            </a:r>
            <a:r>
              <a:rPr lang="en-US" dirty="0"/>
              <a:t>, so update if smaller:</a:t>
            </a:r>
          </a:p>
        </p:txBody>
      </p:sp>
    </p:spTree>
    <p:extLst>
      <p:ext uri="{BB962C8B-B14F-4D97-AF65-F5344CB8AC3E}">
        <p14:creationId xmlns:p14="http://schemas.microsoft.com/office/powerpoint/2010/main" val="33080280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811B8-AB3E-D015-16D2-DC4EC5F3D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8FD49-2913-7191-AF9D-3D9F4D8E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3: Populate the Signature Matrix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87A2531-FC04-1145-A4AA-405C8169B7CA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4724400"/>
          <a:ext cx="69342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146772719"/>
                    </a:ext>
                  </a:extLst>
                </a:gridCol>
                <a:gridCol w="1620178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576025591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/>
                        <a:t>Hash Function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h1(x)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h2(x)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h3(x)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A78BA22-DCBC-61D6-F146-7AC78FA78C7E}"/>
              </a:ext>
            </a:extLst>
          </p:cNvPr>
          <p:cNvSpPr txBox="1"/>
          <p:nvPr/>
        </p:nvSpPr>
        <p:spPr>
          <a:xfrm>
            <a:off x="734568" y="1536192"/>
            <a:ext cx="8229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Now, we iterate </a:t>
            </a:r>
            <a:r>
              <a:rPr lang="en-US" b="1" dirty="0"/>
              <a:t>shingle by shingle</a:t>
            </a:r>
            <a:r>
              <a:rPr lang="en-US" dirty="0"/>
              <a:t>, updating the </a:t>
            </a:r>
            <a:r>
              <a:rPr lang="en-US" b="1" dirty="0"/>
              <a:t>minimum hash value</a:t>
            </a:r>
            <a:r>
              <a:rPr lang="en-US" dirty="0"/>
              <a:t> for each document.</a:t>
            </a:r>
          </a:p>
          <a:p>
            <a:endParaRPr lang="en-US" dirty="0"/>
          </a:p>
          <a:p>
            <a:r>
              <a:rPr lang="en-US" b="1" dirty="0"/>
              <a:t>Processing Row 5 (Shingle s5)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Hash values: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h1(5) = 4; h2(5) = 5; h3​(5) =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Row 2 has 1’s in </a:t>
            </a:r>
            <a:r>
              <a:rPr lang="en-US" b="1" dirty="0"/>
              <a:t>D1</a:t>
            </a:r>
            <a:r>
              <a:rPr lang="en-US" dirty="0"/>
              <a:t> and </a:t>
            </a:r>
            <a:r>
              <a:rPr lang="en-US" b="1" dirty="0"/>
              <a:t>D2</a:t>
            </a:r>
            <a:r>
              <a:rPr lang="en-US" dirty="0"/>
              <a:t>, so update if smaller:</a:t>
            </a:r>
          </a:p>
        </p:txBody>
      </p:sp>
    </p:spTree>
    <p:extLst>
      <p:ext uri="{BB962C8B-B14F-4D97-AF65-F5344CB8AC3E}">
        <p14:creationId xmlns:p14="http://schemas.microsoft.com/office/powerpoint/2010/main" val="11071770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9ACD9-D3FF-2812-6DE6-730E95297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179CC-215B-3C1A-D80A-87677FA09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990600"/>
          </a:xfrm>
        </p:spPr>
        <p:txBody>
          <a:bodyPr/>
          <a:lstStyle/>
          <a:p>
            <a:r>
              <a:rPr lang="en-US" dirty="0"/>
              <a:t>Final </a:t>
            </a:r>
            <a:r>
              <a:rPr lang="en-US" dirty="0" err="1"/>
              <a:t>MinHash</a:t>
            </a:r>
            <a:r>
              <a:rPr lang="en-US" dirty="0"/>
              <a:t> Signature Matrix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9C9186-2219-78FB-73BD-AD055EFEDE18}"/>
              </a:ext>
            </a:extLst>
          </p:cNvPr>
          <p:cNvSpPr txBox="1"/>
          <p:nvPr/>
        </p:nvSpPr>
        <p:spPr>
          <a:xfrm>
            <a:off x="466344" y="3447288"/>
            <a:ext cx="84582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After processing all shingles, we obtain the final </a:t>
            </a:r>
            <a:r>
              <a:rPr lang="en-US" sz="2400" b="1" dirty="0" err="1"/>
              <a:t>MinHash</a:t>
            </a:r>
            <a:r>
              <a:rPr lang="en-US" sz="2400" b="1" dirty="0"/>
              <a:t> Signature Matrix</a:t>
            </a:r>
            <a:r>
              <a:rPr lang="en-US" sz="2400" dirty="0"/>
              <a:t>, which approximates Jaccard Similarity.</a:t>
            </a:r>
            <a:endParaRPr lang="en-US" dirty="0"/>
          </a:p>
          <a:p>
            <a:r>
              <a:rPr lang="en-US" sz="2000" dirty="0"/>
              <a:t>D1 vs D2: 1/3</a:t>
            </a:r>
          </a:p>
          <a:p>
            <a:r>
              <a:rPr lang="en-US" sz="2000" dirty="0"/>
              <a:t>D1 vs D3: 0/3</a:t>
            </a:r>
          </a:p>
          <a:p>
            <a:r>
              <a:rPr lang="en-US" sz="2000" dirty="0"/>
              <a:t>D1 vs D4: 2/3</a:t>
            </a:r>
          </a:p>
          <a:p>
            <a:r>
              <a:rPr lang="en-US" sz="2000" dirty="0"/>
              <a:t>D2 vs D3: 0/3</a:t>
            </a:r>
          </a:p>
          <a:p>
            <a:r>
              <a:rPr lang="en-US" sz="2000" dirty="0"/>
              <a:t>D2 vs D4: 0/3</a:t>
            </a:r>
          </a:p>
          <a:p>
            <a:r>
              <a:rPr lang="en-US" sz="2000" dirty="0"/>
              <a:t>D3 vs D4: 0/3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AAD9AB3-4A81-63FD-A13D-8229E8B04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19976"/>
              </p:ext>
            </p:extLst>
          </p:nvPr>
        </p:nvGraphicFramePr>
        <p:xfrm>
          <a:off x="685800" y="1447800"/>
          <a:ext cx="69342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146772719"/>
                    </a:ext>
                  </a:extLst>
                </a:gridCol>
                <a:gridCol w="1620178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576025591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/>
                        <a:t>Hash Function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h1(x)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h2(x)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h3(x)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6272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044FD-A41D-425B-9C66-0BC26C8D700D}" type="slidenum">
              <a:rPr lang="en-US"/>
              <a:pPr/>
              <a:t>62</a:t>
            </a:fld>
            <a:endParaRPr lang="en-US"/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Often, data is given by column, not row.</a:t>
            </a:r>
          </a:p>
          <a:p>
            <a:pPr lvl="1"/>
            <a:r>
              <a:rPr lang="en-US" dirty="0"/>
              <a:t>E.g., columns = documents, rows = shingles.</a:t>
            </a:r>
          </a:p>
          <a:p>
            <a:r>
              <a:rPr lang="en-US" dirty="0"/>
              <a:t>If so, sort matrix once so it is by row.</a:t>
            </a:r>
          </a:p>
          <a:p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always</a:t>
            </a:r>
            <a:r>
              <a:rPr lang="en-US" dirty="0"/>
              <a:t>  compute </a:t>
            </a:r>
            <a:r>
              <a:rPr lang="en-US" i="1" dirty="0">
                <a:solidFill>
                  <a:srgbClr val="0070C0"/>
                </a:solidFill>
              </a:rPr>
              <a:t>h</a:t>
            </a:r>
            <a:r>
              <a:rPr lang="en-US" i="1" baseline="-25000" dirty="0">
                <a:solidFill>
                  <a:srgbClr val="0070C0"/>
                </a:solidFill>
              </a:rPr>
              <a:t>i </a:t>
            </a:r>
            <a:r>
              <a:rPr lang="en-US" dirty="0">
                <a:solidFill>
                  <a:srgbClr val="0070C0"/>
                </a:solidFill>
              </a:rPr>
              <a:t>(</a:t>
            </a:r>
            <a:r>
              <a:rPr lang="en-US" i="1" dirty="0">
                <a:solidFill>
                  <a:srgbClr val="0070C0"/>
                </a:solidFill>
              </a:rPr>
              <a:t>r </a:t>
            </a:r>
            <a:r>
              <a:rPr lang="en-US" dirty="0">
                <a:solidFill>
                  <a:srgbClr val="0070C0"/>
                </a:solidFill>
              </a:rPr>
              <a:t>) </a:t>
            </a:r>
            <a:r>
              <a:rPr lang="en-US" dirty="0"/>
              <a:t>only once for each row.</a:t>
            </a:r>
          </a:p>
        </p:txBody>
      </p:sp>
    </p:spTree>
    <p:extLst>
      <p:ext uri="{BB962C8B-B14F-4D97-AF65-F5344CB8AC3E}">
        <p14:creationId xmlns:p14="http://schemas.microsoft.com/office/powerpoint/2010/main" val="35706224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609600" y="4572000"/>
            <a:ext cx="8077200" cy="1499616"/>
          </a:xfrm>
        </p:spPr>
        <p:txBody>
          <a:bodyPr>
            <a:noAutofit/>
          </a:bodyPr>
          <a:lstStyle/>
          <a:p>
            <a:pPr marL="2401824" lvl="8" indent="-609600">
              <a:buFont typeface="Monotype Sorts" pitchFamily="2" charset="2"/>
              <a:buAutoNum type="arabicPeriod"/>
            </a:pPr>
            <a:endParaRPr lang="en-US" sz="2800" dirty="0"/>
          </a:p>
          <a:p>
            <a:r>
              <a:rPr lang="en-US" sz="3200" b="1" dirty="0"/>
              <a:t>Step 3: </a:t>
            </a:r>
            <a:r>
              <a:rPr lang="en-US" sz="3200" b="1" i="1" dirty="0">
                <a:solidFill>
                  <a:srgbClr val="FF0066"/>
                </a:solidFill>
              </a:rPr>
              <a:t>Locality-Sensitive Hashing:</a:t>
            </a:r>
            <a:r>
              <a:rPr lang="en-US" sz="3200" dirty="0"/>
              <a:t> </a:t>
            </a:r>
            <a:br>
              <a:rPr lang="sl-SI" sz="3200" dirty="0"/>
            </a:br>
            <a:r>
              <a:rPr lang="en-US" sz="3200" dirty="0"/>
              <a:t>Focus on pairs of signatures likely to be from similar documents</a:t>
            </a: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 rot="-5394873">
            <a:off x="1257300" y="842962"/>
            <a:ext cx="1371600" cy="9906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CC99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en-US" sz="1800"/>
              <a:t>Shingling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52400" y="1033462"/>
            <a:ext cx="777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Docu-</a:t>
            </a:r>
          </a:p>
          <a:p>
            <a:r>
              <a:rPr lang="en-US" sz="1800"/>
              <a:t>ment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990600" y="1338262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362200" y="1338262"/>
            <a:ext cx="1354138" cy="2578100"/>
            <a:chOff x="1488" y="1920"/>
            <a:chExt cx="853" cy="1624"/>
          </a:xfrm>
        </p:grpSpPr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536" y="192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488" y="2448"/>
              <a:ext cx="853" cy="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/>
                <a:t>The set</a:t>
              </a:r>
            </a:p>
            <a:p>
              <a:r>
                <a:rPr lang="en-US" sz="1800"/>
                <a:t>of strings</a:t>
              </a:r>
            </a:p>
            <a:p>
              <a:r>
                <a:rPr lang="en-US" sz="1800"/>
                <a:t>of length </a:t>
              </a:r>
              <a:r>
                <a:rPr lang="en-US" sz="1800" i="1"/>
                <a:t>k</a:t>
              </a:r>
            </a:p>
            <a:p>
              <a:r>
                <a:rPr lang="en-US" sz="1800"/>
                <a:t>that appear</a:t>
              </a:r>
            </a:p>
            <a:p>
              <a:r>
                <a:rPr lang="en-US" sz="1800"/>
                <a:t>in the doc-</a:t>
              </a:r>
            </a:p>
            <a:p>
              <a:r>
                <a:rPr lang="en-US" sz="1800"/>
                <a:t>ument</a:t>
              </a: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V="1">
              <a:off x="1872" y="192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3581399" y="652462"/>
            <a:ext cx="2305050" cy="3556001"/>
            <a:chOff x="2256" y="1488"/>
            <a:chExt cx="1452" cy="2240"/>
          </a:xfrm>
        </p:grpSpPr>
        <p:sp>
          <p:nvSpPr>
            <p:cNvPr id="13" name="AutoShape 4"/>
            <p:cNvSpPr>
              <a:spLocks noChangeArrowheads="1"/>
            </p:cNvSpPr>
            <p:nvPr/>
          </p:nvSpPr>
          <p:spPr bwMode="auto">
            <a:xfrm rot="-5394873">
              <a:off x="2136" y="1608"/>
              <a:ext cx="864" cy="62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/>
              <a:r>
                <a:rPr lang="en-US" sz="1800" dirty="0"/>
                <a:t>Min-Hash-</a:t>
              </a:r>
            </a:p>
            <a:p>
              <a:pPr algn="ctr"/>
              <a:r>
                <a:rPr lang="en-US" sz="1800" dirty="0" err="1"/>
                <a:t>ing</a:t>
              </a:r>
              <a:endParaRPr lang="en-US" sz="1800" dirty="0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880" y="192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2784" y="2448"/>
              <a:ext cx="924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b="1" i="1" dirty="0">
                  <a:solidFill>
                    <a:srgbClr val="FF0066"/>
                  </a:solidFill>
                </a:rPr>
                <a:t>Signatures:</a:t>
              </a:r>
              <a:endParaRPr lang="en-US" sz="1800" b="1" dirty="0"/>
            </a:p>
            <a:p>
              <a:r>
                <a:rPr lang="en-US" sz="1800" dirty="0"/>
                <a:t>short integer</a:t>
              </a:r>
            </a:p>
            <a:p>
              <a:r>
                <a:rPr lang="en-US" sz="1800" dirty="0"/>
                <a:t>vectors that</a:t>
              </a:r>
            </a:p>
            <a:p>
              <a:r>
                <a:rPr lang="en-US" sz="1800" dirty="0"/>
                <a:t>represent the</a:t>
              </a:r>
            </a:p>
            <a:p>
              <a:r>
                <a:rPr lang="en-US" sz="1800" dirty="0"/>
                <a:t>sets, and</a:t>
              </a:r>
            </a:p>
            <a:p>
              <a:r>
                <a:rPr lang="en-US" sz="1800" dirty="0"/>
                <a:t>reflect their</a:t>
              </a:r>
            </a:p>
            <a:p>
              <a:r>
                <a:rPr lang="en-US" sz="1800" dirty="0"/>
                <a:t>similarity</a:t>
              </a: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3216" y="192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5714999" y="455613"/>
            <a:ext cx="3321050" cy="2032001"/>
            <a:chOff x="3600" y="1364"/>
            <a:chExt cx="2092" cy="1280"/>
          </a:xfrm>
        </p:grpSpPr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3600" y="1536"/>
              <a:ext cx="816" cy="76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dirty="0"/>
                <a:t>Locality-</a:t>
              </a:r>
            </a:p>
            <a:p>
              <a:pPr algn="ctr"/>
              <a:r>
                <a:rPr lang="en-US" sz="1800" dirty="0"/>
                <a:t>Sensitive</a:t>
              </a:r>
            </a:p>
            <a:p>
              <a:pPr algn="ctr"/>
              <a:r>
                <a:rPr lang="en-US" sz="1800" dirty="0"/>
                <a:t>Hashing</a:t>
              </a: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4416" y="192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4790" y="1364"/>
              <a:ext cx="902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b="1" i="1" dirty="0">
                  <a:solidFill>
                    <a:srgbClr val="FF0066"/>
                  </a:solidFill>
                </a:rPr>
                <a:t>Candidate</a:t>
              </a:r>
            </a:p>
            <a:p>
              <a:r>
                <a:rPr lang="en-US" sz="1800" b="1" i="1" dirty="0">
                  <a:solidFill>
                    <a:srgbClr val="FF0066"/>
                  </a:solidFill>
                </a:rPr>
                <a:t>pairs:</a:t>
              </a:r>
              <a:endParaRPr lang="en-US" sz="1800" b="1" dirty="0"/>
            </a:p>
            <a:p>
              <a:r>
                <a:rPr lang="en-US" sz="1800" dirty="0"/>
                <a:t>those pairs</a:t>
              </a:r>
            </a:p>
            <a:p>
              <a:r>
                <a:rPr lang="en-US" sz="1800" dirty="0"/>
                <a:t>of signatures</a:t>
              </a:r>
            </a:p>
            <a:p>
              <a:r>
                <a:rPr lang="en-US" sz="1800" dirty="0"/>
                <a:t>that we need</a:t>
              </a:r>
            </a:p>
            <a:p>
              <a:r>
                <a:rPr lang="en-US" sz="1800" dirty="0"/>
                <a:t>to test for</a:t>
              </a:r>
            </a:p>
            <a:p>
              <a:r>
                <a:rPr lang="en-US" sz="1800" dirty="0"/>
                <a:t>similarity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6392086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LSH: First Cut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686800" cy="5181601"/>
          </a:xfrm>
        </p:spPr>
        <p:txBody>
          <a:bodyPr>
            <a:normAutofit/>
          </a:bodyPr>
          <a:lstStyle/>
          <a:p>
            <a:r>
              <a:rPr lang="en-US" b="1" dirty="0"/>
              <a:t>Goal: </a:t>
            </a:r>
            <a:r>
              <a:rPr lang="en-US" dirty="0">
                <a:solidFill>
                  <a:srgbClr val="0000FF"/>
                </a:solidFill>
              </a:rPr>
              <a:t>Find documents with </a:t>
            </a:r>
            <a:r>
              <a:rPr lang="en-US" dirty="0" err="1">
                <a:solidFill>
                  <a:srgbClr val="0000FF"/>
                </a:solidFill>
              </a:rPr>
              <a:t>Jaccard</a:t>
            </a:r>
            <a:r>
              <a:rPr lang="en-US" dirty="0">
                <a:solidFill>
                  <a:srgbClr val="0000FF"/>
                </a:solidFill>
              </a:rPr>
              <a:t> similarity at least </a:t>
            </a:r>
            <a:r>
              <a:rPr lang="en-US" b="1" i="1" dirty="0">
                <a:solidFill>
                  <a:srgbClr val="0000FF"/>
                </a:solidFill>
              </a:rPr>
              <a:t>s</a:t>
            </a:r>
            <a:r>
              <a:rPr lang="en-US" i="1" dirty="0">
                <a:solidFill>
                  <a:schemeClr val="accent2"/>
                </a:solidFill>
              </a:rPr>
              <a:t> </a:t>
            </a:r>
            <a:r>
              <a:rPr lang="en-US" dirty="0"/>
              <a:t>(for some similarity threshold, e.g.,</a:t>
            </a:r>
            <a:r>
              <a:rPr lang="en-US" i="1" dirty="0"/>
              <a:t> </a:t>
            </a:r>
            <a:r>
              <a:rPr lang="en-US" b="1" i="1" dirty="0"/>
              <a:t>s</a:t>
            </a:r>
            <a:r>
              <a:rPr lang="en-US" dirty="0"/>
              <a:t>=0.8)</a:t>
            </a:r>
            <a:endParaRPr lang="en-US" i="1" dirty="0">
              <a:solidFill>
                <a:schemeClr val="accent2"/>
              </a:solidFill>
            </a:endParaRPr>
          </a:p>
          <a:p>
            <a:pPr lvl="8"/>
            <a:endParaRPr lang="en-US" b="1" dirty="0"/>
          </a:p>
          <a:p>
            <a:r>
              <a:rPr lang="en-US" b="1" dirty="0"/>
              <a:t>LSH – </a:t>
            </a:r>
            <a:r>
              <a:rPr lang="en-US" b="1" dirty="0">
                <a:solidFill>
                  <a:srgbClr val="0000FF"/>
                </a:solidFill>
              </a:rPr>
              <a:t>General idea:</a:t>
            </a:r>
            <a:r>
              <a:rPr lang="en-US" dirty="0"/>
              <a:t> Use a function </a:t>
            </a:r>
            <a:r>
              <a:rPr lang="en-US" b="1" i="1" dirty="0"/>
              <a:t>f(</a:t>
            </a:r>
            <a:r>
              <a:rPr lang="en-US" b="1" i="1" dirty="0" err="1"/>
              <a:t>x,y</a:t>
            </a:r>
            <a:r>
              <a:rPr lang="en-US" b="1" i="1" dirty="0"/>
              <a:t>)</a:t>
            </a:r>
            <a:r>
              <a:rPr lang="en-US" dirty="0"/>
              <a:t> that tells whether </a:t>
            </a:r>
            <a:r>
              <a:rPr lang="en-US" b="1" i="1" dirty="0"/>
              <a:t>x</a:t>
            </a:r>
            <a:r>
              <a:rPr lang="en-US" dirty="0"/>
              <a:t> and </a:t>
            </a:r>
            <a:r>
              <a:rPr lang="en-US" b="1" i="1" dirty="0"/>
              <a:t>y</a:t>
            </a:r>
            <a:r>
              <a:rPr lang="en-US" dirty="0"/>
              <a:t> is a </a:t>
            </a:r>
            <a:r>
              <a:rPr lang="en-US" b="1" i="1" dirty="0">
                <a:solidFill>
                  <a:srgbClr val="FF0066"/>
                </a:solidFill>
              </a:rPr>
              <a:t>candidate pair</a:t>
            </a:r>
            <a:r>
              <a:rPr lang="en-US" i="1" dirty="0">
                <a:solidFill>
                  <a:srgbClr val="FF0066"/>
                </a:solidFill>
              </a:rPr>
              <a:t>:</a:t>
            </a:r>
            <a:r>
              <a:rPr lang="en-US" dirty="0"/>
              <a:t> a pair of elements whose similarity must be evaluated</a:t>
            </a:r>
          </a:p>
          <a:p>
            <a:pPr lvl="8"/>
            <a:endParaRPr lang="en-US" b="1" dirty="0">
              <a:solidFill>
                <a:srgbClr val="008000"/>
              </a:solidFill>
            </a:endParaRPr>
          </a:p>
          <a:p>
            <a:r>
              <a:rPr lang="en-US" b="1" dirty="0">
                <a:solidFill>
                  <a:srgbClr val="008000"/>
                </a:solidFill>
              </a:rPr>
              <a:t>For Min-Hash matrices: </a:t>
            </a:r>
          </a:p>
          <a:p>
            <a:pPr lvl="1"/>
            <a:r>
              <a:rPr lang="en-US" dirty="0"/>
              <a:t>Hash columns of </a:t>
            </a:r>
            <a:r>
              <a:rPr lang="en-US" dirty="0">
                <a:solidFill>
                  <a:srgbClr val="FF0066"/>
                </a:solidFill>
              </a:rPr>
              <a:t>signature matrix </a:t>
            </a:r>
            <a:r>
              <a:rPr lang="en-US" b="1" i="1" dirty="0">
                <a:solidFill>
                  <a:srgbClr val="FF0066"/>
                </a:solidFill>
              </a:rPr>
              <a:t>M</a:t>
            </a:r>
            <a:r>
              <a:rPr lang="en-US" dirty="0"/>
              <a:t> to many buckets</a:t>
            </a:r>
          </a:p>
          <a:p>
            <a:pPr lvl="1"/>
            <a:r>
              <a:rPr lang="en-US" dirty="0"/>
              <a:t>Each pair of documents that hashes into the </a:t>
            </a:r>
            <a:br>
              <a:rPr lang="en-US" dirty="0"/>
            </a:br>
            <a:r>
              <a:rPr lang="en-US" dirty="0"/>
              <a:t>same bucket is a </a:t>
            </a:r>
            <a:r>
              <a:rPr lang="en-US" b="1" dirty="0">
                <a:solidFill>
                  <a:srgbClr val="FF0066"/>
                </a:solidFill>
              </a:rPr>
              <a:t>candidate pair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6781800" y="0"/>
            <a:ext cx="23622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362911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30124"/>
            <a:ext cx="8610600" cy="987552"/>
          </a:xfrm>
        </p:spPr>
        <p:txBody>
          <a:bodyPr>
            <a:normAutofit/>
          </a:bodyPr>
          <a:lstStyle/>
          <a:p>
            <a:r>
              <a:rPr lang="en-US" dirty="0"/>
              <a:t>Candidates from Min-Hash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Pick a similarity threshold </a:t>
            </a:r>
            <a:r>
              <a:rPr lang="en-US" b="1" i="1" dirty="0">
                <a:solidFill>
                  <a:srgbClr val="0000FF"/>
                </a:solidFill>
              </a:rPr>
              <a:t>s</a:t>
            </a:r>
            <a:r>
              <a:rPr lang="en-US" b="1" dirty="0">
                <a:solidFill>
                  <a:srgbClr val="0000FF"/>
                </a:solidFill>
              </a:rPr>
              <a:t> (0 &lt; s &lt; 1)</a:t>
            </a:r>
          </a:p>
          <a:p>
            <a:pPr lvl="8"/>
            <a:endParaRPr lang="en-US" dirty="0"/>
          </a:p>
          <a:p>
            <a:r>
              <a:rPr lang="en-US" dirty="0"/>
              <a:t>Columns </a:t>
            </a:r>
            <a:r>
              <a:rPr lang="en-US" b="1" i="1" dirty="0"/>
              <a:t>x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b="1" i="1" dirty="0"/>
              <a:t>y</a:t>
            </a:r>
            <a:r>
              <a:rPr lang="en-US" dirty="0"/>
              <a:t> of </a:t>
            </a:r>
            <a:r>
              <a:rPr lang="en-US" b="1" i="1" dirty="0"/>
              <a:t>M</a:t>
            </a:r>
            <a:r>
              <a:rPr lang="en-US" dirty="0"/>
              <a:t> are a </a:t>
            </a:r>
            <a:r>
              <a:rPr lang="en-US" b="1" dirty="0">
                <a:solidFill>
                  <a:srgbClr val="FF0066"/>
                </a:solidFill>
              </a:rPr>
              <a:t>candidate pair</a:t>
            </a:r>
            <a:r>
              <a:rPr lang="en-US" dirty="0"/>
              <a:t> if their signatures agree on at least fraction </a:t>
            </a:r>
            <a:r>
              <a:rPr lang="en-US" b="1" i="1" dirty="0"/>
              <a:t>s</a:t>
            </a:r>
            <a:r>
              <a:rPr lang="en-US" dirty="0"/>
              <a:t> of their rows: </a:t>
            </a:r>
            <a:br>
              <a:rPr lang="en-US" dirty="0"/>
            </a:br>
            <a:r>
              <a:rPr lang="en-US" b="1" i="1" dirty="0"/>
              <a:t>M</a:t>
            </a:r>
            <a:r>
              <a:rPr lang="en-US" b="1" dirty="0"/>
              <a:t> (</a:t>
            </a:r>
            <a:r>
              <a:rPr lang="en-US" b="1" i="1" dirty="0" err="1"/>
              <a:t>i</a:t>
            </a:r>
            <a:r>
              <a:rPr lang="en-US" b="1" i="1" dirty="0"/>
              <a:t>, x</a:t>
            </a:r>
            <a:r>
              <a:rPr lang="en-US" b="1" dirty="0"/>
              <a:t>) = </a:t>
            </a:r>
            <a:r>
              <a:rPr lang="en-US" b="1" i="1" dirty="0"/>
              <a:t>M</a:t>
            </a:r>
            <a:r>
              <a:rPr lang="en-US" b="1" dirty="0"/>
              <a:t> (</a:t>
            </a:r>
            <a:r>
              <a:rPr lang="en-US" b="1" i="1" dirty="0" err="1"/>
              <a:t>i</a:t>
            </a:r>
            <a:r>
              <a:rPr lang="en-US" b="1" i="1" dirty="0"/>
              <a:t>, y</a:t>
            </a:r>
            <a:r>
              <a:rPr lang="en-US" b="1" dirty="0"/>
              <a:t>)</a:t>
            </a:r>
            <a:r>
              <a:rPr lang="en-US" dirty="0"/>
              <a:t> for at least </a:t>
            </a:r>
            <a:r>
              <a:rPr lang="en-US" dirty="0" err="1"/>
              <a:t>frac</a:t>
            </a:r>
            <a:r>
              <a:rPr lang="en-US" dirty="0"/>
              <a:t>. </a:t>
            </a:r>
            <a:r>
              <a:rPr lang="en-US" b="1" i="1" dirty="0"/>
              <a:t>s</a:t>
            </a:r>
            <a:r>
              <a:rPr lang="en-US" dirty="0"/>
              <a:t> values of </a:t>
            </a:r>
            <a:r>
              <a:rPr lang="en-US" b="1" i="1" dirty="0" err="1"/>
              <a:t>i</a:t>
            </a:r>
            <a:endParaRPr lang="en-US" b="1" dirty="0"/>
          </a:p>
          <a:p>
            <a:pPr lvl="1"/>
            <a:r>
              <a:rPr lang="en-US" dirty="0"/>
              <a:t>We expect documents </a:t>
            </a:r>
            <a:r>
              <a:rPr lang="en-US" b="1" i="1" dirty="0"/>
              <a:t>x</a:t>
            </a:r>
            <a:r>
              <a:rPr lang="en-US" dirty="0"/>
              <a:t> and </a:t>
            </a:r>
            <a:r>
              <a:rPr lang="en-US" b="1" i="1" dirty="0"/>
              <a:t>y</a:t>
            </a:r>
            <a:r>
              <a:rPr lang="en-US" dirty="0"/>
              <a:t> to have the same (</a:t>
            </a:r>
            <a:r>
              <a:rPr lang="en-US" dirty="0" err="1"/>
              <a:t>Jaccard</a:t>
            </a:r>
            <a:r>
              <a:rPr lang="en-US" dirty="0"/>
              <a:t>) similarity as their signatures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6781800" y="0"/>
            <a:ext cx="23622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6617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30124"/>
            <a:ext cx="8610600" cy="987552"/>
          </a:xfrm>
        </p:spPr>
        <p:txBody>
          <a:bodyPr/>
          <a:lstStyle/>
          <a:p>
            <a:r>
              <a:rPr lang="en-US" dirty="0"/>
              <a:t>LSH for Min-Hash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95400"/>
            <a:ext cx="7391400" cy="5257801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Big idea:</a:t>
            </a:r>
            <a:r>
              <a:rPr lang="en-US" b="1" dirty="0">
                <a:solidFill>
                  <a:srgbClr val="D60093"/>
                </a:solidFill>
              </a:rPr>
              <a:t> Hash columns of </a:t>
            </a:r>
            <a:br>
              <a:rPr lang="en-US" b="1" dirty="0">
                <a:solidFill>
                  <a:srgbClr val="D60093"/>
                </a:solidFill>
              </a:rPr>
            </a:br>
            <a:r>
              <a:rPr lang="en-US" b="1" dirty="0">
                <a:solidFill>
                  <a:srgbClr val="D60093"/>
                </a:solidFill>
              </a:rPr>
              <a:t>signature matrix </a:t>
            </a:r>
            <a:r>
              <a:rPr lang="en-US" b="1" i="1" dirty="0">
                <a:solidFill>
                  <a:srgbClr val="D60093"/>
                </a:solidFill>
              </a:rPr>
              <a:t>M</a:t>
            </a:r>
            <a:r>
              <a:rPr lang="en-US" b="1" dirty="0">
                <a:solidFill>
                  <a:srgbClr val="D60093"/>
                </a:solidFill>
              </a:rPr>
              <a:t> several times</a:t>
            </a:r>
          </a:p>
          <a:p>
            <a:pPr lvl="8"/>
            <a:endParaRPr lang="en-US" dirty="0"/>
          </a:p>
          <a:p>
            <a:r>
              <a:rPr lang="en-US" dirty="0"/>
              <a:t>Arrange that (only) </a:t>
            </a:r>
            <a:r>
              <a:rPr lang="en-US" b="1" dirty="0"/>
              <a:t>similar columns</a:t>
            </a:r>
            <a:r>
              <a:rPr lang="en-US" dirty="0"/>
              <a:t> are likely to </a:t>
            </a:r>
            <a:r>
              <a:rPr lang="en-US" b="1" dirty="0"/>
              <a:t>hash to the same bucket</a:t>
            </a:r>
            <a:r>
              <a:rPr lang="en-US" dirty="0"/>
              <a:t>, with high probability</a:t>
            </a:r>
          </a:p>
          <a:p>
            <a:pPr lvl="8"/>
            <a:endParaRPr lang="en-US" dirty="0"/>
          </a:p>
          <a:p>
            <a:r>
              <a:rPr lang="en-US" b="1" dirty="0">
                <a:solidFill>
                  <a:srgbClr val="008000"/>
                </a:solidFill>
              </a:rPr>
              <a:t>Candidate pairs are those that hash to the same bucket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6781800" y="0"/>
            <a:ext cx="23622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228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C762-B593-4031-AAEF-40E7267CA973}" type="slidenum">
              <a:rPr lang="en-US"/>
              <a:pPr/>
              <a:t>67</a:t>
            </a:fld>
            <a:endParaRPr lang="en-US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67066"/>
            <a:ext cx="8229600" cy="990600"/>
          </a:xfrm>
        </p:spPr>
        <p:txBody>
          <a:bodyPr/>
          <a:lstStyle/>
          <a:p>
            <a:r>
              <a:rPr lang="en-US" dirty="0"/>
              <a:t>Finding similar pairs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Find all pairs of documents with similarity at least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 = 0.8</a:t>
            </a:r>
          </a:p>
          <a:p>
            <a:r>
              <a:rPr lang="en-US" dirty="0"/>
              <a:t>While the signatures of all columns may fit in main memory, comparing the signatures of all pairs of columns is </a:t>
            </a:r>
            <a:r>
              <a:rPr lang="en-US" dirty="0">
                <a:solidFill>
                  <a:srgbClr val="FF0000"/>
                </a:solidFill>
              </a:rPr>
              <a:t>quadratic</a:t>
            </a:r>
            <a:r>
              <a:rPr lang="en-US" dirty="0"/>
              <a:t> in the number of columns.</a:t>
            </a:r>
          </a:p>
          <a:p>
            <a:r>
              <a:rPr lang="en-US" dirty="0">
                <a:solidFill>
                  <a:srgbClr val="33CC33"/>
                </a:solidFill>
              </a:rPr>
              <a:t>Example</a:t>
            </a:r>
            <a:r>
              <a:rPr lang="en-US" dirty="0"/>
              <a:t>: 10</a:t>
            </a:r>
            <a:r>
              <a:rPr lang="en-US" baseline="30000" dirty="0"/>
              <a:t>6</a:t>
            </a:r>
            <a:r>
              <a:rPr lang="en-US" dirty="0"/>
              <a:t> columns implies 5*10</a:t>
            </a:r>
            <a:r>
              <a:rPr lang="en-US" baseline="30000" dirty="0"/>
              <a:t>11</a:t>
            </a:r>
            <a:r>
              <a:rPr lang="en-US" dirty="0"/>
              <a:t> column-comparisons.</a:t>
            </a:r>
          </a:p>
          <a:p>
            <a:r>
              <a:rPr lang="en-US" dirty="0"/>
              <a:t>At 1 microsecond/comparison: 6 days.</a:t>
            </a:r>
          </a:p>
        </p:txBody>
      </p:sp>
    </p:spTree>
    <p:extLst>
      <p:ext uri="{BB962C8B-B14F-4D97-AF65-F5344CB8AC3E}">
        <p14:creationId xmlns:p14="http://schemas.microsoft.com/office/powerpoint/2010/main" val="23564505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AC917-5D26-4744-B74A-4CB31276187A}" type="slidenum">
              <a:rPr lang="en-US"/>
              <a:pPr/>
              <a:t>68</a:t>
            </a:fld>
            <a:endParaRPr lang="en-US"/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Locality-Sensitive Hashing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What we want</a:t>
            </a:r>
            <a:r>
              <a:rPr lang="en-US" dirty="0"/>
              <a:t>: a function </a:t>
            </a:r>
            <a:r>
              <a:rPr lang="en-US" dirty="0">
                <a:solidFill>
                  <a:srgbClr val="0070C0"/>
                </a:solidFill>
              </a:rPr>
              <a:t>f(X,Y)</a:t>
            </a:r>
            <a:r>
              <a:rPr lang="en-US" dirty="0"/>
              <a:t> that tells whether or not </a:t>
            </a:r>
            <a:r>
              <a:rPr lang="en-US" dirty="0">
                <a:solidFill>
                  <a:srgbClr val="0070C0"/>
                </a:solidFill>
              </a:rPr>
              <a:t>X</a:t>
            </a:r>
            <a:r>
              <a:rPr lang="en-US" dirty="0"/>
              <a:t>  and </a:t>
            </a:r>
            <a:r>
              <a:rPr lang="en-US" dirty="0">
                <a:solidFill>
                  <a:srgbClr val="0070C0"/>
                </a:solidFill>
              </a:rPr>
              <a:t>Y</a:t>
            </a:r>
            <a:r>
              <a:rPr lang="en-US" dirty="0"/>
              <a:t>  is a </a:t>
            </a:r>
            <a:r>
              <a:rPr lang="en-US" dirty="0">
                <a:solidFill>
                  <a:srgbClr val="FF0000"/>
                </a:solidFill>
              </a:rPr>
              <a:t>candidate pair</a:t>
            </a:r>
            <a:r>
              <a:rPr lang="en-US" dirty="0"/>
              <a:t>: a pair of elements whose similarity must be evaluated.</a:t>
            </a: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 simple idea</a:t>
            </a:r>
            <a:r>
              <a:rPr lang="en-US" dirty="0"/>
              <a:t>: </a:t>
            </a:r>
            <a:r>
              <a:rPr lang="en-US" dirty="0">
                <a:solidFill>
                  <a:srgbClr val="0070C0"/>
                </a:solidFill>
              </a:rPr>
              <a:t>X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Y</a:t>
            </a:r>
            <a:r>
              <a:rPr lang="en-US" dirty="0"/>
              <a:t> are a candidate pair if they have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same min-hash signature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Easy to test by </a:t>
            </a:r>
            <a:r>
              <a:rPr lang="en-US" dirty="0">
                <a:solidFill>
                  <a:srgbClr val="0070C0"/>
                </a:solidFill>
              </a:rPr>
              <a:t>hashing</a:t>
            </a:r>
            <a:r>
              <a:rPr lang="en-US" dirty="0"/>
              <a:t>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signatures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Similar sets </a:t>
            </a:r>
            <a:r>
              <a:rPr lang="en-US" dirty="0"/>
              <a:t>are more </a:t>
            </a:r>
            <a:r>
              <a:rPr lang="en-US" dirty="0">
                <a:solidFill>
                  <a:srgbClr val="00B0F0"/>
                </a:solidFill>
              </a:rPr>
              <a:t>likely</a:t>
            </a:r>
            <a:r>
              <a:rPr lang="en-US" dirty="0"/>
              <a:t> to have the </a:t>
            </a:r>
            <a:r>
              <a:rPr lang="en-US" dirty="0">
                <a:solidFill>
                  <a:srgbClr val="00B0F0"/>
                </a:solidFill>
              </a:rPr>
              <a:t>same signature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Likely to produce many </a:t>
            </a:r>
            <a:r>
              <a:rPr lang="en-US" dirty="0">
                <a:solidFill>
                  <a:srgbClr val="FF0000"/>
                </a:solidFill>
              </a:rPr>
              <a:t>false negatives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Requiring full match of signature is strict, some similar sets will be lost.</a:t>
            </a:r>
          </a:p>
          <a:p>
            <a:endParaRPr lang="en-US" dirty="0"/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Improvement</a:t>
            </a:r>
            <a:r>
              <a:rPr lang="en-US" dirty="0"/>
              <a:t>: Compute multiple signatures; candidate pairs should have </a:t>
            </a:r>
            <a:r>
              <a:rPr lang="en-US" dirty="0">
                <a:solidFill>
                  <a:srgbClr val="FF0000"/>
                </a:solidFill>
              </a:rPr>
              <a:t>at least </a:t>
            </a:r>
            <a:r>
              <a:rPr lang="en-US" dirty="0"/>
              <a:t>one common signature. </a:t>
            </a:r>
          </a:p>
          <a:p>
            <a:pPr lvl="1"/>
            <a:r>
              <a:rPr lang="en-US" dirty="0"/>
              <a:t>Reduce the probability for false negatives.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59582" y="3352800"/>
            <a:ext cx="2993127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! Multiple levels of Hashing!</a:t>
            </a:r>
          </a:p>
        </p:txBody>
      </p:sp>
    </p:spTree>
    <p:extLst>
      <p:ext uri="{BB962C8B-B14F-4D97-AF65-F5344CB8AC3E}">
        <p14:creationId xmlns:p14="http://schemas.microsoft.com/office/powerpoint/2010/main" val="22517078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1BBCF-D9D6-48B7-96EE-52CD55EB6F1D}" type="slidenum">
              <a:rPr lang="en-US"/>
              <a:pPr/>
              <a:t>69</a:t>
            </a:fld>
            <a:endParaRPr lang="en-US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Signature matrix reminder</a:t>
            </a: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2590800" y="1905000"/>
            <a:ext cx="4343400" cy="4191000"/>
          </a:xfrm>
          <a:prstGeom prst="rect">
            <a:avLst/>
          </a:prstGeom>
          <a:solidFill>
            <a:srgbClr val="FFFF99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3894138" y="6173788"/>
            <a:ext cx="1341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/>
              <a:t>Matrix </a:t>
            </a:r>
            <a:r>
              <a:rPr lang="en-US" i="1"/>
              <a:t>M</a:t>
            </a:r>
          </a:p>
        </p:txBody>
      </p:sp>
      <p:sp>
        <p:nvSpPr>
          <p:cNvPr id="82955" name="Line 11"/>
          <p:cNvSpPr>
            <a:spLocks noChangeShapeType="1"/>
          </p:cNvSpPr>
          <p:nvPr/>
        </p:nvSpPr>
        <p:spPr bwMode="auto">
          <a:xfrm>
            <a:off x="2057400" y="1905000"/>
            <a:ext cx="0" cy="419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6" name="Text Box 12"/>
          <p:cNvSpPr txBox="1">
            <a:spLocks noChangeArrowheads="1"/>
          </p:cNvSpPr>
          <p:nvPr/>
        </p:nvSpPr>
        <p:spPr bwMode="auto">
          <a:xfrm>
            <a:off x="154315" y="3506788"/>
            <a:ext cx="190308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/>
              <a:t> hash functions</a:t>
            </a:r>
          </a:p>
        </p:txBody>
      </p:sp>
      <p:sp>
        <p:nvSpPr>
          <p:cNvPr id="82957" name="Rectangle 13"/>
          <p:cNvSpPr>
            <a:spLocks noChangeArrowheads="1"/>
          </p:cNvSpPr>
          <p:nvPr/>
        </p:nvSpPr>
        <p:spPr bwMode="auto">
          <a:xfrm>
            <a:off x="4495800" y="1905000"/>
            <a:ext cx="228600" cy="4191000"/>
          </a:xfrm>
          <a:prstGeom prst="rect">
            <a:avLst/>
          </a:prstGeom>
          <a:solidFill>
            <a:srgbClr val="CC99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0" name="Text Box 16"/>
          <p:cNvSpPr txBox="1">
            <a:spLocks noChangeArrowheads="1"/>
          </p:cNvSpPr>
          <p:nvPr/>
        </p:nvSpPr>
        <p:spPr bwMode="auto">
          <a:xfrm>
            <a:off x="7087027" y="5058460"/>
            <a:ext cx="20569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800" dirty="0"/>
              <a:t>Sig(S):</a:t>
            </a:r>
          </a:p>
          <a:p>
            <a:r>
              <a:rPr lang="en-US" sz="1800" dirty="0"/>
              <a:t>signature</a:t>
            </a:r>
            <a:r>
              <a:rPr lang="en-US" dirty="0"/>
              <a:t> for set S</a:t>
            </a:r>
            <a:endParaRPr lang="en-US" sz="1800" dirty="0"/>
          </a:p>
        </p:txBody>
      </p:sp>
      <p:sp>
        <p:nvSpPr>
          <p:cNvPr id="2" name="Rectangle 1"/>
          <p:cNvSpPr/>
          <p:nvPr/>
        </p:nvSpPr>
        <p:spPr>
          <a:xfrm>
            <a:off x="2590800" y="2743200"/>
            <a:ext cx="4343400" cy="152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stCxn id="9" idx="1"/>
          </p:cNvCxnSpPr>
          <p:nvPr/>
        </p:nvCxnSpPr>
        <p:spPr>
          <a:xfrm flipH="1" flipV="1">
            <a:off x="5791201" y="2907291"/>
            <a:ext cx="1295826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82960" idx="1"/>
          </p:cNvCxnSpPr>
          <p:nvPr/>
        </p:nvCxnSpPr>
        <p:spPr>
          <a:xfrm flipH="1" flipV="1">
            <a:off x="4762501" y="4800600"/>
            <a:ext cx="2324526" cy="5810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87027" y="2907291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hash function 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95800" y="2743200"/>
            <a:ext cx="2286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30" idx="1"/>
          </p:cNvCxnSpPr>
          <p:nvPr/>
        </p:nvCxnSpPr>
        <p:spPr>
          <a:xfrm flipH="1">
            <a:off x="4724401" y="2089666"/>
            <a:ext cx="2362626" cy="6535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087027" y="190500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Sig(</a:t>
            </a:r>
            <a:r>
              <a:rPr lang="en-US" dirty="0" err="1"/>
              <a:t>S,i</a:t>
            </a:r>
            <a:r>
              <a:rPr lang="en-US" dirty="0"/>
              <a:t>)</a:t>
            </a:r>
          </a:p>
        </p:txBody>
      </p:sp>
      <p:sp>
        <p:nvSpPr>
          <p:cNvPr id="33" name="Rectangle 13"/>
          <p:cNvSpPr>
            <a:spLocks noChangeArrowheads="1"/>
          </p:cNvSpPr>
          <p:nvPr/>
        </p:nvSpPr>
        <p:spPr bwMode="auto">
          <a:xfrm>
            <a:off x="3627439" y="1905000"/>
            <a:ext cx="228600" cy="4191000"/>
          </a:xfrm>
          <a:prstGeom prst="rect">
            <a:avLst/>
          </a:prstGeom>
          <a:solidFill>
            <a:srgbClr val="CC99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Text Box 16"/>
          <p:cNvSpPr txBox="1">
            <a:spLocks noChangeArrowheads="1"/>
          </p:cNvSpPr>
          <p:nvPr/>
        </p:nvSpPr>
        <p:spPr bwMode="auto">
          <a:xfrm>
            <a:off x="77370" y="6096000"/>
            <a:ext cx="21324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800" dirty="0"/>
              <a:t>signature</a:t>
            </a:r>
            <a:r>
              <a:rPr lang="en-US" dirty="0"/>
              <a:t> for set S’</a:t>
            </a:r>
            <a:endParaRPr lang="en-US" sz="1800" dirty="0"/>
          </a:p>
        </p:txBody>
      </p:sp>
      <p:cxnSp>
        <p:nvCxnSpPr>
          <p:cNvPr id="19" name="Straight Arrow Connector 18"/>
          <p:cNvCxnSpPr>
            <a:stCxn id="34" idx="3"/>
          </p:cNvCxnSpPr>
          <p:nvPr/>
        </p:nvCxnSpPr>
        <p:spPr>
          <a:xfrm flipV="1">
            <a:off x="2209800" y="5021864"/>
            <a:ext cx="1417639" cy="12588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35215" y="2089666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Sig(</a:t>
            </a:r>
            <a:r>
              <a:rPr lang="en-US" dirty="0" err="1"/>
              <a:t>S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’</a:t>
            </a:r>
            <a:r>
              <a:rPr lang="en-US" dirty="0" err="1"/>
              <a:t>,i</a:t>
            </a:r>
            <a:r>
              <a:rPr lang="en-US" dirty="0"/>
              <a:t>)</a:t>
            </a:r>
          </a:p>
        </p:txBody>
      </p:sp>
      <p:cxnSp>
        <p:nvCxnSpPr>
          <p:cNvPr id="24" name="Straight Arrow Connector 23"/>
          <p:cNvCxnSpPr>
            <a:stCxn id="40" idx="3"/>
          </p:cNvCxnSpPr>
          <p:nvPr/>
        </p:nvCxnSpPr>
        <p:spPr>
          <a:xfrm>
            <a:off x="1619780" y="2274332"/>
            <a:ext cx="2007659" cy="4688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627439" y="2743200"/>
            <a:ext cx="2286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645380" y="1415534"/>
            <a:ext cx="3399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 pitchFamily="34" charset="0"/>
                <a:ea typeface="Cambria Math" pitchFamily="18" charset="0"/>
                <a:cs typeface="Calibri" pitchFamily="34" charset="0"/>
              </a:rPr>
              <a:t>Prob</a:t>
            </a:r>
            <a:r>
              <a:rPr lang="en-US" dirty="0">
                <a:latin typeface="Calibri" pitchFamily="34" charset="0"/>
                <a:ea typeface="Cambria Math" pitchFamily="18" charset="0"/>
                <a:cs typeface="Calibri" pitchFamily="34" charset="0"/>
              </a:rPr>
              <a:t>(Sig(</a:t>
            </a:r>
            <a:r>
              <a:rPr lang="en-US" dirty="0" err="1">
                <a:latin typeface="Calibri" pitchFamily="34" charset="0"/>
                <a:ea typeface="Cambria Math" pitchFamily="18" charset="0"/>
                <a:cs typeface="Calibri" pitchFamily="34" charset="0"/>
              </a:rPr>
              <a:t>S,i</a:t>
            </a:r>
            <a:r>
              <a:rPr lang="en-US" dirty="0">
                <a:latin typeface="Calibri" pitchFamily="34" charset="0"/>
                <a:ea typeface="Cambria Math" pitchFamily="18" charset="0"/>
                <a:cs typeface="Calibri" pitchFamily="34" charset="0"/>
              </a:rPr>
              <a:t>) == Sig(S’,</a:t>
            </a:r>
            <a:r>
              <a:rPr lang="en-US" dirty="0" err="1">
                <a:latin typeface="Calibri" pitchFamily="34" charset="0"/>
                <a:ea typeface="Cambria Math" pitchFamily="18" charset="0"/>
                <a:cs typeface="Calibri" pitchFamily="34" charset="0"/>
              </a:rPr>
              <a:t>i</a:t>
            </a:r>
            <a:r>
              <a:rPr lang="en-US" dirty="0">
                <a:latin typeface="Calibri" pitchFamily="34" charset="0"/>
                <a:ea typeface="Cambria Math" pitchFamily="18" charset="0"/>
                <a:cs typeface="Calibri" pitchFamily="34" charset="0"/>
              </a:rPr>
              <a:t>)) = </a:t>
            </a:r>
            <a:r>
              <a:rPr lang="en-US" dirty="0" err="1">
                <a:latin typeface="Calibri" pitchFamily="34" charset="0"/>
                <a:ea typeface="Cambria Math" pitchFamily="18" charset="0"/>
                <a:cs typeface="Calibri" pitchFamily="34" charset="0"/>
              </a:rPr>
              <a:t>sim</a:t>
            </a:r>
            <a:r>
              <a:rPr lang="en-US" dirty="0">
                <a:latin typeface="Calibri" pitchFamily="34" charset="0"/>
                <a:ea typeface="Cambria Math" pitchFamily="18" charset="0"/>
                <a:cs typeface="Calibri" pitchFamily="34" charset="0"/>
              </a:rPr>
              <a:t>(S,S’)</a:t>
            </a:r>
          </a:p>
        </p:txBody>
      </p:sp>
    </p:spTree>
    <p:extLst>
      <p:ext uri="{BB962C8B-B14F-4D97-AF65-F5344CB8AC3E}">
        <p14:creationId xmlns:p14="http://schemas.microsoft.com/office/powerpoint/2010/main" val="411717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7" grpId="0" animBg="1"/>
      <p:bldP spid="82960" grpId="0"/>
      <p:bldP spid="2" grpId="0" animBg="1"/>
      <p:bldP spid="9" grpId="0"/>
      <p:bldP spid="12" grpId="0" animBg="1"/>
      <p:bldP spid="30" grpId="0"/>
      <p:bldP spid="33" grpId="0" animBg="1"/>
      <p:bldP spid="40" grpId="0"/>
      <p:bldP spid="25" grpId="0" animBg="1"/>
      <p:bldP spid="2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A05A8-499F-4D55-A82D-23AFF23BBC81}" type="slidenum">
              <a:rPr lang="en-US"/>
              <a:pPr/>
              <a:t>70</a:t>
            </a:fld>
            <a:endParaRPr lang="en-US"/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Partition into Bands – (1)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458200" cy="4495800"/>
          </a:xfrm>
        </p:spPr>
        <p:txBody>
          <a:bodyPr>
            <a:normAutofit/>
          </a:bodyPr>
          <a:lstStyle/>
          <a:p>
            <a:r>
              <a:rPr lang="en-US" dirty="0"/>
              <a:t>Divide the signature matrix Sig  into </a:t>
            </a:r>
            <a:r>
              <a:rPr lang="en-US" i="1" dirty="0">
                <a:solidFill>
                  <a:srgbClr val="0070C0"/>
                </a:solidFill>
              </a:rPr>
              <a:t>b</a:t>
            </a:r>
            <a:r>
              <a:rPr lang="en-US" i="1" dirty="0"/>
              <a:t> </a:t>
            </a:r>
            <a:r>
              <a:rPr lang="en-US" dirty="0"/>
              <a:t> bands of </a:t>
            </a:r>
            <a:r>
              <a:rPr lang="en-US" i="1" dirty="0">
                <a:solidFill>
                  <a:srgbClr val="0070C0"/>
                </a:solidFill>
              </a:rPr>
              <a:t>r</a:t>
            </a:r>
            <a:r>
              <a:rPr lang="en-US" dirty="0"/>
              <a:t>  rows.</a:t>
            </a:r>
          </a:p>
          <a:p>
            <a:pPr lvl="1"/>
            <a:r>
              <a:rPr lang="en-US" dirty="0"/>
              <a:t>Each band is a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mini-signature</a:t>
            </a:r>
            <a:r>
              <a:rPr lang="en-US" dirty="0"/>
              <a:t> with </a:t>
            </a:r>
            <a:r>
              <a:rPr lang="en-US" dirty="0">
                <a:solidFill>
                  <a:srgbClr val="0070C0"/>
                </a:solidFill>
              </a:rPr>
              <a:t>r</a:t>
            </a:r>
            <a:r>
              <a:rPr lang="en-US" dirty="0"/>
              <a:t> hash functions.</a:t>
            </a:r>
          </a:p>
        </p:txBody>
      </p:sp>
    </p:spTree>
    <p:extLst>
      <p:ext uri="{BB962C8B-B14F-4D97-AF65-F5344CB8AC3E}">
        <p14:creationId xmlns:p14="http://schemas.microsoft.com/office/powerpoint/2010/main" val="376062386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1BBCF-D9D6-48B7-96EE-52CD55EB6F1D}" type="slidenum">
              <a:rPr lang="en-US"/>
              <a:pPr/>
              <a:t>71</a:t>
            </a:fld>
            <a:endParaRPr lang="en-US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Partitioning into bands</a:t>
            </a: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2590800" y="1905000"/>
            <a:ext cx="4343400" cy="4191000"/>
          </a:xfrm>
          <a:prstGeom prst="rect">
            <a:avLst/>
          </a:prstGeom>
          <a:solidFill>
            <a:srgbClr val="FFFF99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48" name="Line 4"/>
          <p:cNvSpPr>
            <a:spLocks noChangeShapeType="1"/>
          </p:cNvSpPr>
          <p:nvPr/>
        </p:nvSpPr>
        <p:spPr bwMode="auto">
          <a:xfrm>
            <a:off x="2590800" y="2743200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49" name="Line 5"/>
          <p:cNvSpPr>
            <a:spLocks noChangeShapeType="1"/>
          </p:cNvSpPr>
          <p:nvPr/>
        </p:nvSpPr>
        <p:spPr bwMode="auto">
          <a:xfrm>
            <a:off x="2590800" y="3581400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0" name="Line 6"/>
          <p:cNvSpPr>
            <a:spLocks noChangeShapeType="1"/>
          </p:cNvSpPr>
          <p:nvPr/>
        </p:nvSpPr>
        <p:spPr bwMode="auto">
          <a:xfrm>
            <a:off x="2590800" y="4419600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1" name="Line 7"/>
          <p:cNvSpPr>
            <a:spLocks noChangeShapeType="1"/>
          </p:cNvSpPr>
          <p:nvPr/>
        </p:nvSpPr>
        <p:spPr bwMode="auto">
          <a:xfrm>
            <a:off x="2590800" y="5257800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3959562" y="6173788"/>
            <a:ext cx="12105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/>
              <a:t>Matrix </a:t>
            </a:r>
            <a:r>
              <a:rPr lang="en-US" i="1" dirty="0"/>
              <a:t>Sig</a:t>
            </a:r>
          </a:p>
        </p:txBody>
      </p:sp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7319963" y="2744788"/>
            <a:ext cx="13843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i="1"/>
              <a:t>r </a:t>
            </a:r>
            <a:r>
              <a:rPr lang="en-US"/>
              <a:t> rows</a:t>
            </a:r>
          </a:p>
          <a:p>
            <a:pPr algn="ctr"/>
            <a:r>
              <a:rPr lang="en-US"/>
              <a:t>per band</a:t>
            </a:r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>
            <a:off x="7165975" y="2741613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5" name="Line 11"/>
          <p:cNvSpPr>
            <a:spLocks noChangeShapeType="1"/>
          </p:cNvSpPr>
          <p:nvPr/>
        </p:nvSpPr>
        <p:spPr bwMode="auto">
          <a:xfrm>
            <a:off x="2057400" y="1905000"/>
            <a:ext cx="0" cy="419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6" name="Text Box 12"/>
          <p:cNvSpPr txBox="1">
            <a:spLocks noChangeArrowheads="1"/>
          </p:cNvSpPr>
          <p:nvPr/>
        </p:nvSpPr>
        <p:spPr bwMode="auto">
          <a:xfrm>
            <a:off x="582613" y="3506788"/>
            <a:ext cx="134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b</a:t>
            </a:r>
            <a:r>
              <a:rPr lang="en-US" dirty="0"/>
              <a:t>  bands</a:t>
            </a:r>
          </a:p>
        </p:txBody>
      </p:sp>
      <p:sp>
        <p:nvSpPr>
          <p:cNvPr id="82957" name="Rectangle 13"/>
          <p:cNvSpPr>
            <a:spLocks noChangeArrowheads="1"/>
          </p:cNvSpPr>
          <p:nvPr/>
        </p:nvSpPr>
        <p:spPr bwMode="auto">
          <a:xfrm>
            <a:off x="4495800" y="1905000"/>
            <a:ext cx="228600" cy="4191000"/>
          </a:xfrm>
          <a:prstGeom prst="rect">
            <a:avLst/>
          </a:prstGeom>
          <a:solidFill>
            <a:srgbClr val="CC99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9" name="Line 15"/>
          <p:cNvSpPr>
            <a:spLocks noChangeShapeType="1"/>
          </p:cNvSpPr>
          <p:nvPr/>
        </p:nvSpPr>
        <p:spPr bwMode="auto">
          <a:xfrm flipH="1" flipV="1">
            <a:off x="4724400" y="3276600"/>
            <a:ext cx="25908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0" name="Text Box 16"/>
          <p:cNvSpPr txBox="1">
            <a:spLocks noChangeArrowheads="1"/>
          </p:cNvSpPr>
          <p:nvPr/>
        </p:nvSpPr>
        <p:spPr bwMode="auto">
          <a:xfrm>
            <a:off x="7451725" y="5060950"/>
            <a:ext cx="11191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   One</a:t>
            </a:r>
          </a:p>
          <a:p>
            <a:r>
              <a:rPr lang="en-US" sz="1800"/>
              <a:t>signature</a:t>
            </a: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51723" y="1524000"/>
            <a:ext cx="25891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n = b*r </a:t>
            </a:r>
            <a:r>
              <a:rPr lang="en-US" dirty="0"/>
              <a:t>  hash functions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51723" y="3962400"/>
            <a:ext cx="200567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 mini-signatures</a:t>
            </a:r>
          </a:p>
        </p:txBody>
      </p:sp>
      <p:sp>
        <p:nvSpPr>
          <p:cNvPr id="2" name="Rectangle 1"/>
          <p:cNvSpPr/>
          <p:nvPr/>
        </p:nvSpPr>
        <p:spPr>
          <a:xfrm>
            <a:off x="4495800" y="3582988"/>
            <a:ext cx="228600" cy="836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495800" y="4419600"/>
            <a:ext cx="228600" cy="836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495800" y="1908176"/>
            <a:ext cx="228600" cy="836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495800" y="2730501"/>
            <a:ext cx="228600" cy="836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495800" y="5259388"/>
            <a:ext cx="228600" cy="836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stCxn id="18" idx="3"/>
          </p:cNvCxnSpPr>
          <p:nvPr/>
        </p:nvCxnSpPr>
        <p:spPr>
          <a:xfrm flipV="1">
            <a:off x="2057400" y="2326482"/>
            <a:ext cx="2438400" cy="18205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057400" y="3236774"/>
            <a:ext cx="2438400" cy="9102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057400" y="4147066"/>
            <a:ext cx="2438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057400" y="4147066"/>
            <a:ext cx="2438400" cy="805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057400" y="4147066"/>
            <a:ext cx="2438400" cy="16441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7899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A05A8-499F-4D55-A82D-23AFF23BBC81}" type="slidenum">
              <a:rPr lang="en-US"/>
              <a:pPr/>
              <a:t>72</a:t>
            </a:fld>
            <a:endParaRPr lang="en-US"/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Partition into Bands – (2)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458200" cy="4495800"/>
          </a:xfrm>
        </p:spPr>
        <p:txBody>
          <a:bodyPr>
            <a:normAutofit/>
          </a:bodyPr>
          <a:lstStyle/>
          <a:p>
            <a:r>
              <a:rPr lang="en-US" dirty="0"/>
              <a:t>Divide the signature matrix Sig  into </a:t>
            </a:r>
            <a:r>
              <a:rPr lang="en-US" i="1" dirty="0">
                <a:solidFill>
                  <a:srgbClr val="0070C0"/>
                </a:solidFill>
              </a:rPr>
              <a:t>b</a:t>
            </a:r>
            <a:r>
              <a:rPr lang="en-US" i="1" dirty="0"/>
              <a:t> </a:t>
            </a:r>
            <a:r>
              <a:rPr lang="en-US" dirty="0"/>
              <a:t> bands of </a:t>
            </a:r>
            <a:r>
              <a:rPr lang="en-US" i="1" dirty="0">
                <a:solidFill>
                  <a:srgbClr val="0070C0"/>
                </a:solidFill>
              </a:rPr>
              <a:t>r</a:t>
            </a:r>
            <a:r>
              <a:rPr lang="en-US" dirty="0"/>
              <a:t>  rows.</a:t>
            </a:r>
          </a:p>
          <a:p>
            <a:pPr lvl="1"/>
            <a:r>
              <a:rPr lang="en-US" dirty="0"/>
              <a:t>Each band is a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mini-signature</a:t>
            </a:r>
            <a:r>
              <a:rPr lang="en-US" dirty="0"/>
              <a:t> with r hash functions.</a:t>
            </a:r>
          </a:p>
          <a:p>
            <a:r>
              <a:rPr lang="en-US" dirty="0"/>
              <a:t>For each band, hash the mini-signature to a hash table with </a:t>
            </a:r>
            <a:r>
              <a:rPr lang="en-US" i="1" dirty="0">
                <a:solidFill>
                  <a:srgbClr val="0070C0"/>
                </a:solidFill>
              </a:rPr>
              <a:t>k</a:t>
            </a:r>
            <a:r>
              <a:rPr lang="en-US" dirty="0"/>
              <a:t>  buckets.</a:t>
            </a:r>
          </a:p>
          <a:p>
            <a:pPr lvl="1"/>
            <a:r>
              <a:rPr lang="en-US" dirty="0"/>
              <a:t>Make </a:t>
            </a:r>
            <a:r>
              <a:rPr lang="en-US" i="1" dirty="0">
                <a:solidFill>
                  <a:srgbClr val="0070C0"/>
                </a:solidFill>
              </a:rPr>
              <a:t>k</a:t>
            </a:r>
            <a:r>
              <a:rPr lang="en-US" dirty="0"/>
              <a:t>  as large as possible so that mini-signatures that hash to the same bucket are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almost certainly identical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19363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BB024-0B59-41AC-AFB7-E97527C085D8}" type="slidenum">
              <a:rPr lang="en-US"/>
              <a:pPr/>
              <a:t>73</a:t>
            </a:fld>
            <a:endParaRPr lang="en-US"/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1447800" y="2895600"/>
            <a:ext cx="2819400" cy="3352800"/>
          </a:xfrm>
          <a:prstGeom prst="rect">
            <a:avLst/>
          </a:prstGeom>
          <a:solidFill>
            <a:srgbClr val="FFFF99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latin typeface="Times New Roman" pitchFamily="18" charset="0"/>
            </a:endParaRP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2362200" y="2209800"/>
            <a:ext cx="10525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/>
              <a:t>Matrix M</a:t>
            </a:r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4724400" y="4267200"/>
            <a:ext cx="8874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i="1"/>
              <a:t>r </a:t>
            </a:r>
            <a:r>
              <a:rPr lang="en-US" sz="1800"/>
              <a:t> rows</a:t>
            </a:r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>
            <a:off x="1066800" y="35052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98" name="Line 6"/>
          <p:cNvSpPr>
            <a:spLocks noChangeShapeType="1"/>
          </p:cNvSpPr>
          <p:nvPr/>
        </p:nvSpPr>
        <p:spPr bwMode="auto">
          <a:xfrm>
            <a:off x="1066800" y="41148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99" name="Line 7"/>
          <p:cNvSpPr>
            <a:spLocks noChangeShapeType="1"/>
          </p:cNvSpPr>
          <p:nvPr/>
        </p:nvSpPr>
        <p:spPr bwMode="auto">
          <a:xfrm>
            <a:off x="1066800" y="48006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0" name="Line 8"/>
          <p:cNvSpPr>
            <a:spLocks noChangeShapeType="1"/>
          </p:cNvSpPr>
          <p:nvPr/>
        </p:nvSpPr>
        <p:spPr bwMode="auto">
          <a:xfrm>
            <a:off x="1066800" y="54864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1" name="Line 9"/>
          <p:cNvSpPr>
            <a:spLocks noChangeShapeType="1"/>
          </p:cNvSpPr>
          <p:nvPr/>
        </p:nvSpPr>
        <p:spPr bwMode="auto">
          <a:xfrm flipV="1">
            <a:off x="5105400" y="4114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2" name="Line 10"/>
          <p:cNvSpPr>
            <a:spLocks noChangeShapeType="1"/>
          </p:cNvSpPr>
          <p:nvPr/>
        </p:nvSpPr>
        <p:spPr bwMode="auto">
          <a:xfrm>
            <a:off x="5105400" y="4572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3" name="Line 11"/>
          <p:cNvSpPr>
            <a:spLocks noChangeShapeType="1"/>
          </p:cNvSpPr>
          <p:nvPr/>
        </p:nvSpPr>
        <p:spPr bwMode="auto">
          <a:xfrm flipV="1">
            <a:off x="6553200" y="28194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4" name="Line 12"/>
          <p:cNvSpPr>
            <a:spLocks noChangeShapeType="1"/>
          </p:cNvSpPr>
          <p:nvPr/>
        </p:nvSpPr>
        <p:spPr bwMode="auto">
          <a:xfrm>
            <a:off x="6553200" y="48006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5" name="Text Box 13"/>
          <p:cNvSpPr txBox="1">
            <a:spLocks noChangeArrowheads="1"/>
          </p:cNvSpPr>
          <p:nvPr/>
        </p:nvSpPr>
        <p:spPr bwMode="auto">
          <a:xfrm>
            <a:off x="6088063" y="4191000"/>
            <a:ext cx="1057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i="1"/>
              <a:t>b </a:t>
            </a:r>
            <a:r>
              <a:rPr lang="en-US" sz="1800"/>
              <a:t> bands</a:t>
            </a:r>
          </a:p>
        </p:txBody>
      </p:sp>
      <p:sp>
        <p:nvSpPr>
          <p:cNvPr id="85006" name="Rectangle 14"/>
          <p:cNvSpPr>
            <a:spLocks noChangeArrowheads="1"/>
          </p:cNvSpPr>
          <p:nvPr/>
        </p:nvSpPr>
        <p:spPr bwMode="auto">
          <a:xfrm>
            <a:off x="2286000" y="3505200"/>
            <a:ext cx="304800" cy="609600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3</a:t>
            </a:r>
          </a:p>
        </p:txBody>
      </p:sp>
      <p:sp>
        <p:nvSpPr>
          <p:cNvPr id="85007" name="Rectangle 15"/>
          <p:cNvSpPr>
            <a:spLocks noChangeArrowheads="1"/>
          </p:cNvSpPr>
          <p:nvPr/>
        </p:nvSpPr>
        <p:spPr bwMode="auto">
          <a:xfrm>
            <a:off x="1905000" y="3505200"/>
            <a:ext cx="304800" cy="609600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2</a:t>
            </a:r>
          </a:p>
        </p:txBody>
      </p:sp>
      <p:sp>
        <p:nvSpPr>
          <p:cNvPr id="85008" name="Rectangle 16"/>
          <p:cNvSpPr>
            <a:spLocks noChangeArrowheads="1"/>
          </p:cNvSpPr>
          <p:nvPr/>
        </p:nvSpPr>
        <p:spPr bwMode="auto">
          <a:xfrm>
            <a:off x="1524000" y="3505200"/>
            <a:ext cx="304800" cy="609600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1</a:t>
            </a:r>
          </a:p>
        </p:txBody>
      </p:sp>
      <p:sp>
        <p:nvSpPr>
          <p:cNvPr id="85009" name="Rectangle 17"/>
          <p:cNvSpPr>
            <a:spLocks noChangeArrowheads="1"/>
          </p:cNvSpPr>
          <p:nvPr/>
        </p:nvSpPr>
        <p:spPr bwMode="auto">
          <a:xfrm>
            <a:off x="3048000" y="3505200"/>
            <a:ext cx="304800" cy="609600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5</a:t>
            </a:r>
          </a:p>
        </p:txBody>
      </p:sp>
      <p:sp>
        <p:nvSpPr>
          <p:cNvPr id="85010" name="Rectangle 18"/>
          <p:cNvSpPr>
            <a:spLocks noChangeArrowheads="1"/>
          </p:cNvSpPr>
          <p:nvPr/>
        </p:nvSpPr>
        <p:spPr bwMode="auto">
          <a:xfrm>
            <a:off x="3414713" y="3505200"/>
            <a:ext cx="319087" cy="609600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6</a:t>
            </a:r>
          </a:p>
        </p:txBody>
      </p:sp>
      <p:sp>
        <p:nvSpPr>
          <p:cNvPr id="85011" name="Rectangle 19"/>
          <p:cNvSpPr>
            <a:spLocks noChangeArrowheads="1"/>
          </p:cNvSpPr>
          <p:nvPr/>
        </p:nvSpPr>
        <p:spPr bwMode="auto">
          <a:xfrm>
            <a:off x="2667000" y="3505200"/>
            <a:ext cx="304800" cy="609600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4</a:t>
            </a:r>
          </a:p>
        </p:txBody>
      </p:sp>
      <p:sp>
        <p:nvSpPr>
          <p:cNvPr id="85012" name="Rectangle 20"/>
          <p:cNvSpPr>
            <a:spLocks noChangeArrowheads="1"/>
          </p:cNvSpPr>
          <p:nvPr/>
        </p:nvSpPr>
        <p:spPr bwMode="auto">
          <a:xfrm>
            <a:off x="3810000" y="3505200"/>
            <a:ext cx="304800" cy="609600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/>
              <a:t>7</a:t>
            </a:r>
          </a:p>
        </p:txBody>
      </p:sp>
      <p:sp>
        <p:nvSpPr>
          <p:cNvPr id="85013" name="Rectangle 21"/>
          <p:cNvSpPr>
            <a:spLocks noChangeArrowheads="1"/>
          </p:cNvSpPr>
          <p:nvPr/>
        </p:nvSpPr>
        <p:spPr bwMode="auto">
          <a:xfrm>
            <a:off x="1371600" y="762000"/>
            <a:ext cx="2514600" cy="7620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dirty="0"/>
              <a:t>Hash Table</a:t>
            </a:r>
          </a:p>
        </p:txBody>
      </p:sp>
      <p:sp>
        <p:nvSpPr>
          <p:cNvPr id="85014" name="Line 22"/>
          <p:cNvSpPr>
            <a:spLocks noChangeShapeType="1"/>
          </p:cNvSpPr>
          <p:nvPr/>
        </p:nvSpPr>
        <p:spPr bwMode="auto">
          <a:xfrm>
            <a:off x="1981200" y="762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5" name="Line 23"/>
          <p:cNvSpPr>
            <a:spLocks noChangeShapeType="1"/>
          </p:cNvSpPr>
          <p:nvPr/>
        </p:nvSpPr>
        <p:spPr bwMode="auto">
          <a:xfrm>
            <a:off x="2590800" y="762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6" name="Line 24"/>
          <p:cNvSpPr>
            <a:spLocks noChangeShapeType="1"/>
          </p:cNvSpPr>
          <p:nvPr/>
        </p:nvSpPr>
        <p:spPr bwMode="auto">
          <a:xfrm>
            <a:off x="3200400" y="762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7" name="Line 25"/>
          <p:cNvSpPr>
            <a:spLocks noChangeShapeType="1"/>
          </p:cNvSpPr>
          <p:nvPr/>
        </p:nvSpPr>
        <p:spPr bwMode="auto">
          <a:xfrm flipV="1">
            <a:off x="1676400" y="1295400"/>
            <a:ext cx="457200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8" name="Line 26"/>
          <p:cNvSpPr>
            <a:spLocks noChangeShapeType="1"/>
          </p:cNvSpPr>
          <p:nvPr/>
        </p:nvSpPr>
        <p:spPr bwMode="auto">
          <a:xfrm flipV="1">
            <a:off x="2057400" y="1219200"/>
            <a:ext cx="1447800" cy="2286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9" name="Line 27"/>
          <p:cNvSpPr>
            <a:spLocks noChangeShapeType="1"/>
          </p:cNvSpPr>
          <p:nvPr/>
        </p:nvSpPr>
        <p:spPr bwMode="auto">
          <a:xfrm flipH="1" flipV="1">
            <a:off x="1524000" y="1066800"/>
            <a:ext cx="914400" cy="2438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0" name="Line 28"/>
          <p:cNvSpPr>
            <a:spLocks noChangeShapeType="1"/>
          </p:cNvSpPr>
          <p:nvPr/>
        </p:nvSpPr>
        <p:spPr bwMode="auto">
          <a:xfrm flipV="1">
            <a:off x="2819400" y="1295400"/>
            <a:ext cx="152400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1" name="Line 29"/>
          <p:cNvSpPr>
            <a:spLocks noChangeShapeType="1"/>
          </p:cNvSpPr>
          <p:nvPr/>
        </p:nvSpPr>
        <p:spPr bwMode="auto">
          <a:xfrm flipH="1" flipV="1">
            <a:off x="2362200" y="1371600"/>
            <a:ext cx="838200" cy="2133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2" name="Line 30"/>
          <p:cNvSpPr>
            <a:spLocks noChangeShapeType="1"/>
          </p:cNvSpPr>
          <p:nvPr/>
        </p:nvSpPr>
        <p:spPr bwMode="auto">
          <a:xfrm flipV="1">
            <a:off x="3581400" y="1066800"/>
            <a:ext cx="152400" cy="2438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3" name="Line 31"/>
          <p:cNvSpPr>
            <a:spLocks noChangeShapeType="1"/>
          </p:cNvSpPr>
          <p:nvPr/>
        </p:nvSpPr>
        <p:spPr bwMode="auto">
          <a:xfrm flipH="1" flipV="1">
            <a:off x="2971800" y="914400"/>
            <a:ext cx="990600" cy="2590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5026" name="Group 34"/>
          <p:cNvGrpSpPr>
            <a:grpSpLocks/>
          </p:cNvGrpSpPr>
          <p:nvPr/>
        </p:nvGrpSpPr>
        <p:grpSpPr bwMode="auto">
          <a:xfrm>
            <a:off x="3581400" y="869950"/>
            <a:ext cx="4897442" cy="646113"/>
            <a:chOff x="2256" y="260"/>
            <a:chExt cx="3085" cy="407"/>
          </a:xfrm>
        </p:grpSpPr>
        <p:sp>
          <p:nvSpPr>
            <p:cNvPr id="85024" name="Text Box 32"/>
            <p:cNvSpPr txBox="1">
              <a:spLocks noChangeArrowheads="1"/>
            </p:cNvSpPr>
            <p:nvPr/>
          </p:nvSpPr>
          <p:spPr bwMode="auto">
            <a:xfrm>
              <a:off x="3254" y="260"/>
              <a:ext cx="2087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dirty="0"/>
                <a:t>Columns 2 and 6</a:t>
              </a:r>
            </a:p>
            <a:p>
              <a:r>
                <a:rPr lang="en-US" sz="1800" dirty="0"/>
                <a:t>are (almost certainly) </a:t>
              </a:r>
              <a:r>
                <a:rPr lang="en-US" sz="1800" dirty="0">
                  <a:solidFill>
                    <a:schemeClr val="accent6">
                      <a:lumMod val="75000"/>
                    </a:schemeClr>
                  </a:solidFill>
                </a:rPr>
                <a:t>identical</a:t>
              </a:r>
              <a:r>
                <a:rPr lang="en-US" sz="1800" dirty="0"/>
                <a:t>.</a:t>
              </a:r>
            </a:p>
          </p:txBody>
        </p:sp>
        <p:sp>
          <p:nvSpPr>
            <p:cNvPr id="85025" name="Line 33"/>
            <p:cNvSpPr>
              <a:spLocks noChangeShapeType="1"/>
            </p:cNvSpPr>
            <p:nvPr/>
          </p:nvSpPr>
          <p:spPr bwMode="auto">
            <a:xfrm flipH="1">
              <a:off x="2256" y="480"/>
              <a:ext cx="96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029" name="Group 37"/>
          <p:cNvGrpSpPr>
            <a:grpSpLocks/>
          </p:cNvGrpSpPr>
          <p:nvPr/>
        </p:nvGrpSpPr>
        <p:grpSpPr bwMode="auto">
          <a:xfrm>
            <a:off x="3581400" y="1784350"/>
            <a:ext cx="3559175" cy="641350"/>
            <a:chOff x="2256" y="836"/>
            <a:chExt cx="2242" cy="404"/>
          </a:xfrm>
        </p:grpSpPr>
        <p:sp>
          <p:nvSpPr>
            <p:cNvPr id="85027" name="Text Box 35"/>
            <p:cNvSpPr txBox="1">
              <a:spLocks noChangeArrowheads="1"/>
            </p:cNvSpPr>
            <p:nvPr/>
          </p:nvSpPr>
          <p:spPr bwMode="auto">
            <a:xfrm>
              <a:off x="3062" y="836"/>
              <a:ext cx="14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Columns 6 and 7 are</a:t>
              </a:r>
            </a:p>
            <a:p>
              <a:r>
                <a:rPr lang="en-US" sz="1800"/>
                <a:t>surely different.</a:t>
              </a:r>
            </a:p>
          </p:txBody>
        </p:sp>
        <p:sp>
          <p:nvSpPr>
            <p:cNvPr id="85028" name="Line 36"/>
            <p:cNvSpPr>
              <a:spLocks noChangeShapeType="1"/>
            </p:cNvSpPr>
            <p:nvPr/>
          </p:nvSpPr>
          <p:spPr bwMode="auto">
            <a:xfrm flipH="1">
              <a:off x="2256" y="1056"/>
              <a:ext cx="81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8585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500" fill="hold"/>
                                        <p:tgtEl>
                                          <p:spTgt spid="850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50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850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850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850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50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A05A8-499F-4D55-A82D-23AFF23BBC81}" type="slidenum">
              <a:rPr lang="en-US"/>
              <a:pPr/>
              <a:t>74</a:t>
            </a:fld>
            <a:endParaRPr lang="en-US"/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dirty="0"/>
              <a:t>Partition into Bands – (3)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458200" cy="4495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Divide the signature matrix Sig  into </a:t>
            </a:r>
            <a:r>
              <a:rPr lang="en-US" i="1" dirty="0">
                <a:solidFill>
                  <a:srgbClr val="0070C0"/>
                </a:solidFill>
              </a:rPr>
              <a:t>b</a:t>
            </a:r>
            <a:r>
              <a:rPr lang="en-US" i="1" dirty="0"/>
              <a:t> </a:t>
            </a:r>
            <a:r>
              <a:rPr lang="en-US" dirty="0"/>
              <a:t> bands of </a:t>
            </a:r>
            <a:r>
              <a:rPr lang="en-US" i="1" dirty="0">
                <a:solidFill>
                  <a:srgbClr val="0070C0"/>
                </a:solidFill>
              </a:rPr>
              <a:t>r</a:t>
            </a:r>
            <a:r>
              <a:rPr lang="en-US" dirty="0"/>
              <a:t>  rows.</a:t>
            </a:r>
          </a:p>
          <a:p>
            <a:pPr lvl="1"/>
            <a:r>
              <a:rPr lang="en-US" dirty="0"/>
              <a:t>Each band is a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mini-signature</a:t>
            </a:r>
            <a:r>
              <a:rPr lang="en-US" dirty="0"/>
              <a:t> with r hash functions.</a:t>
            </a:r>
          </a:p>
          <a:p>
            <a:r>
              <a:rPr lang="en-US" dirty="0"/>
              <a:t>For each band, hash the mini-signature to a hash table with </a:t>
            </a:r>
            <a:r>
              <a:rPr lang="en-US" i="1" dirty="0">
                <a:solidFill>
                  <a:srgbClr val="0070C0"/>
                </a:solidFill>
              </a:rPr>
              <a:t>k</a:t>
            </a:r>
            <a:r>
              <a:rPr lang="en-US" dirty="0"/>
              <a:t>  buckets.</a:t>
            </a:r>
          </a:p>
          <a:p>
            <a:pPr lvl="1"/>
            <a:r>
              <a:rPr lang="en-US" dirty="0"/>
              <a:t>Make </a:t>
            </a:r>
            <a:r>
              <a:rPr lang="en-US" i="1" dirty="0">
                <a:solidFill>
                  <a:srgbClr val="0070C0"/>
                </a:solidFill>
              </a:rPr>
              <a:t>k</a:t>
            </a:r>
            <a:r>
              <a:rPr lang="en-US" dirty="0"/>
              <a:t>  as large as possible so that mini-signatures that hash to the same bucket are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almost certainly identical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rgbClr val="FF0000"/>
                </a:solidFill>
              </a:rPr>
              <a:t>Candidate</a:t>
            </a:r>
            <a:r>
              <a:rPr lang="en-US" dirty="0">
                <a:solidFill>
                  <a:srgbClr val="FF0066"/>
                </a:solidFill>
              </a:rPr>
              <a:t> </a:t>
            </a:r>
            <a:r>
              <a:rPr lang="en-US" dirty="0"/>
              <a:t>column pairs are those that hash to the same bucket for </a:t>
            </a:r>
            <a:r>
              <a:rPr lang="en-US" dirty="0">
                <a:solidFill>
                  <a:srgbClr val="0070C0"/>
                </a:solidFill>
              </a:rPr>
              <a:t>at least </a:t>
            </a:r>
            <a:r>
              <a:rPr lang="en-US" dirty="0"/>
              <a:t>1 band.</a:t>
            </a:r>
          </a:p>
          <a:p>
            <a:r>
              <a:rPr lang="en-US" dirty="0"/>
              <a:t>Tune</a:t>
            </a:r>
            <a:r>
              <a:rPr lang="en-US" i="1" dirty="0"/>
              <a:t> </a:t>
            </a:r>
            <a:r>
              <a:rPr lang="en-US" i="1" dirty="0">
                <a:solidFill>
                  <a:srgbClr val="0070C0"/>
                </a:solidFill>
              </a:rPr>
              <a:t>b</a:t>
            </a:r>
            <a:r>
              <a:rPr lang="en-US" dirty="0"/>
              <a:t> and </a:t>
            </a:r>
            <a:r>
              <a:rPr lang="en-US" i="1" dirty="0">
                <a:solidFill>
                  <a:srgbClr val="0070C0"/>
                </a:solidFill>
              </a:rPr>
              <a:t>r</a:t>
            </a:r>
            <a:r>
              <a:rPr lang="en-US" dirty="0"/>
              <a:t>  to catch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most similar pairs</a:t>
            </a:r>
            <a:r>
              <a:rPr lang="en-US" dirty="0"/>
              <a:t>, but </a:t>
            </a:r>
            <a:r>
              <a:rPr lang="en-US" dirty="0">
                <a:solidFill>
                  <a:srgbClr val="0070C0"/>
                </a:solidFill>
              </a:rPr>
              <a:t>few non-similar pairs.</a:t>
            </a:r>
          </a:p>
        </p:txBody>
      </p:sp>
    </p:spTree>
    <p:extLst>
      <p:ext uri="{BB962C8B-B14F-4D97-AF65-F5344CB8AC3E}">
        <p14:creationId xmlns:p14="http://schemas.microsoft.com/office/powerpoint/2010/main" val="6001691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9907C-46A1-569F-A822-85D443885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LSH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44B0A-5302-8A87-0655-D0D4BB959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71600"/>
          </a:xfrm>
        </p:spPr>
        <p:txBody>
          <a:bodyPr/>
          <a:lstStyle/>
          <a:p>
            <a:r>
              <a:rPr lang="en-US" dirty="0" err="1"/>
              <a:t>MinHash</a:t>
            </a:r>
            <a:r>
              <a:rPr lang="en-US" dirty="0"/>
              <a:t> Signature Matrix for 4 documents, with 6 hash functions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F7803F4-C0B6-2D41-0D0D-6779FC5B05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507521"/>
              </p:ext>
            </p:extLst>
          </p:nvPr>
        </p:nvGraphicFramePr>
        <p:xfrm>
          <a:off x="990600" y="3352800"/>
          <a:ext cx="6934201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146772719"/>
                    </a:ext>
                  </a:extLst>
                </a:gridCol>
                <a:gridCol w="1620178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  <a:gridCol w="1263341">
                  <a:extLst>
                    <a:ext uri="{9D8B030D-6E8A-4147-A177-3AD203B41FA5}">
                      <a16:colId xmlns:a16="http://schemas.microsoft.com/office/drawing/2014/main" val="576025591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/>
                        <a:t>Hash Function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h1(x)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h2(x)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h3(x)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h4(x)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113262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h5(x)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2914354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h6(x)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2628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02157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1E4C-C435-8EFA-E05F-5A6726FC1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Divide into Bands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55A29-9793-EF0B-F6DC-C5D8E86E3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0600"/>
          </a:xfrm>
        </p:spPr>
        <p:txBody>
          <a:bodyPr/>
          <a:lstStyle/>
          <a:p>
            <a:r>
              <a:rPr lang="en-US" dirty="0"/>
              <a:t>Let’s say we divide the signature into </a:t>
            </a:r>
            <a:r>
              <a:rPr lang="en-US" b="1" dirty="0"/>
              <a:t>3 bands</a:t>
            </a:r>
            <a:r>
              <a:rPr lang="en-US" dirty="0"/>
              <a:t> of </a:t>
            </a:r>
            <a:r>
              <a:rPr lang="en-US" b="1" dirty="0"/>
              <a:t>2 rows each</a:t>
            </a:r>
            <a:r>
              <a:rPr lang="en-US" dirty="0"/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45B1A5-71F7-F848-F58A-4386A6200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588089"/>
              </p:ext>
            </p:extLst>
          </p:nvPr>
        </p:nvGraphicFramePr>
        <p:xfrm>
          <a:off x="304800" y="3048000"/>
          <a:ext cx="7734299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3567">
                  <a:extLst>
                    <a:ext uri="{9D8B030D-6E8A-4147-A177-3AD203B41FA5}">
                      <a16:colId xmlns:a16="http://schemas.microsoft.com/office/drawing/2014/main" val="916471035"/>
                    </a:ext>
                  </a:extLst>
                </a:gridCol>
                <a:gridCol w="1806833">
                  <a:extLst>
                    <a:ext uri="{9D8B030D-6E8A-4147-A177-3AD203B41FA5}">
                      <a16:colId xmlns:a16="http://schemas.microsoft.com/office/drawing/2014/main" val="1146772719"/>
                    </a:ext>
                  </a:extLst>
                </a:gridCol>
                <a:gridCol w="1068248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155217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155217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  <a:gridCol w="1155217">
                  <a:extLst>
                    <a:ext uri="{9D8B030D-6E8A-4147-A177-3AD203B41FA5}">
                      <a16:colId xmlns:a16="http://schemas.microsoft.com/office/drawing/2014/main" val="576025591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Band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Hash Function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Band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(h1, h2)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(2, 1)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(3, 1)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(1, 2)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(2, 2)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Band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(h3, h4)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(3, 1)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(2, 3)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(3, 2)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(1, 1)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Band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(h5, h6)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(2, 3)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(2, 1)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(1, 3)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(3, 2)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41192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33B6B-26E2-2D0A-A0F5-C1C3C2664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BB9BF-9859-C90D-CDEC-13D2FD27D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Divide into Bands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AF5E-A577-B8FF-9B51-73000A5EB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0600"/>
          </a:xfrm>
        </p:spPr>
        <p:txBody>
          <a:bodyPr/>
          <a:lstStyle/>
          <a:p>
            <a:r>
              <a:rPr lang="en-US" dirty="0"/>
              <a:t>Let’s say we divide the signature into </a:t>
            </a:r>
            <a:r>
              <a:rPr lang="en-US" b="1" dirty="0"/>
              <a:t>3 bands</a:t>
            </a:r>
            <a:r>
              <a:rPr lang="en-US" dirty="0"/>
              <a:t> of </a:t>
            </a:r>
            <a:r>
              <a:rPr lang="en-US" b="1" dirty="0"/>
              <a:t>2 rows each</a:t>
            </a:r>
            <a:r>
              <a:rPr lang="en-US" dirty="0"/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5281D8-D4F2-0E60-87E3-1D9BDA718717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3048000"/>
          <a:ext cx="7734299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3567">
                  <a:extLst>
                    <a:ext uri="{9D8B030D-6E8A-4147-A177-3AD203B41FA5}">
                      <a16:colId xmlns:a16="http://schemas.microsoft.com/office/drawing/2014/main" val="916471035"/>
                    </a:ext>
                  </a:extLst>
                </a:gridCol>
                <a:gridCol w="1806833">
                  <a:extLst>
                    <a:ext uri="{9D8B030D-6E8A-4147-A177-3AD203B41FA5}">
                      <a16:colId xmlns:a16="http://schemas.microsoft.com/office/drawing/2014/main" val="1146772719"/>
                    </a:ext>
                  </a:extLst>
                </a:gridCol>
                <a:gridCol w="1068248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155217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155217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  <a:gridCol w="1155217">
                  <a:extLst>
                    <a:ext uri="{9D8B030D-6E8A-4147-A177-3AD203B41FA5}">
                      <a16:colId xmlns:a16="http://schemas.microsoft.com/office/drawing/2014/main" val="576025591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Band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Hash Function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Band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(h1, h2)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(2, 1)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(3, 1)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(1, 2)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(2, 2)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Band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(h3, h4)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(3, 1)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(2, 3)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(3, 2)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(1, 1)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Band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(h5, h6)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(2, 3)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(2, 1)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(1, 3)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(3, 2)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1091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54EDD-7701-B31C-02E6-09BA10E8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77E38-E825-8B12-74C4-A8984B5FD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Hash each Band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A89AB-164A-6AC0-0803-CC7E9D16D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0600"/>
          </a:xfrm>
        </p:spPr>
        <p:txBody>
          <a:bodyPr/>
          <a:lstStyle/>
          <a:p>
            <a:r>
              <a:rPr lang="en-US" dirty="0"/>
              <a:t>Each band hashed into buckets.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E63F82-45C2-B61E-C4DC-B02CBF21E1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334076"/>
              </p:ext>
            </p:extLst>
          </p:nvPr>
        </p:nvGraphicFramePr>
        <p:xfrm>
          <a:off x="304800" y="3048000"/>
          <a:ext cx="86868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916471035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246005054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519919253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821791979"/>
                    </a:ext>
                  </a:extLst>
                </a:gridCol>
                <a:gridCol w="1828801">
                  <a:extLst>
                    <a:ext uri="{9D8B030D-6E8A-4147-A177-3AD203B41FA5}">
                      <a16:colId xmlns:a16="http://schemas.microsoft.com/office/drawing/2014/main" val="576025591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Band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D1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bucket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D2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bucket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D3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bucket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D4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bucket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04750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Band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hash(2, 1)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5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hash(3, 1)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6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hash(1, 2)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7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hash(2, 2)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8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826237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Band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hash(3, 1)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9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hash(2, 3)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4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hash(3, 2)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10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hash(1, 1)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9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49083"/>
                  </a:ext>
                </a:extLst>
              </a:tr>
              <a:tr h="174171">
                <a:tc>
                  <a:txBody>
                    <a:bodyPr/>
                    <a:lstStyle/>
                    <a:p>
                      <a:r>
                        <a:rPr lang="en-US" dirty="0"/>
                        <a:t>Band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hash(2, 3)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4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hash(2, 1)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11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hash(1, 3)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12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hash(3, 2)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10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53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71942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06E24-5EAC-15A0-8CBA-611FF5089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Identify Candidate Pairs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EFBEB-8A1E-A2BF-F15D-0D9715275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8768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b="1" dirty="0"/>
              <a:t>Band 2:</a:t>
            </a:r>
            <a:r>
              <a:rPr lang="en-US" sz="2000" dirty="0"/>
              <a:t> D1 and D4 are in the same bucket (9) → Candidate Pair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/>
              <a:t>Band 3:</a:t>
            </a:r>
            <a:r>
              <a:rPr lang="en-US" sz="2000" dirty="0"/>
              <a:t> D3 and D4 are in the same bucket (10) → Candidate Pair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/>
              <a:t>Band 3:</a:t>
            </a:r>
            <a:r>
              <a:rPr lang="en-US" sz="2000" dirty="0"/>
              <a:t> D1 and D2 are in the same bucket (4) → Candidate Pair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Instead of comparing all pairs, we only compare these candidate pairs!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372578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67D3-42C8-DDE6-3120-8685C001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Intuition: Why does it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43D4B-4FD8-F9EF-48E3-DC67AEC78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LSH divides the </a:t>
            </a:r>
            <a:r>
              <a:rPr lang="en-US" dirty="0" err="1"/>
              <a:t>MinHash</a:t>
            </a:r>
            <a:r>
              <a:rPr lang="en-US" dirty="0"/>
              <a:t> signature matrix into </a:t>
            </a:r>
            <a:r>
              <a:rPr lang="en-US" b="1" dirty="0"/>
              <a:t>b</a:t>
            </a:r>
            <a:r>
              <a:rPr lang="en-US" dirty="0"/>
              <a:t> bands with </a:t>
            </a:r>
            <a:r>
              <a:rPr lang="en-US" b="1" dirty="0"/>
              <a:t>r</a:t>
            </a:r>
            <a:r>
              <a:rPr lang="en-US" dirty="0"/>
              <a:t> rows each and hashes each band separately. </a:t>
            </a:r>
            <a:r>
              <a:rPr lang="en-US" i="1" dirty="0"/>
              <a:t>Two documents are considered a candidate pair if they share at least one band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Key Idea: Amplifying Similarity Differences</a:t>
            </a:r>
          </a:p>
          <a:p>
            <a:r>
              <a:rPr lang="en-US" dirty="0"/>
              <a:t>Highly Similar Documents → High Probability of Collision</a:t>
            </a:r>
          </a:p>
          <a:p>
            <a:pPr lvl="1"/>
            <a:r>
              <a:rPr lang="en-US" dirty="0"/>
              <a:t>If two documents have a high Jaccard Similarity, their </a:t>
            </a:r>
            <a:r>
              <a:rPr lang="en-US" dirty="0" err="1"/>
              <a:t>MinHash</a:t>
            </a:r>
            <a:r>
              <a:rPr lang="en-US" dirty="0"/>
              <a:t> signatures will be similar.</a:t>
            </a:r>
          </a:p>
          <a:p>
            <a:pPr lvl="1"/>
            <a:r>
              <a:rPr lang="en-US" dirty="0"/>
              <a:t>By dividing the signature into bands and requiring a match in at least one band, we ensure that highly similar documents will likely be detected.</a:t>
            </a:r>
          </a:p>
          <a:p>
            <a:endParaRPr lang="en-US" dirty="0"/>
          </a:p>
          <a:p>
            <a:r>
              <a:rPr lang="en-US" dirty="0"/>
              <a:t>Dissimilar Documents → Low Probability of Collision</a:t>
            </a:r>
          </a:p>
          <a:p>
            <a:pPr lvl="1"/>
            <a:r>
              <a:rPr lang="en-US" dirty="0"/>
              <a:t>If two documents have low Jaccard Similarity, their </a:t>
            </a:r>
            <a:r>
              <a:rPr lang="en-US" dirty="0" err="1"/>
              <a:t>MinHash</a:t>
            </a:r>
            <a:r>
              <a:rPr lang="en-US" dirty="0"/>
              <a:t> signatures will be different.</a:t>
            </a:r>
          </a:p>
          <a:p>
            <a:pPr lvl="1"/>
            <a:r>
              <a:rPr lang="en-US" dirty="0"/>
              <a:t>The bands heuristic ensures that unless they are accidentally similar in at least one full band, they are not considered candidates.</a:t>
            </a:r>
          </a:p>
        </p:txBody>
      </p:sp>
    </p:spTree>
    <p:extLst>
      <p:ext uri="{BB962C8B-B14F-4D97-AF65-F5344CB8AC3E}">
        <p14:creationId xmlns:p14="http://schemas.microsoft.com/office/powerpoint/2010/main" val="22468974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2ED3-0C51-41F7-9F85-8A4E45F9E4AD}" type="slidenum">
              <a:rPr lang="en-US"/>
              <a:pPr/>
              <a:t>81</a:t>
            </a:fld>
            <a:endParaRPr lang="en-US"/>
          </a:p>
        </p:txBody>
      </p:sp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/>
              <a:t>Analysis of LSH – What We Want</a:t>
            </a: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2362200" y="1828800"/>
            <a:ext cx="4267200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0" name="Text Box 4"/>
          <p:cNvSpPr txBox="1">
            <a:spLocks noChangeArrowheads="1"/>
          </p:cNvSpPr>
          <p:nvPr/>
        </p:nvSpPr>
        <p:spPr bwMode="auto">
          <a:xfrm>
            <a:off x="2179638" y="6096000"/>
            <a:ext cx="3032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/>
              <a:t>       Similarity </a:t>
            </a:r>
            <a:r>
              <a:rPr lang="en-US" sz="1800" i="1"/>
              <a:t>s</a:t>
            </a:r>
            <a:r>
              <a:rPr lang="en-US" sz="1800"/>
              <a:t>  of two sets</a:t>
            </a:r>
          </a:p>
        </p:txBody>
      </p:sp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838200" y="3581400"/>
            <a:ext cx="12382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/>
              <a:t>Probability</a:t>
            </a:r>
          </a:p>
          <a:p>
            <a:pPr algn="ctr"/>
            <a:r>
              <a:rPr lang="en-US" sz="1800"/>
              <a:t>of sharing</a:t>
            </a:r>
          </a:p>
          <a:p>
            <a:pPr algn="ctr"/>
            <a:r>
              <a:rPr lang="en-US" sz="1800"/>
              <a:t>a bucket</a:t>
            </a:r>
          </a:p>
        </p:txBody>
      </p:sp>
      <p:sp>
        <p:nvSpPr>
          <p:cNvPr id="116742" name="Line 6"/>
          <p:cNvSpPr>
            <a:spLocks noChangeShapeType="1"/>
          </p:cNvSpPr>
          <p:nvPr/>
        </p:nvSpPr>
        <p:spPr bwMode="auto">
          <a:xfrm>
            <a:off x="5334000" y="6248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743" name="Line 7"/>
          <p:cNvSpPr>
            <a:spLocks noChangeShapeType="1"/>
          </p:cNvSpPr>
          <p:nvPr/>
        </p:nvSpPr>
        <p:spPr bwMode="auto">
          <a:xfrm flipV="1">
            <a:off x="1752600" y="2743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744" name="Line 8"/>
          <p:cNvSpPr>
            <a:spLocks noChangeShapeType="1"/>
          </p:cNvSpPr>
          <p:nvPr/>
        </p:nvSpPr>
        <p:spPr bwMode="auto">
          <a:xfrm>
            <a:off x="2362200" y="5410200"/>
            <a:ext cx="2133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745" name="Text Box 9"/>
          <p:cNvSpPr txBox="1">
            <a:spLocks noChangeArrowheads="1"/>
          </p:cNvSpPr>
          <p:nvPr/>
        </p:nvSpPr>
        <p:spPr bwMode="auto">
          <a:xfrm>
            <a:off x="4343400" y="5486400"/>
            <a:ext cx="260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i="1"/>
              <a:t>t</a:t>
            </a:r>
          </a:p>
        </p:txBody>
      </p:sp>
      <p:sp>
        <p:nvSpPr>
          <p:cNvPr id="116746" name="Line 10"/>
          <p:cNvSpPr>
            <a:spLocks noChangeShapeType="1"/>
          </p:cNvSpPr>
          <p:nvPr/>
        </p:nvSpPr>
        <p:spPr bwMode="auto">
          <a:xfrm flipV="1">
            <a:off x="4495800" y="1828800"/>
            <a:ext cx="0" cy="3581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747" name="Line 11"/>
          <p:cNvSpPr>
            <a:spLocks noChangeShapeType="1"/>
          </p:cNvSpPr>
          <p:nvPr/>
        </p:nvSpPr>
        <p:spPr bwMode="auto">
          <a:xfrm>
            <a:off x="4495800" y="1828800"/>
            <a:ext cx="2133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6748" name="Group 12"/>
          <p:cNvGrpSpPr>
            <a:grpSpLocks/>
          </p:cNvGrpSpPr>
          <p:nvPr/>
        </p:nvGrpSpPr>
        <p:grpSpPr bwMode="auto">
          <a:xfrm>
            <a:off x="2667000" y="3581400"/>
            <a:ext cx="1236663" cy="1828800"/>
            <a:chOff x="1680" y="2256"/>
            <a:chExt cx="779" cy="1152"/>
          </a:xfrm>
        </p:grpSpPr>
        <p:sp>
          <p:nvSpPr>
            <p:cNvPr id="116749" name="Text Box 13"/>
            <p:cNvSpPr txBox="1">
              <a:spLocks noChangeArrowheads="1"/>
            </p:cNvSpPr>
            <p:nvPr/>
          </p:nvSpPr>
          <p:spPr bwMode="auto">
            <a:xfrm>
              <a:off x="1680" y="2256"/>
              <a:ext cx="77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/>
                <a:t>No chance</a:t>
              </a:r>
            </a:p>
            <a:p>
              <a:pPr algn="ctr"/>
              <a:r>
                <a:rPr lang="en-US" sz="1800"/>
                <a:t>if </a:t>
              </a:r>
              <a:r>
                <a:rPr lang="en-US" sz="1800" i="1"/>
                <a:t>s</a:t>
              </a:r>
              <a:r>
                <a:rPr lang="en-US" sz="1800"/>
                <a:t> &lt; </a:t>
              </a:r>
              <a:r>
                <a:rPr lang="en-US" sz="1800" i="1"/>
                <a:t>t</a:t>
              </a:r>
            </a:p>
          </p:txBody>
        </p:sp>
        <p:sp>
          <p:nvSpPr>
            <p:cNvPr id="116750" name="Line 14"/>
            <p:cNvSpPr>
              <a:spLocks noChangeShapeType="1"/>
            </p:cNvSpPr>
            <p:nvPr/>
          </p:nvSpPr>
          <p:spPr bwMode="auto">
            <a:xfrm>
              <a:off x="2112" y="2736"/>
              <a:ext cx="2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751" name="Group 15"/>
          <p:cNvGrpSpPr>
            <a:grpSpLocks/>
          </p:cNvGrpSpPr>
          <p:nvPr/>
        </p:nvGrpSpPr>
        <p:grpSpPr bwMode="auto">
          <a:xfrm>
            <a:off x="4953000" y="1828800"/>
            <a:ext cx="1303338" cy="1327150"/>
            <a:chOff x="3120" y="1152"/>
            <a:chExt cx="821" cy="836"/>
          </a:xfrm>
        </p:grpSpPr>
        <p:sp>
          <p:nvSpPr>
            <p:cNvPr id="116752" name="Text Box 16"/>
            <p:cNvSpPr txBox="1">
              <a:spLocks noChangeArrowheads="1"/>
            </p:cNvSpPr>
            <p:nvPr/>
          </p:nvSpPr>
          <p:spPr bwMode="auto">
            <a:xfrm>
              <a:off x="3120" y="1584"/>
              <a:ext cx="82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800"/>
                <a:t>Probability</a:t>
              </a:r>
            </a:p>
            <a:p>
              <a:pPr algn="ctr"/>
              <a:r>
                <a:rPr lang="en-US" sz="1800"/>
                <a:t>= 1 if </a:t>
              </a:r>
              <a:r>
                <a:rPr lang="en-US" sz="1800" i="1"/>
                <a:t>s</a:t>
              </a:r>
              <a:r>
                <a:rPr lang="en-US" sz="1800"/>
                <a:t> &gt; </a:t>
              </a:r>
              <a:r>
                <a:rPr lang="en-US" sz="1800" i="1"/>
                <a:t>t</a:t>
              </a:r>
            </a:p>
          </p:txBody>
        </p:sp>
        <p:sp>
          <p:nvSpPr>
            <p:cNvPr id="116753" name="Line 17"/>
            <p:cNvSpPr>
              <a:spLocks noChangeShapeType="1"/>
            </p:cNvSpPr>
            <p:nvPr/>
          </p:nvSpPr>
          <p:spPr bwMode="auto">
            <a:xfrm flipV="1">
              <a:off x="3408" y="1152"/>
              <a:ext cx="9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836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4F76-95AF-441D-AEAB-B86A9C6C2C3E}" type="slidenum">
              <a:rPr lang="en-US"/>
              <a:pPr/>
              <a:t>82</a:t>
            </a:fld>
            <a:endParaRPr lang="en-US"/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One Band </a:t>
            </a:r>
            <a:r>
              <a:rPr lang="en-US" dirty="0"/>
              <a:t>of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One Row </a:t>
            </a:r>
            <a:r>
              <a:rPr lang="en-US" dirty="0"/>
              <a:t>Gives You</a:t>
            </a:r>
          </a:p>
        </p:txBody>
      </p:sp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2362200" y="1828800"/>
            <a:ext cx="4267200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2684463" y="6096000"/>
            <a:ext cx="25320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/>
              <a:t>Similarity </a:t>
            </a:r>
            <a:r>
              <a:rPr lang="en-US" sz="1800" i="1"/>
              <a:t>s</a:t>
            </a:r>
            <a:r>
              <a:rPr lang="en-US" sz="1800"/>
              <a:t>  of two sets</a:t>
            </a:r>
          </a:p>
        </p:txBody>
      </p:sp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838200" y="3581400"/>
            <a:ext cx="12382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/>
              <a:t>Probability</a:t>
            </a:r>
          </a:p>
          <a:p>
            <a:pPr algn="ctr"/>
            <a:r>
              <a:rPr lang="en-US" sz="1800"/>
              <a:t>of sharing</a:t>
            </a:r>
          </a:p>
          <a:p>
            <a:pPr algn="ctr"/>
            <a:r>
              <a:rPr lang="en-US" sz="1800"/>
              <a:t>a bucket</a:t>
            </a:r>
          </a:p>
        </p:txBody>
      </p:sp>
      <p:sp>
        <p:nvSpPr>
          <p:cNvPr id="117766" name="Line 6"/>
          <p:cNvSpPr>
            <a:spLocks noChangeShapeType="1"/>
          </p:cNvSpPr>
          <p:nvPr/>
        </p:nvSpPr>
        <p:spPr bwMode="auto">
          <a:xfrm>
            <a:off x="5334000" y="6248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67" name="Line 7"/>
          <p:cNvSpPr>
            <a:spLocks noChangeShapeType="1"/>
          </p:cNvSpPr>
          <p:nvPr/>
        </p:nvSpPr>
        <p:spPr bwMode="auto">
          <a:xfrm flipV="1">
            <a:off x="1752600" y="2743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68" name="Line 8"/>
          <p:cNvSpPr>
            <a:spLocks noChangeShapeType="1"/>
          </p:cNvSpPr>
          <p:nvPr/>
        </p:nvSpPr>
        <p:spPr bwMode="auto">
          <a:xfrm flipV="1">
            <a:off x="2362200" y="1828800"/>
            <a:ext cx="4267200" cy="3581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69" name="Text Box 9"/>
          <p:cNvSpPr txBox="1">
            <a:spLocks noChangeArrowheads="1"/>
          </p:cNvSpPr>
          <p:nvPr/>
        </p:nvSpPr>
        <p:spPr bwMode="auto">
          <a:xfrm>
            <a:off x="4343400" y="5486400"/>
            <a:ext cx="260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i="1"/>
              <a:t>t</a:t>
            </a:r>
          </a:p>
        </p:txBody>
      </p:sp>
      <p:sp>
        <p:nvSpPr>
          <p:cNvPr id="117770" name="Text Box 10"/>
          <p:cNvSpPr txBox="1">
            <a:spLocks noChangeArrowheads="1"/>
          </p:cNvSpPr>
          <p:nvPr/>
        </p:nvSpPr>
        <p:spPr bwMode="auto">
          <a:xfrm>
            <a:off x="4572000" y="3505200"/>
            <a:ext cx="1998663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Remember:</a:t>
            </a:r>
          </a:p>
          <a:p>
            <a:r>
              <a:rPr lang="en-US" sz="1800"/>
              <a:t>probability of</a:t>
            </a:r>
          </a:p>
          <a:p>
            <a:r>
              <a:rPr lang="en-US" sz="1800"/>
              <a:t>equal hash-values</a:t>
            </a:r>
          </a:p>
          <a:p>
            <a:r>
              <a:rPr lang="en-US" sz="1800"/>
              <a:t>= similarity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81800" y="2558534"/>
            <a:ext cx="2403222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Single hash signature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28855" y="5486400"/>
            <a:ext cx="3399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 pitchFamily="34" charset="0"/>
                <a:ea typeface="Cambria Math" pitchFamily="18" charset="0"/>
                <a:cs typeface="Calibri" pitchFamily="34" charset="0"/>
              </a:rPr>
              <a:t>Prob</a:t>
            </a:r>
            <a:r>
              <a:rPr lang="en-US" dirty="0">
                <a:latin typeface="Calibri" pitchFamily="34" charset="0"/>
                <a:ea typeface="Cambria Math" pitchFamily="18" charset="0"/>
                <a:cs typeface="Calibri" pitchFamily="34" charset="0"/>
              </a:rPr>
              <a:t>(Sig(</a:t>
            </a:r>
            <a:r>
              <a:rPr lang="en-US" dirty="0" err="1">
                <a:latin typeface="Calibri" pitchFamily="34" charset="0"/>
                <a:ea typeface="Cambria Math" pitchFamily="18" charset="0"/>
                <a:cs typeface="Calibri" pitchFamily="34" charset="0"/>
              </a:rPr>
              <a:t>S,i</a:t>
            </a:r>
            <a:r>
              <a:rPr lang="en-US" dirty="0">
                <a:latin typeface="Calibri" pitchFamily="34" charset="0"/>
                <a:ea typeface="Cambria Math" pitchFamily="18" charset="0"/>
                <a:cs typeface="Calibri" pitchFamily="34" charset="0"/>
              </a:rPr>
              <a:t>) == Sig(S’,</a:t>
            </a:r>
            <a:r>
              <a:rPr lang="en-US" dirty="0" err="1">
                <a:latin typeface="Calibri" pitchFamily="34" charset="0"/>
                <a:ea typeface="Cambria Math" pitchFamily="18" charset="0"/>
                <a:cs typeface="Calibri" pitchFamily="34" charset="0"/>
              </a:rPr>
              <a:t>i</a:t>
            </a:r>
            <a:r>
              <a:rPr lang="en-US" dirty="0">
                <a:latin typeface="Calibri" pitchFamily="34" charset="0"/>
                <a:ea typeface="Cambria Math" pitchFamily="18" charset="0"/>
                <a:cs typeface="Calibri" pitchFamily="34" charset="0"/>
              </a:rPr>
              <a:t>)) = </a:t>
            </a:r>
            <a:r>
              <a:rPr lang="en-US" dirty="0" err="1">
                <a:latin typeface="Calibri" pitchFamily="34" charset="0"/>
                <a:ea typeface="Cambria Math" pitchFamily="18" charset="0"/>
                <a:cs typeface="Calibri" pitchFamily="34" charset="0"/>
              </a:rPr>
              <a:t>sim</a:t>
            </a:r>
            <a:r>
              <a:rPr lang="en-US" dirty="0">
                <a:latin typeface="Calibri" pitchFamily="34" charset="0"/>
                <a:ea typeface="Cambria Math" pitchFamily="18" charset="0"/>
                <a:cs typeface="Calibri" pitchFamily="34" charset="0"/>
              </a:rPr>
              <a:t>(S,S’)</a:t>
            </a:r>
          </a:p>
        </p:txBody>
      </p:sp>
      <p:cxnSp>
        <p:nvCxnSpPr>
          <p:cNvPr id="4" name="Straight Connector 3"/>
          <p:cNvCxnSpPr>
            <a:stCxn id="117763" idx="2"/>
            <a:endCxn id="117763" idx="0"/>
          </p:cNvCxnSpPr>
          <p:nvPr/>
        </p:nvCxnSpPr>
        <p:spPr>
          <a:xfrm flipV="1">
            <a:off x="4495800" y="1828800"/>
            <a:ext cx="0" cy="35814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51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0" grpId="0" autoUpdateAnimBg="0"/>
      <p:bldP spid="1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324E-9A6F-46F4-9034-D5EA5FA0AA28}" type="slidenum">
              <a:rPr lang="en-US"/>
              <a:pPr/>
              <a:t>83</a:t>
            </a:fld>
            <a:endParaRPr lang="en-US"/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dirty="0"/>
              <a:t>What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 Bands </a:t>
            </a:r>
            <a:r>
              <a:rPr lang="en-US" dirty="0"/>
              <a:t>of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r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 Rows </a:t>
            </a:r>
            <a:r>
              <a:rPr lang="en-US" dirty="0"/>
              <a:t>Gives You</a:t>
            </a:r>
          </a:p>
        </p:txBody>
      </p:sp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2362200" y="1828800"/>
            <a:ext cx="4267200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788" name="Text Box 4"/>
          <p:cNvSpPr txBox="1">
            <a:spLocks noChangeArrowheads="1"/>
          </p:cNvSpPr>
          <p:nvPr/>
        </p:nvSpPr>
        <p:spPr bwMode="auto">
          <a:xfrm>
            <a:off x="2684463" y="6096000"/>
            <a:ext cx="25320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/>
              <a:t>Similarity </a:t>
            </a:r>
            <a:r>
              <a:rPr lang="en-US" sz="1800" i="1"/>
              <a:t>s</a:t>
            </a:r>
            <a:r>
              <a:rPr lang="en-US" sz="1800"/>
              <a:t>  of two sets</a:t>
            </a:r>
          </a:p>
        </p:txBody>
      </p:sp>
      <p:sp>
        <p:nvSpPr>
          <p:cNvPr id="118789" name="Text Box 5"/>
          <p:cNvSpPr txBox="1">
            <a:spLocks noChangeArrowheads="1"/>
          </p:cNvSpPr>
          <p:nvPr/>
        </p:nvSpPr>
        <p:spPr bwMode="auto">
          <a:xfrm>
            <a:off x="838200" y="3581400"/>
            <a:ext cx="12382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/>
              <a:t>Probability</a:t>
            </a:r>
          </a:p>
          <a:p>
            <a:pPr algn="ctr"/>
            <a:r>
              <a:rPr lang="en-US" sz="1800"/>
              <a:t>of sharing</a:t>
            </a:r>
          </a:p>
          <a:p>
            <a:pPr algn="ctr"/>
            <a:r>
              <a:rPr lang="en-US" sz="1800"/>
              <a:t>a bucket</a:t>
            </a:r>
          </a:p>
        </p:txBody>
      </p:sp>
      <p:sp>
        <p:nvSpPr>
          <p:cNvPr id="118790" name="Line 6"/>
          <p:cNvSpPr>
            <a:spLocks noChangeShapeType="1"/>
          </p:cNvSpPr>
          <p:nvPr/>
        </p:nvSpPr>
        <p:spPr bwMode="auto">
          <a:xfrm>
            <a:off x="5334000" y="6248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1" name="Line 7"/>
          <p:cNvSpPr>
            <a:spLocks noChangeShapeType="1"/>
          </p:cNvSpPr>
          <p:nvPr/>
        </p:nvSpPr>
        <p:spPr bwMode="auto">
          <a:xfrm flipV="1">
            <a:off x="1752600" y="2743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2" name="Text Box 8"/>
          <p:cNvSpPr txBox="1">
            <a:spLocks noChangeArrowheads="1"/>
          </p:cNvSpPr>
          <p:nvPr/>
        </p:nvSpPr>
        <p:spPr bwMode="auto">
          <a:xfrm>
            <a:off x="4343400" y="5486400"/>
            <a:ext cx="260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i="1" dirty="0"/>
              <a:t>t</a:t>
            </a:r>
          </a:p>
        </p:txBody>
      </p:sp>
      <p:sp>
        <p:nvSpPr>
          <p:cNvPr id="118793" name="Line 9"/>
          <p:cNvSpPr>
            <a:spLocks noChangeShapeType="1"/>
          </p:cNvSpPr>
          <p:nvPr/>
        </p:nvSpPr>
        <p:spPr bwMode="auto">
          <a:xfrm flipV="1">
            <a:off x="2362200" y="5334000"/>
            <a:ext cx="2057400" cy="76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4" name="Freeform 10"/>
          <p:cNvSpPr>
            <a:spLocks/>
          </p:cNvSpPr>
          <p:nvPr/>
        </p:nvSpPr>
        <p:spPr bwMode="auto">
          <a:xfrm>
            <a:off x="4419600" y="5105400"/>
            <a:ext cx="88900" cy="228600"/>
          </a:xfrm>
          <a:custGeom>
            <a:avLst/>
            <a:gdLst>
              <a:gd name="T0" fmla="*/ 0 w 56"/>
              <a:gd name="T1" fmla="*/ 144 h 144"/>
              <a:gd name="T2" fmla="*/ 48 w 56"/>
              <a:gd name="T3" fmla="*/ 96 h 144"/>
              <a:gd name="T4" fmla="*/ 48 w 56"/>
              <a:gd name="T5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" h="144">
                <a:moveTo>
                  <a:pt x="0" y="144"/>
                </a:moveTo>
                <a:cubicBezTo>
                  <a:pt x="20" y="132"/>
                  <a:pt x="40" y="120"/>
                  <a:pt x="48" y="96"/>
                </a:cubicBezTo>
                <a:cubicBezTo>
                  <a:pt x="56" y="72"/>
                  <a:pt x="52" y="36"/>
                  <a:pt x="48" y="0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5" name="Line 11"/>
          <p:cNvSpPr>
            <a:spLocks noChangeShapeType="1"/>
          </p:cNvSpPr>
          <p:nvPr/>
        </p:nvSpPr>
        <p:spPr bwMode="auto">
          <a:xfrm flipV="1">
            <a:off x="4495800" y="2057400"/>
            <a:ext cx="76200" cy="3048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6" name="Freeform 12"/>
          <p:cNvSpPr>
            <a:spLocks/>
          </p:cNvSpPr>
          <p:nvPr/>
        </p:nvSpPr>
        <p:spPr bwMode="auto">
          <a:xfrm>
            <a:off x="4572000" y="1879600"/>
            <a:ext cx="152400" cy="177800"/>
          </a:xfrm>
          <a:custGeom>
            <a:avLst/>
            <a:gdLst>
              <a:gd name="T0" fmla="*/ 0 w 96"/>
              <a:gd name="T1" fmla="*/ 112 h 112"/>
              <a:gd name="T2" fmla="*/ 48 w 96"/>
              <a:gd name="T3" fmla="*/ 16 h 112"/>
              <a:gd name="T4" fmla="*/ 96 w 96"/>
              <a:gd name="T5" fmla="*/ 1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" h="112">
                <a:moveTo>
                  <a:pt x="0" y="112"/>
                </a:moveTo>
                <a:cubicBezTo>
                  <a:pt x="16" y="72"/>
                  <a:pt x="32" y="32"/>
                  <a:pt x="48" y="16"/>
                </a:cubicBezTo>
                <a:cubicBezTo>
                  <a:pt x="64" y="0"/>
                  <a:pt x="80" y="8"/>
                  <a:pt x="96" y="16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7" name="Line 13"/>
          <p:cNvSpPr>
            <a:spLocks noChangeShapeType="1"/>
          </p:cNvSpPr>
          <p:nvPr/>
        </p:nvSpPr>
        <p:spPr bwMode="auto">
          <a:xfrm flipV="1">
            <a:off x="4724400" y="1828800"/>
            <a:ext cx="1905000" cy="76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8798" name="Group 14"/>
          <p:cNvGrpSpPr>
            <a:grpSpLocks/>
          </p:cNvGrpSpPr>
          <p:nvPr/>
        </p:nvGrpSpPr>
        <p:grpSpPr bwMode="auto">
          <a:xfrm>
            <a:off x="7696200" y="3352800"/>
            <a:ext cx="1146175" cy="2438400"/>
            <a:chOff x="4838" y="2133"/>
            <a:chExt cx="722" cy="1536"/>
          </a:xfrm>
        </p:grpSpPr>
        <p:sp>
          <p:nvSpPr>
            <p:cNvPr id="118799" name="Text Box 15"/>
            <p:cNvSpPr txBox="1">
              <a:spLocks noChangeArrowheads="1"/>
            </p:cNvSpPr>
            <p:nvPr/>
          </p:nvSpPr>
          <p:spPr bwMode="auto">
            <a:xfrm>
              <a:off x="4838" y="2133"/>
              <a:ext cx="3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i="1" dirty="0"/>
                <a:t>s</a:t>
              </a:r>
              <a:r>
                <a:rPr lang="en-US" dirty="0"/>
                <a:t> </a:t>
              </a:r>
              <a:r>
                <a:rPr lang="en-US" i="1" baseline="30000" dirty="0"/>
                <a:t>r </a:t>
              </a:r>
            </a:p>
          </p:txBody>
        </p:sp>
        <p:sp>
          <p:nvSpPr>
            <p:cNvPr id="118800" name="Text Box 16"/>
            <p:cNvSpPr txBox="1">
              <a:spLocks noChangeArrowheads="1"/>
            </p:cNvSpPr>
            <p:nvPr/>
          </p:nvSpPr>
          <p:spPr bwMode="auto">
            <a:xfrm>
              <a:off x="4838" y="3092"/>
              <a:ext cx="722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All rows</a:t>
              </a:r>
            </a:p>
            <a:p>
              <a:r>
                <a:rPr lang="en-US" sz="1800"/>
                <a:t>of a band</a:t>
              </a:r>
            </a:p>
            <a:p>
              <a:r>
                <a:rPr lang="en-US" sz="1800"/>
                <a:t>are equal</a:t>
              </a:r>
            </a:p>
          </p:txBody>
        </p:sp>
        <p:sp>
          <p:nvSpPr>
            <p:cNvPr id="118801" name="Line 17"/>
            <p:cNvSpPr>
              <a:spLocks noChangeShapeType="1"/>
            </p:cNvSpPr>
            <p:nvPr/>
          </p:nvSpPr>
          <p:spPr bwMode="auto">
            <a:xfrm flipH="1" flipV="1">
              <a:off x="4992" y="2448"/>
              <a:ext cx="192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8802" name="Group 18"/>
          <p:cNvGrpSpPr>
            <a:grpSpLocks/>
          </p:cNvGrpSpPr>
          <p:nvPr/>
        </p:nvGrpSpPr>
        <p:grpSpPr bwMode="auto">
          <a:xfrm>
            <a:off x="6613525" y="3386138"/>
            <a:ext cx="1243013" cy="2438400"/>
            <a:chOff x="4166" y="2133"/>
            <a:chExt cx="783" cy="1536"/>
          </a:xfrm>
        </p:grpSpPr>
        <p:sp>
          <p:nvSpPr>
            <p:cNvPr id="118803" name="Text Box 19"/>
            <p:cNvSpPr txBox="1">
              <a:spLocks noChangeArrowheads="1"/>
            </p:cNvSpPr>
            <p:nvPr/>
          </p:nvSpPr>
          <p:spPr bwMode="auto">
            <a:xfrm>
              <a:off x="4598" y="2133"/>
              <a:ext cx="3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1 -</a:t>
              </a:r>
            </a:p>
          </p:txBody>
        </p:sp>
        <p:sp>
          <p:nvSpPr>
            <p:cNvPr id="118804" name="Text Box 20"/>
            <p:cNvSpPr txBox="1">
              <a:spLocks noChangeArrowheads="1"/>
            </p:cNvSpPr>
            <p:nvPr/>
          </p:nvSpPr>
          <p:spPr bwMode="auto">
            <a:xfrm>
              <a:off x="4166" y="3092"/>
              <a:ext cx="753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dirty="0"/>
                <a:t>Some row</a:t>
              </a:r>
            </a:p>
            <a:p>
              <a:r>
                <a:rPr lang="en-US" sz="1800" dirty="0"/>
                <a:t>of a band</a:t>
              </a:r>
            </a:p>
            <a:p>
              <a:r>
                <a:rPr lang="en-US" sz="1800" dirty="0"/>
                <a:t>unequal</a:t>
              </a:r>
            </a:p>
          </p:txBody>
        </p:sp>
        <p:sp>
          <p:nvSpPr>
            <p:cNvPr id="118805" name="Line 21"/>
            <p:cNvSpPr>
              <a:spLocks noChangeShapeType="1"/>
            </p:cNvSpPr>
            <p:nvPr/>
          </p:nvSpPr>
          <p:spPr bwMode="auto">
            <a:xfrm flipV="1">
              <a:off x="4512" y="2496"/>
              <a:ext cx="24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8806" name="Group 22"/>
          <p:cNvGrpSpPr>
            <a:grpSpLocks/>
          </p:cNvGrpSpPr>
          <p:nvPr/>
        </p:nvGrpSpPr>
        <p:grpSpPr bwMode="auto">
          <a:xfrm>
            <a:off x="7223125" y="1752600"/>
            <a:ext cx="1812925" cy="2090738"/>
            <a:chOff x="4550" y="1104"/>
            <a:chExt cx="1142" cy="1317"/>
          </a:xfrm>
        </p:grpSpPr>
        <p:sp>
          <p:nvSpPr>
            <p:cNvPr id="118807" name="Text Box 23"/>
            <p:cNvSpPr txBox="1">
              <a:spLocks noChangeArrowheads="1"/>
            </p:cNvSpPr>
            <p:nvPr/>
          </p:nvSpPr>
          <p:spPr bwMode="auto">
            <a:xfrm>
              <a:off x="4550" y="2133"/>
              <a:ext cx="19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(</a:t>
              </a:r>
            </a:p>
          </p:txBody>
        </p:sp>
        <p:sp>
          <p:nvSpPr>
            <p:cNvPr id="118808" name="Text Box 24"/>
            <p:cNvSpPr txBox="1">
              <a:spLocks noChangeArrowheads="1"/>
            </p:cNvSpPr>
            <p:nvPr/>
          </p:nvSpPr>
          <p:spPr bwMode="auto">
            <a:xfrm>
              <a:off x="5078" y="2133"/>
              <a:ext cx="3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)</a:t>
              </a:r>
              <a:r>
                <a:rPr lang="en-US" i="1" baseline="30000"/>
                <a:t>b </a:t>
              </a:r>
            </a:p>
          </p:txBody>
        </p:sp>
        <p:sp>
          <p:nvSpPr>
            <p:cNvPr id="118809" name="Text Box 25"/>
            <p:cNvSpPr txBox="1">
              <a:spLocks noChangeArrowheads="1"/>
            </p:cNvSpPr>
            <p:nvPr/>
          </p:nvSpPr>
          <p:spPr bwMode="auto">
            <a:xfrm>
              <a:off x="4977" y="1104"/>
              <a:ext cx="715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1800" dirty="0"/>
            </a:p>
            <a:p>
              <a:r>
                <a:rPr lang="en-US" sz="1800" dirty="0"/>
                <a:t>No bands</a:t>
              </a:r>
            </a:p>
            <a:p>
              <a:r>
                <a:rPr lang="en-US" sz="1800" dirty="0"/>
                <a:t>identical</a:t>
              </a:r>
            </a:p>
          </p:txBody>
        </p:sp>
        <p:sp>
          <p:nvSpPr>
            <p:cNvPr id="118810" name="Line 26"/>
            <p:cNvSpPr>
              <a:spLocks noChangeShapeType="1"/>
            </p:cNvSpPr>
            <p:nvPr/>
          </p:nvSpPr>
          <p:spPr bwMode="auto">
            <a:xfrm flipH="1">
              <a:off x="4848" y="1680"/>
              <a:ext cx="432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8811" name="Group 27"/>
          <p:cNvGrpSpPr>
            <a:grpSpLocks/>
          </p:cNvGrpSpPr>
          <p:nvPr/>
        </p:nvGrpSpPr>
        <p:grpSpPr bwMode="auto">
          <a:xfrm>
            <a:off x="6705600" y="1828800"/>
            <a:ext cx="1128713" cy="2025650"/>
            <a:chOff x="4214" y="1124"/>
            <a:chExt cx="711" cy="1276"/>
          </a:xfrm>
        </p:grpSpPr>
        <p:sp>
          <p:nvSpPr>
            <p:cNvPr id="118812" name="Text Box 28"/>
            <p:cNvSpPr txBox="1">
              <a:spLocks noChangeArrowheads="1"/>
            </p:cNvSpPr>
            <p:nvPr/>
          </p:nvSpPr>
          <p:spPr bwMode="auto">
            <a:xfrm>
              <a:off x="4272" y="2112"/>
              <a:ext cx="3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1 -</a:t>
              </a:r>
            </a:p>
          </p:txBody>
        </p:sp>
        <p:sp>
          <p:nvSpPr>
            <p:cNvPr id="118813" name="Text Box 29"/>
            <p:cNvSpPr txBox="1">
              <a:spLocks noChangeArrowheads="1"/>
            </p:cNvSpPr>
            <p:nvPr/>
          </p:nvSpPr>
          <p:spPr bwMode="auto">
            <a:xfrm>
              <a:off x="4214" y="1124"/>
              <a:ext cx="711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At least</a:t>
              </a:r>
            </a:p>
            <a:p>
              <a:r>
                <a:rPr lang="en-US" sz="1800"/>
                <a:t>one band</a:t>
              </a:r>
            </a:p>
            <a:p>
              <a:r>
                <a:rPr lang="en-US" sz="1800"/>
                <a:t>identical</a:t>
              </a:r>
            </a:p>
          </p:txBody>
        </p:sp>
        <p:sp>
          <p:nvSpPr>
            <p:cNvPr id="118814" name="Line 30"/>
            <p:cNvSpPr>
              <a:spLocks noChangeShapeType="1"/>
            </p:cNvSpPr>
            <p:nvPr/>
          </p:nvSpPr>
          <p:spPr bwMode="auto">
            <a:xfrm>
              <a:off x="4560" y="1728"/>
              <a:ext cx="96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8815" name="Group 31"/>
          <p:cNvGrpSpPr>
            <a:grpSpLocks/>
          </p:cNvGrpSpPr>
          <p:nvPr/>
        </p:nvGrpSpPr>
        <p:grpSpPr bwMode="auto">
          <a:xfrm>
            <a:off x="4495800" y="3429000"/>
            <a:ext cx="2014538" cy="762000"/>
            <a:chOff x="2832" y="2160"/>
            <a:chExt cx="1269" cy="480"/>
          </a:xfrm>
        </p:grpSpPr>
        <p:sp>
          <p:nvSpPr>
            <p:cNvPr id="118816" name="Text Box 32"/>
            <p:cNvSpPr txBox="1">
              <a:spLocks noChangeArrowheads="1"/>
            </p:cNvSpPr>
            <p:nvPr/>
          </p:nvSpPr>
          <p:spPr bwMode="auto">
            <a:xfrm>
              <a:off x="3024" y="2160"/>
              <a:ext cx="10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t ~ (1/b)</a:t>
              </a:r>
              <a:r>
                <a:rPr lang="en-US" baseline="30000"/>
                <a:t>1/r </a:t>
              </a:r>
            </a:p>
          </p:txBody>
        </p:sp>
        <p:sp>
          <p:nvSpPr>
            <p:cNvPr id="118817" name="Line 33"/>
            <p:cNvSpPr>
              <a:spLocks noChangeShapeType="1"/>
            </p:cNvSpPr>
            <p:nvPr/>
          </p:nvSpPr>
          <p:spPr bwMode="auto">
            <a:xfrm flipH="1">
              <a:off x="2832" y="2496"/>
              <a:ext cx="43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3" name="Straight Connector 2"/>
          <p:cNvCxnSpPr/>
          <p:nvPr/>
        </p:nvCxnSpPr>
        <p:spPr>
          <a:xfrm flipH="1">
            <a:off x="4511675" y="1828800"/>
            <a:ext cx="22225" cy="36576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09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2" grpId="0"/>
      <p:bldP spid="118793" grpId="0" animBg="1"/>
      <p:bldP spid="118794" grpId="0" animBg="1"/>
      <p:bldP spid="118795" grpId="0" animBg="1"/>
      <p:bldP spid="118796" grpId="0" animBg="1"/>
      <p:bldP spid="11879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E43B7-2267-4D96-98B8-65A465CD7FD0}" type="slidenum">
              <a:rPr lang="en-US"/>
              <a:pPr/>
              <a:t>84</a:t>
            </a:fld>
            <a:endParaRPr 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</a:t>
            </a:r>
            <a:r>
              <a:rPr lang="en-US" i="1"/>
              <a:t>b</a:t>
            </a:r>
            <a:r>
              <a:rPr lang="en-US"/>
              <a:t>  = 20; </a:t>
            </a:r>
            <a:r>
              <a:rPr lang="en-US" i="1"/>
              <a:t>r</a:t>
            </a:r>
            <a:r>
              <a:rPr lang="en-US"/>
              <a:t>  = 5</a:t>
            </a:r>
          </a:p>
        </p:txBody>
      </p:sp>
      <p:graphicFrame>
        <p:nvGraphicFramePr>
          <p:cNvPr id="119811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594127"/>
              </p:ext>
            </p:extLst>
          </p:nvPr>
        </p:nvGraphicFramePr>
        <p:xfrm>
          <a:off x="533400" y="1905000"/>
          <a:ext cx="3124200" cy="414528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1-(1-s</a:t>
                      </a:r>
                      <a:r>
                        <a:rPr kumimoji="0" lang="en-US" sz="2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  <a:r>
                        <a:rPr kumimoji="0" lang="en-US" sz="2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.006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.047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.186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.470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.802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.975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CC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.9996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687286"/>
            <a:ext cx="4934748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6781800" y="1828800"/>
            <a:ext cx="0" cy="2438400"/>
          </a:xfrm>
          <a:prstGeom prst="line">
            <a:avLst/>
          </a:prstGeom>
          <a:ln w="285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408003" y="1470354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 = 0.5</a:t>
            </a:r>
          </a:p>
        </p:txBody>
      </p:sp>
    </p:spTree>
    <p:extLst>
      <p:ext uri="{BB962C8B-B14F-4D97-AF65-F5344CB8AC3E}">
        <p14:creationId xmlns:p14="http://schemas.microsoft.com/office/powerpoint/2010/main" val="113435107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134E-3D0A-44D6-9449-A335816C02B4}" type="slidenum">
              <a:rPr lang="en-US"/>
              <a:pPr/>
              <a:t>85</a:t>
            </a:fld>
            <a:endParaRPr lang="en-US"/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9144000" cy="1143000"/>
          </a:xfrm>
        </p:spPr>
        <p:txBody>
          <a:bodyPr/>
          <a:lstStyle/>
          <a:p>
            <a:r>
              <a:rPr lang="en-US" dirty="0"/>
              <a:t>Suppose S</a:t>
            </a:r>
            <a:r>
              <a:rPr lang="en-US" baseline="-25000" dirty="0"/>
              <a:t>1</a:t>
            </a:r>
            <a:r>
              <a:rPr lang="en-US" dirty="0"/>
              <a:t>, S</a:t>
            </a:r>
            <a:r>
              <a:rPr lang="en-US" baseline="-25000" dirty="0"/>
              <a:t>2</a:t>
            </a:r>
            <a:r>
              <a:rPr lang="en-US" dirty="0"/>
              <a:t> are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80% Similar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2296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We want all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80%-similar</a:t>
            </a:r>
            <a:r>
              <a:rPr lang="en-US" dirty="0"/>
              <a:t> pairs. Choose </a:t>
            </a:r>
            <a:r>
              <a:rPr lang="en-US" dirty="0">
                <a:solidFill>
                  <a:srgbClr val="0070C0"/>
                </a:solidFill>
              </a:rPr>
              <a:t>20</a:t>
            </a:r>
            <a:r>
              <a:rPr lang="en-US" dirty="0"/>
              <a:t> bands of </a:t>
            </a:r>
            <a:r>
              <a:rPr lang="en-US" dirty="0">
                <a:solidFill>
                  <a:srgbClr val="0070C0"/>
                </a:solidFill>
              </a:rPr>
              <a:t>5</a:t>
            </a:r>
            <a:r>
              <a:rPr lang="en-US" dirty="0"/>
              <a:t> integers/band.</a:t>
            </a:r>
          </a:p>
          <a:p>
            <a:endParaRPr lang="en-US" dirty="0"/>
          </a:p>
          <a:p>
            <a:r>
              <a:rPr lang="en-US" dirty="0"/>
              <a:t>Probability </a:t>
            </a:r>
            <a:r>
              <a:rPr lang="en-US" dirty="0">
                <a:solidFill>
                  <a:srgbClr val="0070C0"/>
                </a:solidFill>
              </a:rPr>
              <a:t>S</a:t>
            </a:r>
            <a:r>
              <a:rPr lang="en-US" baseline="-25000" dirty="0">
                <a:solidFill>
                  <a:srgbClr val="0070C0"/>
                </a:solidFill>
              </a:rPr>
              <a:t>1</a:t>
            </a:r>
            <a:r>
              <a:rPr lang="en-US" dirty="0">
                <a:solidFill>
                  <a:srgbClr val="0070C0"/>
                </a:solidFill>
              </a:rPr>
              <a:t>, S</a:t>
            </a:r>
            <a:r>
              <a:rPr lang="en-US" baseline="-25000" dirty="0">
                <a:solidFill>
                  <a:srgbClr val="0070C0"/>
                </a:solidFill>
              </a:rPr>
              <a:t>2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identical in one particular band: </a:t>
            </a:r>
          </a:p>
          <a:p>
            <a:pPr marL="0" indent="0" algn="ctr">
              <a:buNone/>
            </a:pPr>
            <a:r>
              <a:rPr lang="en-US" dirty="0"/>
              <a:t>(0.8)</a:t>
            </a:r>
            <a:r>
              <a:rPr lang="en-US" baseline="30000" dirty="0"/>
              <a:t>5</a:t>
            </a:r>
            <a:r>
              <a:rPr lang="en-US" dirty="0"/>
              <a:t> = 0.328.</a:t>
            </a:r>
          </a:p>
          <a:p>
            <a:endParaRPr lang="en-US" dirty="0"/>
          </a:p>
          <a:p>
            <a:r>
              <a:rPr lang="en-US" dirty="0"/>
              <a:t>Probability </a:t>
            </a:r>
            <a:r>
              <a:rPr lang="en-US" dirty="0">
                <a:solidFill>
                  <a:srgbClr val="0070C0"/>
                </a:solidFill>
              </a:rPr>
              <a:t>S</a:t>
            </a:r>
            <a:r>
              <a:rPr lang="en-US" baseline="-25000" dirty="0">
                <a:solidFill>
                  <a:srgbClr val="0070C0"/>
                </a:solidFill>
              </a:rPr>
              <a:t>1</a:t>
            </a:r>
            <a:r>
              <a:rPr lang="en-US" dirty="0">
                <a:solidFill>
                  <a:srgbClr val="0070C0"/>
                </a:solidFill>
              </a:rPr>
              <a:t>, S</a:t>
            </a:r>
            <a:r>
              <a:rPr lang="en-US" baseline="-25000" dirty="0">
                <a:solidFill>
                  <a:srgbClr val="0070C0"/>
                </a:solidFill>
              </a:rPr>
              <a:t>2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are </a:t>
            </a:r>
            <a:r>
              <a:rPr lang="en-US" dirty="0">
                <a:solidFill>
                  <a:srgbClr val="FF0000"/>
                </a:solidFill>
              </a:rPr>
              <a:t>not  </a:t>
            </a:r>
            <a:r>
              <a:rPr lang="en-US" dirty="0"/>
              <a:t>similar in </a:t>
            </a:r>
            <a:r>
              <a:rPr lang="en-US" dirty="0">
                <a:solidFill>
                  <a:srgbClr val="FF0000"/>
                </a:solidFill>
              </a:rPr>
              <a:t>any</a:t>
            </a:r>
            <a:r>
              <a:rPr lang="en-US" dirty="0"/>
              <a:t> of the 20 bands:</a:t>
            </a:r>
          </a:p>
          <a:p>
            <a:pPr marL="0" indent="0" algn="ctr">
              <a:buNone/>
            </a:pPr>
            <a:r>
              <a:rPr lang="en-US" dirty="0"/>
              <a:t>(1-0.328)</a:t>
            </a:r>
            <a:r>
              <a:rPr lang="en-US" baseline="30000" dirty="0"/>
              <a:t>20</a:t>
            </a:r>
            <a:r>
              <a:rPr lang="en-US" dirty="0"/>
              <a:t> = 0.00035 </a:t>
            </a:r>
          </a:p>
          <a:p>
            <a:pPr marL="0" lvl="1" indent="0">
              <a:buClr>
                <a:schemeClr val="accent6"/>
              </a:buClr>
              <a:buNone/>
            </a:pPr>
            <a:endParaRPr lang="en-US" dirty="0"/>
          </a:p>
          <a:p>
            <a:pPr marL="617220" lvl="2" indent="-342900"/>
            <a:r>
              <a:rPr lang="en-US" dirty="0"/>
              <a:t>i.e., about 1/3000-th of the 80%-similar column pairs are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false negatives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Probability </a:t>
            </a:r>
            <a:r>
              <a:rPr lang="en-US" dirty="0">
                <a:solidFill>
                  <a:srgbClr val="0070C0"/>
                </a:solidFill>
              </a:rPr>
              <a:t>S</a:t>
            </a:r>
            <a:r>
              <a:rPr lang="en-US" baseline="-25000" dirty="0">
                <a:solidFill>
                  <a:srgbClr val="0070C0"/>
                </a:solidFill>
              </a:rPr>
              <a:t>1</a:t>
            </a:r>
            <a:r>
              <a:rPr lang="en-US" dirty="0">
                <a:solidFill>
                  <a:srgbClr val="0070C0"/>
                </a:solidFill>
              </a:rPr>
              <a:t>, S</a:t>
            </a:r>
            <a:r>
              <a:rPr lang="en-US" baseline="-25000" dirty="0">
                <a:solidFill>
                  <a:srgbClr val="0070C0"/>
                </a:solidFill>
              </a:rPr>
              <a:t>2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are similar in </a:t>
            </a:r>
            <a:r>
              <a:rPr lang="en-US" dirty="0">
                <a:solidFill>
                  <a:srgbClr val="FF0000"/>
                </a:solidFill>
              </a:rPr>
              <a:t>at least </a:t>
            </a:r>
            <a:r>
              <a:rPr lang="en-US" dirty="0"/>
              <a:t>one of the 20 bands: </a:t>
            </a:r>
          </a:p>
          <a:p>
            <a:pPr marL="0" indent="0" algn="ctr">
              <a:buNone/>
            </a:pPr>
            <a:r>
              <a:rPr lang="en-US" dirty="0"/>
              <a:t>1-0.00035 = 0.999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9260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5760"/>
            <a:ext cx="8229600" cy="853440"/>
          </a:xfrm>
        </p:spPr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baseline="-25000" dirty="0"/>
              <a:t>1</a:t>
            </a:r>
            <a:r>
              <a:rPr lang="en-US" dirty="0"/>
              <a:t>, C</a:t>
            </a:r>
            <a:r>
              <a:rPr lang="en-US" baseline="-25000" dirty="0"/>
              <a:t>2</a:t>
            </a:r>
            <a:r>
              <a:rPr lang="en-US" dirty="0"/>
              <a:t> are 30% Similar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66088"/>
            <a:ext cx="8229600" cy="54102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Find pairs of </a:t>
            </a:r>
            <a:r>
              <a:rPr lang="en-US" b="1" dirty="0">
                <a:solidFill>
                  <a:srgbClr val="0000FF"/>
                </a:solidFill>
                <a:sym typeface="Symbol"/>
              </a:rPr>
              <a:t> </a:t>
            </a:r>
            <a:r>
              <a:rPr lang="en-US" b="1" i="1" dirty="0">
                <a:solidFill>
                  <a:srgbClr val="0000FF"/>
                </a:solidFill>
              </a:rPr>
              <a:t>s</a:t>
            </a:r>
            <a:r>
              <a:rPr lang="en-US" i="1" dirty="0">
                <a:solidFill>
                  <a:srgbClr val="0000FF"/>
                </a:solidFill>
              </a:rPr>
              <a:t>=</a:t>
            </a:r>
            <a:r>
              <a:rPr lang="en-US" dirty="0">
                <a:solidFill>
                  <a:srgbClr val="0000FF"/>
                </a:solidFill>
              </a:rPr>
              <a:t>0.8 similarity, set </a:t>
            </a:r>
            <a:r>
              <a:rPr lang="en-US" b="1" dirty="0">
                <a:solidFill>
                  <a:srgbClr val="0000FF"/>
                </a:solidFill>
              </a:rPr>
              <a:t>b</a:t>
            </a:r>
            <a:r>
              <a:rPr lang="en-US" dirty="0">
                <a:solidFill>
                  <a:srgbClr val="0000FF"/>
                </a:solidFill>
              </a:rPr>
              <a:t>=20, </a:t>
            </a:r>
            <a:r>
              <a:rPr lang="en-US" b="1" dirty="0">
                <a:solidFill>
                  <a:srgbClr val="0000FF"/>
                </a:solidFill>
              </a:rPr>
              <a:t>r</a:t>
            </a:r>
            <a:r>
              <a:rPr lang="en-US" dirty="0">
                <a:solidFill>
                  <a:srgbClr val="0000FF"/>
                </a:solidFill>
              </a:rPr>
              <a:t>=5</a:t>
            </a:r>
            <a:endParaRPr lang="en-US" b="1" dirty="0">
              <a:solidFill>
                <a:srgbClr val="0000FF"/>
              </a:solidFill>
            </a:endParaRPr>
          </a:p>
          <a:p>
            <a:r>
              <a:rPr lang="en-US" b="1" dirty="0">
                <a:solidFill>
                  <a:srgbClr val="D60093"/>
                </a:solidFill>
              </a:rPr>
              <a:t>Assume:</a:t>
            </a:r>
            <a:r>
              <a:rPr lang="en-US" dirty="0"/>
              <a:t> </a:t>
            </a:r>
            <a:r>
              <a:rPr lang="en-US" dirty="0" err="1"/>
              <a:t>sim</a:t>
            </a:r>
            <a:r>
              <a:rPr lang="en-US" dirty="0"/>
              <a:t>(C</a:t>
            </a:r>
            <a:r>
              <a:rPr lang="en-US" baseline="-25000" dirty="0"/>
              <a:t>1</a:t>
            </a:r>
            <a:r>
              <a:rPr lang="en-US" dirty="0"/>
              <a:t>, C</a:t>
            </a:r>
            <a:r>
              <a:rPr lang="en-US" baseline="-25000" dirty="0"/>
              <a:t>2</a:t>
            </a:r>
            <a:r>
              <a:rPr lang="en-US" dirty="0"/>
              <a:t>) = 0.3</a:t>
            </a:r>
          </a:p>
          <a:p>
            <a:pPr lvl="1"/>
            <a:r>
              <a:rPr lang="en-US" dirty="0"/>
              <a:t>Since </a:t>
            </a:r>
            <a:r>
              <a:rPr lang="en-US" dirty="0" err="1"/>
              <a:t>sim</a:t>
            </a:r>
            <a:r>
              <a:rPr lang="en-US" dirty="0"/>
              <a:t>(C</a:t>
            </a:r>
            <a:r>
              <a:rPr lang="en-US" baseline="-25000" dirty="0"/>
              <a:t>1</a:t>
            </a:r>
            <a:r>
              <a:rPr lang="en-US" dirty="0"/>
              <a:t>, C</a:t>
            </a:r>
            <a:r>
              <a:rPr lang="en-US" baseline="-25000" dirty="0"/>
              <a:t>2</a:t>
            </a:r>
            <a:r>
              <a:rPr lang="en-US" dirty="0"/>
              <a:t>) </a:t>
            </a:r>
            <a:r>
              <a:rPr lang="en-US" dirty="0">
                <a:sym typeface="Symbol"/>
              </a:rPr>
              <a:t>&lt; </a:t>
            </a:r>
            <a:r>
              <a:rPr lang="en-US" b="1" dirty="0">
                <a:sym typeface="Symbol"/>
              </a:rPr>
              <a:t>s</a:t>
            </a:r>
            <a:r>
              <a:rPr lang="en-US" dirty="0"/>
              <a:t> we want C</a:t>
            </a:r>
            <a:r>
              <a:rPr lang="en-US" baseline="-25000" dirty="0"/>
              <a:t>1</a:t>
            </a:r>
            <a:r>
              <a:rPr lang="en-US" dirty="0"/>
              <a:t>, C</a:t>
            </a:r>
            <a:r>
              <a:rPr lang="en-US" baseline="-25000" dirty="0"/>
              <a:t>2</a:t>
            </a:r>
            <a:r>
              <a:rPr lang="en-US" dirty="0"/>
              <a:t> to hash to </a:t>
            </a:r>
            <a:r>
              <a:rPr lang="en-US" b="1" dirty="0">
                <a:solidFill>
                  <a:srgbClr val="D60093"/>
                </a:solidFill>
              </a:rPr>
              <a:t>NO </a:t>
            </a:r>
            <a:br>
              <a:rPr lang="en-US" b="1" dirty="0">
                <a:solidFill>
                  <a:srgbClr val="D60093"/>
                </a:solidFill>
              </a:rPr>
            </a:br>
            <a:r>
              <a:rPr lang="en-US" b="1" dirty="0">
                <a:solidFill>
                  <a:srgbClr val="D60093"/>
                </a:solidFill>
              </a:rPr>
              <a:t>common buckets</a:t>
            </a:r>
            <a:r>
              <a:rPr lang="en-US" dirty="0">
                <a:solidFill>
                  <a:srgbClr val="D60093"/>
                </a:solidFill>
              </a:rPr>
              <a:t> </a:t>
            </a:r>
            <a:r>
              <a:rPr lang="en-US" dirty="0"/>
              <a:t>(all bands should be different)</a:t>
            </a:r>
          </a:p>
          <a:p>
            <a:r>
              <a:rPr lang="en-US" b="1" dirty="0">
                <a:solidFill>
                  <a:srgbClr val="008000"/>
                </a:solidFill>
              </a:rPr>
              <a:t>Probability C</a:t>
            </a:r>
            <a:r>
              <a:rPr lang="en-US" b="1" baseline="-25000" dirty="0">
                <a:solidFill>
                  <a:srgbClr val="008000"/>
                </a:solidFill>
              </a:rPr>
              <a:t>1</a:t>
            </a:r>
            <a:r>
              <a:rPr lang="en-US" b="1" dirty="0">
                <a:solidFill>
                  <a:srgbClr val="008000"/>
                </a:solidFill>
              </a:rPr>
              <a:t>, C</a:t>
            </a:r>
            <a:r>
              <a:rPr lang="en-US" b="1" baseline="-25000" dirty="0">
                <a:solidFill>
                  <a:srgbClr val="008000"/>
                </a:solidFill>
              </a:rPr>
              <a:t>2</a:t>
            </a:r>
            <a:r>
              <a:rPr lang="en-US" b="1" dirty="0">
                <a:solidFill>
                  <a:srgbClr val="008000"/>
                </a:solidFill>
              </a:rPr>
              <a:t> identical in one particular band: </a:t>
            </a:r>
            <a:r>
              <a:rPr lang="en-US" dirty="0"/>
              <a:t>(0.3)</a:t>
            </a:r>
            <a:r>
              <a:rPr lang="en-US" baseline="30000" dirty="0"/>
              <a:t>5</a:t>
            </a:r>
            <a:r>
              <a:rPr lang="en-US" dirty="0"/>
              <a:t>  = 0.00243</a:t>
            </a:r>
          </a:p>
          <a:p>
            <a:r>
              <a:rPr lang="en-US" dirty="0"/>
              <a:t>Probability C</a:t>
            </a:r>
            <a:r>
              <a:rPr lang="en-US" baseline="-25000" dirty="0"/>
              <a:t>1</a:t>
            </a:r>
            <a:r>
              <a:rPr lang="en-US" dirty="0"/>
              <a:t>, C</a:t>
            </a:r>
            <a:r>
              <a:rPr lang="en-US" baseline="-25000" dirty="0"/>
              <a:t>2</a:t>
            </a:r>
            <a:r>
              <a:rPr lang="en-US" dirty="0"/>
              <a:t> identical in at least 1 of 20 bands: 1 - (1 - 0.00243)</a:t>
            </a:r>
            <a:r>
              <a:rPr lang="en-US" baseline="30000" dirty="0"/>
              <a:t>20</a:t>
            </a:r>
            <a:r>
              <a:rPr lang="en-US" dirty="0"/>
              <a:t> = 0.0474</a:t>
            </a:r>
          </a:p>
          <a:p>
            <a:pPr lvl="1"/>
            <a:r>
              <a:rPr lang="en-US" dirty="0"/>
              <a:t>In other words, approximately 4.74% pairs of docs with similarity 0.3% end up becoming </a:t>
            </a:r>
            <a:r>
              <a:rPr lang="en-US" b="1" dirty="0">
                <a:solidFill>
                  <a:srgbClr val="D60093"/>
                </a:solidFill>
              </a:rPr>
              <a:t>candidate pairs</a:t>
            </a:r>
            <a:endParaRPr lang="en-US" dirty="0"/>
          </a:p>
          <a:p>
            <a:pPr lvl="2"/>
            <a:r>
              <a:rPr lang="en-US" dirty="0"/>
              <a:t>They are </a:t>
            </a:r>
            <a:r>
              <a:rPr lang="en-US" b="1" dirty="0">
                <a:solidFill>
                  <a:srgbClr val="FF0066"/>
                </a:solidFill>
              </a:rPr>
              <a:t>false positives </a:t>
            </a:r>
            <a:r>
              <a:rPr lang="en-US" dirty="0"/>
              <a:t>since we will have to examine them (they are candidate pairs) but then it will turn out their similarity is below threshold </a:t>
            </a:r>
            <a:r>
              <a:rPr lang="en-US" b="1" dirty="0"/>
              <a:t>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86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781800" y="0"/>
            <a:ext cx="23622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5808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89857-F378-43D5-89F2-B460D4C2FB95}" type="slidenum">
              <a:rPr lang="en-US"/>
              <a:pPr/>
              <a:t>87</a:t>
            </a:fld>
            <a:endParaRPr lang="en-US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LSH Summary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</p:spPr>
        <p:txBody>
          <a:bodyPr/>
          <a:lstStyle/>
          <a:p>
            <a:r>
              <a:rPr lang="en-US"/>
              <a:t>Tune to get almost all pairs with similar signatures, but eliminate most pairs that do not have similar signatures.</a:t>
            </a:r>
          </a:p>
          <a:p>
            <a:r>
              <a:rPr lang="en-US"/>
              <a:t>Check in main memory that candidate pairs really do have similar signatures.</a:t>
            </a:r>
          </a:p>
          <a:p>
            <a:r>
              <a:rPr lang="en-US">
                <a:solidFill>
                  <a:srgbClr val="FF9900"/>
                </a:solidFill>
              </a:rPr>
              <a:t>Optional</a:t>
            </a:r>
            <a:r>
              <a:rPr lang="en-US"/>
              <a:t>: In another pass through data, check that the remaining candidate pairs really represent similar </a:t>
            </a:r>
            <a:r>
              <a:rPr lang="en-US" i="1"/>
              <a:t>sets</a:t>
            </a:r>
            <a:r>
              <a:rPr lang="en-US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229762275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256B9-19EE-1542-7482-573BAC33D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Differences Between Using Hash Functions and Explicit Permutations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D8AC9A-92EB-C598-C602-C7AF13E7E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20" y="1909550"/>
            <a:ext cx="8668960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276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Locality-sensitive hashing (LSH)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Big Picture</a:t>
            </a:r>
            <a:r>
              <a:rPr lang="en-US" dirty="0"/>
              <a:t>: Construct hash functions </a:t>
            </a:r>
            <a:r>
              <a:rPr lang="en-US" b="1" dirty="0">
                <a:solidFill>
                  <a:srgbClr val="0070C0"/>
                </a:solidFill>
              </a:rPr>
              <a:t>h: R</a:t>
            </a:r>
            <a:r>
              <a:rPr lang="en-US" b="1" baseline="30000" dirty="0">
                <a:solidFill>
                  <a:srgbClr val="0070C0"/>
                </a:solidFill>
              </a:rPr>
              <a:t>d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 U </a:t>
            </a:r>
            <a:r>
              <a:rPr lang="en-US" dirty="0">
                <a:sym typeface="Wingdings" pitchFamily="2" charset="2"/>
              </a:rPr>
              <a:t>such that for any pair of points 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p, q</a:t>
            </a:r>
            <a:r>
              <a:rPr lang="en-US" dirty="0">
                <a:sym typeface="Wingdings" pitchFamily="2" charset="2"/>
              </a:rPr>
              <a:t>, for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distance</a:t>
            </a:r>
            <a:r>
              <a:rPr lang="en-US" dirty="0">
                <a:sym typeface="Wingdings" pitchFamily="2" charset="2"/>
              </a:rPr>
              <a:t> function</a:t>
            </a:r>
            <a:r>
              <a:rPr lang="en-US" b="1" dirty="0">
                <a:solidFill>
                  <a:schemeClr val="accent2"/>
                </a:solidFill>
                <a:sym typeface="Wingdings" pitchFamily="2" charset="2"/>
              </a:rPr>
              <a:t> 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D</a:t>
            </a:r>
            <a:r>
              <a:rPr lang="en-US" b="1" dirty="0">
                <a:solidFill>
                  <a:schemeClr val="accent2"/>
                </a:solidFill>
                <a:sym typeface="Wingdings" pitchFamily="2" charset="2"/>
              </a:rPr>
              <a:t> </a:t>
            </a:r>
            <a:r>
              <a:rPr lang="en-US" dirty="0">
                <a:sym typeface="Wingdings" pitchFamily="2" charset="2"/>
              </a:rPr>
              <a:t>we have:</a:t>
            </a:r>
          </a:p>
          <a:p>
            <a:pPr lvl="1"/>
            <a:r>
              <a:rPr lang="en-US" dirty="0">
                <a:sym typeface="Wingdings" pitchFamily="2" charset="2"/>
              </a:rPr>
              <a:t>If 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D(</a:t>
            </a:r>
            <a:r>
              <a:rPr lang="en-US" b="1" dirty="0" err="1">
                <a:solidFill>
                  <a:srgbClr val="0070C0"/>
                </a:solidFill>
                <a:sym typeface="Wingdings" pitchFamily="2" charset="2"/>
              </a:rPr>
              <a:t>p,q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)≤r</a:t>
            </a:r>
            <a:r>
              <a:rPr lang="en-US" dirty="0">
                <a:sym typeface="Wingdings" pitchFamily="2" charset="2"/>
              </a:rPr>
              <a:t>, then </a:t>
            </a:r>
            <a:r>
              <a:rPr lang="en-US" b="1" dirty="0" err="1">
                <a:solidFill>
                  <a:srgbClr val="0070C0"/>
                </a:solidFill>
                <a:sym typeface="Wingdings" pitchFamily="2" charset="2"/>
              </a:rPr>
              <a:t>Pr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[h(p)=h(q)] ≥ </a:t>
            </a:r>
            <a:r>
              <a:rPr lang="el-GR" b="1" dirty="0">
                <a:solidFill>
                  <a:srgbClr val="0070C0"/>
                </a:solidFill>
                <a:sym typeface="Wingdings" pitchFamily="2" charset="2"/>
              </a:rPr>
              <a:t>α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  </a:t>
            </a:r>
            <a:r>
              <a:rPr lang="en-US" dirty="0">
                <a:sym typeface="Wingdings" pitchFamily="2" charset="2"/>
              </a:rPr>
              <a:t>is high</a:t>
            </a:r>
          </a:p>
          <a:p>
            <a:pPr lvl="1"/>
            <a:r>
              <a:rPr lang="en-US" dirty="0">
                <a:sym typeface="Wingdings" pitchFamily="2" charset="2"/>
              </a:rPr>
              <a:t>If 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D(</a:t>
            </a:r>
            <a:r>
              <a:rPr lang="en-US" b="1" dirty="0" err="1">
                <a:solidFill>
                  <a:srgbClr val="0070C0"/>
                </a:solidFill>
                <a:sym typeface="Wingdings" pitchFamily="2" charset="2"/>
              </a:rPr>
              <a:t>p,q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)≥</a:t>
            </a:r>
            <a:r>
              <a:rPr lang="en-US" b="1" dirty="0" err="1">
                <a:solidFill>
                  <a:srgbClr val="0070C0"/>
                </a:solidFill>
                <a:sym typeface="Wingdings" pitchFamily="2" charset="2"/>
              </a:rPr>
              <a:t>cr</a:t>
            </a:r>
            <a:r>
              <a:rPr lang="en-US" dirty="0">
                <a:sym typeface="Wingdings" pitchFamily="2" charset="2"/>
              </a:rPr>
              <a:t>, then </a:t>
            </a:r>
            <a:r>
              <a:rPr lang="en-US" b="1" dirty="0" err="1">
                <a:solidFill>
                  <a:srgbClr val="0070C0"/>
                </a:solidFill>
                <a:sym typeface="Wingdings" pitchFamily="2" charset="2"/>
              </a:rPr>
              <a:t>Pr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[h(p)=h(q)] ≤ </a:t>
            </a:r>
            <a:r>
              <a:rPr lang="el-GR" b="1" dirty="0">
                <a:solidFill>
                  <a:srgbClr val="0070C0"/>
                </a:solidFill>
                <a:sym typeface="Wingdings" pitchFamily="2" charset="2"/>
              </a:rPr>
              <a:t>β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  </a:t>
            </a:r>
            <a:r>
              <a:rPr lang="en-US" dirty="0">
                <a:sym typeface="Wingdings" pitchFamily="2" charset="2"/>
              </a:rPr>
              <a:t>is small</a:t>
            </a:r>
          </a:p>
          <a:p>
            <a:pPr eaLnBrk="1" hangingPunct="1"/>
            <a:r>
              <a:rPr lang="en-US" dirty="0">
                <a:sym typeface="Wingdings" pitchFamily="2" charset="2"/>
              </a:rPr>
              <a:t>Then, we can find close pairs by hashing</a:t>
            </a:r>
          </a:p>
          <a:p>
            <a:pPr eaLnBrk="1" hangingPunct="1"/>
            <a:endParaRPr lang="en-US" dirty="0">
              <a:sym typeface="Wingdings" pitchFamily="2" charset="2"/>
            </a:endParaRPr>
          </a:p>
          <a:p>
            <a:pPr eaLnBrk="1" hangingPunct="1"/>
            <a:r>
              <a:rPr lang="en-US" dirty="0">
                <a:sym typeface="Wingdings" pitchFamily="2" charset="2"/>
              </a:rPr>
              <a:t>LSH is a general framework: for a given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distance</a:t>
            </a:r>
            <a:r>
              <a:rPr lang="en-US" dirty="0">
                <a:sym typeface="Wingdings" pitchFamily="2" charset="2"/>
              </a:rPr>
              <a:t> function 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D</a:t>
            </a:r>
            <a:r>
              <a:rPr lang="en-US" dirty="0">
                <a:sym typeface="Wingdings" pitchFamily="2" charset="2"/>
              </a:rPr>
              <a:t> we need to find the right 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h</a:t>
            </a:r>
          </a:p>
          <a:p>
            <a:pPr lvl="1"/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h </a:t>
            </a:r>
            <a:r>
              <a:rPr lang="en-US" dirty="0">
                <a:sym typeface="Wingdings" pitchFamily="2" charset="2"/>
              </a:rPr>
              <a:t>is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 (</a:t>
            </a:r>
            <a:r>
              <a:rPr lang="en-US" b="1" dirty="0" err="1">
                <a:solidFill>
                  <a:srgbClr val="0070C0"/>
                </a:solidFill>
                <a:sym typeface="Wingdings" pitchFamily="2" charset="2"/>
              </a:rPr>
              <a:t>r,cr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, </a:t>
            </a:r>
            <a:r>
              <a:rPr lang="el-GR" b="1" dirty="0">
                <a:solidFill>
                  <a:srgbClr val="0070C0"/>
                </a:solidFill>
                <a:sym typeface="Wingdings" pitchFamily="2" charset="2"/>
              </a:rPr>
              <a:t>α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, </a:t>
            </a:r>
            <a:r>
              <a:rPr lang="el-GR" b="1" dirty="0">
                <a:solidFill>
                  <a:srgbClr val="0070C0"/>
                </a:solidFill>
                <a:sym typeface="Wingdings" pitchFamily="2" charset="2"/>
              </a:rPr>
              <a:t>β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)-</a:t>
            </a:r>
            <a:r>
              <a:rPr lang="en-US" dirty="0">
                <a:sym typeface="Wingdings" pitchFamily="2" charset="2"/>
              </a:rPr>
              <a:t>sensitive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57265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Entity </a:t>
            </a:r>
            <a:r>
              <a:rPr lang="en-US" sz="3200"/>
              <a:t>Matching/Record Linkage</a:t>
            </a:r>
            <a:endParaRPr lang="en-US" sz="3200" dirty="0"/>
          </a:p>
          <a:p>
            <a:r>
              <a:rPr lang="en-US" sz="3200" dirty="0"/>
              <a:t>Advertising Matching</a:t>
            </a:r>
          </a:p>
          <a:p>
            <a:r>
              <a:rPr lang="en-US" sz="3200" dirty="0"/>
              <a:t>Image Search</a:t>
            </a:r>
          </a:p>
          <a:p>
            <a:r>
              <a:rPr lang="en-US" sz="3200" dirty="0"/>
              <a:t>News Article</a:t>
            </a:r>
          </a:p>
          <a:p>
            <a:r>
              <a:rPr lang="en-US" sz="3200" dirty="0"/>
              <a:t>Fingerprints</a:t>
            </a:r>
          </a:p>
        </p:txBody>
      </p:sp>
    </p:spTree>
    <p:extLst>
      <p:ext uri="{BB962C8B-B14F-4D97-AF65-F5344CB8AC3E}">
        <p14:creationId xmlns:p14="http://schemas.microsoft.com/office/powerpoint/2010/main" val="23981425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9908</TotalTime>
  <Words>8175</Words>
  <Application>Microsoft Office PowerPoint</Application>
  <PresentationFormat>On-screen Show (4:3)</PresentationFormat>
  <Paragraphs>2284</Paragraphs>
  <Slides>90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100" baseType="lpstr">
      <vt:lpstr>Arial</vt:lpstr>
      <vt:lpstr>Calibri</vt:lpstr>
      <vt:lpstr>Cambria Math</vt:lpstr>
      <vt:lpstr>Monotype Sorts</vt:lpstr>
      <vt:lpstr>Symbol</vt:lpstr>
      <vt:lpstr>Tahoma</vt:lpstr>
      <vt:lpstr>Times New Roman</vt:lpstr>
      <vt:lpstr>Wingdings</vt:lpstr>
      <vt:lpstr>Wingdings 2</vt:lpstr>
      <vt:lpstr>Clarity</vt:lpstr>
      <vt:lpstr>MIN-HASHING AND  LOCALITY SENSITIVE HASHING </vt:lpstr>
      <vt:lpstr>Goals</vt:lpstr>
      <vt:lpstr>Motivating problem</vt:lpstr>
      <vt:lpstr>Distance Measures</vt:lpstr>
      <vt:lpstr>Task: Finding Similar Documents</vt:lpstr>
      <vt:lpstr>Main issues</vt:lpstr>
      <vt:lpstr>3 Essential Steps for Similar Docs</vt:lpstr>
      <vt:lpstr>The Big Picture</vt:lpstr>
      <vt:lpstr>Documents as High-Dim Data</vt:lpstr>
      <vt:lpstr>Define: Shingles</vt:lpstr>
      <vt:lpstr>Examples: Word Shingles </vt:lpstr>
      <vt:lpstr>Examples: Character Shingles</vt:lpstr>
      <vt:lpstr>Compressing Shingles</vt:lpstr>
      <vt:lpstr>Similarity Metric for Shingles</vt:lpstr>
      <vt:lpstr>Example</vt:lpstr>
      <vt:lpstr>Working Assumption</vt:lpstr>
      <vt:lpstr>Motivation for Minhash/LSH</vt:lpstr>
      <vt:lpstr> MinHashing</vt:lpstr>
      <vt:lpstr>Encoding Sets as Bit Vectors</vt:lpstr>
      <vt:lpstr>From Sets to Boolean Matrices</vt:lpstr>
      <vt:lpstr>Outline: Finding Similar Columns</vt:lpstr>
      <vt:lpstr>Outline: Finding Similar Columns</vt:lpstr>
      <vt:lpstr>Hashing Columns (Signatures)</vt:lpstr>
      <vt:lpstr>Min-Hashing</vt:lpstr>
      <vt:lpstr>Min-Hashing</vt:lpstr>
      <vt:lpstr>Min-Hashing</vt:lpstr>
      <vt:lpstr>Example of minhash signatures</vt:lpstr>
      <vt:lpstr>PowerPoint Presentation</vt:lpstr>
      <vt:lpstr>Example of minhash signatures</vt:lpstr>
      <vt:lpstr>Example of minhash signatures</vt:lpstr>
      <vt:lpstr>Example of minhash signatures</vt:lpstr>
      <vt:lpstr>Hash function Property</vt:lpstr>
      <vt:lpstr>Example (informal proof)</vt:lpstr>
      <vt:lpstr>Example</vt:lpstr>
      <vt:lpstr>Example</vt:lpstr>
      <vt:lpstr>Example</vt:lpstr>
      <vt:lpstr>Example</vt:lpstr>
      <vt:lpstr>Similarity for Signatures</vt:lpstr>
      <vt:lpstr>Is it now feasible?</vt:lpstr>
      <vt:lpstr>Being more practical</vt:lpstr>
      <vt:lpstr>Example: 4 documents</vt:lpstr>
      <vt:lpstr>Step 1: Generate 3-Word Shingles</vt:lpstr>
      <vt:lpstr>Step 2: Shingle-Document Matrix</vt:lpstr>
      <vt:lpstr>Step 3: Permutations</vt:lpstr>
      <vt:lpstr>Permutation 1: [2, 5, 4, 8, 7, 11, 3, 13, 10, 20, 16, 19, 1, 9, 15, 14, 17, 12, 6, 18]</vt:lpstr>
      <vt:lpstr>Permutation 2: [4, 10, 2, 17, 12, 8, 6, 15, 13, 9, 1, 11, 20, 5, 19, 3, 7, 16, 14, 18]</vt:lpstr>
      <vt:lpstr>Permutation 2: [18, 4, 16, 20, 6, 12, 11, 14, 9, 15, 3, 19, 2, 1, 13, 10, 8, 17, 5, 7]</vt:lpstr>
      <vt:lpstr>Step 4: MinHash Signature Matrix</vt:lpstr>
      <vt:lpstr>Algorithm – One set, one hash function</vt:lpstr>
      <vt:lpstr>How to pick a random hash function h(x)?</vt:lpstr>
      <vt:lpstr>Algorithm – All sets, k hash functions</vt:lpstr>
      <vt:lpstr>Example</vt:lpstr>
      <vt:lpstr>Example Walkthrough</vt:lpstr>
      <vt:lpstr>Step : Initialize the MinHash Signature Matrix with ∞:</vt:lpstr>
      <vt:lpstr>Step 2: Compute the hash values for each row (shingle index)</vt:lpstr>
      <vt:lpstr>Step 3: Populate the Signature Matrix</vt:lpstr>
      <vt:lpstr>Step 3: Populate the Signature Matrix</vt:lpstr>
      <vt:lpstr>Step 3: Populate the Signature Matrix</vt:lpstr>
      <vt:lpstr>Step 3: Populate the Signature Matrix</vt:lpstr>
      <vt:lpstr>Step 3: Populate the Signature Matrix</vt:lpstr>
      <vt:lpstr>Final MinHash Signature Matrix</vt:lpstr>
      <vt:lpstr>Implementation</vt:lpstr>
      <vt:lpstr>PowerPoint Presentation</vt:lpstr>
      <vt:lpstr>LSH: First Cut</vt:lpstr>
      <vt:lpstr>Candidates from Min-Hash</vt:lpstr>
      <vt:lpstr>LSH for Min-Hash</vt:lpstr>
      <vt:lpstr>Finding similar pairs</vt:lpstr>
      <vt:lpstr>Locality-Sensitive Hashing</vt:lpstr>
      <vt:lpstr>Signature matrix reminder</vt:lpstr>
      <vt:lpstr>Partition into Bands – (1)</vt:lpstr>
      <vt:lpstr>Partitioning into bands</vt:lpstr>
      <vt:lpstr>Partition into Bands – (2)</vt:lpstr>
      <vt:lpstr>PowerPoint Presentation</vt:lpstr>
      <vt:lpstr>Partition into Bands – (3)</vt:lpstr>
      <vt:lpstr>Example of LSH</vt:lpstr>
      <vt:lpstr>Step 2: Divide into Bands</vt:lpstr>
      <vt:lpstr>Step 1: Divide into Bands</vt:lpstr>
      <vt:lpstr>Step 2: Hash each Band</vt:lpstr>
      <vt:lpstr>Step 3: Identify Candidate Pairs</vt:lpstr>
      <vt:lpstr>Intuition: Why does it work?</vt:lpstr>
      <vt:lpstr>Analysis of LSH – What We Want</vt:lpstr>
      <vt:lpstr>What One Band of One Row Gives You</vt:lpstr>
      <vt:lpstr>What b  Bands of r  Rows Gives You</vt:lpstr>
      <vt:lpstr>Example: b  = 20; r  = 5</vt:lpstr>
      <vt:lpstr>Suppose S1, S2 are 80% Similar</vt:lpstr>
      <vt:lpstr>C1, C2 are 30% Similar</vt:lpstr>
      <vt:lpstr>LSH Summary</vt:lpstr>
      <vt:lpstr>Key Differences Between Using Hash Functions and Explicit Permutations</vt:lpstr>
      <vt:lpstr>Locality-sensitive hashing (LSH)</vt:lpstr>
      <vt:lpstr>Applications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tsap</dc:creator>
  <cp:lastModifiedBy>Eduard C. Dragut</cp:lastModifiedBy>
  <cp:revision>355</cp:revision>
  <dcterms:created xsi:type="dcterms:W3CDTF">2011-10-17T19:46:53Z</dcterms:created>
  <dcterms:modified xsi:type="dcterms:W3CDTF">2026-10-14T21:33:25Z</dcterms:modified>
</cp:coreProperties>
</file>