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8" r:id="rId2"/>
  </p:sldMasterIdLst>
  <p:notesMasterIdLst>
    <p:notesMasterId r:id="rId42"/>
  </p:notesMasterIdLst>
  <p:handoutMasterIdLst>
    <p:handoutMasterId r:id="rId43"/>
  </p:handoutMasterIdLst>
  <p:sldIdLst>
    <p:sldId id="852" r:id="rId3"/>
    <p:sldId id="817" r:id="rId4"/>
    <p:sldId id="825" r:id="rId5"/>
    <p:sldId id="351" r:id="rId6"/>
    <p:sldId id="353" r:id="rId7"/>
    <p:sldId id="354" r:id="rId8"/>
    <p:sldId id="420" r:id="rId9"/>
    <p:sldId id="421" r:id="rId10"/>
    <p:sldId id="355" r:id="rId11"/>
    <p:sldId id="356" r:id="rId12"/>
    <p:sldId id="471" r:id="rId13"/>
    <p:sldId id="472" r:id="rId14"/>
    <p:sldId id="357" r:id="rId15"/>
    <p:sldId id="358" r:id="rId16"/>
    <p:sldId id="359" r:id="rId17"/>
    <p:sldId id="361" r:id="rId18"/>
    <p:sldId id="460" r:id="rId19"/>
    <p:sldId id="362" r:id="rId20"/>
    <p:sldId id="363" r:id="rId21"/>
    <p:sldId id="302" r:id="rId22"/>
    <p:sldId id="364" r:id="rId23"/>
    <p:sldId id="365" r:id="rId24"/>
    <p:sldId id="366" r:id="rId25"/>
    <p:sldId id="491" r:id="rId26"/>
    <p:sldId id="492" r:id="rId27"/>
    <p:sldId id="389" r:id="rId28"/>
    <p:sldId id="256" r:id="rId29"/>
    <p:sldId id="257" r:id="rId30"/>
    <p:sldId id="258" r:id="rId31"/>
    <p:sldId id="859" r:id="rId32"/>
    <p:sldId id="259" r:id="rId33"/>
    <p:sldId id="260" r:id="rId34"/>
    <p:sldId id="261" r:id="rId35"/>
    <p:sldId id="262" r:id="rId36"/>
    <p:sldId id="854" r:id="rId37"/>
    <p:sldId id="855" r:id="rId38"/>
    <p:sldId id="856" r:id="rId39"/>
    <p:sldId id="857" r:id="rId40"/>
    <p:sldId id="858" r:id="rId4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8000"/>
    <a:srgbClr val="D60093"/>
    <a:srgbClr val="CC0066"/>
    <a:srgbClr val="FF00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5"/>
    <p:restoredTop sz="94676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ubin He" userId="a33a216f-f5a5-48b2-8576-548ff3eb278c" providerId="ADAL" clId="{79B317D6-45B8-324A-BBFC-0FDD999AD0BD}"/>
    <pc:docChg chg="addSld delSld modSld">
      <pc:chgData name="Xubin He" userId="a33a216f-f5a5-48b2-8576-548ff3eb278c" providerId="ADAL" clId="{79B317D6-45B8-324A-BBFC-0FDD999AD0BD}" dt="2024-10-08T21:05:56.543" v="96" actId="15"/>
      <pc:docMkLst>
        <pc:docMk/>
      </pc:docMkLst>
      <pc:sldChg chg="del">
        <pc:chgData name="Xubin He" userId="a33a216f-f5a5-48b2-8576-548ff3eb278c" providerId="ADAL" clId="{79B317D6-45B8-324A-BBFC-0FDD999AD0BD}" dt="2024-10-08T21:03:02.254" v="1" actId="2696"/>
        <pc:sldMkLst>
          <pc:docMk/>
          <pc:sldMk cId="1250567467" sldId="422"/>
        </pc:sldMkLst>
      </pc:sldChg>
      <pc:sldChg chg="del">
        <pc:chgData name="Xubin He" userId="a33a216f-f5a5-48b2-8576-548ff3eb278c" providerId="ADAL" clId="{79B317D6-45B8-324A-BBFC-0FDD999AD0BD}" dt="2024-10-08T21:03:06.655" v="3" actId="2696"/>
        <pc:sldMkLst>
          <pc:docMk/>
          <pc:sldMk cId="1775457267" sldId="423"/>
        </pc:sldMkLst>
      </pc:sldChg>
      <pc:sldChg chg="del">
        <pc:chgData name="Xubin He" userId="a33a216f-f5a5-48b2-8576-548ff3eb278c" providerId="ADAL" clId="{79B317D6-45B8-324A-BBFC-0FDD999AD0BD}" dt="2024-10-08T21:03:01.597" v="0" actId="2696"/>
        <pc:sldMkLst>
          <pc:docMk/>
          <pc:sldMk cId="513059464" sldId="434"/>
        </pc:sldMkLst>
      </pc:sldChg>
      <pc:sldChg chg="del">
        <pc:chgData name="Xubin He" userId="a33a216f-f5a5-48b2-8576-548ff3eb278c" providerId="ADAL" clId="{79B317D6-45B8-324A-BBFC-0FDD999AD0BD}" dt="2024-10-08T21:03:03.113" v="2" actId="2696"/>
        <pc:sldMkLst>
          <pc:docMk/>
          <pc:sldMk cId="1719415978" sldId="461"/>
        </pc:sldMkLst>
      </pc:sldChg>
      <pc:sldChg chg="modSp new mod">
        <pc:chgData name="Xubin He" userId="a33a216f-f5a5-48b2-8576-548ff3eb278c" providerId="ADAL" clId="{79B317D6-45B8-324A-BBFC-0FDD999AD0BD}" dt="2024-10-08T21:05:56.543" v="96" actId="15"/>
        <pc:sldMkLst>
          <pc:docMk/>
          <pc:sldMk cId="2158740166" sldId="854"/>
        </pc:sldMkLst>
        <pc:spChg chg="mod">
          <ac:chgData name="Xubin He" userId="a33a216f-f5a5-48b2-8576-548ff3eb278c" providerId="ADAL" clId="{79B317D6-45B8-324A-BBFC-0FDD999AD0BD}" dt="2024-10-08T21:03:59.688" v="10" actId="20577"/>
          <ac:spMkLst>
            <pc:docMk/>
            <pc:sldMk cId="2158740166" sldId="854"/>
            <ac:spMk id="2" creationId="{245C034D-EF7F-2271-B47C-27B119AA6C5B}"/>
          </ac:spMkLst>
        </pc:spChg>
        <pc:spChg chg="mod">
          <ac:chgData name="Xubin He" userId="a33a216f-f5a5-48b2-8576-548ff3eb278c" providerId="ADAL" clId="{79B317D6-45B8-324A-BBFC-0FDD999AD0BD}" dt="2024-10-08T21:05:56.543" v="96" actId="15"/>
          <ac:spMkLst>
            <pc:docMk/>
            <pc:sldMk cId="2158740166" sldId="854"/>
            <ac:spMk id="3" creationId="{E4D07700-95EA-D2A3-BA89-7C43AB037BCF}"/>
          </ac:spMkLst>
        </pc:spChg>
      </pc:sldChg>
      <pc:sldChg chg="new del">
        <pc:chgData name="Xubin He" userId="a33a216f-f5a5-48b2-8576-548ff3eb278c" providerId="ADAL" clId="{79B317D6-45B8-324A-BBFC-0FDD999AD0BD}" dt="2024-10-08T21:03:48.598" v="5" actId="2696"/>
        <pc:sldMkLst>
          <pc:docMk/>
          <pc:sldMk cId="3443515498" sldId="85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28C4F-4FE9-4D22-93D8-487A4D01D983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5F390F-F66B-4732-9C46-6C80D0575F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EE18CB36-612C-4E4A-AC83-E89476AEC2BF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EE707532-839C-41A2-9E71-D5288AEAE6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>
            <a:extLst>
              <a:ext uri="{FF2B5EF4-FFF2-40B4-BE49-F238E27FC236}">
                <a16:creationId xmlns:a16="http://schemas.microsoft.com/office/drawing/2014/main" id="{73AB70AC-105F-AB59-DDC4-69561FA52C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ECE6130: Computer Architecture,  T.T.U</a:t>
            </a:r>
          </a:p>
        </p:txBody>
      </p:sp>
      <p:sp>
        <p:nvSpPr>
          <p:cNvPr id="29698" name="Rectangle 7">
            <a:extLst>
              <a:ext uri="{FF2B5EF4-FFF2-40B4-BE49-F238E27FC236}">
                <a16:creationId xmlns:a16="http://schemas.microsoft.com/office/drawing/2014/main" id="{70E6FF61-6730-BFA6-4FB0-45E7603221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97E82-4ED7-4347-B0BC-C64DE55354F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699" name="Rectangle 2050">
            <a:extLst>
              <a:ext uri="{FF2B5EF4-FFF2-40B4-BE49-F238E27FC236}">
                <a16:creationId xmlns:a16="http://schemas.microsoft.com/office/drawing/2014/main" id="{1B0F4434-7D49-E5A3-9B25-D562621EC2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2051">
            <a:extLst>
              <a:ext uri="{FF2B5EF4-FFF2-40B4-BE49-F238E27FC236}">
                <a16:creationId xmlns:a16="http://schemas.microsoft.com/office/drawing/2014/main" id="{85D9824D-E844-3B40-294D-30637A952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79BA58-2EF6-4CF0-B254-DF8BFD9A320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9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6F8CDA7-E52B-494C-B389-F38CB4400DB8}" type="slidenum">
              <a:rPr lang="en-GB"/>
              <a:pPr/>
              <a:t>14</a:t>
            </a:fld>
            <a:endParaRPr lang="en-GB"/>
          </a:p>
        </p:txBody>
      </p:sp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232731" y="719887"/>
            <a:ext cx="4851394" cy="360106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4855" tIns="47428" rIns="94855" bIns="47428" anchor="ctr"/>
          <a:lstStyle/>
          <a:p>
            <a:endParaRPr lang="en-US"/>
          </a:p>
        </p:txBody>
      </p:sp>
      <p:sp>
        <p:nvSpPr>
          <p:cNvPr id="399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32348" y="4562007"/>
            <a:ext cx="5852160" cy="4320951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974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AACAA9-CFDF-4E18-9880-33618E3A568B}" type="slidenum">
              <a:rPr lang="en-US"/>
              <a:pPr/>
              <a:t>23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6368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B15C-66BF-4548-B9F7-ABFD8B69276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875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1004-7A34-4C69-A29F-7848CCE7279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914400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743200"/>
            <a:ext cx="8022336" cy="685800"/>
          </a:xfrm>
        </p:spPr>
        <p:txBody>
          <a:bodyPr lIns="146304" tIns="0" rIns="45720" bIns="0" anchor="t">
            <a:normAutofit/>
          </a:bodyPr>
          <a:lstStyle>
            <a:lvl1pPr marL="0" indent="0">
              <a:buNone/>
              <a:defRPr sz="4000" b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924C-0E5F-41F9-9EF2-A30D8DD943B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504688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50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F3B2-6969-4711-938A-F55A29B51480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23338"/>
            <a:ext cx="4040188" cy="4377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23338"/>
            <a:ext cx="4041775" cy="4377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DACF-DAC8-4C22-99F4-5AC8B8C6B7F9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80-51F2-491D-B30A-1FC47B871D77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6C30-2214-40E2-AEE5-9AE66D1057D0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5491-B905-4984-8643-1B7C9312C1C7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D1BAC21-6A2B-4248-BF0F-2BED273A4141}" type="datetime1">
              <a:rPr lang="en-US" smtClean="0"/>
              <a:t>9/30/2026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E39B9-8394-4A3F-AE29-D25E40635A6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BE1B-109A-4A1E-A524-238B7EF0539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8226720" cy="1143480"/>
          </a:xfrm>
        </p:spPr>
        <p:txBody>
          <a:bodyPr tIns="41473" bIns="41473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920" y="1604329"/>
            <a:ext cx="4043520" cy="4524955"/>
          </a:xfrm>
        </p:spPr>
        <p:txBody>
          <a:bodyPr rIns="82945" bIns="41473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39680" y="1604329"/>
            <a:ext cx="4044960" cy="4524955"/>
          </a:xfrm>
        </p:spPr>
        <p:txBody>
          <a:bodyPr rIns="82945" bIns="41473"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457920" y="6247376"/>
            <a:ext cx="2126880" cy="472370"/>
          </a:xfrm>
        </p:spPr>
        <p:txBody>
          <a:bodyPr tIns="41473"/>
          <a:lstStyle>
            <a:lvl1pPr>
              <a:defRPr/>
            </a:lvl1pPr>
          </a:lstStyle>
          <a:p>
            <a:fld id="{8B8FAD7C-9E74-490A-9976-CEAC407DBF81}" type="datetime1">
              <a:rPr lang="en-US" smtClean="0"/>
              <a:t>9/30/2026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3126240" y="6247376"/>
            <a:ext cx="2897280" cy="472370"/>
          </a:xfrm>
        </p:spPr>
        <p:txBody>
          <a:bodyPr tIns="41473"/>
          <a:lstStyle>
            <a:lvl1pPr>
              <a:defRPr/>
            </a:lvl1pPr>
          </a:lstStyle>
          <a:p>
            <a:r>
              <a:rPr lang="en-US"/>
              <a:t>J. Leskovec, A. Rajaraman, J. Ullman: Mining of Massive Datasets, http://www.mmds.org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4880" y="6247376"/>
            <a:ext cx="2128320" cy="472370"/>
          </a:xfrm>
        </p:spPr>
        <p:txBody>
          <a:bodyPr lIns="82945" tIns="41473" rIns="82945"/>
          <a:lstStyle>
            <a:lvl1pPr>
              <a:defRPr/>
            </a:lvl1pPr>
          </a:lstStyle>
          <a:p>
            <a:fld id="{10066599-523B-4641-9CCC-17D83CD935E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67AA6D-B4FD-46B1-B3E9-B042C52C85A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826768-8FCE-4417-A22B-1D26CD2A84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75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7381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58398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933452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372681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412027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72786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634463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1843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1842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446545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636107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15265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0555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67944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162030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810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31793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210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1021079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525780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fld id="{C998EF77-6613-48F2-974F-C60E7030225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583680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583680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7" r:id="rId13"/>
    <p:sldLayoutId id="2147483692" r:id="rId14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100000"/>
        <a:buFont typeface="Wingdings" pitchFamily="2" charset="2"/>
        <a:buChar char="§"/>
        <a:defRPr kumimoji="0" sz="28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SzPct val="100000"/>
        <a:buFont typeface="Wingdings" pitchFamily="2" charset="2"/>
        <a:buChar char="§"/>
        <a:defRPr kumimoji="0" sz="24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kumimoji="0" sz="20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SzPct val="100000"/>
        <a:buFont typeface="Wingdings" pitchFamily="2" charset="2"/>
        <a:buChar char="§"/>
        <a:defRPr kumimoji="0" lang="en-US" sz="2000" kern="120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C0E3800-14AB-30FD-4B91-1581763A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B6C654-7492-FD42-8B12-3BE02D3B3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1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AB96E3-D098-95E5-5089-97F4E9A58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488" y="6378575"/>
            <a:ext cx="412750" cy="2746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2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fld id="{C7830EF4-9F26-C849-A29D-94A8C9E392D2}" type="slidenum">
              <a:rPr lang="en-US" altLang="en-US" sz="1200" b="1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 sz="1200" b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2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ransition/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rgbClr val="0000B4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rgbClr val="000078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200">
          <a:solidFill>
            <a:srgbClr val="000045"/>
          </a:solidFill>
          <a:latin typeface="+mn-lt"/>
          <a:ea typeface="ＭＳ Ｐゴシック" charset="-128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200">
          <a:solidFill>
            <a:schemeClr val="tx1"/>
          </a:solidFill>
          <a:latin typeface="+mn-lt"/>
          <a:ea typeface="ＭＳ Ｐゴシック" charset="-128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  <a:ea typeface="ＭＳ Ｐゴシック" charset="-128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d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apache.org/lucene-hadoop/GettingStartedWithHadoop" TargetMode="External"/><Relationship Id="rId7" Type="http://schemas.openxmlformats.org/officeDocument/2006/relationships/hyperlink" Target="http://lucene.apache.org/hadoop/docs/api/" TargetMode="External"/><Relationship Id="rId2" Type="http://schemas.openxmlformats.org/officeDocument/2006/relationships/hyperlink" Target="http://wiki.apache.org/lucene-hadoop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iki.apache.org/lucene-hadoop/EclipseEnvironment" TargetMode="External"/><Relationship Id="rId5" Type="http://schemas.openxmlformats.org/officeDocument/2006/relationships/hyperlink" Target="http://wiki.apache.org/lucene-hadoop/HadoopMapRedClasses" TargetMode="External"/><Relationship Id="rId4" Type="http://schemas.openxmlformats.org/officeDocument/2006/relationships/hyperlink" Target="http://wiki.apache.org/lucene-hadoop/HadoopMapReduce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8A42C8FD-34E0-8F95-05BD-F7CE9D9D41E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971550"/>
            <a:ext cx="9144000" cy="1636713"/>
          </a:xfrm>
          <a:noFill/>
        </p:spPr>
        <p:txBody>
          <a:bodyPr lIns="90488" rIns="90488"/>
          <a:lstStyle/>
          <a:p>
            <a:r>
              <a:rPr lang="en-US" altLang="en-US" sz="3400" dirty="0">
                <a:ea typeface="ＭＳ Ｐゴシック" panose="020B0600070205080204" pitchFamily="34" charset="-128"/>
              </a:rPr>
              <a:t>CIS 4517/5517: 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3400" dirty="0">
                <a:ea typeface="ＭＳ Ｐゴシック" panose="020B0600070205080204" pitchFamily="34" charset="-128"/>
              </a:rPr>
              <a:t>Data Intensive and Cloud Computing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Map-Reduce</a:t>
            </a:r>
            <a:endParaRPr lang="en-US" altLang="en-US" sz="34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9E80FF64-B62D-89BD-C6C5-C15B995A1E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34301" y="2825179"/>
            <a:ext cx="6697662" cy="3657917"/>
          </a:xfrm>
          <a:noFill/>
        </p:spPr>
        <p:txBody>
          <a:bodyPr lIns="90488" rIns="90488"/>
          <a:lstStyle/>
          <a:p>
            <a:r>
              <a:rPr lang="en-US" dirty="0"/>
              <a:t>Credit:</a:t>
            </a:r>
          </a:p>
          <a:p>
            <a:pPr lvl="1"/>
            <a:r>
              <a:rPr lang="en-US" dirty="0"/>
              <a:t>Most slides are adapted from: </a:t>
            </a:r>
            <a:r>
              <a:rPr lang="en-US" sz="2400" dirty="0">
                <a:hlinkClick r:id="rId3"/>
              </a:rPr>
              <a:t>http://www.mmds.org</a:t>
            </a:r>
            <a:r>
              <a:rPr lang="en-US" sz="2400" dirty="0"/>
              <a:t>  </a:t>
            </a:r>
          </a:p>
          <a:p>
            <a:pPr lvl="1"/>
            <a:r>
              <a:rPr lang="en-US" sz="2400" dirty="0"/>
              <a:t>Mining of Massive Datasets, by</a:t>
            </a:r>
            <a:r>
              <a:rPr lang="en-US" sz="2800" dirty="0"/>
              <a:t> </a:t>
            </a:r>
            <a:r>
              <a:rPr lang="en-US" sz="2400" dirty="0"/>
              <a:t>Jure </a:t>
            </a:r>
            <a:r>
              <a:rPr lang="en-US" sz="2400" dirty="0" err="1"/>
              <a:t>Leskovec</a:t>
            </a:r>
            <a:r>
              <a:rPr lang="en-US" sz="2400" dirty="0"/>
              <a:t>, Anand Rajaraman, Jeff Ullman</a:t>
            </a:r>
          </a:p>
          <a:p>
            <a:pPr lvl="1"/>
            <a:endParaRPr lang="en-US" dirty="0"/>
          </a:p>
          <a:p>
            <a:r>
              <a:rPr lang="en-US" dirty="0"/>
              <a:t>Read Chapter 2 of “</a:t>
            </a:r>
            <a:r>
              <a:rPr lang="en-US" b="1" dirty="0"/>
              <a:t>Mining of Massive Datasets”</a:t>
            </a:r>
            <a:r>
              <a:rPr lang="en-US" dirty="0"/>
              <a:t> at </a:t>
            </a:r>
            <a:r>
              <a:rPr lang="en-US" sz="2800" dirty="0"/>
              <a:t>http://www.mmds.org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4A7A1C3F-8717-D9A7-9261-70B59AAD48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Why Hadoop and MapReduce?</a:t>
            </a:r>
          </a:p>
        </p:txBody>
      </p:sp>
      <p:sp>
        <p:nvSpPr>
          <p:cNvPr id="38914" name="Content Placeholder 2">
            <a:extLst>
              <a:ext uri="{FF2B5EF4-FFF2-40B4-BE49-F238E27FC236}">
                <a16:creationId xmlns:a16="http://schemas.microsoft.com/office/drawing/2014/main" id="{B2E30ECB-B735-D3B2-66A7-762CD45C9F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5600" y="1447800"/>
            <a:ext cx="8483600" cy="43434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 the era of big data, how to process data efficiently in a timely and cost-effective manner?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A </a:t>
            </a:r>
            <a:r>
              <a:rPr lang="en-US" altLang="en-US" err="1">
                <a:ea typeface="ＭＳ Ｐゴシック" panose="020B0600070205080204" pitchFamily="34" charset="-128"/>
              </a:rPr>
              <a:t>platform</a:t>
            </a:r>
            <a:r>
              <a:rPr lang="en-US" altLang="en-US" err="1">
                <a:ea typeface="ＭＳ Ｐゴシック" panose="020B0600070205080204" pitchFamily="34" charset="-128"/>
                <a:sym typeface="Wingdings" pitchFamily="2" charset="2"/>
              </a:rPr>
              <a:t>Hadoop</a:t>
            </a:r>
            <a:endParaRPr lang="en-US" altLang="en-US">
              <a:ea typeface="ＭＳ Ｐゴシック" panose="020B0600070205080204" pitchFamily="34" charset="-128"/>
              <a:sym typeface="Wingdings" pitchFamily="2" charset="2"/>
            </a:endParaRPr>
          </a:p>
          <a:p>
            <a:r>
              <a:rPr lang="en-US" altLang="en-US">
                <a:ea typeface="ＭＳ Ｐゴシック" panose="020B0600070205080204" pitchFamily="34" charset="-128"/>
                <a:sym typeface="Wingdings" pitchFamily="2" charset="2"/>
              </a:rPr>
              <a:t>A programming </a:t>
            </a:r>
            <a:r>
              <a:rPr lang="en-US" altLang="en-US" err="1">
                <a:ea typeface="ＭＳ Ｐゴシック" panose="020B0600070205080204" pitchFamily="34" charset="-128"/>
                <a:sym typeface="Wingdings" pitchFamily="2" charset="2"/>
              </a:rPr>
              <a:t>modelMapReduce</a:t>
            </a:r>
            <a:endParaRPr lang="en-US" altLang="en-US">
              <a:ea typeface="ＭＳ Ｐゴシック" panose="020B0600070205080204" pitchFamily="34" charset="-128"/>
              <a:sym typeface="Wingdings" pitchFamily="2" charset="2"/>
            </a:endParaRPr>
          </a:p>
          <a:p>
            <a:endParaRPr lang="en-US" altLang="en-US">
              <a:ea typeface="ＭＳ Ｐゴシック" panose="020B0600070205080204" pitchFamily="34" charset="-128"/>
              <a:sym typeface="Wingdings" pitchFamily="2" charset="2"/>
            </a:endParaRPr>
          </a:p>
          <a:p>
            <a:r>
              <a:rPr lang="en-US" altLang="en-US">
                <a:ea typeface="ＭＳ Ｐゴシック" panose="020B0600070205080204" pitchFamily="34" charset="-128"/>
                <a:sym typeface="Wingdings" pitchFamily="2" charset="2"/>
              </a:rPr>
              <a:t>Together, a reliable, scalable, and distributed computing platform for parallel processing of very large datasets.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32CB6821-2376-9FDE-878C-2D79DA7A48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latin typeface="Cambria" panose="02040503050406030204" pitchFamily="18" charset="0"/>
                <a:ea typeface="ＭＳ Ｐゴシック" panose="020B0600070205080204" pitchFamily="34" charset="-128"/>
              </a:rPr>
              <a:t>Hadoop Framework Tools</a:t>
            </a:r>
          </a:p>
        </p:txBody>
      </p:sp>
      <p:pic>
        <p:nvPicPr>
          <p:cNvPr id="73730" name="Picture 3">
            <a:extLst>
              <a:ext uri="{FF2B5EF4-FFF2-40B4-BE49-F238E27FC236}">
                <a16:creationId xmlns:a16="http://schemas.microsoft.com/office/drawing/2014/main" id="{22FE970E-343C-6AA5-E808-2A8952CB1A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562600"/>
            <a:ext cx="17526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://rationalintelligence.com/wp_log/wp-content/uploads/2011/08/Picture20.png">
            <a:extLst>
              <a:ext uri="{FF2B5EF4-FFF2-40B4-BE49-F238E27FC236}">
                <a16:creationId xmlns:a16="http://schemas.microsoft.com/office/drawing/2014/main" id="{048168DD-0A86-E152-8F73-22A985E60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075" y="1371600"/>
            <a:ext cx="754380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TextBox 2">
            <a:extLst>
              <a:ext uri="{FF2B5EF4-FFF2-40B4-BE49-F238E27FC236}">
                <a16:creationId xmlns:a16="http://schemas.microsoft.com/office/drawing/2014/main" id="{F9D5DD8A-E241-AFBD-8F64-C2EA346E9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6007100"/>
            <a:ext cx="548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Essential modules: HDFS and MapRedcue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987552"/>
          </a:xfrm>
        </p:spPr>
        <p:txBody>
          <a:bodyPr>
            <a:normAutofit/>
          </a:bodyPr>
          <a:lstStyle/>
          <a:p>
            <a:r>
              <a:rPr lang="en-US"/>
              <a:t>Programming Model: </a:t>
            </a:r>
            <a:r>
              <a:rPr lang="en-US" err="1"/>
              <a:t>MapReduce</a:t>
            </a: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en-US" b="1">
                <a:solidFill>
                  <a:srgbClr val="0000FF"/>
                </a:solidFill>
              </a:rPr>
              <a:t>Warm-up task:</a:t>
            </a:r>
          </a:p>
          <a:p>
            <a:r>
              <a:rPr lang="en-US"/>
              <a:t>We have a huge text document</a:t>
            </a:r>
          </a:p>
          <a:p>
            <a:pPr lvl="8"/>
            <a:endParaRPr lang="en-US"/>
          </a:p>
          <a:p>
            <a:r>
              <a:rPr lang="en-US"/>
              <a:t>Count the number of times each </a:t>
            </a:r>
            <a:br>
              <a:rPr lang="en-US"/>
            </a:br>
            <a:r>
              <a:rPr lang="en-US"/>
              <a:t>distinct word appears in the file</a:t>
            </a:r>
          </a:p>
          <a:p>
            <a:pPr lvl="8"/>
            <a:endParaRPr lang="en-US"/>
          </a:p>
          <a:p>
            <a:r>
              <a:rPr lang="en-US" b="1">
                <a:solidFill>
                  <a:srgbClr val="008000"/>
                </a:solidFill>
              </a:rPr>
              <a:t>Sample application: </a:t>
            </a:r>
          </a:p>
          <a:p>
            <a:pPr lvl="1"/>
            <a:r>
              <a:rPr lang="en-US"/>
              <a:t>Analyze web server logs to find popular URLs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37789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Task: Word Count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b="1">
                <a:solidFill>
                  <a:schemeClr val="accent2"/>
                </a:solidFill>
              </a:rPr>
              <a:t>Case 1:</a:t>
            </a:r>
            <a:r>
              <a:rPr lang="en-US">
                <a:solidFill>
                  <a:schemeClr val="accent2"/>
                </a:solidFill>
              </a:rPr>
              <a:t> </a:t>
            </a:r>
          </a:p>
          <a:p>
            <a:pPr lvl="1"/>
            <a:r>
              <a:rPr lang="en-US"/>
              <a:t>File too large for memory, but all &lt;word, count&gt; pairs fit in memory</a:t>
            </a:r>
          </a:p>
          <a:p>
            <a:pPr marL="118872" indent="0">
              <a:buNone/>
            </a:pPr>
            <a:r>
              <a:rPr lang="en-US" b="1">
                <a:solidFill>
                  <a:schemeClr val="accent2"/>
                </a:solidFill>
              </a:rPr>
              <a:t>Case 2:</a:t>
            </a:r>
          </a:p>
          <a:p>
            <a:r>
              <a:rPr lang="en-US"/>
              <a:t>Count occurrences of words:</a:t>
            </a:r>
          </a:p>
          <a:p>
            <a:pPr lvl="1"/>
            <a:r>
              <a:rPr lang="en-US" b="1">
                <a:latin typeface="Courier New" pitchFamily="49" charset="0"/>
              </a:rPr>
              <a:t>words(doc.txt) | sort | </a:t>
            </a:r>
            <a:r>
              <a:rPr lang="en-US" b="1" err="1">
                <a:latin typeface="Courier New" pitchFamily="49" charset="0"/>
              </a:rPr>
              <a:t>uniq</a:t>
            </a:r>
            <a:r>
              <a:rPr lang="en-US" b="1">
                <a:latin typeface="Courier New" pitchFamily="49" charset="0"/>
              </a:rPr>
              <a:t> -c</a:t>
            </a:r>
          </a:p>
          <a:p>
            <a:pPr lvl="2"/>
            <a:r>
              <a:rPr lang="en-US"/>
              <a:t>where </a:t>
            </a:r>
            <a:r>
              <a:rPr lang="en-US" b="1">
                <a:latin typeface="Courier New" pitchFamily="49" charset="0"/>
              </a:rPr>
              <a:t>words</a:t>
            </a:r>
            <a:r>
              <a:rPr lang="en-US"/>
              <a:t> takes a file and outputs the words in it, one per a line</a:t>
            </a:r>
          </a:p>
          <a:p>
            <a:r>
              <a:rPr lang="en-US"/>
              <a:t>Case 2 captures the essence of </a:t>
            </a:r>
            <a:r>
              <a:rPr lang="en-US" b="1" err="1">
                <a:solidFill>
                  <a:schemeClr val="accent2"/>
                </a:solidFill>
              </a:rPr>
              <a:t>MapReduce</a:t>
            </a:r>
            <a:endParaRPr lang="en-US" b="1">
              <a:solidFill>
                <a:schemeClr val="accent2"/>
              </a:solidFill>
            </a:endParaRPr>
          </a:p>
          <a:p>
            <a:pPr lvl="1"/>
            <a:r>
              <a:rPr lang="en-US"/>
              <a:t>Great thing is that it is naturally parallelizable</a:t>
            </a:r>
          </a:p>
          <a:p>
            <a:pPr lvl="1">
              <a:buFont typeface="Wingdings" pitchFamily="2" charset="2"/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08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MapReduce</a:t>
            </a:r>
            <a:r>
              <a:rPr lang="en-US"/>
              <a:t>: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Sequentially read a lot of data</a:t>
            </a:r>
          </a:p>
          <a:p>
            <a:r>
              <a:rPr lang="en-US" b="1">
                <a:solidFill>
                  <a:schemeClr val="accent2"/>
                </a:solidFill>
              </a:rPr>
              <a:t>Map:</a:t>
            </a:r>
          </a:p>
          <a:p>
            <a:pPr lvl="1"/>
            <a:r>
              <a:rPr lang="en-US"/>
              <a:t>Extract something you care about</a:t>
            </a:r>
          </a:p>
          <a:p>
            <a:r>
              <a:rPr lang="en-US" b="1"/>
              <a:t>Group by key:</a:t>
            </a:r>
            <a:r>
              <a:rPr lang="en-US"/>
              <a:t> Sort and Shuffle</a:t>
            </a:r>
          </a:p>
          <a:p>
            <a:r>
              <a:rPr lang="en-US" b="1">
                <a:solidFill>
                  <a:schemeClr val="accent4"/>
                </a:solidFill>
              </a:rPr>
              <a:t>Reduce:</a:t>
            </a:r>
          </a:p>
          <a:p>
            <a:pPr lvl="1"/>
            <a:r>
              <a:rPr lang="en-US"/>
              <a:t>Aggregate, summarize, filter or transform</a:t>
            </a:r>
          </a:p>
          <a:p>
            <a:r>
              <a:rPr lang="en-US"/>
              <a:t>Write the result</a:t>
            </a:r>
          </a:p>
        </p:txBody>
      </p:sp>
      <p:sp>
        <p:nvSpPr>
          <p:cNvPr id="4" name="Rectangle 3"/>
          <p:cNvSpPr/>
          <p:nvPr/>
        </p:nvSpPr>
        <p:spPr>
          <a:xfrm>
            <a:off x="1752600" y="5257800"/>
            <a:ext cx="5410200" cy="106680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Outline stays the same, </a:t>
            </a:r>
            <a:r>
              <a:rPr lang="en-US" sz="2400" b="1"/>
              <a:t>Map </a:t>
            </a:r>
            <a:r>
              <a:rPr lang="en-US" sz="2400"/>
              <a:t>and </a:t>
            </a:r>
            <a:r>
              <a:rPr lang="en-US" sz="2400" b="1"/>
              <a:t>Reduce </a:t>
            </a:r>
            <a:r>
              <a:rPr lang="en-US" sz="2400"/>
              <a:t>change to fit the problem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36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MapReduce</a:t>
            </a:r>
            <a:r>
              <a:rPr lang="en-US"/>
              <a:t>: The </a:t>
            </a:r>
            <a:r>
              <a:rPr lang="en-US" u="sng"/>
              <a:t>Map</a:t>
            </a:r>
            <a:r>
              <a:rPr lang="en-US"/>
              <a:t> Step</a:t>
            </a:r>
          </a:p>
        </p:txBody>
      </p:sp>
      <p:grpSp>
        <p:nvGrpSpPr>
          <p:cNvPr id="108565" name="Group 21"/>
          <p:cNvGrpSpPr>
            <a:grpSpLocks/>
          </p:cNvGrpSpPr>
          <p:nvPr/>
        </p:nvGrpSpPr>
        <p:grpSpPr bwMode="auto">
          <a:xfrm>
            <a:off x="762000" y="3810000"/>
            <a:ext cx="1219200" cy="381000"/>
            <a:chOff x="240" y="2016"/>
            <a:chExt cx="768" cy="240"/>
          </a:xfrm>
        </p:grpSpPr>
        <p:sp>
          <p:nvSpPr>
            <p:cNvPr id="108548" name="Rectangle 4"/>
            <p:cNvSpPr>
              <a:spLocks noChangeArrowheads="1"/>
            </p:cNvSpPr>
            <p:nvPr/>
          </p:nvSpPr>
          <p:spPr bwMode="auto">
            <a:xfrm>
              <a:off x="576" y="2016"/>
              <a:ext cx="432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8549" name="AutoShape 5"/>
            <p:cNvSpPr>
              <a:spLocks noChangeArrowheads="1"/>
            </p:cNvSpPr>
            <p:nvPr/>
          </p:nvSpPr>
          <p:spPr bwMode="auto">
            <a:xfrm>
              <a:off x="240" y="2016"/>
              <a:ext cx="288" cy="24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</p:grpSp>
      <p:grpSp>
        <p:nvGrpSpPr>
          <p:cNvPr id="108580" name="Group 36"/>
          <p:cNvGrpSpPr>
            <a:grpSpLocks/>
          </p:cNvGrpSpPr>
          <p:nvPr/>
        </p:nvGrpSpPr>
        <p:grpSpPr bwMode="auto">
          <a:xfrm>
            <a:off x="3200400" y="2514600"/>
            <a:ext cx="1676400" cy="1219200"/>
            <a:chOff x="1776" y="1152"/>
            <a:chExt cx="1056" cy="768"/>
          </a:xfrm>
        </p:grpSpPr>
        <p:grpSp>
          <p:nvGrpSpPr>
            <p:cNvPr id="108554" name="Group 10"/>
            <p:cNvGrpSpPr>
              <a:grpSpLocks/>
            </p:cNvGrpSpPr>
            <p:nvPr/>
          </p:nvGrpSpPr>
          <p:grpSpPr bwMode="auto">
            <a:xfrm>
              <a:off x="1776" y="1152"/>
              <a:ext cx="1056" cy="336"/>
              <a:chOff x="2256" y="1344"/>
              <a:chExt cx="1056" cy="336"/>
            </a:xfrm>
          </p:grpSpPr>
          <p:sp>
            <p:nvSpPr>
              <p:cNvPr id="108552" name="AutoShape 8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432" cy="336"/>
              </a:xfrm>
              <a:prstGeom prst="diamond">
                <a:avLst/>
              </a:prstGeom>
              <a:solidFill>
                <a:srgbClr val="9966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108553" name="AutoShape 9"/>
              <p:cNvSpPr>
                <a:spLocks noChangeArrowheads="1"/>
              </p:cNvSpPr>
              <p:nvPr/>
            </p:nvSpPr>
            <p:spPr bwMode="auto">
              <a:xfrm>
                <a:off x="2688" y="1344"/>
                <a:ext cx="624" cy="336"/>
              </a:xfrm>
              <a:prstGeom prst="parallelogram">
                <a:avLst>
                  <a:gd name="adj" fmla="val 46429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</p:grpSp>
        <p:grpSp>
          <p:nvGrpSpPr>
            <p:cNvPr id="108555" name="Group 11"/>
            <p:cNvGrpSpPr>
              <a:grpSpLocks/>
            </p:cNvGrpSpPr>
            <p:nvPr/>
          </p:nvGrpSpPr>
          <p:grpSpPr bwMode="auto">
            <a:xfrm>
              <a:off x="1776" y="1584"/>
              <a:ext cx="1056" cy="336"/>
              <a:chOff x="2256" y="1344"/>
              <a:chExt cx="1056" cy="336"/>
            </a:xfrm>
          </p:grpSpPr>
          <p:sp>
            <p:nvSpPr>
              <p:cNvPr id="108556" name="AutoShape 12"/>
              <p:cNvSpPr>
                <a:spLocks noChangeArrowheads="1"/>
              </p:cNvSpPr>
              <p:nvPr/>
            </p:nvSpPr>
            <p:spPr bwMode="auto">
              <a:xfrm>
                <a:off x="2256" y="1344"/>
                <a:ext cx="432" cy="336"/>
              </a:xfrm>
              <a:prstGeom prst="diamond">
                <a:avLst/>
              </a:prstGeom>
              <a:solidFill>
                <a:srgbClr val="CC99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108557" name="AutoShape 13"/>
              <p:cNvSpPr>
                <a:spLocks noChangeArrowheads="1"/>
              </p:cNvSpPr>
              <p:nvPr/>
            </p:nvSpPr>
            <p:spPr bwMode="auto">
              <a:xfrm>
                <a:off x="2688" y="1344"/>
                <a:ext cx="624" cy="336"/>
              </a:xfrm>
              <a:prstGeom prst="parallelogram">
                <a:avLst>
                  <a:gd name="adj" fmla="val 46429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</p:grpSp>
      </p:grpSp>
      <p:grpSp>
        <p:nvGrpSpPr>
          <p:cNvPr id="108579" name="Group 35"/>
          <p:cNvGrpSpPr>
            <a:grpSpLocks/>
          </p:cNvGrpSpPr>
          <p:nvPr/>
        </p:nvGrpSpPr>
        <p:grpSpPr bwMode="auto">
          <a:xfrm>
            <a:off x="2133600" y="2895600"/>
            <a:ext cx="762000" cy="609600"/>
            <a:chOff x="1104" y="1296"/>
            <a:chExt cx="480" cy="384"/>
          </a:xfrm>
        </p:grpSpPr>
        <p:sp>
          <p:nvSpPr>
            <p:cNvPr id="108563" name="AutoShape 19"/>
            <p:cNvSpPr>
              <a:spLocks noChangeArrowheads="1"/>
            </p:cNvSpPr>
            <p:nvPr/>
          </p:nvSpPr>
          <p:spPr bwMode="auto">
            <a:xfrm>
              <a:off x="1152" y="1488"/>
              <a:ext cx="432" cy="192"/>
            </a:xfrm>
            <a:prstGeom prst="rightArrow">
              <a:avLst>
                <a:gd name="adj1" fmla="val 50000"/>
                <a:gd name="adj2" fmla="val 56250"/>
              </a:avLst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64" name="Text Box 20"/>
            <p:cNvSpPr txBox="1">
              <a:spLocks noChangeArrowheads="1"/>
            </p:cNvSpPr>
            <p:nvPr/>
          </p:nvSpPr>
          <p:spPr bwMode="auto">
            <a:xfrm>
              <a:off x="1104" y="1296"/>
              <a:ext cx="3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map</a:t>
              </a:r>
            </a:p>
          </p:txBody>
        </p:sp>
      </p:grpSp>
      <p:grpSp>
        <p:nvGrpSpPr>
          <p:cNvPr id="108569" name="Group 25"/>
          <p:cNvGrpSpPr>
            <a:grpSpLocks/>
          </p:cNvGrpSpPr>
          <p:nvPr/>
        </p:nvGrpSpPr>
        <p:grpSpPr bwMode="auto">
          <a:xfrm>
            <a:off x="762000" y="3124200"/>
            <a:ext cx="1219200" cy="381000"/>
            <a:chOff x="240" y="2016"/>
            <a:chExt cx="768" cy="240"/>
          </a:xfrm>
        </p:grpSpPr>
        <p:sp>
          <p:nvSpPr>
            <p:cNvPr id="108570" name="Rectangle 26"/>
            <p:cNvSpPr>
              <a:spLocks noChangeArrowheads="1"/>
            </p:cNvSpPr>
            <p:nvPr/>
          </p:nvSpPr>
          <p:spPr bwMode="auto">
            <a:xfrm>
              <a:off x="576" y="2016"/>
              <a:ext cx="432" cy="240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8571" name="AutoShape 27"/>
            <p:cNvSpPr>
              <a:spLocks noChangeArrowheads="1"/>
            </p:cNvSpPr>
            <p:nvPr/>
          </p:nvSpPr>
          <p:spPr bwMode="auto">
            <a:xfrm>
              <a:off x="240" y="2016"/>
              <a:ext cx="288" cy="240"/>
            </a:xfrm>
            <a:prstGeom prst="triangle">
              <a:avLst>
                <a:gd name="adj" fmla="val 50000"/>
              </a:avLst>
            </a:prstGeom>
            <a:solidFill>
              <a:srgbClr val="CC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</p:grpSp>
      <p:grpSp>
        <p:nvGrpSpPr>
          <p:cNvPr id="108572" name="Group 28"/>
          <p:cNvGrpSpPr>
            <a:grpSpLocks/>
          </p:cNvGrpSpPr>
          <p:nvPr/>
        </p:nvGrpSpPr>
        <p:grpSpPr bwMode="auto">
          <a:xfrm>
            <a:off x="685800" y="5257800"/>
            <a:ext cx="1219200" cy="381000"/>
            <a:chOff x="240" y="2016"/>
            <a:chExt cx="768" cy="240"/>
          </a:xfrm>
        </p:grpSpPr>
        <p:sp>
          <p:nvSpPr>
            <p:cNvPr id="108573" name="Rectangle 29"/>
            <p:cNvSpPr>
              <a:spLocks noChangeArrowheads="1"/>
            </p:cNvSpPr>
            <p:nvPr/>
          </p:nvSpPr>
          <p:spPr bwMode="auto">
            <a:xfrm>
              <a:off x="576" y="2016"/>
              <a:ext cx="432" cy="24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8574" name="AutoShape 30"/>
            <p:cNvSpPr>
              <a:spLocks noChangeArrowheads="1"/>
            </p:cNvSpPr>
            <p:nvPr/>
          </p:nvSpPr>
          <p:spPr bwMode="auto">
            <a:xfrm>
              <a:off x="240" y="2016"/>
              <a:ext cx="288" cy="240"/>
            </a:xfrm>
            <a:prstGeom prst="triangle">
              <a:avLst>
                <a:gd name="adj" fmla="val 50000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</p:grpSp>
      <p:sp>
        <p:nvSpPr>
          <p:cNvPr id="108577" name="Text Box 33"/>
          <p:cNvSpPr txBox="1">
            <a:spLocks noChangeArrowheads="1"/>
          </p:cNvSpPr>
          <p:nvPr/>
        </p:nvSpPr>
        <p:spPr bwMode="auto">
          <a:xfrm>
            <a:off x="1020763" y="4419600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/>
              <a:t>…</a:t>
            </a:r>
          </a:p>
        </p:txBody>
      </p:sp>
      <p:grpSp>
        <p:nvGrpSpPr>
          <p:cNvPr id="108581" name="Group 37"/>
          <p:cNvGrpSpPr>
            <a:grpSpLocks/>
          </p:cNvGrpSpPr>
          <p:nvPr/>
        </p:nvGrpSpPr>
        <p:grpSpPr bwMode="auto">
          <a:xfrm>
            <a:off x="3200400" y="3886200"/>
            <a:ext cx="1676400" cy="533400"/>
            <a:chOff x="2256" y="1344"/>
            <a:chExt cx="1056" cy="336"/>
          </a:xfrm>
        </p:grpSpPr>
        <p:sp>
          <p:nvSpPr>
            <p:cNvPr id="108582" name="AutoShape 38"/>
            <p:cNvSpPr>
              <a:spLocks noChangeArrowheads="1"/>
            </p:cNvSpPr>
            <p:nvPr/>
          </p:nvSpPr>
          <p:spPr bwMode="auto">
            <a:xfrm>
              <a:off x="2256" y="1344"/>
              <a:ext cx="432" cy="336"/>
            </a:xfrm>
            <a:prstGeom prst="diamond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8583" name="AutoShape 39"/>
            <p:cNvSpPr>
              <a:spLocks noChangeArrowheads="1"/>
            </p:cNvSpPr>
            <p:nvPr/>
          </p:nvSpPr>
          <p:spPr bwMode="auto">
            <a:xfrm>
              <a:off x="2688" y="1344"/>
              <a:ext cx="624" cy="336"/>
            </a:xfrm>
            <a:prstGeom prst="parallelogram">
              <a:avLst>
                <a:gd name="adj" fmla="val 4642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</p:grpSp>
      <p:grpSp>
        <p:nvGrpSpPr>
          <p:cNvPr id="108584" name="Group 40"/>
          <p:cNvGrpSpPr>
            <a:grpSpLocks/>
          </p:cNvGrpSpPr>
          <p:nvPr/>
        </p:nvGrpSpPr>
        <p:grpSpPr bwMode="auto">
          <a:xfrm>
            <a:off x="2133600" y="3657600"/>
            <a:ext cx="762000" cy="609600"/>
            <a:chOff x="1104" y="1296"/>
            <a:chExt cx="480" cy="384"/>
          </a:xfrm>
        </p:grpSpPr>
        <p:sp>
          <p:nvSpPr>
            <p:cNvPr id="108585" name="AutoShape 41"/>
            <p:cNvSpPr>
              <a:spLocks noChangeArrowheads="1"/>
            </p:cNvSpPr>
            <p:nvPr/>
          </p:nvSpPr>
          <p:spPr bwMode="auto">
            <a:xfrm>
              <a:off x="1152" y="1488"/>
              <a:ext cx="432" cy="192"/>
            </a:xfrm>
            <a:prstGeom prst="rightArrow">
              <a:avLst>
                <a:gd name="adj1" fmla="val 50000"/>
                <a:gd name="adj2" fmla="val 56250"/>
              </a:avLst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586" name="Text Box 42"/>
            <p:cNvSpPr txBox="1">
              <a:spLocks noChangeArrowheads="1"/>
            </p:cNvSpPr>
            <p:nvPr/>
          </p:nvSpPr>
          <p:spPr bwMode="auto">
            <a:xfrm>
              <a:off x="1104" y="1296"/>
              <a:ext cx="39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map</a:t>
              </a:r>
            </a:p>
          </p:txBody>
        </p:sp>
      </p:grpSp>
      <p:sp>
        <p:nvSpPr>
          <p:cNvPr id="108611" name="Text Box 67"/>
          <p:cNvSpPr txBox="1">
            <a:spLocks noChangeArrowheads="1"/>
          </p:cNvSpPr>
          <p:nvPr/>
        </p:nvSpPr>
        <p:spPr bwMode="auto">
          <a:xfrm>
            <a:off x="762000" y="1828800"/>
            <a:ext cx="18517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Input</a:t>
            </a:r>
          </a:p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key-value pairs</a:t>
            </a:r>
          </a:p>
        </p:txBody>
      </p:sp>
      <p:sp>
        <p:nvSpPr>
          <p:cNvPr id="108578" name="Text Box 34"/>
          <p:cNvSpPr txBox="1">
            <a:spLocks noChangeArrowheads="1"/>
          </p:cNvSpPr>
          <p:nvPr/>
        </p:nvSpPr>
        <p:spPr bwMode="auto">
          <a:xfrm>
            <a:off x="3200400" y="1828800"/>
            <a:ext cx="18517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Intermediate</a:t>
            </a:r>
          </a:p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key-value pairs</a:t>
            </a:r>
          </a:p>
        </p:txBody>
      </p:sp>
      <p:sp>
        <p:nvSpPr>
          <p:cNvPr id="108619" name="Text Box 75"/>
          <p:cNvSpPr txBox="1">
            <a:spLocks noChangeArrowheads="1"/>
          </p:cNvSpPr>
          <p:nvPr/>
        </p:nvSpPr>
        <p:spPr bwMode="auto">
          <a:xfrm>
            <a:off x="3505200" y="4495800"/>
            <a:ext cx="503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/>
              <a:t>…</a:t>
            </a:r>
          </a:p>
        </p:txBody>
      </p:sp>
      <p:sp>
        <p:nvSpPr>
          <p:cNvPr id="108620" name="AutoShape 76"/>
          <p:cNvSpPr>
            <a:spLocks noChangeArrowheads="1"/>
          </p:cNvSpPr>
          <p:nvPr/>
        </p:nvSpPr>
        <p:spPr bwMode="auto">
          <a:xfrm>
            <a:off x="3276600" y="5181600"/>
            <a:ext cx="685800" cy="533400"/>
          </a:xfrm>
          <a:prstGeom prst="diamond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k</a:t>
            </a:r>
          </a:p>
        </p:txBody>
      </p:sp>
      <p:sp>
        <p:nvSpPr>
          <p:cNvPr id="108621" name="AutoShape 77"/>
          <p:cNvSpPr>
            <a:spLocks noChangeArrowheads="1"/>
          </p:cNvSpPr>
          <p:nvPr/>
        </p:nvSpPr>
        <p:spPr bwMode="auto">
          <a:xfrm>
            <a:off x="3962400" y="5181600"/>
            <a:ext cx="990600" cy="533400"/>
          </a:xfrm>
          <a:prstGeom prst="parallelogram">
            <a:avLst>
              <a:gd name="adj" fmla="val 464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41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78" grpId="0"/>
      <p:bldP spid="108619" grpId="0"/>
      <p:bldP spid="108620" grpId="0" animBg="1"/>
      <p:bldP spid="1086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MapReduce</a:t>
            </a:r>
            <a:r>
              <a:rPr lang="en-US"/>
              <a:t>: The </a:t>
            </a:r>
            <a:r>
              <a:rPr lang="en-US" u="sng"/>
              <a:t>Reduce </a:t>
            </a:r>
            <a:r>
              <a:rPr lang="en-US"/>
              <a:t>Step</a:t>
            </a:r>
          </a:p>
        </p:txBody>
      </p:sp>
      <p:grpSp>
        <p:nvGrpSpPr>
          <p:cNvPr id="109583" name="Group 15"/>
          <p:cNvGrpSpPr>
            <a:grpSpLocks/>
          </p:cNvGrpSpPr>
          <p:nvPr/>
        </p:nvGrpSpPr>
        <p:grpSpPr bwMode="auto">
          <a:xfrm>
            <a:off x="609600" y="1828800"/>
            <a:ext cx="1873250" cy="3733800"/>
            <a:chOff x="3476" y="960"/>
            <a:chExt cx="1180" cy="2352"/>
          </a:xfrm>
        </p:grpSpPr>
        <p:grpSp>
          <p:nvGrpSpPr>
            <p:cNvPr id="109584" name="Group 16"/>
            <p:cNvGrpSpPr>
              <a:grpSpLocks/>
            </p:cNvGrpSpPr>
            <p:nvPr/>
          </p:nvGrpSpPr>
          <p:grpSpPr bwMode="auto">
            <a:xfrm>
              <a:off x="3552" y="1392"/>
              <a:ext cx="1104" cy="1920"/>
              <a:chOff x="3552" y="1392"/>
              <a:chExt cx="1104" cy="1920"/>
            </a:xfrm>
          </p:grpSpPr>
          <p:sp>
            <p:nvSpPr>
              <p:cNvPr id="109585" name="AutoShape 17"/>
              <p:cNvSpPr>
                <a:spLocks noChangeArrowheads="1"/>
              </p:cNvSpPr>
              <p:nvPr/>
            </p:nvSpPr>
            <p:spPr bwMode="auto">
              <a:xfrm>
                <a:off x="3600" y="2976"/>
                <a:ext cx="432" cy="336"/>
              </a:xfrm>
              <a:prstGeom prst="diamond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109586" name="AutoShape 18"/>
              <p:cNvSpPr>
                <a:spLocks noChangeArrowheads="1"/>
              </p:cNvSpPr>
              <p:nvPr/>
            </p:nvSpPr>
            <p:spPr bwMode="auto">
              <a:xfrm>
                <a:off x="4032" y="2976"/>
                <a:ext cx="624" cy="336"/>
              </a:xfrm>
              <a:prstGeom prst="parallelogram">
                <a:avLst>
                  <a:gd name="adj" fmla="val 46429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  <p:sp>
            <p:nvSpPr>
              <p:cNvPr id="109587" name="Text Box 19"/>
              <p:cNvSpPr txBox="1">
                <a:spLocks noChangeArrowheads="1"/>
              </p:cNvSpPr>
              <p:nvPr/>
            </p:nvSpPr>
            <p:spPr bwMode="auto">
              <a:xfrm>
                <a:off x="3840" y="2592"/>
                <a:ext cx="317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400" b="1"/>
                  <a:t>…</a:t>
                </a:r>
              </a:p>
            </p:txBody>
          </p:sp>
          <p:grpSp>
            <p:nvGrpSpPr>
              <p:cNvPr id="109588" name="Group 20"/>
              <p:cNvGrpSpPr>
                <a:grpSpLocks/>
              </p:cNvGrpSpPr>
              <p:nvPr/>
            </p:nvGrpSpPr>
            <p:grpSpPr bwMode="auto">
              <a:xfrm>
                <a:off x="3552" y="1392"/>
                <a:ext cx="1056" cy="336"/>
                <a:chOff x="2256" y="1344"/>
                <a:chExt cx="1056" cy="336"/>
              </a:xfrm>
            </p:grpSpPr>
            <p:sp>
              <p:nvSpPr>
                <p:cNvPr id="109589" name="AutoShape 21"/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432" cy="336"/>
                </a:xfrm>
                <a:prstGeom prst="diamond">
                  <a:avLst/>
                </a:prstGeom>
                <a:solidFill>
                  <a:srgbClr val="9966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/>
                    <a:t>k</a:t>
                  </a:r>
                </a:p>
              </p:txBody>
            </p:sp>
            <p:sp>
              <p:nvSpPr>
                <p:cNvPr id="109590" name="AutoShape 22"/>
                <p:cNvSpPr>
                  <a:spLocks noChangeArrowheads="1"/>
                </p:cNvSpPr>
                <p:nvPr/>
              </p:nvSpPr>
              <p:spPr bwMode="auto">
                <a:xfrm>
                  <a:off x="2688" y="1344"/>
                  <a:ext cx="624" cy="336"/>
                </a:xfrm>
                <a:prstGeom prst="parallelogram">
                  <a:avLst>
                    <a:gd name="adj" fmla="val 46429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/>
                    <a:t>v</a:t>
                  </a:r>
                </a:p>
              </p:txBody>
            </p:sp>
          </p:grpSp>
          <p:grpSp>
            <p:nvGrpSpPr>
              <p:cNvPr id="109591" name="Group 23"/>
              <p:cNvGrpSpPr>
                <a:grpSpLocks/>
              </p:cNvGrpSpPr>
              <p:nvPr/>
            </p:nvGrpSpPr>
            <p:grpSpPr bwMode="auto">
              <a:xfrm>
                <a:off x="3552" y="1824"/>
                <a:ext cx="1056" cy="336"/>
                <a:chOff x="2256" y="1344"/>
                <a:chExt cx="1056" cy="336"/>
              </a:xfrm>
            </p:grpSpPr>
            <p:sp>
              <p:nvSpPr>
                <p:cNvPr id="109592" name="AutoShape 24"/>
                <p:cNvSpPr>
                  <a:spLocks noChangeArrowheads="1"/>
                </p:cNvSpPr>
                <p:nvPr/>
              </p:nvSpPr>
              <p:spPr bwMode="auto">
                <a:xfrm>
                  <a:off x="2256" y="1344"/>
                  <a:ext cx="432" cy="336"/>
                </a:xfrm>
                <a:prstGeom prst="diamond">
                  <a:avLst/>
                </a:prstGeom>
                <a:solidFill>
                  <a:srgbClr val="CC99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/>
                    <a:t>k</a:t>
                  </a:r>
                </a:p>
              </p:txBody>
            </p:sp>
            <p:sp>
              <p:nvSpPr>
                <p:cNvPr id="109593" name="AutoShape 25"/>
                <p:cNvSpPr>
                  <a:spLocks noChangeArrowheads="1"/>
                </p:cNvSpPr>
                <p:nvPr/>
              </p:nvSpPr>
              <p:spPr bwMode="auto">
                <a:xfrm>
                  <a:off x="2688" y="1344"/>
                  <a:ext cx="624" cy="336"/>
                </a:xfrm>
                <a:prstGeom prst="parallelogram">
                  <a:avLst>
                    <a:gd name="adj" fmla="val 46429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/>
                    <a:t>v</a:t>
                  </a:r>
                </a:p>
              </p:txBody>
            </p:sp>
          </p:grpSp>
          <p:sp>
            <p:nvSpPr>
              <p:cNvPr id="109594" name="AutoShape 26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32" cy="336"/>
              </a:xfrm>
              <a:prstGeom prst="diamond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k</a:t>
                </a:r>
              </a:p>
            </p:txBody>
          </p:sp>
          <p:sp>
            <p:nvSpPr>
              <p:cNvPr id="109595" name="AutoShape 27"/>
              <p:cNvSpPr>
                <a:spLocks noChangeArrowheads="1"/>
              </p:cNvSpPr>
              <p:nvPr/>
            </p:nvSpPr>
            <p:spPr bwMode="auto">
              <a:xfrm>
                <a:off x="3984" y="2256"/>
                <a:ext cx="624" cy="336"/>
              </a:xfrm>
              <a:prstGeom prst="parallelogram">
                <a:avLst>
                  <a:gd name="adj" fmla="val 46429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/>
                  <a:t>v</a:t>
                </a:r>
              </a:p>
            </p:txBody>
          </p:sp>
        </p:grpSp>
        <p:sp>
          <p:nvSpPr>
            <p:cNvPr id="109596" name="Text Box 28"/>
            <p:cNvSpPr txBox="1">
              <a:spLocks noChangeArrowheads="1"/>
            </p:cNvSpPr>
            <p:nvPr/>
          </p:nvSpPr>
          <p:spPr bwMode="auto">
            <a:xfrm>
              <a:off x="3476" y="960"/>
              <a:ext cx="116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Intermediate</a:t>
              </a:r>
            </a:p>
            <a:p>
              <a:r>
                <a:rPr lang="en-US" b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key-value pairs</a:t>
              </a:r>
            </a:p>
          </p:txBody>
        </p:sp>
      </p:grpSp>
      <p:grpSp>
        <p:nvGrpSpPr>
          <p:cNvPr id="109635" name="Group 67"/>
          <p:cNvGrpSpPr>
            <a:grpSpLocks/>
          </p:cNvGrpSpPr>
          <p:nvPr/>
        </p:nvGrpSpPr>
        <p:grpSpPr bwMode="auto">
          <a:xfrm>
            <a:off x="2427288" y="3087689"/>
            <a:ext cx="849312" cy="874713"/>
            <a:chOff x="1529" y="1753"/>
            <a:chExt cx="535" cy="551"/>
          </a:xfrm>
        </p:grpSpPr>
        <p:sp>
          <p:nvSpPr>
            <p:cNvPr id="109597" name="AutoShape 29"/>
            <p:cNvSpPr>
              <a:spLocks noChangeArrowheads="1"/>
            </p:cNvSpPr>
            <p:nvPr/>
          </p:nvSpPr>
          <p:spPr bwMode="auto">
            <a:xfrm>
              <a:off x="1584" y="2112"/>
              <a:ext cx="480" cy="192"/>
            </a:xfrm>
            <a:prstGeom prst="rightArrow">
              <a:avLst>
                <a:gd name="adj1" fmla="val 50000"/>
                <a:gd name="adj2" fmla="val 62500"/>
              </a:avLst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598" name="Text Box 30"/>
            <p:cNvSpPr txBox="1">
              <a:spLocks noChangeArrowheads="1"/>
            </p:cNvSpPr>
            <p:nvPr/>
          </p:nvSpPr>
          <p:spPr bwMode="auto">
            <a:xfrm>
              <a:off x="1529" y="1753"/>
              <a:ext cx="523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Group</a:t>
              </a:r>
            </a:p>
            <a:p>
              <a:r>
                <a:rPr lang="en-US" b="1"/>
                <a:t>by key</a:t>
              </a:r>
            </a:p>
          </p:txBody>
        </p:sp>
      </p:grpSp>
      <p:grpSp>
        <p:nvGrpSpPr>
          <p:cNvPr id="109601" name="Group 33"/>
          <p:cNvGrpSpPr>
            <a:grpSpLocks/>
          </p:cNvGrpSpPr>
          <p:nvPr/>
        </p:nvGrpSpPr>
        <p:grpSpPr bwMode="auto">
          <a:xfrm>
            <a:off x="5943600" y="2362200"/>
            <a:ext cx="1066800" cy="533400"/>
            <a:chOff x="3456" y="1296"/>
            <a:chExt cx="672" cy="336"/>
          </a:xfrm>
        </p:grpSpPr>
        <p:sp>
          <p:nvSpPr>
            <p:cNvPr id="109599" name="AutoShape 31"/>
            <p:cNvSpPr>
              <a:spLocks noChangeArrowheads="1"/>
            </p:cNvSpPr>
            <p:nvPr/>
          </p:nvSpPr>
          <p:spPr bwMode="auto">
            <a:xfrm>
              <a:off x="3504" y="1488"/>
              <a:ext cx="624" cy="144"/>
            </a:xfrm>
            <a:prstGeom prst="rightArrow">
              <a:avLst>
                <a:gd name="adj1" fmla="val 50000"/>
                <a:gd name="adj2" fmla="val 108333"/>
              </a:avLst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600" name="Text Box 32"/>
            <p:cNvSpPr txBox="1">
              <a:spLocks noChangeArrowheads="1"/>
            </p:cNvSpPr>
            <p:nvPr/>
          </p:nvSpPr>
          <p:spPr bwMode="auto">
            <a:xfrm>
              <a:off x="3456" y="1296"/>
              <a:ext cx="5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reduce</a:t>
              </a:r>
            </a:p>
          </p:txBody>
        </p:sp>
      </p:grpSp>
      <p:grpSp>
        <p:nvGrpSpPr>
          <p:cNvPr id="109602" name="Group 34"/>
          <p:cNvGrpSpPr>
            <a:grpSpLocks/>
          </p:cNvGrpSpPr>
          <p:nvPr/>
        </p:nvGrpSpPr>
        <p:grpSpPr bwMode="auto">
          <a:xfrm>
            <a:off x="5943600" y="2971800"/>
            <a:ext cx="1066800" cy="533400"/>
            <a:chOff x="3456" y="1296"/>
            <a:chExt cx="672" cy="336"/>
          </a:xfrm>
        </p:grpSpPr>
        <p:sp>
          <p:nvSpPr>
            <p:cNvPr id="109603" name="AutoShape 35"/>
            <p:cNvSpPr>
              <a:spLocks noChangeArrowheads="1"/>
            </p:cNvSpPr>
            <p:nvPr/>
          </p:nvSpPr>
          <p:spPr bwMode="auto">
            <a:xfrm>
              <a:off x="3504" y="1488"/>
              <a:ext cx="624" cy="144"/>
            </a:xfrm>
            <a:prstGeom prst="rightArrow">
              <a:avLst>
                <a:gd name="adj1" fmla="val 50000"/>
                <a:gd name="adj2" fmla="val 108333"/>
              </a:avLst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604" name="Text Box 36"/>
            <p:cNvSpPr txBox="1">
              <a:spLocks noChangeArrowheads="1"/>
            </p:cNvSpPr>
            <p:nvPr/>
          </p:nvSpPr>
          <p:spPr bwMode="auto">
            <a:xfrm>
              <a:off x="3456" y="1296"/>
              <a:ext cx="53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/>
                <a:t>reduce</a:t>
              </a:r>
            </a:p>
          </p:txBody>
        </p:sp>
      </p:grpSp>
      <p:grpSp>
        <p:nvGrpSpPr>
          <p:cNvPr id="109610" name="Group 42"/>
          <p:cNvGrpSpPr>
            <a:grpSpLocks/>
          </p:cNvGrpSpPr>
          <p:nvPr/>
        </p:nvGrpSpPr>
        <p:grpSpPr bwMode="auto">
          <a:xfrm>
            <a:off x="7086600" y="2514600"/>
            <a:ext cx="1295400" cy="533400"/>
            <a:chOff x="4464" y="1392"/>
            <a:chExt cx="816" cy="336"/>
          </a:xfrm>
        </p:grpSpPr>
        <p:sp>
          <p:nvSpPr>
            <p:cNvPr id="109605" name="AutoShape 37"/>
            <p:cNvSpPr>
              <a:spLocks noChangeArrowheads="1"/>
            </p:cNvSpPr>
            <p:nvPr/>
          </p:nvSpPr>
          <p:spPr bwMode="auto">
            <a:xfrm>
              <a:off x="4464" y="1392"/>
              <a:ext cx="432" cy="336"/>
            </a:xfrm>
            <a:prstGeom prst="diamond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607" name="AutoShape 39"/>
            <p:cNvSpPr>
              <a:spLocks noChangeArrowheads="1"/>
            </p:cNvSpPr>
            <p:nvPr/>
          </p:nvSpPr>
          <p:spPr bwMode="auto">
            <a:xfrm>
              <a:off x="4944" y="1392"/>
              <a:ext cx="336" cy="33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</p:grpSp>
      <p:grpSp>
        <p:nvGrpSpPr>
          <p:cNvPr id="109611" name="Group 43"/>
          <p:cNvGrpSpPr>
            <a:grpSpLocks/>
          </p:cNvGrpSpPr>
          <p:nvPr/>
        </p:nvGrpSpPr>
        <p:grpSpPr bwMode="auto">
          <a:xfrm>
            <a:off x="7086600" y="3124200"/>
            <a:ext cx="1295400" cy="533400"/>
            <a:chOff x="4464" y="1392"/>
            <a:chExt cx="816" cy="336"/>
          </a:xfrm>
        </p:grpSpPr>
        <p:sp>
          <p:nvSpPr>
            <p:cNvPr id="109612" name="AutoShape 44"/>
            <p:cNvSpPr>
              <a:spLocks noChangeArrowheads="1"/>
            </p:cNvSpPr>
            <p:nvPr/>
          </p:nvSpPr>
          <p:spPr bwMode="auto">
            <a:xfrm>
              <a:off x="4464" y="1392"/>
              <a:ext cx="432" cy="336"/>
            </a:xfrm>
            <a:prstGeom prst="diamond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613" name="AutoShape 45"/>
            <p:cNvSpPr>
              <a:spLocks noChangeArrowheads="1"/>
            </p:cNvSpPr>
            <p:nvPr/>
          </p:nvSpPr>
          <p:spPr bwMode="auto">
            <a:xfrm>
              <a:off x="4944" y="1392"/>
              <a:ext cx="336" cy="33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</p:grpSp>
      <p:grpSp>
        <p:nvGrpSpPr>
          <p:cNvPr id="109614" name="Group 46"/>
          <p:cNvGrpSpPr>
            <a:grpSpLocks/>
          </p:cNvGrpSpPr>
          <p:nvPr/>
        </p:nvGrpSpPr>
        <p:grpSpPr bwMode="auto">
          <a:xfrm>
            <a:off x="7162800" y="5105400"/>
            <a:ext cx="1295400" cy="533400"/>
            <a:chOff x="4464" y="1392"/>
            <a:chExt cx="816" cy="336"/>
          </a:xfrm>
        </p:grpSpPr>
        <p:sp>
          <p:nvSpPr>
            <p:cNvPr id="109615" name="AutoShape 47"/>
            <p:cNvSpPr>
              <a:spLocks noChangeArrowheads="1"/>
            </p:cNvSpPr>
            <p:nvPr/>
          </p:nvSpPr>
          <p:spPr bwMode="auto">
            <a:xfrm>
              <a:off x="4464" y="1392"/>
              <a:ext cx="432" cy="336"/>
            </a:xfrm>
            <a:prstGeom prst="diamond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616" name="AutoShape 48"/>
            <p:cNvSpPr>
              <a:spLocks noChangeArrowheads="1"/>
            </p:cNvSpPr>
            <p:nvPr/>
          </p:nvSpPr>
          <p:spPr bwMode="auto">
            <a:xfrm>
              <a:off x="4944" y="1392"/>
              <a:ext cx="336" cy="33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</p:grpSp>
      <p:sp>
        <p:nvSpPr>
          <p:cNvPr id="109617" name="Text Box 49"/>
          <p:cNvSpPr txBox="1">
            <a:spLocks noChangeArrowheads="1"/>
          </p:cNvSpPr>
          <p:nvPr/>
        </p:nvSpPr>
        <p:spPr bwMode="auto">
          <a:xfrm>
            <a:off x="7573963" y="4267200"/>
            <a:ext cx="503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/>
              <a:t>…</a:t>
            </a:r>
          </a:p>
        </p:txBody>
      </p:sp>
      <p:grpSp>
        <p:nvGrpSpPr>
          <p:cNvPr id="109634" name="Group 66"/>
          <p:cNvGrpSpPr>
            <a:grpSpLocks/>
          </p:cNvGrpSpPr>
          <p:nvPr/>
        </p:nvGrpSpPr>
        <p:grpSpPr bwMode="auto">
          <a:xfrm>
            <a:off x="3276600" y="1905000"/>
            <a:ext cx="2743200" cy="3657600"/>
            <a:chOff x="2064" y="1008"/>
            <a:chExt cx="1728" cy="2304"/>
          </a:xfrm>
        </p:grpSpPr>
        <p:sp>
          <p:nvSpPr>
            <p:cNvPr id="109573" name="AutoShape 5"/>
            <p:cNvSpPr>
              <a:spLocks noChangeArrowheads="1"/>
            </p:cNvSpPr>
            <p:nvPr/>
          </p:nvSpPr>
          <p:spPr bwMode="auto">
            <a:xfrm>
              <a:off x="2112" y="2976"/>
              <a:ext cx="432" cy="336"/>
            </a:xfrm>
            <a:prstGeom prst="diamond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574" name="AutoShape 6"/>
            <p:cNvSpPr>
              <a:spLocks noChangeArrowheads="1"/>
            </p:cNvSpPr>
            <p:nvPr/>
          </p:nvSpPr>
          <p:spPr bwMode="auto">
            <a:xfrm>
              <a:off x="2544" y="2976"/>
              <a:ext cx="528" cy="336"/>
            </a:xfrm>
            <a:prstGeom prst="parallelogram">
              <a:avLst>
                <a:gd name="adj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575" name="Text Box 7"/>
            <p:cNvSpPr txBox="1">
              <a:spLocks noChangeArrowheads="1"/>
            </p:cNvSpPr>
            <p:nvPr/>
          </p:nvSpPr>
          <p:spPr bwMode="auto">
            <a:xfrm>
              <a:off x="2467" y="2496"/>
              <a:ext cx="3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/>
                <a:t>…</a:t>
              </a:r>
            </a:p>
          </p:txBody>
        </p:sp>
        <p:sp>
          <p:nvSpPr>
            <p:cNvPr id="109576" name="AutoShape 8"/>
            <p:cNvSpPr>
              <a:spLocks noChangeArrowheads="1"/>
            </p:cNvSpPr>
            <p:nvPr/>
          </p:nvSpPr>
          <p:spPr bwMode="auto">
            <a:xfrm>
              <a:off x="2064" y="1392"/>
              <a:ext cx="432" cy="336"/>
            </a:xfrm>
            <a:prstGeom prst="diamond">
              <a:avLst/>
            </a:prstGeom>
            <a:solidFill>
              <a:srgbClr val="99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577" name="AutoShape 9"/>
            <p:cNvSpPr>
              <a:spLocks noChangeArrowheads="1"/>
            </p:cNvSpPr>
            <p:nvPr/>
          </p:nvSpPr>
          <p:spPr bwMode="auto">
            <a:xfrm>
              <a:off x="2496" y="1392"/>
              <a:ext cx="528" cy="336"/>
            </a:xfrm>
            <a:prstGeom prst="parallelogram">
              <a:avLst>
                <a:gd name="adj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578" name="AutoShape 10"/>
            <p:cNvSpPr>
              <a:spLocks noChangeArrowheads="1"/>
            </p:cNvSpPr>
            <p:nvPr/>
          </p:nvSpPr>
          <p:spPr bwMode="auto">
            <a:xfrm>
              <a:off x="2064" y="1824"/>
              <a:ext cx="432" cy="336"/>
            </a:xfrm>
            <a:prstGeom prst="diamond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k</a:t>
              </a:r>
            </a:p>
          </p:txBody>
        </p:sp>
        <p:sp>
          <p:nvSpPr>
            <p:cNvPr id="109579" name="AutoShape 11"/>
            <p:cNvSpPr>
              <a:spLocks noChangeArrowheads="1"/>
            </p:cNvSpPr>
            <p:nvPr/>
          </p:nvSpPr>
          <p:spPr bwMode="auto">
            <a:xfrm>
              <a:off x="2496" y="1824"/>
              <a:ext cx="480" cy="336"/>
            </a:xfrm>
            <a:prstGeom prst="parallelogram">
              <a:avLst>
                <a:gd name="adj" fmla="val 3571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580" name="AutoShape 12"/>
            <p:cNvSpPr>
              <a:spLocks noChangeArrowheads="1"/>
            </p:cNvSpPr>
            <p:nvPr/>
          </p:nvSpPr>
          <p:spPr bwMode="auto">
            <a:xfrm>
              <a:off x="2832" y="1824"/>
              <a:ext cx="528" cy="336"/>
            </a:xfrm>
            <a:prstGeom prst="parallelogram">
              <a:avLst>
                <a:gd name="adj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581" name="AutoShape 13"/>
            <p:cNvSpPr>
              <a:spLocks noChangeArrowheads="1"/>
            </p:cNvSpPr>
            <p:nvPr/>
          </p:nvSpPr>
          <p:spPr bwMode="auto">
            <a:xfrm>
              <a:off x="2880" y="1392"/>
              <a:ext cx="528" cy="336"/>
            </a:xfrm>
            <a:prstGeom prst="parallelogram">
              <a:avLst>
                <a:gd name="adj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582" name="AutoShape 14"/>
            <p:cNvSpPr>
              <a:spLocks noChangeArrowheads="1"/>
            </p:cNvSpPr>
            <p:nvPr/>
          </p:nvSpPr>
          <p:spPr bwMode="auto">
            <a:xfrm>
              <a:off x="3264" y="1392"/>
              <a:ext cx="528" cy="336"/>
            </a:xfrm>
            <a:prstGeom prst="parallelogram">
              <a:avLst>
                <a:gd name="adj" fmla="val 3928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v</a:t>
              </a:r>
            </a:p>
          </p:txBody>
        </p:sp>
        <p:sp>
          <p:nvSpPr>
            <p:cNvPr id="109632" name="Rectangle 64"/>
            <p:cNvSpPr>
              <a:spLocks noChangeArrowheads="1"/>
            </p:cNvSpPr>
            <p:nvPr/>
          </p:nvSpPr>
          <p:spPr bwMode="auto">
            <a:xfrm>
              <a:off x="2160" y="1008"/>
              <a:ext cx="148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b="1">
                  <a:solidFill>
                    <a:srgbClr val="008000"/>
                  </a:solidFill>
                  <a:latin typeface="Arial" pitchFamily="34" charset="0"/>
                  <a:cs typeface="Arial" pitchFamily="34" charset="0"/>
                </a:rPr>
                <a:t>Key-value groups</a:t>
              </a:r>
            </a:p>
          </p:txBody>
        </p:sp>
      </p:grpSp>
      <p:sp>
        <p:nvSpPr>
          <p:cNvPr id="109633" name="Rectangle 65"/>
          <p:cNvSpPr>
            <a:spLocks noChangeArrowheads="1"/>
          </p:cNvSpPr>
          <p:nvPr/>
        </p:nvSpPr>
        <p:spPr bwMode="auto">
          <a:xfrm>
            <a:off x="6705600" y="1676400"/>
            <a:ext cx="2057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Output </a:t>
            </a:r>
          </a:p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key-value pairs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84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617" grpId="0"/>
      <p:bldP spid="1096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Specifically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534400" cy="5257801"/>
          </a:xfrm>
        </p:spPr>
        <p:txBody>
          <a:bodyPr/>
          <a:lstStyle/>
          <a:p>
            <a:r>
              <a:rPr lang="en-US" b="1">
                <a:solidFill>
                  <a:srgbClr val="0000FF"/>
                </a:solidFill>
              </a:rPr>
              <a:t>Input:</a:t>
            </a:r>
            <a:r>
              <a:rPr lang="en-US"/>
              <a:t> a set of key-value pairs</a:t>
            </a:r>
          </a:p>
          <a:p>
            <a:r>
              <a:rPr lang="en-US"/>
              <a:t>Programmer specifies two methods:</a:t>
            </a:r>
          </a:p>
          <a:p>
            <a:pPr lvl="1"/>
            <a:r>
              <a:rPr lang="en-US" b="1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Map(k, v)</a:t>
            </a:r>
            <a:r>
              <a:rPr lang="en-US">
                <a:latin typeface="Arial" pitchFamily="34" charset="0"/>
                <a:cs typeface="Arial" pitchFamily="34" charset="0"/>
              </a:rPr>
              <a:t> </a:t>
            </a:r>
            <a:r>
              <a:rPr lang="en-US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>
                <a:latin typeface="Arial" pitchFamily="34" charset="0"/>
                <a:cs typeface="Arial" pitchFamily="34" charset="0"/>
                <a:sym typeface="Wingdings" pitchFamily="2" charset="2"/>
              </a:rPr>
              <a:t> &lt;k’, v’&gt;*</a:t>
            </a:r>
          </a:p>
          <a:p>
            <a:pPr lvl="2"/>
            <a:r>
              <a:rPr lang="en-US">
                <a:sym typeface="Wingdings" pitchFamily="2" charset="2"/>
              </a:rPr>
              <a:t>Takes a key-value pair and outputs a set of key-value pairs</a:t>
            </a:r>
          </a:p>
          <a:p>
            <a:pPr lvl="3"/>
            <a:r>
              <a:rPr lang="en-US">
                <a:sym typeface="Wingdings" pitchFamily="2" charset="2"/>
              </a:rPr>
              <a:t>E.g., key is the filename, value is a single line in the file</a:t>
            </a:r>
          </a:p>
          <a:p>
            <a:pPr lvl="2"/>
            <a:r>
              <a:rPr lang="en-US">
                <a:sym typeface="Wingdings" pitchFamily="2" charset="2"/>
              </a:rPr>
              <a:t>There is one Map call for every </a:t>
            </a:r>
            <a:r>
              <a:rPr lang="en-US" i="1">
                <a:sym typeface="Wingdings" pitchFamily="2" charset="2"/>
              </a:rPr>
              <a:t>(</a:t>
            </a:r>
            <a:r>
              <a:rPr lang="en-US" i="1" err="1">
                <a:sym typeface="Wingdings" pitchFamily="2" charset="2"/>
              </a:rPr>
              <a:t>k,v</a:t>
            </a:r>
            <a:r>
              <a:rPr lang="en-US" i="1">
                <a:sym typeface="Wingdings" pitchFamily="2" charset="2"/>
              </a:rPr>
              <a:t>) </a:t>
            </a:r>
            <a:r>
              <a:rPr lang="en-US">
                <a:sym typeface="Wingdings" pitchFamily="2" charset="2"/>
              </a:rPr>
              <a:t>pair</a:t>
            </a:r>
          </a:p>
          <a:p>
            <a:pPr lvl="1"/>
            <a:r>
              <a:rPr lang="en-US" b="1">
                <a:solidFill>
                  <a:schemeClr val="accent2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Reduce(k’, &lt;v’&gt;*)</a:t>
            </a:r>
            <a:r>
              <a:rPr lang="en-US">
                <a:solidFill>
                  <a:schemeClr val="accent2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>
                <a:latin typeface="Arial" pitchFamily="34" charset="0"/>
                <a:cs typeface="Arial" pitchFamily="34" charset="0"/>
                <a:sym typeface="Symbol"/>
              </a:rPr>
              <a:t></a:t>
            </a:r>
            <a:r>
              <a:rPr lang="en-US">
                <a:latin typeface="Arial" pitchFamily="34" charset="0"/>
                <a:cs typeface="Arial" pitchFamily="34" charset="0"/>
                <a:sym typeface="Wingdings" pitchFamily="2" charset="2"/>
              </a:rPr>
              <a:t> &lt;k’, v’’&gt;*</a:t>
            </a:r>
          </a:p>
          <a:p>
            <a:pPr lvl="2"/>
            <a:r>
              <a:rPr lang="en-US" b="1">
                <a:sym typeface="Wingdings" pitchFamily="2" charset="2"/>
              </a:rPr>
              <a:t>All values </a:t>
            </a:r>
            <a:r>
              <a:rPr lang="en-US" b="1" i="1">
                <a:sym typeface="Wingdings" pitchFamily="2" charset="2"/>
              </a:rPr>
              <a:t>v’</a:t>
            </a:r>
            <a:r>
              <a:rPr lang="en-US" b="1">
                <a:sym typeface="Wingdings" pitchFamily="2" charset="2"/>
              </a:rPr>
              <a:t> with same key </a:t>
            </a:r>
            <a:r>
              <a:rPr lang="en-US" b="1" i="1">
                <a:sym typeface="Wingdings" pitchFamily="2" charset="2"/>
              </a:rPr>
              <a:t>k’</a:t>
            </a:r>
            <a:r>
              <a:rPr lang="en-US" b="1">
                <a:sym typeface="Wingdings" pitchFamily="2" charset="2"/>
              </a:rPr>
              <a:t> are reduced together </a:t>
            </a:r>
            <a:br>
              <a:rPr lang="en-US" b="1">
                <a:sym typeface="Wingdings" pitchFamily="2" charset="2"/>
              </a:rPr>
            </a:br>
            <a:r>
              <a:rPr lang="en-US" b="1">
                <a:sym typeface="Wingdings" pitchFamily="2" charset="2"/>
              </a:rPr>
              <a:t>and processed in </a:t>
            </a:r>
            <a:r>
              <a:rPr lang="en-US" b="1" i="1">
                <a:sym typeface="Wingdings" pitchFamily="2" charset="2"/>
              </a:rPr>
              <a:t>v’</a:t>
            </a:r>
            <a:r>
              <a:rPr lang="en-US" b="1">
                <a:sym typeface="Wingdings" pitchFamily="2" charset="2"/>
              </a:rPr>
              <a:t> order</a:t>
            </a:r>
          </a:p>
          <a:p>
            <a:pPr lvl="2"/>
            <a:r>
              <a:rPr lang="en-US"/>
              <a:t>There is one Reduce function call per unique key </a:t>
            </a:r>
            <a:r>
              <a:rPr lang="en-US" i="1"/>
              <a:t>k’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54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MapReduce</a:t>
            </a:r>
            <a:r>
              <a:rPr lang="en-US"/>
              <a:t>: Word Counting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3468468"/>
            <a:ext cx="1600200" cy="2627531"/>
          </a:xfrm>
          <a:prstGeom prst="rect">
            <a:avLst/>
          </a:prstGeom>
          <a:ln cmpd="sng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100">
                <a:latin typeface="Arial Narrow" pitchFamily="34" charset="0"/>
                <a:cs typeface="Arial" pitchFamily="34" charset="0"/>
              </a:rPr>
              <a:t>The crew of the space shuttle Endeavor recently returned to Earth as ambassadors, harbingers of a new era of space exploration. Scientists at NASA are saying that the recent assembly of the </a:t>
            </a:r>
            <a:r>
              <a:rPr lang="en-US" sz="1100" err="1">
                <a:latin typeface="Arial Narrow" pitchFamily="34" charset="0"/>
                <a:cs typeface="Arial" pitchFamily="34" charset="0"/>
              </a:rPr>
              <a:t>Dextre</a:t>
            </a:r>
            <a:r>
              <a:rPr lang="en-US" sz="1100">
                <a:latin typeface="Arial Narrow" pitchFamily="34" charset="0"/>
                <a:cs typeface="Arial" pitchFamily="34" charset="0"/>
              </a:rPr>
              <a:t> bot is the first step in a long-term space-based man/</a:t>
            </a:r>
            <a:r>
              <a:rPr lang="en-US" sz="1100" err="1">
                <a:latin typeface="Arial Narrow" pitchFamily="34" charset="0"/>
                <a:cs typeface="Arial" pitchFamily="34" charset="0"/>
              </a:rPr>
              <a:t>mache</a:t>
            </a:r>
            <a:r>
              <a:rPr lang="en-US" sz="1100">
                <a:latin typeface="Arial Narrow" pitchFamily="34" charset="0"/>
                <a:cs typeface="Arial" pitchFamily="34" charset="0"/>
              </a:rPr>
              <a:t> partnership. '"The work we're doing now -- the robotics we're doing -- is what we're going to need ……………………..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4800" y="6107668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Big document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178804" y="3468469"/>
            <a:ext cx="1600200" cy="2590800"/>
          </a:xfrm>
          <a:prstGeom prst="rect">
            <a:avLst/>
          </a:prstGeom>
          <a:ln cmpd="sng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(The, 1)</a:t>
            </a:r>
          </a:p>
          <a:p>
            <a:pPr algn="ctr"/>
            <a:r>
              <a:rPr lang="en-US"/>
              <a:t>(crew, 1)</a:t>
            </a:r>
          </a:p>
          <a:p>
            <a:pPr algn="ctr"/>
            <a:r>
              <a:rPr lang="en-US"/>
              <a:t>(of, 1)</a:t>
            </a:r>
          </a:p>
          <a:p>
            <a:pPr algn="ctr"/>
            <a:r>
              <a:rPr lang="en-US"/>
              <a:t>(the, 1)</a:t>
            </a:r>
          </a:p>
          <a:p>
            <a:pPr algn="ctr"/>
            <a:r>
              <a:rPr lang="en-US"/>
              <a:t>(space, 1)</a:t>
            </a:r>
          </a:p>
          <a:p>
            <a:pPr algn="ctr"/>
            <a:r>
              <a:rPr lang="en-US"/>
              <a:t>(shuttle, 1)</a:t>
            </a:r>
          </a:p>
          <a:p>
            <a:pPr algn="ctr"/>
            <a:r>
              <a:rPr lang="en-US"/>
              <a:t>(Endeavor, 1)</a:t>
            </a:r>
          </a:p>
          <a:p>
            <a:pPr algn="ctr"/>
            <a:r>
              <a:rPr lang="en-US"/>
              <a:t>(recently, 1)</a:t>
            </a:r>
          </a:p>
          <a:p>
            <a:pPr algn="ctr"/>
            <a:r>
              <a:rPr lang="en-US"/>
              <a:t>….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160004" y="3468469"/>
            <a:ext cx="1600200" cy="2590800"/>
          </a:xfrm>
          <a:prstGeom prst="rect">
            <a:avLst/>
          </a:prstGeom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(crew, 1)</a:t>
            </a:r>
          </a:p>
          <a:p>
            <a:pPr algn="ctr"/>
            <a:r>
              <a:rPr lang="en-US"/>
              <a:t>(crew, 1)</a:t>
            </a:r>
          </a:p>
          <a:p>
            <a:pPr algn="ctr"/>
            <a:r>
              <a:rPr lang="en-US"/>
              <a:t>(space, 1)</a:t>
            </a:r>
          </a:p>
          <a:p>
            <a:pPr algn="ctr"/>
            <a:r>
              <a:rPr lang="en-US"/>
              <a:t>(the, 1)</a:t>
            </a:r>
          </a:p>
          <a:p>
            <a:pPr algn="ctr"/>
            <a:r>
              <a:rPr lang="en-US"/>
              <a:t>(the, 1)</a:t>
            </a:r>
          </a:p>
          <a:p>
            <a:pPr algn="ctr"/>
            <a:r>
              <a:rPr lang="en-US"/>
              <a:t>(the, 1)</a:t>
            </a:r>
          </a:p>
          <a:p>
            <a:pPr algn="ctr"/>
            <a:r>
              <a:rPr lang="en-US"/>
              <a:t>(shuttle, 1)</a:t>
            </a:r>
          </a:p>
          <a:p>
            <a:pPr algn="ctr"/>
            <a:r>
              <a:rPr lang="en-US"/>
              <a:t>(recently, 1)</a:t>
            </a:r>
          </a:p>
          <a:p>
            <a:pPr algn="ctr"/>
            <a:r>
              <a:rPr lang="en-US"/>
              <a:t>…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41204" y="3468469"/>
            <a:ext cx="1600200" cy="2590800"/>
          </a:xfrm>
          <a:prstGeom prst="rect">
            <a:avLst/>
          </a:prstGeom>
          <a:ln cmpd="sng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(crew, 2)</a:t>
            </a:r>
          </a:p>
          <a:p>
            <a:pPr algn="ctr"/>
            <a:r>
              <a:rPr lang="en-US"/>
              <a:t>(space, 1)</a:t>
            </a:r>
          </a:p>
          <a:p>
            <a:pPr algn="ctr"/>
            <a:r>
              <a:rPr lang="en-US"/>
              <a:t>(the, 3)</a:t>
            </a:r>
          </a:p>
          <a:p>
            <a:pPr algn="ctr"/>
            <a:r>
              <a:rPr lang="en-US"/>
              <a:t>(shuttle, 1)</a:t>
            </a:r>
          </a:p>
          <a:p>
            <a:pPr algn="ctr"/>
            <a:r>
              <a:rPr lang="en-US"/>
              <a:t>(recently, 1)</a:t>
            </a:r>
          </a:p>
          <a:p>
            <a:pPr algn="ctr"/>
            <a:r>
              <a:rPr lang="en-US"/>
              <a:t>…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178804" y="2057400"/>
            <a:ext cx="1600200" cy="1143000"/>
          </a:xfrm>
          <a:prstGeom prst="rect">
            <a:avLst/>
          </a:prstGeom>
          <a:ln cmpd="sng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MAP:</a:t>
            </a:r>
          </a:p>
          <a:p>
            <a:pPr algn="ctr"/>
            <a:r>
              <a:rPr lang="en-US" sz="1400"/>
              <a:t>Read input and produces a set of key-value pairs</a:t>
            </a:r>
            <a:endParaRPr lang="en-US" b="1"/>
          </a:p>
        </p:txBody>
      </p:sp>
      <p:sp>
        <p:nvSpPr>
          <p:cNvPr id="56" name="Rectangle 55"/>
          <p:cNvSpPr/>
          <p:nvPr/>
        </p:nvSpPr>
        <p:spPr>
          <a:xfrm>
            <a:off x="4160004" y="2057400"/>
            <a:ext cx="1600200" cy="1143000"/>
          </a:xfrm>
          <a:prstGeom prst="rect">
            <a:avLst/>
          </a:prstGeom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Group by key:</a:t>
            </a:r>
          </a:p>
          <a:p>
            <a:pPr algn="ctr"/>
            <a:r>
              <a:rPr lang="en-US" sz="1400"/>
              <a:t>Collect all pairs with same key</a:t>
            </a:r>
            <a:endParaRPr lang="en-US" b="1"/>
          </a:p>
        </p:txBody>
      </p:sp>
      <p:sp>
        <p:nvSpPr>
          <p:cNvPr id="57" name="Rectangle 56"/>
          <p:cNvSpPr/>
          <p:nvPr/>
        </p:nvSpPr>
        <p:spPr>
          <a:xfrm>
            <a:off x="6141204" y="2057400"/>
            <a:ext cx="1600200" cy="1143000"/>
          </a:xfrm>
          <a:prstGeom prst="rect">
            <a:avLst/>
          </a:prstGeom>
          <a:ln cmpd="sng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Reduce:</a:t>
            </a:r>
          </a:p>
          <a:p>
            <a:pPr algn="ctr"/>
            <a:r>
              <a:rPr lang="en-US" sz="1400"/>
              <a:t>Collect all values belonging to the key and output</a:t>
            </a:r>
            <a:endParaRPr lang="en-US" b="1"/>
          </a:p>
        </p:txBody>
      </p:sp>
      <p:sp>
        <p:nvSpPr>
          <p:cNvPr id="58" name="TextBox 57"/>
          <p:cNvSpPr txBox="1"/>
          <p:nvPr/>
        </p:nvSpPr>
        <p:spPr>
          <a:xfrm>
            <a:off x="2362200" y="6107668"/>
            <a:ext cx="142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(key, value)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012196" y="141106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Arial" pitchFamily="34" charset="0"/>
                <a:cs typeface="Arial" pitchFamily="34" charset="0"/>
              </a:rPr>
              <a:t>Provided by the programmer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019800" y="1411069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Arial" pitchFamily="34" charset="0"/>
                <a:cs typeface="Arial" pitchFamily="34" charset="0"/>
              </a:rPr>
              <a:t>Provided by the programmer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52907" y="6107668"/>
            <a:ext cx="142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(key, value)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343400" y="6107668"/>
            <a:ext cx="1424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(key, value)</a:t>
            </a:r>
          </a:p>
        </p:txBody>
      </p:sp>
      <p:grpSp>
        <p:nvGrpSpPr>
          <p:cNvPr id="3" name="Group 68"/>
          <p:cNvGrpSpPr/>
          <p:nvPr/>
        </p:nvGrpSpPr>
        <p:grpSpPr>
          <a:xfrm>
            <a:off x="8001000" y="3200400"/>
            <a:ext cx="762000" cy="3200400"/>
            <a:chOff x="8001000" y="1752600"/>
            <a:chExt cx="762000" cy="3200400"/>
          </a:xfrm>
        </p:grpSpPr>
        <p:sp>
          <p:nvSpPr>
            <p:cNvPr id="64" name="TextBox 63"/>
            <p:cNvSpPr txBox="1"/>
            <p:nvPr/>
          </p:nvSpPr>
          <p:spPr>
            <a:xfrm rot="16200000">
              <a:off x="7070789" y="2911411"/>
              <a:ext cx="2686954" cy="369332"/>
            </a:xfrm>
            <a:prstGeom prst="rect">
              <a:avLst/>
            </a:prstGeom>
            <a:noFill/>
            <a:ln cmpd="sng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/>
                <a:t>Sequentially read the data</a:t>
              </a:r>
            </a:p>
          </p:txBody>
        </p:sp>
        <p:sp>
          <p:nvSpPr>
            <p:cNvPr id="67" name="Down Arrow 66"/>
            <p:cNvSpPr/>
            <p:nvPr/>
          </p:nvSpPr>
          <p:spPr>
            <a:xfrm>
              <a:off x="8001000" y="1752600"/>
              <a:ext cx="762000" cy="3200400"/>
            </a:xfrm>
            <a:prstGeom prst="downArrow">
              <a:avLst/>
            </a:prstGeom>
            <a:ln cmpd="sng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/>
            <p:cNvSpPr txBox="1"/>
            <p:nvPr/>
          </p:nvSpPr>
          <p:spPr>
            <a:xfrm rot="16200000">
              <a:off x="7119681" y="3059689"/>
              <a:ext cx="2542684" cy="369332"/>
            </a:xfrm>
            <a:prstGeom prst="rect">
              <a:avLst/>
            </a:prstGeom>
            <a:noFill/>
            <a:ln cmpd="sng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>
                  <a:solidFill>
                    <a:schemeClr val="bg1"/>
                  </a:solidFill>
                </a:rPr>
                <a:t>Only  </a:t>
              </a:r>
              <a:r>
                <a:rPr lang="en-US">
                  <a:solidFill>
                    <a:schemeClr val="bg1"/>
                  </a:solidFill>
                </a:rPr>
                <a:t>  sequential    reads</a:t>
              </a:r>
            </a:p>
          </p:txBody>
        </p:sp>
      </p:grpSp>
      <p:grpSp>
        <p:nvGrpSpPr>
          <p:cNvPr id="4" name="Group 76"/>
          <p:cNvGrpSpPr/>
          <p:nvPr/>
        </p:nvGrpSpPr>
        <p:grpSpPr>
          <a:xfrm>
            <a:off x="2102665" y="4056286"/>
            <a:ext cx="1707335" cy="1104600"/>
            <a:chOff x="179559" y="4370559"/>
            <a:chExt cx="1707335" cy="1104600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179559" y="5473571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210494" y="4938583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10494" y="4370559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6" name="Group 80"/>
          <p:cNvGrpSpPr/>
          <p:nvPr/>
        </p:nvGrpSpPr>
        <p:grpSpPr>
          <a:xfrm>
            <a:off x="4114800" y="4371984"/>
            <a:ext cx="1707335" cy="782628"/>
            <a:chOff x="179559" y="4627743"/>
            <a:chExt cx="1707335" cy="782628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79559" y="5408783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210494" y="4627743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7" name="Group 84"/>
          <p:cNvGrpSpPr/>
          <p:nvPr/>
        </p:nvGrpSpPr>
        <p:grpSpPr>
          <a:xfrm>
            <a:off x="152400" y="4021245"/>
            <a:ext cx="1707335" cy="1104600"/>
            <a:chOff x="179559" y="4370559"/>
            <a:chExt cx="1707335" cy="1104600"/>
          </a:xfrm>
        </p:grpSpPr>
        <p:cxnSp>
          <p:nvCxnSpPr>
            <p:cNvPr id="86" name="Straight Connector 85"/>
            <p:cNvCxnSpPr/>
            <p:nvPr/>
          </p:nvCxnSpPr>
          <p:spPr>
            <a:xfrm>
              <a:off x="179559" y="5473571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210494" y="4916281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210494" y="4370559"/>
              <a:ext cx="1676400" cy="1588"/>
            </a:xfrm>
            <a:prstGeom prst="line">
              <a:avLst/>
            </a:prstGeom>
            <a:ln cmpd="sng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8" name="Group 97"/>
          <p:cNvGrpSpPr/>
          <p:nvPr/>
        </p:nvGrpSpPr>
        <p:grpSpPr>
          <a:xfrm>
            <a:off x="3810000" y="3886200"/>
            <a:ext cx="228600" cy="1600200"/>
            <a:chOff x="3810000" y="4114800"/>
            <a:chExt cx="228600" cy="1600200"/>
          </a:xfrm>
        </p:grpSpPr>
        <p:cxnSp>
          <p:nvCxnSpPr>
            <p:cNvPr id="90" name="Straight Connector 89"/>
            <p:cNvCxnSpPr/>
            <p:nvPr/>
          </p:nvCxnSpPr>
          <p:spPr>
            <a:xfrm rot="16200000" flipH="1">
              <a:off x="3619500" y="4381500"/>
              <a:ext cx="685800" cy="152400"/>
            </a:xfrm>
            <a:prstGeom prst="line">
              <a:avLst/>
            </a:prstGeom>
            <a:ln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rot="5400000" flipH="1" flipV="1">
              <a:off x="3505200" y="5181600"/>
              <a:ext cx="914400" cy="152400"/>
            </a:xfrm>
            <a:prstGeom prst="line">
              <a:avLst/>
            </a:prstGeom>
            <a:ln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 flipH="1" flipV="1">
              <a:off x="3657600" y="4953000"/>
              <a:ext cx="533400" cy="228600"/>
            </a:xfrm>
            <a:prstGeom prst="line">
              <a:avLst/>
            </a:prstGeom>
            <a:ln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 rot="16200000" flipH="1">
              <a:off x="3733800" y="4495800"/>
              <a:ext cx="381000" cy="228600"/>
            </a:xfrm>
            <a:prstGeom prst="line">
              <a:avLst/>
            </a:prstGeom>
            <a:ln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76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1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Hadoop Word Count </a:t>
            </a:r>
            <a:r>
              <a:rPr lang="en-US" err="1"/>
              <a:t>Mapper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7" y="1371919"/>
            <a:ext cx="1152538" cy="507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98865" y="1292432"/>
            <a:ext cx="8622576" cy="534141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WordCountMapper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implements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Mapper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private final static Text word = new Text();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private final static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count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(1);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public void map(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Writable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/* Get line from file */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String line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/* Split into tokens */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StringTokenizer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StringTokenizer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line.toLowerCase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		" \t.!?:()[],'&amp;-;|0123456789");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while(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itr.hasMoreTokens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word.set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itr.nextToken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/* Emit &lt;token,1&gt; as key + value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(word, count);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26986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Hadoop Word Count Reducer</a:t>
            </a:r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98865" y="1292433"/>
            <a:ext cx="8622576" cy="3586381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WordCountReducer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implements Reducer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public void reduce(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cnt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0;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while(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ival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cnt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+=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ival.get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(key,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cnt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82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Count Using </a:t>
            </a:r>
            <a:r>
              <a:rPr lang="en-US" err="1"/>
              <a:t>MapReduce</a:t>
            </a: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001000" cy="2057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sz="2000" b="1">
                <a:latin typeface="Courier New" pitchFamily="49" charset="0"/>
                <a:cs typeface="Courier New" pitchFamily="49" charset="0"/>
              </a:rPr>
              <a:t>map(key, value):</a:t>
            </a:r>
          </a:p>
          <a:p>
            <a:pPr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// key: document name; value: text of the document</a:t>
            </a:r>
          </a:p>
          <a:p>
            <a:pPr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for each word w in value:</a:t>
            </a:r>
          </a:p>
          <a:p>
            <a:pPr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  <a:cs typeface="Courier New" pitchFamily="49" charset="0"/>
              </a:rPr>
              <a:t>		emit(w, 1)</a:t>
            </a:r>
          </a:p>
          <a:p>
            <a:pPr>
              <a:buFont typeface="Wingdings" pitchFamily="2" charset="2"/>
              <a:buNone/>
            </a:pPr>
            <a:endParaRPr lang="en-US" sz="200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609600" y="3810000"/>
            <a:ext cx="7772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b="1">
                <a:latin typeface="Courier New" pitchFamily="49" charset="0"/>
                <a:cs typeface="Courier New" pitchFamily="49" charset="0"/>
              </a:rPr>
              <a:t>reduce(key, values):</a:t>
            </a:r>
          </a:p>
          <a:p>
            <a:r>
              <a:rPr lang="en-US" sz="2000">
                <a:latin typeface="Courier New" pitchFamily="49" charset="0"/>
                <a:cs typeface="Courier New" pitchFamily="49" charset="0"/>
              </a:rPr>
              <a:t>// key: a word; value: an </a:t>
            </a:r>
            <a:r>
              <a:rPr lang="en-US" sz="2000" err="1">
                <a:latin typeface="Courier New" pitchFamily="49" charset="0"/>
                <a:cs typeface="Courier New" pitchFamily="49" charset="0"/>
              </a:rPr>
              <a:t>iterator</a:t>
            </a:r>
            <a:r>
              <a:rPr lang="en-US" sz="2000">
                <a:latin typeface="Courier New" pitchFamily="49" charset="0"/>
                <a:cs typeface="Courier New" pitchFamily="49" charset="0"/>
              </a:rPr>
              <a:t> over counts</a:t>
            </a:r>
          </a:p>
          <a:p>
            <a:r>
              <a:rPr lang="en-US" sz="2000">
                <a:latin typeface="Courier New" pitchFamily="49" charset="0"/>
                <a:cs typeface="Courier New" pitchFamily="49" charset="0"/>
              </a:rPr>
              <a:t>	result = 0</a:t>
            </a:r>
          </a:p>
          <a:p>
            <a:r>
              <a:rPr lang="en-US" sz="2000">
                <a:latin typeface="Courier New" pitchFamily="49" charset="0"/>
                <a:cs typeface="Courier New" pitchFamily="49" charset="0"/>
              </a:rPr>
              <a:t>	for each count v in values:</a:t>
            </a:r>
          </a:p>
          <a:p>
            <a:r>
              <a:rPr lang="en-US" sz="2000">
                <a:latin typeface="Courier New" pitchFamily="49" charset="0"/>
                <a:cs typeface="Courier New" pitchFamily="49" charset="0"/>
              </a:rPr>
              <a:t>		result += v</a:t>
            </a:r>
          </a:p>
          <a:p>
            <a:r>
              <a:rPr lang="en-US" sz="2000">
                <a:latin typeface="Courier New" pitchFamily="49" charset="0"/>
                <a:cs typeface="Courier New" pitchFamily="49" charset="0"/>
              </a:rPr>
              <a:t>	emit(key, result)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09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/>
      <p:bldP spid="890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Map-Reduce: Environment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GB" b="1">
                <a:solidFill>
                  <a:srgbClr val="0000FF"/>
                </a:solidFill>
              </a:rPr>
              <a:t>Map-Reduce environment takes care of:</a:t>
            </a:r>
          </a:p>
          <a:p>
            <a:r>
              <a:rPr lang="en-GB">
                <a:solidFill>
                  <a:schemeClr val="accent4"/>
                </a:solidFill>
              </a:rPr>
              <a:t>Partitioning</a:t>
            </a:r>
            <a:r>
              <a:rPr lang="en-GB"/>
              <a:t> the input data</a:t>
            </a:r>
          </a:p>
          <a:p>
            <a:r>
              <a:rPr lang="en-GB">
                <a:solidFill>
                  <a:schemeClr val="accent4"/>
                </a:solidFill>
              </a:rPr>
              <a:t>Scheduling</a:t>
            </a:r>
            <a:r>
              <a:rPr lang="en-GB"/>
              <a:t> the program’s execution across a </a:t>
            </a:r>
            <a:br>
              <a:rPr lang="en-GB"/>
            </a:br>
            <a:r>
              <a:rPr lang="en-GB"/>
              <a:t>set of machines</a:t>
            </a:r>
          </a:p>
          <a:p>
            <a:r>
              <a:rPr lang="en-GB"/>
              <a:t>Performing the </a:t>
            </a:r>
            <a:r>
              <a:rPr lang="en-GB" b="1">
                <a:solidFill>
                  <a:schemeClr val="accent4"/>
                </a:solidFill>
              </a:rPr>
              <a:t>group by key</a:t>
            </a:r>
            <a:r>
              <a:rPr lang="en-GB"/>
              <a:t> step</a:t>
            </a:r>
          </a:p>
          <a:p>
            <a:r>
              <a:rPr lang="en-GB"/>
              <a:t>Handling machine </a:t>
            </a:r>
            <a:r>
              <a:rPr lang="en-GB">
                <a:solidFill>
                  <a:schemeClr val="accent4"/>
                </a:solidFill>
              </a:rPr>
              <a:t>failures</a:t>
            </a:r>
            <a:endParaRPr lang="en-GB"/>
          </a:p>
          <a:p>
            <a:r>
              <a:rPr lang="en-GB"/>
              <a:t>Managing required inter-machine </a:t>
            </a:r>
            <a:r>
              <a:rPr lang="en-GB">
                <a:solidFill>
                  <a:schemeClr val="accent4"/>
                </a:solidFill>
              </a:rPr>
              <a:t>communication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01904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Map-Reduce: A diagram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6" descr="index-auto-0007-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8210" y="1219200"/>
            <a:ext cx="7844790" cy="5410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143046" y="1371600"/>
            <a:ext cx="1576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Big document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410" y="1752600"/>
            <a:ext cx="1672590" cy="1143000"/>
          </a:xfrm>
          <a:prstGeom prst="rect">
            <a:avLst/>
          </a:prstGeom>
          <a:ln cmpd="sng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MAP:</a:t>
            </a:r>
          </a:p>
          <a:p>
            <a:pPr algn="ctr"/>
            <a:r>
              <a:rPr lang="en-US" sz="1400"/>
              <a:t>Read input and produces a set of key-value pairs</a:t>
            </a:r>
            <a:endParaRPr lang="en-US" b="1"/>
          </a:p>
        </p:txBody>
      </p:sp>
      <p:sp>
        <p:nvSpPr>
          <p:cNvPr id="9" name="Rectangle 8"/>
          <p:cNvSpPr/>
          <p:nvPr/>
        </p:nvSpPr>
        <p:spPr>
          <a:xfrm>
            <a:off x="232410" y="3429000"/>
            <a:ext cx="1672590" cy="1371600"/>
          </a:xfrm>
          <a:prstGeom prst="rect">
            <a:avLst/>
          </a:prstGeom>
          <a:ln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Group by key:</a:t>
            </a:r>
          </a:p>
          <a:p>
            <a:pPr algn="ctr"/>
            <a:r>
              <a:rPr lang="en-US" sz="1400"/>
              <a:t>Collect all pairs with same key</a:t>
            </a:r>
          </a:p>
          <a:p>
            <a:pPr algn="ctr"/>
            <a:r>
              <a:rPr lang="en-US" sz="1200" b="1"/>
              <a:t>(Hash merge, Shuffle, Sort, Partition)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2410" y="4953000"/>
            <a:ext cx="1672590" cy="1143000"/>
          </a:xfrm>
          <a:prstGeom prst="rect">
            <a:avLst/>
          </a:prstGeom>
          <a:ln cmpd="sng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Reduce:</a:t>
            </a:r>
          </a:p>
          <a:p>
            <a:pPr algn="ctr"/>
            <a:r>
              <a:rPr lang="en-US" sz="1400"/>
              <a:t>Collect all values belonging to the key and output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3820696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Map-Reduce: In Parallel</a:t>
            </a:r>
          </a:p>
        </p:txBody>
      </p:sp>
      <p:pic>
        <p:nvPicPr>
          <p:cNvPr id="2050" name="Picture 2" descr="http://labs.google.com/papers/mapreduce-osdi04-slides/index-auto-0008-000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371600"/>
            <a:ext cx="6800850" cy="4705351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6179403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b="1">
                <a:solidFill>
                  <a:schemeClr val="accent3"/>
                </a:solidFill>
              </a:rPr>
              <a:t>All phases are distributed with many tasks doing the work</a:t>
            </a:r>
          </a:p>
        </p:txBody>
      </p:sp>
    </p:spTree>
    <p:extLst>
      <p:ext uri="{BB962C8B-B14F-4D97-AF65-F5344CB8AC3E}">
        <p14:creationId xmlns:p14="http://schemas.microsoft.com/office/powerpoint/2010/main" val="2481156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Map-Reduce</a:t>
            </a:r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304800" y="1447800"/>
            <a:ext cx="5105400" cy="525780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>
                <a:solidFill>
                  <a:schemeClr val="accent3"/>
                </a:solidFill>
              </a:rPr>
              <a:t>Programmer specifies:</a:t>
            </a:r>
          </a:p>
          <a:p>
            <a:pPr lvl="1"/>
            <a:r>
              <a:rPr lang="en-GB"/>
              <a:t>Map and Reduce and input files</a:t>
            </a:r>
          </a:p>
          <a:p>
            <a:pPr lvl="0"/>
            <a:r>
              <a:rPr lang="en-GB" b="1"/>
              <a:t>Workflow:</a:t>
            </a:r>
          </a:p>
          <a:p>
            <a:pPr lvl="1"/>
            <a:r>
              <a:rPr lang="en-GB"/>
              <a:t>Read inputs as a set of key-value-pairs</a:t>
            </a:r>
          </a:p>
          <a:p>
            <a:pPr lvl="1"/>
            <a:r>
              <a:rPr lang="en-GB" b="1">
                <a:solidFill>
                  <a:schemeClr val="accent2"/>
                </a:solidFill>
              </a:rPr>
              <a:t>Map</a:t>
            </a:r>
            <a:r>
              <a:rPr lang="en-GB" b="1"/>
              <a:t> </a:t>
            </a:r>
            <a:r>
              <a:rPr lang="en-GB"/>
              <a:t>transforms input </a:t>
            </a:r>
            <a:r>
              <a:rPr lang="en-GB" err="1"/>
              <a:t>kv</a:t>
            </a:r>
            <a:r>
              <a:rPr lang="en-GB"/>
              <a:t>-pairs into a new set of </a:t>
            </a:r>
            <a:r>
              <a:rPr lang="en-GB" err="1"/>
              <a:t>k'v</a:t>
            </a:r>
            <a:r>
              <a:rPr lang="en-GB"/>
              <a:t>'-pairs</a:t>
            </a:r>
          </a:p>
          <a:p>
            <a:pPr lvl="1"/>
            <a:r>
              <a:rPr lang="en-GB"/>
              <a:t>Sorts &amp; Shuffles the </a:t>
            </a:r>
            <a:r>
              <a:rPr lang="en-GB" err="1"/>
              <a:t>k'v</a:t>
            </a:r>
            <a:r>
              <a:rPr lang="en-GB"/>
              <a:t>'-pairs to output nodes</a:t>
            </a:r>
          </a:p>
          <a:p>
            <a:pPr lvl="1"/>
            <a:r>
              <a:rPr lang="en-GB"/>
              <a:t>All </a:t>
            </a:r>
            <a:r>
              <a:rPr lang="en-GB" err="1"/>
              <a:t>k’v</a:t>
            </a:r>
            <a:r>
              <a:rPr lang="en-GB"/>
              <a:t>’-pairs with a given k’ are sent to the same </a:t>
            </a:r>
            <a:r>
              <a:rPr lang="en-GB" b="1">
                <a:solidFill>
                  <a:schemeClr val="accent4"/>
                </a:solidFill>
              </a:rPr>
              <a:t>reduce</a:t>
            </a:r>
            <a:endParaRPr lang="en-GB"/>
          </a:p>
          <a:p>
            <a:pPr lvl="1"/>
            <a:r>
              <a:rPr lang="en-GB" b="1">
                <a:solidFill>
                  <a:schemeClr val="accent4"/>
                </a:solidFill>
              </a:rPr>
              <a:t>Reduce</a:t>
            </a:r>
            <a:r>
              <a:rPr lang="en-GB" b="1"/>
              <a:t> </a:t>
            </a:r>
            <a:r>
              <a:rPr lang="en-GB"/>
              <a:t>processes all </a:t>
            </a:r>
            <a:r>
              <a:rPr lang="en-GB" err="1"/>
              <a:t>k'v</a:t>
            </a:r>
            <a:r>
              <a:rPr lang="en-GB"/>
              <a:t>'-pairs grouped by key into new </a:t>
            </a:r>
            <a:r>
              <a:rPr lang="en-GB" err="1"/>
              <a:t>k''v</a:t>
            </a:r>
            <a:r>
              <a:rPr lang="en-GB"/>
              <a:t>''-pairs</a:t>
            </a:r>
          </a:p>
          <a:p>
            <a:pPr lvl="1"/>
            <a:r>
              <a:rPr lang="en-GB"/>
              <a:t>Write the resulting pairs to files</a:t>
            </a:r>
          </a:p>
          <a:p>
            <a:pPr lvl="8"/>
            <a:endParaRPr lang="en-GB"/>
          </a:p>
          <a:p>
            <a:pPr lvl="0"/>
            <a:r>
              <a:rPr lang="en-GB">
                <a:solidFill>
                  <a:schemeClr val="accent3"/>
                </a:solidFill>
              </a:rPr>
              <a:t>All phases are distributed with many tasks doing the work</a:t>
            </a:r>
          </a:p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541963" y="1676400"/>
            <a:ext cx="566737" cy="533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Input 0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803900" y="22098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410200" y="2590800"/>
            <a:ext cx="873125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bg1"/>
                </a:solidFill>
                <a:cs typeface="Arial" charset="0"/>
              </a:rPr>
              <a:t>Map 0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6764338" y="1676400"/>
            <a:ext cx="568325" cy="533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Input 1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7070725" y="22098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634163" y="2590800"/>
            <a:ext cx="873125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bg1"/>
                </a:solidFill>
                <a:cs typeface="Arial" charset="0"/>
              </a:rPr>
              <a:t>Map 1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943850" y="1676400"/>
            <a:ext cx="568325" cy="533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Input 2</a:t>
            </a:r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8205788" y="2209800"/>
            <a:ext cx="1587" cy="3810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13675" y="2590800"/>
            <a:ext cx="873125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bg1"/>
                </a:solidFill>
                <a:cs typeface="Arial" charset="0"/>
              </a:rPr>
              <a:t>Map 2</a:t>
            </a:r>
          </a:p>
        </p:txBody>
      </p:sp>
      <p:sp>
        <p:nvSpPr>
          <p:cNvPr id="14" name="AutoShape 13"/>
          <p:cNvSpPr>
            <a:spLocks noChangeArrowheads="1"/>
          </p:cNvSpPr>
          <p:nvPr/>
        </p:nvSpPr>
        <p:spPr bwMode="auto">
          <a:xfrm>
            <a:off x="5716588" y="4267200"/>
            <a:ext cx="1004887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bg1"/>
                </a:solidFill>
                <a:cs typeface="Arial" charset="0"/>
              </a:rPr>
              <a:t>Reduce 0</a:t>
            </a:r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7462838" y="4267200"/>
            <a:ext cx="1004887" cy="762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600" b="1">
                <a:solidFill>
                  <a:schemeClr val="bg1"/>
                </a:solidFill>
                <a:cs typeface="Arial" charset="0"/>
              </a:rPr>
              <a:t>Reduce 1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5803900" y="3276600"/>
            <a:ext cx="349250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5803900" y="3276600"/>
            <a:ext cx="2184400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 flipH="1">
            <a:off x="6148388" y="3276600"/>
            <a:ext cx="839787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7026275" y="3276600"/>
            <a:ext cx="962025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6235700" y="3276600"/>
            <a:ext cx="2019300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 flipH="1">
            <a:off x="8026400" y="3276600"/>
            <a:ext cx="228600" cy="9906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5867400" y="5486400"/>
            <a:ext cx="619125" cy="6096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Out 0</a:t>
            </a:r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7769225" y="5486400"/>
            <a:ext cx="536575" cy="533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>
                <a:solidFill>
                  <a:srgbClr val="000000"/>
                </a:solidFill>
                <a:cs typeface="Arial" charset="0"/>
              </a:rPr>
              <a:t>Out 1</a:t>
            </a: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6196013" y="5029200"/>
            <a:ext cx="1587" cy="457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8031163" y="5029200"/>
            <a:ext cx="1587" cy="457200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5410200" y="3657600"/>
            <a:ext cx="3276600" cy="228600"/>
          </a:xfrm>
          <a:prstGeom prst="rect">
            <a:avLst/>
          </a:prstGeom>
          <a:solidFill>
            <a:srgbClr val="BBE0E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6629400" y="3581400"/>
            <a:ext cx="892175" cy="3667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defTabSz="45720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>
                <a:solidFill>
                  <a:srgbClr val="000000"/>
                </a:solidFill>
                <a:cs typeface="Arial" charset="0"/>
              </a:rPr>
              <a:t>Shuffle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</p:spTree>
    <p:extLst>
      <p:ext uri="{BB962C8B-B14F-4D97-AF65-F5344CB8AC3E}">
        <p14:creationId xmlns:p14="http://schemas.microsoft.com/office/powerpoint/2010/main" val="569919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Flow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accent4"/>
                </a:solidFill>
              </a:rPr>
              <a:t>Input and final output </a:t>
            </a:r>
            <a:r>
              <a:rPr lang="en-US" b="1"/>
              <a:t>are stored on a</a:t>
            </a:r>
            <a:r>
              <a:rPr lang="en-US" b="1">
                <a:solidFill>
                  <a:schemeClr val="accent4"/>
                </a:solidFill>
              </a:rPr>
              <a:t> distributed file system (FS):</a:t>
            </a:r>
          </a:p>
          <a:p>
            <a:pPr lvl="1"/>
            <a:r>
              <a:rPr lang="en-US"/>
              <a:t>Scheduler tries to schedule map tasks “close” to physical storage location of input data</a:t>
            </a:r>
          </a:p>
          <a:p>
            <a:pPr lvl="8"/>
            <a:endParaRPr lang="en-US"/>
          </a:p>
          <a:p>
            <a:r>
              <a:rPr lang="en-US" b="1">
                <a:solidFill>
                  <a:schemeClr val="accent2"/>
                </a:solidFill>
              </a:rPr>
              <a:t>Intermediate results</a:t>
            </a:r>
            <a:r>
              <a:rPr lang="en-US" b="1"/>
              <a:t> are stored on </a:t>
            </a:r>
            <a:r>
              <a:rPr lang="en-US" b="1">
                <a:solidFill>
                  <a:schemeClr val="accent2"/>
                </a:solidFill>
              </a:rPr>
              <a:t>local FS</a:t>
            </a:r>
            <a:r>
              <a:rPr lang="en-US" b="1"/>
              <a:t> </a:t>
            </a:r>
            <a:br>
              <a:rPr lang="en-US" b="1"/>
            </a:br>
            <a:r>
              <a:rPr lang="en-US" b="1"/>
              <a:t>of Map and Reduce workers</a:t>
            </a:r>
          </a:p>
          <a:p>
            <a:pPr lvl="8"/>
            <a:endParaRPr lang="en-US"/>
          </a:p>
          <a:p>
            <a:r>
              <a:rPr lang="en-US" b="1"/>
              <a:t>Output is often input to another </a:t>
            </a:r>
            <a:br>
              <a:rPr lang="en-US" b="1"/>
            </a:br>
            <a:r>
              <a:rPr lang="en-US" b="1" err="1"/>
              <a:t>MapReduce</a:t>
            </a:r>
            <a:r>
              <a:rPr lang="en-US" b="1"/>
              <a:t> task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13116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Coordination: Master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>
                <a:solidFill>
                  <a:schemeClr val="accent3"/>
                </a:solidFill>
              </a:rPr>
              <a:t>Master node takes care of coordination:</a:t>
            </a:r>
          </a:p>
          <a:p>
            <a:pPr lvl="1"/>
            <a:r>
              <a:rPr lang="en-US" b="1"/>
              <a:t>Task status:</a:t>
            </a:r>
            <a:r>
              <a:rPr lang="en-US"/>
              <a:t> (idle, in-progress, completed)</a:t>
            </a:r>
          </a:p>
          <a:p>
            <a:pPr lvl="1"/>
            <a:r>
              <a:rPr lang="en-US" b="1"/>
              <a:t>Idle tasks</a:t>
            </a:r>
            <a:r>
              <a:rPr lang="en-US"/>
              <a:t> get scheduled as workers become available</a:t>
            </a:r>
          </a:p>
          <a:p>
            <a:pPr lvl="1"/>
            <a:r>
              <a:rPr lang="en-US"/>
              <a:t>When a map task completes, it sends the master the location and sizes of its </a:t>
            </a:r>
            <a:r>
              <a:rPr lang="en-US" i="1"/>
              <a:t>R</a:t>
            </a:r>
            <a:r>
              <a:rPr lang="en-US"/>
              <a:t> intermediate files, one for each reducer</a:t>
            </a:r>
          </a:p>
          <a:p>
            <a:pPr lvl="1"/>
            <a:r>
              <a:rPr lang="en-US"/>
              <a:t>Master pushes this info to reducers</a:t>
            </a:r>
          </a:p>
          <a:p>
            <a:pPr lvl="7"/>
            <a:endParaRPr lang="en-US"/>
          </a:p>
          <a:p>
            <a:r>
              <a:rPr lang="en-US"/>
              <a:t>Master pings workers periodically to detect failures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3971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10A5E86-9700-4543-A922-A44CF4F378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Distributed Execution Overview </a:t>
            </a:r>
          </a:p>
        </p:txBody>
      </p:sp>
      <p:sp>
        <p:nvSpPr>
          <p:cNvPr id="90116" name="Oval 4">
            <a:extLst>
              <a:ext uri="{FF2B5EF4-FFF2-40B4-BE49-F238E27FC236}">
                <a16:creationId xmlns:a16="http://schemas.microsoft.com/office/drawing/2014/main" id="{F47DA792-E599-4C00-B298-A9524C2F1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7600" y="1371600"/>
            <a:ext cx="1447800" cy="685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User</a:t>
            </a:r>
          </a:p>
          <a:p>
            <a:pPr algn="ctr"/>
            <a:r>
              <a:rPr lang="en-US" altLang="en-US"/>
              <a:t>Program</a:t>
            </a:r>
          </a:p>
        </p:txBody>
      </p:sp>
      <p:grpSp>
        <p:nvGrpSpPr>
          <p:cNvPr id="90180" name="Group 68">
            <a:extLst>
              <a:ext uri="{FF2B5EF4-FFF2-40B4-BE49-F238E27FC236}">
                <a16:creationId xmlns:a16="http://schemas.microsoft.com/office/drawing/2014/main" id="{64A1B8B8-D9D1-4BC0-89D7-EFD046DFCE1D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905000"/>
            <a:ext cx="4648200" cy="3962400"/>
            <a:chOff x="1248" y="1200"/>
            <a:chExt cx="2928" cy="2496"/>
          </a:xfrm>
        </p:grpSpPr>
        <p:sp>
          <p:nvSpPr>
            <p:cNvPr id="90135" name="Oval 23">
              <a:extLst>
                <a:ext uri="{FF2B5EF4-FFF2-40B4-BE49-F238E27FC236}">
                  <a16:creationId xmlns:a16="http://schemas.microsoft.com/office/drawing/2014/main" id="{A510FCE6-EF8F-4BFB-A164-F265A652FE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3168"/>
              <a:ext cx="624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Worker</a:t>
              </a:r>
            </a:p>
          </p:txBody>
        </p:sp>
        <p:sp>
          <p:nvSpPr>
            <p:cNvPr id="90136" name="Oval 24">
              <a:extLst>
                <a:ext uri="{FF2B5EF4-FFF2-40B4-BE49-F238E27FC236}">
                  <a16:creationId xmlns:a16="http://schemas.microsoft.com/office/drawing/2014/main" id="{7756DD9D-8E73-412B-BAF4-641E31074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544"/>
              <a:ext cx="624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Worker</a:t>
              </a:r>
            </a:p>
          </p:txBody>
        </p:sp>
        <p:grpSp>
          <p:nvGrpSpPr>
            <p:cNvPr id="90179" name="Group 67">
              <a:extLst>
                <a:ext uri="{FF2B5EF4-FFF2-40B4-BE49-F238E27FC236}">
                  <a16:creationId xmlns:a16="http://schemas.microsoft.com/office/drawing/2014/main" id="{B4E6EEC8-5964-4C5F-8DD4-4ED76F1D4C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48" y="1200"/>
              <a:ext cx="2592" cy="2496"/>
              <a:chOff x="1248" y="1200"/>
              <a:chExt cx="2592" cy="2496"/>
            </a:xfrm>
          </p:grpSpPr>
          <p:sp>
            <p:nvSpPr>
              <p:cNvPr id="90117" name="Oval 5">
                <a:extLst>
                  <a:ext uri="{FF2B5EF4-FFF2-40B4-BE49-F238E27FC236}">
                    <a16:creationId xmlns:a16="http://schemas.microsoft.com/office/drawing/2014/main" id="{3085E169-5EB8-4E4D-951F-8EBF5150C9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1728"/>
                <a:ext cx="624" cy="288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/>
                  <a:t>Master</a:t>
                </a:r>
              </a:p>
            </p:txBody>
          </p:sp>
          <p:grpSp>
            <p:nvGrpSpPr>
              <p:cNvPr id="90178" name="Group 66">
                <a:extLst>
                  <a:ext uri="{FF2B5EF4-FFF2-40B4-BE49-F238E27FC236}">
                    <a16:creationId xmlns:a16="http://schemas.microsoft.com/office/drawing/2014/main" id="{27C7BB76-C863-42CE-91A0-FA25CE745F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8" y="1200"/>
                <a:ext cx="2592" cy="2496"/>
                <a:chOff x="1248" y="1200"/>
                <a:chExt cx="2592" cy="2496"/>
              </a:xfrm>
            </p:grpSpPr>
            <p:grpSp>
              <p:nvGrpSpPr>
                <p:cNvPr id="90177" name="Group 65">
                  <a:extLst>
                    <a:ext uri="{FF2B5EF4-FFF2-40B4-BE49-F238E27FC236}">
                      <a16:creationId xmlns:a16="http://schemas.microsoft.com/office/drawing/2014/main" id="{7DA7E2DA-477D-40FB-8546-3B37625623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48" y="2352"/>
                  <a:ext cx="624" cy="1344"/>
                  <a:chOff x="1248" y="2352"/>
                  <a:chExt cx="624" cy="1344"/>
                </a:xfrm>
              </p:grpSpPr>
              <p:sp>
                <p:nvSpPr>
                  <p:cNvPr id="90118" name="Oval 6">
                    <a:extLst>
                      <a:ext uri="{FF2B5EF4-FFF2-40B4-BE49-F238E27FC236}">
                        <a16:creationId xmlns:a16="http://schemas.microsoft.com/office/drawing/2014/main" id="{C89FECAB-54F6-4D0E-9A38-EEA10FA7B2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2352"/>
                    <a:ext cx="624" cy="28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Worker</a:t>
                    </a:r>
                  </a:p>
                </p:txBody>
              </p:sp>
              <p:sp>
                <p:nvSpPr>
                  <p:cNvPr id="90119" name="Oval 7">
                    <a:extLst>
                      <a:ext uri="{FF2B5EF4-FFF2-40B4-BE49-F238E27FC236}">
                        <a16:creationId xmlns:a16="http://schemas.microsoft.com/office/drawing/2014/main" id="{C5413BDB-C85F-4651-A592-119BBE2703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2880"/>
                    <a:ext cx="624" cy="28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Worker</a:t>
                    </a:r>
                  </a:p>
                </p:txBody>
              </p:sp>
              <p:sp>
                <p:nvSpPr>
                  <p:cNvPr id="90120" name="Oval 8">
                    <a:extLst>
                      <a:ext uri="{FF2B5EF4-FFF2-40B4-BE49-F238E27FC236}">
                        <a16:creationId xmlns:a16="http://schemas.microsoft.com/office/drawing/2014/main" id="{AEF43EA3-62CF-45F7-B18B-D508948DC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248" y="3408"/>
                    <a:ext cx="624" cy="288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Worker</a:t>
                    </a:r>
                  </a:p>
                </p:txBody>
              </p:sp>
            </p:grpSp>
            <p:grpSp>
              <p:nvGrpSpPr>
                <p:cNvPr id="90148" name="Group 36">
                  <a:extLst>
                    <a:ext uri="{FF2B5EF4-FFF2-40B4-BE49-F238E27FC236}">
                      <a16:creationId xmlns:a16="http://schemas.microsoft.com/office/drawing/2014/main" id="{35CD03EC-B292-4D3A-B925-5593647B3B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36" y="1200"/>
                  <a:ext cx="2304" cy="1296"/>
                  <a:chOff x="1536" y="1200"/>
                  <a:chExt cx="2304" cy="1296"/>
                </a:xfrm>
              </p:grpSpPr>
              <p:sp>
                <p:nvSpPr>
                  <p:cNvPr id="90142" name="Line 30">
                    <a:extLst>
                      <a:ext uri="{FF2B5EF4-FFF2-40B4-BE49-F238E27FC236}">
                        <a16:creationId xmlns:a16="http://schemas.microsoft.com/office/drawing/2014/main" id="{60B844A0-8A42-4D2B-BCAD-83F8F439E8F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2736" y="1296"/>
                    <a:ext cx="0" cy="43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0143" name="Line 31">
                    <a:extLst>
                      <a:ext uri="{FF2B5EF4-FFF2-40B4-BE49-F238E27FC236}">
                        <a16:creationId xmlns:a16="http://schemas.microsoft.com/office/drawing/2014/main" id="{D95BBBAA-27AF-403E-8CFA-40094B08F2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536" y="1200"/>
                    <a:ext cx="864" cy="115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0144" name="Line 32">
                    <a:extLst>
                      <a:ext uri="{FF2B5EF4-FFF2-40B4-BE49-F238E27FC236}">
                        <a16:creationId xmlns:a16="http://schemas.microsoft.com/office/drawing/2014/main" id="{0DA81E6A-F783-4256-9AFA-38BD3F61641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168" y="1200"/>
                    <a:ext cx="672" cy="129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prstDash val="dash"/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90145" name="Text Box 33">
                    <a:extLst>
                      <a:ext uri="{FF2B5EF4-FFF2-40B4-BE49-F238E27FC236}">
                        <a16:creationId xmlns:a16="http://schemas.microsoft.com/office/drawing/2014/main" id="{A7D16C58-641C-4E16-8FA4-7E305126D1E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8" y="1392"/>
                    <a:ext cx="40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/>
                      <a:t>fork</a:t>
                    </a:r>
                  </a:p>
                </p:txBody>
              </p:sp>
              <p:sp>
                <p:nvSpPr>
                  <p:cNvPr id="90146" name="Text Box 34">
                    <a:extLst>
                      <a:ext uri="{FF2B5EF4-FFF2-40B4-BE49-F238E27FC236}">
                        <a16:creationId xmlns:a16="http://schemas.microsoft.com/office/drawing/2014/main" id="{E299DFEF-333E-46A3-AE9D-0ECF649569DC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84" y="1353"/>
                    <a:ext cx="40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/>
                      <a:t>fork</a:t>
                    </a:r>
                  </a:p>
                </p:txBody>
              </p:sp>
              <p:sp>
                <p:nvSpPr>
                  <p:cNvPr id="90147" name="Text Box 35">
                    <a:extLst>
                      <a:ext uri="{FF2B5EF4-FFF2-40B4-BE49-F238E27FC236}">
                        <a16:creationId xmlns:a16="http://schemas.microsoft.com/office/drawing/2014/main" id="{60384939-B962-448E-9175-048FAB95EE3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12" y="1344"/>
                    <a:ext cx="400" cy="23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en-US"/>
                      <a:t>fork</a:t>
                    </a:r>
                  </a:p>
                </p:txBody>
              </p:sp>
            </p:grpSp>
          </p:grpSp>
        </p:grpSp>
      </p:grpSp>
      <p:grpSp>
        <p:nvGrpSpPr>
          <p:cNvPr id="90153" name="Group 41">
            <a:extLst>
              <a:ext uri="{FF2B5EF4-FFF2-40B4-BE49-F238E27FC236}">
                <a16:creationId xmlns:a16="http://schemas.microsoft.com/office/drawing/2014/main" id="{979A7FFD-CB31-4025-BF23-AAFCB30D042F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2895600"/>
            <a:ext cx="3429000" cy="1143000"/>
            <a:chOff x="1728" y="1824"/>
            <a:chExt cx="2160" cy="720"/>
          </a:xfrm>
        </p:grpSpPr>
        <p:sp>
          <p:nvSpPr>
            <p:cNvPr id="90149" name="Line 37">
              <a:extLst>
                <a:ext uri="{FF2B5EF4-FFF2-40B4-BE49-F238E27FC236}">
                  <a16:creationId xmlns:a16="http://schemas.microsoft.com/office/drawing/2014/main" id="{BDB43853-0E9B-40C3-87E3-4A963DA0C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4" y="1920"/>
              <a:ext cx="62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0" name="Line 38">
              <a:extLst>
                <a:ext uri="{FF2B5EF4-FFF2-40B4-BE49-F238E27FC236}">
                  <a16:creationId xmlns:a16="http://schemas.microsoft.com/office/drawing/2014/main" id="{6BEB10FE-020C-47CF-B007-293BAB6B75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1920"/>
              <a:ext cx="576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1" name="Text Box 39">
              <a:extLst>
                <a:ext uri="{FF2B5EF4-FFF2-40B4-BE49-F238E27FC236}">
                  <a16:creationId xmlns:a16="http://schemas.microsoft.com/office/drawing/2014/main" id="{82F61F19-CFEC-437F-B325-4C65D39868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1824"/>
              <a:ext cx="573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assign</a:t>
              </a:r>
            </a:p>
            <a:p>
              <a:r>
                <a:rPr lang="en-US" altLang="en-US"/>
                <a:t>map</a:t>
              </a:r>
            </a:p>
          </p:txBody>
        </p:sp>
        <p:sp>
          <p:nvSpPr>
            <p:cNvPr id="90152" name="Text Box 40">
              <a:extLst>
                <a:ext uri="{FF2B5EF4-FFF2-40B4-BE49-F238E27FC236}">
                  <a16:creationId xmlns:a16="http://schemas.microsoft.com/office/drawing/2014/main" id="{71ABDF29-F0A6-4E92-99B1-2E9CE1C8B7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3" y="1892"/>
              <a:ext cx="60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assign</a:t>
              </a:r>
            </a:p>
            <a:p>
              <a:r>
                <a:rPr lang="en-US" altLang="en-US"/>
                <a:t>reduce</a:t>
              </a:r>
            </a:p>
          </p:txBody>
        </p:sp>
      </p:grpSp>
      <p:grpSp>
        <p:nvGrpSpPr>
          <p:cNvPr id="90158" name="Group 46">
            <a:extLst>
              <a:ext uri="{FF2B5EF4-FFF2-40B4-BE49-F238E27FC236}">
                <a16:creationId xmlns:a16="http://schemas.microsoft.com/office/drawing/2014/main" id="{D529A09B-7530-4B6C-9D18-925FA6E0D29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962400"/>
            <a:ext cx="914400" cy="1676400"/>
            <a:chOff x="672" y="2496"/>
            <a:chExt cx="576" cy="1056"/>
          </a:xfrm>
        </p:grpSpPr>
        <p:sp>
          <p:nvSpPr>
            <p:cNvPr id="90154" name="Line 42">
              <a:extLst>
                <a:ext uri="{FF2B5EF4-FFF2-40B4-BE49-F238E27FC236}">
                  <a16:creationId xmlns:a16="http://schemas.microsoft.com/office/drawing/2014/main" id="{81581850-9961-427A-B58B-C43CF2697B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" y="2496"/>
              <a:ext cx="57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5" name="Line 43">
              <a:extLst>
                <a:ext uri="{FF2B5EF4-FFF2-40B4-BE49-F238E27FC236}">
                  <a16:creationId xmlns:a16="http://schemas.microsoft.com/office/drawing/2014/main" id="{3FA710C8-4DDD-441B-9FAB-6BCB1E6784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3024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6" name="Line 44">
              <a:extLst>
                <a:ext uri="{FF2B5EF4-FFF2-40B4-BE49-F238E27FC236}">
                  <a16:creationId xmlns:a16="http://schemas.microsoft.com/office/drawing/2014/main" id="{C87D7243-102F-4631-8480-7FBA1A002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3216"/>
              <a:ext cx="576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57" name="Text Box 45">
              <a:extLst>
                <a:ext uri="{FF2B5EF4-FFF2-40B4-BE49-F238E27FC236}">
                  <a16:creationId xmlns:a16="http://schemas.microsoft.com/office/drawing/2014/main" id="{9587A0F5-944D-4DDA-90EB-F2105465B4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784"/>
              <a:ext cx="439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read</a:t>
              </a:r>
            </a:p>
          </p:txBody>
        </p:sp>
      </p:grpSp>
      <p:grpSp>
        <p:nvGrpSpPr>
          <p:cNvPr id="90163" name="Group 51">
            <a:extLst>
              <a:ext uri="{FF2B5EF4-FFF2-40B4-BE49-F238E27FC236}">
                <a16:creationId xmlns:a16="http://schemas.microsoft.com/office/drawing/2014/main" id="{1ADEF3A9-672E-4181-B1B0-F2FE52B80EBB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3733800"/>
            <a:ext cx="1600200" cy="2133600"/>
            <a:chOff x="1872" y="2352"/>
            <a:chExt cx="1008" cy="1344"/>
          </a:xfrm>
        </p:grpSpPr>
        <p:grpSp>
          <p:nvGrpSpPr>
            <p:cNvPr id="90128" name="Group 16">
              <a:extLst>
                <a:ext uri="{FF2B5EF4-FFF2-40B4-BE49-F238E27FC236}">
                  <a16:creationId xmlns:a16="http://schemas.microsoft.com/office/drawing/2014/main" id="{BF45310D-4A6B-4817-81A6-28A2220A05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2352"/>
              <a:ext cx="288" cy="288"/>
              <a:chOff x="2640" y="2160"/>
              <a:chExt cx="288" cy="288"/>
            </a:xfrm>
          </p:grpSpPr>
          <p:sp>
            <p:nvSpPr>
              <p:cNvPr id="90126" name="Rectangle 14">
                <a:extLst>
                  <a:ext uri="{FF2B5EF4-FFF2-40B4-BE49-F238E27FC236}">
                    <a16:creationId xmlns:a16="http://schemas.microsoft.com/office/drawing/2014/main" id="{5D9C76B4-8F4E-4E0B-8CAC-5CCD2EC89E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127" name="Rectangle 15">
                <a:extLst>
                  <a:ext uri="{FF2B5EF4-FFF2-40B4-BE49-F238E27FC236}">
                    <a16:creationId xmlns:a16="http://schemas.microsoft.com/office/drawing/2014/main" id="{AA3269BE-5A01-450E-9086-03737ABF2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0129" name="Group 17">
              <a:extLst>
                <a:ext uri="{FF2B5EF4-FFF2-40B4-BE49-F238E27FC236}">
                  <a16:creationId xmlns:a16="http://schemas.microsoft.com/office/drawing/2014/main" id="{46F5ED48-B38B-4078-87D8-4B32FAA929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2880"/>
              <a:ext cx="288" cy="288"/>
              <a:chOff x="2640" y="2160"/>
              <a:chExt cx="288" cy="288"/>
            </a:xfrm>
          </p:grpSpPr>
          <p:sp>
            <p:nvSpPr>
              <p:cNvPr id="90130" name="Rectangle 18">
                <a:extLst>
                  <a:ext uri="{FF2B5EF4-FFF2-40B4-BE49-F238E27FC236}">
                    <a16:creationId xmlns:a16="http://schemas.microsoft.com/office/drawing/2014/main" id="{3338E908-C999-4BB3-8BE9-0740647F6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131" name="Rectangle 19">
                <a:extLst>
                  <a:ext uri="{FF2B5EF4-FFF2-40B4-BE49-F238E27FC236}">
                    <a16:creationId xmlns:a16="http://schemas.microsoft.com/office/drawing/2014/main" id="{3689E6A7-A6CF-4C07-AEAF-2C058C9F4D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0132" name="Group 20">
              <a:extLst>
                <a:ext uri="{FF2B5EF4-FFF2-40B4-BE49-F238E27FC236}">
                  <a16:creationId xmlns:a16="http://schemas.microsoft.com/office/drawing/2014/main" id="{95276016-4A2B-4DF0-A9D9-57F101B2F2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3408"/>
              <a:ext cx="288" cy="288"/>
              <a:chOff x="2640" y="2160"/>
              <a:chExt cx="288" cy="288"/>
            </a:xfrm>
          </p:grpSpPr>
          <p:sp>
            <p:nvSpPr>
              <p:cNvPr id="90133" name="Rectangle 21">
                <a:extLst>
                  <a:ext uri="{FF2B5EF4-FFF2-40B4-BE49-F238E27FC236}">
                    <a16:creationId xmlns:a16="http://schemas.microsoft.com/office/drawing/2014/main" id="{1E877AEE-726F-4395-A75C-B38F2A2CB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40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134" name="Rectangle 22">
                <a:extLst>
                  <a:ext uri="{FF2B5EF4-FFF2-40B4-BE49-F238E27FC236}">
                    <a16:creationId xmlns:a16="http://schemas.microsoft.com/office/drawing/2014/main" id="{266CBA48-0022-41D5-8C45-A2B1202FD9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4" y="2160"/>
                <a:ext cx="144" cy="288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0159" name="Line 47">
              <a:extLst>
                <a:ext uri="{FF2B5EF4-FFF2-40B4-BE49-F238E27FC236}">
                  <a16:creationId xmlns:a16="http://schemas.microsoft.com/office/drawing/2014/main" id="{263B70F6-61CB-4F5D-BF09-D53B67920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2496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0" name="Line 48">
              <a:extLst>
                <a:ext uri="{FF2B5EF4-FFF2-40B4-BE49-F238E27FC236}">
                  <a16:creationId xmlns:a16="http://schemas.microsoft.com/office/drawing/2014/main" id="{D3C0F541-638E-4EF1-ABDF-57DC32CBB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024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1" name="Line 49">
              <a:extLst>
                <a:ext uri="{FF2B5EF4-FFF2-40B4-BE49-F238E27FC236}">
                  <a16:creationId xmlns:a16="http://schemas.microsoft.com/office/drawing/2014/main" id="{4B328626-CFB0-45D3-91C9-04474B6F8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355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2" name="Text Box 50">
              <a:extLst>
                <a:ext uri="{FF2B5EF4-FFF2-40B4-BE49-F238E27FC236}">
                  <a16:creationId xmlns:a16="http://schemas.microsoft.com/office/drawing/2014/main" id="{4DCD5DF9-873D-4631-9EB0-38CC282484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0" y="2620"/>
              <a:ext cx="47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local</a:t>
              </a:r>
            </a:p>
            <a:p>
              <a:r>
                <a:rPr lang="en-US" altLang="en-US"/>
                <a:t>write</a:t>
              </a:r>
            </a:p>
          </p:txBody>
        </p:sp>
      </p:grpSp>
      <p:grpSp>
        <p:nvGrpSpPr>
          <p:cNvPr id="90171" name="Group 59">
            <a:extLst>
              <a:ext uri="{FF2B5EF4-FFF2-40B4-BE49-F238E27FC236}">
                <a16:creationId xmlns:a16="http://schemas.microsoft.com/office/drawing/2014/main" id="{4C92701E-C5B7-4894-8880-8178751709E6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3962400"/>
            <a:ext cx="1157288" cy="2439988"/>
            <a:chOff x="2880" y="2496"/>
            <a:chExt cx="729" cy="1537"/>
          </a:xfrm>
        </p:grpSpPr>
        <p:sp>
          <p:nvSpPr>
            <p:cNvPr id="90164" name="Line 52">
              <a:extLst>
                <a:ext uri="{FF2B5EF4-FFF2-40B4-BE49-F238E27FC236}">
                  <a16:creationId xmlns:a16="http://schemas.microsoft.com/office/drawing/2014/main" id="{16884246-6E8E-42C8-AB29-31CB78713C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496"/>
              <a:ext cx="67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5" name="Line 53">
              <a:extLst>
                <a:ext uri="{FF2B5EF4-FFF2-40B4-BE49-F238E27FC236}">
                  <a16:creationId xmlns:a16="http://schemas.microsoft.com/office/drawing/2014/main" id="{60C02DA9-35E8-451D-B7CE-949F835EE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496"/>
              <a:ext cx="672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6" name="Line 54">
              <a:extLst>
                <a:ext uri="{FF2B5EF4-FFF2-40B4-BE49-F238E27FC236}">
                  <a16:creationId xmlns:a16="http://schemas.microsoft.com/office/drawing/2014/main" id="{F1C15959-9C34-496D-989C-2B1CDCA251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688"/>
              <a:ext cx="672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7" name="Line 55">
              <a:extLst>
                <a:ext uri="{FF2B5EF4-FFF2-40B4-BE49-F238E27FC236}">
                  <a16:creationId xmlns:a16="http://schemas.microsoft.com/office/drawing/2014/main" id="{E59F6A2C-8EB7-4688-936A-CB35198F9A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3024"/>
              <a:ext cx="67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8" name="Line 56">
              <a:extLst>
                <a:ext uri="{FF2B5EF4-FFF2-40B4-BE49-F238E27FC236}">
                  <a16:creationId xmlns:a16="http://schemas.microsoft.com/office/drawing/2014/main" id="{824B2433-89FE-43AD-8DFB-AD0CDE7F7D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2736"/>
              <a:ext cx="672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69" name="Line 57">
              <a:extLst>
                <a:ext uri="{FF2B5EF4-FFF2-40B4-BE49-F238E27FC236}">
                  <a16:creationId xmlns:a16="http://schemas.microsoft.com/office/drawing/2014/main" id="{BBD6CFC1-F1A0-47FA-BB1A-2475B11E49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3312"/>
              <a:ext cx="67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0" name="Text Box 58">
              <a:extLst>
                <a:ext uri="{FF2B5EF4-FFF2-40B4-BE49-F238E27FC236}">
                  <a16:creationId xmlns:a16="http://schemas.microsoft.com/office/drawing/2014/main" id="{EF4875C7-D8A8-4303-AC90-A25CB2F17A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3456"/>
              <a:ext cx="63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remote</a:t>
              </a:r>
            </a:p>
            <a:p>
              <a:r>
                <a:rPr lang="en-US" altLang="en-US"/>
                <a:t>read,</a:t>
              </a:r>
            </a:p>
            <a:p>
              <a:r>
                <a:rPr lang="en-US" altLang="en-US"/>
                <a:t>sort</a:t>
              </a:r>
            </a:p>
          </p:txBody>
        </p:sp>
      </p:grpSp>
      <p:grpSp>
        <p:nvGrpSpPr>
          <p:cNvPr id="90175" name="Group 63">
            <a:extLst>
              <a:ext uri="{FF2B5EF4-FFF2-40B4-BE49-F238E27FC236}">
                <a16:creationId xmlns:a16="http://schemas.microsoft.com/office/drawing/2014/main" id="{62AF8FD5-46C1-47C4-99FB-180F856E2759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3886200"/>
            <a:ext cx="1981200" cy="1600200"/>
            <a:chOff x="4176" y="2448"/>
            <a:chExt cx="1248" cy="1008"/>
          </a:xfrm>
        </p:grpSpPr>
        <p:sp>
          <p:nvSpPr>
            <p:cNvPr id="90139" name="Rectangle 27">
              <a:extLst>
                <a:ext uri="{FF2B5EF4-FFF2-40B4-BE49-F238E27FC236}">
                  <a16:creationId xmlns:a16="http://schemas.microsoft.com/office/drawing/2014/main" id="{16D77FA2-48A2-4652-B59F-DF9CF0E64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2448"/>
              <a:ext cx="576" cy="384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Output</a:t>
              </a:r>
            </a:p>
            <a:p>
              <a:pPr algn="ctr"/>
              <a:r>
                <a:rPr lang="en-US" altLang="en-US"/>
                <a:t>File 0</a:t>
              </a:r>
            </a:p>
          </p:txBody>
        </p:sp>
        <p:sp>
          <p:nvSpPr>
            <p:cNvPr id="90140" name="Rectangle 28">
              <a:extLst>
                <a:ext uri="{FF2B5EF4-FFF2-40B4-BE49-F238E27FC236}">
                  <a16:creationId xmlns:a16="http://schemas.microsoft.com/office/drawing/2014/main" id="{07935951-0169-46CE-B492-6B082DC64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3072"/>
              <a:ext cx="576" cy="384"/>
            </a:xfrm>
            <a:prstGeom prst="rect">
              <a:avLst/>
            </a:prstGeom>
            <a:solidFill>
              <a:srgbClr val="FF5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Output</a:t>
              </a:r>
            </a:p>
            <a:p>
              <a:pPr algn="ctr"/>
              <a:r>
                <a:rPr lang="en-US" altLang="en-US"/>
                <a:t>File 1</a:t>
              </a:r>
            </a:p>
          </p:txBody>
        </p:sp>
        <p:sp>
          <p:nvSpPr>
            <p:cNvPr id="90172" name="Line 60">
              <a:extLst>
                <a:ext uri="{FF2B5EF4-FFF2-40B4-BE49-F238E27FC236}">
                  <a16:creationId xmlns:a16="http://schemas.microsoft.com/office/drawing/2014/main" id="{3790082D-906D-440B-830D-14C6FD176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2688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3" name="Line 61">
              <a:extLst>
                <a:ext uri="{FF2B5EF4-FFF2-40B4-BE49-F238E27FC236}">
                  <a16:creationId xmlns:a16="http://schemas.microsoft.com/office/drawing/2014/main" id="{0B1EEAE3-691A-4106-BE02-B299F9B7B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76" y="331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74" name="Text Box 62">
              <a:extLst>
                <a:ext uri="{FF2B5EF4-FFF2-40B4-BE49-F238E27FC236}">
                  <a16:creationId xmlns:a16="http://schemas.microsoft.com/office/drawing/2014/main" id="{B3D8D2BC-FBDC-4028-9D71-4685262B2D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4" y="2468"/>
              <a:ext cx="47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write</a:t>
              </a:r>
            </a:p>
          </p:txBody>
        </p:sp>
      </p:grpSp>
      <p:grpSp>
        <p:nvGrpSpPr>
          <p:cNvPr id="90182" name="Group 70">
            <a:extLst>
              <a:ext uri="{FF2B5EF4-FFF2-40B4-BE49-F238E27FC236}">
                <a16:creationId xmlns:a16="http://schemas.microsoft.com/office/drawing/2014/main" id="{FE9F3314-41FD-4722-9F63-8DBFAAA65A04}"/>
              </a:ext>
            </a:extLst>
          </p:cNvPr>
          <p:cNvGrpSpPr>
            <a:grpSpLocks/>
          </p:cNvGrpSpPr>
          <p:nvPr/>
        </p:nvGrpSpPr>
        <p:grpSpPr bwMode="auto">
          <a:xfrm>
            <a:off x="0" y="3733800"/>
            <a:ext cx="1423988" cy="1524000"/>
            <a:chOff x="0" y="2352"/>
            <a:chExt cx="897" cy="960"/>
          </a:xfrm>
        </p:grpSpPr>
        <p:grpSp>
          <p:nvGrpSpPr>
            <p:cNvPr id="90176" name="Group 64">
              <a:extLst>
                <a:ext uri="{FF2B5EF4-FFF2-40B4-BE49-F238E27FC236}">
                  <a16:creationId xmlns:a16="http://schemas.microsoft.com/office/drawing/2014/main" id="{84F71EF5-64B0-489F-80B8-0AEDA8F4E0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2736"/>
              <a:ext cx="528" cy="576"/>
              <a:chOff x="144" y="2736"/>
              <a:chExt cx="528" cy="576"/>
            </a:xfrm>
          </p:grpSpPr>
          <p:sp>
            <p:nvSpPr>
              <p:cNvPr id="90121" name="Rectangle 9">
                <a:extLst>
                  <a:ext uri="{FF2B5EF4-FFF2-40B4-BE49-F238E27FC236}">
                    <a16:creationId xmlns:a16="http://schemas.microsoft.com/office/drawing/2014/main" id="{CCD6F3DC-4086-4BB8-A6D4-7E92CAFBC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2736"/>
                <a:ext cx="528" cy="192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/>
                  <a:t>Split 0</a:t>
                </a:r>
              </a:p>
            </p:txBody>
          </p:sp>
          <p:sp>
            <p:nvSpPr>
              <p:cNvPr id="90122" name="Rectangle 10">
                <a:extLst>
                  <a:ext uri="{FF2B5EF4-FFF2-40B4-BE49-F238E27FC236}">
                    <a16:creationId xmlns:a16="http://schemas.microsoft.com/office/drawing/2014/main" id="{8C4BA5CC-E380-4787-9449-B577883286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2928"/>
                <a:ext cx="528" cy="192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/>
                  <a:t>Split 1</a:t>
                </a:r>
              </a:p>
            </p:txBody>
          </p:sp>
          <p:sp>
            <p:nvSpPr>
              <p:cNvPr id="90123" name="Rectangle 11">
                <a:extLst>
                  <a:ext uri="{FF2B5EF4-FFF2-40B4-BE49-F238E27FC236}">
                    <a16:creationId xmlns:a16="http://schemas.microsoft.com/office/drawing/2014/main" id="{A885FF74-C564-4D38-9889-E2E7F41C15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" y="3120"/>
                <a:ext cx="528" cy="192"/>
              </a:xfrm>
              <a:prstGeom prst="rect">
                <a:avLst/>
              </a:prstGeom>
              <a:solidFill>
                <a:srgbClr val="FF505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n-US" altLang="en-US"/>
                  <a:t>Split 2</a:t>
                </a:r>
              </a:p>
            </p:txBody>
          </p:sp>
        </p:grpSp>
        <p:sp>
          <p:nvSpPr>
            <p:cNvPr id="90181" name="Text Box 69">
              <a:extLst>
                <a:ext uri="{FF2B5EF4-FFF2-40B4-BE49-F238E27FC236}">
                  <a16:creationId xmlns:a16="http://schemas.microsoft.com/office/drawing/2014/main" id="{6983C445-A0F9-42E2-AC26-6FF42DCA3C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352"/>
              <a:ext cx="89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Input Data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0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0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Dealing with Failures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accent3"/>
                </a:solidFill>
              </a:rPr>
              <a:t>Map worker failure</a:t>
            </a:r>
          </a:p>
          <a:p>
            <a:pPr lvl="1"/>
            <a:r>
              <a:rPr lang="en-US"/>
              <a:t>Map tasks completed or in-progress at </a:t>
            </a:r>
            <a:br>
              <a:rPr lang="en-US"/>
            </a:br>
            <a:r>
              <a:rPr lang="en-US"/>
              <a:t>worker are reset to idle</a:t>
            </a:r>
          </a:p>
          <a:p>
            <a:pPr lvl="1"/>
            <a:r>
              <a:rPr lang="en-US"/>
              <a:t>Reduce workers are notified when task is rescheduled on another worker</a:t>
            </a:r>
          </a:p>
          <a:p>
            <a:r>
              <a:rPr lang="en-US" b="1">
                <a:solidFill>
                  <a:schemeClr val="accent3"/>
                </a:solidFill>
              </a:rPr>
              <a:t>Reduce worker failure</a:t>
            </a:r>
          </a:p>
          <a:p>
            <a:pPr lvl="1"/>
            <a:r>
              <a:rPr lang="en-US"/>
              <a:t>Only in-progress tasks are reset to idle </a:t>
            </a:r>
          </a:p>
          <a:p>
            <a:pPr lvl="1"/>
            <a:r>
              <a:rPr lang="en-US"/>
              <a:t>Reduce task is restarted</a:t>
            </a:r>
          </a:p>
          <a:p>
            <a:r>
              <a:rPr lang="en-US" b="1">
                <a:solidFill>
                  <a:schemeClr val="accent3"/>
                </a:solidFill>
              </a:rPr>
              <a:t>Master failure</a:t>
            </a:r>
          </a:p>
          <a:p>
            <a:pPr lvl="1"/>
            <a:r>
              <a:rPr lang="en-US" err="1"/>
              <a:t>MapReduce</a:t>
            </a:r>
            <a:r>
              <a:rPr lang="en-US"/>
              <a:t> task is aborted and client is notified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065914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686800" cy="987552"/>
          </a:xfrm>
        </p:spPr>
        <p:txBody>
          <a:bodyPr>
            <a:normAutofit/>
          </a:bodyPr>
          <a:lstStyle/>
          <a:p>
            <a:r>
              <a:rPr lang="en-US"/>
              <a:t>How many Map and Reduce jobs?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7924800" cy="5257801"/>
          </a:xfrm>
        </p:spPr>
        <p:txBody>
          <a:bodyPr/>
          <a:lstStyle/>
          <a:p>
            <a:r>
              <a:rPr lang="en-US" i="1"/>
              <a:t>M</a:t>
            </a:r>
            <a:r>
              <a:rPr lang="en-US"/>
              <a:t> map tasks, </a:t>
            </a:r>
            <a:r>
              <a:rPr lang="en-US" i="1"/>
              <a:t>R</a:t>
            </a:r>
            <a:r>
              <a:rPr lang="en-US"/>
              <a:t> reduce tasks</a:t>
            </a:r>
          </a:p>
          <a:p>
            <a:r>
              <a:rPr lang="en-US" b="1">
                <a:solidFill>
                  <a:schemeClr val="accent3"/>
                </a:solidFill>
              </a:rPr>
              <a:t>Rule of a thumb:</a:t>
            </a:r>
          </a:p>
          <a:p>
            <a:pPr lvl="1"/>
            <a:r>
              <a:rPr lang="en-US"/>
              <a:t>Make </a:t>
            </a:r>
            <a:r>
              <a:rPr lang="en-US" i="1"/>
              <a:t>M</a:t>
            </a:r>
            <a:r>
              <a:rPr lang="en-US"/>
              <a:t> much larger than the number of nodes in the cluster</a:t>
            </a:r>
          </a:p>
          <a:p>
            <a:pPr lvl="1"/>
            <a:r>
              <a:rPr lang="en-US"/>
              <a:t>One DFS chunk per map is common</a:t>
            </a:r>
          </a:p>
          <a:p>
            <a:pPr lvl="1"/>
            <a:r>
              <a:rPr lang="en-US"/>
              <a:t>Improves dynamic load balancing and speeds up recovery from worker failures</a:t>
            </a:r>
          </a:p>
          <a:p>
            <a:r>
              <a:rPr lang="en-US" b="1"/>
              <a:t>Usually </a:t>
            </a:r>
            <a:r>
              <a:rPr lang="en-US" b="1" i="1"/>
              <a:t>R</a:t>
            </a:r>
            <a:r>
              <a:rPr lang="en-US" b="1"/>
              <a:t> is smaller than </a:t>
            </a:r>
            <a:r>
              <a:rPr lang="en-US" b="1" i="1"/>
              <a:t>M</a:t>
            </a:r>
          </a:p>
          <a:p>
            <a:pPr lvl="1"/>
            <a:r>
              <a:rPr lang="en-US"/>
              <a:t>Because output is spread across </a:t>
            </a:r>
            <a:r>
              <a:rPr lang="en-US" i="1"/>
              <a:t>R</a:t>
            </a:r>
            <a:r>
              <a:rPr lang="en-US"/>
              <a:t> files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54668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Task Granularity &amp; Pipelining</a:t>
            </a:r>
          </a:p>
        </p:txBody>
      </p:sp>
      <p:sp>
        <p:nvSpPr>
          <p:cNvPr id="13321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82000" cy="525780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3"/>
                </a:solidFill>
              </a:rPr>
              <a:t>Fine granularity tasks:</a:t>
            </a:r>
            <a:r>
              <a:rPr lang="en-US">
                <a:solidFill>
                  <a:schemeClr val="accent3"/>
                </a:solidFill>
              </a:rPr>
              <a:t>  </a:t>
            </a:r>
            <a:r>
              <a:rPr lang="en-US"/>
              <a:t>map tasks &gt;&gt; machines</a:t>
            </a:r>
          </a:p>
          <a:p>
            <a:pPr lvl="1"/>
            <a:r>
              <a:rPr lang="en-US"/>
              <a:t>Minimizes time for fault recovery</a:t>
            </a:r>
          </a:p>
          <a:p>
            <a:pPr lvl="1"/>
            <a:r>
              <a:rPr lang="en-US"/>
              <a:t>Can do pipeline shuffling with map execution</a:t>
            </a:r>
          </a:p>
          <a:p>
            <a:pPr lvl="1"/>
            <a:r>
              <a:rPr lang="en-US"/>
              <a:t>Better dynamic load balancing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3318" name="Picture 6" descr="index-auto-0009-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3505200"/>
            <a:ext cx="7753350" cy="2590800"/>
          </a:xfrm>
          <a:prstGeom prst="rect">
            <a:avLst/>
          </a:prstGeom>
          <a:noFill/>
        </p:spPr>
      </p:pic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228600" y="2286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tabLst>
                <a:tab pos="293688" algn="l"/>
                <a:tab pos="457200" algn="l"/>
              </a:tabLst>
            </a:pPr>
            <a:endParaRPr lang="en-US" b="1">
              <a:solidFill>
                <a:srgbClr val="0000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5226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Co-occurrence Matrix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257801"/>
          </a:xfrm>
        </p:spPr>
        <p:txBody>
          <a:bodyPr>
            <a:normAutofit/>
          </a:bodyPr>
          <a:lstStyle/>
          <a:p>
            <a:r>
              <a:rPr lang="en-US" sz="2800"/>
              <a:t>A common task in corpus linguistics and statistical natural language processing</a:t>
            </a:r>
          </a:p>
          <a:p>
            <a:pPr lvl="1"/>
            <a:r>
              <a:rPr lang="en-US" sz="2400"/>
              <a:t>E.g., Language Models - assign probabilities to sequences of words</a:t>
            </a:r>
          </a:p>
          <a:p>
            <a:r>
              <a:rPr lang="en-US" sz="2800"/>
              <a:t>The co-occurrence matrix of a corpus is a square </a:t>
            </a:r>
            <a:r>
              <a:rPr lang="en-US" sz="2800" i="1" err="1"/>
              <a:t>n×n</a:t>
            </a:r>
            <a:r>
              <a:rPr lang="en-US" sz="2800"/>
              <a:t> matrix where </a:t>
            </a:r>
            <a:r>
              <a:rPr lang="en-US" sz="2800" i="1"/>
              <a:t>n</a:t>
            </a:r>
            <a:r>
              <a:rPr lang="en-US" sz="2800"/>
              <a:t> is the number of unique words in the corpus</a:t>
            </a:r>
          </a:p>
          <a:p>
            <a:r>
              <a:rPr lang="en-US" sz="2800"/>
              <a:t>A cell </a:t>
            </a:r>
            <a:r>
              <a:rPr lang="en-US" sz="2800" i="1" err="1"/>
              <a:t>m</a:t>
            </a:r>
            <a:r>
              <a:rPr lang="en-US" sz="2800" i="1" baseline="-25000" err="1"/>
              <a:t>ij</a:t>
            </a:r>
            <a:r>
              <a:rPr lang="en-US" sz="2800"/>
              <a:t> contains the number of times word </a:t>
            </a:r>
            <a:r>
              <a:rPr lang="en-US" sz="2800" i="1" err="1"/>
              <a:t>w</a:t>
            </a:r>
            <a:r>
              <a:rPr lang="en-US" sz="2800" i="1" baseline="-25000" err="1"/>
              <a:t>i</a:t>
            </a:r>
            <a:r>
              <a:rPr lang="en-US" sz="2800"/>
              <a:t> co-occurs with word </a:t>
            </a:r>
            <a:r>
              <a:rPr lang="en-US" sz="2800" i="1" err="1"/>
              <a:t>w</a:t>
            </a:r>
            <a:r>
              <a:rPr lang="en-US" sz="2800" i="1" baseline="-25000" err="1"/>
              <a:t>j</a:t>
            </a:r>
            <a:r>
              <a:rPr lang="en-US" sz="2800"/>
              <a:t> within a specific context</a:t>
            </a:r>
          </a:p>
          <a:p>
            <a:pPr lvl="1"/>
            <a:r>
              <a:rPr lang="en-US" sz="2400"/>
              <a:t>Context: a sentence, paragraph, or a document</a:t>
            </a:r>
          </a:p>
          <a:p>
            <a:r>
              <a:rPr lang="en-US" sz="2800"/>
              <a:t>Other applications</a:t>
            </a:r>
          </a:p>
          <a:p>
            <a:pPr lvl="1"/>
            <a:r>
              <a:rPr lang="en-US" sz="2400"/>
              <a:t>Correlation mining, such as customers who buy </a:t>
            </a:r>
            <a:r>
              <a:rPr lang="en-US" sz="2400" i="1"/>
              <a:t>this</a:t>
            </a:r>
            <a:r>
              <a:rPr lang="en-US" sz="2400"/>
              <a:t> tend to also buy </a:t>
            </a:r>
            <a:r>
              <a:rPr lang="en-US" sz="2400" i="1"/>
              <a:t>that</a:t>
            </a:r>
            <a:r>
              <a:rPr lang="en-US" sz="2400"/>
              <a:t>.</a:t>
            </a:r>
          </a:p>
          <a:p>
            <a:pPr lvl="1"/>
            <a:endParaRPr lang="en-US" sz="24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62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Pseudo-code word co-</a:t>
            </a:r>
            <a:r>
              <a:rPr lang="en-US" err="1"/>
              <a:t>occurence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2209536"/>
            <a:ext cx="8486775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426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Hadoop Wiki</a:t>
            </a:r>
          </a:p>
          <a:p>
            <a:pPr lvl="1"/>
            <a:r>
              <a:rPr lang="en-US"/>
              <a:t> Introduction</a:t>
            </a:r>
          </a:p>
          <a:p>
            <a:pPr lvl="2"/>
            <a:r>
              <a:rPr lang="en-US"/>
              <a:t> </a:t>
            </a:r>
            <a:r>
              <a:rPr lang="en-US">
                <a:hlinkClick r:id="rId2"/>
              </a:rPr>
              <a:t>http://wiki.apache.org/lucene-hadoop/</a:t>
            </a:r>
            <a:endParaRPr lang="en-US"/>
          </a:p>
          <a:p>
            <a:pPr lvl="1"/>
            <a:r>
              <a:rPr lang="en-US"/>
              <a:t> Getting Started</a:t>
            </a:r>
          </a:p>
          <a:p>
            <a:pPr lvl="2"/>
            <a:r>
              <a:rPr lang="en-US">
                <a:hlinkClick r:id="rId3"/>
              </a:rPr>
              <a:t> http://wiki.apache.org/lucene-hadoop/GettingStartedWithHadoop</a:t>
            </a:r>
            <a:endParaRPr lang="en-US"/>
          </a:p>
          <a:p>
            <a:pPr lvl="1"/>
            <a:r>
              <a:rPr lang="en-US"/>
              <a:t> Map/Reduce Overview </a:t>
            </a:r>
          </a:p>
          <a:p>
            <a:pPr lvl="2"/>
            <a:r>
              <a:rPr lang="en-US">
                <a:hlinkClick r:id="rId4"/>
              </a:rPr>
              <a:t> http://wiki.apache.org/lucene-hadoop/HadoopMapReduce</a:t>
            </a:r>
            <a:endParaRPr lang="en-US"/>
          </a:p>
          <a:p>
            <a:pPr lvl="2"/>
            <a:r>
              <a:rPr lang="en-US">
                <a:hlinkClick r:id="rId5"/>
              </a:rPr>
              <a:t> http://wiki.apache.org/lucene-hadoop/HadoopMapRedClasses</a:t>
            </a:r>
            <a:endParaRPr lang="en-US"/>
          </a:p>
          <a:p>
            <a:pPr lvl="1"/>
            <a:r>
              <a:rPr lang="en-US"/>
              <a:t> Eclipse Environment</a:t>
            </a:r>
          </a:p>
          <a:p>
            <a:pPr lvl="2"/>
            <a:r>
              <a:rPr lang="en-US">
                <a:hlinkClick r:id="rId6"/>
              </a:rPr>
              <a:t>http://wiki.apache.org/lucene-hadoop/EclipseEnvironment</a:t>
            </a:r>
            <a:endParaRPr lang="en-US"/>
          </a:p>
          <a:p>
            <a:r>
              <a:rPr lang="en-US"/>
              <a:t> Javadoc</a:t>
            </a:r>
          </a:p>
          <a:p>
            <a:pPr lvl="1"/>
            <a:r>
              <a:rPr lang="en-US">
                <a:hlinkClick r:id="rId7"/>
              </a:rPr>
              <a:t> http://lucene.apache.org/hadoop/docs/api/</a:t>
            </a:r>
            <a:r>
              <a:rPr lang="en-US"/>
              <a:t>	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38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480060" y="1543050"/>
            <a:ext cx="4320540" cy="48006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lnSpcReduction="10000"/>
          </a:bodyPr>
          <a:lstStyle/>
          <a:p>
            <a:r>
              <a:rPr lang="en-US" sz="33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MapReduce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493776" y="2057400"/>
            <a:ext cx="4594860" cy="30861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165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Computing total trades per minute at scale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514350" y="2674620"/>
            <a:ext cx="4432554" cy="822960"/>
          </a:xfrm>
          <a:prstGeom prst="roundRect">
            <a:avLst>
              <a:gd name="adj" fmla="val 6667"/>
            </a:avLst>
          </a:prstGeom>
          <a:solidFill>
            <a:srgbClr val="111827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7" name="Text 5"/>
          <p:cNvSpPr/>
          <p:nvPr/>
        </p:nvSpPr>
        <p:spPr>
          <a:xfrm>
            <a:off x="596645" y="2729484"/>
            <a:ext cx="4350259" cy="71323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Problem: millions of trade records arrive across many files/servers.</a:t>
            </a:r>
            <a:endParaRPr lang="en-US" sz="1350" dirty="0"/>
          </a:p>
          <a:p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group by (</a:t>
            </a:r>
            <a:r>
              <a:rPr lang="en-US" sz="135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stock, minute</a:t>
            </a:r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) and sum shares.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14350" y="3771900"/>
            <a:ext cx="1543050" cy="329184"/>
          </a:xfrm>
          <a:prstGeom prst="roundRect">
            <a:avLst>
              <a:gd name="adj" fmla="val 16667"/>
            </a:avLst>
          </a:prstGeom>
          <a:solidFill>
            <a:srgbClr val="164E63"/>
          </a:solidFill>
          <a:ln w="12700">
            <a:solidFill>
              <a:srgbClr val="22D3EE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582930" y="3792474"/>
            <a:ext cx="1405890" cy="2880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creates keys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228850" y="3771900"/>
            <a:ext cx="1680210" cy="329184"/>
          </a:xfrm>
          <a:prstGeom prst="roundRect">
            <a:avLst>
              <a:gd name="adj" fmla="val 16667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1" name="Text 9"/>
          <p:cNvSpPr/>
          <p:nvPr/>
        </p:nvSpPr>
        <p:spPr>
          <a:xfrm>
            <a:off x="2265426" y="3792474"/>
            <a:ext cx="1611630" cy="2880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Shuffle groups keys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080510" y="3771900"/>
            <a:ext cx="1611630" cy="329184"/>
          </a:xfrm>
          <a:prstGeom prst="roundRect">
            <a:avLst>
              <a:gd name="adj" fmla="val 16667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4149090" y="3792474"/>
            <a:ext cx="1474470" cy="2880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pPr algn="ctr"/>
            <a:r>
              <a:rPr lang="en-US" sz="14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 aggregates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863590" y="1508760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5" name="Text 13"/>
          <p:cNvSpPr/>
          <p:nvPr/>
        </p:nvSpPr>
        <p:spPr>
          <a:xfrm>
            <a:off x="5959602" y="1563624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09:30:02  AAPL  100 sh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5863590" y="1865376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5959602" y="1920240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09:30:07  MSFT  200 sh</a:t>
            </a:r>
            <a:endParaRPr lang="en-US" sz="825" dirty="0"/>
          </a:p>
        </p:txBody>
      </p:sp>
      <p:sp>
        <p:nvSpPr>
          <p:cNvPr id="18" name="Shape 16"/>
          <p:cNvSpPr/>
          <p:nvPr/>
        </p:nvSpPr>
        <p:spPr>
          <a:xfrm>
            <a:off x="5863590" y="2221992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9" name="Text 17"/>
          <p:cNvSpPr/>
          <p:nvPr/>
        </p:nvSpPr>
        <p:spPr>
          <a:xfrm>
            <a:off x="5959602" y="2276856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09:30:12  NVDA  300 sh</a:t>
            </a:r>
            <a:endParaRPr lang="en-US" sz="825" dirty="0"/>
          </a:p>
        </p:txBody>
      </p:sp>
      <p:sp>
        <p:nvSpPr>
          <p:cNvPr id="20" name="Shape 18"/>
          <p:cNvSpPr/>
          <p:nvPr/>
        </p:nvSpPr>
        <p:spPr>
          <a:xfrm>
            <a:off x="5863590" y="2578608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1" name="Text 19"/>
          <p:cNvSpPr/>
          <p:nvPr/>
        </p:nvSpPr>
        <p:spPr>
          <a:xfrm>
            <a:off x="5959602" y="2633472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09:30:17  TSLA  150 sh</a:t>
            </a:r>
            <a:endParaRPr lang="en-US" sz="825" dirty="0"/>
          </a:p>
        </p:txBody>
      </p:sp>
      <p:sp>
        <p:nvSpPr>
          <p:cNvPr id="22" name="Shape 20"/>
          <p:cNvSpPr/>
          <p:nvPr/>
        </p:nvSpPr>
        <p:spPr>
          <a:xfrm>
            <a:off x="5863590" y="2935224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3" name="Text 21"/>
          <p:cNvSpPr/>
          <p:nvPr/>
        </p:nvSpPr>
        <p:spPr>
          <a:xfrm>
            <a:off x="5959602" y="2990088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09:30:22  AMZN  75 sh</a:t>
            </a:r>
            <a:endParaRPr lang="en-US" sz="825" dirty="0"/>
          </a:p>
        </p:txBody>
      </p:sp>
      <p:sp>
        <p:nvSpPr>
          <p:cNvPr id="24" name="Shape 22"/>
          <p:cNvSpPr/>
          <p:nvPr/>
        </p:nvSpPr>
        <p:spPr>
          <a:xfrm>
            <a:off x="5863590" y="3291840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5" name="Text 23"/>
          <p:cNvSpPr/>
          <p:nvPr/>
        </p:nvSpPr>
        <p:spPr>
          <a:xfrm>
            <a:off x="5959602" y="3346704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09:31:27  AAPL  125 sh</a:t>
            </a:r>
            <a:endParaRPr lang="en-US" sz="825" dirty="0"/>
          </a:p>
        </p:txBody>
      </p:sp>
      <p:sp>
        <p:nvSpPr>
          <p:cNvPr id="26" name="Shape 24"/>
          <p:cNvSpPr/>
          <p:nvPr/>
        </p:nvSpPr>
        <p:spPr>
          <a:xfrm>
            <a:off x="5863590" y="3648456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7" name="Text 25"/>
          <p:cNvSpPr/>
          <p:nvPr/>
        </p:nvSpPr>
        <p:spPr>
          <a:xfrm>
            <a:off x="5959602" y="3703320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09:31:32  MSFT  50 sh</a:t>
            </a:r>
            <a:endParaRPr lang="en-US" sz="825" dirty="0"/>
          </a:p>
        </p:txBody>
      </p:sp>
      <p:sp>
        <p:nvSpPr>
          <p:cNvPr id="28" name="Shape 26"/>
          <p:cNvSpPr/>
          <p:nvPr/>
        </p:nvSpPr>
        <p:spPr>
          <a:xfrm>
            <a:off x="5863590" y="4005072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9" name="Text 27"/>
          <p:cNvSpPr/>
          <p:nvPr/>
        </p:nvSpPr>
        <p:spPr>
          <a:xfrm>
            <a:off x="5959602" y="4059936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09:31:37  NVDA  250 sh</a:t>
            </a:r>
            <a:endParaRPr lang="en-US" sz="825" dirty="0"/>
          </a:p>
        </p:txBody>
      </p:sp>
      <p:sp>
        <p:nvSpPr>
          <p:cNvPr id="30" name="Shape 28"/>
          <p:cNvSpPr/>
          <p:nvPr/>
        </p:nvSpPr>
        <p:spPr>
          <a:xfrm>
            <a:off x="5863590" y="4361688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1" name="Text 29"/>
          <p:cNvSpPr/>
          <p:nvPr/>
        </p:nvSpPr>
        <p:spPr>
          <a:xfrm>
            <a:off x="5959602" y="4416552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09:31:42  TSLA  80 sh</a:t>
            </a:r>
            <a:endParaRPr lang="en-US" sz="825" dirty="0"/>
          </a:p>
        </p:txBody>
      </p:sp>
      <p:sp>
        <p:nvSpPr>
          <p:cNvPr id="32" name="Shape 30"/>
          <p:cNvSpPr/>
          <p:nvPr/>
        </p:nvSpPr>
        <p:spPr>
          <a:xfrm>
            <a:off x="5863590" y="4718304"/>
            <a:ext cx="2434590" cy="260604"/>
          </a:xfrm>
          <a:prstGeom prst="roundRect">
            <a:avLst>
              <a:gd name="adj" fmla="val 1578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3" name="Text 31"/>
          <p:cNvSpPr/>
          <p:nvPr/>
        </p:nvSpPr>
        <p:spPr>
          <a:xfrm>
            <a:off x="5959602" y="4773168"/>
            <a:ext cx="2242566" cy="15087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8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09:31:47  AMZN  60 sh</a:t>
            </a:r>
            <a:endParaRPr lang="en-US" sz="8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514350" y="294895"/>
            <a:ext cx="6035040" cy="37719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85000" lnSpcReduction="10000"/>
          </a:bodyPr>
          <a:lstStyle/>
          <a:p>
            <a:r>
              <a:rPr lang="en-US" sz="28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task: total shares per stock per minute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265176" y="1138426"/>
            <a:ext cx="8615934" cy="48692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high-volume aggregation problem: thousands or millions of events arrive across many files.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14350" y="1920240"/>
            <a:ext cx="2811780" cy="1920240"/>
          </a:xfrm>
          <a:prstGeom prst="roundRect">
            <a:avLst>
              <a:gd name="adj" fmla="val 2143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7" name="Text 5"/>
          <p:cNvSpPr/>
          <p:nvPr/>
        </p:nvSpPr>
        <p:spPr>
          <a:xfrm>
            <a:off x="610362" y="1975104"/>
            <a:ext cx="2619756" cy="18105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09:30:02, AAPL, 100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09:30:05, MSFT, 200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09:30:11, AAPL, 150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09:30:47, NVDA, 300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09:30:55, AAPL, 50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09:31:03, MSFT, 100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63290" y="2846070"/>
            <a:ext cx="822960" cy="0"/>
          </a:xfrm>
          <a:prstGeom prst="line">
            <a:avLst/>
          </a:prstGeom>
          <a:noFill/>
          <a:ln w="38100">
            <a:solidFill>
              <a:srgbClr val="38BDF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4354830" y="2057400"/>
            <a:ext cx="1543050" cy="377190"/>
          </a:xfrm>
          <a:prstGeom prst="roundRect">
            <a:avLst>
              <a:gd name="adj" fmla="val 14545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Text 8"/>
          <p:cNvSpPr/>
          <p:nvPr/>
        </p:nvSpPr>
        <p:spPr>
          <a:xfrm>
            <a:off x="4437126" y="2112264"/>
            <a:ext cx="1378458" cy="2674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35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Grouping key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354830" y="2571750"/>
            <a:ext cx="1920240" cy="1268730"/>
          </a:xfrm>
          <a:prstGeom prst="roundRect">
            <a:avLst>
              <a:gd name="adj" fmla="val 3243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2" name="Text 10"/>
          <p:cNvSpPr/>
          <p:nvPr/>
        </p:nvSpPr>
        <p:spPr>
          <a:xfrm>
            <a:off x="4450842" y="2626614"/>
            <a:ext cx="1728216" cy="115900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(stock, minute)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(AAPL, 09:30)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(MSFT, 09:30)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(NVDA, 09:30)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77940" y="2846070"/>
            <a:ext cx="720090" cy="0"/>
          </a:xfrm>
          <a:prstGeom prst="line">
            <a:avLst/>
          </a:prstGeom>
          <a:noFill/>
          <a:ln w="3810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1350"/>
          </a:p>
        </p:txBody>
      </p:sp>
      <p:sp>
        <p:nvSpPr>
          <p:cNvPr id="14" name="Shape 12"/>
          <p:cNvSpPr/>
          <p:nvPr/>
        </p:nvSpPr>
        <p:spPr>
          <a:xfrm>
            <a:off x="7166610" y="2057400"/>
            <a:ext cx="1440180" cy="377190"/>
          </a:xfrm>
          <a:prstGeom prst="roundRect">
            <a:avLst>
              <a:gd name="adj" fmla="val 14545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5" name="Text 13"/>
          <p:cNvSpPr/>
          <p:nvPr/>
        </p:nvSpPr>
        <p:spPr>
          <a:xfrm>
            <a:off x="7248906" y="2112264"/>
            <a:ext cx="1275588" cy="2674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35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Desired output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029450" y="2571750"/>
            <a:ext cx="1851660" cy="1268730"/>
          </a:xfrm>
          <a:prstGeom prst="roundRect">
            <a:avLst>
              <a:gd name="adj" fmla="val 3243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7" name="Text 15"/>
          <p:cNvSpPr/>
          <p:nvPr/>
        </p:nvSpPr>
        <p:spPr>
          <a:xfrm>
            <a:off x="7125462" y="2626614"/>
            <a:ext cx="1659636" cy="115900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AAPL 09:30 300</a:t>
            </a:r>
            <a:endParaRPr lang="en-US" sz="1125" dirty="0"/>
          </a:p>
          <a:p>
            <a:r>
              <a:rPr lang="en-US" sz="11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MSFT 09:30 200</a:t>
            </a:r>
            <a:endParaRPr lang="en-US" sz="1125" dirty="0"/>
          </a:p>
          <a:p>
            <a:r>
              <a:rPr lang="en-US" sz="11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NVDA 09:30 300</a:t>
            </a:r>
            <a:endParaRPr lang="en-US" sz="1125" dirty="0"/>
          </a:p>
          <a:p>
            <a:r>
              <a:rPr lang="en-US" sz="1125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MSFT 09:31 100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720090" y="4526280"/>
            <a:ext cx="7680960" cy="37719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pPr algn="ctr"/>
            <a:r>
              <a:rPr lang="en-US" sz="21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intermediate key defines what will be grouped together later.</a:t>
            </a:r>
            <a:endParaRPr lang="en-US" sz="2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240029" y="27432"/>
            <a:ext cx="6550533" cy="774953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28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Map: turn each trade into a grouping key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25196" y="1460754"/>
            <a:ext cx="8428482" cy="301751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runs independently on input records. It emits intermediate key–value pairs.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14350" y="1920240"/>
            <a:ext cx="2263140" cy="308610"/>
          </a:xfrm>
          <a:prstGeom prst="roundRect">
            <a:avLst>
              <a:gd name="adj" fmla="val 1777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7" name="Text 5"/>
          <p:cNvSpPr/>
          <p:nvPr/>
        </p:nvSpPr>
        <p:spPr>
          <a:xfrm>
            <a:off x="596646" y="1975103"/>
            <a:ext cx="2180844" cy="253729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1 input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514350" y="2331720"/>
            <a:ext cx="2125980" cy="925830"/>
          </a:xfrm>
          <a:prstGeom prst="roundRect">
            <a:avLst>
              <a:gd name="adj" fmla="val 4444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610362" y="2386584"/>
            <a:ext cx="1933956" cy="81610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09:30:02 AAPL 100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09:30:05 MSFT 200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09:30:11 AAPL 150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14350" y="3669030"/>
            <a:ext cx="2356866" cy="308610"/>
          </a:xfrm>
          <a:prstGeom prst="roundRect">
            <a:avLst>
              <a:gd name="adj" fmla="val 1777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582473" y="3662172"/>
            <a:ext cx="2302002" cy="32232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2 input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514350" y="4080510"/>
            <a:ext cx="2125980" cy="925830"/>
          </a:xfrm>
          <a:prstGeom prst="roundRect">
            <a:avLst>
              <a:gd name="adj" fmla="val 4444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610362" y="4135374"/>
            <a:ext cx="1933956" cy="81610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09:30:47 NVDA 300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09:30:55 AAPL 50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09:31:03 MSFT 100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77490" y="2777490"/>
            <a:ext cx="822960" cy="0"/>
          </a:xfrm>
          <a:prstGeom prst="line">
            <a:avLst/>
          </a:prstGeom>
          <a:noFill/>
          <a:ln w="38100">
            <a:solidFill>
              <a:srgbClr val="38BDF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15" name="Shape 13"/>
          <p:cNvSpPr/>
          <p:nvPr/>
        </p:nvSpPr>
        <p:spPr>
          <a:xfrm>
            <a:off x="2777490" y="4526280"/>
            <a:ext cx="822960" cy="0"/>
          </a:xfrm>
          <a:prstGeom prst="line">
            <a:avLst/>
          </a:prstGeom>
          <a:noFill/>
          <a:ln w="38100">
            <a:solidFill>
              <a:srgbClr val="38BDF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3737610" y="2297430"/>
            <a:ext cx="2537460" cy="1097280"/>
          </a:xfrm>
          <a:prstGeom prst="roundRect">
            <a:avLst>
              <a:gd name="adj" fmla="val 375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3833622" y="2352294"/>
            <a:ext cx="2345436" cy="98755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Map(record):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minute = floor_time(record.time)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emit((record.stock, minute), record.shares)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737610" y="4046220"/>
            <a:ext cx="2537460" cy="1097280"/>
          </a:xfrm>
          <a:prstGeom prst="roundRect">
            <a:avLst>
              <a:gd name="adj" fmla="val 375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3833622" y="4101084"/>
            <a:ext cx="2345436" cy="98755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Map(record):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minute = floor_time(record.time)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emit((record.stock, minute), record.shares)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12230" y="2777490"/>
            <a:ext cx="651510" cy="0"/>
          </a:xfrm>
          <a:prstGeom prst="line">
            <a:avLst/>
          </a:prstGeom>
          <a:noFill/>
          <a:ln w="3810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21" name="Shape 19"/>
          <p:cNvSpPr/>
          <p:nvPr/>
        </p:nvSpPr>
        <p:spPr>
          <a:xfrm>
            <a:off x="6412230" y="4526280"/>
            <a:ext cx="651510" cy="0"/>
          </a:xfrm>
          <a:prstGeom prst="line">
            <a:avLst/>
          </a:prstGeom>
          <a:noFill/>
          <a:ln w="3810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22" name="Shape 20"/>
          <p:cNvSpPr/>
          <p:nvPr/>
        </p:nvSpPr>
        <p:spPr>
          <a:xfrm>
            <a:off x="6839712" y="1783080"/>
            <a:ext cx="2281428" cy="308610"/>
          </a:xfrm>
          <a:prstGeom prst="roundRect">
            <a:avLst>
              <a:gd name="adj" fmla="val 17778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23" name="Text 21"/>
          <p:cNvSpPr/>
          <p:nvPr/>
        </p:nvSpPr>
        <p:spPr>
          <a:xfrm>
            <a:off x="6790563" y="1803672"/>
            <a:ext cx="2379726" cy="253729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Intermediate output</a:t>
            </a:r>
            <a:endParaRPr lang="en-US" dirty="0"/>
          </a:p>
        </p:txBody>
      </p:sp>
      <p:sp>
        <p:nvSpPr>
          <p:cNvPr id="24" name="Shape 22"/>
          <p:cNvSpPr/>
          <p:nvPr/>
        </p:nvSpPr>
        <p:spPr>
          <a:xfrm>
            <a:off x="6995160" y="2194560"/>
            <a:ext cx="1954530" cy="3051810"/>
          </a:xfrm>
          <a:prstGeom prst="roundRect">
            <a:avLst>
              <a:gd name="adj" fmla="val 2105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5" name="Text 23"/>
          <p:cNvSpPr/>
          <p:nvPr/>
        </p:nvSpPr>
        <p:spPr>
          <a:xfrm>
            <a:off x="7091172" y="2249424"/>
            <a:ext cx="1762506" cy="29420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((MSFT,09:31),100)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228600" y="185165"/>
            <a:ext cx="7754112" cy="658369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32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Map writes: local intermediate files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11480" y="1485900"/>
            <a:ext cx="1097280" cy="308610"/>
          </a:xfrm>
          <a:prstGeom prst="roundRect">
            <a:avLst>
              <a:gd name="adj" fmla="val 17778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1540764"/>
            <a:ext cx="1097280" cy="1988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1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377190" y="1931670"/>
            <a:ext cx="1920240" cy="822960"/>
          </a:xfrm>
          <a:prstGeom prst="roundRect">
            <a:avLst>
              <a:gd name="adj" fmla="val 50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3202" y="1986534"/>
            <a:ext cx="1728216" cy="71323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emits: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100" dirty="0"/>
          </a:p>
          <a:p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366010" y="2343150"/>
            <a:ext cx="480060" cy="0"/>
          </a:xfrm>
          <a:prstGeom prst="line">
            <a:avLst/>
          </a:prstGeom>
          <a:noFill/>
          <a:ln w="3175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7802" y="1437894"/>
            <a:ext cx="1988820" cy="308610"/>
          </a:xfrm>
          <a:prstGeom prst="roundRect">
            <a:avLst>
              <a:gd name="adj" fmla="val 1777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910078" y="1465327"/>
            <a:ext cx="2057400" cy="226313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disk on Mapper 1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914650" y="1897380"/>
            <a:ext cx="2057400" cy="617220"/>
          </a:xfrm>
          <a:prstGeom prst="roundRect">
            <a:avLst>
              <a:gd name="adj" fmla="val 6667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010662" y="1952244"/>
            <a:ext cx="1865376" cy="50749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partition file for R0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((AAPL,09:30),250)</a:t>
            </a:r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050" dirty="0"/>
          </a:p>
          <a:p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914650" y="2651760"/>
            <a:ext cx="2057400" cy="617220"/>
          </a:xfrm>
          <a:prstGeom prst="roundRect">
            <a:avLst>
              <a:gd name="adj" fmla="val 6667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010662" y="2706624"/>
            <a:ext cx="1865376" cy="50749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partition file for R1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480" y="3611880"/>
            <a:ext cx="1426464" cy="308610"/>
          </a:xfrm>
          <a:prstGeom prst="roundRect">
            <a:avLst>
              <a:gd name="adj" fmla="val 17778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3666744"/>
            <a:ext cx="1426464" cy="2674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2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377190" y="4057650"/>
            <a:ext cx="1920240" cy="1062990"/>
          </a:xfrm>
          <a:prstGeom prst="roundRect">
            <a:avLst>
              <a:gd name="adj" fmla="val 3871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73202" y="4112514"/>
            <a:ext cx="1728216" cy="9532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emits: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((MSFT,09:31),100)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366010" y="4551426"/>
            <a:ext cx="480060" cy="0"/>
          </a:xfrm>
          <a:prstGeom prst="line">
            <a:avLst/>
          </a:prstGeom>
          <a:noFill/>
          <a:ln w="3175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914650" y="3611880"/>
            <a:ext cx="1988820" cy="308610"/>
          </a:xfrm>
          <a:prstGeom prst="roundRect">
            <a:avLst>
              <a:gd name="adj" fmla="val 1777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2932938" y="3659885"/>
            <a:ext cx="1970532" cy="27432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disk on Mapper 2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2914650" y="4071366"/>
            <a:ext cx="2057400" cy="720090"/>
          </a:xfrm>
          <a:prstGeom prst="roundRect">
            <a:avLst>
              <a:gd name="adj" fmla="val 5714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010662" y="4126230"/>
            <a:ext cx="1865376" cy="6103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partition file for R0</a:t>
            </a:r>
            <a:endParaRPr lang="en-US" sz="1000" dirty="0"/>
          </a:p>
          <a:p>
            <a:r>
              <a:rPr lang="en-US" sz="10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000" dirty="0"/>
          </a:p>
          <a:p>
            <a:r>
              <a:rPr lang="en-US" sz="10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914650" y="4914900"/>
            <a:ext cx="2057400" cy="514350"/>
          </a:xfrm>
          <a:prstGeom prst="roundRect">
            <a:avLst>
              <a:gd name="adj" fmla="val 80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010662" y="4969764"/>
            <a:ext cx="1865376" cy="40462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partition file for R1</a:t>
            </a:r>
            <a:endParaRPr lang="en-US" sz="1000" dirty="0"/>
          </a:p>
          <a:p>
            <a:r>
              <a:rPr lang="en-US" sz="10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((MSFT,09:31),100)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520690" y="1402461"/>
            <a:ext cx="3074670" cy="377190"/>
          </a:xfrm>
          <a:prstGeom prst="roundRect">
            <a:avLst>
              <a:gd name="adj" fmla="val 14545"/>
            </a:avLst>
          </a:prstGeom>
          <a:solidFill>
            <a:srgbClr val="78350F"/>
          </a:solidFill>
          <a:ln w="12700">
            <a:solidFill>
              <a:srgbClr val="FBBF24">
                <a:alpha val="9000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520690" y="1834514"/>
            <a:ext cx="3502152" cy="2245995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r>
              <a:rPr lang="en-US" sz="16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mapper does not send one huge list to reduce.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writes reducer-specific intermediate files locally.</a:t>
            </a:r>
            <a:endParaRPr lang="en-US" sz="1600" dirty="0"/>
          </a:p>
          <a:p>
            <a:endParaRPr lang="en-US" sz="1600" dirty="0"/>
          </a:p>
          <a:p>
            <a:r>
              <a:rPr lang="en-US" sz="16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shuffle phase later transfers these files to the reducers that own the keys.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589270" y="4217670"/>
            <a:ext cx="2850642" cy="377190"/>
          </a:xfrm>
          <a:prstGeom prst="roundRect">
            <a:avLst>
              <a:gd name="adj" fmla="val 14545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pPr algn="ctr"/>
            <a:r>
              <a:rPr lang="en-US" sz="1600" b="1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output can spill to disk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671566" y="4272534"/>
            <a:ext cx="2441448" cy="2674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657850" y="4732020"/>
            <a:ext cx="2468880" cy="54864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60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 mapper output does not need to fit in memory.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85800" y="5657850"/>
            <a:ext cx="7680960" cy="34290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Missing middle step: local partition files exist before network shuffle.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252" y="192025"/>
            <a:ext cx="8732520" cy="51092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r>
              <a:rPr lang="en-US" sz="32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Optional</a:t>
            </a:r>
            <a:r>
              <a:rPr lang="en-US" sz="28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combiner: sum locally before the network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42900" y="1179576"/>
            <a:ext cx="8590788" cy="41148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associative operations such as sum, the mapper can reduce its own duplicate keys first.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14350" y="1920240"/>
            <a:ext cx="2194560" cy="1337310"/>
          </a:xfrm>
          <a:prstGeom prst="roundRect">
            <a:avLst>
              <a:gd name="adj" fmla="val 3077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10362" y="1975104"/>
            <a:ext cx="2002536" cy="12275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Mapper 1 emits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811780" y="2571750"/>
            <a:ext cx="685800" cy="0"/>
          </a:xfrm>
          <a:prstGeom prst="line">
            <a:avLst/>
          </a:prstGeom>
          <a:noFill/>
          <a:ln w="3810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00450" y="2263140"/>
            <a:ext cx="1440180" cy="617220"/>
          </a:xfrm>
          <a:prstGeom prst="roundRect">
            <a:avLst>
              <a:gd name="adj" fmla="val 8889"/>
            </a:avLst>
          </a:prstGeom>
          <a:solidFill>
            <a:srgbClr val="78350F"/>
          </a:solidFill>
          <a:ln w="12700">
            <a:solidFill>
              <a:srgbClr val="FBBF24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682746" y="2318004"/>
            <a:ext cx="1275588" cy="50749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combine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143500" y="2571750"/>
            <a:ext cx="720090" cy="0"/>
          </a:xfrm>
          <a:prstGeom prst="line">
            <a:avLst/>
          </a:prstGeom>
          <a:noFill/>
          <a:ln w="3810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966460" y="2057400"/>
            <a:ext cx="2503170" cy="994410"/>
          </a:xfrm>
          <a:prstGeom prst="roundRect">
            <a:avLst>
              <a:gd name="adj" fmla="val 4138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062472" y="2112264"/>
            <a:ext cx="2311146" cy="8846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Mapper 1 after combine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14350" y="3840480"/>
            <a:ext cx="2194560" cy="1337310"/>
          </a:xfrm>
          <a:prstGeom prst="roundRect">
            <a:avLst>
              <a:gd name="adj" fmla="val 3077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10362" y="3895344"/>
            <a:ext cx="2002536" cy="12275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Mapper 2 emits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((MSFT,09:31),100)</a:t>
            </a:r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((MSFT,09:31),75)</a:t>
            </a:r>
            <a:endParaRPr lang="en-US" sz="1100" dirty="0"/>
          </a:p>
          <a:p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811780" y="4491990"/>
            <a:ext cx="685800" cy="0"/>
          </a:xfrm>
          <a:prstGeom prst="line">
            <a:avLst/>
          </a:prstGeom>
          <a:noFill/>
          <a:ln w="3810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00450" y="4183380"/>
            <a:ext cx="1440180" cy="617220"/>
          </a:xfrm>
          <a:prstGeom prst="roundRect">
            <a:avLst>
              <a:gd name="adj" fmla="val 8889"/>
            </a:avLst>
          </a:prstGeom>
          <a:solidFill>
            <a:srgbClr val="78350F"/>
          </a:solidFill>
          <a:ln w="12700">
            <a:solidFill>
              <a:srgbClr val="FBBF24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82746" y="4238244"/>
            <a:ext cx="1275588" cy="50749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combine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143500" y="4491990"/>
            <a:ext cx="720090" cy="0"/>
          </a:xfrm>
          <a:prstGeom prst="line">
            <a:avLst/>
          </a:prstGeom>
          <a:noFill/>
          <a:ln w="38100">
            <a:solidFill>
              <a:srgbClr val="FBBF24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966460" y="3977640"/>
            <a:ext cx="2503170" cy="1200150"/>
          </a:xfrm>
          <a:prstGeom prst="roundRect">
            <a:avLst>
              <a:gd name="adj" fmla="val 342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062472" y="4032504"/>
            <a:ext cx="2311146" cy="109042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Mapper 2 after combine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((MSFT,09:31),175)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60" y="5520690"/>
            <a:ext cx="7269480" cy="2400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Combiner = local mini-reducer that reduces shuffle traffic.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425196" y="0"/>
            <a:ext cx="8215884" cy="843534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r>
              <a:rPr lang="en-US" sz="32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Partition + Shuffle: bring identical keys together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25196" y="1042416"/>
            <a:ext cx="8005572" cy="4389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/>
          </a:bodyPr>
          <a:lstStyle/>
          <a:p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runtime decides which reducer owns each key, then moves and groups records.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377190" y="1714500"/>
            <a:ext cx="2155698" cy="288036"/>
          </a:xfrm>
          <a:prstGeom prst="roundRect">
            <a:avLst>
              <a:gd name="adj" fmla="val 1904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418338" y="1731645"/>
            <a:ext cx="2073402" cy="25374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1 partitions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77190" y="2125980"/>
            <a:ext cx="1851660" cy="1165860"/>
          </a:xfrm>
          <a:prstGeom prst="roundRect">
            <a:avLst>
              <a:gd name="adj" fmla="val 3529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9" name="Text 7"/>
          <p:cNvSpPr/>
          <p:nvPr/>
        </p:nvSpPr>
        <p:spPr>
          <a:xfrm>
            <a:off x="473202" y="2180844"/>
            <a:ext cx="1659636" cy="105613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to R0: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((AAPL,09:30),150)</a:t>
            </a:r>
            <a:endParaRPr lang="en-US" sz="1100" dirty="0"/>
          </a:p>
          <a:p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to R1:</a:t>
            </a:r>
            <a:endParaRPr lang="en-US" sz="1100" dirty="0"/>
          </a:p>
          <a:p>
            <a:r>
              <a:rPr lang="en-US" sz="11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((MSFT,09:30),200)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77190" y="3600450"/>
            <a:ext cx="2228850" cy="288036"/>
          </a:xfrm>
          <a:prstGeom prst="roundRect">
            <a:avLst>
              <a:gd name="adj" fmla="val 19048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459486" y="3579875"/>
            <a:ext cx="2032254" cy="308611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Mapper 2 partitions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77190" y="4011930"/>
            <a:ext cx="1851660" cy="1371600"/>
          </a:xfrm>
          <a:prstGeom prst="roundRect">
            <a:avLst>
              <a:gd name="adj" fmla="val 30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473202" y="4066794"/>
            <a:ext cx="1659636" cy="126187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to R0: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((AAPL,09:30),50)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((NVDA,09:30),300)</a:t>
            </a:r>
            <a:endParaRPr lang="en-US" sz="1050" dirty="0"/>
          </a:p>
          <a:p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to R1:</a:t>
            </a:r>
            <a:endParaRPr lang="en-US" sz="1050" dirty="0"/>
          </a:p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((MSFT,09:31),100)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894076" y="2722626"/>
            <a:ext cx="1735074" cy="651510"/>
          </a:xfrm>
          <a:prstGeom prst="roundRect">
            <a:avLst>
              <a:gd name="adj" fmla="val 8421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2911221" y="2780919"/>
            <a:ext cx="1735074" cy="5417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Partitioner</a:t>
            </a:r>
            <a:endParaRPr lang="en-US" dirty="0"/>
          </a:p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hash(key) mod R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2268284" y="2612898"/>
            <a:ext cx="617220" cy="308610"/>
          </a:xfrm>
          <a:prstGeom prst="line">
            <a:avLst/>
          </a:prstGeom>
          <a:noFill/>
          <a:ln w="31750">
            <a:solidFill>
              <a:srgbClr val="38BDF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17" name="Shape 15"/>
          <p:cNvSpPr/>
          <p:nvPr/>
        </p:nvSpPr>
        <p:spPr>
          <a:xfrm flipV="1">
            <a:off x="2268284" y="4574286"/>
            <a:ext cx="574357" cy="6858"/>
          </a:xfrm>
          <a:prstGeom prst="line">
            <a:avLst/>
          </a:prstGeom>
          <a:noFill/>
          <a:ln w="31750">
            <a:solidFill>
              <a:srgbClr val="38BDF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18" name="Shape 16"/>
          <p:cNvSpPr/>
          <p:nvPr/>
        </p:nvSpPr>
        <p:spPr>
          <a:xfrm>
            <a:off x="5289804" y="1731645"/>
            <a:ext cx="2313432" cy="288036"/>
          </a:xfrm>
          <a:prstGeom prst="roundRect">
            <a:avLst>
              <a:gd name="adj" fmla="val 19048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5385816" y="1752219"/>
            <a:ext cx="2121408" cy="23317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Reducer 0 receives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212080" y="2125980"/>
            <a:ext cx="2468880" cy="857250"/>
          </a:xfrm>
          <a:prstGeom prst="roundRect">
            <a:avLst>
              <a:gd name="adj" fmla="val 48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1" name="Text 19"/>
          <p:cNvSpPr/>
          <p:nvPr/>
        </p:nvSpPr>
        <p:spPr>
          <a:xfrm>
            <a:off x="5308092" y="2180844"/>
            <a:ext cx="2276856" cy="74752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(AAPL,09:30) → [100,150]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(NVDA,09:30) → [300]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23560" y="3737610"/>
            <a:ext cx="2057400" cy="322326"/>
          </a:xfrm>
          <a:prstGeom prst="roundRect">
            <a:avLst>
              <a:gd name="adj" fmla="val 19048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5705856" y="3730752"/>
            <a:ext cx="2121408" cy="2400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sz="16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Reducer 1 receives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212080" y="4149090"/>
            <a:ext cx="2468880" cy="857250"/>
          </a:xfrm>
          <a:prstGeom prst="roundRect">
            <a:avLst>
              <a:gd name="adj" fmla="val 48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25" name="Text 23"/>
          <p:cNvSpPr/>
          <p:nvPr/>
        </p:nvSpPr>
        <p:spPr>
          <a:xfrm>
            <a:off x="5308092" y="4203954"/>
            <a:ext cx="2276856" cy="74752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(MSFT,09:30) → [200]</a:t>
            </a:r>
            <a:endParaRPr lang="en-US" sz="1200" dirty="0"/>
          </a:p>
          <a:p>
            <a:r>
              <a:rPr lang="en-US" sz="12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(MSFT,09:31) → [100]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697730" y="2914650"/>
            <a:ext cx="411480" cy="0"/>
          </a:xfrm>
          <a:prstGeom prst="line">
            <a:avLst/>
          </a:prstGeom>
          <a:noFill/>
          <a:ln w="3175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27" name="Shape 25"/>
          <p:cNvSpPr/>
          <p:nvPr/>
        </p:nvSpPr>
        <p:spPr>
          <a:xfrm>
            <a:off x="4697730" y="3120390"/>
            <a:ext cx="411480" cy="1405890"/>
          </a:xfrm>
          <a:prstGeom prst="line">
            <a:avLst/>
          </a:prstGeom>
          <a:noFill/>
          <a:ln w="3175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28" name="Text 26"/>
          <p:cNvSpPr/>
          <p:nvPr/>
        </p:nvSpPr>
        <p:spPr>
          <a:xfrm>
            <a:off x="548640" y="5554980"/>
            <a:ext cx="8161020" cy="2400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fontScale="92500" lnSpcReduction="10000"/>
          </a:bodyPr>
          <a:lstStyle/>
          <a:p>
            <a:pPr algn="ctr"/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Shuffle = distributed movement + merge/sort/group, not a single machine.</a:t>
            </a:r>
            <a:endParaRPr lang="en-US" dirty="0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6EDAA62D-FB50-64F0-62F7-01C4909BD04C}"/>
              </a:ext>
            </a:extLst>
          </p:cNvPr>
          <p:cNvSpPr/>
          <p:nvPr/>
        </p:nvSpPr>
        <p:spPr>
          <a:xfrm>
            <a:off x="2842641" y="4272534"/>
            <a:ext cx="1735074" cy="651510"/>
          </a:xfrm>
          <a:prstGeom prst="roundRect">
            <a:avLst>
              <a:gd name="adj" fmla="val 8421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200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005707DB-B91B-55DB-490A-49ADC02A837A}"/>
              </a:ext>
            </a:extLst>
          </p:cNvPr>
          <p:cNvSpPr/>
          <p:nvPr/>
        </p:nvSpPr>
        <p:spPr>
          <a:xfrm>
            <a:off x="2859786" y="4330827"/>
            <a:ext cx="1735074" cy="54178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Autofit/>
          </a:bodyPr>
          <a:lstStyle/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Partitioner</a:t>
            </a:r>
            <a:endParaRPr lang="en-US" dirty="0"/>
          </a:p>
          <a:p>
            <a:pPr algn="ctr"/>
            <a:r>
              <a:rPr lang="en-US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hash(key) mod R</a:t>
            </a:r>
            <a:endParaRPr lang="en-US" dirty="0"/>
          </a:p>
        </p:txBody>
      </p:sp>
      <p:sp>
        <p:nvSpPr>
          <p:cNvPr id="34" name="Shape 25">
            <a:extLst>
              <a:ext uri="{FF2B5EF4-FFF2-40B4-BE49-F238E27FC236}">
                <a16:creationId xmlns:a16="http://schemas.microsoft.com/office/drawing/2014/main" id="{A59BDE44-8692-12A3-EB03-A30CF5468E76}"/>
              </a:ext>
            </a:extLst>
          </p:cNvPr>
          <p:cNvSpPr/>
          <p:nvPr/>
        </p:nvSpPr>
        <p:spPr>
          <a:xfrm flipV="1">
            <a:off x="4594860" y="2993517"/>
            <a:ext cx="1028700" cy="1621917"/>
          </a:xfrm>
          <a:prstGeom prst="line">
            <a:avLst/>
          </a:prstGeom>
          <a:noFill/>
          <a:ln w="31750">
            <a:solidFill>
              <a:srgbClr val="34D399"/>
            </a:solidFill>
            <a:prstDash val="sysDash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  <p:sp>
        <p:nvSpPr>
          <p:cNvPr id="36" name="Shape 25">
            <a:extLst>
              <a:ext uri="{FF2B5EF4-FFF2-40B4-BE49-F238E27FC236}">
                <a16:creationId xmlns:a16="http://schemas.microsoft.com/office/drawing/2014/main" id="{44AC1698-F09A-803D-BEF1-7CB7B4FBBF1E}"/>
              </a:ext>
            </a:extLst>
          </p:cNvPr>
          <p:cNvSpPr/>
          <p:nvPr/>
        </p:nvSpPr>
        <p:spPr>
          <a:xfrm>
            <a:off x="4586287" y="4649722"/>
            <a:ext cx="565785" cy="3430"/>
          </a:xfrm>
          <a:prstGeom prst="line">
            <a:avLst/>
          </a:prstGeom>
          <a:noFill/>
          <a:ln w="31750">
            <a:solidFill>
              <a:srgbClr val="34D399"/>
            </a:solidFill>
            <a:prstDash val="sysDash"/>
            <a:headEnd type="none"/>
            <a:tailEnd type="triangle"/>
          </a:ln>
        </p:spPr>
        <p:txBody>
          <a:bodyPr/>
          <a:lstStyle/>
          <a:p>
            <a:endParaRPr lang="en-US" sz="2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418338" y="219456"/>
            <a:ext cx="6035040" cy="37719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195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Reduce: aggregate one completed key group at a time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425196" y="1028700"/>
            <a:ext cx="8252460" cy="65151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group must be complete logically, but it can be streamed from disk/buffers.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82930" y="1920240"/>
            <a:ext cx="2948940" cy="1474470"/>
          </a:xfrm>
          <a:prstGeom prst="roundRect">
            <a:avLst>
              <a:gd name="adj" fmla="val 2791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7" name="Text 5"/>
          <p:cNvSpPr/>
          <p:nvPr/>
        </p:nvSpPr>
        <p:spPr>
          <a:xfrm>
            <a:off x="678942" y="1975104"/>
            <a:ext cx="2852928" cy="136474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Reducer 0 grouped input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(AAPL,09:30) → [250,50,75]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(NVDA,09:30) → [300,125]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82930" y="3909060"/>
            <a:ext cx="2948940" cy="1268730"/>
          </a:xfrm>
          <a:prstGeom prst="roundRect">
            <a:avLst>
              <a:gd name="adj" fmla="val 3243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9" name="Text 7"/>
          <p:cNvSpPr/>
          <p:nvPr/>
        </p:nvSpPr>
        <p:spPr>
          <a:xfrm>
            <a:off x="678942" y="3963924"/>
            <a:ext cx="2756916" cy="115900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Reducer 1 grouped input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(MSFT,09:30) → [200]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(MSFT,09:31) → [100]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69030" y="2640330"/>
            <a:ext cx="685800" cy="0"/>
          </a:xfrm>
          <a:prstGeom prst="line">
            <a:avLst/>
          </a:prstGeom>
          <a:noFill/>
          <a:ln w="3810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1600"/>
          </a:p>
        </p:txBody>
      </p:sp>
      <p:sp>
        <p:nvSpPr>
          <p:cNvPr id="11" name="Shape 9"/>
          <p:cNvSpPr/>
          <p:nvPr/>
        </p:nvSpPr>
        <p:spPr>
          <a:xfrm>
            <a:off x="3669030" y="4457700"/>
            <a:ext cx="685800" cy="0"/>
          </a:xfrm>
          <a:prstGeom prst="line">
            <a:avLst/>
          </a:prstGeom>
          <a:noFill/>
          <a:ln w="38100">
            <a:solidFill>
              <a:srgbClr val="34D399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4491990" y="1851660"/>
            <a:ext cx="3909060" cy="1645920"/>
          </a:xfrm>
          <a:prstGeom prst="roundRect">
            <a:avLst>
              <a:gd name="adj" fmla="val 25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Text 11"/>
          <p:cNvSpPr/>
          <p:nvPr/>
        </p:nvSpPr>
        <p:spPr>
          <a:xfrm>
            <a:off x="4588002" y="1906524"/>
            <a:ext cx="3717036" cy="153619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Reduce((AAPL,09:30), [250,50,75])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→ ((AAPL,09:30), 375)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Reduce((NVDA,09:30), [300,125])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→ ((NVDA,09:30), 425)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491990" y="3771900"/>
            <a:ext cx="3909060" cy="1371600"/>
          </a:xfrm>
          <a:prstGeom prst="roundRect">
            <a:avLst>
              <a:gd name="adj" fmla="val 3000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4588002" y="3826764"/>
            <a:ext cx="3717036" cy="126187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Reduce((MSFT,09:30), [200])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→ ((MSFT,09:30), 200)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Reduce((MSFT,09:31), [100])</a:t>
            </a:r>
            <a:endParaRPr lang="en-US" sz="1400" dirty="0"/>
          </a:p>
          <a:p>
            <a:r>
              <a:rPr lang="en-US" sz="140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  → ((MSFT,09:31), 100)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85800" y="5554980"/>
            <a:ext cx="7749540" cy="2400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 lnSpcReduction="10000"/>
          </a:bodyPr>
          <a:lstStyle/>
          <a:p>
            <a:pPr algn="ctr"/>
            <a:r>
              <a:rPr lang="en-US" sz="16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Reducer waits for all mappers to finish, then processes complete key groups as streams.</a:t>
            </a:r>
            <a:endParaRPr lang="en-US" sz="1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857250"/>
            <a:ext cx="9143771" cy="5143500"/>
          </a:xfrm>
          <a:prstGeom prst="rect">
            <a:avLst/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" name="Shape 1"/>
          <p:cNvSpPr/>
          <p:nvPr/>
        </p:nvSpPr>
        <p:spPr>
          <a:xfrm>
            <a:off x="1" y="857250"/>
            <a:ext cx="9143771" cy="82296"/>
          </a:xfrm>
          <a:prstGeom prst="rect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Text 2"/>
          <p:cNvSpPr/>
          <p:nvPr/>
        </p:nvSpPr>
        <p:spPr>
          <a:xfrm>
            <a:off x="329184" y="68580"/>
            <a:ext cx="6035040" cy="5829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sz="3200" b="1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mental model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25196" y="1323594"/>
            <a:ext cx="5280660" cy="35661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each stage contributes in one line.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45770" y="1954530"/>
            <a:ext cx="1611630" cy="356616"/>
          </a:xfrm>
          <a:prstGeom prst="roundRect">
            <a:avLst>
              <a:gd name="adj" fmla="val 15385"/>
            </a:avLst>
          </a:prstGeom>
          <a:solidFill>
            <a:srgbClr val="1E3A8A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7" name="Text 5"/>
          <p:cNvSpPr/>
          <p:nvPr/>
        </p:nvSpPr>
        <p:spPr>
          <a:xfrm>
            <a:off x="528066" y="2009394"/>
            <a:ext cx="1447038" cy="246888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5770" y="2468880"/>
            <a:ext cx="1611630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8BDF8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9" name="Text 7"/>
          <p:cNvSpPr/>
          <p:nvPr/>
        </p:nvSpPr>
        <p:spPr>
          <a:xfrm>
            <a:off x="528066" y="2523744"/>
            <a:ext cx="1447038" cy="4389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125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Creates intermediate keys</a:t>
            </a:r>
            <a:endParaRPr lang="en-US" sz="1125" dirty="0"/>
          </a:p>
        </p:txBody>
      </p:sp>
      <p:sp>
        <p:nvSpPr>
          <p:cNvPr id="10" name="Shape 8"/>
          <p:cNvSpPr/>
          <p:nvPr/>
        </p:nvSpPr>
        <p:spPr>
          <a:xfrm>
            <a:off x="445770" y="3223260"/>
            <a:ext cx="1611630" cy="740664"/>
          </a:xfrm>
          <a:prstGeom prst="roundRect">
            <a:avLst>
              <a:gd name="adj" fmla="val 5556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5770" y="3278124"/>
            <a:ext cx="1515618" cy="6309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((AAPL,09:30),100)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160270" y="3429000"/>
            <a:ext cx="377190" cy="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640330" y="1954530"/>
            <a:ext cx="1611630" cy="356616"/>
          </a:xfrm>
          <a:prstGeom prst="roundRect">
            <a:avLst>
              <a:gd name="adj" fmla="val 15385"/>
            </a:avLst>
          </a:prstGeom>
          <a:solidFill>
            <a:srgbClr val="78350F"/>
          </a:solidFill>
          <a:ln w="12700">
            <a:solidFill>
              <a:srgbClr val="FBBF24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4" name="Text 12"/>
          <p:cNvSpPr/>
          <p:nvPr/>
        </p:nvSpPr>
        <p:spPr>
          <a:xfrm>
            <a:off x="2722626" y="2009394"/>
            <a:ext cx="1447038" cy="246888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Partition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2640330" y="2468880"/>
            <a:ext cx="1611630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FBBF24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16" name="Text 14"/>
          <p:cNvSpPr/>
          <p:nvPr/>
        </p:nvSpPr>
        <p:spPr>
          <a:xfrm>
            <a:off x="2722626" y="2523744"/>
            <a:ext cx="1447038" cy="4389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125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Assigns each key to a reducer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2640330" y="3223260"/>
            <a:ext cx="1611630" cy="740664"/>
          </a:xfrm>
          <a:prstGeom prst="roundRect">
            <a:avLst>
              <a:gd name="adj" fmla="val 5556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2736342" y="3278124"/>
            <a:ext cx="1419606" cy="6309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hash(key) mod R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54830" y="3429000"/>
            <a:ext cx="377190" cy="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834890" y="1954530"/>
            <a:ext cx="1611630" cy="356616"/>
          </a:xfrm>
          <a:prstGeom prst="roundRect">
            <a:avLst>
              <a:gd name="adj" fmla="val 15385"/>
            </a:avLst>
          </a:prstGeom>
          <a:solidFill>
            <a:srgbClr val="4C1D95"/>
          </a:solidFill>
          <a:ln w="12700">
            <a:solidFill>
              <a:srgbClr val="A78BFA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1" name="Text 19"/>
          <p:cNvSpPr/>
          <p:nvPr/>
        </p:nvSpPr>
        <p:spPr>
          <a:xfrm>
            <a:off x="4917186" y="2009394"/>
            <a:ext cx="1447038" cy="246888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Shuffle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834890" y="2468880"/>
            <a:ext cx="1611630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A78BFA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3" name="Text 21"/>
          <p:cNvSpPr/>
          <p:nvPr/>
        </p:nvSpPr>
        <p:spPr>
          <a:xfrm>
            <a:off x="4917186" y="2523744"/>
            <a:ext cx="1447038" cy="4389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125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Moves + groups identical keys</a:t>
            </a:r>
            <a:endParaRPr lang="en-US" sz="1125" dirty="0"/>
          </a:p>
        </p:txBody>
      </p:sp>
      <p:sp>
        <p:nvSpPr>
          <p:cNvPr id="24" name="Shape 22"/>
          <p:cNvSpPr/>
          <p:nvPr/>
        </p:nvSpPr>
        <p:spPr>
          <a:xfrm>
            <a:off x="4834890" y="3223260"/>
            <a:ext cx="1611630" cy="740664"/>
          </a:xfrm>
          <a:prstGeom prst="roundRect">
            <a:avLst>
              <a:gd name="adj" fmla="val 5556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930902" y="3278124"/>
            <a:ext cx="1419606" cy="6309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(AAPL,09:30) → [250,50,75]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6549390" y="3429000"/>
            <a:ext cx="377190" cy="0"/>
          </a:xfrm>
          <a:prstGeom prst="line">
            <a:avLst/>
          </a:prstGeom>
          <a:noFill/>
          <a:ln w="2540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029450" y="1954530"/>
            <a:ext cx="1611630" cy="356616"/>
          </a:xfrm>
          <a:prstGeom prst="roundRect">
            <a:avLst>
              <a:gd name="adj" fmla="val 15385"/>
            </a:avLst>
          </a:prstGeom>
          <a:solidFill>
            <a:srgbClr val="14532D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28" name="Text 26"/>
          <p:cNvSpPr/>
          <p:nvPr/>
        </p:nvSpPr>
        <p:spPr>
          <a:xfrm>
            <a:off x="7111746" y="2009394"/>
            <a:ext cx="1447038" cy="246888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7029450" y="2468880"/>
            <a:ext cx="1611630" cy="54864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4D399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0" name="Text 28"/>
          <p:cNvSpPr/>
          <p:nvPr/>
        </p:nvSpPr>
        <p:spPr>
          <a:xfrm>
            <a:off x="7111746" y="2523744"/>
            <a:ext cx="1447038" cy="43891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125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Computes over each completed group</a:t>
            </a:r>
            <a:endParaRPr lang="en-US" sz="1125" dirty="0"/>
          </a:p>
        </p:txBody>
      </p:sp>
      <p:sp>
        <p:nvSpPr>
          <p:cNvPr id="31" name="Shape 29"/>
          <p:cNvSpPr/>
          <p:nvPr/>
        </p:nvSpPr>
        <p:spPr>
          <a:xfrm>
            <a:off x="7029450" y="3223260"/>
            <a:ext cx="1611630" cy="740664"/>
          </a:xfrm>
          <a:prstGeom prst="roundRect">
            <a:avLst>
              <a:gd name="adj" fmla="val 5556"/>
            </a:avLst>
          </a:prstGeom>
          <a:solidFill>
            <a:srgbClr val="020617"/>
          </a:solidFill>
          <a:ln w="12700">
            <a:solidFill>
              <a:srgbClr val="3341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125462" y="3278124"/>
            <a:ext cx="1515618" cy="630936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t">
            <a:normAutofit/>
          </a:bodyPr>
          <a:lstStyle/>
          <a:p>
            <a:r>
              <a:rPr lang="en-US" sz="1050" dirty="0">
                <a:solidFill>
                  <a:srgbClr val="34D399"/>
                </a:solidFill>
                <a:latin typeface="Aptos Mono" pitchFamily="34" charset="0"/>
                <a:ea typeface="Aptos Mono" pitchFamily="34" charset="-122"/>
                <a:cs typeface="Aptos Mono" pitchFamily="34" charset="-120"/>
              </a:rPr>
              <a:t>(AAPL,09:30) → 375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1440180" y="4594860"/>
            <a:ext cx="1508760" cy="377190"/>
          </a:xfrm>
          <a:prstGeom prst="roundRect">
            <a:avLst>
              <a:gd name="adj" fmla="val 14545"/>
            </a:avLst>
          </a:prstGeom>
          <a:solidFill>
            <a:srgbClr val="334155"/>
          </a:solidFill>
          <a:ln w="12700">
            <a:solidFill>
              <a:srgbClr val="334155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34" name="Text 32"/>
          <p:cNvSpPr/>
          <p:nvPr/>
        </p:nvSpPr>
        <p:spPr>
          <a:xfrm>
            <a:off x="1522476" y="4649724"/>
            <a:ext cx="1344168" cy="267462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lesson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3065526" y="4149090"/>
            <a:ext cx="5657850" cy="1268730"/>
          </a:xfrm>
          <a:prstGeom prst="rect">
            <a:avLst/>
          </a:prstGeom>
          <a:noFill/>
          <a:ln/>
        </p:spPr>
        <p:txBody>
          <a:bodyPr wrap="square" lIns="476" tIns="476" rIns="476" bIns="476" rtlCol="0" anchor="ctr">
            <a:normAutofit/>
          </a:bodyPr>
          <a:lstStyle/>
          <a:p>
            <a:r>
              <a:rPr lang="en-US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chooses the grouping key. </a:t>
            </a:r>
          </a:p>
          <a:p>
            <a:r>
              <a:rPr lang="en-US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Shuffle makes each group complete. </a:t>
            </a:r>
          </a:p>
          <a:p>
            <a:r>
              <a:rPr lang="en-US" dirty="0">
                <a:solidFill>
                  <a:srgbClr val="F8FA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Reduce computes the answer for each group.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034D-EF7F-2271-B47C-27B119AA6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07700-95EA-D2A3-BA89-7C43AB037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Total Sales Per Product using MapReduce</a:t>
            </a:r>
          </a:p>
          <a:p>
            <a:r>
              <a:rPr lang="en-US" dirty="0"/>
              <a:t>Input Data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A660B4-69A9-7154-FA77-E7A372C28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3795A-8F0B-DECB-C38E-E3FD74466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35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F9926B-B060-F24E-3F3A-302925534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182117"/>
              </p:ext>
            </p:extLst>
          </p:nvPr>
        </p:nvGraphicFramePr>
        <p:xfrm>
          <a:off x="2478024" y="2743200"/>
          <a:ext cx="1828800" cy="23998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1826637553"/>
                    </a:ext>
                  </a:extLst>
                </a:gridCol>
              </a:tblGrid>
              <a:tr h="356616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Product    Sales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938535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Laptop     1200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05092950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Phone      800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8441181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Tablet     400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6884022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Laptop     1500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49755320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Phone      600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5532227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Tablet     300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6627331"/>
                  </a:ext>
                </a:extLst>
              </a:tr>
              <a:tr h="2948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Laptop     1700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530997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87401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F77F7-5103-A9D1-6A03-66689C09E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Map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B6A31-0EDC-8399-2D7D-4953108F1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</a:t>
            </a:r>
            <a:r>
              <a:rPr lang="en-US" b="1" dirty="0"/>
              <a:t>Mapper</a:t>
            </a:r>
            <a:r>
              <a:rPr lang="en-US" dirty="0"/>
              <a:t> processes a subset of the input and emits key-value pairs:</a:t>
            </a:r>
          </a:p>
          <a:p>
            <a:r>
              <a:rPr lang="en-US" b="1" dirty="0"/>
              <a:t>Mapper Output (Product, Sales)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285BD-86F5-887D-DBC9-DBE89C6D6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42DA3-95CA-5B7F-38D5-35D6FEFC8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F7BBD66-19D9-78AA-1C1F-56B8FA7A4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810473"/>
              </p:ext>
            </p:extLst>
          </p:nvPr>
        </p:nvGraphicFramePr>
        <p:xfrm>
          <a:off x="3327400" y="3429000"/>
          <a:ext cx="2149856" cy="20665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9856">
                  <a:extLst>
                    <a:ext uri="{9D8B030D-6E8A-4147-A177-3AD203B41FA5}">
                      <a16:colId xmlns:a16="http://schemas.microsoft.com/office/drawing/2014/main" val="1971478448"/>
                    </a:ext>
                  </a:extLst>
                </a:gridCol>
              </a:tblGrid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(Laptop, 1200)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73158467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(Phone, 800)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24981345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(Tablet, 400)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8647416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(Laptop, 1500)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0892230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(Phone, 600)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46788794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(Tablet, 300)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3454422"/>
                  </a:ext>
                </a:extLst>
              </a:tr>
              <a:tr h="2952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(Laptop, 1700)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53491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8949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307F5-406F-0D77-F573-92A80F475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Shuffle &amp; Sort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6E14D-426C-B21B-7F19-887DD17F4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Shuffle groups all sales by product.</a:t>
            </a:r>
          </a:p>
          <a:p>
            <a:r>
              <a:rPr lang="en-US" dirty="0"/>
              <a:t>The Sort ensures that all values for the same product are together before reaching the Reducer</a:t>
            </a:r>
          </a:p>
          <a:p>
            <a:r>
              <a:rPr lang="en-US" dirty="0"/>
              <a:t>Intermediate (Shuffled) Data: 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D0890D-99AE-F8F0-D32C-D2487EC7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0B1D23-B51B-580C-8181-886DD9163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CA543D0-2A32-A88F-7A54-BEE9DBD642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06001"/>
              </p:ext>
            </p:extLst>
          </p:nvPr>
        </p:nvGraphicFramePr>
        <p:xfrm>
          <a:off x="1344168" y="4059936"/>
          <a:ext cx="5971032" cy="76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1032">
                  <a:extLst>
                    <a:ext uri="{9D8B030D-6E8A-4147-A177-3AD203B41FA5}">
                      <a16:colId xmlns:a16="http://schemas.microsoft.com/office/drawing/2014/main" val="2240713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Reducer 1 receives: (Laptop, [1200, 1500, 1700])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5013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Reducer 2 receives: (Phone, [800, 600])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752818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Reducer 3 receives: (Tablet, [400, 300])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23817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153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DBD63-AA68-C830-ACF9-BE9AF8DE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Reduce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B7C3A-758B-37AC-C1B4-1EEFEB809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Reducer processes the values for a given product and computes the total sales.</a:t>
            </a:r>
          </a:p>
          <a:p>
            <a:r>
              <a:rPr lang="en-US" b="1" dirty="0"/>
              <a:t>Reducer Output (Product, Total Sales)</a:t>
            </a: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7D64D-F79D-5512-96DB-8CB30764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3E4A3-DFC4-2594-F752-AC3EAB83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38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455BE18-34AF-6DFC-790B-185D8DB36C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96608"/>
              </p:ext>
            </p:extLst>
          </p:nvPr>
        </p:nvGraphicFramePr>
        <p:xfrm>
          <a:off x="1898904" y="3499739"/>
          <a:ext cx="3937196" cy="76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37196">
                  <a:extLst>
                    <a:ext uri="{9D8B030D-6E8A-4147-A177-3AD203B41FA5}">
                      <a16:colId xmlns:a16="http://schemas.microsoft.com/office/drawing/2014/main" val="19397024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(Laptop, 4400)   → Sum of [1200 + 1500 + 1700]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6696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(Phone, 1400)    → Sum of [800 + 600]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0452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(Tablet, 700)    → Sum of [400 + 300]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0059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26182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CAD60-9D72-062C-1FBC-D6503D4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Output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59CBABE-B9F9-8111-F01E-78620FF1A1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345851"/>
              </p:ext>
            </p:extLst>
          </p:nvPr>
        </p:nvGraphicFramePr>
        <p:xfrm>
          <a:off x="2740152" y="2667000"/>
          <a:ext cx="2874264" cy="1135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4264">
                  <a:extLst>
                    <a:ext uri="{9D8B030D-6E8A-4147-A177-3AD203B41FA5}">
                      <a16:colId xmlns:a16="http://schemas.microsoft.com/office/drawing/2014/main" val="325354697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Product    Total Sales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7970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Laptop     4400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83670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Phone      1400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81048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Tablet     700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417128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D7E3CA-C29C-C23C-F187-C9C9DEC41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6F87CE-C971-1412-FABC-8116EBE1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836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>
        <a:ln w="38100">
          <a:solidFill>
            <a:srgbClr val="008000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spDef>
    <a:lnDef>
      <a:spPr>
        <a:ln w="28575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brown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brown-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brown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rown-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122</TotalTime>
  <Words>3665</Words>
  <Application>Microsoft Office PowerPoint</Application>
  <PresentationFormat>On-screen Show (4:3)</PresentationFormat>
  <Paragraphs>614</Paragraphs>
  <Slides>39</Slides>
  <Notes>12</Notes>
  <HiddenSlides>5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5" baseType="lpstr">
      <vt:lpstr>ＭＳ Ｐゴシック</vt:lpstr>
      <vt:lpstr>Aptos</vt:lpstr>
      <vt:lpstr>Aptos Mono</vt:lpstr>
      <vt:lpstr>Aptos Narrow</vt:lpstr>
      <vt:lpstr>Arial</vt:lpstr>
      <vt:lpstr>Arial Narrow</vt:lpstr>
      <vt:lpstr>Calibri</vt:lpstr>
      <vt:lpstr>Cambria</vt:lpstr>
      <vt:lpstr>Comic Sans MS</vt:lpstr>
      <vt:lpstr>Corbel</vt:lpstr>
      <vt:lpstr>Courier New</vt:lpstr>
      <vt:lpstr>Times New Roman</vt:lpstr>
      <vt:lpstr>Wingdings</vt:lpstr>
      <vt:lpstr>Wingdings 2</vt:lpstr>
      <vt:lpstr>Module</vt:lpstr>
      <vt:lpstr>abrown-template</vt:lpstr>
      <vt:lpstr>CIS 4517/5517:  Data Intensive and Cloud Computing  Map-Reduce</vt:lpstr>
      <vt:lpstr>Why Hadoop and MapReduce?</vt:lpstr>
      <vt:lpstr>Hadoop Framework Tools</vt:lpstr>
      <vt:lpstr>Programming Model: MapReduce</vt:lpstr>
      <vt:lpstr>Task: Word Count</vt:lpstr>
      <vt:lpstr>MapReduce: Overview</vt:lpstr>
      <vt:lpstr>MapReduce: The Map Step</vt:lpstr>
      <vt:lpstr>MapReduce: The Reduce Step</vt:lpstr>
      <vt:lpstr>More Specifically</vt:lpstr>
      <vt:lpstr>MapReduce: Word Counting</vt:lpstr>
      <vt:lpstr>Hadoop Word Count Mapper</vt:lpstr>
      <vt:lpstr>Hadoop Word Count Reducer</vt:lpstr>
      <vt:lpstr>Word Count Using MapReduce</vt:lpstr>
      <vt:lpstr>Map-Reduce: Environment</vt:lpstr>
      <vt:lpstr>Map-Reduce: A diagram</vt:lpstr>
      <vt:lpstr>Map-Reduce: In Parallel</vt:lpstr>
      <vt:lpstr>Map-Reduce</vt:lpstr>
      <vt:lpstr>Data Flow</vt:lpstr>
      <vt:lpstr>Coordination: Master</vt:lpstr>
      <vt:lpstr>Distributed Execution Overview </vt:lpstr>
      <vt:lpstr>Dealing with Failures</vt:lpstr>
      <vt:lpstr>How many Map and Reduce jobs?</vt:lpstr>
      <vt:lpstr>Task Granularity &amp; Pipelining</vt:lpstr>
      <vt:lpstr>Co-occurrence Matrix </vt:lpstr>
      <vt:lpstr>Pseudo-code word co-occurence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1:</vt:lpstr>
      <vt:lpstr>Step 1: Map Phase</vt:lpstr>
      <vt:lpstr>Step 2: Shuffle &amp; Sort Phase</vt:lpstr>
      <vt:lpstr>Step 3: Reduce Phase</vt:lpstr>
      <vt:lpstr>Final Output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4517:  Data Intensive and Cloud Computing  Map-Reduce and the New Software Stack</dc:title>
  <dc:subject/>
  <dc:creator/>
  <cp:keywords/>
  <dc:description/>
  <cp:lastModifiedBy>Eduard C. Dragut</cp:lastModifiedBy>
  <cp:revision>3</cp:revision>
  <cp:lastPrinted>2011-10-20T04:01:43Z</cp:lastPrinted>
  <dcterms:created xsi:type="dcterms:W3CDTF">2009-06-12T17:14:38Z</dcterms:created>
  <dcterms:modified xsi:type="dcterms:W3CDTF">2026-09-30T21:09:29Z</dcterms:modified>
  <cp:category/>
</cp:coreProperties>
</file>