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7" r:id="rId1"/>
  </p:sldMasterIdLst>
  <p:notesMasterIdLst>
    <p:notesMasterId r:id="rId35"/>
  </p:notesMasterIdLst>
  <p:sldIdLst>
    <p:sldId id="300" r:id="rId2"/>
    <p:sldId id="305" r:id="rId3"/>
    <p:sldId id="257" r:id="rId4"/>
    <p:sldId id="301" r:id="rId5"/>
    <p:sldId id="299" r:id="rId6"/>
    <p:sldId id="306" r:id="rId7"/>
    <p:sldId id="303" r:id="rId8"/>
    <p:sldId id="258" r:id="rId9"/>
    <p:sldId id="283" r:id="rId10"/>
    <p:sldId id="296" r:id="rId11"/>
    <p:sldId id="274" r:id="rId12"/>
    <p:sldId id="297" r:id="rId13"/>
    <p:sldId id="298" r:id="rId14"/>
    <p:sldId id="287" r:id="rId15"/>
    <p:sldId id="285" r:id="rId16"/>
    <p:sldId id="286" r:id="rId17"/>
    <p:sldId id="275" r:id="rId18"/>
    <p:sldId id="288" r:id="rId19"/>
    <p:sldId id="276" r:id="rId20"/>
    <p:sldId id="291" r:id="rId21"/>
    <p:sldId id="277" r:id="rId22"/>
    <p:sldId id="304" r:id="rId23"/>
    <p:sldId id="278" r:id="rId24"/>
    <p:sldId id="289" r:id="rId25"/>
    <p:sldId id="292" r:id="rId26"/>
    <p:sldId id="290" r:id="rId27"/>
    <p:sldId id="280" r:id="rId28"/>
    <p:sldId id="294" r:id="rId29"/>
    <p:sldId id="261" r:id="rId30"/>
    <p:sldId id="263" r:id="rId31"/>
    <p:sldId id="265" r:id="rId32"/>
    <p:sldId id="267" r:id="rId33"/>
    <p:sldId id="268" r:id="rId34"/>
  </p:sldIdLst>
  <p:sldSz cx="9144000" cy="5715000" type="screen16x10"/>
  <p:notesSz cx="6881813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3822FE-55E1-4D8C-9505-DD2AD7BC2D98}">
  <a:tblStyle styleId="{B53822FE-55E1-4D8C-9505-DD2AD7BC2D98}" styleName="Table_0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ECECEC"/>
          </a:solidFill>
        </a:fill>
      </a:tcStyle>
    </a:wholeTbl>
    <a:band1H>
      <a:tcTxStyle/>
      <a:tcStyle>
        <a:tcBdr/>
        <a:fill>
          <a:solidFill>
            <a:srgbClr val="D7D7D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7D7D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E31A1CE-45A0-43F2-B65F-9C90667C09C6}" styleName="Table_1">
    <a:wholeTbl>
      <a:tcTxStyle b="off" i="off">
        <a:font>
          <a:latin typeface="Corbel"/>
          <a:ea typeface="Corbel"/>
          <a:cs typeface="Corbel"/>
        </a:font>
        <a:schemeClr val="dk1"/>
      </a:tcTxStyle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med" len="med"/>
              <a:tailEnd type="none" w="med" len="med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bottom>
        </a:tcBdr>
      </a:tcStyle>
    </a:band1H>
    <a:band2H>
      <a:tcTxStyle/>
      <a:tcStyle>
        <a:tcBdr/>
      </a:tcStyle>
    </a:band2H>
    <a:band1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1V>
    <a:band2V>
      <a:tcTxStyle/>
      <a:tcStyle>
        <a:tcBdr>
          <a:lef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a:top>
        </a:tcBdr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orbel"/>
          <a:ea typeface="Corbel"/>
          <a:cs typeface="Corbel"/>
        </a:font>
        <a:schemeClr val="lt1"/>
      </a:tcTxStyle>
      <a:tcStyle>
        <a:tcBdr/>
        <a:fill>
          <a:solidFill>
            <a:schemeClr val="dk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4"/>
    <p:restoredTop sz="94599"/>
  </p:normalViewPr>
  <p:slideViewPr>
    <p:cSldViewPr snapToGrid="0" snapToObjects="1">
      <p:cViewPr varScale="1">
        <p:scale>
          <a:sx n="125" d="100"/>
          <a:sy n="125" d="100"/>
        </p:scale>
        <p:origin x="1392" y="9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82444" cy="4639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99371" y="1"/>
            <a:ext cx="2982443" cy="4639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457200" marR="0" lvl="1" indent="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914400" marR="0" lvl="2" indent="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371600" marR="0" lvl="3" indent="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1828800" marR="0" lvl="4" indent="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832476"/>
            <a:ext cx="2982444" cy="46392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914400" marR="0" lvl="2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2286000" marR="0" lvl="5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2743200" marR="0" lvl="6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3200400" marR="0" lvl="7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3657600" marR="0" lvl="8" indent="0" algn="l" rtl="0">
              <a:spcBef>
                <a:spcPts val="0"/>
              </a:spcBef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99371" y="8832476"/>
            <a:ext cx="2982443" cy="463924"/>
          </a:xfrm>
          <a:prstGeom prst="rect">
            <a:avLst/>
          </a:prstGeom>
          <a:noFill/>
          <a:ln>
            <a:noFill/>
          </a:ln>
        </p:spPr>
        <p:txBody>
          <a:bodyPr wrap="square" lIns="87425" tIns="43700" rIns="87425" bIns="43700" anchor="b" anchorCtr="0">
            <a:noAutofit/>
          </a:bodyPr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75874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Buzz Words</a:t>
            </a:r>
            <a:endParaRPr dirty="0"/>
          </a:p>
        </p:txBody>
      </p:sp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2066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Outline (C)</a:t>
            </a:r>
            <a:endParaRPr dirty="0"/>
          </a:p>
        </p:txBody>
      </p:sp>
      <p:sp>
        <p:nvSpPr>
          <p:cNvPr id="172" name="Shape 172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883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Medium Data (Z)+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670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>
                <a:latin typeface="Times New Roman" charset="0"/>
              </a:rPr>
              <a:t>Credits: Wikipedia, https://people.eecs.berkeley.edu/~junyanz/cat/cat_papers.html,</a:t>
            </a:r>
          </a:p>
          <a:p>
            <a:r>
              <a:rPr lang="en-US" altLang="x-none">
                <a:latin typeface="Times New Roman" charset="0"/>
              </a:rPr>
              <a:t>Wikidata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fld id="{02777FEF-A347-8945-8DEE-B1E3358595E1}" type="slidenum">
              <a:rPr lang="en-US" altLang="x-none" sz="1100">
                <a:latin typeface="Arial" charset="0"/>
              </a:rPr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x-none" sz="11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372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Facebook graph: https://</a:t>
            </a:r>
            <a:r>
              <a:rPr lang="en-US" dirty="0" err="1"/>
              <a:t>www.google.com</a:t>
            </a:r>
            <a:r>
              <a:rPr lang="en-US" dirty="0"/>
              <a:t>/</a:t>
            </a:r>
            <a:r>
              <a:rPr lang="en-US" dirty="0" err="1"/>
              <a:t>url?sa</a:t>
            </a:r>
            <a:r>
              <a:rPr lang="en-US" dirty="0"/>
              <a:t>=</a:t>
            </a:r>
            <a:r>
              <a:rPr lang="en-US" dirty="0" err="1"/>
              <a:t>i&amp;rct</a:t>
            </a:r>
            <a:r>
              <a:rPr lang="en-US" dirty="0"/>
              <a:t>=</a:t>
            </a:r>
            <a:r>
              <a:rPr lang="en-US" dirty="0" err="1"/>
              <a:t>j&amp;q</a:t>
            </a:r>
            <a:r>
              <a:rPr lang="en-US" dirty="0"/>
              <a:t>=&amp;</a:t>
            </a:r>
            <a:r>
              <a:rPr lang="en-US" dirty="0" err="1"/>
              <a:t>esrc</a:t>
            </a:r>
            <a:r>
              <a:rPr lang="en-US" dirty="0"/>
              <a:t>=</a:t>
            </a:r>
            <a:r>
              <a:rPr lang="en-US" dirty="0" err="1"/>
              <a:t>s&amp;source</a:t>
            </a:r>
            <a:r>
              <a:rPr lang="en-US" dirty="0"/>
              <a:t>=</a:t>
            </a:r>
            <a:r>
              <a:rPr lang="en-US" dirty="0" err="1"/>
              <a:t>images&amp;cd</a:t>
            </a:r>
            <a:r>
              <a:rPr lang="en-US" dirty="0"/>
              <a:t>=&amp;cad=</a:t>
            </a:r>
            <a:r>
              <a:rPr lang="en-US" dirty="0" err="1"/>
              <a:t>rja&amp;uact</a:t>
            </a:r>
            <a:r>
              <a:rPr lang="en-US" dirty="0"/>
              <a:t>=8&amp;ved=0ahUKEwiG-NS3pszYAhUiYt8KHUMFCH4QjRwIBw&amp;url=http%3A%2F%2Fwww.businessinsider.com%2Fexplainer-what-exactly-is-the-social-graph-2012-3&amp;psig=AOvVaw2D5Cm84V0EKbfEKCIh2EYF&amp;ust=1515635983002846</a:t>
            </a:r>
          </a:p>
          <a:p>
            <a:r>
              <a:rPr lang="en-US" dirty="0"/>
              <a:t>Retweet</a:t>
            </a:r>
            <a:r>
              <a:rPr lang="en-US" baseline="0" dirty="0"/>
              <a:t> graph: https://</a:t>
            </a:r>
            <a:r>
              <a:rPr lang="en-US" baseline="0" dirty="0" err="1"/>
              <a:t>www.researchgate.net</a:t>
            </a:r>
            <a:r>
              <a:rPr lang="en-US" baseline="0" dirty="0"/>
              <a:t>/figure/266968024_A-sample-basic-retweet-graph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1733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giphy.com</a:t>
            </a:r>
            <a:r>
              <a:rPr lang="en-US" dirty="0"/>
              <a:t>/gifs/climate-change-visualization-global-warming-hPovBcQ3c1g9W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9341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data.cityofnewyork.us</a:t>
            </a:r>
            <a:r>
              <a:rPr lang="en-US" dirty="0"/>
              <a:t>/Transportation/2015-Yellow-Taxi-Trip-Data/ba8s-jw6u</a:t>
            </a:r>
          </a:p>
          <a:p>
            <a:r>
              <a:rPr lang="en-US" dirty="0"/>
              <a:t>Up next: How big? (Z)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8880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Data Analytics 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5983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CERBA (C)+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2324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We’re </a:t>
            </a:r>
            <a:r>
              <a:rPr lang="en-US" dirty="0" err="1"/>
              <a:t>gonna</a:t>
            </a:r>
            <a:r>
              <a:rPr lang="en-US" dirty="0"/>
              <a:t> recite it. It’s </a:t>
            </a:r>
            <a:r>
              <a:rPr lang="en-US" dirty="0" err="1"/>
              <a:t>gonna</a:t>
            </a:r>
            <a:r>
              <a:rPr lang="en-US" dirty="0"/>
              <a:t> be awesome.</a:t>
            </a:r>
          </a:p>
          <a:p>
            <a:r>
              <a:rPr lang="en-US" dirty="0"/>
              <a:t>Up next: CERBA in this course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72863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example 1, a recommender system (C)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0056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all of the data that we use for this</a:t>
            </a:r>
          </a:p>
          <a:p>
            <a:r>
              <a:rPr lang="en-US" dirty="0"/>
              <a:t>Up next: Gene Sequencing (Z)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6838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Seizure prediction (Z)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03481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the application process (C)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9239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words from Industry (Z)</a:t>
            </a:r>
            <a:endParaRPr dirty="0"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816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 recap motivations (Z)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14727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Course Logistics 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59528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 next: who is this for (C)+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-6985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None/>
            </a:pPr>
            <a:fld id="{00000000-1234-1234-1234-123412341234}" type="slidenum">
              <a:rPr lang="en-US" sz="11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lang="en-US"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19669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other courses</a:t>
            </a:r>
            <a:endParaRPr dirty="0"/>
          </a:p>
        </p:txBody>
      </p:sp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5946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textbooks</a:t>
            </a:r>
            <a:endParaRPr dirty="0"/>
          </a:p>
        </p:txBody>
      </p:sp>
      <p:sp>
        <p:nvSpPr>
          <p:cNvPr id="213" name="Shape 21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00807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</a:t>
            </a:r>
            <a:r>
              <a:rPr lang="en-US" dirty="0" err="1"/>
              <a:t>prereqs</a:t>
            </a:r>
            <a:r>
              <a:rPr lang="en-US" dirty="0"/>
              <a:t> and workload (C)</a:t>
            </a:r>
          </a:p>
        </p:txBody>
      </p:sp>
      <p:sp>
        <p:nvSpPr>
          <p:cNvPr id="238" name="Shape 238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85907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Up next: Technologies (Z)+</a:t>
            </a:r>
            <a:endParaRPr dirty="0"/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90181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916927" y="4416985"/>
            <a:ext cx="5047959" cy="418129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/>
          </a:p>
        </p:txBody>
      </p:sp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698500"/>
            <a:ext cx="5576887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32785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632460"/>
            <a:ext cx="7543800" cy="29718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713017"/>
            <a:ext cx="7543800" cy="952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79008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13240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32460"/>
            <a:ext cx="7543800" cy="297180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710940"/>
            <a:ext cx="7543800" cy="952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6192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538112"/>
            <a:ext cx="370332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538113"/>
            <a:ext cx="3703320" cy="3352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99617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151945"/>
            <a:ext cx="3703320" cy="2815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151945"/>
            <a:ext cx="3703320" cy="2815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63052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6962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59953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71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715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5299"/>
            <a:ext cx="2400300" cy="1905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609600"/>
            <a:ext cx="4869180" cy="4381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438400"/>
            <a:ext cx="2400300" cy="281593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5383155"/>
            <a:ext cx="1963883" cy="304271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5383155"/>
            <a:ext cx="3486150" cy="30427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59390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27500"/>
            <a:ext cx="9141619" cy="158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0958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229100"/>
            <a:ext cx="7584948" cy="68580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095897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922519"/>
            <a:ext cx="7584948" cy="4953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71832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40474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45649"/>
            <a:ext cx="1971675" cy="479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45648"/>
            <a:ext cx="5800725" cy="479785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541961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334000"/>
            <a:ext cx="9144000" cy="381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278597"/>
            <a:ext cx="9144001" cy="54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112"/>
            <a:ext cx="7543800" cy="33528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5383155"/>
            <a:ext cx="18542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5383155"/>
            <a:ext cx="36171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5383155"/>
            <a:ext cx="984019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44820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9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is.temple.edu/~edragut/5517/Spr24/teaching.ht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460500" y="1460500"/>
            <a:ext cx="6477000" cy="387350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Course website:</a:t>
            </a:r>
          </a:p>
          <a:p>
            <a:pPr lvl="1"/>
            <a:r>
              <a:rPr lang="en-US" altLang="en-US" sz="2000" dirty="0">
                <a:hlinkClick r:id="rId2"/>
              </a:rPr>
              <a:t>https://cis.temple.edu/~edragut/5517/Spr24/teaching.ht</a:t>
            </a:r>
            <a:endParaRPr lang="en-US" altLang="en-US" sz="2000" dirty="0"/>
          </a:p>
          <a:p>
            <a:pPr marL="150876" lvl="1" indent="0">
              <a:buNone/>
            </a:pPr>
            <a:r>
              <a:rPr lang="en-US" altLang="en-US" sz="2400" dirty="0"/>
              <a:t>Text Book(s)</a:t>
            </a:r>
          </a:p>
          <a:p>
            <a:r>
              <a:rPr lang="en-US" altLang="en-US" sz="2400" dirty="0"/>
              <a:t>Workload</a:t>
            </a:r>
          </a:p>
          <a:p>
            <a:r>
              <a:rPr lang="en-US" altLang="en-US" sz="2400" dirty="0"/>
              <a:t>Intended Schedule</a:t>
            </a:r>
          </a:p>
          <a:p>
            <a:r>
              <a:rPr lang="en-US" altLang="en-US" sz="2400" dirty="0"/>
              <a:t>Projects</a:t>
            </a:r>
          </a:p>
          <a:p>
            <a:pPr lvl="1"/>
            <a:r>
              <a:rPr lang="en-US" altLang="en-US" sz="2000" dirty="0"/>
              <a:t>Grading</a:t>
            </a:r>
          </a:p>
          <a:p>
            <a:r>
              <a:rPr lang="en-US" altLang="en-US" sz="2400" dirty="0"/>
              <a:t>Reading List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19" y="-26978"/>
            <a:ext cx="253206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7412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994" y="650757"/>
            <a:ext cx="4810539" cy="446401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744141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20" y="1521456"/>
            <a:ext cx="3262579" cy="1337123"/>
          </a:xfrm>
          <a:prstGeom prst="rect">
            <a:avLst/>
          </a:prstGeom>
        </p:spPr>
      </p:pic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Motivations for the Course: </a:t>
            </a:r>
            <a:b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Data Is Driving Everything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idx="1"/>
          </p:nvPr>
        </p:nvSpPr>
        <p:spPr>
          <a:xfrm>
            <a:off x="1113235" y="1457742"/>
            <a:ext cx="7734930" cy="37626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Corbel"/>
              <a:buAutoNum type="arabicPeriod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Modern data acquisition is inexpensive!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Smartphones, embedded systems, inexpensive sensors, 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Medical devices, simulators, …</a:t>
            </a:r>
          </a:p>
          <a:p>
            <a:pPr marL="342900" marR="0" lvl="0" indent="-342900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Corbel"/>
              <a:buAutoNum type="arabicPeriod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storage is inexpensive!</a:t>
            </a:r>
          </a:p>
          <a:p>
            <a:pPr marL="342900" marR="0" lvl="0" indent="-342900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Corbel"/>
              <a:buAutoNum type="arabicPeriod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Parallel (compute cluster) computation is inexpensive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The Cloud, clusters of computers, GPUs, tensor processors, </a:t>
            </a:r>
            <a:r>
              <a:rPr lang="mr-IN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…</a:t>
            </a:r>
            <a:endParaRPr lang="en-US" sz="15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-161131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None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Science only has explanatory and predictive models in a few (mostly physical sciences-related) domains</a:t>
            </a:r>
          </a:p>
          <a:p>
            <a:pPr marL="239713" marR="0" lvl="0" indent="-388144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None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... So:  can we use 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algorithms + data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to understand phenomena? Build or augment 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models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? Build 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detectors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? Make 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diagnoses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?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</a:t>
            </a:fld>
            <a:endParaRPr lang="en-US" sz="8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4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17" y="46415"/>
            <a:ext cx="8314582" cy="56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98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 descr="A screenshot of a computer&#10;&#10;Description automatically generated">
            <a:extLst>
              <a:ext uri="{FF2B5EF4-FFF2-40B4-BE49-F238E27FC236}">
                <a16:creationId xmlns:a16="http://schemas.microsoft.com/office/drawing/2014/main" id="{364D618D-13FA-2C0F-5D6F-BC3D363E0E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9939" y="0"/>
            <a:ext cx="6415405" cy="534617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5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6711BD-8910-99E2-02BD-213A8270F73D}"/>
              </a:ext>
            </a:extLst>
          </p:cNvPr>
          <p:cNvSpPr txBox="1"/>
          <p:nvPr/>
        </p:nvSpPr>
        <p:spPr>
          <a:xfrm>
            <a:off x="734636" y="5407223"/>
            <a:ext cx="84093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https://alirezasadeghi1.medium.com/open-source-data-engineering-landscape-2024-8a56d23b7fdb</a:t>
            </a:r>
          </a:p>
        </p:txBody>
      </p:sp>
    </p:spTree>
    <p:extLst>
      <p:ext uri="{BB962C8B-B14F-4D97-AF65-F5344CB8AC3E}">
        <p14:creationId xmlns:p14="http://schemas.microsoft.com/office/powerpoint/2010/main" val="3764740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A801-E880-D385-08C5-9384949A2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large white poster with many different colored text&#10;&#10;Description automatically generated with medium confidence">
            <a:extLst>
              <a:ext uri="{FF2B5EF4-FFF2-40B4-BE49-F238E27FC236}">
                <a16:creationId xmlns:a16="http://schemas.microsoft.com/office/drawing/2014/main" id="{78806347-74B5-A8D3-E067-3C4935B17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924766" cy="459486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EC8C7-C044-7A8F-BA75-526E5050F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6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4F4C5-20B6-83B1-7DEA-76148DFB5F9C}"/>
              </a:ext>
            </a:extLst>
          </p:cNvPr>
          <p:cNvSpPr txBox="1"/>
          <p:nvPr/>
        </p:nvSpPr>
        <p:spPr>
          <a:xfrm>
            <a:off x="365760" y="5322275"/>
            <a:ext cx="87248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https://www.linkedin.com/pulse/matt-turcks-dataai-landscape-2024-its-logos-manuel-delgado-tenorio-yyqsf/</a:t>
            </a:r>
          </a:p>
        </p:txBody>
      </p:sp>
    </p:spTree>
    <p:extLst>
      <p:ext uri="{BB962C8B-B14F-4D97-AF65-F5344CB8AC3E}">
        <p14:creationId xmlns:p14="http://schemas.microsoft.com/office/powerpoint/2010/main" val="300308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Can we do it all?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7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499543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Shape 174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lvl="0" indent="-203200"/>
            <a:r>
              <a:rPr lang="en-US" dirty="0"/>
              <a:t>Motivations for the Course: </a:t>
            </a:r>
            <a:br>
              <a:rPr lang="en-US" dirty="0"/>
            </a:br>
            <a:r>
              <a:rPr lang="en-US" dirty="0"/>
              <a:t>Data Is Driving Everything</a:t>
            </a:r>
            <a:endParaRPr lang="en-US" sz="3200" b="0" i="0" u="none" strike="noStrike" cap="none" dirty="0">
              <a:solidFill>
                <a:schemeClr val="dk1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75" name="Shape 175"/>
          <p:cNvSpPr txBox="1">
            <a:spLocks noGrp="1"/>
          </p:cNvSpPr>
          <p:nvPr>
            <p:ph idx="1"/>
          </p:nvPr>
        </p:nvSpPr>
        <p:spPr>
          <a:xfrm>
            <a:off x="1113235" y="1457743"/>
            <a:ext cx="3203271" cy="177011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84150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“Big data”</a:t>
            </a:r>
          </a:p>
          <a:p>
            <a:pPr marL="0" marR="0" lvl="0" indent="-184150" algn="l" rtl="0">
              <a:spcBef>
                <a:spcPts val="775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“Data science”</a:t>
            </a:r>
          </a:p>
          <a:p>
            <a:pPr marL="0" marR="0" lvl="0" indent="-184150" algn="l" rtl="0">
              <a:spcBef>
                <a:spcPts val="775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“Data lakes”</a:t>
            </a:r>
          </a:p>
          <a:p>
            <a:pPr marL="0" marR="0" lvl="0" indent="-184150" algn="l" rtl="0">
              <a:spcBef>
                <a:spcPts val="775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“Visual analytics”</a:t>
            </a:r>
          </a:p>
        </p:txBody>
      </p:sp>
      <p:sp>
        <p:nvSpPr>
          <p:cNvPr id="177" name="Shape 177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8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4870252" y="1773415"/>
            <a:ext cx="2943242" cy="145444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“Deep learning”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“Statistical analysis”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“Biomedical informatics”</a:t>
            </a:r>
          </a:p>
          <a:p>
            <a:pPr marL="0" marR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“Business analytics”</a:t>
            </a:r>
            <a:endParaRPr lang="en-US" sz="20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179" name="Shape 179"/>
          <p:cNvSpPr txBox="1"/>
          <p:nvPr/>
        </p:nvSpPr>
        <p:spPr>
          <a:xfrm>
            <a:off x="2042196" y="3819384"/>
            <a:ext cx="5377175" cy="96095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Lots of trends in pursuit of the same goals!  Discovery, models, decision-making, </a:t>
            </a:r>
            <a:r>
              <a:rPr lang="mr-IN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…</a:t>
            </a:r>
            <a:endParaRPr lang="en-US" sz="20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Needs to Be </a:t>
            </a:r>
            <a:br>
              <a:rPr lang="en-US" dirty="0"/>
            </a:br>
            <a:r>
              <a:rPr lang="en-US" i="1" dirty="0"/>
              <a:t>Modeled, Cleaned, and Linked</a:t>
            </a:r>
            <a:r>
              <a:rPr lang="en-US" dirty="0"/>
              <a:t>!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9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081222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Most Scenarios: Lots of “Medium Data”</a:t>
            </a:r>
            <a:br>
              <a:rPr lang="en-US" sz="2800" dirty="0"/>
            </a:br>
            <a:r>
              <a:rPr lang="en-US" sz="2800" dirty="0"/>
              <a:t>that Isn’t Ready for Analytics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349857" y="1538112"/>
            <a:ext cx="8635117" cy="3352800"/>
          </a:xfrm>
        </p:spPr>
        <p:txBody>
          <a:bodyPr>
            <a:noAutofit/>
          </a:bodyPr>
          <a:lstStyle/>
          <a:p>
            <a:pPr marL="161132" indent="0">
              <a:buNone/>
            </a:pPr>
            <a:r>
              <a:rPr lang="en-US" sz="2400" dirty="0"/>
              <a:t>Other than in the Web and in monitoring scenarios </a:t>
            </a:r>
            <a:r>
              <a:rPr lang="mr-IN" sz="2400" dirty="0"/>
              <a:t>–</a:t>
            </a:r>
            <a:r>
              <a:rPr lang="en-US" sz="2400" dirty="0"/>
              <a:t> we typically don’t have all of the data in one place</a:t>
            </a:r>
          </a:p>
          <a:p>
            <a:pPr marL="161132" indent="0">
              <a:buNone/>
            </a:pPr>
            <a:endParaRPr lang="en-US" sz="2400" dirty="0"/>
          </a:p>
          <a:p>
            <a:pPr lvl="1"/>
            <a:r>
              <a:rPr lang="en-US" sz="2000" dirty="0"/>
              <a:t>In different systems</a:t>
            </a:r>
          </a:p>
          <a:p>
            <a:pPr lvl="1"/>
            <a:r>
              <a:rPr lang="en-US" sz="2000" dirty="0"/>
              <a:t>Bringing in public datasets</a:t>
            </a:r>
          </a:p>
          <a:p>
            <a:pPr lvl="1"/>
            <a:r>
              <a:rPr lang="en-US" sz="2000" dirty="0"/>
              <a:t>Requiring access to Twitter APIs etc.</a:t>
            </a:r>
          </a:p>
          <a:p>
            <a:pPr lvl="1"/>
            <a:endParaRPr lang="en-US" sz="2000" dirty="0"/>
          </a:p>
          <a:p>
            <a:r>
              <a:rPr lang="en-US" sz="2400" dirty="0"/>
              <a:t>Also, it’s often not in a form where:</a:t>
            </a:r>
          </a:p>
          <a:p>
            <a:pPr lvl="1"/>
            <a:r>
              <a:rPr lang="en-US" sz="2000" dirty="0"/>
              <a:t>It’s clean and regular </a:t>
            </a:r>
            <a:r>
              <a:rPr lang="mr-IN" sz="2000" dirty="0"/>
              <a:t>–</a:t>
            </a:r>
            <a:r>
              <a:rPr lang="en-US" sz="2000" dirty="0"/>
              <a:t> e.g., we may have missing values, spurious values, etc.</a:t>
            </a:r>
          </a:p>
          <a:p>
            <a:pPr lvl="1"/>
            <a:r>
              <a:rPr lang="en-US" sz="2000" dirty="0"/>
              <a:t>The </a:t>
            </a:r>
            <a:r>
              <a:rPr lang="en-US" sz="2000" i="1" dirty="0"/>
              <a:t>features</a:t>
            </a:r>
            <a:r>
              <a:rPr lang="en-US" sz="2000" dirty="0"/>
              <a:t> we want to use to make predictions are immediately available to 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10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369808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 dirty="0">
                <a:ln>
                  <a:noFill/>
                </a:ln>
              </a:rPr>
              <a:t>Data </a:t>
            </a:r>
            <a:r>
              <a:rPr lang="en-US" altLang="x-none" dirty="0">
                <a:ln>
                  <a:noFill/>
                </a:ln>
                <a:sym typeface="Wingdings" charset="2"/>
              </a:rPr>
              <a:t>vs</a:t>
            </a:r>
            <a:r>
              <a:rPr lang="en-US" altLang="x-none" dirty="0">
                <a:ln>
                  <a:noFill/>
                </a:ln>
              </a:rPr>
              <a:t> </a:t>
            </a:r>
            <a:r>
              <a:rPr lang="en-US" altLang="x-none" i="1" dirty="0">
                <a:ln>
                  <a:noFill/>
                </a:ln>
              </a:rPr>
              <a:t>Structured</a:t>
            </a:r>
            <a:r>
              <a:rPr lang="en-US" altLang="x-none" dirty="0">
                <a:ln>
                  <a:noFill/>
                </a:ln>
              </a:rPr>
              <a:t> Data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050B14-7EB0-7342-B75F-855A651E038B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11</a:t>
            </a:fld>
            <a:endParaRPr lang="en-GB" sz="800" dirty="0">
              <a:latin typeface="Corbel" panose="020B0503020204020204" pitchFamily="34" charset="0"/>
            </a:endParaRPr>
          </a:p>
        </p:txBody>
      </p:sp>
      <p:pic>
        <p:nvPicPr>
          <p:cNvPr id="18436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988" y="2317750"/>
            <a:ext cx="184785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001713"/>
            <a:ext cx="1604962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00" y="3935413"/>
            <a:ext cx="2832100" cy="32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603375"/>
            <a:ext cx="406717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2"/>
          <p:cNvPicPr>
            <a:picLocks noChangeAspect="1"/>
          </p:cNvPicPr>
          <p:nvPr/>
        </p:nvPicPr>
        <p:blipFill>
          <a:blip r:embed="rId7">
            <a:clrChange>
              <a:clrFrom>
                <a:srgbClr val="F8F9FA"/>
              </a:clrFrom>
              <a:clrTo>
                <a:srgbClr val="F8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763" y="3025775"/>
            <a:ext cx="3859212" cy="180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3762375" y="2835275"/>
            <a:ext cx="1108075" cy="469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SzPct val="55000"/>
              <a:buFont typeface="Wingdings" pitchFamily="2" charset="2"/>
              <a:buNone/>
              <a:defRPr/>
            </a:pPr>
            <a:endParaRPr lang="en-US"/>
          </a:p>
        </p:txBody>
      </p:sp>
      <p:pic>
        <p:nvPicPr>
          <p:cNvPr id="18442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3748088"/>
            <a:ext cx="2495550" cy="160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4" name="TextBox 17"/>
          <p:cNvSpPr txBox="1">
            <a:spLocks noChangeArrowheads="1"/>
          </p:cNvSpPr>
          <p:nvPr/>
        </p:nvSpPr>
        <p:spPr bwMode="auto">
          <a:xfrm>
            <a:off x="1460500" y="1344613"/>
            <a:ext cx="9382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r>
              <a:rPr lang="en-US" altLang="x-none" sz="1800" i="1"/>
              <a:t>Images</a:t>
            </a:r>
          </a:p>
        </p:txBody>
      </p:sp>
      <p:sp>
        <p:nvSpPr>
          <p:cNvPr id="18445" name="TextBox 18"/>
          <p:cNvSpPr txBox="1">
            <a:spLocks noChangeArrowheads="1"/>
          </p:cNvSpPr>
          <p:nvPr/>
        </p:nvSpPr>
        <p:spPr bwMode="auto">
          <a:xfrm>
            <a:off x="890588" y="2078038"/>
            <a:ext cx="812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r>
              <a:rPr lang="en-US" altLang="x-none" sz="1800" i="1"/>
              <a:t>Genes</a:t>
            </a:r>
          </a:p>
        </p:txBody>
      </p:sp>
      <p:sp>
        <p:nvSpPr>
          <p:cNvPr id="18446" name="TextBox 19"/>
          <p:cNvSpPr txBox="1">
            <a:spLocks noChangeArrowheads="1"/>
          </p:cNvSpPr>
          <p:nvPr/>
        </p:nvSpPr>
        <p:spPr bwMode="auto">
          <a:xfrm>
            <a:off x="1136650" y="4184650"/>
            <a:ext cx="609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r>
              <a:rPr lang="en-US" altLang="x-none" sz="1800" i="1"/>
              <a:t>Text</a:t>
            </a:r>
          </a:p>
        </p:txBody>
      </p:sp>
      <p:sp>
        <p:nvSpPr>
          <p:cNvPr id="18447" name="TextBox 20"/>
          <p:cNvSpPr txBox="1">
            <a:spLocks noChangeArrowheads="1"/>
          </p:cNvSpPr>
          <p:nvPr/>
        </p:nvSpPr>
        <p:spPr bwMode="auto">
          <a:xfrm>
            <a:off x="3589338" y="1506538"/>
            <a:ext cx="13303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r>
              <a:rPr lang="en-US" altLang="x-none" sz="1800" i="1"/>
              <a:t>Data +</a:t>
            </a:r>
          </a:p>
          <a:p>
            <a:pPr eaLnBrk="1" hangingPunct="1"/>
            <a:r>
              <a:rPr lang="en-US" altLang="x-none" sz="1800" i="1"/>
              <a:t>feature</a:t>
            </a:r>
          </a:p>
          <a:p>
            <a:pPr eaLnBrk="1" hangingPunct="1"/>
            <a:r>
              <a:rPr lang="en-US" altLang="x-none" sz="1800" i="1"/>
              <a:t>extraction, </a:t>
            </a:r>
            <a:br>
              <a:rPr lang="en-US" altLang="x-none" sz="1800" i="1"/>
            </a:br>
            <a:r>
              <a:rPr lang="en-US" altLang="x-none" sz="1800" i="1"/>
              <a:t>wrangling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3589338" y="3889375"/>
            <a:ext cx="5481637" cy="1473200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dirty="0"/>
              <a:t>Goal:  raw data </a:t>
            </a:r>
            <a:r>
              <a:rPr lang="en-US" dirty="0">
                <a:sym typeface="Wingdings"/>
              </a:rPr>
              <a:t> </a:t>
            </a:r>
            <a:r>
              <a:rPr lang="en-US" i="1" dirty="0">
                <a:sym typeface="Wingdings"/>
              </a:rPr>
              <a:t>structured</a:t>
            </a:r>
            <a:r>
              <a:rPr lang="en-US" dirty="0">
                <a:sym typeface="Wingdings"/>
              </a:rPr>
              <a:t> data</a:t>
            </a:r>
            <a:endParaRPr lang="en-US" dirty="0"/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Fields, entities, objects, machine learning </a:t>
            </a:r>
            <a:r>
              <a:rPr lang="en-US" i="1" dirty="0"/>
              <a:t>features</a:t>
            </a:r>
            <a:endParaRPr lang="en-US" dirty="0"/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May be very regular or semi-structured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dirty="0"/>
          </a:p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dirty="0"/>
              <a:t>Ultimately, goal is data </a:t>
            </a:r>
            <a:r>
              <a:rPr lang="en-US" dirty="0">
                <a:sym typeface="Wingdings"/>
              </a:rPr>
              <a:t> information 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26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Structural Relationships are Sometimes Important Features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12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360678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Linked Data: Find Patterns in Connectivity</a:t>
            </a:r>
            <a:br>
              <a:rPr lang="en-US" dirty="0"/>
            </a:br>
            <a:r>
              <a:rPr lang="en-US" dirty="0"/>
              <a:t>(Clusters, Paths, </a:t>
            </a:r>
            <a:r>
              <a:rPr lang="mr-IN" dirty="0"/>
              <a:t>…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13</a:t>
            </a:fld>
            <a:endParaRPr lang="en-US" sz="8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4401" y="1103652"/>
            <a:ext cx="4204236" cy="28257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07583" y="1964322"/>
            <a:ext cx="4331983" cy="3317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731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3233" y="820157"/>
            <a:ext cx="7514035" cy="60581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Classes, subclasses, instances, and properties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1CC559D-3556-7647-A824-CF85673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14</a:t>
            </a:fld>
            <a:endParaRPr lang="en-US" sz="8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1" t="15893" r="31691" b="6868"/>
          <a:stretch/>
        </p:blipFill>
        <p:spPr>
          <a:xfrm>
            <a:off x="901537" y="1226502"/>
            <a:ext cx="5613563" cy="41918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60" b="32484"/>
          <a:stretch/>
        </p:blipFill>
        <p:spPr>
          <a:xfrm>
            <a:off x="5251045" y="1226501"/>
            <a:ext cx="3699746" cy="208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286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Data: Track over Time,</a:t>
            </a:r>
            <a:br>
              <a:rPr lang="en-US" dirty="0"/>
            </a:br>
            <a:r>
              <a:rPr lang="en-US" dirty="0"/>
              <a:t>Forecast the Future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15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123" y="1664729"/>
            <a:ext cx="5892551" cy="324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65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8257"/>
            <a:ext cx="7543800" cy="1208964"/>
          </a:xfrm>
        </p:spPr>
        <p:txBody>
          <a:bodyPr/>
          <a:lstStyle/>
          <a:p>
            <a:r>
              <a:rPr lang="en-US" dirty="0"/>
              <a:t>Tabular (Relational) Data</a:t>
            </a:r>
            <a:br>
              <a:rPr lang="en-US" dirty="0"/>
            </a:br>
            <a:r>
              <a:rPr lang="en-US" dirty="0"/>
              <a:t>and Joins / Lookups (</a:t>
            </a:r>
            <a:r>
              <a:rPr lang="en-US" dirty="0" err="1"/>
              <a:t>eg</a:t>
            </a:r>
            <a:r>
              <a:rPr lang="en-US" dirty="0"/>
              <a:t> to Web Services)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16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4951"/>
            <a:ext cx="9144000" cy="17112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55557" y="1096283"/>
            <a:ext cx="1778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New York Taxi Data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2885" y="3228598"/>
            <a:ext cx="4390595" cy="23577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33755" y="3819821"/>
            <a:ext cx="9108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Reverse </a:t>
            </a:r>
            <a:br>
              <a:rPr lang="en-US" dirty="0"/>
            </a:br>
            <a:r>
              <a:rPr lang="en-US" dirty="0"/>
              <a:t>Geocode</a:t>
            </a:r>
            <a:br>
              <a:rPr lang="en-US" dirty="0"/>
            </a:br>
            <a:r>
              <a:rPr lang="en-US" dirty="0"/>
              <a:t>Data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01795" y="1618735"/>
            <a:ext cx="2335427" cy="2718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6933235" y="4016415"/>
            <a:ext cx="1090245" cy="1727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Elbow Connector 12"/>
          <p:cNvCxnSpPr/>
          <p:nvPr/>
        </p:nvCxnSpPr>
        <p:spPr>
          <a:xfrm>
            <a:off x="4421529" y="1770927"/>
            <a:ext cx="2430684" cy="225706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Up Arrow 14"/>
          <p:cNvSpPr/>
          <p:nvPr/>
        </p:nvSpPr>
        <p:spPr>
          <a:xfrm>
            <a:off x="6030410" y="5034987"/>
            <a:ext cx="428263" cy="5513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A63DC3-0061-4BF2-B066-4DAB5CF862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87" t="6135" b="25895"/>
          <a:stretch/>
        </p:blipFill>
        <p:spPr>
          <a:xfrm>
            <a:off x="207347" y="4288039"/>
            <a:ext cx="2354962" cy="1267223"/>
          </a:xfrm>
          <a:prstGeom prst="rect">
            <a:avLst/>
          </a:prstGeom>
        </p:spPr>
      </p:pic>
      <p:sp>
        <p:nvSpPr>
          <p:cNvPr id="14" name="Up Arrow 14">
            <a:extLst>
              <a:ext uri="{FF2B5EF4-FFF2-40B4-BE49-F238E27FC236}">
                <a16:creationId xmlns:a16="http://schemas.microsoft.com/office/drawing/2014/main" id="{A35FC132-3467-4E34-99FC-18DCEB8F5106}"/>
              </a:ext>
            </a:extLst>
          </p:cNvPr>
          <p:cNvSpPr/>
          <p:nvPr/>
        </p:nvSpPr>
        <p:spPr>
          <a:xfrm rot="16200000">
            <a:off x="2916449" y="4796736"/>
            <a:ext cx="428263" cy="55139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B6B11D-4552-406C-9C4B-BD3EC345620B}"/>
              </a:ext>
            </a:extLst>
          </p:cNvPr>
          <p:cNvSpPr txBox="1"/>
          <p:nvPr/>
        </p:nvSpPr>
        <p:spPr>
          <a:xfrm>
            <a:off x="2638376" y="5282110"/>
            <a:ext cx="1101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Street View</a:t>
            </a:r>
          </a:p>
        </p:txBody>
      </p:sp>
    </p:spTree>
    <p:extLst>
      <p:ext uri="{BB962C8B-B14F-4D97-AF65-F5344CB8AC3E}">
        <p14:creationId xmlns:p14="http://schemas.microsoft.com/office/powerpoint/2010/main" val="107124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5" grpId="0" animBg="1"/>
      <p:bldP spid="14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 dirty="0">
                <a:ln>
                  <a:noFill/>
                </a:ln>
              </a:rPr>
              <a:t>What Makes Data “Big”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838" y="1457325"/>
            <a:ext cx="7515225" cy="3762375"/>
          </a:xfrm>
        </p:spPr>
        <p:txBody>
          <a:bodyPr rtlCol="0"/>
          <a:lstStyle/>
          <a:p>
            <a:pPr marL="0" indent="0" algn="ctr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 GB?  A PB?  A YB?</a:t>
            </a:r>
          </a:p>
          <a:p>
            <a:pPr marL="0" indent="0" algn="ctr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A Million records? Billion records? Trillion records?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dirty="0"/>
          </a:p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dirty="0"/>
              <a:t>There is no consensus definition, but from our perspective: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Too </a:t>
            </a:r>
            <a:r>
              <a:rPr lang="en-US" b="1" dirty="0"/>
              <a:t>complex for a human </a:t>
            </a:r>
            <a:r>
              <a:rPr lang="en-US" dirty="0"/>
              <a:t>to understand directly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Doesn’t fit into a </a:t>
            </a:r>
            <a:r>
              <a:rPr lang="en-US" b="1" dirty="0"/>
              <a:t>single uniform memory space </a:t>
            </a:r>
            <a:r>
              <a:rPr lang="en-US" dirty="0"/>
              <a:t>(</a:t>
            </a:r>
            <a:r>
              <a:rPr lang="en-US" dirty="0" err="1"/>
              <a:t>eg</a:t>
            </a:r>
            <a:r>
              <a:rPr lang="en-US" dirty="0"/>
              <a:t> variables in Python) – </a:t>
            </a:r>
            <a:br>
              <a:rPr lang="en-US" dirty="0"/>
            </a:br>
            <a:r>
              <a:rPr lang="en-US" dirty="0"/>
              <a:t>means we need to think carefully about I/O and/or communication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Need more than </a:t>
            </a:r>
            <a:r>
              <a:rPr lang="en-US" b="1" dirty="0"/>
              <a:t>brute force</a:t>
            </a:r>
            <a:r>
              <a:rPr lang="en-US" dirty="0"/>
              <a:t> algorithms to analyze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May require </a:t>
            </a:r>
            <a:r>
              <a:rPr lang="en-US" b="1" dirty="0"/>
              <a:t>multiple computers </a:t>
            </a:r>
            <a:r>
              <a:rPr lang="en-US" dirty="0"/>
              <a:t>to work together to process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Possibly high dimensionality, requiring </a:t>
            </a:r>
            <a:r>
              <a:rPr lang="en-US" b="1" dirty="0"/>
              <a:t>feature selection</a:t>
            </a:r>
            <a:r>
              <a:rPr lang="en-US" dirty="0"/>
              <a:t> and </a:t>
            </a:r>
            <a:r>
              <a:rPr lang="en-US" b="1" dirty="0"/>
              <a:t>dimensionality reduction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A41D22-A2BD-4C49-A8C4-9EA5FDB2686B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17</a:t>
            </a:fld>
            <a:endParaRPr lang="en-GB" sz="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209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Analytics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18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247848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5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 dirty="0">
                <a:ln>
                  <a:noFill/>
                </a:ln>
              </a:rPr>
              <a:t>The Goal of Data Analytics:</a:t>
            </a:r>
            <a:br>
              <a:rPr lang="en-US" altLang="x-none" dirty="0">
                <a:ln>
                  <a:noFill/>
                </a:ln>
              </a:rPr>
            </a:br>
            <a:r>
              <a:rPr lang="en-US" altLang="x-none" dirty="0">
                <a:ln>
                  <a:noFill/>
                </a:ln>
              </a:rPr>
              <a:t>From Data to “Knowledge” or Action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21920" y="1457325"/>
            <a:ext cx="7659373" cy="3762375"/>
          </a:xfrm>
        </p:spPr>
        <p:txBody>
          <a:bodyPr rtlCol="0">
            <a:normAutofit/>
          </a:bodyPr>
          <a:lstStyle/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Pattern detection</a:t>
            </a:r>
            <a:r>
              <a:rPr lang="en-US" dirty="0"/>
              <a:t>: Raw data </a:t>
            </a:r>
            <a:r>
              <a:rPr lang="en-US" dirty="0">
                <a:sym typeface="Wingdings"/>
              </a:rPr>
              <a:t> patterns  partial understanding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>
                <a:sym typeface="Wingdings"/>
              </a:rPr>
              <a:t>“Show me sales by region by product category”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>
                <a:sym typeface="Wingdings"/>
              </a:rPr>
              <a:t>“Show me clusters of documents by concept”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dirty="0">
              <a:sym typeface="Wingdings"/>
            </a:endParaRPr>
          </a:p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/>
              </a:rPr>
              <a:t>Given an observation</a:t>
            </a:r>
            <a:r>
              <a:rPr lang="en-US" dirty="0">
                <a:sym typeface="Wingdings"/>
              </a:rPr>
              <a:t>: Hypothesis  experiment over sample  significance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>
                <a:sym typeface="Wingdings"/>
              </a:rPr>
              <a:t>“Behavioral factor F leads to higher risk of outcome O”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>
                <a:sym typeface="Wingdings"/>
              </a:rPr>
              <a:t>Do statistical test, measure significance vs. </a:t>
            </a:r>
            <a:r>
              <a:rPr lang="en-US" i="1" dirty="0">
                <a:sym typeface="Wingdings"/>
              </a:rPr>
              <a:t>null hypothesis</a:t>
            </a:r>
            <a:endParaRPr lang="en-US" dirty="0">
              <a:sym typeface="Wingdings"/>
            </a:endParaRP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dirty="0">
              <a:sym typeface="Wingdings"/>
            </a:endParaRPr>
          </a:p>
          <a:p>
            <a:pPr marL="0" indent="0" algn="ctr" defTabSz="285739">
              <a:buClr>
                <a:schemeClr val="accent1">
                  <a:lumMod val="75000"/>
                </a:schemeClr>
              </a:buClr>
              <a:buNone/>
              <a:defRPr/>
            </a:pPr>
            <a:r>
              <a:rPr lang="en-US" b="1" dirty="0">
                <a:solidFill>
                  <a:srgbClr val="006D32"/>
                </a:solidFill>
              </a:rPr>
              <a:t>Collect </a:t>
            </a:r>
            <a:r>
              <a:rPr lang="en-US" b="1" dirty="0">
                <a:solidFill>
                  <a:srgbClr val="006D32"/>
                </a:solidFill>
                <a:sym typeface="Wingdings"/>
              </a:rPr>
              <a:t> Extrapolate  Recognize  Build </a:t>
            </a:r>
            <a:r>
              <a:rPr lang="is-IS" b="1" dirty="0">
                <a:solidFill>
                  <a:srgbClr val="006D32"/>
                </a:solidFill>
                <a:sym typeface="Wingdings"/>
              </a:rPr>
              <a:t> Apply</a:t>
            </a:r>
            <a:endParaRPr lang="en-US" b="1" dirty="0">
              <a:solidFill>
                <a:srgbClr val="006D32"/>
              </a:solidFill>
              <a:sym typeface="Wingding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1C5836-CAC1-9C4A-B7EE-BCD30CF8940B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19</a:t>
            </a:fld>
            <a:endParaRPr lang="en-GB" sz="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3673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 dirty="0">
                <a:ln>
                  <a:noFill/>
                </a:ln>
              </a:rPr>
              <a:t>What Does Big Data Analytics Involve?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838" y="1457325"/>
            <a:ext cx="7840243" cy="3762375"/>
          </a:xfrm>
        </p:spPr>
        <p:txBody>
          <a:bodyPr rtlCol="0"/>
          <a:lstStyle/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Acquisition, access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data may exist without being accessible (C)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Wrangling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data may be in the wrong form (CE)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Integration, representation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data relationships may not be captured (ER)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Cleaning, filtering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data may have variable quality (ER)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Hypothesizing, querying, analyzing, modeling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from data to info (ERB)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Understanding, iterating, exploring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helping build knowledge (A)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dirty="0"/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dirty="0"/>
              <a:t>And: ethical obligations –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need to protect data, follow good statistical practices, present results in a non-misleading way (CERBA)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0B6DA-C53F-7545-8DA7-A4E98980244A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20</a:t>
            </a:fld>
            <a:endParaRPr lang="en-GB" sz="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905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 rtlCol="0">
            <a:normAutofit fontScale="90000"/>
          </a:bodyPr>
          <a:lstStyle/>
          <a:p>
            <a:pPr defTabSz="285739" fontAlgn="auto">
              <a:spcAft>
                <a:spcPts val="0"/>
              </a:spcAft>
              <a:defRPr/>
            </a:pPr>
            <a:r>
              <a:rPr lang="en-US" dirty="0"/>
              <a:t>Example: Netflix Recommendation</a:t>
            </a:r>
            <a:br>
              <a:rPr lang="en-US" dirty="0"/>
            </a:br>
            <a:r>
              <a:rPr lang="en-US" dirty="0"/>
              <a:t>(Or Amazon, Or Personalized Search, Or </a:t>
            </a:r>
            <a:r>
              <a:rPr lang="is-IS" dirty="0"/>
              <a:t>…)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F8670A-5254-B74B-8FE1-CF30C22C9A15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21</a:t>
            </a:fld>
            <a:endParaRPr lang="en-GB" sz="800" dirty="0">
              <a:latin typeface="Corbel" panose="020B0503020204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Netflix Movie Recommendation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Santander Product Recommendation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Expedia Hotel Recommendation</a:t>
            </a:r>
          </a:p>
        </p:txBody>
      </p:sp>
    </p:spTree>
    <p:extLst>
      <p:ext uri="{BB962C8B-B14F-4D97-AF65-F5344CB8AC3E}">
        <p14:creationId xmlns:p14="http://schemas.microsoft.com/office/powerpoint/2010/main" val="634134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6" y="1860606"/>
            <a:ext cx="8521779" cy="25165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22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612316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C85CA6-BD2C-4E41-947F-6D484E6B3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9" y="1138142"/>
            <a:ext cx="4444905" cy="221085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>
                <a:ln>
                  <a:noFill/>
                </a:ln>
              </a:rPr>
              <a:t>Example: High-Throughput Gene</a:t>
            </a:r>
            <a:br>
              <a:rPr lang="en-US" altLang="x-none">
                <a:ln>
                  <a:noFill/>
                </a:ln>
              </a:rPr>
            </a:br>
            <a:r>
              <a:rPr lang="en-US" altLang="x-none">
                <a:ln>
                  <a:noFill/>
                </a:ln>
              </a:rPr>
              <a:t>Sequencing</a:t>
            </a:r>
          </a:p>
        </p:txBody>
      </p:sp>
      <p:pic>
        <p:nvPicPr>
          <p:cNvPr id="23554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32688" y="1058069"/>
            <a:ext cx="4184650" cy="415925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University of Pennsylvania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185512-C4C1-DA4A-BD47-02EBF65BBAF3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23</a:t>
            </a:fld>
            <a:endParaRPr lang="en-GB" sz="800" dirty="0">
              <a:latin typeface="Corbel" panose="020B0503020204020204" pitchFamily="34" charset="0"/>
            </a:endParaRPr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298450" y="5026025"/>
            <a:ext cx="457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1pPr>
            <a:lvl2pPr marL="742950" indent="-28575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2pPr>
            <a:lvl3pPr marL="11430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3pPr>
            <a:lvl4pPr marL="16002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4pPr>
            <a:lvl5pPr marL="2057400" indent="-228600" algn="ctr">
              <a:spcBef>
                <a:spcPct val="20000"/>
              </a:spcBef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charset="2"/>
              <a:defRPr sz="2000">
                <a:solidFill>
                  <a:schemeClr val="tx1"/>
                </a:solidFill>
                <a:latin typeface="Tahoma" charset="0"/>
              </a:defRPr>
            </a:lvl9pPr>
          </a:lstStyle>
          <a:p>
            <a:pPr eaLnBrk="1" hangingPunct="1"/>
            <a:r>
              <a:rPr lang="en-US" altLang="x-none" sz="800"/>
              <a:t>https://www.ncbi.nlm.nih.gov/genome/annotation_euk/process/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21E056-CA95-4086-836A-C377EC000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926" y="2857500"/>
            <a:ext cx="3077960" cy="325755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0281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defTabSz="285739" fontAlgn="auto">
              <a:spcAft>
                <a:spcPts val="0"/>
              </a:spcAft>
              <a:defRPr/>
            </a:pPr>
            <a:r>
              <a:rPr lang="en-US" dirty="0"/>
              <a:t>Data Science / Data Analytics:</a:t>
            </a:r>
            <a:br>
              <a:rPr lang="en-US" dirty="0"/>
            </a:br>
            <a:r>
              <a:rPr lang="en-US" dirty="0"/>
              <a:t>Beware Over-Hyped Expectations!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 rtlCol="0" anchor="t">
            <a:normAutofit/>
          </a:bodyPr>
          <a:lstStyle/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sz="1800" b="1" dirty="0"/>
              <a:t>Data science myth: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1600" dirty="0"/>
              <a:t>We’ll learn everything “bottom up” using fancy statistics and machine learning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1600" dirty="0"/>
              <a:t>Basically we “turn the crank” and out pop insights!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1600" dirty="0"/>
          </a:p>
          <a:p>
            <a:pPr marL="285739" lvl="1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sz="1600" dirty="0"/>
              <a:t>Data + algorithms </a:t>
            </a:r>
            <a:r>
              <a:rPr lang="en-US" sz="1600" dirty="0">
                <a:sym typeface="Wingdings"/>
              </a:rPr>
              <a:t> knowledge</a:t>
            </a:r>
            <a:endParaRPr lang="en-US" sz="16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 rtlCol="0" anchor="t">
            <a:normAutofit/>
          </a:bodyPr>
          <a:lstStyle/>
          <a:p>
            <a:pPr marL="0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sz="1800" b="1" dirty="0"/>
              <a:t>Data science reality: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1600" dirty="0"/>
              <a:t>We’ll typically rely on human expertise to impose </a:t>
            </a:r>
            <a:r>
              <a:rPr lang="en-US" sz="1600" b="1" dirty="0"/>
              <a:t>models</a:t>
            </a:r>
            <a:r>
              <a:rPr lang="en-US" sz="1600" dirty="0"/>
              <a:t> over the data, the features, etc.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1600" dirty="0"/>
              <a:t>Deep learning can do feature selection – but why throw away what we know!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1600" dirty="0"/>
          </a:p>
          <a:p>
            <a:pPr marL="285739" lvl="1" indent="0" defTabSz="285739" fontAlgn="auto">
              <a:buClr>
                <a:schemeClr val="accent1">
                  <a:lumMod val="75000"/>
                </a:schemeClr>
              </a:buClr>
              <a:buFont typeface="Arial"/>
              <a:buNone/>
              <a:defRPr/>
            </a:pPr>
            <a:r>
              <a:rPr lang="en-US" sz="1600" i="1" dirty="0"/>
              <a:t>Data + human insight + algorithms + iteration </a:t>
            </a:r>
            <a:r>
              <a:rPr lang="en-US" sz="1600" i="1" dirty="0">
                <a:sym typeface="Wingdings"/>
              </a:rPr>
              <a:t> information  knowledge</a:t>
            </a:r>
            <a:endParaRPr lang="en-US" sz="1600" i="1" dirty="0"/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16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6F577A-DC17-E54D-B5DF-CA218BF1C758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24</a:t>
            </a:fld>
            <a:endParaRPr lang="en-GB" sz="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9019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Data Science Application Process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idx="1"/>
          </p:nvPr>
        </p:nvSpPr>
        <p:spPr>
          <a:xfrm>
            <a:off x="1113235" y="1066819"/>
            <a:ext cx="7514035" cy="312418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What question are you answering?</a:t>
            </a:r>
          </a:p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What is the right scope of the project?</a:t>
            </a:r>
          </a:p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What data will you use?</a:t>
            </a:r>
          </a:p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What techniques are you going to try?</a:t>
            </a:r>
          </a:p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How will you evaluate your results?</a:t>
            </a:r>
          </a:p>
          <a:p>
            <a:pPr lvl="0" indent="-178587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SzPts val="2683"/>
            </a:pPr>
            <a:r>
              <a:rPr lang="en-US" sz="2400" dirty="0"/>
              <a:t>What maintenance will be required?</a:t>
            </a:r>
            <a:endParaRPr lang="en-US" sz="20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60" name="Shape 26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bg2">
                    <a:lumMod val="10000"/>
                  </a:schemeClr>
                </a:solidFill>
                <a:latin typeface="Corbel" panose="020B0503020204020204" pitchFamily="34" charset="0"/>
                <a:sym typeface="Arial"/>
              </a:rPr>
              <a:t>25</a:t>
            </a:fld>
            <a:endParaRPr lang="en-US" sz="800" b="0" i="0" dirty="0">
              <a:solidFill>
                <a:schemeClr val="bg2">
                  <a:lumMod val="10000"/>
                </a:schemeClr>
              </a:solidFill>
              <a:latin typeface="Corbel" panose="020B0503020204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6592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2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Word from Our Students and</a:t>
            </a:r>
            <a:br>
              <a:rPr lang="en-US" dirty="0"/>
            </a:br>
            <a:r>
              <a:rPr lang="en-US" dirty="0"/>
              <a:t>Collaborators at Data Science Companies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sz="2400" dirty="0"/>
              <a:t>At least 80-90% of their work involves: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400" dirty="0"/>
              <a:t>Working with experts to understand the domain, assumptions, questions, etc.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400" dirty="0"/>
              <a:t>Trying to catalog and make sense of the data sources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400" dirty="0"/>
              <a:t>Wrangling, extracting, and integrating the data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400" dirty="0"/>
              <a:t>Cleaning the wrangled data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2400" dirty="0"/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en-US" sz="2400" dirty="0"/>
              <a:t>Before we even get to machine learning!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ClrTx/>
              <a:buSzTx/>
            </a:pP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26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4975641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1112838" y="160338"/>
            <a:ext cx="7515225" cy="1089025"/>
          </a:xfrm>
        </p:spPr>
        <p:txBody>
          <a:bodyPr/>
          <a:lstStyle/>
          <a:p>
            <a:r>
              <a:rPr lang="en-US" altLang="x-none" dirty="0">
                <a:ln>
                  <a:noFill/>
                </a:ln>
              </a:rPr>
              <a:t>Recapping Our Motivations</a:t>
            </a:r>
            <a:br>
              <a:rPr lang="en-US" altLang="x-none" dirty="0">
                <a:ln>
                  <a:noFill/>
                </a:ln>
              </a:rPr>
            </a:br>
            <a:r>
              <a:rPr lang="en-US" altLang="x-none" dirty="0"/>
              <a:t>for Big Data Analytics (and this Course)</a:t>
            </a:r>
            <a:endParaRPr lang="en-US" altLang="x-none" dirty="0">
              <a:ln>
                <a:noFill/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2838" y="1457325"/>
            <a:ext cx="7895990" cy="3762375"/>
          </a:xfrm>
        </p:spPr>
        <p:txBody>
          <a:bodyPr rtlCol="0">
            <a:normAutofit/>
          </a:bodyPr>
          <a:lstStyle/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2000" dirty="0"/>
              <a:t>Highly dimensional, hard to understand, and requires understanding computation and I/O costs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2000" dirty="0"/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2000" dirty="0"/>
              <a:t>Given an integrated dataset (often the hard part!), involves extracting and selecting </a:t>
            </a:r>
            <a:r>
              <a:rPr lang="en-US" sz="2000" i="1" dirty="0"/>
              <a:t>features</a:t>
            </a:r>
            <a:r>
              <a:rPr lang="en-US" sz="2000" dirty="0"/>
              <a:t> and adding </a:t>
            </a:r>
            <a:r>
              <a:rPr lang="en-US" sz="2000" i="1" dirty="0"/>
              <a:t>semantic structure</a:t>
            </a:r>
            <a:r>
              <a:rPr lang="en-US" sz="2000" dirty="0"/>
              <a:t> to data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2000" dirty="0"/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2000" dirty="0"/>
              <a:t>Many applications, from discovery to clustering to classification to recommendation!</a:t>
            </a:r>
          </a:p>
          <a:p>
            <a:pPr marL="464326" lvl="1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r>
              <a:rPr lang="en-US" sz="1800" dirty="0"/>
              <a:t>Sometimes statistical, sometimes algorithmic, and sometimes reliant on extraction</a:t>
            </a:r>
          </a:p>
          <a:p>
            <a:pPr marL="178587" indent="-178587" defTabSz="285739" fontAlgn="auto">
              <a:buClr>
                <a:schemeClr val="accent1">
                  <a:lumMod val="75000"/>
                </a:schemeClr>
              </a:buClr>
              <a:buFont typeface="Arial"/>
              <a:buChar char="•"/>
              <a:defRPr/>
            </a:pPr>
            <a:endParaRPr lang="en-US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DBF7B8-24F1-AE40-8CB8-6B6489833BC9}" type="slidenum">
              <a:rPr lang="en-GB" sz="800">
                <a:latin typeface="Corbel" panose="020B0503020204020204" pitchFamily="34" charset="0"/>
              </a:rPr>
              <a:pPr>
                <a:defRPr/>
              </a:pPr>
              <a:t>27</a:t>
            </a:fld>
            <a:endParaRPr lang="en-GB" sz="8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0066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Logistics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 smtClean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28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2218816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Who This Class is For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idx="1"/>
          </p:nvPr>
        </p:nvSpPr>
        <p:spPr>
          <a:xfrm>
            <a:off x="1107867" y="1457742"/>
            <a:ext cx="7514035" cy="37626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6113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None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Students from engineering / science, applied math, social science, …</a:t>
            </a:r>
          </a:p>
          <a:p>
            <a:pPr marL="464326" marR="0" lvl="1" indent="-184926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With basic background in statistics, probabilities, and </a:t>
            </a:r>
            <a:r>
              <a:rPr lang="en-US" sz="1500" b="0" i="0" u="none" strike="noStrike" cap="none" dirty="0">
                <a:solidFill>
                  <a:srgbClr val="FF0000"/>
                </a:solidFill>
                <a:latin typeface="Constantia"/>
                <a:ea typeface="Constantia"/>
                <a:cs typeface="Constantia"/>
                <a:sym typeface="Constantia"/>
              </a:rPr>
              <a:t>programming</a:t>
            </a:r>
          </a:p>
          <a:p>
            <a:pPr marL="279400" marR="0" lvl="1" indent="0" algn="l" rtl="0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None/>
            </a:pPr>
            <a:b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</a:b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										</a:t>
            </a:r>
            <a:endParaRPr sz="15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0" marR="0" lvl="0" indent="-161131" algn="l" rtl="0">
              <a:lnSpc>
                <a:spcPct val="90000"/>
              </a:lnSpc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None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Students from computer science who want to understand how to analyze data</a:t>
            </a:r>
          </a:p>
        </p:txBody>
      </p:sp>
      <p:sp>
        <p:nvSpPr>
          <p:cNvPr id="203" name="Shape 203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29</a:t>
            </a:fld>
            <a:endParaRPr lang="en-US" sz="800" b="0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What You’ll Learn Here</a:t>
            </a:r>
          </a:p>
        </p:txBody>
      </p:sp>
      <p:sp>
        <p:nvSpPr>
          <p:cNvPr id="216" name="Shape 216"/>
          <p:cNvSpPr txBox="1">
            <a:spLocks noGrp="1"/>
          </p:cNvSpPr>
          <p:nvPr>
            <p:ph idx="1"/>
          </p:nvPr>
        </p:nvSpPr>
        <p:spPr>
          <a:xfrm>
            <a:off x="1113235" y="1457742"/>
            <a:ext cx="7514035" cy="37626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178587" marR="0" lvl="0" indent="-178587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manipulation in Python, its libraries, and the Spark platform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representation and wrangling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as graphs and matrices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ethics and privacy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Data cleaning, hypothesis testing, …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Use of common algorithmic patterns and learning primitives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Clustering and unsupervised learning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Training and classification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Managing time-varying data</a:t>
            </a:r>
          </a:p>
          <a:p>
            <a:pPr lvl="1" indent="-178587">
              <a:spcBef>
                <a:spcPts val="725"/>
              </a:spcBef>
              <a:spcAft>
                <a:spcPts val="0"/>
              </a:spcAft>
              <a:buSzPts val="2538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Deep learning</a:t>
            </a:r>
          </a:p>
          <a:p>
            <a:pPr indent="-178587">
              <a:spcBef>
                <a:spcPts val="725"/>
              </a:spcBef>
              <a:spcAft>
                <a:spcPts val="0"/>
              </a:spcAft>
            </a:pPr>
            <a:r>
              <a:rPr lang="en-US" sz="1750" dirty="0"/>
              <a:t>Some data visualization</a:t>
            </a:r>
            <a:endParaRPr lang="en-US" sz="175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18" name="Shape 218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30</a:t>
            </a:fld>
            <a:endParaRPr lang="en-US" sz="800" b="0" i="0" u="none" strike="noStrike" cap="non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Shape 241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Texts / Reference Books</a:t>
            </a:r>
          </a:p>
        </p:txBody>
      </p:sp>
      <p:sp>
        <p:nvSpPr>
          <p:cNvPr id="242" name="Shape 242"/>
          <p:cNvSpPr txBox="1">
            <a:spLocks noGrp="1"/>
          </p:cNvSpPr>
          <p:nvPr>
            <p:ph idx="1"/>
          </p:nvPr>
        </p:nvSpPr>
        <p:spPr>
          <a:xfrm>
            <a:off x="946257" y="2228773"/>
            <a:ext cx="7514035" cy="58621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178587" marR="0" lvl="0" indent="-178587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 will use </a:t>
            </a:r>
            <a:r>
              <a:rPr lang="en-US" sz="2000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several 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books, plus supplemental readings</a:t>
            </a:r>
          </a:p>
          <a:p>
            <a:pPr marL="178587" marR="0" lvl="0" indent="-178587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900"/>
              <a:buFont typeface="Arial"/>
              <a:buChar char="•"/>
            </a:pPr>
            <a:r>
              <a:rPr lang="en-US" sz="2000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Each topic will accompanied by a list of reading suggestions.</a:t>
            </a:r>
            <a:endParaRPr lang="en-US" sz="20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 Disclaimer…</a:t>
            </a:r>
          </a:p>
        </p:txBody>
      </p:sp>
      <p:sp>
        <p:nvSpPr>
          <p:cNvPr id="262" name="Shape 262"/>
          <p:cNvSpPr txBox="1">
            <a:spLocks noGrp="1"/>
          </p:cNvSpPr>
          <p:nvPr>
            <p:ph idx="1"/>
          </p:nvPr>
        </p:nvSpPr>
        <p:spPr>
          <a:xfrm>
            <a:off x="1113235" y="1457742"/>
            <a:ext cx="7514035" cy="37626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178587" marR="0" lvl="0" indent="-17858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683"/>
              <a:buFont typeface="Arial"/>
              <a:buChar char="•"/>
            </a:pPr>
            <a:r>
              <a:rPr lang="en-US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This is a field that is still in its early stages </a:t>
            </a:r>
            <a:r>
              <a:rPr lang="mr-IN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–</a:t>
            </a:r>
            <a:r>
              <a:rPr lang="en-US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the course is too</a:t>
            </a:r>
            <a:r>
              <a:rPr lang="mr-IN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…</a:t>
            </a:r>
            <a:endParaRPr lang="en-US" sz="185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178587" marR="0" lvl="0" indent="-178587" algn="l" rtl="0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Clr>
                <a:srgbClr val="7E241A"/>
              </a:buClr>
              <a:buSzPts val="2683"/>
              <a:buFont typeface="Arial"/>
              <a:buChar char="•"/>
            </a:pPr>
            <a:r>
              <a:rPr lang="en-US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 will be using some immature technology</a:t>
            </a:r>
          </a:p>
          <a:p>
            <a:pPr marL="178587" marR="0" lvl="0" indent="-178587" algn="l" rtl="0">
              <a:lnSpc>
                <a:spcPct val="80000"/>
              </a:lnSpc>
              <a:spcBef>
                <a:spcPts val="745"/>
              </a:spcBef>
              <a:spcAft>
                <a:spcPts val="0"/>
              </a:spcAft>
              <a:buClr>
                <a:srgbClr val="7E241A"/>
              </a:buClr>
              <a:buSzPts val="2683"/>
              <a:buFont typeface="Arial"/>
              <a:buChar char="•"/>
            </a:pPr>
            <a:r>
              <a:rPr lang="en-US" sz="18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 hope it will be a fun course.</a:t>
            </a:r>
          </a:p>
        </p:txBody>
      </p:sp>
      <p:sp>
        <p:nvSpPr>
          <p:cNvPr id="260" name="Shape 26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33" b="0" i="0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lang="en-US" sz="833" b="0" i="0">
              <a:solidFill>
                <a:srgbClr val="96969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1113235" y="159738"/>
            <a:ext cx="7514035" cy="10897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203200" algn="ctr" rtl="0">
              <a:spcBef>
                <a:spcPts val="0"/>
              </a:spcBef>
              <a:buClr>
                <a:schemeClr val="dk1"/>
              </a:buClr>
              <a:buSzPts val="3200"/>
              <a:buFont typeface="Franklin Gothic"/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Technologies</a:t>
            </a:r>
          </a:p>
        </p:txBody>
      </p:sp>
      <p:sp>
        <p:nvSpPr>
          <p:cNvPr id="268" name="Shape 268"/>
          <p:cNvSpPr txBox="1">
            <a:spLocks noGrp="1"/>
          </p:cNvSpPr>
          <p:nvPr>
            <p:ph idx="1"/>
          </p:nvPr>
        </p:nvSpPr>
        <p:spPr>
          <a:xfrm>
            <a:off x="1113235" y="1457742"/>
            <a:ext cx="7514035" cy="37626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178587" marR="0" lvl="0" indent="-178587" algn="l" rtl="0">
              <a:spcBef>
                <a:spcPts val="0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We’ll make heavy use of Java and the Python data science ecosystem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 will attem</a:t>
            </a:r>
            <a:r>
              <a:rPr lang="en-US" sz="1500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pt to use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Docker Containers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for simplicity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Using </a:t>
            </a:r>
            <a:r>
              <a:rPr lang="en-US" sz="1500" b="1" i="0" u="none" strike="noStrike" cap="none" dirty="0" err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Jupyter</a:t>
            </a: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as an integrated environment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Char char="•"/>
            </a:pPr>
            <a:r>
              <a:rPr lang="en-US" sz="150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We’ll do some tasks on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Amazon, Google, </a:t>
            </a:r>
            <a:r>
              <a:rPr lang="en-US" sz="150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and </a:t>
            </a:r>
            <a:r>
              <a:rPr lang="en-US" sz="150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MS Azure</a:t>
            </a:r>
          </a:p>
          <a:p>
            <a:pPr marL="464326" marR="0" lvl="1" indent="-184926" algn="l" rtl="0">
              <a:spcBef>
                <a:spcPts val="675"/>
              </a:spcBef>
              <a:spcAft>
                <a:spcPts val="0"/>
              </a:spcAft>
              <a:buClr>
                <a:srgbClr val="7E241A"/>
              </a:buClr>
              <a:buSzPts val="2175"/>
              <a:buFont typeface="Arial"/>
              <a:buNone/>
            </a:pPr>
            <a:endParaRPr sz="150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And 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Spark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 for parallel programming</a:t>
            </a:r>
            <a:endParaRPr sz="175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Char char="•"/>
            </a:pPr>
            <a:r>
              <a:rPr lang="en-US" sz="1750" b="1" i="0" u="none" strike="noStrike" cap="none" dirty="0" err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SciPy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, Pandas, </a:t>
            </a:r>
            <a:r>
              <a:rPr lang="en-US" sz="1750" b="1" i="0" u="none" strike="noStrike" cap="none" dirty="0" err="1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PySpark</a:t>
            </a:r>
            <a:r>
              <a:rPr lang="en-US" sz="1750" b="1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, </a:t>
            </a:r>
            <a:r>
              <a:rPr lang="en-US" sz="1750" b="0" i="0" u="none" strike="noStrike" cap="none" dirty="0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rPr>
              <a:t>…</a:t>
            </a:r>
          </a:p>
          <a:p>
            <a:pPr marL="178587" marR="0" lvl="0" indent="-178587" algn="l" rtl="0">
              <a:spcBef>
                <a:spcPts val="725"/>
              </a:spcBef>
              <a:spcAft>
                <a:spcPts val="0"/>
              </a:spcAft>
              <a:buClr>
                <a:srgbClr val="7E241A"/>
              </a:buClr>
              <a:buSzPts val="2538"/>
              <a:buFont typeface="Arial"/>
              <a:buNone/>
            </a:pPr>
            <a:endParaRPr sz="1750" b="0" i="0" u="none" strike="noStrike" cap="none" dirty="0">
              <a:solidFill>
                <a:schemeClr val="dk1"/>
              </a:solidFill>
              <a:latin typeface="Constantia"/>
              <a:ea typeface="Constantia"/>
              <a:cs typeface="Constantia"/>
              <a:sym typeface="Constantia"/>
            </a:endParaRPr>
          </a:p>
        </p:txBody>
      </p:sp>
      <p:sp>
        <p:nvSpPr>
          <p:cNvPr id="270" name="Shape 270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 b="0" i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33</a:t>
            </a:fld>
            <a:endParaRPr lang="en-US" sz="800" b="0" i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4951</TotalTime>
  <Words>1629</Words>
  <Application>Microsoft Office PowerPoint</Application>
  <PresentationFormat>On-screen Show (16:10)</PresentationFormat>
  <Paragraphs>241</Paragraphs>
  <Slides>33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Constantia</vt:lpstr>
      <vt:lpstr>Corbel</vt:lpstr>
      <vt:lpstr>Franklin Gothic</vt:lpstr>
      <vt:lpstr>Noto Sans Symbols</vt:lpstr>
      <vt:lpstr>Times New Roman</vt:lpstr>
      <vt:lpstr>Wingdings</vt:lpstr>
      <vt:lpstr>Retrospect</vt:lpstr>
      <vt:lpstr>PowerPoint Presentation</vt:lpstr>
      <vt:lpstr>PowerPoint Presentation</vt:lpstr>
      <vt:lpstr>Motivations for the Course:  Data Is Driving Everything</vt:lpstr>
      <vt:lpstr>PowerPoint Presentation</vt:lpstr>
      <vt:lpstr>PowerPoint Presentation</vt:lpstr>
      <vt:lpstr>PowerPoint Presentation</vt:lpstr>
      <vt:lpstr>PowerPoint Presentation</vt:lpstr>
      <vt:lpstr>Motivations for the Course:  Data Is Driving Everything</vt:lpstr>
      <vt:lpstr>Data Needs to Be  Modeled, Cleaned, and Linked!</vt:lpstr>
      <vt:lpstr>Most Scenarios: Lots of “Medium Data” that Isn’t Ready for Analytics</vt:lpstr>
      <vt:lpstr>Data vs Structured Data</vt:lpstr>
      <vt:lpstr>Structural Relationships are Sometimes Important Features</vt:lpstr>
      <vt:lpstr>Linked Data: Find Patterns in Connectivity (Clusters, Paths, …)</vt:lpstr>
      <vt:lpstr>Knowledge Graphs</vt:lpstr>
      <vt:lpstr>Dynamic Data: Track over Time, Forecast the Future</vt:lpstr>
      <vt:lpstr>Tabular (Relational) Data and Joins / Lookups (eg to Web Services)</vt:lpstr>
      <vt:lpstr>What Makes Data “Big” Data?</vt:lpstr>
      <vt:lpstr>Data Analytics</vt:lpstr>
      <vt:lpstr>The Goal of Data Analytics: From Data to “Knowledge” or Action</vt:lpstr>
      <vt:lpstr>What Does Big Data Analytics Involve?</vt:lpstr>
      <vt:lpstr>Example: Netflix Recommendation (Or Amazon, Or Personalized Search, Or …)</vt:lpstr>
      <vt:lpstr>PowerPoint Presentation</vt:lpstr>
      <vt:lpstr>Example: High-Throughput Gene Sequencing</vt:lpstr>
      <vt:lpstr>Data Science / Data Analytics: Beware Over-Hyped Expectations!</vt:lpstr>
      <vt:lpstr>Data Science Application Process</vt:lpstr>
      <vt:lpstr>The Word from Our Students and Collaborators at Data Science Companies</vt:lpstr>
      <vt:lpstr>Recapping Our Motivations for Big Data Analytics (and this Course)</vt:lpstr>
      <vt:lpstr>Course Logistics</vt:lpstr>
      <vt:lpstr>Who This Class is For</vt:lpstr>
      <vt:lpstr>What You’ll Learn Here</vt:lpstr>
      <vt:lpstr>Texts / Reference Books</vt:lpstr>
      <vt:lpstr>A Disclaimer…</vt:lpstr>
      <vt:lpstr>Technologies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 Introduction</dc:title>
  <cp:lastModifiedBy>Eduard C. Dragut</cp:lastModifiedBy>
  <cp:revision>39</cp:revision>
  <dcterms:modified xsi:type="dcterms:W3CDTF">2026-08-26T20:31:05Z</dcterms:modified>
</cp:coreProperties>
</file>